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79" r:id="rId3"/>
    <p:sldId id="761" r:id="rId4"/>
    <p:sldId id="320" r:id="rId5"/>
    <p:sldId id="766" r:id="rId6"/>
    <p:sldId id="762" r:id="rId7"/>
    <p:sldId id="763" r:id="rId8"/>
    <p:sldId id="734" r:id="rId9"/>
    <p:sldId id="730" r:id="rId10"/>
    <p:sldId id="335" r:id="rId11"/>
    <p:sldId id="325" r:id="rId12"/>
    <p:sldId id="329" r:id="rId13"/>
    <p:sldId id="742" r:id="rId14"/>
    <p:sldId id="646" r:id="rId15"/>
    <p:sldId id="765" r:id="rId16"/>
    <p:sldId id="764" r:id="rId17"/>
  </p:sldIdLst>
  <p:sldSz cx="18288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6D6"/>
          </a:solidFill>
        </a:fill>
      </a:tcStyle>
    </a:wholeTbl>
    <a:band2H>
      <a:tcTxStyle/>
      <a:tcStyle>
        <a:tcBdr/>
        <a:fill>
          <a:solidFill>
            <a:srgbClr val="ECEC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3E4"/>
          </a:solidFill>
        </a:fill>
      </a:tcStyle>
    </a:wholeTbl>
    <a:band2H>
      <a:tcTxStyle/>
      <a:tcStyle>
        <a:tcBdr/>
        <a:fill>
          <a:solidFill>
            <a:srgbClr val="E8EA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55" autoAdjust="0"/>
    <p:restoredTop sz="74014" autoAdjust="0"/>
  </p:normalViewPr>
  <p:slideViewPr>
    <p:cSldViewPr snapToGrid="0">
      <p:cViewPr varScale="1">
        <p:scale>
          <a:sx n="27" d="100"/>
          <a:sy n="27" d="100"/>
        </p:scale>
        <p:origin x="1656" y="18"/>
      </p:cViewPr>
      <p:guideLst>
        <p:guide orient="horz" pos="4320"/>
        <p:guide pos="57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7C2EFD-EC15-474F-AEEB-700DCE0454B8}" type="doc">
      <dgm:prSet loTypeId="urn:microsoft.com/office/officeart/2005/8/layout/radial4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41A9D88-468B-404A-B656-0B3527718FC4}">
      <dgm:prSet phldrT="[Text]" custT="1"/>
      <dgm:spPr/>
      <dgm:t>
        <a:bodyPr/>
        <a:lstStyle/>
        <a:p>
          <a:pPr algn="ctr"/>
          <a:r>
            <a:rPr lang="en-US" sz="6000" b="1" dirty="0">
              <a:latin typeface="+mj-lt"/>
            </a:rPr>
            <a:t>Wellbeing</a:t>
          </a:r>
        </a:p>
      </dgm:t>
    </dgm:pt>
    <dgm:pt modelId="{03C18D4F-CA6D-DD45-BE5D-8969A83D7CF8}" type="parTrans" cxnId="{7D443489-1EE4-D14D-95E0-A02DCCFF632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57CFA9EC-53FC-8E43-8DEA-A06B3AE940FD}" type="sibTrans" cxnId="{7D443489-1EE4-D14D-95E0-A02DCCFF632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885D19E6-58ED-3241-A087-BD8E73F79895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3200" b="1" u="none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Biological</a:t>
          </a:r>
        </a:p>
      </dgm:t>
    </dgm:pt>
    <dgm:pt modelId="{E3B18EB2-E05A-4149-A339-411907C19018}" type="parTrans" cxnId="{97705E79-E955-4C4B-BE90-5843F672984F}">
      <dgm:prSet/>
      <dgm:spPr>
        <a:solidFill>
          <a:srgbClr val="FFC000"/>
        </a:solidFill>
      </dgm:spPr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C3C6F4FB-363C-794F-BBA4-8BDDA108A563}" type="sibTrans" cxnId="{97705E79-E955-4C4B-BE90-5843F672984F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2A4AF03A-91E6-5940-839F-52585C8FEA67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Sleep</a:t>
          </a:r>
        </a:p>
      </dgm:t>
    </dgm:pt>
    <dgm:pt modelId="{9840D1AC-F397-294F-9398-C8FD50FA8B01}" type="parTrans" cxnId="{CFECA8FA-42C0-F84A-B69A-B1D7B7478359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448DC891-EFE4-2943-A824-70F9B8B238A5}" type="sibTrans" cxnId="{CFECA8FA-42C0-F84A-B69A-B1D7B7478359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D9DEA4A0-07FD-534F-8B3D-10B707A079E3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Diet</a:t>
          </a:r>
        </a:p>
      </dgm:t>
    </dgm:pt>
    <dgm:pt modelId="{AD9BDC37-AE83-9C4F-B14A-D45D365F7D3E}" type="parTrans" cxnId="{9A12CA0A-46FE-4449-B93A-3615E6794FFD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49D16A35-2C83-6B47-8210-E847A32EEF24}" type="sibTrans" cxnId="{9A12CA0A-46FE-4449-B93A-3615E6794FFD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6733BA0C-2F3C-044C-AEB9-EE6A861F76B3}">
      <dgm:prSet phldrT="[Text]" custT="1"/>
      <dgm:spPr>
        <a:solidFill>
          <a:srgbClr val="92D050"/>
        </a:solidFill>
      </dgm:spPr>
      <dgm:t>
        <a:bodyPr/>
        <a:lstStyle/>
        <a:p>
          <a:pPr algn="ctr"/>
          <a:r>
            <a: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Social</a:t>
          </a:r>
        </a:p>
      </dgm:t>
    </dgm:pt>
    <dgm:pt modelId="{184CAA72-461D-EF4A-A110-BCE7E9ADB4A4}" type="parTrans" cxnId="{9600E341-739F-F94D-9699-2F11E304936A}">
      <dgm:prSet/>
      <dgm:spPr>
        <a:solidFill>
          <a:srgbClr val="92D050"/>
        </a:solidFill>
      </dgm:spPr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B224D034-8494-4742-83FE-41E60FDDEC1A}" type="sibTrans" cxnId="{9600E341-739F-F94D-9699-2F11E304936A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4CB9FA81-25A5-DC45-9855-563F4D8B5137}">
      <dgm:prSet phldrT="[Text]" custT="1"/>
      <dgm:spPr>
        <a:solidFill>
          <a:srgbClr val="92D05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Increased Social Support</a:t>
          </a:r>
        </a:p>
      </dgm:t>
    </dgm:pt>
    <dgm:pt modelId="{F67E0895-A3F5-7E4D-A407-6559AA0AC267}" type="parTrans" cxnId="{891A1ECA-0CD8-A64F-BEFB-FEE3080C9F93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7A39DA84-A55D-D24B-98BA-4C306EB51F2B}" type="sibTrans" cxnId="{891A1ECA-0CD8-A64F-BEFB-FEE3080C9F93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8EC7D496-5827-BB4A-8DE4-CABAAEE41C2D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Psychological</a:t>
          </a:r>
        </a:p>
      </dgm:t>
    </dgm:pt>
    <dgm:pt modelId="{A7276F6D-79A1-0A48-83B6-F8E9606AD722}" type="parTrans" cxnId="{4CEC4CBF-8728-AA4E-88A8-63746BBCAEDB}">
      <dgm:prSet/>
      <dgm:spPr>
        <a:solidFill>
          <a:srgbClr val="FFFF00"/>
        </a:solidFill>
      </dgm:spPr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5F6E34F3-9010-2E43-BB17-F7EC85EBA5DC}" type="sibTrans" cxnId="{4CEC4CBF-8728-AA4E-88A8-63746BBCAED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097E5AFA-5812-FE47-98D7-2A9977319EF3}">
      <dgm:prSet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Exercise</a:t>
          </a:r>
        </a:p>
      </dgm:t>
    </dgm:pt>
    <dgm:pt modelId="{4F409225-C2A6-1242-8378-B0C48F5448EE}" type="parTrans" cxnId="{BE42AAF3-51BD-EA47-9444-88C92AE0CDFE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DC22DFC7-560F-B24A-9FB0-3CA701E28A3F}" type="sibTrans" cxnId="{BE42AAF3-51BD-EA47-9444-88C92AE0CDFE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59CED10E-62E2-0D4B-B356-912B9D0F4A8B}">
      <dgm:prSet custT="1"/>
      <dgm:spPr>
        <a:solidFill>
          <a:srgbClr val="92D05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Decreased Social Pressure</a:t>
          </a:r>
        </a:p>
      </dgm:t>
    </dgm:pt>
    <dgm:pt modelId="{F93A3991-2D74-054C-B9DF-4B4E5A71BD7E}" type="parTrans" cxnId="{5D395193-84A0-2642-8E44-89C2F700D288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214531D3-F819-9646-B09F-B8115956CF9F}" type="sibTrans" cxnId="{5D395193-84A0-2642-8E44-89C2F700D288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440B4D24-05A8-9144-8476-D3ABFBD63748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Personal Reflection</a:t>
          </a:r>
        </a:p>
      </dgm:t>
    </dgm:pt>
    <dgm:pt modelId="{57934733-C695-ED4C-ADFB-3C9567AF33DA}" type="parTrans" cxnId="{EFAD2146-B84C-DA44-80A1-6027F0ED9CE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C247B635-69A2-6C43-B5B8-690F7CB2F743}" type="sibTrans" cxnId="{EFAD2146-B84C-DA44-80A1-6027F0ED9CE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2A7F96A3-F309-2F43-A665-A87EE23347E1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Meditation</a:t>
          </a:r>
        </a:p>
      </dgm:t>
    </dgm:pt>
    <dgm:pt modelId="{8FC403F4-29EA-DA49-83FB-55EA5A163B5D}" type="parTrans" cxnId="{1FF926ED-38AB-024A-8260-1CE64ED99295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A2E91F17-3253-D047-83C0-6BED50497623}" type="sibTrans" cxnId="{1FF926ED-38AB-024A-8260-1CE64ED99295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C0B403B8-833A-D443-BE28-0FDA4DF70F1F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Attitude to life</a:t>
          </a:r>
        </a:p>
      </dgm:t>
    </dgm:pt>
    <dgm:pt modelId="{D43BB56F-971E-6441-915E-C948AE4EDA35}" type="parTrans" cxnId="{6F8434FB-368E-B041-BFA7-A9F937CE9D7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74C3BF34-52A3-6545-8101-83052F859E8C}" type="sibTrans" cxnId="{6F8434FB-368E-B041-BFA7-A9F937CE9D7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048B63E7-C34C-E149-BB6A-343078A15FBD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Stress Management</a:t>
          </a:r>
        </a:p>
      </dgm:t>
    </dgm:pt>
    <dgm:pt modelId="{2A360EB2-94B9-8748-9D2D-4A6B09D7A890}" type="parTrans" cxnId="{E60F3CE0-458A-4E4A-AF85-C40B98FF514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7BCF030A-E0EA-D84B-86A1-AE562AA6CC6B}" type="sibTrans" cxnId="{E60F3CE0-458A-4E4A-AF85-C40B98FF514B}">
      <dgm:prSet/>
      <dgm:spPr/>
      <dgm:t>
        <a:bodyPr/>
        <a:lstStyle/>
        <a:p>
          <a:pPr algn="ctr"/>
          <a:endParaRPr lang="en-US" sz="2400">
            <a:latin typeface="+mj-lt"/>
          </a:endParaRPr>
        </a:p>
      </dgm:t>
    </dgm:pt>
    <dgm:pt modelId="{429F6883-23CC-7744-94F1-1BE3F4BA2B23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Coping Techniques</a:t>
          </a:r>
        </a:p>
      </dgm:t>
    </dgm:pt>
    <dgm:pt modelId="{7604344B-6D8E-DB48-A281-EB009A93A87C}" type="parTrans" cxnId="{1B0EB4D8-1D08-8A45-A893-3BFD0448E3DA}">
      <dgm:prSet/>
      <dgm:spPr/>
      <dgm:t>
        <a:bodyPr/>
        <a:lstStyle/>
        <a:p>
          <a:pPr algn="ctr"/>
          <a:endParaRPr lang="en-GB" sz="2400">
            <a:latin typeface="+mj-lt"/>
          </a:endParaRPr>
        </a:p>
      </dgm:t>
    </dgm:pt>
    <dgm:pt modelId="{1A5C7D20-9D9D-B14B-B556-A59B243F359B}" type="sibTrans" cxnId="{1B0EB4D8-1D08-8A45-A893-3BFD0448E3DA}">
      <dgm:prSet/>
      <dgm:spPr/>
      <dgm:t>
        <a:bodyPr/>
        <a:lstStyle/>
        <a:p>
          <a:pPr algn="ctr"/>
          <a:endParaRPr lang="en-GB" sz="2400">
            <a:latin typeface="+mj-lt"/>
          </a:endParaRPr>
        </a:p>
      </dgm:t>
    </dgm:pt>
    <dgm:pt modelId="{0E29B24C-6B74-5E44-9949-FC1F3D71EF56}">
      <dgm:prSet custT="1"/>
      <dgm:spPr>
        <a:solidFill>
          <a:srgbClr val="92D050"/>
        </a:solidFill>
      </dgm:spPr>
      <dgm:t>
        <a:bodyPr/>
        <a:lstStyle/>
        <a:p>
          <a:pPr algn="ctr"/>
          <a:r>
            <a: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Support Network</a:t>
          </a:r>
        </a:p>
      </dgm:t>
    </dgm:pt>
    <dgm:pt modelId="{2DD3BE62-3F20-B845-BC54-0345CE559AD8}" type="parTrans" cxnId="{9FEA030D-DBD9-654C-A105-3418353F2E13}">
      <dgm:prSet/>
      <dgm:spPr/>
      <dgm:t>
        <a:bodyPr/>
        <a:lstStyle/>
        <a:p>
          <a:pPr algn="ctr"/>
          <a:endParaRPr lang="en-GB" sz="2400">
            <a:latin typeface="+mj-lt"/>
          </a:endParaRPr>
        </a:p>
      </dgm:t>
    </dgm:pt>
    <dgm:pt modelId="{250F8B31-F33A-2C47-BFAE-EF9A6691B7CB}" type="sibTrans" cxnId="{9FEA030D-DBD9-654C-A105-3418353F2E13}">
      <dgm:prSet/>
      <dgm:spPr/>
      <dgm:t>
        <a:bodyPr/>
        <a:lstStyle/>
        <a:p>
          <a:pPr algn="ctr"/>
          <a:endParaRPr lang="en-GB" sz="2400">
            <a:latin typeface="+mj-lt"/>
          </a:endParaRPr>
        </a:p>
      </dgm:t>
    </dgm:pt>
    <dgm:pt modelId="{8F051967-2B12-834B-A6EE-16F2BFD75C63}" type="pres">
      <dgm:prSet presAssocID="{607C2EFD-EC15-474F-AEEB-700DCE0454B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E7A38B1-5F3E-3342-9384-220B1BB14AD6}" type="pres">
      <dgm:prSet presAssocID="{941A9D88-468B-404A-B656-0B3527718FC4}" presName="centerShape" presStyleLbl="node0" presStyleIdx="0" presStyleCnt="1" custScaleX="168219" custScaleY="44738" custLinFactNeighborX="2261" custLinFactNeighborY="-59925"/>
      <dgm:spPr/>
    </dgm:pt>
    <dgm:pt modelId="{E5B40EBE-9BBB-1147-8525-2C40A3D34E4A}" type="pres">
      <dgm:prSet presAssocID="{E3B18EB2-E05A-4149-A339-411907C19018}" presName="parTrans" presStyleLbl="bgSibTrans2D1" presStyleIdx="0" presStyleCnt="3" custScaleX="80827" custLinFactNeighborX="-8462" custLinFactNeighborY="-68914"/>
      <dgm:spPr/>
    </dgm:pt>
    <dgm:pt modelId="{92493330-0FDE-B744-98A5-4F1C78A7A046}" type="pres">
      <dgm:prSet presAssocID="{885D19E6-58ED-3241-A087-BD8E73F79895}" presName="node" presStyleLbl="node1" presStyleIdx="0" presStyleCnt="3" custScaleX="103630" custScaleY="93785" custRadScaleRad="131668" custRadScaleInc="-34757">
        <dgm:presLayoutVars>
          <dgm:bulletEnabled val="1"/>
        </dgm:presLayoutVars>
      </dgm:prSet>
      <dgm:spPr/>
    </dgm:pt>
    <dgm:pt modelId="{056F2F16-AC79-9E47-9D74-DE079FDAAE6C}" type="pres">
      <dgm:prSet presAssocID="{A7276F6D-79A1-0A48-83B6-F8E9606AD722}" presName="parTrans" presStyleLbl="bgSibTrans2D1" presStyleIdx="1" presStyleCnt="3" custAng="21396603" custScaleX="100974" custLinFactNeighborX="-612" custLinFactNeighborY="-12635"/>
      <dgm:spPr/>
    </dgm:pt>
    <dgm:pt modelId="{60584870-1A00-4947-A21E-87FC1FD902F2}" type="pres">
      <dgm:prSet presAssocID="{8EC7D496-5827-BB4A-8DE4-CABAAEE41C2D}" presName="node" presStyleLbl="node1" presStyleIdx="1" presStyleCnt="3" custScaleX="149627" custScaleY="134391" custRadScaleRad="19442" custRadScaleInc="-7024">
        <dgm:presLayoutVars>
          <dgm:bulletEnabled val="1"/>
        </dgm:presLayoutVars>
      </dgm:prSet>
      <dgm:spPr/>
    </dgm:pt>
    <dgm:pt modelId="{A0C01DB3-5197-534E-9389-B8E0E2A9A96F}" type="pres">
      <dgm:prSet presAssocID="{184CAA72-461D-EF4A-A110-BCE7E9ADB4A4}" presName="parTrans" presStyleLbl="bgSibTrans2D1" presStyleIdx="2" presStyleCnt="3" custLinFactNeighborX="28145" custLinFactNeighborY="-58521"/>
      <dgm:spPr/>
    </dgm:pt>
    <dgm:pt modelId="{CCDB29FD-8776-5A41-8D5A-05C3DF193EEF}" type="pres">
      <dgm:prSet presAssocID="{6733BA0C-2F3C-044C-AEB9-EE6A861F76B3}" presName="node" presStyleLbl="node1" presStyleIdx="2" presStyleCnt="3" custScaleX="123464" custScaleY="138378" custRadScaleRad="123502" custRadScaleInc="39324">
        <dgm:presLayoutVars>
          <dgm:bulletEnabled val="1"/>
        </dgm:presLayoutVars>
      </dgm:prSet>
      <dgm:spPr/>
    </dgm:pt>
  </dgm:ptLst>
  <dgm:cxnLst>
    <dgm:cxn modelId="{9A12CA0A-46FE-4449-B93A-3615E6794FFD}" srcId="{885D19E6-58ED-3241-A087-BD8E73F79895}" destId="{D9DEA4A0-07FD-534F-8B3D-10B707A079E3}" srcOrd="2" destOrd="0" parTransId="{AD9BDC37-AE83-9C4F-B14A-D45D365F7D3E}" sibTransId="{49D16A35-2C83-6B47-8210-E847A32EEF24}"/>
    <dgm:cxn modelId="{9FEA030D-DBD9-654C-A105-3418353F2E13}" srcId="{6733BA0C-2F3C-044C-AEB9-EE6A861F76B3}" destId="{0E29B24C-6B74-5E44-9949-FC1F3D71EF56}" srcOrd="2" destOrd="0" parTransId="{2DD3BE62-3F20-B845-BC54-0345CE559AD8}" sibTransId="{250F8B31-F33A-2C47-BFAE-EF9A6691B7CB}"/>
    <dgm:cxn modelId="{0CE8630D-2D3B-D14D-A4A8-084F7D20F999}" type="presOf" srcId="{D9DEA4A0-07FD-534F-8B3D-10B707A079E3}" destId="{92493330-0FDE-B744-98A5-4F1C78A7A046}" srcOrd="0" destOrd="3" presId="urn:microsoft.com/office/officeart/2005/8/layout/radial4"/>
    <dgm:cxn modelId="{169BC811-5571-F94A-83FF-5E616EB32F31}" type="presOf" srcId="{607C2EFD-EC15-474F-AEEB-700DCE0454B8}" destId="{8F051967-2B12-834B-A6EE-16F2BFD75C63}" srcOrd="0" destOrd="0" presId="urn:microsoft.com/office/officeart/2005/8/layout/radial4"/>
    <dgm:cxn modelId="{A406DB11-AC0C-304F-AA05-87A013FA47FB}" type="presOf" srcId="{440B4D24-05A8-9144-8476-D3ABFBD63748}" destId="{60584870-1A00-4947-A21E-87FC1FD902F2}" srcOrd="0" destOrd="1" presId="urn:microsoft.com/office/officeart/2005/8/layout/radial4"/>
    <dgm:cxn modelId="{6684F51A-564B-5340-AC03-9C2E5501982C}" type="presOf" srcId="{6733BA0C-2F3C-044C-AEB9-EE6A861F76B3}" destId="{CCDB29FD-8776-5A41-8D5A-05C3DF193EEF}" srcOrd="0" destOrd="0" presId="urn:microsoft.com/office/officeart/2005/8/layout/radial4"/>
    <dgm:cxn modelId="{EA470F27-10A7-894F-9ACF-AD628012BDA7}" type="presOf" srcId="{885D19E6-58ED-3241-A087-BD8E73F79895}" destId="{92493330-0FDE-B744-98A5-4F1C78A7A046}" srcOrd="0" destOrd="0" presId="urn:microsoft.com/office/officeart/2005/8/layout/radial4"/>
    <dgm:cxn modelId="{6BF2FE2D-FA2D-8B4C-87CD-D76FF803FE66}" type="presOf" srcId="{048B63E7-C34C-E149-BB6A-343078A15FBD}" destId="{60584870-1A00-4947-A21E-87FC1FD902F2}" srcOrd="0" destOrd="4" presId="urn:microsoft.com/office/officeart/2005/8/layout/radial4"/>
    <dgm:cxn modelId="{9600E341-739F-F94D-9699-2F11E304936A}" srcId="{941A9D88-468B-404A-B656-0B3527718FC4}" destId="{6733BA0C-2F3C-044C-AEB9-EE6A861F76B3}" srcOrd="2" destOrd="0" parTransId="{184CAA72-461D-EF4A-A110-BCE7E9ADB4A4}" sibTransId="{B224D034-8494-4742-83FE-41E60FDDEC1A}"/>
    <dgm:cxn modelId="{B4CB1B42-32E1-014F-9383-4D8C9C5C0EB0}" type="presOf" srcId="{184CAA72-461D-EF4A-A110-BCE7E9ADB4A4}" destId="{A0C01DB3-5197-534E-9389-B8E0E2A9A96F}" srcOrd="0" destOrd="0" presId="urn:microsoft.com/office/officeart/2005/8/layout/radial4"/>
    <dgm:cxn modelId="{FF03D444-1770-AB40-8C2F-F377DBD08B93}" type="presOf" srcId="{941A9D88-468B-404A-B656-0B3527718FC4}" destId="{5E7A38B1-5F3E-3342-9384-220B1BB14AD6}" srcOrd="0" destOrd="0" presId="urn:microsoft.com/office/officeart/2005/8/layout/radial4"/>
    <dgm:cxn modelId="{EFAD2146-B84C-DA44-80A1-6027F0ED9CEB}" srcId="{8EC7D496-5827-BB4A-8DE4-CABAAEE41C2D}" destId="{440B4D24-05A8-9144-8476-D3ABFBD63748}" srcOrd="0" destOrd="0" parTransId="{57934733-C695-ED4C-ADFB-3C9567AF33DA}" sibTransId="{C247B635-69A2-6C43-B5B8-690F7CB2F743}"/>
    <dgm:cxn modelId="{0EF2BF47-A45D-6040-BC11-00AE7A131218}" type="presOf" srcId="{8EC7D496-5827-BB4A-8DE4-CABAAEE41C2D}" destId="{60584870-1A00-4947-A21E-87FC1FD902F2}" srcOrd="0" destOrd="0" presId="urn:microsoft.com/office/officeart/2005/8/layout/radial4"/>
    <dgm:cxn modelId="{AE4C424A-3141-2B46-95B4-A8B484FB8D52}" type="presOf" srcId="{2A7F96A3-F309-2F43-A665-A87EE23347E1}" destId="{60584870-1A00-4947-A21E-87FC1FD902F2}" srcOrd="0" destOrd="2" presId="urn:microsoft.com/office/officeart/2005/8/layout/radial4"/>
    <dgm:cxn modelId="{CFC42753-9EB6-3242-8F77-FB22B2C7B3F4}" type="presOf" srcId="{E3B18EB2-E05A-4149-A339-411907C19018}" destId="{E5B40EBE-9BBB-1147-8525-2C40A3D34E4A}" srcOrd="0" destOrd="0" presId="urn:microsoft.com/office/officeart/2005/8/layout/radial4"/>
    <dgm:cxn modelId="{F5FE3974-D3D9-AB41-925D-15E3AF12817B}" type="presOf" srcId="{4CB9FA81-25A5-DC45-9855-563F4D8B5137}" destId="{CCDB29FD-8776-5A41-8D5A-05C3DF193EEF}" srcOrd="0" destOrd="1" presId="urn:microsoft.com/office/officeart/2005/8/layout/radial4"/>
    <dgm:cxn modelId="{97705E79-E955-4C4B-BE90-5843F672984F}" srcId="{941A9D88-468B-404A-B656-0B3527718FC4}" destId="{885D19E6-58ED-3241-A087-BD8E73F79895}" srcOrd="0" destOrd="0" parTransId="{E3B18EB2-E05A-4149-A339-411907C19018}" sibTransId="{C3C6F4FB-363C-794F-BBA4-8BDDA108A563}"/>
    <dgm:cxn modelId="{7D443489-1EE4-D14D-95E0-A02DCCFF632B}" srcId="{607C2EFD-EC15-474F-AEEB-700DCE0454B8}" destId="{941A9D88-468B-404A-B656-0B3527718FC4}" srcOrd="0" destOrd="0" parTransId="{03C18D4F-CA6D-DD45-BE5D-8969A83D7CF8}" sibTransId="{57CFA9EC-53FC-8E43-8DEA-A06B3AE940FD}"/>
    <dgm:cxn modelId="{5D395193-84A0-2642-8E44-89C2F700D288}" srcId="{6733BA0C-2F3C-044C-AEB9-EE6A861F76B3}" destId="{59CED10E-62E2-0D4B-B356-912B9D0F4A8B}" srcOrd="1" destOrd="0" parTransId="{F93A3991-2D74-054C-B9DF-4B4E5A71BD7E}" sibTransId="{214531D3-F819-9646-B09F-B8115956CF9F}"/>
    <dgm:cxn modelId="{089AD79A-B364-D546-BAED-DF6B3681C0F8}" type="presOf" srcId="{097E5AFA-5812-FE47-98D7-2A9977319EF3}" destId="{92493330-0FDE-B744-98A5-4F1C78A7A046}" srcOrd="0" destOrd="2" presId="urn:microsoft.com/office/officeart/2005/8/layout/radial4"/>
    <dgm:cxn modelId="{26CF39AC-E667-8F4A-AF69-BC25392E06CE}" type="presOf" srcId="{2A4AF03A-91E6-5940-839F-52585C8FEA67}" destId="{92493330-0FDE-B744-98A5-4F1C78A7A046}" srcOrd="0" destOrd="1" presId="urn:microsoft.com/office/officeart/2005/8/layout/radial4"/>
    <dgm:cxn modelId="{31BFA4B4-1149-1B40-B93D-A7644EE01501}" type="presOf" srcId="{A7276F6D-79A1-0A48-83B6-F8E9606AD722}" destId="{056F2F16-AC79-9E47-9D74-DE079FDAAE6C}" srcOrd="0" destOrd="0" presId="urn:microsoft.com/office/officeart/2005/8/layout/radial4"/>
    <dgm:cxn modelId="{4CEC4CBF-8728-AA4E-88A8-63746BBCAEDB}" srcId="{941A9D88-468B-404A-B656-0B3527718FC4}" destId="{8EC7D496-5827-BB4A-8DE4-CABAAEE41C2D}" srcOrd="1" destOrd="0" parTransId="{A7276F6D-79A1-0A48-83B6-F8E9606AD722}" sibTransId="{5F6E34F3-9010-2E43-BB17-F7EC85EBA5DC}"/>
    <dgm:cxn modelId="{E5E592BF-5375-5D4D-8F67-3D4C45854DE9}" type="presOf" srcId="{0E29B24C-6B74-5E44-9949-FC1F3D71EF56}" destId="{CCDB29FD-8776-5A41-8D5A-05C3DF193EEF}" srcOrd="0" destOrd="3" presId="urn:microsoft.com/office/officeart/2005/8/layout/radial4"/>
    <dgm:cxn modelId="{109AEEC8-625E-5C46-A73B-0013C49AFA5B}" type="presOf" srcId="{429F6883-23CC-7744-94F1-1BE3F4BA2B23}" destId="{60584870-1A00-4947-A21E-87FC1FD902F2}" srcOrd="0" destOrd="5" presId="urn:microsoft.com/office/officeart/2005/8/layout/radial4"/>
    <dgm:cxn modelId="{891A1ECA-0CD8-A64F-BEFB-FEE3080C9F93}" srcId="{6733BA0C-2F3C-044C-AEB9-EE6A861F76B3}" destId="{4CB9FA81-25A5-DC45-9855-563F4D8B5137}" srcOrd="0" destOrd="0" parTransId="{F67E0895-A3F5-7E4D-A407-6559AA0AC267}" sibTransId="{7A39DA84-A55D-D24B-98BA-4C306EB51F2B}"/>
    <dgm:cxn modelId="{1B0EB4D8-1D08-8A45-A893-3BFD0448E3DA}" srcId="{8EC7D496-5827-BB4A-8DE4-CABAAEE41C2D}" destId="{429F6883-23CC-7744-94F1-1BE3F4BA2B23}" srcOrd="4" destOrd="0" parTransId="{7604344B-6D8E-DB48-A281-EB009A93A87C}" sibTransId="{1A5C7D20-9D9D-B14B-B556-A59B243F359B}"/>
    <dgm:cxn modelId="{E60F3CE0-458A-4E4A-AF85-C40B98FF514B}" srcId="{8EC7D496-5827-BB4A-8DE4-CABAAEE41C2D}" destId="{048B63E7-C34C-E149-BB6A-343078A15FBD}" srcOrd="3" destOrd="0" parTransId="{2A360EB2-94B9-8748-9D2D-4A6B09D7A890}" sibTransId="{7BCF030A-E0EA-D84B-86A1-AE562AA6CC6B}"/>
    <dgm:cxn modelId="{527FD6E3-BCE6-6A49-A57E-EF979C41AC93}" type="presOf" srcId="{59CED10E-62E2-0D4B-B356-912B9D0F4A8B}" destId="{CCDB29FD-8776-5A41-8D5A-05C3DF193EEF}" srcOrd="0" destOrd="2" presId="urn:microsoft.com/office/officeart/2005/8/layout/radial4"/>
    <dgm:cxn modelId="{1FF926ED-38AB-024A-8260-1CE64ED99295}" srcId="{8EC7D496-5827-BB4A-8DE4-CABAAEE41C2D}" destId="{2A7F96A3-F309-2F43-A665-A87EE23347E1}" srcOrd="1" destOrd="0" parTransId="{8FC403F4-29EA-DA49-83FB-55EA5A163B5D}" sibTransId="{A2E91F17-3253-D047-83C0-6BED50497623}"/>
    <dgm:cxn modelId="{BE42AAF3-51BD-EA47-9444-88C92AE0CDFE}" srcId="{885D19E6-58ED-3241-A087-BD8E73F79895}" destId="{097E5AFA-5812-FE47-98D7-2A9977319EF3}" srcOrd="1" destOrd="0" parTransId="{4F409225-C2A6-1242-8378-B0C48F5448EE}" sibTransId="{DC22DFC7-560F-B24A-9FB0-3CA701E28A3F}"/>
    <dgm:cxn modelId="{CFECA8FA-42C0-F84A-B69A-B1D7B7478359}" srcId="{885D19E6-58ED-3241-A087-BD8E73F79895}" destId="{2A4AF03A-91E6-5940-839F-52585C8FEA67}" srcOrd="0" destOrd="0" parTransId="{9840D1AC-F397-294F-9398-C8FD50FA8B01}" sibTransId="{448DC891-EFE4-2943-A824-70F9B8B238A5}"/>
    <dgm:cxn modelId="{6F8434FB-368E-B041-BFA7-A9F937CE9D7B}" srcId="{8EC7D496-5827-BB4A-8DE4-CABAAEE41C2D}" destId="{C0B403B8-833A-D443-BE28-0FDA4DF70F1F}" srcOrd="2" destOrd="0" parTransId="{D43BB56F-971E-6441-915E-C948AE4EDA35}" sibTransId="{74C3BF34-52A3-6545-8101-83052F859E8C}"/>
    <dgm:cxn modelId="{A9FC55FC-B14A-804E-9047-673B97F593AF}" type="presOf" srcId="{C0B403B8-833A-D443-BE28-0FDA4DF70F1F}" destId="{60584870-1A00-4947-A21E-87FC1FD902F2}" srcOrd="0" destOrd="3" presId="urn:microsoft.com/office/officeart/2005/8/layout/radial4"/>
    <dgm:cxn modelId="{A5F8BD85-432D-824F-B85D-7898292BDEA1}" type="presParOf" srcId="{8F051967-2B12-834B-A6EE-16F2BFD75C63}" destId="{5E7A38B1-5F3E-3342-9384-220B1BB14AD6}" srcOrd="0" destOrd="0" presId="urn:microsoft.com/office/officeart/2005/8/layout/radial4"/>
    <dgm:cxn modelId="{16DE0553-7411-8C48-B418-6FC55A57D513}" type="presParOf" srcId="{8F051967-2B12-834B-A6EE-16F2BFD75C63}" destId="{E5B40EBE-9BBB-1147-8525-2C40A3D34E4A}" srcOrd="1" destOrd="0" presId="urn:microsoft.com/office/officeart/2005/8/layout/radial4"/>
    <dgm:cxn modelId="{180B73AD-67CF-7146-A36F-5CDC18FBBDA1}" type="presParOf" srcId="{8F051967-2B12-834B-A6EE-16F2BFD75C63}" destId="{92493330-0FDE-B744-98A5-4F1C78A7A046}" srcOrd="2" destOrd="0" presId="urn:microsoft.com/office/officeart/2005/8/layout/radial4"/>
    <dgm:cxn modelId="{DC2EEDCB-0F53-104F-94DD-BF8EBFB816A9}" type="presParOf" srcId="{8F051967-2B12-834B-A6EE-16F2BFD75C63}" destId="{056F2F16-AC79-9E47-9D74-DE079FDAAE6C}" srcOrd="3" destOrd="0" presId="urn:microsoft.com/office/officeart/2005/8/layout/radial4"/>
    <dgm:cxn modelId="{73A2941F-978F-3642-8EC1-13BAC284B2B1}" type="presParOf" srcId="{8F051967-2B12-834B-A6EE-16F2BFD75C63}" destId="{60584870-1A00-4947-A21E-87FC1FD902F2}" srcOrd="4" destOrd="0" presId="urn:microsoft.com/office/officeart/2005/8/layout/radial4"/>
    <dgm:cxn modelId="{D4BEB2E7-7B7F-0043-9D4E-C1485851828B}" type="presParOf" srcId="{8F051967-2B12-834B-A6EE-16F2BFD75C63}" destId="{A0C01DB3-5197-534E-9389-B8E0E2A9A96F}" srcOrd="5" destOrd="0" presId="urn:microsoft.com/office/officeart/2005/8/layout/radial4"/>
    <dgm:cxn modelId="{FCA06AE5-7963-A648-8A43-C17731AA7329}" type="presParOf" srcId="{8F051967-2B12-834B-A6EE-16F2BFD75C63}" destId="{CCDB29FD-8776-5A41-8D5A-05C3DF193EEF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A38B1-5F3E-3342-9384-220B1BB14AD6}">
      <dsp:nvSpPr>
        <dsp:cNvPr id="0" name=""/>
        <dsp:cNvSpPr/>
      </dsp:nvSpPr>
      <dsp:spPr>
        <a:xfrm>
          <a:off x="5072386" y="335453"/>
          <a:ext cx="5621241" cy="14949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latin typeface="+mj-lt"/>
            </a:rPr>
            <a:t>Wellbeing</a:t>
          </a:r>
        </a:p>
      </dsp:txBody>
      <dsp:txXfrm>
        <a:off x="5895598" y="554387"/>
        <a:ext cx="3974817" cy="1057106"/>
      </dsp:txXfrm>
    </dsp:sp>
    <dsp:sp modelId="{E5B40EBE-9BBB-1147-8525-2C40A3D34E4A}">
      <dsp:nvSpPr>
        <dsp:cNvPr id="0" name=""/>
        <dsp:cNvSpPr/>
      </dsp:nvSpPr>
      <dsp:spPr>
        <a:xfrm rot="8786891">
          <a:off x="1708314" y="2302830"/>
          <a:ext cx="4345357" cy="952362"/>
        </a:xfrm>
        <a:prstGeom prst="lef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493330-0FDE-B744-98A5-4F1C78A7A046}">
      <dsp:nvSpPr>
        <dsp:cNvPr id="0" name=""/>
        <dsp:cNvSpPr/>
      </dsp:nvSpPr>
      <dsp:spPr>
        <a:xfrm>
          <a:off x="450840" y="3730092"/>
          <a:ext cx="3289775" cy="238179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none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Biological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Sleep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Exercise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Diet</a:t>
          </a:r>
        </a:p>
      </dsp:txBody>
      <dsp:txXfrm>
        <a:off x="520600" y="3799852"/>
        <a:ext cx="3150255" cy="2242273"/>
      </dsp:txXfrm>
    </dsp:sp>
    <dsp:sp modelId="{056F2F16-AC79-9E47-9D74-DE079FDAAE6C}">
      <dsp:nvSpPr>
        <dsp:cNvPr id="0" name=""/>
        <dsp:cNvSpPr/>
      </dsp:nvSpPr>
      <dsp:spPr>
        <a:xfrm rot="5400000">
          <a:off x="5958795" y="3159473"/>
          <a:ext cx="3489450" cy="952362"/>
        </a:xfrm>
        <a:prstGeom prst="lef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584870-1A00-4947-A21E-87FC1FD902F2}">
      <dsp:nvSpPr>
        <dsp:cNvPr id="0" name=""/>
        <dsp:cNvSpPr/>
      </dsp:nvSpPr>
      <dsp:spPr>
        <a:xfrm>
          <a:off x="5247512" y="3774339"/>
          <a:ext cx="4749968" cy="3413036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Psychological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Personal Reflection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Meditation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Attitude to life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Stress Management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Coping Techniques</a:t>
          </a:r>
        </a:p>
      </dsp:txBody>
      <dsp:txXfrm>
        <a:off x="5347476" y="3874303"/>
        <a:ext cx="4550040" cy="3213108"/>
      </dsp:txXfrm>
    </dsp:sp>
    <dsp:sp modelId="{A0C01DB3-5197-534E-9389-B8E0E2A9A96F}">
      <dsp:nvSpPr>
        <dsp:cNvPr id="0" name=""/>
        <dsp:cNvSpPr/>
      </dsp:nvSpPr>
      <dsp:spPr>
        <a:xfrm rot="2358695">
          <a:off x="9854383" y="2589006"/>
          <a:ext cx="5170920" cy="952362"/>
        </a:xfrm>
        <a:prstGeom prst="lef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DB29FD-8776-5A41-8D5A-05C3DF193EEF}">
      <dsp:nvSpPr>
        <dsp:cNvPr id="0" name=""/>
        <dsp:cNvSpPr/>
      </dsp:nvSpPr>
      <dsp:spPr>
        <a:xfrm>
          <a:off x="11025182" y="3503358"/>
          <a:ext cx="3919414" cy="3514291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Social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Increased Social Support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Decreased Social Pressure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Support Network</a:t>
          </a:r>
        </a:p>
      </dsp:txBody>
      <dsp:txXfrm>
        <a:off x="11128112" y="3606288"/>
        <a:ext cx="3713554" cy="3308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528904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2400" dirty="0"/>
              <a:t>Research Fellow and Principal Investigator at the </a:t>
            </a:r>
            <a:r>
              <a:rPr lang="en-IE" sz="2400" b="1" dirty="0"/>
              <a:t>Centre for Innovation in Human Systems (CIHS)</a:t>
            </a:r>
            <a:r>
              <a:rPr lang="en-IE" sz="2400" dirty="0"/>
              <a:t>, at the </a:t>
            </a:r>
            <a:r>
              <a:rPr lang="en-IE" sz="2400" b="1" dirty="0"/>
              <a:t>School of Psychology, Trinity College Dublin</a:t>
            </a:r>
            <a:r>
              <a:rPr lang="en-IE" sz="2400" dirty="0"/>
              <a:t>, Ireland</a:t>
            </a:r>
          </a:p>
          <a:p>
            <a:r>
              <a:rPr lang="en-IE" sz="2400" dirty="0"/>
              <a:t>Research is at the nexus of </a:t>
            </a:r>
            <a:r>
              <a:rPr lang="en-IE" sz="2400" b="1" dirty="0"/>
              <a:t>people, technology and process delivery</a:t>
            </a:r>
          </a:p>
          <a:p>
            <a:r>
              <a:rPr lang="en-IE" sz="2400" dirty="0"/>
              <a:t>Focusing on </a:t>
            </a:r>
            <a:r>
              <a:rPr lang="en-IE" sz="2400" b="1" dirty="0"/>
              <a:t>technology-based supports and interventions in healthcare</a:t>
            </a:r>
            <a:r>
              <a:rPr lang="en-IE" sz="2400" dirty="0"/>
              <a:t>, aviation and road transport.</a:t>
            </a:r>
          </a:p>
          <a:p>
            <a:r>
              <a:rPr lang="en-IE" sz="2400" dirty="0"/>
              <a:t>Human Factors/Systems approach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60712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16158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89437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Relationship between work and health/mental health </a:t>
            </a:r>
          </a:p>
          <a:p>
            <a:r>
              <a:rPr lang="en-I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 links the two is work stress </a:t>
            </a:r>
            <a:r>
              <a:rPr lang="en-I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(United Nations 2030 Sustainable Development Agenda)</a:t>
            </a:r>
          </a:p>
        </p:txBody>
      </p:sp>
    </p:spTree>
    <p:extLst>
      <p:ext uri="{BB962C8B-B14F-4D97-AF65-F5344CB8AC3E}">
        <p14:creationId xmlns:p14="http://schemas.microsoft.com/office/powerpoint/2010/main" val="2931873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35186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Sources of WRS – span three pillars</a:t>
            </a:r>
          </a:p>
        </p:txBody>
      </p:sp>
    </p:spTree>
    <p:extLst>
      <p:ext uri="{BB962C8B-B14F-4D97-AF65-F5344CB8AC3E}">
        <p14:creationId xmlns:p14="http://schemas.microsoft.com/office/powerpoint/2010/main" val="63890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6307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"/>
          <p:cNvSpPr/>
          <p:nvPr/>
        </p:nvSpPr>
        <p:spPr>
          <a:xfrm>
            <a:off x="-61042" y="10863112"/>
            <a:ext cx="18410084" cy="29699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619125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 dirty="0"/>
          </a:p>
        </p:txBody>
      </p:sp>
      <p:sp>
        <p:nvSpPr>
          <p:cNvPr id="15" name="Shape"/>
          <p:cNvSpPr/>
          <p:nvPr/>
        </p:nvSpPr>
        <p:spPr>
          <a:xfrm>
            <a:off x="13805136" y="12051992"/>
            <a:ext cx="30296" cy="368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21600"/>
                </a:moveTo>
                <a:cubicBezTo>
                  <a:pt x="4829" y="21600"/>
                  <a:pt x="0" y="21068"/>
                  <a:pt x="0" y="20415"/>
                </a:cubicBezTo>
                <a:lnTo>
                  <a:pt x="0" y="1183"/>
                </a:lnTo>
                <a:cubicBezTo>
                  <a:pt x="0" y="530"/>
                  <a:pt x="4829" y="0"/>
                  <a:pt x="10792" y="0"/>
                </a:cubicBezTo>
                <a:cubicBezTo>
                  <a:pt x="16771" y="0"/>
                  <a:pt x="21600" y="530"/>
                  <a:pt x="21600" y="1183"/>
                </a:cubicBezTo>
                <a:lnTo>
                  <a:pt x="21600" y="20415"/>
                </a:lnTo>
                <a:cubicBezTo>
                  <a:pt x="21600" y="21068"/>
                  <a:pt x="16771" y="21600"/>
                  <a:pt x="10792" y="21600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" name="Shape"/>
          <p:cNvSpPr/>
          <p:nvPr/>
        </p:nvSpPr>
        <p:spPr>
          <a:xfrm>
            <a:off x="14646579" y="11653709"/>
            <a:ext cx="101479" cy="273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4" h="21381" extrusionOk="0">
                <a:moveTo>
                  <a:pt x="17790" y="21381"/>
                </a:moveTo>
                <a:cubicBezTo>
                  <a:pt x="16309" y="21381"/>
                  <a:pt x="14993" y="20846"/>
                  <a:pt x="14720" y="20081"/>
                </a:cubicBezTo>
                <a:cubicBezTo>
                  <a:pt x="12462" y="13742"/>
                  <a:pt x="7690" y="7813"/>
                  <a:pt x="535" y="2462"/>
                </a:cubicBezTo>
                <a:cubicBezTo>
                  <a:pt x="-430" y="1738"/>
                  <a:pt x="-53" y="759"/>
                  <a:pt x="1375" y="271"/>
                </a:cubicBezTo>
                <a:cubicBezTo>
                  <a:pt x="2797" y="-219"/>
                  <a:pt x="4746" y="-26"/>
                  <a:pt x="5706" y="693"/>
                </a:cubicBezTo>
                <a:cubicBezTo>
                  <a:pt x="13351" y="6413"/>
                  <a:pt x="18454" y="12748"/>
                  <a:pt x="20865" y="19526"/>
                </a:cubicBezTo>
                <a:cubicBezTo>
                  <a:pt x="21170" y="20381"/>
                  <a:pt x="20043" y="21202"/>
                  <a:pt x="18347" y="21356"/>
                </a:cubicBezTo>
                <a:cubicBezTo>
                  <a:pt x="18158" y="21374"/>
                  <a:pt x="17969" y="21381"/>
                  <a:pt x="17790" y="21381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7" name="Shape"/>
          <p:cNvSpPr/>
          <p:nvPr/>
        </p:nvSpPr>
        <p:spPr>
          <a:xfrm>
            <a:off x="13935558" y="12910267"/>
            <a:ext cx="629300" cy="169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239" extrusionOk="0">
                <a:moveTo>
                  <a:pt x="12540" y="21239"/>
                </a:moveTo>
                <a:cubicBezTo>
                  <a:pt x="8121" y="21239"/>
                  <a:pt x="3871" y="15523"/>
                  <a:pt x="248" y="4703"/>
                </a:cubicBezTo>
                <a:cubicBezTo>
                  <a:pt x="4" y="3981"/>
                  <a:pt x="-73" y="2417"/>
                  <a:pt x="75" y="1221"/>
                </a:cubicBezTo>
                <a:cubicBezTo>
                  <a:pt x="223" y="18"/>
                  <a:pt x="541" y="-361"/>
                  <a:pt x="785" y="375"/>
                </a:cubicBezTo>
                <a:cubicBezTo>
                  <a:pt x="4246" y="10711"/>
                  <a:pt x="8311" y="16175"/>
                  <a:pt x="12540" y="16175"/>
                </a:cubicBezTo>
                <a:cubicBezTo>
                  <a:pt x="15422" y="16175"/>
                  <a:pt x="18187" y="13715"/>
                  <a:pt x="20758" y="8862"/>
                </a:cubicBezTo>
                <a:cubicBezTo>
                  <a:pt x="21021" y="8359"/>
                  <a:pt x="21322" y="9008"/>
                  <a:pt x="21425" y="10321"/>
                </a:cubicBezTo>
                <a:cubicBezTo>
                  <a:pt x="21527" y="11626"/>
                  <a:pt x="21394" y="13091"/>
                  <a:pt x="21127" y="13594"/>
                </a:cubicBezTo>
                <a:cubicBezTo>
                  <a:pt x="18439" y="18673"/>
                  <a:pt x="15549" y="21239"/>
                  <a:pt x="12540" y="21239"/>
                </a:cubicBezTo>
              </a:path>
            </a:pathLst>
          </a:custGeom>
          <a:solidFill>
            <a:srgbClr val="CD255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8" name="Shape"/>
          <p:cNvSpPr/>
          <p:nvPr/>
        </p:nvSpPr>
        <p:spPr>
          <a:xfrm>
            <a:off x="13830379" y="12674662"/>
            <a:ext cx="867578" cy="316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436" extrusionOk="0">
                <a:moveTo>
                  <a:pt x="11750" y="21436"/>
                </a:moveTo>
                <a:cubicBezTo>
                  <a:pt x="7138" y="21436"/>
                  <a:pt x="2997" y="14623"/>
                  <a:pt x="89" y="2255"/>
                </a:cubicBezTo>
                <a:cubicBezTo>
                  <a:pt x="-45" y="1683"/>
                  <a:pt x="-27" y="819"/>
                  <a:pt x="131" y="329"/>
                </a:cubicBezTo>
                <a:cubicBezTo>
                  <a:pt x="290" y="-164"/>
                  <a:pt x="526" y="-93"/>
                  <a:pt x="660" y="478"/>
                </a:cubicBezTo>
                <a:cubicBezTo>
                  <a:pt x="3423" y="12229"/>
                  <a:pt x="7361" y="18704"/>
                  <a:pt x="11750" y="18704"/>
                </a:cubicBezTo>
                <a:cubicBezTo>
                  <a:pt x="15169" y="18704"/>
                  <a:pt x="18333" y="14769"/>
                  <a:pt x="20898" y="7317"/>
                </a:cubicBezTo>
                <a:cubicBezTo>
                  <a:pt x="21060" y="6845"/>
                  <a:pt x="21297" y="6945"/>
                  <a:pt x="21426" y="7531"/>
                </a:cubicBezTo>
                <a:cubicBezTo>
                  <a:pt x="21555" y="8124"/>
                  <a:pt x="21529" y="8981"/>
                  <a:pt x="21366" y="9453"/>
                </a:cubicBezTo>
                <a:cubicBezTo>
                  <a:pt x="18667" y="17291"/>
                  <a:pt x="15341" y="21436"/>
                  <a:pt x="11750" y="21436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9" name="Shape"/>
          <p:cNvSpPr/>
          <p:nvPr/>
        </p:nvSpPr>
        <p:spPr>
          <a:xfrm>
            <a:off x="13805136" y="12472714"/>
            <a:ext cx="942164" cy="433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458" extrusionOk="0">
                <a:moveTo>
                  <a:pt x="11360" y="21458"/>
                </a:moveTo>
                <a:cubicBezTo>
                  <a:pt x="6458" y="21458"/>
                  <a:pt x="2225" y="13979"/>
                  <a:pt x="37" y="1451"/>
                </a:cubicBezTo>
                <a:cubicBezTo>
                  <a:pt x="-49" y="959"/>
                  <a:pt x="19" y="359"/>
                  <a:pt x="190" y="110"/>
                </a:cubicBezTo>
                <a:cubicBezTo>
                  <a:pt x="360" y="-142"/>
                  <a:pt x="567" y="56"/>
                  <a:pt x="654" y="548"/>
                </a:cubicBezTo>
                <a:cubicBezTo>
                  <a:pt x="2723" y="12390"/>
                  <a:pt x="6725" y="19459"/>
                  <a:pt x="11360" y="19459"/>
                </a:cubicBezTo>
                <a:cubicBezTo>
                  <a:pt x="15168" y="19459"/>
                  <a:pt x="18640" y="14563"/>
                  <a:pt x="20885" y="6026"/>
                </a:cubicBezTo>
                <a:cubicBezTo>
                  <a:pt x="21001" y="5587"/>
                  <a:pt x="21217" y="5499"/>
                  <a:pt x="21370" y="5837"/>
                </a:cubicBezTo>
                <a:cubicBezTo>
                  <a:pt x="21522" y="6169"/>
                  <a:pt x="21551" y="6796"/>
                  <a:pt x="21436" y="7238"/>
                </a:cubicBezTo>
                <a:cubicBezTo>
                  <a:pt x="19058" y="16274"/>
                  <a:pt x="15386" y="21458"/>
                  <a:pt x="11360" y="21458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0" name="Shape"/>
          <p:cNvSpPr/>
          <p:nvPr/>
        </p:nvSpPr>
        <p:spPr>
          <a:xfrm>
            <a:off x="13851415" y="12399790"/>
            <a:ext cx="904338" cy="422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457" extrusionOk="0">
                <a:moveTo>
                  <a:pt x="10766" y="21457"/>
                </a:moveTo>
                <a:cubicBezTo>
                  <a:pt x="6039" y="21457"/>
                  <a:pt x="1925" y="13787"/>
                  <a:pt x="30" y="1438"/>
                </a:cubicBezTo>
                <a:cubicBezTo>
                  <a:pt x="-49" y="918"/>
                  <a:pt x="34" y="313"/>
                  <a:pt x="216" y="87"/>
                </a:cubicBezTo>
                <a:cubicBezTo>
                  <a:pt x="398" y="-143"/>
                  <a:pt x="611" y="98"/>
                  <a:pt x="690" y="616"/>
                </a:cubicBezTo>
                <a:cubicBezTo>
                  <a:pt x="2469" y="12204"/>
                  <a:pt x="6330" y="19405"/>
                  <a:pt x="10766" y="19405"/>
                </a:cubicBezTo>
                <a:cubicBezTo>
                  <a:pt x="15169" y="19405"/>
                  <a:pt x="19019" y="12284"/>
                  <a:pt x="20812" y="824"/>
                </a:cubicBezTo>
                <a:cubicBezTo>
                  <a:pt x="20893" y="309"/>
                  <a:pt x="21104" y="76"/>
                  <a:pt x="21287" y="306"/>
                </a:cubicBezTo>
                <a:cubicBezTo>
                  <a:pt x="21469" y="537"/>
                  <a:pt x="21551" y="1144"/>
                  <a:pt x="21470" y="1662"/>
                </a:cubicBezTo>
                <a:cubicBezTo>
                  <a:pt x="19558" y="13872"/>
                  <a:pt x="15457" y="21457"/>
                  <a:pt x="10766" y="21457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1" name="Shape"/>
          <p:cNvSpPr/>
          <p:nvPr/>
        </p:nvSpPr>
        <p:spPr>
          <a:xfrm>
            <a:off x="13939766" y="11429323"/>
            <a:ext cx="697422" cy="241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600" extrusionOk="0">
                <a:moveTo>
                  <a:pt x="466" y="21600"/>
                </a:moveTo>
                <a:cubicBezTo>
                  <a:pt x="353" y="21600"/>
                  <a:pt x="240" y="21441"/>
                  <a:pt x="150" y="21122"/>
                </a:cubicBezTo>
                <a:cubicBezTo>
                  <a:pt x="-39" y="20449"/>
                  <a:pt x="-51" y="19303"/>
                  <a:pt x="123" y="18570"/>
                </a:cubicBezTo>
                <a:cubicBezTo>
                  <a:pt x="2971" y="6595"/>
                  <a:pt x="6916" y="0"/>
                  <a:pt x="11234" y="0"/>
                </a:cubicBezTo>
                <a:cubicBezTo>
                  <a:pt x="15068" y="0"/>
                  <a:pt x="18551" y="5055"/>
                  <a:pt x="21307" y="14615"/>
                </a:cubicBezTo>
                <a:cubicBezTo>
                  <a:pt x="21380" y="14789"/>
                  <a:pt x="21395" y="14929"/>
                  <a:pt x="21434" y="15226"/>
                </a:cubicBezTo>
                <a:cubicBezTo>
                  <a:pt x="21549" y="16122"/>
                  <a:pt x="21455" y="17206"/>
                  <a:pt x="21224" y="17650"/>
                </a:cubicBezTo>
                <a:cubicBezTo>
                  <a:pt x="21038" y="18019"/>
                  <a:pt x="20817" y="17840"/>
                  <a:pt x="20680" y="17286"/>
                </a:cubicBezTo>
                <a:cubicBezTo>
                  <a:pt x="18098" y="8342"/>
                  <a:pt x="14832" y="3612"/>
                  <a:pt x="11234" y="3612"/>
                </a:cubicBezTo>
                <a:cubicBezTo>
                  <a:pt x="7181" y="3612"/>
                  <a:pt x="3478" y="9794"/>
                  <a:pt x="809" y="21018"/>
                </a:cubicBezTo>
                <a:cubicBezTo>
                  <a:pt x="718" y="21405"/>
                  <a:pt x="592" y="21600"/>
                  <a:pt x="466" y="21600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2" name="Shape"/>
          <p:cNvSpPr/>
          <p:nvPr/>
        </p:nvSpPr>
        <p:spPr>
          <a:xfrm>
            <a:off x="13868243" y="11513468"/>
            <a:ext cx="867319" cy="122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713"/>
                </a:moveTo>
                <a:cubicBezTo>
                  <a:pt x="5073" y="713"/>
                  <a:pt x="754" y="5049"/>
                  <a:pt x="754" y="10800"/>
                </a:cubicBezTo>
                <a:cubicBezTo>
                  <a:pt x="754" y="16550"/>
                  <a:pt x="5073" y="20887"/>
                  <a:pt x="10800" y="20887"/>
                </a:cubicBezTo>
                <a:cubicBezTo>
                  <a:pt x="16527" y="20887"/>
                  <a:pt x="20846" y="16550"/>
                  <a:pt x="20846" y="10800"/>
                </a:cubicBezTo>
                <a:cubicBezTo>
                  <a:pt x="20846" y="5049"/>
                  <a:pt x="16527" y="713"/>
                  <a:pt x="10800" y="713"/>
                </a:cubicBezTo>
                <a:close/>
                <a:moveTo>
                  <a:pt x="10800" y="21600"/>
                </a:moveTo>
                <a:cubicBezTo>
                  <a:pt x="4643" y="21600"/>
                  <a:pt x="0" y="16957"/>
                  <a:pt x="0" y="10800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0"/>
                </a:cubicBezTo>
                <a:cubicBezTo>
                  <a:pt x="21600" y="16957"/>
                  <a:pt x="16957" y="21600"/>
                  <a:pt x="10800" y="21600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3" name="Shape"/>
          <p:cNvSpPr/>
          <p:nvPr/>
        </p:nvSpPr>
        <p:spPr>
          <a:xfrm>
            <a:off x="13931351" y="11597613"/>
            <a:ext cx="739079" cy="1051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28"/>
                </a:moveTo>
                <a:cubicBezTo>
                  <a:pt x="5148" y="828"/>
                  <a:pt x="885" y="5115"/>
                  <a:pt x="885" y="10801"/>
                </a:cubicBezTo>
                <a:cubicBezTo>
                  <a:pt x="885" y="16484"/>
                  <a:pt x="5148" y="20771"/>
                  <a:pt x="10800" y="20771"/>
                </a:cubicBezTo>
                <a:cubicBezTo>
                  <a:pt x="16452" y="20771"/>
                  <a:pt x="20715" y="16484"/>
                  <a:pt x="20715" y="10801"/>
                </a:cubicBezTo>
                <a:cubicBezTo>
                  <a:pt x="20715" y="5115"/>
                  <a:pt x="16452" y="828"/>
                  <a:pt x="10800" y="828"/>
                </a:cubicBezTo>
                <a:close/>
                <a:moveTo>
                  <a:pt x="10800" y="21600"/>
                </a:moveTo>
                <a:cubicBezTo>
                  <a:pt x="4643" y="21600"/>
                  <a:pt x="0" y="16958"/>
                  <a:pt x="0" y="10801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1"/>
                </a:cubicBezTo>
                <a:cubicBezTo>
                  <a:pt x="21600" y="16958"/>
                  <a:pt x="16957" y="21600"/>
                  <a:pt x="10800" y="21600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4" name="Shape"/>
          <p:cNvSpPr/>
          <p:nvPr/>
        </p:nvSpPr>
        <p:spPr>
          <a:xfrm>
            <a:off x="13998668" y="11681756"/>
            <a:ext cx="610882" cy="880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989"/>
                </a:moveTo>
                <a:cubicBezTo>
                  <a:pt x="5254" y="989"/>
                  <a:pt x="1072" y="5207"/>
                  <a:pt x="1072" y="10800"/>
                </a:cubicBezTo>
                <a:cubicBezTo>
                  <a:pt x="1072" y="16393"/>
                  <a:pt x="5254" y="20611"/>
                  <a:pt x="10800" y="20611"/>
                </a:cubicBezTo>
                <a:cubicBezTo>
                  <a:pt x="16346" y="20611"/>
                  <a:pt x="20528" y="16393"/>
                  <a:pt x="20528" y="10800"/>
                </a:cubicBezTo>
                <a:cubicBezTo>
                  <a:pt x="20528" y="5207"/>
                  <a:pt x="16346" y="989"/>
                  <a:pt x="10800" y="989"/>
                </a:cubicBezTo>
                <a:close/>
                <a:moveTo>
                  <a:pt x="10800" y="21600"/>
                </a:moveTo>
                <a:cubicBezTo>
                  <a:pt x="4643" y="21600"/>
                  <a:pt x="0" y="16957"/>
                  <a:pt x="0" y="10800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0"/>
                </a:cubicBezTo>
                <a:cubicBezTo>
                  <a:pt x="21600" y="16957"/>
                  <a:pt x="16957" y="21600"/>
                  <a:pt x="10800" y="21600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5" name="Shape"/>
          <p:cNvSpPr/>
          <p:nvPr/>
        </p:nvSpPr>
        <p:spPr>
          <a:xfrm>
            <a:off x="14061775" y="11771511"/>
            <a:ext cx="482643" cy="709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227"/>
                </a:moveTo>
                <a:cubicBezTo>
                  <a:pt x="5417" y="1227"/>
                  <a:pt x="1357" y="5343"/>
                  <a:pt x="1357" y="10801"/>
                </a:cubicBezTo>
                <a:cubicBezTo>
                  <a:pt x="1357" y="16257"/>
                  <a:pt x="5417" y="20373"/>
                  <a:pt x="10800" y="20373"/>
                </a:cubicBezTo>
                <a:cubicBezTo>
                  <a:pt x="16183" y="20373"/>
                  <a:pt x="20243" y="16257"/>
                  <a:pt x="20243" y="10801"/>
                </a:cubicBezTo>
                <a:cubicBezTo>
                  <a:pt x="20243" y="5343"/>
                  <a:pt x="16183" y="1227"/>
                  <a:pt x="10800" y="1227"/>
                </a:cubicBezTo>
                <a:close/>
                <a:moveTo>
                  <a:pt x="10800" y="21600"/>
                </a:moveTo>
                <a:cubicBezTo>
                  <a:pt x="4644" y="21600"/>
                  <a:pt x="0" y="16957"/>
                  <a:pt x="0" y="10801"/>
                </a:cubicBezTo>
                <a:cubicBezTo>
                  <a:pt x="0" y="4643"/>
                  <a:pt x="4644" y="0"/>
                  <a:pt x="10800" y="0"/>
                </a:cubicBezTo>
                <a:cubicBezTo>
                  <a:pt x="16956" y="0"/>
                  <a:pt x="21600" y="4643"/>
                  <a:pt x="21600" y="10801"/>
                </a:cubicBezTo>
                <a:cubicBezTo>
                  <a:pt x="21600" y="16957"/>
                  <a:pt x="16956" y="21600"/>
                  <a:pt x="10800" y="21600"/>
                </a:cubicBezTo>
              </a:path>
            </a:pathLst>
          </a:custGeom>
          <a:solidFill>
            <a:srgbClr val="CB2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6" name="Shape"/>
          <p:cNvSpPr/>
          <p:nvPr/>
        </p:nvSpPr>
        <p:spPr>
          <a:xfrm>
            <a:off x="14133299" y="11894923"/>
            <a:ext cx="347934" cy="430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1643"/>
                </a:moveTo>
                <a:cubicBezTo>
                  <a:pt x="21600" y="15466"/>
                  <a:pt x="19888" y="18861"/>
                  <a:pt x="17246" y="20982"/>
                </a:cubicBezTo>
                <a:cubicBezTo>
                  <a:pt x="17258" y="20788"/>
                  <a:pt x="17266" y="20590"/>
                  <a:pt x="17266" y="20390"/>
                </a:cubicBezTo>
                <a:cubicBezTo>
                  <a:pt x="17268" y="17061"/>
                  <a:pt x="15538" y="14269"/>
                  <a:pt x="13220" y="13252"/>
                </a:cubicBezTo>
                <a:lnTo>
                  <a:pt x="12000" y="12711"/>
                </a:lnTo>
                <a:lnTo>
                  <a:pt x="13132" y="11981"/>
                </a:lnTo>
                <a:cubicBezTo>
                  <a:pt x="14109" y="11347"/>
                  <a:pt x="14729" y="10281"/>
                  <a:pt x="14729" y="9086"/>
                </a:cubicBezTo>
                <a:cubicBezTo>
                  <a:pt x="14725" y="7214"/>
                  <a:pt x="13184" y="5622"/>
                  <a:pt x="11195" y="5618"/>
                </a:cubicBezTo>
                <a:cubicBezTo>
                  <a:pt x="9202" y="5622"/>
                  <a:pt x="7664" y="7214"/>
                  <a:pt x="7660" y="9086"/>
                </a:cubicBezTo>
                <a:cubicBezTo>
                  <a:pt x="7660" y="10281"/>
                  <a:pt x="8279" y="11347"/>
                  <a:pt x="9255" y="11981"/>
                </a:cubicBezTo>
                <a:lnTo>
                  <a:pt x="10388" y="12711"/>
                </a:lnTo>
                <a:lnTo>
                  <a:pt x="9166" y="13252"/>
                </a:lnTo>
                <a:cubicBezTo>
                  <a:pt x="8990" y="13329"/>
                  <a:pt x="8818" y="13421"/>
                  <a:pt x="8648" y="13517"/>
                </a:cubicBezTo>
                <a:cubicBezTo>
                  <a:pt x="8455" y="13631"/>
                  <a:pt x="8265" y="13756"/>
                  <a:pt x="8082" y="13895"/>
                </a:cubicBezTo>
                <a:cubicBezTo>
                  <a:pt x="7895" y="14035"/>
                  <a:pt x="7712" y="14182"/>
                  <a:pt x="7538" y="14347"/>
                </a:cubicBezTo>
                <a:cubicBezTo>
                  <a:pt x="6083" y="15718"/>
                  <a:pt x="5118" y="17903"/>
                  <a:pt x="5120" y="20390"/>
                </a:cubicBezTo>
                <a:cubicBezTo>
                  <a:pt x="5119" y="20803"/>
                  <a:pt x="5150" y="21206"/>
                  <a:pt x="5200" y="21600"/>
                </a:cubicBezTo>
                <a:cubicBezTo>
                  <a:pt x="2082" y="19559"/>
                  <a:pt x="0" y="15863"/>
                  <a:pt x="0" y="11643"/>
                </a:cubicBezTo>
                <a:cubicBezTo>
                  <a:pt x="0" y="5214"/>
                  <a:pt x="4835" y="0"/>
                  <a:pt x="10799" y="0"/>
                </a:cubicBezTo>
                <a:cubicBezTo>
                  <a:pt x="16763" y="0"/>
                  <a:pt x="21600" y="5214"/>
                  <a:pt x="21600" y="11643"/>
                </a:cubicBezTo>
              </a:path>
            </a:pathLst>
          </a:custGeom>
          <a:solidFill>
            <a:srgbClr val="D9E26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7" name="Shape"/>
          <p:cNvSpPr/>
          <p:nvPr/>
        </p:nvSpPr>
        <p:spPr>
          <a:xfrm>
            <a:off x="15050473" y="11406886"/>
            <a:ext cx="10891" cy="167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C92D5C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8" name="Shape"/>
          <p:cNvSpPr/>
          <p:nvPr/>
        </p:nvSpPr>
        <p:spPr>
          <a:xfrm>
            <a:off x="15403879" y="11541517"/>
            <a:ext cx="144314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29" name="Shape"/>
          <p:cNvSpPr/>
          <p:nvPr/>
        </p:nvSpPr>
        <p:spPr>
          <a:xfrm>
            <a:off x="15593206" y="11541517"/>
            <a:ext cx="1289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0" name="Shape"/>
          <p:cNvSpPr/>
          <p:nvPr/>
        </p:nvSpPr>
        <p:spPr>
          <a:xfrm>
            <a:off x="15748872" y="11535907"/>
            <a:ext cx="189299" cy="317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0" y="10720"/>
                </a:moveTo>
                <a:cubicBezTo>
                  <a:pt x="19690" y="4964"/>
                  <a:pt x="16110" y="1327"/>
                  <a:pt x="10819" y="1327"/>
                </a:cubicBezTo>
                <a:cubicBezTo>
                  <a:pt x="5490" y="1327"/>
                  <a:pt x="1910" y="4964"/>
                  <a:pt x="1910" y="10720"/>
                </a:cubicBezTo>
                <a:cubicBezTo>
                  <a:pt x="1910" y="16508"/>
                  <a:pt x="5490" y="20271"/>
                  <a:pt x="10819" y="20271"/>
                </a:cubicBezTo>
                <a:cubicBezTo>
                  <a:pt x="16110" y="20271"/>
                  <a:pt x="19690" y="16508"/>
                  <a:pt x="19690" y="10720"/>
                </a:cubicBezTo>
                <a:close/>
                <a:moveTo>
                  <a:pt x="0" y="10720"/>
                </a:moveTo>
                <a:cubicBezTo>
                  <a:pt x="0" y="4142"/>
                  <a:pt x="4495" y="0"/>
                  <a:pt x="10819" y="0"/>
                </a:cubicBezTo>
                <a:cubicBezTo>
                  <a:pt x="17105" y="0"/>
                  <a:pt x="21600" y="4142"/>
                  <a:pt x="21600" y="10720"/>
                </a:cubicBezTo>
                <a:cubicBezTo>
                  <a:pt x="21600" y="17330"/>
                  <a:pt x="17105" y="21600"/>
                  <a:pt x="10819" y="21600"/>
                </a:cubicBezTo>
                <a:cubicBezTo>
                  <a:pt x="4495" y="21600"/>
                  <a:pt x="0" y="17330"/>
                  <a:pt x="0" y="1072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1" name="Shape"/>
          <p:cNvSpPr/>
          <p:nvPr/>
        </p:nvSpPr>
        <p:spPr>
          <a:xfrm>
            <a:off x="15988683" y="11541517"/>
            <a:ext cx="144314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2" name="Shape"/>
          <p:cNvSpPr/>
          <p:nvPr/>
        </p:nvSpPr>
        <p:spPr>
          <a:xfrm>
            <a:off x="16178009" y="11541517"/>
            <a:ext cx="121662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847" y="0"/>
                </a:lnTo>
                <a:lnTo>
                  <a:pt x="2847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3" name="Shape"/>
          <p:cNvSpPr/>
          <p:nvPr/>
        </p:nvSpPr>
        <p:spPr>
          <a:xfrm>
            <a:off x="16333676" y="11541517"/>
            <a:ext cx="1289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4" name="Shape"/>
          <p:cNvSpPr/>
          <p:nvPr/>
        </p:nvSpPr>
        <p:spPr>
          <a:xfrm>
            <a:off x="15403879" y="12102479"/>
            <a:ext cx="144314" cy="30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5" name="Shape"/>
          <p:cNvSpPr/>
          <p:nvPr/>
        </p:nvSpPr>
        <p:spPr>
          <a:xfrm>
            <a:off x="15593205" y="12102479"/>
            <a:ext cx="145377" cy="30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14" y="10423"/>
                </a:moveTo>
                <a:cubicBezTo>
                  <a:pt x="15175" y="10423"/>
                  <a:pt x="18490" y="8881"/>
                  <a:pt x="18490" y="5703"/>
                </a:cubicBezTo>
                <a:cubicBezTo>
                  <a:pt x="18490" y="2458"/>
                  <a:pt x="15175" y="1278"/>
                  <a:pt x="9114" y="1278"/>
                </a:cubicBezTo>
                <a:lnTo>
                  <a:pt x="2383" y="1278"/>
                </a:lnTo>
                <a:lnTo>
                  <a:pt x="2383" y="10423"/>
                </a:lnTo>
                <a:cubicBezTo>
                  <a:pt x="2383" y="10423"/>
                  <a:pt x="9114" y="10423"/>
                  <a:pt x="9114" y="10423"/>
                </a:cubicBezTo>
                <a:close/>
                <a:moveTo>
                  <a:pt x="18854" y="21600"/>
                </a:moveTo>
                <a:lnTo>
                  <a:pt x="9632" y="11669"/>
                </a:lnTo>
                <a:lnTo>
                  <a:pt x="2383" y="11669"/>
                </a:lnTo>
                <a:lnTo>
                  <a:pt x="2383" y="21600"/>
                </a:lnTo>
                <a:lnTo>
                  <a:pt x="0" y="21600"/>
                </a:lnTo>
                <a:lnTo>
                  <a:pt x="0" y="0"/>
                </a:lnTo>
                <a:lnTo>
                  <a:pt x="9737" y="0"/>
                </a:lnTo>
                <a:cubicBezTo>
                  <a:pt x="16522" y="0"/>
                  <a:pt x="20977" y="1572"/>
                  <a:pt x="20977" y="5703"/>
                </a:cubicBezTo>
                <a:cubicBezTo>
                  <a:pt x="20977" y="9145"/>
                  <a:pt x="17558" y="11111"/>
                  <a:pt x="12224" y="11569"/>
                </a:cubicBezTo>
                <a:lnTo>
                  <a:pt x="21600" y="21600"/>
                </a:lnTo>
                <a:cubicBezTo>
                  <a:pt x="21600" y="21600"/>
                  <a:pt x="18854" y="21600"/>
                  <a:pt x="18854" y="2160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6" name="Shape"/>
          <p:cNvSpPr/>
          <p:nvPr/>
        </p:nvSpPr>
        <p:spPr>
          <a:xfrm>
            <a:off x="15765700" y="12096869"/>
            <a:ext cx="189299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0" y="10720"/>
                </a:moveTo>
                <a:cubicBezTo>
                  <a:pt x="19690" y="4964"/>
                  <a:pt x="16110" y="1327"/>
                  <a:pt x="10819" y="1327"/>
                </a:cubicBezTo>
                <a:cubicBezTo>
                  <a:pt x="5490" y="1327"/>
                  <a:pt x="1910" y="4964"/>
                  <a:pt x="1910" y="10720"/>
                </a:cubicBezTo>
                <a:cubicBezTo>
                  <a:pt x="1910" y="16508"/>
                  <a:pt x="5490" y="20271"/>
                  <a:pt x="10819" y="20271"/>
                </a:cubicBezTo>
                <a:cubicBezTo>
                  <a:pt x="16110" y="20271"/>
                  <a:pt x="19690" y="16508"/>
                  <a:pt x="19690" y="10720"/>
                </a:cubicBezTo>
                <a:close/>
                <a:moveTo>
                  <a:pt x="0" y="10720"/>
                </a:moveTo>
                <a:cubicBezTo>
                  <a:pt x="0" y="4142"/>
                  <a:pt x="4495" y="0"/>
                  <a:pt x="10819" y="0"/>
                </a:cubicBezTo>
                <a:cubicBezTo>
                  <a:pt x="17105" y="0"/>
                  <a:pt x="21600" y="4142"/>
                  <a:pt x="21600" y="10720"/>
                </a:cubicBezTo>
                <a:cubicBezTo>
                  <a:pt x="21600" y="17330"/>
                  <a:pt x="17105" y="21600"/>
                  <a:pt x="10819" y="21600"/>
                </a:cubicBezTo>
                <a:cubicBezTo>
                  <a:pt x="4495" y="21600"/>
                  <a:pt x="0" y="17330"/>
                  <a:pt x="0" y="1072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7" name="Shape"/>
          <p:cNvSpPr/>
          <p:nvPr/>
        </p:nvSpPr>
        <p:spPr>
          <a:xfrm>
            <a:off x="15988684" y="12096869"/>
            <a:ext cx="164540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05" y="0"/>
                </a:moveTo>
                <a:cubicBezTo>
                  <a:pt x="16429" y="0"/>
                  <a:pt x="19129" y="1202"/>
                  <a:pt x="20732" y="2499"/>
                </a:cubicBezTo>
                <a:lnTo>
                  <a:pt x="19495" y="3446"/>
                </a:lnTo>
                <a:cubicBezTo>
                  <a:pt x="17847" y="2182"/>
                  <a:pt x="15653" y="1327"/>
                  <a:pt x="12905" y="1327"/>
                </a:cubicBezTo>
                <a:cubicBezTo>
                  <a:pt x="6316" y="1327"/>
                  <a:pt x="2197" y="4964"/>
                  <a:pt x="2197" y="10753"/>
                </a:cubicBezTo>
                <a:cubicBezTo>
                  <a:pt x="2197" y="16539"/>
                  <a:pt x="6268" y="20271"/>
                  <a:pt x="12724" y="20271"/>
                </a:cubicBezTo>
                <a:cubicBezTo>
                  <a:pt x="15834" y="20271"/>
                  <a:pt x="18168" y="19418"/>
                  <a:pt x="20366" y="17710"/>
                </a:cubicBezTo>
                <a:lnTo>
                  <a:pt x="21600" y="18627"/>
                </a:lnTo>
                <a:cubicBezTo>
                  <a:pt x="19313" y="20462"/>
                  <a:pt x="16566" y="21600"/>
                  <a:pt x="12632" y="21600"/>
                </a:cubicBezTo>
                <a:cubicBezTo>
                  <a:pt x="5216" y="21600"/>
                  <a:pt x="0" y="17394"/>
                  <a:pt x="0" y="10753"/>
                </a:cubicBezTo>
                <a:cubicBezTo>
                  <a:pt x="0" y="4142"/>
                  <a:pt x="5216" y="0"/>
                  <a:pt x="12905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8" name="Shape"/>
          <p:cNvSpPr/>
          <p:nvPr/>
        </p:nvSpPr>
        <p:spPr>
          <a:xfrm>
            <a:off x="16194838" y="12102479"/>
            <a:ext cx="128978" cy="30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39" name="Shape"/>
          <p:cNvSpPr/>
          <p:nvPr/>
        </p:nvSpPr>
        <p:spPr>
          <a:xfrm>
            <a:off x="16350504" y="12096869"/>
            <a:ext cx="150950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" y="17458"/>
                </a:moveTo>
                <a:cubicBezTo>
                  <a:pt x="3841" y="19165"/>
                  <a:pt x="7283" y="20271"/>
                  <a:pt x="11124" y="20271"/>
                </a:cubicBezTo>
                <a:cubicBezTo>
                  <a:pt x="16113" y="20271"/>
                  <a:pt x="19305" y="18563"/>
                  <a:pt x="19305" y="16097"/>
                </a:cubicBezTo>
                <a:cubicBezTo>
                  <a:pt x="19305" y="13504"/>
                  <a:pt x="16612" y="12649"/>
                  <a:pt x="13367" y="11733"/>
                </a:cubicBezTo>
                <a:lnTo>
                  <a:pt x="8379" y="10309"/>
                </a:lnTo>
                <a:cubicBezTo>
                  <a:pt x="5536" y="9518"/>
                  <a:pt x="1744" y="8221"/>
                  <a:pt x="1744" y="5123"/>
                </a:cubicBezTo>
                <a:cubicBezTo>
                  <a:pt x="1744" y="2119"/>
                  <a:pt x="5834" y="0"/>
                  <a:pt x="11273" y="0"/>
                </a:cubicBezTo>
                <a:cubicBezTo>
                  <a:pt x="15263" y="0"/>
                  <a:pt x="18456" y="1138"/>
                  <a:pt x="20453" y="2499"/>
                </a:cubicBezTo>
                <a:lnTo>
                  <a:pt x="19104" y="3479"/>
                </a:lnTo>
                <a:cubicBezTo>
                  <a:pt x="17211" y="2182"/>
                  <a:pt x="14566" y="1327"/>
                  <a:pt x="11273" y="1327"/>
                </a:cubicBezTo>
                <a:cubicBezTo>
                  <a:pt x="6933" y="1327"/>
                  <a:pt x="4039" y="2782"/>
                  <a:pt x="4039" y="5059"/>
                </a:cubicBezTo>
                <a:cubicBezTo>
                  <a:pt x="4039" y="7463"/>
                  <a:pt x="7332" y="8380"/>
                  <a:pt x="9727" y="9076"/>
                </a:cubicBezTo>
                <a:lnTo>
                  <a:pt x="14716" y="10467"/>
                </a:lnTo>
                <a:cubicBezTo>
                  <a:pt x="18359" y="11511"/>
                  <a:pt x="21600" y="12808"/>
                  <a:pt x="21600" y="16003"/>
                </a:cubicBezTo>
                <a:cubicBezTo>
                  <a:pt x="21600" y="19196"/>
                  <a:pt x="17461" y="21600"/>
                  <a:pt x="11075" y="21600"/>
                </a:cubicBezTo>
                <a:cubicBezTo>
                  <a:pt x="6285" y="21600"/>
                  <a:pt x="2593" y="20303"/>
                  <a:pt x="0" y="18469"/>
                </a:cubicBezTo>
                <a:cubicBezTo>
                  <a:pt x="0" y="18469"/>
                  <a:pt x="1446" y="17458"/>
                  <a:pt x="1446" y="17458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0" name="Shape"/>
          <p:cNvSpPr/>
          <p:nvPr/>
        </p:nvSpPr>
        <p:spPr>
          <a:xfrm>
            <a:off x="16523000" y="12096869"/>
            <a:ext cx="150950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" y="17458"/>
                </a:moveTo>
                <a:cubicBezTo>
                  <a:pt x="3841" y="19165"/>
                  <a:pt x="7283" y="20271"/>
                  <a:pt x="11124" y="20271"/>
                </a:cubicBezTo>
                <a:cubicBezTo>
                  <a:pt x="16113" y="20271"/>
                  <a:pt x="19305" y="18563"/>
                  <a:pt x="19305" y="16097"/>
                </a:cubicBezTo>
                <a:cubicBezTo>
                  <a:pt x="19305" y="13504"/>
                  <a:pt x="16612" y="12649"/>
                  <a:pt x="13367" y="11733"/>
                </a:cubicBezTo>
                <a:lnTo>
                  <a:pt x="8379" y="10309"/>
                </a:lnTo>
                <a:cubicBezTo>
                  <a:pt x="5536" y="9518"/>
                  <a:pt x="1744" y="8221"/>
                  <a:pt x="1744" y="5123"/>
                </a:cubicBezTo>
                <a:cubicBezTo>
                  <a:pt x="1744" y="2119"/>
                  <a:pt x="5834" y="0"/>
                  <a:pt x="11273" y="0"/>
                </a:cubicBezTo>
                <a:cubicBezTo>
                  <a:pt x="15263" y="0"/>
                  <a:pt x="18456" y="1138"/>
                  <a:pt x="20453" y="2499"/>
                </a:cubicBezTo>
                <a:lnTo>
                  <a:pt x="19104" y="3479"/>
                </a:lnTo>
                <a:cubicBezTo>
                  <a:pt x="17211" y="2182"/>
                  <a:pt x="14566" y="1327"/>
                  <a:pt x="11273" y="1327"/>
                </a:cubicBezTo>
                <a:cubicBezTo>
                  <a:pt x="6933" y="1327"/>
                  <a:pt x="4039" y="2782"/>
                  <a:pt x="4039" y="5059"/>
                </a:cubicBezTo>
                <a:cubicBezTo>
                  <a:pt x="4039" y="7463"/>
                  <a:pt x="7332" y="8380"/>
                  <a:pt x="9727" y="9076"/>
                </a:cubicBezTo>
                <a:lnTo>
                  <a:pt x="14716" y="10467"/>
                </a:lnTo>
                <a:cubicBezTo>
                  <a:pt x="18359" y="11511"/>
                  <a:pt x="21600" y="12808"/>
                  <a:pt x="21600" y="16003"/>
                </a:cubicBezTo>
                <a:cubicBezTo>
                  <a:pt x="21600" y="19196"/>
                  <a:pt x="17461" y="21600"/>
                  <a:pt x="11075" y="21600"/>
                </a:cubicBezTo>
                <a:cubicBezTo>
                  <a:pt x="6285" y="21600"/>
                  <a:pt x="2593" y="20303"/>
                  <a:pt x="0" y="18469"/>
                </a:cubicBezTo>
                <a:cubicBezTo>
                  <a:pt x="0" y="18469"/>
                  <a:pt x="1446" y="17458"/>
                  <a:pt x="1446" y="17458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1" name="Shape"/>
          <p:cNvSpPr/>
          <p:nvPr/>
        </p:nvSpPr>
        <p:spPr>
          <a:xfrm>
            <a:off x="15403879" y="12657833"/>
            <a:ext cx="144314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2" name="Shape"/>
          <p:cNvSpPr/>
          <p:nvPr/>
        </p:nvSpPr>
        <p:spPr>
          <a:xfrm>
            <a:off x="15593206" y="12657833"/>
            <a:ext cx="1289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3" name="Shape"/>
          <p:cNvSpPr/>
          <p:nvPr/>
        </p:nvSpPr>
        <p:spPr>
          <a:xfrm>
            <a:off x="15765700" y="12657833"/>
            <a:ext cx="1453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14" y="10423"/>
                </a:moveTo>
                <a:cubicBezTo>
                  <a:pt x="15175" y="10423"/>
                  <a:pt x="18490" y="8881"/>
                  <a:pt x="18490" y="5703"/>
                </a:cubicBezTo>
                <a:cubicBezTo>
                  <a:pt x="18490" y="2458"/>
                  <a:pt x="15175" y="1278"/>
                  <a:pt x="9114" y="1278"/>
                </a:cubicBezTo>
                <a:lnTo>
                  <a:pt x="2383" y="1278"/>
                </a:lnTo>
                <a:lnTo>
                  <a:pt x="2383" y="10423"/>
                </a:lnTo>
                <a:cubicBezTo>
                  <a:pt x="2383" y="10423"/>
                  <a:pt x="9114" y="10423"/>
                  <a:pt x="9114" y="10423"/>
                </a:cubicBezTo>
                <a:close/>
                <a:moveTo>
                  <a:pt x="18854" y="21600"/>
                </a:moveTo>
                <a:lnTo>
                  <a:pt x="9632" y="11669"/>
                </a:lnTo>
                <a:lnTo>
                  <a:pt x="2383" y="11669"/>
                </a:lnTo>
                <a:lnTo>
                  <a:pt x="2383" y="21600"/>
                </a:lnTo>
                <a:lnTo>
                  <a:pt x="0" y="21600"/>
                </a:lnTo>
                <a:lnTo>
                  <a:pt x="0" y="0"/>
                </a:lnTo>
                <a:lnTo>
                  <a:pt x="9737" y="0"/>
                </a:lnTo>
                <a:cubicBezTo>
                  <a:pt x="16522" y="0"/>
                  <a:pt x="20977" y="1572"/>
                  <a:pt x="20977" y="5703"/>
                </a:cubicBezTo>
                <a:cubicBezTo>
                  <a:pt x="20977" y="9145"/>
                  <a:pt x="17558" y="11111"/>
                  <a:pt x="12224" y="11569"/>
                </a:cubicBezTo>
                <a:lnTo>
                  <a:pt x="21600" y="21600"/>
                </a:lnTo>
                <a:cubicBezTo>
                  <a:pt x="21600" y="21600"/>
                  <a:pt x="18854" y="21600"/>
                  <a:pt x="18854" y="2160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4" name="Shape"/>
          <p:cNvSpPr/>
          <p:nvPr/>
        </p:nvSpPr>
        <p:spPr>
          <a:xfrm>
            <a:off x="15955026" y="12657833"/>
            <a:ext cx="125150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310"/>
                </a:lnTo>
                <a:lnTo>
                  <a:pt x="2768" y="1310"/>
                </a:lnTo>
                <a:lnTo>
                  <a:pt x="2768" y="9899"/>
                </a:lnTo>
                <a:lnTo>
                  <a:pt x="18652" y="9899"/>
                </a:lnTo>
                <a:lnTo>
                  <a:pt x="18652" y="11209"/>
                </a:lnTo>
                <a:lnTo>
                  <a:pt x="2768" y="11209"/>
                </a:lnTo>
                <a:lnTo>
                  <a:pt x="2768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5" name="Shape"/>
          <p:cNvSpPr/>
          <p:nvPr/>
        </p:nvSpPr>
        <p:spPr>
          <a:xfrm>
            <a:off x="16098070" y="12652223"/>
            <a:ext cx="189299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0" y="10720"/>
                </a:moveTo>
                <a:cubicBezTo>
                  <a:pt x="19690" y="4964"/>
                  <a:pt x="16110" y="1327"/>
                  <a:pt x="10819" y="1327"/>
                </a:cubicBezTo>
                <a:cubicBezTo>
                  <a:pt x="5490" y="1327"/>
                  <a:pt x="1910" y="4964"/>
                  <a:pt x="1910" y="10720"/>
                </a:cubicBezTo>
                <a:cubicBezTo>
                  <a:pt x="1910" y="16508"/>
                  <a:pt x="5490" y="20271"/>
                  <a:pt x="10819" y="20271"/>
                </a:cubicBezTo>
                <a:cubicBezTo>
                  <a:pt x="16110" y="20271"/>
                  <a:pt x="19690" y="16508"/>
                  <a:pt x="19690" y="10720"/>
                </a:cubicBezTo>
                <a:close/>
                <a:moveTo>
                  <a:pt x="0" y="10720"/>
                </a:moveTo>
                <a:cubicBezTo>
                  <a:pt x="0" y="4142"/>
                  <a:pt x="4495" y="0"/>
                  <a:pt x="10819" y="0"/>
                </a:cubicBezTo>
                <a:cubicBezTo>
                  <a:pt x="17105" y="0"/>
                  <a:pt x="21600" y="4142"/>
                  <a:pt x="21600" y="10720"/>
                </a:cubicBezTo>
                <a:cubicBezTo>
                  <a:pt x="21600" y="17330"/>
                  <a:pt x="17105" y="21600"/>
                  <a:pt x="10819" y="21600"/>
                </a:cubicBezTo>
                <a:cubicBezTo>
                  <a:pt x="4495" y="21600"/>
                  <a:pt x="0" y="17330"/>
                  <a:pt x="0" y="1072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6" name="Shape"/>
          <p:cNvSpPr/>
          <p:nvPr/>
        </p:nvSpPr>
        <p:spPr>
          <a:xfrm>
            <a:off x="16333676" y="12657833"/>
            <a:ext cx="145377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14" y="10423"/>
                </a:moveTo>
                <a:cubicBezTo>
                  <a:pt x="15175" y="10423"/>
                  <a:pt x="18490" y="8881"/>
                  <a:pt x="18490" y="5703"/>
                </a:cubicBezTo>
                <a:cubicBezTo>
                  <a:pt x="18490" y="2458"/>
                  <a:pt x="15175" y="1278"/>
                  <a:pt x="9114" y="1278"/>
                </a:cubicBezTo>
                <a:lnTo>
                  <a:pt x="2383" y="1278"/>
                </a:lnTo>
                <a:lnTo>
                  <a:pt x="2383" y="10423"/>
                </a:lnTo>
                <a:cubicBezTo>
                  <a:pt x="2383" y="10423"/>
                  <a:pt x="9114" y="10423"/>
                  <a:pt x="9114" y="10423"/>
                </a:cubicBezTo>
                <a:close/>
                <a:moveTo>
                  <a:pt x="18854" y="21600"/>
                </a:moveTo>
                <a:lnTo>
                  <a:pt x="9632" y="11669"/>
                </a:lnTo>
                <a:lnTo>
                  <a:pt x="2383" y="11669"/>
                </a:lnTo>
                <a:lnTo>
                  <a:pt x="2383" y="21600"/>
                </a:lnTo>
                <a:lnTo>
                  <a:pt x="0" y="21600"/>
                </a:lnTo>
                <a:lnTo>
                  <a:pt x="0" y="0"/>
                </a:lnTo>
                <a:lnTo>
                  <a:pt x="9737" y="0"/>
                </a:lnTo>
                <a:cubicBezTo>
                  <a:pt x="16522" y="0"/>
                  <a:pt x="20977" y="1572"/>
                  <a:pt x="20977" y="5703"/>
                </a:cubicBezTo>
                <a:cubicBezTo>
                  <a:pt x="20977" y="9145"/>
                  <a:pt x="17558" y="11111"/>
                  <a:pt x="12224" y="11569"/>
                </a:cubicBezTo>
                <a:lnTo>
                  <a:pt x="21600" y="21600"/>
                </a:lnTo>
                <a:cubicBezTo>
                  <a:pt x="21600" y="21600"/>
                  <a:pt x="18854" y="21600"/>
                  <a:pt x="18854" y="2160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7" name="Shape"/>
          <p:cNvSpPr/>
          <p:nvPr/>
        </p:nvSpPr>
        <p:spPr>
          <a:xfrm>
            <a:off x="16523000" y="12657833"/>
            <a:ext cx="178133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705" y="0"/>
                </a:lnTo>
                <a:lnTo>
                  <a:pt x="8539" y="12685"/>
                </a:lnTo>
                <a:lnTo>
                  <a:pt x="10737" y="17470"/>
                </a:lnTo>
                <a:lnTo>
                  <a:pt x="10904" y="17470"/>
                </a:lnTo>
                <a:lnTo>
                  <a:pt x="13061" y="12685"/>
                </a:lnTo>
                <a:lnTo>
                  <a:pt x="18853" y="0"/>
                </a:lnTo>
                <a:lnTo>
                  <a:pt x="21600" y="0"/>
                </a:lnTo>
                <a:lnTo>
                  <a:pt x="21600" y="21600"/>
                </a:lnTo>
                <a:lnTo>
                  <a:pt x="19699" y="21600"/>
                </a:lnTo>
                <a:lnTo>
                  <a:pt x="19699" y="7407"/>
                </a:lnTo>
                <a:cubicBezTo>
                  <a:pt x="19699" y="5637"/>
                  <a:pt x="19826" y="3376"/>
                  <a:pt x="19952" y="1572"/>
                </a:cubicBezTo>
                <a:lnTo>
                  <a:pt x="19784" y="1572"/>
                </a:lnTo>
                <a:lnTo>
                  <a:pt x="17628" y="6325"/>
                </a:lnTo>
                <a:lnTo>
                  <a:pt x="11624" y="19240"/>
                </a:lnTo>
                <a:lnTo>
                  <a:pt x="9935" y="19240"/>
                </a:lnTo>
                <a:lnTo>
                  <a:pt x="3931" y="6325"/>
                </a:lnTo>
                <a:lnTo>
                  <a:pt x="1733" y="1572"/>
                </a:lnTo>
                <a:lnTo>
                  <a:pt x="1563" y="1572"/>
                </a:lnTo>
                <a:cubicBezTo>
                  <a:pt x="1648" y="3376"/>
                  <a:pt x="1774" y="5637"/>
                  <a:pt x="1774" y="7407"/>
                </a:cubicBezTo>
                <a:lnTo>
                  <a:pt x="1774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8" name="Shape"/>
          <p:cNvSpPr/>
          <p:nvPr/>
        </p:nvSpPr>
        <p:spPr>
          <a:xfrm>
            <a:off x="16733362" y="12657833"/>
            <a:ext cx="178133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25" y="12913"/>
                </a:moveTo>
                <a:lnTo>
                  <a:pt x="13948" y="8881"/>
                </a:lnTo>
                <a:cubicBezTo>
                  <a:pt x="12849" y="6325"/>
                  <a:pt x="11835" y="4064"/>
                  <a:pt x="10863" y="1408"/>
                </a:cubicBezTo>
                <a:lnTo>
                  <a:pt x="10693" y="1408"/>
                </a:lnTo>
                <a:cubicBezTo>
                  <a:pt x="9721" y="4064"/>
                  <a:pt x="8748" y="6325"/>
                  <a:pt x="7608" y="8881"/>
                </a:cubicBezTo>
                <a:lnTo>
                  <a:pt x="5831" y="12913"/>
                </a:lnTo>
                <a:cubicBezTo>
                  <a:pt x="5831" y="12913"/>
                  <a:pt x="15725" y="12913"/>
                  <a:pt x="15725" y="12913"/>
                </a:cubicBezTo>
                <a:close/>
                <a:moveTo>
                  <a:pt x="16274" y="14193"/>
                </a:moveTo>
                <a:lnTo>
                  <a:pt x="5241" y="14193"/>
                </a:lnTo>
                <a:lnTo>
                  <a:pt x="1986" y="21600"/>
                </a:lnTo>
                <a:lnTo>
                  <a:pt x="0" y="21600"/>
                </a:lnTo>
                <a:lnTo>
                  <a:pt x="9850" y="0"/>
                </a:lnTo>
                <a:lnTo>
                  <a:pt x="11794" y="0"/>
                </a:lnTo>
                <a:lnTo>
                  <a:pt x="21600" y="21600"/>
                </a:lnTo>
                <a:lnTo>
                  <a:pt x="19529" y="21600"/>
                </a:lnTo>
                <a:cubicBezTo>
                  <a:pt x="19529" y="21600"/>
                  <a:pt x="16274" y="14193"/>
                  <a:pt x="16274" y="14193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49" name="Shape"/>
          <p:cNvSpPr/>
          <p:nvPr/>
        </p:nvSpPr>
        <p:spPr>
          <a:xfrm>
            <a:off x="16943723" y="12657833"/>
            <a:ext cx="153736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349" y="0"/>
                </a:lnTo>
                <a:lnTo>
                  <a:pt x="15919" y="15241"/>
                </a:lnTo>
                <a:lnTo>
                  <a:pt x="19592" y="19534"/>
                </a:lnTo>
                <a:lnTo>
                  <a:pt x="19789" y="19534"/>
                </a:lnTo>
                <a:cubicBezTo>
                  <a:pt x="19640" y="17436"/>
                  <a:pt x="19493" y="15339"/>
                  <a:pt x="19493" y="13241"/>
                </a:cubicBezTo>
                <a:lnTo>
                  <a:pt x="19493" y="0"/>
                </a:lnTo>
                <a:lnTo>
                  <a:pt x="21600" y="0"/>
                </a:lnTo>
                <a:lnTo>
                  <a:pt x="21600" y="21600"/>
                </a:lnTo>
                <a:lnTo>
                  <a:pt x="19248" y="21600"/>
                </a:lnTo>
                <a:lnTo>
                  <a:pt x="5681" y="6357"/>
                </a:lnTo>
                <a:lnTo>
                  <a:pt x="2008" y="2064"/>
                </a:lnTo>
                <a:lnTo>
                  <a:pt x="1811" y="2064"/>
                </a:lnTo>
                <a:cubicBezTo>
                  <a:pt x="1957" y="4130"/>
                  <a:pt x="2107" y="6095"/>
                  <a:pt x="2107" y="8193"/>
                </a:cubicBezTo>
                <a:lnTo>
                  <a:pt x="2107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50" name="Shape"/>
          <p:cNvSpPr/>
          <p:nvPr/>
        </p:nvSpPr>
        <p:spPr>
          <a:xfrm>
            <a:off x="17141463" y="12652223"/>
            <a:ext cx="164541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05" y="0"/>
                </a:moveTo>
                <a:cubicBezTo>
                  <a:pt x="16429" y="0"/>
                  <a:pt x="19129" y="1202"/>
                  <a:pt x="20732" y="2499"/>
                </a:cubicBezTo>
                <a:lnTo>
                  <a:pt x="19495" y="3446"/>
                </a:lnTo>
                <a:cubicBezTo>
                  <a:pt x="17847" y="2182"/>
                  <a:pt x="15653" y="1327"/>
                  <a:pt x="12905" y="1327"/>
                </a:cubicBezTo>
                <a:cubicBezTo>
                  <a:pt x="6316" y="1327"/>
                  <a:pt x="2197" y="4964"/>
                  <a:pt x="2197" y="10753"/>
                </a:cubicBezTo>
                <a:cubicBezTo>
                  <a:pt x="2197" y="16539"/>
                  <a:pt x="6268" y="20271"/>
                  <a:pt x="12724" y="20271"/>
                </a:cubicBezTo>
                <a:cubicBezTo>
                  <a:pt x="15834" y="20271"/>
                  <a:pt x="18168" y="19418"/>
                  <a:pt x="20366" y="17710"/>
                </a:cubicBezTo>
                <a:lnTo>
                  <a:pt x="21600" y="18627"/>
                </a:lnTo>
                <a:cubicBezTo>
                  <a:pt x="19313" y="20462"/>
                  <a:pt x="16566" y="21600"/>
                  <a:pt x="12632" y="21600"/>
                </a:cubicBezTo>
                <a:cubicBezTo>
                  <a:pt x="5216" y="21600"/>
                  <a:pt x="0" y="17394"/>
                  <a:pt x="0" y="10753"/>
                </a:cubicBezTo>
                <a:cubicBezTo>
                  <a:pt x="0" y="4142"/>
                  <a:pt x="5216" y="0"/>
                  <a:pt x="12905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51" name="Shape"/>
          <p:cNvSpPr/>
          <p:nvPr/>
        </p:nvSpPr>
        <p:spPr>
          <a:xfrm>
            <a:off x="17347616" y="12657833"/>
            <a:ext cx="128979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8595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pic>
        <p:nvPicPr>
          <p:cNvPr id="5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1511716"/>
            <a:ext cx="4745100" cy="1672697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icture Placeholder 4"/>
          <p:cNvSpPr>
            <a:spLocks noGrp="1"/>
          </p:cNvSpPr>
          <p:nvPr>
            <p:ph type="pic" sz="half" idx="13"/>
          </p:nvPr>
        </p:nvSpPr>
        <p:spPr>
          <a:xfrm>
            <a:off x="10065755" y="2417038"/>
            <a:ext cx="7760258" cy="8016054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 dirty="0"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1657349" y="719999"/>
            <a:ext cx="15001879" cy="11232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12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57351" y="3810000"/>
            <a:ext cx="7639051" cy="7975376"/>
          </a:xfrm>
          <a:prstGeom prst="rect">
            <a:avLst/>
          </a:prstGeom>
        </p:spPr>
        <p:txBody>
          <a:bodyPr>
            <a:normAutofit/>
          </a:bodyPr>
          <a:lstStyle>
            <a:lvl1pPr marL="357188" indent="-357188">
              <a:spcBef>
                <a:spcPts val="1200"/>
              </a:spcBef>
              <a:buClr>
                <a:schemeClr val="accent6"/>
              </a:buClr>
              <a:buSzPct val="100000"/>
              <a:buFont typeface="Calibri"/>
              <a:buChar char="–"/>
              <a:defRPr sz="2100" b="0"/>
            </a:lvl1pPr>
            <a:lvl2pPr marL="533400" indent="-311944">
              <a:spcBef>
                <a:spcPts val="1200"/>
              </a:spcBef>
              <a:buClr>
                <a:schemeClr val="accent6"/>
              </a:buClr>
              <a:buFont typeface="Calibri"/>
              <a:defRPr sz="2100" b="0"/>
            </a:lvl2pPr>
            <a:lvl3pPr>
              <a:spcBef>
                <a:spcPts val="1200"/>
              </a:spcBef>
              <a:buClr>
                <a:schemeClr val="accent6"/>
              </a:buClr>
              <a:buFont typeface="Calibri"/>
              <a:defRPr sz="2100" b="0"/>
            </a:lvl3pPr>
            <a:lvl4pPr>
              <a:spcBef>
                <a:spcPts val="1200"/>
              </a:spcBef>
              <a:buClr>
                <a:schemeClr val="accent6"/>
              </a:buClr>
              <a:buFont typeface="Calibri"/>
              <a:defRPr sz="2100" b="0"/>
            </a:lvl4pPr>
            <a:lvl5pPr>
              <a:spcBef>
                <a:spcPts val="1200"/>
              </a:spcBef>
              <a:buClr>
                <a:schemeClr val="accent6"/>
              </a:buClr>
              <a:buFont typeface="Calibri"/>
              <a:defRPr sz="2100" b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1657350" y="1828802"/>
            <a:ext cx="15001877" cy="55245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2800" b="0">
                <a:solidFill>
                  <a:srgbClr val="005EAE"/>
                </a:solidFill>
              </a:defRPr>
            </a:pPr>
            <a:endParaRPr/>
          </a:p>
        </p:txBody>
      </p:sp>
      <p:sp>
        <p:nvSpPr>
          <p:cNvPr id="124" name="Shape"/>
          <p:cNvSpPr/>
          <p:nvPr/>
        </p:nvSpPr>
        <p:spPr>
          <a:xfrm>
            <a:off x="97266" y="14037436"/>
            <a:ext cx="5628913" cy="1513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239" extrusionOk="0">
                <a:moveTo>
                  <a:pt x="12540" y="21239"/>
                </a:moveTo>
                <a:cubicBezTo>
                  <a:pt x="8121" y="21239"/>
                  <a:pt x="3871" y="15523"/>
                  <a:pt x="248" y="4703"/>
                </a:cubicBezTo>
                <a:cubicBezTo>
                  <a:pt x="4" y="3981"/>
                  <a:pt x="-73" y="2417"/>
                  <a:pt x="75" y="1221"/>
                </a:cubicBezTo>
                <a:cubicBezTo>
                  <a:pt x="223" y="18"/>
                  <a:pt x="541" y="-361"/>
                  <a:pt x="785" y="375"/>
                </a:cubicBezTo>
                <a:cubicBezTo>
                  <a:pt x="4246" y="10711"/>
                  <a:pt x="8311" y="16175"/>
                  <a:pt x="12540" y="16175"/>
                </a:cubicBezTo>
                <a:cubicBezTo>
                  <a:pt x="15422" y="16175"/>
                  <a:pt x="18187" y="13715"/>
                  <a:pt x="20758" y="8862"/>
                </a:cubicBezTo>
                <a:cubicBezTo>
                  <a:pt x="21021" y="8359"/>
                  <a:pt x="21322" y="9008"/>
                  <a:pt x="21425" y="10321"/>
                </a:cubicBezTo>
                <a:cubicBezTo>
                  <a:pt x="21527" y="11626"/>
                  <a:pt x="21394" y="13091"/>
                  <a:pt x="21127" y="13594"/>
                </a:cubicBezTo>
                <a:cubicBezTo>
                  <a:pt x="18439" y="18673"/>
                  <a:pt x="15549" y="21239"/>
                  <a:pt x="12540" y="21239"/>
                </a:cubicBezTo>
              </a:path>
            </a:pathLst>
          </a:custGeom>
          <a:solidFill>
            <a:srgbClr val="FFFFFF">
              <a:alpha val="25005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25" name="Shape"/>
          <p:cNvSpPr/>
          <p:nvPr/>
        </p:nvSpPr>
        <p:spPr>
          <a:xfrm>
            <a:off x="-843548" y="11930015"/>
            <a:ext cx="7760258" cy="2833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436" extrusionOk="0">
                <a:moveTo>
                  <a:pt x="11750" y="21436"/>
                </a:moveTo>
                <a:cubicBezTo>
                  <a:pt x="7138" y="21436"/>
                  <a:pt x="2997" y="14623"/>
                  <a:pt x="89" y="2255"/>
                </a:cubicBezTo>
                <a:cubicBezTo>
                  <a:pt x="-45" y="1683"/>
                  <a:pt x="-27" y="819"/>
                  <a:pt x="131" y="329"/>
                </a:cubicBezTo>
                <a:cubicBezTo>
                  <a:pt x="290" y="-164"/>
                  <a:pt x="526" y="-93"/>
                  <a:pt x="660" y="478"/>
                </a:cubicBezTo>
                <a:cubicBezTo>
                  <a:pt x="3423" y="12229"/>
                  <a:pt x="7361" y="18704"/>
                  <a:pt x="11750" y="18704"/>
                </a:cubicBezTo>
                <a:cubicBezTo>
                  <a:pt x="15169" y="18704"/>
                  <a:pt x="18333" y="14769"/>
                  <a:pt x="20898" y="7317"/>
                </a:cubicBezTo>
                <a:cubicBezTo>
                  <a:pt x="21060" y="6845"/>
                  <a:pt x="21297" y="6945"/>
                  <a:pt x="21426" y="7531"/>
                </a:cubicBezTo>
                <a:cubicBezTo>
                  <a:pt x="21555" y="8124"/>
                  <a:pt x="21529" y="8981"/>
                  <a:pt x="21366" y="9453"/>
                </a:cubicBezTo>
                <a:cubicBezTo>
                  <a:pt x="18667" y="17291"/>
                  <a:pt x="15341" y="21436"/>
                  <a:pt x="11750" y="21436"/>
                </a:cubicBezTo>
              </a:path>
            </a:pathLst>
          </a:custGeom>
          <a:solidFill>
            <a:srgbClr val="FFFFFF">
              <a:alpha val="25005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26" name="Shape"/>
          <p:cNvSpPr/>
          <p:nvPr/>
        </p:nvSpPr>
        <p:spPr>
          <a:xfrm>
            <a:off x="-1069343" y="10123655"/>
            <a:ext cx="8427414" cy="387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458" extrusionOk="0">
                <a:moveTo>
                  <a:pt x="11360" y="21458"/>
                </a:moveTo>
                <a:cubicBezTo>
                  <a:pt x="6458" y="21458"/>
                  <a:pt x="2225" y="13979"/>
                  <a:pt x="37" y="1451"/>
                </a:cubicBezTo>
                <a:cubicBezTo>
                  <a:pt x="-49" y="959"/>
                  <a:pt x="19" y="359"/>
                  <a:pt x="190" y="110"/>
                </a:cubicBezTo>
                <a:cubicBezTo>
                  <a:pt x="360" y="-142"/>
                  <a:pt x="567" y="56"/>
                  <a:pt x="654" y="548"/>
                </a:cubicBezTo>
                <a:cubicBezTo>
                  <a:pt x="2723" y="12390"/>
                  <a:pt x="6725" y="19459"/>
                  <a:pt x="11360" y="19459"/>
                </a:cubicBezTo>
                <a:cubicBezTo>
                  <a:pt x="15168" y="19459"/>
                  <a:pt x="18640" y="14563"/>
                  <a:pt x="20885" y="6026"/>
                </a:cubicBezTo>
                <a:cubicBezTo>
                  <a:pt x="21001" y="5587"/>
                  <a:pt x="21217" y="5499"/>
                  <a:pt x="21370" y="5837"/>
                </a:cubicBezTo>
                <a:cubicBezTo>
                  <a:pt x="21522" y="6169"/>
                  <a:pt x="21551" y="6796"/>
                  <a:pt x="21436" y="7238"/>
                </a:cubicBezTo>
                <a:cubicBezTo>
                  <a:pt x="19058" y="16274"/>
                  <a:pt x="15386" y="21458"/>
                  <a:pt x="11360" y="21458"/>
                </a:cubicBezTo>
              </a:path>
            </a:pathLst>
          </a:custGeom>
          <a:solidFill>
            <a:srgbClr val="FFFFFF">
              <a:alpha val="25005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27" name="Shape"/>
          <p:cNvSpPr/>
          <p:nvPr/>
        </p:nvSpPr>
        <p:spPr>
          <a:xfrm>
            <a:off x="-655385" y="9471359"/>
            <a:ext cx="8089064" cy="3776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457" extrusionOk="0">
                <a:moveTo>
                  <a:pt x="10766" y="21457"/>
                </a:moveTo>
                <a:cubicBezTo>
                  <a:pt x="6039" y="21457"/>
                  <a:pt x="1925" y="13787"/>
                  <a:pt x="30" y="1438"/>
                </a:cubicBezTo>
                <a:cubicBezTo>
                  <a:pt x="-49" y="918"/>
                  <a:pt x="34" y="313"/>
                  <a:pt x="216" y="87"/>
                </a:cubicBezTo>
                <a:cubicBezTo>
                  <a:pt x="398" y="-143"/>
                  <a:pt x="611" y="98"/>
                  <a:pt x="690" y="616"/>
                </a:cubicBezTo>
                <a:cubicBezTo>
                  <a:pt x="2469" y="12204"/>
                  <a:pt x="6330" y="19405"/>
                  <a:pt x="10766" y="19405"/>
                </a:cubicBezTo>
                <a:cubicBezTo>
                  <a:pt x="15169" y="19405"/>
                  <a:pt x="19019" y="12284"/>
                  <a:pt x="20812" y="824"/>
                </a:cubicBezTo>
                <a:cubicBezTo>
                  <a:pt x="20893" y="309"/>
                  <a:pt x="21104" y="76"/>
                  <a:pt x="21287" y="306"/>
                </a:cubicBezTo>
                <a:cubicBezTo>
                  <a:pt x="21469" y="537"/>
                  <a:pt x="21551" y="1144"/>
                  <a:pt x="21470" y="1662"/>
                </a:cubicBezTo>
                <a:cubicBezTo>
                  <a:pt x="19558" y="13872"/>
                  <a:pt x="15457" y="21457"/>
                  <a:pt x="10766" y="21457"/>
                </a:cubicBezTo>
              </a:path>
            </a:pathLst>
          </a:custGeom>
          <a:solidFill>
            <a:srgbClr val="A9A9A9">
              <a:alpha val="1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28" name="Shape"/>
          <p:cNvSpPr/>
          <p:nvPr/>
        </p:nvSpPr>
        <p:spPr>
          <a:xfrm>
            <a:off x="134898" y="790794"/>
            <a:ext cx="6238256" cy="215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600" extrusionOk="0">
                <a:moveTo>
                  <a:pt x="466" y="21600"/>
                </a:moveTo>
                <a:cubicBezTo>
                  <a:pt x="353" y="21600"/>
                  <a:pt x="240" y="21441"/>
                  <a:pt x="150" y="21122"/>
                </a:cubicBezTo>
                <a:cubicBezTo>
                  <a:pt x="-39" y="20449"/>
                  <a:pt x="-51" y="19303"/>
                  <a:pt x="123" y="18570"/>
                </a:cubicBezTo>
                <a:cubicBezTo>
                  <a:pt x="2971" y="6595"/>
                  <a:pt x="6916" y="0"/>
                  <a:pt x="11234" y="0"/>
                </a:cubicBezTo>
                <a:cubicBezTo>
                  <a:pt x="15068" y="0"/>
                  <a:pt x="18551" y="5055"/>
                  <a:pt x="21307" y="14615"/>
                </a:cubicBezTo>
                <a:cubicBezTo>
                  <a:pt x="21380" y="14789"/>
                  <a:pt x="21395" y="14929"/>
                  <a:pt x="21434" y="15226"/>
                </a:cubicBezTo>
                <a:cubicBezTo>
                  <a:pt x="21549" y="16122"/>
                  <a:pt x="21455" y="17206"/>
                  <a:pt x="21224" y="17650"/>
                </a:cubicBezTo>
                <a:cubicBezTo>
                  <a:pt x="21038" y="18019"/>
                  <a:pt x="20817" y="17840"/>
                  <a:pt x="20680" y="17286"/>
                </a:cubicBezTo>
                <a:cubicBezTo>
                  <a:pt x="18098" y="8342"/>
                  <a:pt x="14832" y="3612"/>
                  <a:pt x="11234" y="3612"/>
                </a:cubicBezTo>
                <a:cubicBezTo>
                  <a:pt x="7181" y="3612"/>
                  <a:pt x="3478" y="9794"/>
                  <a:pt x="809" y="21018"/>
                </a:cubicBezTo>
                <a:cubicBezTo>
                  <a:pt x="718" y="21405"/>
                  <a:pt x="592" y="21600"/>
                  <a:pt x="466" y="21600"/>
                </a:cubicBezTo>
              </a:path>
            </a:pathLst>
          </a:custGeom>
          <a:solidFill>
            <a:srgbClr val="A9A9A9">
              <a:alpha val="7413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29" name="Shape"/>
          <p:cNvSpPr/>
          <p:nvPr/>
        </p:nvSpPr>
        <p:spPr>
          <a:xfrm>
            <a:off x="59632" y="2296093"/>
            <a:ext cx="6610859" cy="9408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28"/>
                </a:moveTo>
                <a:cubicBezTo>
                  <a:pt x="5148" y="828"/>
                  <a:pt x="885" y="5115"/>
                  <a:pt x="885" y="10801"/>
                </a:cubicBezTo>
                <a:cubicBezTo>
                  <a:pt x="885" y="16484"/>
                  <a:pt x="5148" y="20771"/>
                  <a:pt x="10800" y="20771"/>
                </a:cubicBezTo>
                <a:cubicBezTo>
                  <a:pt x="16452" y="20771"/>
                  <a:pt x="20715" y="16484"/>
                  <a:pt x="20715" y="10801"/>
                </a:cubicBezTo>
                <a:cubicBezTo>
                  <a:pt x="20715" y="5115"/>
                  <a:pt x="16452" y="828"/>
                  <a:pt x="10800" y="828"/>
                </a:cubicBezTo>
                <a:close/>
                <a:moveTo>
                  <a:pt x="10800" y="21600"/>
                </a:moveTo>
                <a:cubicBezTo>
                  <a:pt x="4643" y="21600"/>
                  <a:pt x="0" y="16958"/>
                  <a:pt x="0" y="10801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1"/>
                </a:cubicBezTo>
                <a:cubicBezTo>
                  <a:pt x="21600" y="16958"/>
                  <a:pt x="16957" y="21600"/>
                  <a:pt x="10800" y="21600"/>
                </a:cubicBezTo>
              </a:path>
            </a:pathLst>
          </a:custGeom>
          <a:solidFill>
            <a:srgbClr val="A9A9A9">
              <a:alpha val="1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0" name="Shape"/>
          <p:cNvSpPr/>
          <p:nvPr/>
        </p:nvSpPr>
        <p:spPr>
          <a:xfrm>
            <a:off x="661753" y="3048743"/>
            <a:ext cx="5464178" cy="7879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989"/>
                </a:moveTo>
                <a:cubicBezTo>
                  <a:pt x="5254" y="989"/>
                  <a:pt x="1072" y="5207"/>
                  <a:pt x="1072" y="10800"/>
                </a:cubicBezTo>
                <a:cubicBezTo>
                  <a:pt x="1072" y="16393"/>
                  <a:pt x="5254" y="20611"/>
                  <a:pt x="10800" y="20611"/>
                </a:cubicBezTo>
                <a:cubicBezTo>
                  <a:pt x="16346" y="20611"/>
                  <a:pt x="20528" y="16393"/>
                  <a:pt x="20528" y="10800"/>
                </a:cubicBezTo>
                <a:cubicBezTo>
                  <a:pt x="20528" y="5207"/>
                  <a:pt x="16346" y="989"/>
                  <a:pt x="10800" y="989"/>
                </a:cubicBezTo>
                <a:close/>
                <a:moveTo>
                  <a:pt x="10800" y="21600"/>
                </a:moveTo>
                <a:cubicBezTo>
                  <a:pt x="4643" y="21600"/>
                  <a:pt x="0" y="16957"/>
                  <a:pt x="0" y="10800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0"/>
                </a:cubicBezTo>
                <a:cubicBezTo>
                  <a:pt x="21600" y="16957"/>
                  <a:pt x="16957" y="21600"/>
                  <a:pt x="10800" y="21600"/>
                </a:cubicBezTo>
              </a:path>
            </a:pathLst>
          </a:custGeom>
          <a:solidFill>
            <a:srgbClr val="A9A9A9">
              <a:alpha val="1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1" name="Shape"/>
          <p:cNvSpPr/>
          <p:nvPr/>
        </p:nvSpPr>
        <p:spPr>
          <a:xfrm>
            <a:off x="1865994" y="4955458"/>
            <a:ext cx="3112175" cy="3849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1643"/>
                </a:moveTo>
                <a:cubicBezTo>
                  <a:pt x="21600" y="15466"/>
                  <a:pt x="19888" y="18861"/>
                  <a:pt x="17246" y="20982"/>
                </a:cubicBezTo>
                <a:cubicBezTo>
                  <a:pt x="17258" y="20788"/>
                  <a:pt x="17266" y="20590"/>
                  <a:pt x="17266" y="20390"/>
                </a:cubicBezTo>
                <a:cubicBezTo>
                  <a:pt x="17268" y="17061"/>
                  <a:pt x="15538" y="14269"/>
                  <a:pt x="13220" y="13252"/>
                </a:cubicBezTo>
                <a:lnTo>
                  <a:pt x="12000" y="12711"/>
                </a:lnTo>
                <a:lnTo>
                  <a:pt x="13132" y="11981"/>
                </a:lnTo>
                <a:cubicBezTo>
                  <a:pt x="14109" y="11347"/>
                  <a:pt x="14729" y="10281"/>
                  <a:pt x="14729" y="9086"/>
                </a:cubicBezTo>
                <a:cubicBezTo>
                  <a:pt x="14725" y="7214"/>
                  <a:pt x="13184" y="5622"/>
                  <a:pt x="11195" y="5618"/>
                </a:cubicBezTo>
                <a:cubicBezTo>
                  <a:pt x="9202" y="5622"/>
                  <a:pt x="7664" y="7214"/>
                  <a:pt x="7660" y="9086"/>
                </a:cubicBezTo>
                <a:cubicBezTo>
                  <a:pt x="7660" y="10281"/>
                  <a:pt x="8279" y="11347"/>
                  <a:pt x="9255" y="11981"/>
                </a:cubicBezTo>
                <a:lnTo>
                  <a:pt x="10388" y="12711"/>
                </a:lnTo>
                <a:lnTo>
                  <a:pt x="9166" y="13252"/>
                </a:lnTo>
                <a:cubicBezTo>
                  <a:pt x="8990" y="13329"/>
                  <a:pt x="8818" y="13421"/>
                  <a:pt x="8648" y="13517"/>
                </a:cubicBezTo>
                <a:cubicBezTo>
                  <a:pt x="8455" y="13631"/>
                  <a:pt x="8265" y="13756"/>
                  <a:pt x="8082" y="13895"/>
                </a:cubicBezTo>
                <a:cubicBezTo>
                  <a:pt x="7895" y="14035"/>
                  <a:pt x="7712" y="14182"/>
                  <a:pt x="7538" y="14347"/>
                </a:cubicBezTo>
                <a:cubicBezTo>
                  <a:pt x="6083" y="15718"/>
                  <a:pt x="5118" y="17903"/>
                  <a:pt x="5120" y="20390"/>
                </a:cubicBezTo>
                <a:cubicBezTo>
                  <a:pt x="5119" y="20803"/>
                  <a:pt x="5150" y="21206"/>
                  <a:pt x="5200" y="21600"/>
                </a:cubicBezTo>
                <a:cubicBezTo>
                  <a:pt x="2082" y="19559"/>
                  <a:pt x="0" y="15863"/>
                  <a:pt x="0" y="11643"/>
                </a:cubicBezTo>
                <a:cubicBezTo>
                  <a:pt x="0" y="5214"/>
                  <a:pt x="4835" y="0"/>
                  <a:pt x="10799" y="0"/>
                </a:cubicBezTo>
                <a:cubicBezTo>
                  <a:pt x="16763" y="0"/>
                  <a:pt x="21600" y="5214"/>
                  <a:pt x="21600" y="11643"/>
                </a:cubicBezTo>
              </a:path>
            </a:pathLst>
          </a:custGeom>
          <a:solidFill>
            <a:srgbClr val="A9A9A9">
              <a:alpha val="1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2" name="Shape"/>
          <p:cNvSpPr/>
          <p:nvPr/>
        </p:nvSpPr>
        <p:spPr>
          <a:xfrm>
            <a:off x="1226240" y="3851571"/>
            <a:ext cx="4317108" cy="6350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227"/>
                </a:moveTo>
                <a:cubicBezTo>
                  <a:pt x="5417" y="1227"/>
                  <a:pt x="1357" y="5343"/>
                  <a:pt x="1357" y="10801"/>
                </a:cubicBezTo>
                <a:cubicBezTo>
                  <a:pt x="1357" y="16257"/>
                  <a:pt x="5417" y="20373"/>
                  <a:pt x="10800" y="20373"/>
                </a:cubicBezTo>
                <a:cubicBezTo>
                  <a:pt x="16183" y="20373"/>
                  <a:pt x="20243" y="16257"/>
                  <a:pt x="20243" y="10801"/>
                </a:cubicBezTo>
                <a:cubicBezTo>
                  <a:pt x="20243" y="5343"/>
                  <a:pt x="16183" y="1227"/>
                  <a:pt x="10800" y="1227"/>
                </a:cubicBezTo>
                <a:close/>
                <a:moveTo>
                  <a:pt x="10800" y="21600"/>
                </a:moveTo>
                <a:cubicBezTo>
                  <a:pt x="4644" y="21600"/>
                  <a:pt x="0" y="16957"/>
                  <a:pt x="0" y="10801"/>
                </a:cubicBezTo>
                <a:cubicBezTo>
                  <a:pt x="0" y="4643"/>
                  <a:pt x="4644" y="0"/>
                  <a:pt x="10800" y="0"/>
                </a:cubicBezTo>
                <a:cubicBezTo>
                  <a:pt x="16956" y="0"/>
                  <a:pt x="21600" y="4643"/>
                  <a:pt x="21600" y="10801"/>
                </a:cubicBezTo>
                <a:cubicBezTo>
                  <a:pt x="21600" y="16957"/>
                  <a:pt x="16956" y="21600"/>
                  <a:pt x="10800" y="21600"/>
                </a:cubicBezTo>
              </a:path>
            </a:pathLst>
          </a:custGeom>
          <a:solidFill>
            <a:srgbClr val="A9A9A9">
              <a:alpha val="1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3" name="Rectangle"/>
          <p:cNvSpPr/>
          <p:nvPr/>
        </p:nvSpPr>
        <p:spPr>
          <a:xfrm>
            <a:off x="-61042" y="10863112"/>
            <a:ext cx="18410084" cy="2969902"/>
          </a:xfrm>
          <a:prstGeom prst="rect">
            <a:avLst/>
          </a:prstGeom>
          <a:solidFill>
            <a:srgbClr val="2C78B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619125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 dirty="0"/>
          </a:p>
        </p:txBody>
      </p:sp>
      <p:pic>
        <p:nvPicPr>
          <p:cNvPr id="13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19" y="11511716"/>
            <a:ext cx="4701745" cy="1672697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"/>
          <p:cNvSpPr/>
          <p:nvPr/>
        </p:nvSpPr>
        <p:spPr>
          <a:xfrm>
            <a:off x="13805136" y="12051992"/>
            <a:ext cx="30296" cy="368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21600"/>
                </a:moveTo>
                <a:cubicBezTo>
                  <a:pt x="4829" y="21600"/>
                  <a:pt x="0" y="21068"/>
                  <a:pt x="0" y="20415"/>
                </a:cubicBezTo>
                <a:lnTo>
                  <a:pt x="0" y="1183"/>
                </a:lnTo>
                <a:cubicBezTo>
                  <a:pt x="0" y="530"/>
                  <a:pt x="4829" y="0"/>
                  <a:pt x="10792" y="0"/>
                </a:cubicBezTo>
                <a:cubicBezTo>
                  <a:pt x="16771" y="0"/>
                  <a:pt x="21600" y="530"/>
                  <a:pt x="21600" y="1183"/>
                </a:cubicBezTo>
                <a:lnTo>
                  <a:pt x="21600" y="20415"/>
                </a:lnTo>
                <a:cubicBezTo>
                  <a:pt x="21600" y="21068"/>
                  <a:pt x="16771" y="21600"/>
                  <a:pt x="10792" y="216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6" name="Shape"/>
          <p:cNvSpPr/>
          <p:nvPr/>
        </p:nvSpPr>
        <p:spPr>
          <a:xfrm>
            <a:off x="14646579" y="11653709"/>
            <a:ext cx="101479" cy="273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4" h="21381" extrusionOk="0">
                <a:moveTo>
                  <a:pt x="17790" y="21381"/>
                </a:moveTo>
                <a:cubicBezTo>
                  <a:pt x="16309" y="21381"/>
                  <a:pt x="14993" y="20846"/>
                  <a:pt x="14720" y="20081"/>
                </a:cubicBezTo>
                <a:cubicBezTo>
                  <a:pt x="12462" y="13742"/>
                  <a:pt x="7690" y="7813"/>
                  <a:pt x="535" y="2462"/>
                </a:cubicBezTo>
                <a:cubicBezTo>
                  <a:pt x="-430" y="1738"/>
                  <a:pt x="-53" y="759"/>
                  <a:pt x="1375" y="271"/>
                </a:cubicBezTo>
                <a:cubicBezTo>
                  <a:pt x="2797" y="-219"/>
                  <a:pt x="4746" y="-26"/>
                  <a:pt x="5706" y="693"/>
                </a:cubicBezTo>
                <a:cubicBezTo>
                  <a:pt x="13351" y="6413"/>
                  <a:pt x="18454" y="12748"/>
                  <a:pt x="20865" y="19526"/>
                </a:cubicBezTo>
                <a:cubicBezTo>
                  <a:pt x="21170" y="20381"/>
                  <a:pt x="20043" y="21202"/>
                  <a:pt x="18347" y="21356"/>
                </a:cubicBezTo>
                <a:cubicBezTo>
                  <a:pt x="18158" y="21374"/>
                  <a:pt x="17969" y="21381"/>
                  <a:pt x="17790" y="21381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7" name="Shape"/>
          <p:cNvSpPr/>
          <p:nvPr/>
        </p:nvSpPr>
        <p:spPr>
          <a:xfrm>
            <a:off x="13935558" y="12910267"/>
            <a:ext cx="629300" cy="169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239" extrusionOk="0">
                <a:moveTo>
                  <a:pt x="12540" y="21239"/>
                </a:moveTo>
                <a:cubicBezTo>
                  <a:pt x="8121" y="21239"/>
                  <a:pt x="3871" y="15523"/>
                  <a:pt x="248" y="4703"/>
                </a:cubicBezTo>
                <a:cubicBezTo>
                  <a:pt x="4" y="3981"/>
                  <a:pt x="-73" y="2417"/>
                  <a:pt x="75" y="1221"/>
                </a:cubicBezTo>
                <a:cubicBezTo>
                  <a:pt x="223" y="18"/>
                  <a:pt x="541" y="-361"/>
                  <a:pt x="785" y="375"/>
                </a:cubicBezTo>
                <a:cubicBezTo>
                  <a:pt x="4246" y="10711"/>
                  <a:pt x="8311" y="16175"/>
                  <a:pt x="12540" y="16175"/>
                </a:cubicBezTo>
                <a:cubicBezTo>
                  <a:pt x="15422" y="16175"/>
                  <a:pt x="18187" y="13715"/>
                  <a:pt x="20758" y="8862"/>
                </a:cubicBezTo>
                <a:cubicBezTo>
                  <a:pt x="21021" y="8359"/>
                  <a:pt x="21322" y="9008"/>
                  <a:pt x="21425" y="10321"/>
                </a:cubicBezTo>
                <a:cubicBezTo>
                  <a:pt x="21527" y="11626"/>
                  <a:pt x="21394" y="13091"/>
                  <a:pt x="21127" y="13594"/>
                </a:cubicBezTo>
                <a:cubicBezTo>
                  <a:pt x="18439" y="18673"/>
                  <a:pt x="15549" y="21239"/>
                  <a:pt x="12540" y="21239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8" name="Shape"/>
          <p:cNvSpPr/>
          <p:nvPr/>
        </p:nvSpPr>
        <p:spPr>
          <a:xfrm>
            <a:off x="13830379" y="12674662"/>
            <a:ext cx="867578" cy="316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436" extrusionOk="0">
                <a:moveTo>
                  <a:pt x="11750" y="21436"/>
                </a:moveTo>
                <a:cubicBezTo>
                  <a:pt x="7138" y="21436"/>
                  <a:pt x="2997" y="14623"/>
                  <a:pt x="89" y="2255"/>
                </a:cubicBezTo>
                <a:cubicBezTo>
                  <a:pt x="-45" y="1683"/>
                  <a:pt x="-27" y="819"/>
                  <a:pt x="131" y="329"/>
                </a:cubicBezTo>
                <a:cubicBezTo>
                  <a:pt x="290" y="-164"/>
                  <a:pt x="526" y="-93"/>
                  <a:pt x="660" y="478"/>
                </a:cubicBezTo>
                <a:cubicBezTo>
                  <a:pt x="3423" y="12229"/>
                  <a:pt x="7361" y="18704"/>
                  <a:pt x="11750" y="18704"/>
                </a:cubicBezTo>
                <a:cubicBezTo>
                  <a:pt x="15169" y="18704"/>
                  <a:pt x="18333" y="14769"/>
                  <a:pt x="20898" y="7317"/>
                </a:cubicBezTo>
                <a:cubicBezTo>
                  <a:pt x="21060" y="6845"/>
                  <a:pt x="21297" y="6945"/>
                  <a:pt x="21426" y="7531"/>
                </a:cubicBezTo>
                <a:cubicBezTo>
                  <a:pt x="21555" y="8124"/>
                  <a:pt x="21529" y="8981"/>
                  <a:pt x="21366" y="9453"/>
                </a:cubicBezTo>
                <a:cubicBezTo>
                  <a:pt x="18667" y="17291"/>
                  <a:pt x="15341" y="21436"/>
                  <a:pt x="11750" y="21436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39" name="Shape"/>
          <p:cNvSpPr/>
          <p:nvPr/>
        </p:nvSpPr>
        <p:spPr>
          <a:xfrm>
            <a:off x="13805136" y="12472714"/>
            <a:ext cx="942164" cy="433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458" extrusionOk="0">
                <a:moveTo>
                  <a:pt x="11360" y="21458"/>
                </a:moveTo>
                <a:cubicBezTo>
                  <a:pt x="6458" y="21458"/>
                  <a:pt x="2225" y="13979"/>
                  <a:pt x="37" y="1451"/>
                </a:cubicBezTo>
                <a:cubicBezTo>
                  <a:pt x="-49" y="959"/>
                  <a:pt x="19" y="359"/>
                  <a:pt x="190" y="110"/>
                </a:cubicBezTo>
                <a:cubicBezTo>
                  <a:pt x="360" y="-142"/>
                  <a:pt x="567" y="56"/>
                  <a:pt x="654" y="548"/>
                </a:cubicBezTo>
                <a:cubicBezTo>
                  <a:pt x="2723" y="12390"/>
                  <a:pt x="6725" y="19459"/>
                  <a:pt x="11360" y="19459"/>
                </a:cubicBezTo>
                <a:cubicBezTo>
                  <a:pt x="15168" y="19459"/>
                  <a:pt x="18640" y="14563"/>
                  <a:pt x="20885" y="6026"/>
                </a:cubicBezTo>
                <a:cubicBezTo>
                  <a:pt x="21001" y="5587"/>
                  <a:pt x="21217" y="5499"/>
                  <a:pt x="21370" y="5837"/>
                </a:cubicBezTo>
                <a:cubicBezTo>
                  <a:pt x="21522" y="6169"/>
                  <a:pt x="21551" y="6796"/>
                  <a:pt x="21436" y="7238"/>
                </a:cubicBezTo>
                <a:cubicBezTo>
                  <a:pt x="19058" y="16274"/>
                  <a:pt x="15386" y="21458"/>
                  <a:pt x="11360" y="21458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0" name="Shape"/>
          <p:cNvSpPr/>
          <p:nvPr/>
        </p:nvSpPr>
        <p:spPr>
          <a:xfrm>
            <a:off x="13851415" y="12399790"/>
            <a:ext cx="904338" cy="422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457" extrusionOk="0">
                <a:moveTo>
                  <a:pt x="10766" y="21457"/>
                </a:moveTo>
                <a:cubicBezTo>
                  <a:pt x="6039" y="21457"/>
                  <a:pt x="1925" y="13787"/>
                  <a:pt x="30" y="1438"/>
                </a:cubicBezTo>
                <a:cubicBezTo>
                  <a:pt x="-49" y="918"/>
                  <a:pt x="34" y="313"/>
                  <a:pt x="216" y="87"/>
                </a:cubicBezTo>
                <a:cubicBezTo>
                  <a:pt x="398" y="-143"/>
                  <a:pt x="611" y="98"/>
                  <a:pt x="690" y="616"/>
                </a:cubicBezTo>
                <a:cubicBezTo>
                  <a:pt x="2469" y="12204"/>
                  <a:pt x="6330" y="19405"/>
                  <a:pt x="10766" y="19405"/>
                </a:cubicBezTo>
                <a:cubicBezTo>
                  <a:pt x="15169" y="19405"/>
                  <a:pt x="19019" y="12284"/>
                  <a:pt x="20812" y="824"/>
                </a:cubicBezTo>
                <a:cubicBezTo>
                  <a:pt x="20893" y="309"/>
                  <a:pt x="21104" y="76"/>
                  <a:pt x="21287" y="306"/>
                </a:cubicBezTo>
                <a:cubicBezTo>
                  <a:pt x="21469" y="537"/>
                  <a:pt x="21551" y="1144"/>
                  <a:pt x="21470" y="1662"/>
                </a:cubicBezTo>
                <a:cubicBezTo>
                  <a:pt x="19558" y="13872"/>
                  <a:pt x="15457" y="21457"/>
                  <a:pt x="10766" y="21457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1" name="Shape"/>
          <p:cNvSpPr/>
          <p:nvPr/>
        </p:nvSpPr>
        <p:spPr>
          <a:xfrm>
            <a:off x="13939766" y="11429323"/>
            <a:ext cx="697422" cy="241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600" extrusionOk="0">
                <a:moveTo>
                  <a:pt x="466" y="21600"/>
                </a:moveTo>
                <a:cubicBezTo>
                  <a:pt x="353" y="21600"/>
                  <a:pt x="240" y="21441"/>
                  <a:pt x="150" y="21122"/>
                </a:cubicBezTo>
                <a:cubicBezTo>
                  <a:pt x="-39" y="20449"/>
                  <a:pt x="-51" y="19303"/>
                  <a:pt x="123" y="18570"/>
                </a:cubicBezTo>
                <a:cubicBezTo>
                  <a:pt x="2971" y="6595"/>
                  <a:pt x="6916" y="0"/>
                  <a:pt x="11234" y="0"/>
                </a:cubicBezTo>
                <a:cubicBezTo>
                  <a:pt x="15068" y="0"/>
                  <a:pt x="18551" y="5055"/>
                  <a:pt x="21307" y="14615"/>
                </a:cubicBezTo>
                <a:cubicBezTo>
                  <a:pt x="21380" y="14789"/>
                  <a:pt x="21395" y="14929"/>
                  <a:pt x="21434" y="15226"/>
                </a:cubicBezTo>
                <a:cubicBezTo>
                  <a:pt x="21549" y="16122"/>
                  <a:pt x="21455" y="17206"/>
                  <a:pt x="21224" y="17650"/>
                </a:cubicBezTo>
                <a:cubicBezTo>
                  <a:pt x="21038" y="18019"/>
                  <a:pt x="20817" y="17840"/>
                  <a:pt x="20680" y="17286"/>
                </a:cubicBezTo>
                <a:cubicBezTo>
                  <a:pt x="18098" y="8342"/>
                  <a:pt x="14832" y="3612"/>
                  <a:pt x="11234" y="3612"/>
                </a:cubicBezTo>
                <a:cubicBezTo>
                  <a:pt x="7181" y="3612"/>
                  <a:pt x="3478" y="9794"/>
                  <a:pt x="809" y="21018"/>
                </a:cubicBezTo>
                <a:cubicBezTo>
                  <a:pt x="718" y="21405"/>
                  <a:pt x="592" y="21600"/>
                  <a:pt x="466" y="216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2" name="Shape"/>
          <p:cNvSpPr/>
          <p:nvPr/>
        </p:nvSpPr>
        <p:spPr>
          <a:xfrm>
            <a:off x="13868243" y="11513468"/>
            <a:ext cx="867319" cy="122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713"/>
                </a:moveTo>
                <a:cubicBezTo>
                  <a:pt x="5073" y="713"/>
                  <a:pt x="754" y="5049"/>
                  <a:pt x="754" y="10800"/>
                </a:cubicBezTo>
                <a:cubicBezTo>
                  <a:pt x="754" y="16550"/>
                  <a:pt x="5073" y="20887"/>
                  <a:pt x="10800" y="20887"/>
                </a:cubicBezTo>
                <a:cubicBezTo>
                  <a:pt x="16527" y="20887"/>
                  <a:pt x="20846" y="16550"/>
                  <a:pt x="20846" y="10800"/>
                </a:cubicBezTo>
                <a:cubicBezTo>
                  <a:pt x="20846" y="5049"/>
                  <a:pt x="16527" y="713"/>
                  <a:pt x="10800" y="713"/>
                </a:cubicBezTo>
                <a:close/>
                <a:moveTo>
                  <a:pt x="10800" y="21600"/>
                </a:moveTo>
                <a:cubicBezTo>
                  <a:pt x="4643" y="21600"/>
                  <a:pt x="0" y="16957"/>
                  <a:pt x="0" y="10800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0"/>
                </a:cubicBezTo>
                <a:cubicBezTo>
                  <a:pt x="21600" y="16957"/>
                  <a:pt x="16957" y="21600"/>
                  <a:pt x="10800" y="216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3" name="Shape"/>
          <p:cNvSpPr/>
          <p:nvPr/>
        </p:nvSpPr>
        <p:spPr>
          <a:xfrm>
            <a:off x="13931351" y="11597613"/>
            <a:ext cx="739079" cy="1051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28"/>
                </a:moveTo>
                <a:cubicBezTo>
                  <a:pt x="5148" y="828"/>
                  <a:pt x="885" y="5115"/>
                  <a:pt x="885" y="10801"/>
                </a:cubicBezTo>
                <a:cubicBezTo>
                  <a:pt x="885" y="16484"/>
                  <a:pt x="5148" y="20771"/>
                  <a:pt x="10800" y="20771"/>
                </a:cubicBezTo>
                <a:cubicBezTo>
                  <a:pt x="16452" y="20771"/>
                  <a:pt x="20715" y="16484"/>
                  <a:pt x="20715" y="10801"/>
                </a:cubicBezTo>
                <a:cubicBezTo>
                  <a:pt x="20715" y="5115"/>
                  <a:pt x="16452" y="828"/>
                  <a:pt x="10800" y="828"/>
                </a:cubicBezTo>
                <a:close/>
                <a:moveTo>
                  <a:pt x="10800" y="21600"/>
                </a:moveTo>
                <a:cubicBezTo>
                  <a:pt x="4643" y="21600"/>
                  <a:pt x="0" y="16958"/>
                  <a:pt x="0" y="10801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1"/>
                </a:cubicBezTo>
                <a:cubicBezTo>
                  <a:pt x="21600" y="16958"/>
                  <a:pt x="16957" y="21600"/>
                  <a:pt x="10800" y="216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4" name="Shape"/>
          <p:cNvSpPr/>
          <p:nvPr/>
        </p:nvSpPr>
        <p:spPr>
          <a:xfrm>
            <a:off x="13998668" y="11681756"/>
            <a:ext cx="610882" cy="880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989"/>
                </a:moveTo>
                <a:cubicBezTo>
                  <a:pt x="5254" y="989"/>
                  <a:pt x="1072" y="5207"/>
                  <a:pt x="1072" y="10800"/>
                </a:cubicBezTo>
                <a:cubicBezTo>
                  <a:pt x="1072" y="16393"/>
                  <a:pt x="5254" y="20611"/>
                  <a:pt x="10800" y="20611"/>
                </a:cubicBezTo>
                <a:cubicBezTo>
                  <a:pt x="16346" y="20611"/>
                  <a:pt x="20528" y="16393"/>
                  <a:pt x="20528" y="10800"/>
                </a:cubicBezTo>
                <a:cubicBezTo>
                  <a:pt x="20528" y="5207"/>
                  <a:pt x="16346" y="989"/>
                  <a:pt x="10800" y="989"/>
                </a:cubicBezTo>
                <a:close/>
                <a:moveTo>
                  <a:pt x="10800" y="21600"/>
                </a:moveTo>
                <a:cubicBezTo>
                  <a:pt x="4643" y="21600"/>
                  <a:pt x="0" y="16957"/>
                  <a:pt x="0" y="10800"/>
                </a:cubicBezTo>
                <a:cubicBezTo>
                  <a:pt x="0" y="4643"/>
                  <a:pt x="4643" y="0"/>
                  <a:pt x="10800" y="0"/>
                </a:cubicBezTo>
                <a:cubicBezTo>
                  <a:pt x="16957" y="0"/>
                  <a:pt x="21600" y="4643"/>
                  <a:pt x="21600" y="10800"/>
                </a:cubicBezTo>
                <a:cubicBezTo>
                  <a:pt x="21600" y="16957"/>
                  <a:pt x="16957" y="21600"/>
                  <a:pt x="10800" y="216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5" name="Shape"/>
          <p:cNvSpPr/>
          <p:nvPr/>
        </p:nvSpPr>
        <p:spPr>
          <a:xfrm>
            <a:off x="14061775" y="11771511"/>
            <a:ext cx="482643" cy="709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227"/>
                </a:moveTo>
                <a:cubicBezTo>
                  <a:pt x="5417" y="1227"/>
                  <a:pt x="1357" y="5343"/>
                  <a:pt x="1357" y="10801"/>
                </a:cubicBezTo>
                <a:cubicBezTo>
                  <a:pt x="1357" y="16257"/>
                  <a:pt x="5417" y="20373"/>
                  <a:pt x="10800" y="20373"/>
                </a:cubicBezTo>
                <a:cubicBezTo>
                  <a:pt x="16183" y="20373"/>
                  <a:pt x="20243" y="16257"/>
                  <a:pt x="20243" y="10801"/>
                </a:cubicBezTo>
                <a:cubicBezTo>
                  <a:pt x="20243" y="5343"/>
                  <a:pt x="16183" y="1227"/>
                  <a:pt x="10800" y="1227"/>
                </a:cubicBezTo>
                <a:close/>
                <a:moveTo>
                  <a:pt x="10800" y="21600"/>
                </a:moveTo>
                <a:cubicBezTo>
                  <a:pt x="4644" y="21600"/>
                  <a:pt x="0" y="16957"/>
                  <a:pt x="0" y="10801"/>
                </a:cubicBezTo>
                <a:cubicBezTo>
                  <a:pt x="0" y="4643"/>
                  <a:pt x="4644" y="0"/>
                  <a:pt x="10800" y="0"/>
                </a:cubicBezTo>
                <a:cubicBezTo>
                  <a:pt x="16956" y="0"/>
                  <a:pt x="21600" y="4643"/>
                  <a:pt x="21600" y="10801"/>
                </a:cubicBezTo>
                <a:cubicBezTo>
                  <a:pt x="21600" y="16957"/>
                  <a:pt x="16956" y="21600"/>
                  <a:pt x="10800" y="216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6" name="Shape"/>
          <p:cNvSpPr/>
          <p:nvPr/>
        </p:nvSpPr>
        <p:spPr>
          <a:xfrm>
            <a:off x="14133299" y="11894923"/>
            <a:ext cx="347934" cy="430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1643"/>
                </a:moveTo>
                <a:cubicBezTo>
                  <a:pt x="21600" y="15466"/>
                  <a:pt x="19888" y="18861"/>
                  <a:pt x="17246" y="20982"/>
                </a:cubicBezTo>
                <a:cubicBezTo>
                  <a:pt x="17258" y="20788"/>
                  <a:pt x="17266" y="20590"/>
                  <a:pt x="17266" y="20390"/>
                </a:cubicBezTo>
                <a:cubicBezTo>
                  <a:pt x="17268" y="17061"/>
                  <a:pt x="15538" y="14269"/>
                  <a:pt x="13220" y="13252"/>
                </a:cubicBezTo>
                <a:lnTo>
                  <a:pt x="12000" y="12711"/>
                </a:lnTo>
                <a:lnTo>
                  <a:pt x="13132" y="11981"/>
                </a:lnTo>
                <a:cubicBezTo>
                  <a:pt x="14109" y="11347"/>
                  <a:pt x="14729" y="10281"/>
                  <a:pt x="14729" y="9086"/>
                </a:cubicBezTo>
                <a:cubicBezTo>
                  <a:pt x="14725" y="7214"/>
                  <a:pt x="13184" y="5622"/>
                  <a:pt x="11195" y="5618"/>
                </a:cubicBezTo>
                <a:cubicBezTo>
                  <a:pt x="9202" y="5622"/>
                  <a:pt x="7664" y="7214"/>
                  <a:pt x="7660" y="9086"/>
                </a:cubicBezTo>
                <a:cubicBezTo>
                  <a:pt x="7660" y="10281"/>
                  <a:pt x="8279" y="11347"/>
                  <a:pt x="9255" y="11981"/>
                </a:cubicBezTo>
                <a:lnTo>
                  <a:pt x="10388" y="12711"/>
                </a:lnTo>
                <a:lnTo>
                  <a:pt x="9166" y="13252"/>
                </a:lnTo>
                <a:cubicBezTo>
                  <a:pt x="8990" y="13329"/>
                  <a:pt x="8818" y="13421"/>
                  <a:pt x="8648" y="13517"/>
                </a:cubicBezTo>
                <a:cubicBezTo>
                  <a:pt x="8455" y="13631"/>
                  <a:pt x="8265" y="13756"/>
                  <a:pt x="8082" y="13895"/>
                </a:cubicBezTo>
                <a:cubicBezTo>
                  <a:pt x="7895" y="14035"/>
                  <a:pt x="7712" y="14182"/>
                  <a:pt x="7538" y="14347"/>
                </a:cubicBezTo>
                <a:cubicBezTo>
                  <a:pt x="6083" y="15718"/>
                  <a:pt x="5118" y="17903"/>
                  <a:pt x="5120" y="20390"/>
                </a:cubicBezTo>
                <a:cubicBezTo>
                  <a:pt x="5119" y="20803"/>
                  <a:pt x="5150" y="21206"/>
                  <a:pt x="5200" y="21600"/>
                </a:cubicBezTo>
                <a:cubicBezTo>
                  <a:pt x="2082" y="19559"/>
                  <a:pt x="0" y="15863"/>
                  <a:pt x="0" y="11643"/>
                </a:cubicBezTo>
                <a:cubicBezTo>
                  <a:pt x="0" y="5214"/>
                  <a:pt x="4835" y="0"/>
                  <a:pt x="10799" y="0"/>
                </a:cubicBezTo>
                <a:cubicBezTo>
                  <a:pt x="16763" y="0"/>
                  <a:pt x="21600" y="5214"/>
                  <a:pt x="21600" y="11643"/>
                </a:cubicBezTo>
              </a:path>
            </a:pathLst>
          </a:custGeom>
          <a:solidFill>
            <a:srgbClr val="D9E26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7" name="Shape"/>
          <p:cNvSpPr/>
          <p:nvPr/>
        </p:nvSpPr>
        <p:spPr>
          <a:xfrm>
            <a:off x="15050473" y="11406886"/>
            <a:ext cx="10891" cy="167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D9E26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8" name="Shape"/>
          <p:cNvSpPr/>
          <p:nvPr/>
        </p:nvSpPr>
        <p:spPr>
          <a:xfrm>
            <a:off x="15403879" y="11541517"/>
            <a:ext cx="144314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49" name="Shape"/>
          <p:cNvSpPr/>
          <p:nvPr/>
        </p:nvSpPr>
        <p:spPr>
          <a:xfrm>
            <a:off x="15593206" y="11541517"/>
            <a:ext cx="1289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0" name="Shape"/>
          <p:cNvSpPr/>
          <p:nvPr/>
        </p:nvSpPr>
        <p:spPr>
          <a:xfrm>
            <a:off x="15748872" y="11535907"/>
            <a:ext cx="189299" cy="317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0" y="10720"/>
                </a:moveTo>
                <a:cubicBezTo>
                  <a:pt x="19690" y="4964"/>
                  <a:pt x="16110" y="1327"/>
                  <a:pt x="10819" y="1327"/>
                </a:cubicBezTo>
                <a:cubicBezTo>
                  <a:pt x="5490" y="1327"/>
                  <a:pt x="1910" y="4964"/>
                  <a:pt x="1910" y="10720"/>
                </a:cubicBezTo>
                <a:cubicBezTo>
                  <a:pt x="1910" y="16508"/>
                  <a:pt x="5490" y="20271"/>
                  <a:pt x="10819" y="20271"/>
                </a:cubicBezTo>
                <a:cubicBezTo>
                  <a:pt x="16110" y="20271"/>
                  <a:pt x="19690" y="16508"/>
                  <a:pt x="19690" y="10720"/>
                </a:cubicBezTo>
                <a:close/>
                <a:moveTo>
                  <a:pt x="0" y="10720"/>
                </a:moveTo>
                <a:cubicBezTo>
                  <a:pt x="0" y="4142"/>
                  <a:pt x="4495" y="0"/>
                  <a:pt x="10819" y="0"/>
                </a:cubicBezTo>
                <a:cubicBezTo>
                  <a:pt x="17105" y="0"/>
                  <a:pt x="21600" y="4142"/>
                  <a:pt x="21600" y="10720"/>
                </a:cubicBezTo>
                <a:cubicBezTo>
                  <a:pt x="21600" y="17330"/>
                  <a:pt x="17105" y="21600"/>
                  <a:pt x="10819" y="21600"/>
                </a:cubicBezTo>
                <a:cubicBezTo>
                  <a:pt x="4495" y="21600"/>
                  <a:pt x="0" y="17330"/>
                  <a:pt x="0" y="1072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1" name="Shape"/>
          <p:cNvSpPr/>
          <p:nvPr/>
        </p:nvSpPr>
        <p:spPr>
          <a:xfrm>
            <a:off x="15988683" y="11541517"/>
            <a:ext cx="144314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2" name="Shape"/>
          <p:cNvSpPr/>
          <p:nvPr/>
        </p:nvSpPr>
        <p:spPr>
          <a:xfrm>
            <a:off x="16178009" y="11541517"/>
            <a:ext cx="121662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847" y="0"/>
                </a:lnTo>
                <a:lnTo>
                  <a:pt x="2847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3" name="Shape"/>
          <p:cNvSpPr/>
          <p:nvPr/>
        </p:nvSpPr>
        <p:spPr>
          <a:xfrm>
            <a:off x="16333676" y="11541517"/>
            <a:ext cx="1289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4" name="Shape"/>
          <p:cNvSpPr/>
          <p:nvPr/>
        </p:nvSpPr>
        <p:spPr>
          <a:xfrm>
            <a:off x="15403879" y="12102479"/>
            <a:ext cx="144314" cy="30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5" name="Shape"/>
          <p:cNvSpPr/>
          <p:nvPr/>
        </p:nvSpPr>
        <p:spPr>
          <a:xfrm>
            <a:off x="15593205" y="12102479"/>
            <a:ext cx="145377" cy="30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14" y="10423"/>
                </a:moveTo>
                <a:cubicBezTo>
                  <a:pt x="15175" y="10423"/>
                  <a:pt x="18490" y="8881"/>
                  <a:pt x="18490" y="5703"/>
                </a:cubicBezTo>
                <a:cubicBezTo>
                  <a:pt x="18490" y="2458"/>
                  <a:pt x="15175" y="1278"/>
                  <a:pt x="9114" y="1278"/>
                </a:cubicBezTo>
                <a:lnTo>
                  <a:pt x="2383" y="1278"/>
                </a:lnTo>
                <a:lnTo>
                  <a:pt x="2383" y="10423"/>
                </a:lnTo>
                <a:cubicBezTo>
                  <a:pt x="2383" y="10423"/>
                  <a:pt x="9114" y="10423"/>
                  <a:pt x="9114" y="10423"/>
                </a:cubicBezTo>
                <a:close/>
                <a:moveTo>
                  <a:pt x="18854" y="21600"/>
                </a:moveTo>
                <a:lnTo>
                  <a:pt x="9632" y="11669"/>
                </a:lnTo>
                <a:lnTo>
                  <a:pt x="2383" y="11669"/>
                </a:lnTo>
                <a:lnTo>
                  <a:pt x="2383" y="21600"/>
                </a:lnTo>
                <a:lnTo>
                  <a:pt x="0" y="21600"/>
                </a:lnTo>
                <a:lnTo>
                  <a:pt x="0" y="0"/>
                </a:lnTo>
                <a:lnTo>
                  <a:pt x="9737" y="0"/>
                </a:lnTo>
                <a:cubicBezTo>
                  <a:pt x="16522" y="0"/>
                  <a:pt x="20977" y="1572"/>
                  <a:pt x="20977" y="5703"/>
                </a:cubicBezTo>
                <a:cubicBezTo>
                  <a:pt x="20977" y="9145"/>
                  <a:pt x="17558" y="11111"/>
                  <a:pt x="12224" y="11569"/>
                </a:cubicBezTo>
                <a:lnTo>
                  <a:pt x="21600" y="21600"/>
                </a:lnTo>
                <a:cubicBezTo>
                  <a:pt x="21600" y="21600"/>
                  <a:pt x="18854" y="21600"/>
                  <a:pt x="18854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6" name="Shape"/>
          <p:cNvSpPr/>
          <p:nvPr/>
        </p:nvSpPr>
        <p:spPr>
          <a:xfrm>
            <a:off x="15765700" y="12096869"/>
            <a:ext cx="189299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0" y="10720"/>
                </a:moveTo>
                <a:cubicBezTo>
                  <a:pt x="19690" y="4964"/>
                  <a:pt x="16110" y="1327"/>
                  <a:pt x="10819" y="1327"/>
                </a:cubicBezTo>
                <a:cubicBezTo>
                  <a:pt x="5490" y="1327"/>
                  <a:pt x="1910" y="4964"/>
                  <a:pt x="1910" y="10720"/>
                </a:cubicBezTo>
                <a:cubicBezTo>
                  <a:pt x="1910" y="16508"/>
                  <a:pt x="5490" y="20271"/>
                  <a:pt x="10819" y="20271"/>
                </a:cubicBezTo>
                <a:cubicBezTo>
                  <a:pt x="16110" y="20271"/>
                  <a:pt x="19690" y="16508"/>
                  <a:pt x="19690" y="10720"/>
                </a:cubicBezTo>
                <a:close/>
                <a:moveTo>
                  <a:pt x="0" y="10720"/>
                </a:moveTo>
                <a:cubicBezTo>
                  <a:pt x="0" y="4142"/>
                  <a:pt x="4495" y="0"/>
                  <a:pt x="10819" y="0"/>
                </a:cubicBezTo>
                <a:cubicBezTo>
                  <a:pt x="17105" y="0"/>
                  <a:pt x="21600" y="4142"/>
                  <a:pt x="21600" y="10720"/>
                </a:cubicBezTo>
                <a:cubicBezTo>
                  <a:pt x="21600" y="17330"/>
                  <a:pt x="17105" y="21600"/>
                  <a:pt x="10819" y="21600"/>
                </a:cubicBezTo>
                <a:cubicBezTo>
                  <a:pt x="4495" y="21600"/>
                  <a:pt x="0" y="17330"/>
                  <a:pt x="0" y="1072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7" name="Shape"/>
          <p:cNvSpPr/>
          <p:nvPr/>
        </p:nvSpPr>
        <p:spPr>
          <a:xfrm>
            <a:off x="15988684" y="12096869"/>
            <a:ext cx="164540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05" y="0"/>
                </a:moveTo>
                <a:cubicBezTo>
                  <a:pt x="16429" y="0"/>
                  <a:pt x="19129" y="1202"/>
                  <a:pt x="20732" y="2499"/>
                </a:cubicBezTo>
                <a:lnTo>
                  <a:pt x="19495" y="3446"/>
                </a:lnTo>
                <a:cubicBezTo>
                  <a:pt x="17847" y="2182"/>
                  <a:pt x="15653" y="1327"/>
                  <a:pt x="12905" y="1327"/>
                </a:cubicBezTo>
                <a:cubicBezTo>
                  <a:pt x="6316" y="1327"/>
                  <a:pt x="2197" y="4964"/>
                  <a:pt x="2197" y="10753"/>
                </a:cubicBezTo>
                <a:cubicBezTo>
                  <a:pt x="2197" y="16539"/>
                  <a:pt x="6268" y="20271"/>
                  <a:pt x="12724" y="20271"/>
                </a:cubicBezTo>
                <a:cubicBezTo>
                  <a:pt x="15834" y="20271"/>
                  <a:pt x="18168" y="19418"/>
                  <a:pt x="20366" y="17710"/>
                </a:cubicBezTo>
                <a:lnTo>
                  <a:pt x="21600" y="18627"/>
                </a:lnTo>
                <a:cubicBezTo>
                  <a:pt x="19313" y="20462"/>
                  <a:pt x="16566" y="21600"/>
                  <a:pt x="12632" y="21600"/>
                </a:cubicBezTo>
                <a:cubicBezTo>
                  <a:pt x="5216" y="21600"/>
                  <a:pt x="0" y="17394"/>
                  <a:pt x="0" y="10753"/>
                </a:cubicBezTo>
                <a:cubicBezTo>
                  <a:pt x="0" y="4142"/>
                  <a:pt x="5216" y="0"/>
                  <a:pt x="1290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8" name="Shape"/>
          <p:cNvSpPr/>
          <p:nvPr/>
        </p:nvSpPr>
        <p:spPr>
          <a:xfrm>
            <a:off x="16194838" y="12102479"/>
            <a:ext cx="128978" cy="30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59" name="Shape"/>
          <p:cNvSpPr/>
          <p:nvPr/>
        </p:nvSpPr>
        <p:spPr>
          <a:xfrm>
            <a:off x="16350504" y="12096869"/>
            <a:ext cx="150950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" y="17458"/>
                </a:moveTo>
                <a:cubicBezTo>
                  <a:pt x="3841" y="19165"/>
                  <a:pt x="7283" y="20271"/>
                  <a:pt x="11124" y="20271"/>
                </a:cubicBezTo>
                <a:cubicBezTo>
                  <a:pt x="16113" y="20271"/>
                  <a:pt x="19305" y="18563"/>
                  <a:pt x="19305" y="16097"/>
                </a:cubicBezTo>
                <a:cubicBezTo>
                  <a:pt x="19305" y="13504"/>
                  <a:pt x="16612" y="12649"/>
                  <a:pt x="13367" y="11733"/>
                </a:cubicBezTo>
                <a:lnTo>
                  <a:pt x="8379" y="10309"/>
                </a:lnTo>
                <a:cubicBezTo>
                  <a:pt x="5536" y="9518"/>
                  <a:pt x="1744" y="8221"/>
                  <a:pt x="1744" y="5123"/>
                </a:cubicBezTo>
                <a:cubicBezTo>
                  <a:pt x="1744" y="2119"/>
                  <a:pt x="5834" y="0"/>
                  <a:pt x="11273" y="0"/>
                </a:cubicBezTo>
                <a:cubicBezTo>
                  <a:pt x="15263" y="0"/>
                  <a:pt x="18456" y="1138"/>
                  <a:pt x="20453" y="2499"/>
                </a:cubicBezTo>
                <a:lnTo>
                  <a:pt x="19104" y="3479"/>
                </a:lnTo>
                <a:cubicBezTo>
                  <a:pt x="17211" y="2182"/>
                  <a:pt x="14566" y="1327"/>
                  <a:pt x="11273" y="1327"/>
                </a:cubicBezTo>
                <a:cubicBezTo>
                  <a:pt x="6933" y="1327"/>
                  <a:pt x="4039" y="2782"/>
                  <a:pt x="4039" y="5059"/>
                </a:cubicBezTo>
                <a:cubicBezTo>
                  <a:pt x="4039" y="7463"/>
                  <a:pt x="7332" y="8380"/>
                  <a:pt x="9727" y="9076"/>
                </a:cubicBezTo>
                <a:lnTo>
                  <a:pt x="14716" y="10467"/>
                </a:lnTo>
                <a:cubicBezTo>
                  <a:pt x="18359" y="11511"/>
                  <a:pt x="21600" y="12808"/>
                  <a:pt x="21600" y="16003"/>
                </a:cubicBezTo>
                <a:cubicBezTo>
                  <a:pt x="21600" y="19196"/>
                  <a:pt x="17461" y="21600"/>
                  <a:pt x="11075" y="21600"/>
                </a:cubicBezTo>
                <a:cubicBezTo>
                  <a:pt x="6285" y="21600"/>
                  <a:pt x="2593" y="20303"/>
                  <a:pt x="0" y="18469"/>
                </a:cubicBezTo>
                <a:cubicBezTo>
                  <a:pt x="0" y="18469"/>
                  <a:pt x="1446" y="17458"/>
                  <a:pt x="1446" y="1745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0" name="Shape"/>
          <p:cNvSpPr/>
          <p:nvPr/>
        </p:nvSpPr>
        <p:spPr>
          <a:xfrm>
            <a:off x="16523000" y="12096869"/>
            <a:ext cx="150950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" y="17458"/>
                </a:moveTo>
                <a:cubicBezTo>
                  <a:pt x="3841" y="19165"/>
                  <a:pt x="7283" y="20271"/>
                  <a:pt x="11124" y="20271"/>
                </a:cubicBezTo>
                <a:cubicBezTo>
                  <a:pt x="16113" y="20271"/>
                  <a:pt x="19305" y="18563"/>
                  <a:pt x="19305" y="16097"/>
                </a:cubicBezTo>
                <a:cubicBezTo>
                  <a:pt x="19305" y="13504"/>
                  <a:pt x="16612" y="12649"/>
                  <a:pt x="13367" y="11733"/>
                </a:cubicBezTo>
                <a:lnTo>
                  <a:pt x="8379" y="10309"/>
                </a:lnTo>
                <a:cubicBezTo>
                  <a:pt x="5536" y="9518"/>
                  <a:pt x="1744" y="8221"/>
                  <a:pt x="1744" y="5123"/>
                </a:cubicBezTo>
                <a:cubicBezTo>
                  <a:pt x="1744" y="2119"/>
                  <a:pt x="5834" y="0"/>
                  <a:pt x="11273" y="0"/>
                </a:cubicBezTo>
                <a:cubicBezTo>
                  <a:pt x="15263" y="0"/>
                  <a:pt x="18456" y="1138"/>
                  <a:pt x="20453" y="2499"/>
                </a:cubicBezTo>
                <a:lnTo>
                  <a:pt x="19104" y="3479"/>
                </a:lnTo>
                <a:cubicBezTo>
                  <a:pt x="17211" y="2182"/>
                  <a:pt x="14566" y="1327"/>
                  <a:pt x="11273" y="1327"/>
                </a:cubicBezTo>
                <a:cubicBezTo>
                  <a:pt x="6933" y="1327"/>
                  <a:pt x="4039" y="2782"/>
                  <a:pt x="4039" y="5059"/>
                </a:cubicBezTo>
                <a:cubicBezTo>
                  <a:pt x="4039" y="7463"/>
                  <a:pt x="7332" y="8380"/>
                  <a:pt x="9727" y="9076"/>
                </a:cubicBezTo>
                <a:lnTo>
                  <a:pt x="14716" y="10467"/>
                </a:lnTo>
                <a:cubicBezTo>
                  <a:pt x="18359" y="11511"/>
                  <a:pt x="21600" y="12808"/>
                  <a:pt x="21600" y="16003"/>
                </a:cubicBezTo>
                <a:cubicBezTo>
                  <a:pt x="21600" y="19196"/>
                  <a:pt x="17461" y="21600"/>
                  <a:pt x="11075" y="21600"/>
                </a:cubicBezTo>
                <a:cubicBezTo>
                  <a:pt x="6285" y="21600"/>
                  <a:pt x="2593" y="20303"/>
                  <a:pt x="0" y="18469"/>
                </a:cubicBezTo>
                <a:cubicBezTo>
                  <a:pt x="0" y="18469"/>
                  <a:pt x="1446" y="17458"/>
                  <a:pt x="1446" y="1745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1" name="Shape"/>
          <p:cNvSpPr/>
          <p:nvPr/>
        </p:nvSpPr>
        <p:spPr>
          <a:xfrm>
            <a:off x="15403879" y="12657833"/>
            <a:ext cx="144314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64" y="11045"/>
                </a:moveTo>
                <a:cubicBezTo>
                  <a:pt x="15809" y="11045"/>
                  <a:pt x="19149" y="9571"/>
                  <a:pt x="19149" y="6029"/>
                </a:cubicBezTo>
                <a:cubicBezTo>
                  <a:pt x="19149" y="2392"/>
                  <a:pt x="15758" y="1278"/>
                  <a:pt x="8764" y="1278"/>
                </a:cubicBezTo>
                <a:lnTo>
                  <a:pt x="2400" y="1278"/>
                </a:lnTo>
                <a:lnTo>
                  <a:pt x="2400" y="11045"/>
                </a:lnTo>
                <a:cubicBezTo>
                  <a:pt x="2400" y="11045"/>
                  <a:pt x="8764" y="11045"/>
                  <a:pt x="8764" y="11045"/>
                </a:cubicBezTo>
                <a:close/>
                <a:moveTo>
                  <a:pt x="0" y="0"/>
                </a:moveTo>
                <a:lnTo>
                  <a:pt x="9391" y="0"/>
                </a:lnTo>
                <a:cubicBezTo>
                  <a:pt x="17060" y="0"/>
                  <a:pt x="21600" y="1572"/>
                  <a:pt x="21600" y="6029"/>
                </a:cubicBezTo>
                <a:cubicBezTo>
                  <a:pt x="21600" y="10259"/>
                  <a:pt x="17009" y="12323"/>
                  <a:pt x="9391" y="12323"/>
                </a:cubicBezTo>
                <a:lnTo>
                  <a:pt x="2400" y="12323"/>
                </a:lnTo>
                <a:lnTo>
                  <a:pt x="24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2" name="Shape"/>
          <p:cNvSpPr/>
          <p:nvPr/>
        </p:nvSpPr>
        <p:spPr>
          <a:xfrm>
            <a:off x="15593206" y="12657833"/>
            <a:ext cx="1289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3" name="Shape"/>
          <p:cNvSpPr/>
          <p:nvPr/>
        </p:nvSpPr>
        <p:spPr>
          <a:xfrm>
            <a:off x="15765700" y="12657833"/>
            <a:ext cx="145378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14" y="10423"/>
                </a:moveTo>
                <a:cubicBezTo>
                  <a:pt x="15175" y="10423"/>
                  <a:pt x="18490" y="8881"/>
                  <a:pt x="18490" y="5703"/>
                </a:cubicBezTo>
                <a:cubicBezTo>
                  <a:pt x="18490" y="2458"/>
                  <a:pt x="15175" y="1278"/>
                  <a:pt x="9114" y="1278"/>
                </a:cubicBezTo>
                <a:lnTo>
                  <a:pt x="2383" y="1278"/>
                </a:lnTo>
                <a:lnTo>
                  <a:pt x="2383" y="10423"/>
                </a:lnTo>
                <a:cubicBezTo>
                  <a:pt x="2383" y="10423"/>
                  <a:pt x="9114" y="10423"/>
                  <a:pt x="9114" y="10423"/>
                </a:cubicBezTo>
                <a:close/>
                <a:moveTo>
                  <a:pt x="18854" y="21600"/>
                </a:moveTo>
                <a:lnTo>
                  <a:pt x="9632" y="11669"/>
                </a:lnTo>
                <a:lnTo>
                  <a:pt x="2383" y="11669"/>
                </a:lnTo>
                <a:lnTo>
                  <a:pt x="2383" y="21600"/>
                </a:lnTo>
                <a:lnTo>
                  <a:pt x="0" y="21600"/>
                </a:lnTo>
                <a:lnTo>
                  <a:pt x="0" y="0"/>
                </a:lnTo>
                <a:lnTo>
                  <a:pt x="9737" y="0"/>
                </a:lnTo>
                <a:cubicBezTo>
                  <a:pt x="16522" y="0"/>
                  <a:pt x="20977" y="1572"/>
                  <a:pt x="20977" y="5703"/>
                </a:cubicBezTo>
                <a:cubicBezTo>
                  <a:pt x="20977" y="9145"/>
                  <a:pt x="17558" y="11111"/>
                  <a:pt x="12224" y="11569"/>
                </a:cubicBezTo>
                <a:lnTo>
                  <a:pt x="21600" y="21600"/>
                </a:lnTo>
                <a:cubicBezTo>
                  <a:pt x="21600" y="21600"/>
                  <a:pt x="18854" y="21600"/>
                  <a:pt x="18854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4" name="Shape"/>
          <p:cNvSpPr/>
          <p:nvPr/>
        </p:nvSpPr>
        <p:spPr>
          <a:xfrm>
            <a:off x="15955026" y="12657833"/>
            <a:ext cx="125150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310"/>
                </a:lnTo>
                <a:lnTo>
                  <a:pt x="2768" y="1310"/>
                </a:lnTo>
                <a:lnTo>
                  <a:pt x="2768" y="9899"/>
                </a:lnTo>
                <a:lnTo>
                  <a:pt x="18652" y="9899"/>
                </a:lnTo>
                <a:lnTo>
                  <a:pt x="18652" y="11209"/>
                </a:lnTo>
                <a:lnTo>
                  <a:pt x="2768" y="11209"/>
                </a:lnTo>
                <a:lnTo>
                  <a:pt x="2768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5" name="Shape"/>
          <p:cNvSpPr/>
          <p:nvPr/>
        </p:nvSpPr>
        <p:spPr>
          <a:xfrm>
            <a:off x="16098070" y="12652223"/>
            <a:ext cx="189299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0" y="10720"/>
                </a:moveTo>
                <a:cubicBezTo>
                  <a:pt x="19690" y="4964"/>
                  <a:pt x="16110" y="1327"/>
                  <a:pt x="10819" y="1327"/>
                </a:cubicBezTo>
                <a:cubicBezTo>
                  <a:pt x="5490" y="1327"/>
                  <a:pt x="1910" y="4964"/>
                  <a:pt x="1910" y="10720"/>
                </a:cubicBezTo>
                <a:cubicBezTo>
                  <a:pt x="1910" y="16508"/>
                  <a:pt x="5490" y="20271"/>
                  <a:pt x="10819" y="20271"/>
                </a:cubicBezTo>
                <a:cubicBezTo>
                  <a:pt x="16110" y="20271"/>
                  <a:pt x="19690" y="16508"/>
                  <a:pt x="19690" y="10720"/>
                </a:cubicBezTo>
                <a:close/>
                <a:moveTo>
                  <a:pt x="0" y="10720"/>
                </a:moveTo>
                <a:cubicBezTo>
                  <a:pt x="0" y="4142"/>
                  <a:pt x="4495" y="0"/>
                  <a:pt x="10819" y="0"/>
                </a:cubicBezTo>
                <a:cubicBezTo>
                  <a:pt x="17105" y="0"/>
                  <a:pt x="21600" y="4142"/>
                  <a:pt x="21600" y="10720"/>
                </a:cubicBezTo>
                <a:cubicBezTo>
                  <a:pt x="21600" y="17330"/>
                  <a:pt x="17105" y="21600"/>
                  <a:pt x="10819" y="21600"/>
                </a:cubicBezTo>
                <a:cubicBezTo>
                  <a:pt x="4495" y="21600"/>
                  <a:pt x="0" y="17330"/>
                  <a:pt x="0" y="1072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6" name="Shape"/>
          <p:cNvSpPr/>
          <p:nvPr/>
        </p:nvSpPr>
        <p:spPr>
          <a:xfrm>
            <a:off x="16333676" y="12657833"/>
            <a:ext cx="145377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14" y="10423"/>
                </a:moveTo>
                <a:cubicBezTo>
                  <a:pt x="15175" y="10423"/>
                  <a:pt x="18490" y="8881"/>
                  <a:pt x="18490" y="5703"/>
                </a:cubicBezTo>
                <a:cubicBezTo>
                  <a:pt x="18490" y="2458"/>
                  <a:pt x="15175" y="1278"/>
                  <a:pt x="9114" y="1278"/>
                </a:cubicBezTo>
                <a:lnTo>
                  <a:pt x="2383" y="1278"/>
                </a:lnTo>
                <a:lnTo>
                  <a:pt x="2383" y="10423"/>
                </a:lnTo>
                <a:cubicBezTo>
                  <a:pt x="2383" y="10423"/>
                  <a:pt x="9114" y="10423"/>
                  <a:pt x="9114" y="10423"/>
                </a:cubicBezTo>
                <a:close/>
                <a:moveTo>
                  <a:pt x="18854" y="21600"/>
                </a:moveTo>
                <a:lnTo>
                  <a:pt x="9632" y="11669"/>
                </a:lnTo>
                <a:lnTo>
                  <a:pt x="2383" y="11669"/>
                </a:lnTo>
                <a:lnTo>
                  <a:pt x="2383" y="21600"/>
                </a:lnTo>
                <a:lnTo>
                  <a:pt x="0" y="21600"/>
                </a:lnTo>
                <a:lnTo>
                  <a:pt x="0" y="0"/>
                </a:lnTo>
                <a:lnTo>
                  <a:pt x="9737" y="0"/>
                </a:lnTo>
                <a:cubicBezTo>
                  <a:pt x="16522" y="0"/>
                  <a:pt x="20977" y="1572"/>
                  <a:pt x="20977" y="5703"/>
                </a:cubicBezTo>
                <a:cubicBezTo>
                  <a:pt x="20977" y="9145"/>
                  <a:pt x="17558" y="11111"/>
                  <a:pt x="12224" y="11569"/>
                </a:cubicBezTo>
                <a:lnTo>
                  <a:pt x="21600" y="21600"/>
                </a:lnTo>
                <a:cubicBezTo>
                  <a:pt x="21600" y="21600"/>
                  <a:pt x="18854" y="21600"/>
                  <a:pt x="18854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7" name="Shape"/>
          <p:cNvSpPr/>
          <p:nvPr/>
        </p:nvSpPr>
        <p:spPr>
          <a:xfrm>
            <a:off x="16523000" y="12657833"/>
            <a:ext cx="178133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705" y="0"/>
                </a:lnTo>
                <a:lnTo>
                  <a:pt x="8539" y="12685"/>
                </a:lnTo>
                <a:lnTo>
                  <a:pt x="10737" y="17470"/>
                </a:lnTo>
                <a:lnTo>
                  <a:pt x="10904" y="17470"/>
                </a:lnTo>
                <a:lnTo>
                  <a:pt x="13061" y="12685"/>
                </a:lnTo>
                <a:lnTo>
                  <a:pt x="18853" y="0"/>
                </a:lnTo>
                <a:lnTo>
                  <a:pt x="21600" y="0"/>
                </a:lnTo>
                <a:lnTo>
                  <a:pt x="21600" y="21600"/>
                </a:lnTo>
                <a:lnTo>
                  <a:pt x="19699" y="21600"/>
                </a:lnTo>
                <a:lnTo>
                  <a:pt x="19699" y="7407"/>
                </a:lnTo>
                <a:cubicBezTo>
                  <a:pt x="19699" y="5637"/>
                  <a:pt x="19826" y="3376"/>
                  <a:pt x="19952" y="1572"/>
                </a:cubicBezTo>
                <a:lnTo>
                  <a:pt x="19784" y="1572"/>
                </a:lnTo>
                <a:lnTo>
                  <a:pt x="17628" y="6325"/>
                </a:lnTo>
                <a:lnTo>
                  <a:pt x="11624" y="19240"/>
                </a:lnTo>
                <a:lnTo>
                  <a:pt x="9935" y="19240"/>
                </a:lnTo>
                <a:lnTo>
                  <a:pt x="3931" y="6325"/>
                </a:lnTo>
                <a:lnTo>
                  <a:pt x="1733" y="1572"/>
                </a:lnTo>
                <a:lnTo>
                  <a:pt x="1563" y="1572"/>
                </a:lnTo>
                <a:cubicBezTo>
                  <a:pt x="1648" y="3376"/>
                  <a:pt x="1774" y="5637"/>
                  <a:pt x="1774" y="7407"/>
                </a:cubicBezTo>
                <a:lnTo>
                  <a:pt x="1774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8" name="Shape"/>
          <p:cNvSpPr/>
          <p:nvPr/>
        </p:nvSpPr>
        <p:spPr>
          <a:xfrm>
            <a:off x="16733362" y="12657833"/>
            <a:ext cx="178133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25" y="12913"/>
                </a:moveTo>
                <a:lnTo>
                  <a:pt x="13948" y="8881"/>
                </a:lnTo>
                <a:cubicBezTo>
                  <a:pt x="12849" y="6325"/>
                  <a:pt x="11835" y="4064"/>
                  <a:pt x="10863" y="1408"/>
                </a:cubicBezTo>
                <a:lnTo>
                  <a:pt x="10693" y="1408"/>
                </a:lnTo>
                <a:cubicBezTo>
                  <a:pt x="9721" y="4064"/>
                  <a:pt x="8748" y="6325"/>
                  <a:pt x="7608" y="8881"/>
                </a:cubicBezTo>
                <a:lnTo>
                  <a:pt x="5831" y="12913"/>
                </a:lnTo>
                <a:cubicBezTo>
                  <a:pt x="5831" y="12913"/>
                  <a:pt x="15725" y="12913"/>
                  <a:pt x="15725" y="12913"/>
                </a:cubicBezTo>
                <a:close/>
                <a:moveTo>
                  <a:pt x="16274" y="14193"/>
                </a:moveTo>
                <a:lnTo>
                  <a:pt x="5241" y="14193"/>
                </a:lnTo>
                <a:lnTo>
                  <a:pt x="1986" y="21600"/>
                </a:lnTo>
                <a:lnTo>
                  <a:pt x="0" y="21600"/>
                </a:lnTo>
                <a:lnTo>
                  <a:pt x="9850" y="0"/>
                </a:lnTo>
                <a:lnTo>
                  <a:pt x="11794" y="0"/>
                </a:lnTo>
                <a:lnTo>
                  <a:pt x="21600" y="21600"/>
                </a:lnTo>
                <a:lnTo>
                  <a:pt x="19529" y="21600"/>
                </a:lnTo>
                <a:cubicBezTo>
                  <a:pt x="19529" y="21600"/>
                  <a:pt x="16274" y="14193"/>
                  <a:pt x="16274" y="1419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69" name="Shape"/>
          <p:cNvSpPr/>
          <p:nvPr/>
        </p:nvSpPr>
        <p:spPr>
          <a:xfrm>
            <a:off x="16943723" y="12657833"/>
            <a:ext cx="153736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349" y="0"/>
                </a:lnTo>
                <a:lnTo>
                  <a:pt x="15919" y="15241"/>
                </a:lnTo>
                <a:lnTo>
                  <a:pt x="19592" y="19534"/>
                </a:lnTo>
                <a:lnTo>
                  <a:pt x="19789" y="19534"/>
                </a:lnTo>
                <a:cubicBezTo>
                  <a:pt x="19640" y="17436"/>
                  <a:pt x="19493" y="15339"/>
                  <a:pt x="19493" y="13241"/>
                </a:cubicBezTo>
                <a:lnTo>
                  <a:pt x="19493" y="0"/>
                </a:lnTo>
                <a:lnTo>
                  <a:pt x="21600" y="0"/>
                </a:lnTo>
                <a:lnTo>
                  <a:pt x="21600" y="21600"/>
                </a:lnTo>
                <a:lnTo>
                  <a:pt x="19248" y="21600"/>
                </a:lnTo>
                <a:lnTo>
                  <a:pt x="5681" y="6357"/>
                </a:lnTo>
                <a:lnTo>
                  <a:pt x="2008" y="2064"/>
                </a:lnTo>
                <a:lnTo>
                  <a:pt x="1811" y="2064"/>
                </a:lnTo>
                <a:cubicBezTo>
                  <a:pt x="1957" y="4130"/>
                  <a:pt x="2107" y="6095"/>
                  <a:pt x="2107" y="8193"/>
                </a:cubicBezTo>
                <a:lnTo>
                  <a:pt x="2107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70" name="Shape"/>
          <p:cNvSpPr/>
          <p:nvPr/>
        </p:nvSpPr>
        <p:spPr>
          <a:xfrm>
            <a:off x="17141463" y="12652223"/>
            <a:ext cx="164541" cy="317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05" y="0"/>
                </a:moveTo>
                <a:cubicBezTo>
                  <a:pt x="16429" y="0"/>
                  <a:pt x="19129" y="1202"/>
                  <a:pt x="20732" y="2499"/>
                </a:cubicBezTo>
                <a:lnTo>
                  <a:pt x="19495" y="3446"/>
                </a:lnTo>
                <a:cubicBezTo>
                  <a:pt x="17847" y="2182"/>
                  <a:pt x="15653" y="1327"/>
                  <a:pt x="12905" y="1327"/>
                </a:cubicBezTo>
                <a:cubicBezTo>
                  <a:pt x="6316" y="1327"/>
                  <a:pt x="2197" y="4964"/>
                  <a:pt x="2197" y="10753"/>
                </a:cubicBezTo>
                <a:cubicBezTo>
                  <a:pt x="2197" y="16539"/>
                  <a:pt x="6268" y="20271"/>
                  <a:pt x="12724" y="20271"/>
                </a:cubicBezTo>
                <a:cubicBezTo>
                  <a:pt x="15834" y="20271"/>
                  <a:pt x="18168" y="19418"/>
                  <a:pt x="20366" y="17710"/>
                </a:cubicBezTo>
                <a:lnTo>
                  <a:pt x="21600" y="18627"/>
                </a:lnTo>
                <a:cubicBezTo>
                  <a:pt x="19313" y="20462"/>
                  <a:pt x="16566" y="21600"/>
                  <a:pt x="12632" y="21600"/>
                </a:cubicBezTo>
                <a:cubicBezTo>
                  <a:pt x="5216" y="21600"/>
                  <a:pt x="0" y="17394"/>
                  <a:pt x="0" y="10753"/>
                </a:cubicBezTo>
                <a:cubicBezTo>
                  <a:pt x="0" y="4142"/>
                  <a:pt x="5216" y="0"/>
                  <a:pt x="1290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71" name="Shape"/>
          <p:cNvSpPr/>
          <p:nvPr/>
        </p:nvSpPr>
        <p:spPr>
          <a:xfrm>
            <a:off x="17347616" y="12657833"/>
            <a:ext cx="128979" cy="306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16" y="0"/>
                </a:lnTo>
                <a:lnTo>
                  <a:pt x="21016" y="1310"/>
                </a:lnTo>
                <a:lnTo>
                  <a:pt x="2686" y="1310"/>
                </a:lnTo>
                <a:lnTo>
                  <a:pt x="2686" y="9471"/>
                </a:lnTo>
                <a:lnTo>
                  <a:pt x="18099" y="9471"/>
                </a:lnTo>
                <a:lnTo>
                  <a:pt x="18099" y="10783"/>
                </a:lnTo>
                <a:lnTo>
                  <a:pt x="2686" y="10783"/>
                </a:lnTo>
                <a:lnTo>
                  <a:pt x="2686" y="20288"/>
                </a:lnTo>
                <a:lnTo>
                  <a:pt x="21600" y="20288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dirty="0"/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57349" y="7430399"/>
            <a:ext cx="15001879" cy="110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Rectangle 6"/>
          <p:cNvSpPr/>
          <p:nvPr/>
        </p:nvSpPr>
        <p:spPr>
          <a:xfrm>
            <a:off x="0" y="0"/>
            <a:ext cx="18288000" cy="6026400"/>
          </a:xfrm>
          <a:prstGeom prst="rect">
            <a:avLst/>
          </a:prstGeom>
          <a:solidFill>
            <a:srgbClr val="005EAE"/>
          </a:solidFill>
          <a:ln w="12700">
            <a:miter lim="400000"/>
          </a:ln>
        </p:spPr>
        <p:txBody>
          <a:bodyPr tIns="68579" bIns="6857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700" dirty="0"/>
          </a:p>
        </p:txBody>
      </p:sp>
      <p:pic>
        <p:nvPicPr>
          <p:cNvPr id="4" name="Picture 7" descr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0" y="1375448"/>
            <a:ext cx="9273601" cy="247853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8"/>
          <p:cNvSpPr/>
          <p:nvPr/>
        </p:nvSpPr>
        <p:spPr>
          <a:xfrm>
            <a:off x="0" y="12996000"/>
            <a:ext cx="18288000" cy="720001"/>
          </a:xfrm>
          <a:prstGeom prst="rect">
            <a:avLst/>
          </a:prstGeom>
          <a:solidFill>
            <a:srgbClr val="005EAE"/>
          </a:solidFill>
          <a:ln w="12700">
            <a:miter lim="400000"/>
          </a:ln>
        </p:spPr>
        <p:txBody>
          <a:bodyPr tIns="68579" bIns="68579"/>
          <a:lstStyle/>
          <a:p>
            <a:pPr>
              <a:defRPr sz="2000">
                <a:solidFill>
                  <a:srgbClr val="FFFFFF"/>
                </a:solidFill>
              </a:defRPr>
            </a:pPr>
            <a:endParaRPr sz="1500" dirty="0"/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3200401"/>
            <a:ext cx="16459200" cy="9051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224" y="12481870"/>
            <a:ext cx="457176" cy="461663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1800"/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p:transition spd="med"/>
  <p:txStyles>
    <p:titleStyle>
      <a:lvl1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300" b="0" i="0" u="none" strike="noStrike" cap="none" spc="0" baseline="0">
          <a:ln>
            <a:noFill/>
          </a:ln>
          <a:solidFill>
            <a:srgbClr val="005EAE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0" marR="0" indent="0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476250" marR="0" indent="-476250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–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592931" marR="0" indent="-333375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•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739378" marR="0" indent="-302419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‒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889397" marR="0" indent="-278606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»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057400" marR="0" indent="-342900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•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2400300" marR="0" indent="-342900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•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2743200" marR="0" indent="-342900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•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3086100" marR="0" indent="-342900" algn="l" defTabSz="1371600" rtl="0" latinLnBrk="0">
        <a:lnSpc>
          <a:spcPct val="100000"/>
        </a:lnSpc>
        <a:spcBef>
          <a:spcPts val="2100"/>
        </a:spcBef>
        <a:spcAft>
          <a:spcPts val="0"/>
        </a:spcAft>
        <a:buClrTx/>
        <a:buSzPct val="100000"/>
        <a:buFontTx/>
        <a:buChar char="•"/>
        <a:tabLst/>
        <a:defRPr sz="3000" b="1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429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858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0287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3716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7145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0574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4003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74320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cd.ie/cihs/projects" TargetMode="Externa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itle 1"/>
          <p:cNvSpPr txBox="1">
            <a:spLocks noGrp="1"/>
          </p:cNvSpPr>
          <p:nvPr>
            <p:ph type="ctrTitle" idx="4294967295"/>
          </p:nvPr>
        </p:nvSpPr>
        <p:spPr>
          <a:xfrm>
            <a:off x="2732377" y="4959927"/>
            <a:ext cx="13777989" cy="14247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603504">
              <a:defRPr sz="2464" b="1">
                <a:solidFill>
                  <a:schemeClr val="accent2"/>
                </a:solidFill>
              </a:defRPr>
            </a:pPr>
            <a:br>
              <a:rPr sz="3600" dirty="0"/>
            </a:br>
            <a:br>
              <a:rPr lang="en-IE" sz="3600" dirty="0"/>
            </a:br>
            <a:br>
              <a:rPr lang="en-IE" sz="3600" dirty="0"/>
            </a:br>
            <a:br>
              <a:rPr lang="en-IE" sz="3600" dirty="0"/>
            </a:br>
            <a:br>
              <a:rPr lang="en-IE" sz="3600" dirty="0"/>
            </a:br>
            <a:br>
              <a:rPr lang="en-IE" sz="3600" dirty="0"/>
            </a:br>
            <a:br>
              <a:rPr lang="en-IE" sz="3600" dirty="0"/>
            </a:br>
            <a:r>
              <a:rPr lang="en-IE" sz="7200" dirty="0">
                <a:solidFill>
                  <a:schemeClr val="bg1"/>
                </a:solidFill>
              </a:rPr>
              <a:t>Stress &amp; Work Related Stress</a:t>
            </a:r>
            <a:endParaRPr sz="4050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904259" y="13300504"/>
            <a:ext cx="4289612" cy="4154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algn="ctr" defTabSz="1371600"/>
            <a:r>
              <a:rPr lang="en-IE" sz="1800" dirty="0"/>
              <a:t>Centre for Innovative Human Systems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277A6E-27BB-44DA-8528-AF2EB92EC6D8}"/>
              </a:ext>
            </a:extLst>
          </p:cNvPr>
          <p:cNvSpPr txBox="1">
            <a:spLocks/>
          </p:cNvSpPr>
          <p:nvPr/>
        </p:nvSpPr>
        <p:spPr>
          <a:xfrm>
            <a:off x="1048871" y="4977766"/>
            <a:ext cx="17145000" cy="448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 defTabSz="603504" hangingPunct="1">
              <a:defRPr sz="2464" b="1">
                <a:solidFill>
                  <a:schemeClr val="accent2"/>
                </a:solidFill>
              </a:defRPr>
            </a:pPr>
            <a:r>
              <a:rPr lang="en-IE" sz="4950" b="1" dirty="0">
                <a:solidFill>
                  <a:schemeClr val="bg1"/>
                </a:solidFill>
              </a:rPr>
              <a:t>Dr Joan Cahill</a:t>
            </a:r>
            <a:br>
              <a:rPr lang="en-IE" sz="4950" b="1" dirty="0">
                <a:solidFill>
                  <a:schemeClr val="bg1"/>
                </a:solidFill>
              </a:rPr>
            </a:br>
            <a:r>
              <a:rPr lang="en-IE" sz="4950" b="1" dirty="0">
                <a:solidFill>
                  <a:schemeClr val="bg1"/>
                </a:solidFill>
              </a:rPr>
              <a:t>(School of Psychology, Trinity College Dublin) </a:t>
            </a:r>
            <a:br>
              <a:rPr lang="en-IE" sz="4950" b="1" dirty="0">
                <a:solidFill>
                  <a:schemeClr val="bg1"/>
                </a:solidFill>
              </a:rPr>
            </a:br>
            <a:endParaRPr lang="en-IE" sz="4950" b="1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4539-72FD-4C1F-B82D-E1AA25BD0D51}"/>
              </a:ext>
            </a:extLst>
          </p:cNvPr>
          <p:cNvSpPr txBox="1"/>
          <p:nvPr/>
        </p:nvSpPr>
        <p:spPr>
          <a:xfrm>
            <a:off x="1048872" y="2196377"/>
            <a:ext cx="16535041" cy="230832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IE" sz="7200" dirty="0">
                <a:solidFill>
                  <a:schemeClr val="bg1"/>
                </a:solidFill>
                <a:latin typeface="Trebuchet MS" panose="020B0603020202020204" pitchFamily="34" charset="0"/>
              </a:rPr>
              <a:t>Safety in African Aviation 2021 Conference</a:t>
            </a:r>
            <a:endParaRPr lang="en-IE" sz="7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3469D0-BA3E-43FF-98E3-181B1EC84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61B34-73FD-463A-9B92-F1CA792F075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657348" y="4046059"/>
            <a:ext cx="5384464" cy="4593071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428625" indent="-428625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IE" sz="4000" b="1" dirty="0"/>
              <a:t>Dr Joan Cahill</a:t>
            </a:r>
          </a:p>
          <a:p>
            <a:pPr marL="428625" indent="-428625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IE" sz="4000" b="1" dirty="0"/>
              <a:t>Centre for Innovative Human Systems (CIHS)</a:t>
            </a:r>
          </a:p>
          <a:p>
            <a:pPr marL="428625" indent="-428625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IE" sz="4000" b="1" dirty="0"/>
              <a:t>School of Psychology, Trinity College Dublin</a:t>
            </a:r>
          </a:p>
          <a:p>
            <a:pPr marL="0" indent="0" hangingPunct="0">
              <a:spcBef>
                <a:spcPts val="0"/>
              </a:spcBef>
              <a:buClrTx/>
              <a:buSzTx/>
              <a:buNone/>
            </a:pPr>
            <a:endParaRPr lang="en-IE" sz="3000" dirty="0"/>
          </a:p>
          <a:p>
            <a:pPr marL="0" indent="0" hangingPunct="0">
              <a:spcBef>
                <a:spcPts val="0"/>
              </a:spcBef>
              <a:buClrTx/>
              <a:buSzTx/>
              <a:buNone/>
            </a:pPr>
            <a:endParaRPr lang="en-IE" sz="3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B5C2B0-E1CB-4880-B3A1-6252D244F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74020D-6DC4-408B-8A48-A66E240A3B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401"/>
          <a:stretch/>
        </p:blipFill>
        <p:spPr>
          <a:xfrm>
            <a:off x="11274762" y="7035746"/>
            <a:ext cx="5384465" cy="2350292"/>
          </a:xfrm>
          <a:prstGeom prst="rect">
            <a:avLst/>
          </a:prstGeom>
        </p:spPr>
      </p:pic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5BB43DFE-00D8-4287-9830-502E2845FC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74762" y="3973198"/>
            <a:ext cx="5384465" cy="2884802"/>
          </a:xfrm>
          <a:prstGeom prst="rect">
            <a:avLst/>
          </a:prstGeom>
        </p:spPr>
      </p:pic>
      <p:pic>
        <p:nvPicPr>
          <p:cNvPr id="14" name="Picture 13" descr="A person lying on a bed&#10;&#10;Description automatically generated">
            <a:extLst>
              <a:ext uri="{FF2B5EF4-FFF2-40B4-BE49-F238E27FC236}">
                <a16:creationId xmlns:a16="http://schemas.microsoft.com/office/drawing/2014/main" id="{E9252277-77C5-4E3A-9359-9FB851B74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64136" y="4473469"/>
            <a:ext cx="4359729" cy="326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B42858-DEB3-49F7-A7B7-F380E302C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349" y="2254499"/>
            <a:ext cx="15588675" cy="842402"/>
          </a:xfrm>
        </p:spPr>
        <p:txBody>
          <a:bodyPr/>
          <a:lstStyle/>
          <a:p>
            <a:pPr algn="ctr"/>
            <a:r>
              <a:rPr lang="en-IE" dirty="0"/>
              <a:t>Lived Experience &amp; Wellbeing Project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A87FA-756D-48D1-BA27-F07595FFC6C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519237" y="4076178"/>
            <a:ext cx="7200221" cy="842402"/>
          </a:xfrm>
          <a:solidFill>
            <a:srgbClr val="92D050"/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2700" b="1" dirty="0">
                <a:solidFill>
                  <a:schemeClr val="bg1"/>
                </a:solidFill>
              </a:rPr>
              <a:t>Interdisciplinary Research Team</a:t>
            </a:r>
            <a:br>
              <a:rPr lang="en-IE" sz="2700" b="1" dirty="0">
                <a:solidFill>
                  <a:schemeClr val="bg1"/>
                </a:solidFill>
              </a:rPr>
            </a:br>
            <a:r>
              <a:rPr lang="en-IE" sz="2700" b="1" dirty="0">
                <a:solidFill>
                  <a:schemeClr val="bg1"/>
                </a:solidFill>
              </a:rPr>
              <a:t>Trinity College Dublin (TCD), Ireland</a:t>
            </a:r>
          </a:p>
        </p:txBody>
      </p:sp>
      <p:pic>
        <p:nvPicPr>
          <p:cNvPr id="6" name="Picture 5" descr="A picture containing shirt, drawing&#10;&#10;Description automatically generated">
            <a:extLst>
              <a:ext uri="{FF2B5EF4-FFF2-40B4-BE49-F238E27FC236}">
                <a16:creationId xmlns:a16="http://schemas.microsoft.com/office/drawing/2014/main" id="{E074877D-B5C4-4025-9BBC-9F0E674C0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455" y="3664346"/>
            <a:ext cx="6387308" cy="63873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DC3E98-098D-435F-98FB-8E6D7E72C65F}"/>
              </a:ext>
            </a:extLst>
          </p:cNvPr>
          <p:cNvSpPr/>
          <p:nvPr/>
        </p:nvSpPr>
        <p:spPr>
          <a:xfrm>
            <a:off x="1519237" y="5163325"/>
            <a:ext cx="7200221" cy="3877983"/>
          </a:xfrm>
          <a:prstGeom prst="rect">
            <a:avLst/>
          </a:prstGeom>
          <a:solidFill>
            <a:srgbClr val="FFFFFF"/>
          </a:solidFill>
          <a:ln w="50800" cap="flat">
            <a:solidFill>
              <a:srgbClr val="92D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sz="2700" b="1" dirty="0"/>
              <a:t>Health/Wellbeing, Performance &amp; Safety</a:t>
            </a:r>
          </a:p>
          <a:p>
            <a:pPr algn="ctr" defTabSz="1371600"/>
            <a:r>
              <a:rPr lang="en-IE" sz="2700" dirty="0"/>
              <a:t>Lived Experience of Job</a:t>
            </a:r>
          </a:p>
          <a:p>
            <a:pPr algn="ctr" defTabSz="1371600"/>
            <a:r>
              <a:rPr lang="en-IE" sz="2700" dirty="0"/>
              <a:t>Stress/Work Related Stress (WRS)</a:t>
            </a:r>
          </a:p>
          <a:p>
            <a:pPr algn="ctr" defTabSz="1371600"/>
            <a:r>
              <a:rPr lang="en-IE" sz="2700" dirty="0"/>
              <a:t>Measuring Wellbeing</a:t>
            </a:r>
            <a:br>
              <a:rPr lang="en-IE" sz="2700" dirty="0"/>
            </a:br>
            <a:r>
              <a:rPr lang="en-IE" sz="2700" dirty="0"/>
              <a:t>Stress Coping &amp; Resilience</a:t>
            </a:r>
          </a:p>
          <a:p>
            <a:pPr algn="ctr" defTabSz="1371600"/>
            <a:r>
              <a:rPr lang="en-IE" sz="2700" dirty="0"/>
              <a:t>Integrated Wellbeing &amp; Safety Culture</a:t>
            </a:r>
          </a:p>
          <a:p>
            <a:pPr algn="ctr" defTabSz="1371600"/>
            <a:r>
              <a:rPr lang="en-IE" sz="2700" dirty="0"/>
              <a:t>Wellbeing &amp; Risk Assessment </a:t>
            </a:r>
          </a:p>
          <a:p>
            <a:pPr algn="ctr" defTabSz="1371600"/>
            <a:r>
              <a:rPr lang="en-IE" sz="2700" dirty="0"/>
              <a:t>Implementing Change/Solutions</a:t>
            </a:r>
            <a:br>
              <a:rPr lang="en-IE" sz="2700" dirty="0"/>
            </a:br>
            <a:r>
              <a:rPr lang="en-IE" sz="2700" dirty="0"/>
              <a:t>Technologies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F9B228-8ACC-41FA-BF30-51CC82F06D6A}"/>
              </a:ext>
            </a:extLst>
          </p:cNvPr>
          <p:cNvSpPr/>
          <p:nvPr/>
        </p:nvSpPr>
        <p:spPr>
          <a:xfrm>
            <a:off x="10381455" y="4076178"/>
            <a:ext cx="6864569" cy="507829"/>
          </a:xfrm>
          <a:prstGeom prst="rect">
            <a:avLst/>
          </a:prstGeom>
          <a:solidFill>
            <a:srgbClr val="92D050"/>
          </a:solidFill>
          <a:ln w="50800" cap="flat">
            <a:solidFill>
              <a:schemeClr val="accent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sz="2400" dirty="0">
                <a:solidFill>
                  <a:schemeClr val="bg1"/>
                </a:solidFill>
              </a:rPr>
              <a:t>WELLBEING AS A FACTOR IN SAFE PERFORMANCE</a:t>
            </a:r>
          </a:p>
        </p:txBody>
      </p:sp>
    </p:spTree>
    <p:extLst>
      <p:ext uri="{BB962C8B-B14F-4D97-AF65-F5344CB8AC3E}">
        <p14:creationId xmlns:p14="http://schemas.microsoft.com/office/powerpoint/2010/main" val="240474989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0A3F8E5-B4BC-4ACE-BE1C-DEAA7C66D2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3891574"/>
              </p:ext>
            </p:extLst>
          </p:nvPr>
        </p:nvGraphicFramePr>
        <p:xfrm>
          <a:off x="1260987" y="2510914"/>
          <a:ext cx="15684910" cy="7322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FC659C4-E6A4-4235-BD9A-E2E6207E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3 Pillars of Health</a:t>
            </a:r>
          </a:p>
        </p:txBody>
      </p:sp>
    </p:spTree>
    <p:extLst>
      <p:ext uri="{BB962C8B-B14F-4D97-AF65-F5344CB8AC3E}">
        <p14:creationId xmlns:p14="http://schemas.microsoft.com/office/powerpoint/2010/main" val="97148463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2B490E-64B1-43D2-9D8A-1D56FC3F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Presentation Theme…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CF71B-C31B-4C70-9CFE-DBECB950B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9E52885-5EC5-4127-B230-C44D714DA6EB}"/>
              </a:ext>
            </a:extLst>
          </p:cNvPr>
          <p:cNvSpPr txBox="1">
            <a:spLocks/>
          </p:cNvSpPr>
          <p:nvPr/>
        </p:nvSpPr>
        <p:spPr>
          <a:xfrm>
            <a:off x="2935226" y="4572000"/>
            <a:ext cx="12316966" cy="127063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81617" tIns="40808" rIns="81617" bIns="40808" rtlCol="0">
            <a:normAutofit fontScale="92500" lnSpcReduction="10000"/>
          </a:bodyPr>
          <a:lstStyle>
            <a:lvl1pPr marL="228600" marR="0" indent="-228600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/>
              <a:buChar char="•"/>
              <a:tabLst/>
              <a:defRPr sz="2200" b="0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Calibri Light"/>
                <a:ea typeface="+mn-ea"/>
                <a:cs typeface="Calibri Light"/>
                <a:sym typeface="Calibri"/>
              </a:defRPr>
            </a:lvl1pPr>
            <a:lvl2pPr marL="884188" marR="0" indent="-340072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1600" b="0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Calibri Light"/>
                <a:ea typeface="+mn-ea"/>
                <a:cs typeface="Calibri Light"/>
                <a:sym typeface="Calibri"/>
              </a:defRPr>
            </a:lvl2pPr>
            <a:lvl3pPr marL="1360289" marR="0" indent="-272058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600" b="0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Calibri Light"/>
                <a:ea typeface="+mn-ea"/>
                <a:cs typeface="Calibri Light"/>
                <a:sym typeface="Calibri"/>
              </a:defRPr>
            </a:lvl3pPr>
            <a:lvl4pPr marL="1904405" marR="0" indent="-272058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1600" b="0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Calibri Light"/>
                <a:ea typeface="+mn-ea"/>
                <a:cs typeface="Calibri Light"/>
                <a:sym typeface="Calibri"/>
              </a:defRPr>
            </a:lvl4pPr>
            <a:lvl5pPr marL="2448520" marR="0" indent="-272058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1600" b="0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Calibri Light"/>
                <a:ea typeface="+mn-ea"/>
                <a:cs typeface="Calibri Light"/>
                <a:sym typeface="Calibri"/>
              </a:defRPr>
            </a:lvl5pPr>
            <a:lvl6pPr marL="2992636" marR="0" indent="-272058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1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536751" marR="0" indent="-272058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1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080868" marR="0" indent="-272058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1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624983" marR="0" indent="-272058" algn="l" defTabSz="544115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1" i="0" u="none" strike="noStrike" kern="1200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408087" lvl="1" indent="0" algn="ctr">
              <a:buNone/>
            </a:pPr>
            <a:r>
              <a:rPr lang="en-IE" sz="4050" b="1" dirty="0"/>
              <a:t>Work &amp; Work Related Stress (WRS) has an impact on wellness</a:t>
            </a:r>
          </a:p>
          <a:p>
            <a:pPr marL="408087" lvl="1" indent="0" algn="ctr">
              <a:buNone/>
            </a:pPr>
            <a:r>
              <a:rPr lang="en-IE" sz="4050" b="1" dirty="0"/>
              <a:t>Wellness has an impact on work</a:t>
            </a:r>
          </a:p>
          <a:p>
            <a:pPr algn="ctr"/>
            <a:endParaRPr lang="en-IE" sz="4050" b="1" dirty="0"/>
          </a:p>
          <a:p>
            <a:pPr algn="ctr"/>
            <a:endParaRPr lang="en-IE" sz="4050" b="1" dirty="0"/>
          </a:p>
        </p:txBody>
      </p:sp>
      <p:pic>
        <p:nvPicPr>
          <p:cNvPr id="8" name="Picture 4" descr="Image result for images for resilience">
            <a:extLst>
              <a:ext uri="{FF2B5EF4-FFF2-40B4-BE49-F238E27FC236}">
                <a16:creationId xmlns:a16="http://schemas.microsoft.com/office/drawing/2014/main" id="{AF3F2A19-AEB8-4FC8-90A3-FEC1326D0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495" y="6364326"/>
            <a:ext cx="2742338" cy="307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nxiety, Word Cloud, Word, Chronic">
            <a:extLst>
              <a:ext uri="{FF2B5EF4-FFF2-40B4-BE49-F238E27FC236}">
                <a16:creationId xmlns:a16="http://schemas.microsoft.com/office/drawing/2014/main" id="{5EA0C839-5B59-4374-8CA8-8594F5AB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709" y="6392893"/>
            <a:ext cx="4453646" cy="320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81214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D574C8-A6F3-4D49-B4D1-B1E5BC371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Stress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31AA1-9ABF-4637-A28C-01AABB73765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657351" y="4572000"/>
            <a:ext cx="9315449" cy="5981532"/>
          </a:xfrm>
        </p:spPr>
        <p:txBody>
          <a:bodyPr/>
          <a:lstStyle/>
          <a:p>
            <a:r>
              <a:rPr lang="en-IE" sz="4000" dirty="0"/>
              <a:t>Stress is a </a:t>
            </a:r>
            <a:r>
              <a:rPr lang="en-IE" sz="4000" b="1" dirty="0"/>
              <a:t>negative reaction </a:t>
            </a:r>
            <a:r>
              <a:rPr lang="en-IE" sz="4000" dirty="0"/>
              <a:t>people have to </a:t>
            </a:r>
            <a:r>
              <a:rPr lang="en-IE" sz="4000" b="1" dirty="0"/>
              <a:t>aspects of their environment</a:t>
            </a:r>
            <a:r>
              <a:rPr lang="en-IE" sz="4000" dirty="0"/>
              <a:t> as they </a:t>
            </a:r>
            <a:r>
              <a:rPr lang="en-IE" sz="4000" b="1" dirty="0"/>
              <a:t>perceive</a:t>
            </a:r>
            <a:r>
              <a:rPr lang="en-IE" sz="4000" dirty="0"/>
              <a:t> it</a:t>
            </a:r>
          </a:p>
          <a:p>
            <a:r>
              <a:rPr lang="en-IE" sz="4000" b="1" dirty="0">
                <a:solidFill>
                  <a:schemeClr val="tx1"/>
                </a:solidFill>
              </a:rPr>
              <a:t>Being stressed is a state, not permanent</a:t>
            </a:r>
          </a:p>
          <a:p>
            <a:r>
              <a:rPr lang="en-IE" sz="4000" b="1" dirty="0"/>
              <a:t>Stress is part of life</a:t>
            </a:r>
          </a:p>
          <a:p>
            <a:endParaRPr lang="en-IE" sz="3000" b="1" dirty="0">
              <a:solidFill>
                <a:schemeClr val="tx1"/>
              </a:solidFill>
            </a:endParaRPr>
          </a:p>
          <a:p>
            <a:endParaRPr lang="en-IE" dirty="0"/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63DC3-10B6-4342-943E-68BAD1526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pic>
        <p:nvPicPr>
          <p:cNvPr id="6" name="Picture 2" descr="Anxiety, Mental Health, Brain Disorder">
            <a:extLst>
              <a:ext uri="{FF2B5EF4-FFF2-40B4-BE49-F238E27FC236}">
                <a16:creationId xmlns:a16="http://schemas.microsoft.com/office/drawing/2014/main" id="{0CB326BF-0DFA-4CDD-83B6-0A3451854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651" y="4572000"/>
            <a:ext cx="3945636" cy="394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25234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B40873F-C562-46C1-BA87-392DD0EE5174}"/>
              </a:ext>
            </a:extLst>
          </p:cNvPr>
          <p:cNvSpPr>
            <a:spLocks noGrp="1"/>
          </p:cNvSpPr>
          <p:nvPr>
            <p:ph type="pic" sz="half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0C2E6E-7913-4634-8D27-2D722E111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Work Related Stress (WRS)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228AF-EC60-40E1-B535-435F48858133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IE" sz="4000" b="1" dirty="0"/>
              <a:t>WRS is stress CAUSED or MADE WORSE by work</a:t>
            </a:r>
          </a:p>
          <a:p>
            <a:r>
              <a:rPr lang="en-IE" sz="4000" dirty="0"/>
              <a:t>When a person perceives the work environment in such a way that his or her </a:t>
            </a:r>
            <a:r>
              <a:rPr lang="en-IE" sz="4000" b="1" dirty="0"/>
              <a:t>reaction involves feelings of an inability to cope</a:t>
            </a:r>
          </a:p>
          <a:p>
            <a:endParaRPr lang="en-IE" sz="2700" b="1" dirty="0"/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4B4397-236C-4682-87DE-F4BF49682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pic>
        <p:nvPicPr>
          <p:cNvPr id="6" name="Picture 2" descr="Heavy, Hard, Work, Hard Work, Young, Boy">
            <a:extLst>
              <a:ext uri="{FF2B5EF4-FFF2-40B4-BE49-F238E27FC236}">
                <a16:creationId xmlns:a16="http://schemas.microsoft.com/office/drawing/2014/main" id="{902C0E1D-52E5-474B-B861-145FFF20B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08" y="3810001"/>
            <a:ext cx="6958585" cy="463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18297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CCAF1C-EB0C-4DA9-99C3-30D0AF2A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Work, Work Related Stress (WRS) &amp; Health/Mental Health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31E51-04F3-4AC1-9DB0-EFB999DE630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434464" y="8496453"/>
            <a:ext cx="15647672" cy="8424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E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(United Nations 2030 Sustainable Development Agenda)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8FE742-9592-4E24-88B7-17C0AFC97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20164F-168A-449B-9DBE-2C17BE4B81F4}"/>
              </a:ext>
            </a:extLst>
          </p:cNvPr>
          <p:cNvSpPr/>
          <p:nvPr/>
        </p:nvSpPr>
        <p:spPr>
          <a:xfrm>
            <a:off x="6815138" y="5698682"/>
            <a:ext cx="5372100" cy="692495"/>
          </a:xfrm>
          <a:prstGeom prst="rect">
            <a:avLst/>
          </a:prstGeom>
          <a:solidFill>
            <a:srgbClr val="FF0000"/>
          </a:solidFill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dirty="0">
                <a:solidFill>
                  <a:schemeClr val="bg1"/>
                </a:solidFill>
              </a:rPr>
              <a:t>WORK STRESS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5640F0-7EEB-4434-A9B6-464BFEFCD244}"/>
              </a:ext>
            </a:extLst>
          </p:cNvPr>
          <p:cNvSpPr/>
          <p:nvPr/>
        </p:nvSpPr>
        <p:spPr>
          <a:xfrm>
            <a:off x="6815138" y="4596302"/>
            <a:ext cx="5372100" cy="692495"/>
          </a:xfrm>
          <a:prstGeom prst="rect">
            <a:avLst/>
          </a:prstGeom>
          <a:solidFill>
            <a:srgbClr val="FFFFFF"/>
          </a:solidFill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dirty="0"/>
              <a:t>WORK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8B41CB-433E-433C-B3F8-6A5404B13B34}"/>
              </a:ext>
            </a:extLst>
          </p:cNvPr>
          <p:cNvSpPr/>
          <p:nvPr/>
        </p:nvSpPr>
        <p:spPr>
          <a:xfrm>
            <a:off x="6815138" y="6863705"/>
            <a:ext cx="5372100" cy="692495"/>
          </a:xfrm>
          <a:prstGeom prst="rect">
            <a:avLst/>
          </a:prstGeom>
          <a:solidFill>
            <a:srgbClr val="FFFFFF"/>
          </a:solidFill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dirty="0"/>
              <a:t>HEALTH &amp; MENTAL HEALTH</a:t>
            </a:r>
          </a:p>
        </p:txBody>
      </p:sp>
      <p:sp>
        <p:nvSpPr>
          <p:cNvPr id="10" name="Arrow: Up-Down 9">
            <a:extLst>
              <a:ext uri="{FF2B5EF4-FFF2-40B4-BE49-F238E27FC236}">
                <a16:creationId xmlns:a16="http://schemas.microsoft.com/office/drawing/2014/main" id="{99F475FC-AAFB-4946-B60F-7CA137039E9C}"/>
              </a:ext>
            </a:extLst>
          </p:cNvPr>
          <p:cNvSpPr/>
          <p:nvPr/>
        </p:nvSpPr>
        <p:spPr>
          <a:xfrm>
            <a:off x="9258300" y="5029939"/>
            <a:ext cx="457200" cy="920202"/>
          </a:xfrm>
          <a:prstGeom prst="upDownArrow">
            <a:avLst/>
          </a:prstGeom>
          <a:solidFill>
            <a:srgbClr val="FFFFFF"/>
          </a:solidFill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defTabSz="1371600"/>
            <a:endParaRPr lang="en-IE" dirty="0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AD1A7C8B-3D2E-4286-8C7D-39FC231EB595}"/>
              </a:ext>
            </a:extLst>
          </p:cNvPr>
          <p:cNvSpPr/>
          <p:nvPr/>
        </p:nvSpPr>
        <p:spPr>
          <a:xfrm>
            <a:off x="9272588" y="6154162"/>
            <a:ext cx="457200" cy="920202"/>
          </a:xfrm>
          <a:prstGeom prst="upDownArrow">
            <a:avLst/>
          </a:prstGeom>
          <a:solidFill>
            <a:srgbClr val="FFFFFF"/>
          </a:solidFill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defTabSz="1371600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9871698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CCAF1C-EB0C-4DA9-99C3-30D0AF2A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dirty="0"/>
              <a:t>Work Related Stress (WRS)/Psychosocial Hazards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0A34213-73EE-4EC6-9D1E-A4C46F6FD5C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704" y="2891980"/>
            <a:ext cx="6270171" cy="73127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00265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524900-DBC6-4DF5-9F3F-2F5C9CBA5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Sources of WRS</a:t>
            </a:r>
          </a:p>
        </p:txBody>
      </p:sp>
      <p:pic>
        <p:nvPicPr>
          <p:cNvPr id="15" name="Picture 14" descr="A picture containing bed, table&#10;&#10;Description automatically generated">
            <a:extLst>
              <a:ext uri="{FF2B5EF4-FFF2-40B4-BE49-F238E27FC236}">
                <a16:creationId xmlns:a16="http://schemas.microsoft.com/office/drawing/2014/main" id="{05181AEB-E4AB-4917-9403-AD98ED5AC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62" y="3086101"/>
            <a:ext cx="10805321" cy="626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FF3D1A-F22F-4A4D-9D70-F9ACFD680A0D}"/>
              </a:ext>
            </a:extLst>
          </p:cNvPr>
          <p:cNvSpPr txBox="1"/>
          <p:nvPr/>
        </p:nvSpPr>
        <p:spPr>
          <a:xfrm rot="16200000">
            <a:off x="2424791" y="5941962"/>
            <a:ext cx="2743200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Anti-social hours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48565-C48C-474F-9051-D81BB95D56B9}"/>
              </a:ext>
            </a:extLst>
          </p:cNvPr>
          <p:cNvSpPr txBox="1"/>
          <p:nvPr/>
        </p:nvSpPr>
        <p:spPr>
          <a:xfrm rot="16200000">
            <a:off x="6538859" y="5501090"/>
            <a:ext cx="3624943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Irregular hours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C0CA3A-44D3-B546-B47E-889A307E3526}"/>
              </a:ext>
            </a:extLst>
          </p:cNvPr>
          <p:cNvSpPr txBox="1"/>
          <p:nvPr/>
        </p:nvSpPr>
        <p:spPr>
          <a:xfrm rot="16200000">
            <a:off x="4856701" y="5651430"/>
            <a:ext cx="3380015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Divergence of values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77B7F-FEA4-5C44-A7FD-2A4141801E37}"/>
              </a:ext>
            </a:extLst>
          </p:cNvPr>
          <p:cNvSpPr txBox="1"/>
          <p:nvPr/>
        </p:nvSpPr>
        <p:spPr>
          <a:xfrm rot="16200000">
            <a:off x="10136441" y="6333847"/>
            <a:ext cx="1959429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Long duties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5AC472-73E3-3842-A845-2D8A12F963A2}"/>
              </a:ext>
            </a:extLst>
          </p:cNvPr>
          <p:cNvSpPr txBox="1"/>
          <p:nvPr/>
        </p:nvSpPr>
        <p:spPr>
          <a:xfrm rot="16200000">
            <a:off x="4627945" y="6297108"/>
            <a:ext cx="2032907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Fresh food?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B7D99E-E281-5247-A80E-A775EC7FDB89}"/>
              </a:ext>
            </a:extLst>
          </p:cNvPr>
          <p:cNvSpPr txBox="1"/>
          <p:nvPr/>
        </p:nvSpPr>
        <p:spPr>
          <a:xfrm rot="16200000">
            <a:off x="6363805" y="6017221"/>
            <a:ext cx="2232935" cy="96949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Inflexible annual leave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E38FC7-1249-7647-96BD-D28D7DAF7007}"/>
              </a:ext>
            </a:extLst>
          </p:cNvPr>
          <p:cNvSpPr txBox="1"/>
          <p:nvPr/>
        </p:nvSpPr>
        <p:spPr>
          <a:xfrm rot="16200000">
            <a:off x="8408533" y="6170503"/>
            <a:ext cx="1752722" cy="96949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Roster </a:t>
            </a:r>
          </a:p>
          <a:p>
            <a:pPr defTabSz="1371600"/>
            <a:r>
              <a:rPr lang="en-US" sz="2700" dirty="0"/>
              <a:t>uncertainty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7D3A29-603F-6446-AE95-4A0003F845EA}"/>
              </a:ext>
            </a:extLst>
          </p:cNvPr>
          <p:cNvSpPr txBox="1"/>
          <p:nvPr/>
        </p:nvSpPr>
        <p:spPr>
          <a:xfrm rot="16200000">
            <a:off x="9059380" y="5931199"/>
            <a:ext cx="2232935" cy="96949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Lack of</a:t>
            </a:r>
          </a:p>
          <a:p>
            <a:pPr defTabSz="1371600"/>
            <a:r>
              <a:rPr lang="en-US" sz="2700" dirty="0"/>
              <a:t>engagement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3BF415-2765-AD43-8F02-DB09755521BD}"/>
              </a:ext>
            </a:extLst>
          </p:cNvPr>
          <p:cNvSpPr txBox="1"/>
          <p:nvPr/>
        </p:nvSpPr>
        <p:spPr>
          <a:xfrm rot="16200000">
            <a:off x="12063040" y="6321165"/>
            <a:ext cx="1768752" cy="96949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Time away</a:t>
            </a:r>
          </a:p>
          <a:p>
            <a:pPr defTabSz="1371600"/>
            <a:r>
              <a:rPr lang="en-US" sz="2700" dirty="0"/>
              <a:t>From home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C10C3F-F55D-574E-8D87-DB52A3A7ADD9}"/>
              </a:ext>
            </a:extLst>
          </p:cNvPr>
          <p:cNvSpPr txBox="1"/>
          <p:nvPr/>
        </p:nvSpPr>
        <p:spPr>
          <a:xfrm rot="16200000">
            <a:off x="10769733" y="5845356"/>
            <a:ext cx="2573459" cy="96949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Sedentary nature</a:t>
            </a:r>
          </a:p>
          <a:p>
            <a:pPr defTabSz="1371600"/>
            <a:r>
              <a:rPr lang="en-US" sz="2700" dirty="0"/>
              <a:t>of job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F3724E-5E5C-E94D-8B6F-35BC08091ABA}"/>
              </a:ext>
            </a:extLst>
          </p:cNvPr>
          <p:cNvSpPr txBox="1"/>
          <p:nvPr/>
        </p:nvSpPr>
        <p:spPr>
          <a:xfrm rot="16200000">
            <a:off x="3478275" y="5931197"/>
            <a:ext cx="2451631" cy="96949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t">
            <a:spAutoFit/>
          </a:bodyPr>
          <a:lstStyle/>
          <a:p>
            <a:pPr defTabSz="1371600"/>
            <a:r>
              <a:rPr lang="en-US" sz="2700" dirty="0"/>
              <a:t>Changing nature</a:t>
            </a:r>
          </a:p>
          <a:p>
            <a:pPr defTabSz="1371600"/>
            <a:r>
              <a:rPr lang="en-US" sz="2700" dirty="0"/>
              <a:t>Of job</a:t>
            </a:r>
          </a:p>
        </p:txBody>
      </p:sp>
    </p:spTree>
    <p:extLst>
      <p:ext uri="{BB962C8B-B14F-4D97-AF65-F5344CB8AC3E}">
        <p14:creationId xmlns:p14="http://schemas.microsoft.com/office/powerpoint/2010/main" val="49631292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83E101-2657-4F72-AF92-32BE11F14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Stress Coping &amp; Self Management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6C3C2-8B02-4BCA-BBB6-ED2F43BDA02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657351" y="3810000"/>
            <a:ext cx="9278873" cy="7975376"/>
          </a:xfrm>
        </p:spPr>
        <p:txBody>
          <a:bodyPr/>
          <a:lstStyle/>
          <a:p>
            <a:r>
              <a:rPr lang="en-IE" sz="3600" dirty="0"/>
              <a:t>People vary in relation to their ability to cope successfully with stress (including WRS)</a:t>
            </a:r>
          </a:p>
          <a:p>
            <a:r>
              <a:rPr lang="en-IE" sz="3600" dirty="0"/>
              <a:t>The practice of healthy behaviours strengthens the person’s resistance to stress</a:t>
            </a:r>
          </a:p>
          <a:p>
            <a:r>
              <a:rPr lang="en-IE" sz="3600" b="1" dirty="0"/>
              <a:t>Substitution of maladaptive coping with more adaptive coping </a:t>
            </a:r>
          </a:p>
          <a:p>
            <a:r>
              <a:rPr lang="en-IE" sz="3600" dirty="0"/>
              <a:t>Common stress coping strategies include exercise, the practice or relaxation techniques and seeking social support and/or social participation.  </a:t>
            </a:r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074503-5B6D-4D65-BB0C-F4E3D158D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pic>
        <p:nvPicPr>
          <p:cNvPr id="6" name="Picture 4" descr="Resilience">
            <a:extLst>
              <a:ext uri="{FF2B5EF4-FFF2-40B4-BE49-F238E27FC236}">
                <a16:creationId xmlns:a16="http://schemas.microsoft.com/office/drawing/2014/main" id="{7976DDA8-2C55-4FD5-8F28-4D85DD3D7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422" y="3763001"/>
            <a:ext cx="3926227" cy="618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01430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EADD82-4105-4CBF-B0D5-46A668D3F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Coping Strategies &amp; Depression Severity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12851F-7FE8-4EEA-AC53-EA430FFD4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5978B41-AC5C-44F6-A3F7-6B979500EC16}"/>
              </a:ext>
            </a:extLst>
          </p:cNvPr>
          <p:cNvSpPr txBox="1">
            <a:spLocks/>
          </p:cNvSpPr>
          <p:nvPr/>
        </p:nvSpPr>
        <p:spPr>
          <a:xfrm>
            <a:off x="1657349" y="4456730"/>
            <a:ext cx="9880169" cy="5574473"/>
          </a:xfrm>
          <a:prstGeom prst="rect">
            <a:avLst/>
          </a:prstGeom>
          <a:ln w="127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 lnSpcReduction="10000"/>
          </a:bodyPr>
          <a:lstStyle>
            <a:lvl1pPr marL="476250" marR="0" indent="-476250" algn="l" defTabSz="18288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Calibri"/>
              <a:buChar char="–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11200" marR="0" indent="-415925" algn="l" defTabSz="18288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Calibri"/>
              <a:buChar char="–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790575" marR="0" indent="-444500" algn="l" defTabSz="18288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Calibri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985837" marR="0" indent="-403225" algn="l" defTabSz="18288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Calibri"/>
              <a:buChar char="‒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1185862" marR="0" indent="-371475" algn="l" defTabSz="18288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Calibri"/>
              <a:buChar char="»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743200" marR="0" indent="-457200" algn="l" defTabSz="18288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200400" marR="0" indent="-457200" algn="l" defTabSz="18288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657600" marR="0" indent="-457200" algn="l" defTabSz="18288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114800" marR="0" indent="-457200" algn="l" defTabSz="18288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en-IE" sz="4000" b="1" dirty="0"/>
              <a:t>The coping strategies most associated with lower depression severity levels are</a:t>
            </a:r>
          </a:p>
          <a:p>
            <a:pPr lvl="0"/>
            <a:r>
              <a:rPr lang="en-IE" sz="4000" dirty="0"/>
              <a:t>Focussing on </a:t>
            </a:r>
            <a:r>
              <a:rPr lang="en-IE" sz="4000" b="1" dirty="0"/>
              <a:t>sleep</a:t>
            </a:r>
            <a:r>
              <a:rPr lang="en-IE" sz="4000" dirty="0"/>
              <a:t> daily</a:t>
            </a:r>
          </a:p>
          <a:p>
            <a:pPr lvl="0"/>
            <a:r>
              <a:rPr lang="en-IE" sz="4000" dirty="0"/>
              <a:t>Focussing on </a:t>
            </a:r>
            <a:r>
              <a:rPr lang="en-IE" sz="4000" b="1" dirty="0"/>
              <a:t>physical exercise </a:t>
            </a:r>
            <a:r>
              <a:rPr lang="en-IE" sz="4000" dirty="0"/>
              <a:t>several times a week</a:t>
            </a:r>
          </a:p>
          <a:p>
            <a:pPr lvl="0"/>
            <a:r>
              <a:rPr lang="en-IE" sz="4000" dirty="0"/>
              <a:t>Focussing on physical exercise daily</a:t>
            </a:r>
          </a:p>
          <a:p>
            <a:pPr lvl="0"/>
            <a:r>
              <a:rPr lang="en-IE" sz="4000" dirty="0"/>
              <a:t>Focussing on physical exercise 2 to 3 times a month</a:t>
            </a:r>
          </a:p>
          <a:p>
            <a:pPr hangingPunct="1"/>
            <a:endParaRPr lang="en-IE" sz="2400" dirty="0"/>
          </a:p>
        </p:txBody>
      </p:sp>
      <p:pic>
        <p:nvPicPr>
          <p:cNvPr id="8" name="Graphic 7" descr="Trophy">
            <a:extLst>
              <a:ext uri="{FF2B5EF4-FFF2-40B4-BE49-F238E27FC236}">
                <a16:creationId xmlns:a16="http://schemas.microsoft.com/office/drawing/2014/main" id="{DB0DF387-D3EC-4CCB-A06D-6E7BA200C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06" y="2418611"/>
            <a:ext cx="3291319" cy="3291319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3ACB0EF4-53E5-41AD-8C11-E5C1358C4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6869" y="3928502"/>
            <a:ext cx="5604551" cy="557447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4C7E034-71C4-4135-8890-85AF628CD58F}"/>
              </a:ext>
            </a:extLst>
          </p:cNvPr>
          <p:cNvCxnSpPr>
            <a:cxnSpLocks/>
          </p:cNvCxnSpPr>
          <p:nvPr/>
        </p:nvCxnSpPr>
        <p:spPr>
          <a:xfrm flipH="1">
            <a:off x="16548585" y="5392882"/>
            <a:ext cx="872836" cy="634097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76200" dist="381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BC0AAB3-A746-4BC2-BA56-CC2DE59EF6E6}"/>
              </a:ext>
            </a:extLst>
          </p:cNvPr>
          <p:cNvCxnSpPr>
            <a:cxnSpLocks/>
          </p:cNvCxnSpPr>
          <p:nvPr/>
        </p:nvCxnSpPr>
        <p:spPr>
          <a:xfrm flipV="1">
            <a:off x="12375572" y="8171401"/>
            <a:ext cx="915506" cy="712826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76200" dist="381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55401765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2E21A4-1618-443C-9044-D59B3EDE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chemeClr val="accent1"/>
                </a:solidFill>
              </a:rPr>
              <a:t>Wellbeing II &amp; Addressing Culture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1B7F2-A460-436C-8A34-FFF390838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7BF78-6B93-488F-AEA7-AADADB27C5A3}"/>
              </a:ext>
            </a:extLst>
          </p:cNvPr>
          <p:cNvSpPr/>
          <p:nvPr/>
        </p:nvSpPr>
        <p:spPr>
          <a:xfrm>
            <a:off x="1941693" y="8596764"/>
            <a:ext cx="6519992" cy="600162"/>
          </a:xfrm>
          <a:prstGeom prst="rect">
            <a:avLst/>
          </a:prstGeom>
          <a:solidFill>
            <a:srgbClr val="FFFF00"/>
          </a:solidFill>
          <a:ln w="50800" cap="flat">
            <a:solidFill>
              <a:schemeClr val="accent3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sz="3000" dirty="0"/>
              <a:t>Culture of Safety (Safety Culture)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B0D2C6-292B-4CCB-A024-5A3AB089B064}"/>
              </a:ext>
            </a:extLst>
          </p:cNvPr>
          <p:cNvSpPr/>
          <p:nvPr/>
        </p:nvSpPr>
        <p:spPr>
          <a:xfrm>
            <a:off x="8701898" y="8602199"/>
            <a:ext cx="8584361" cy="600162"/>
          </a:xfrm>
          <a:prstGeom prst="rect">
            <a:avLst/>
          </a:prstGeom>
          <a:solidFill>
            <a:srgbClr val="92D050"/>
          </a:solidFill>
          <a:ln w="50800" cap="flat">
            <a:solidFill>
              <a:schemeClr val="accent3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sz="3000" dirty="0"/>
              <a:t>Culture of Health &amp; Safety (Health &amp; Safety Culture)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6C76D44-4D44-4947-9D69-5C1B16E7D8D0}"/>
              </a:ext>
            </a:extLst>
          </p:cNvPr>
          <p:cNvSpPr/>
          <p:nvPr/>
        </p:nvSpPr>
        <p:spPr>
          <a:xfrm>
            <a:off x="1941692" y="7150608"/>
            <a:ext cx="15344567" cy="1192199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50800" cap="flat">
            <a:solidFill>
              <a:schemeClr val="bg2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 defTabSz="1371600"/>
            <a:r>
              <a:rPr lang="en-IE" sz="3000" b="1" dirty="0"/>
              <a:t>CULTURE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FEBC35-B621-4080-8A5A-37CF23BFED62}"/>
              </a:ext>
            </a:extLst>
          </p:cNvPr>
          <p:cNvSpPr/>
          <p:nvPr/>
        </p:nvSpPr>
        <p:spPr>
          <a:xfrm>
            <a:off x="1941693" y="3316379"/>
            <a:ext cx="14717534" cy="4016482"/>
          </a:xfrm>
          <a:prstGeom prst="rect">
            <a:avLst/>
          </a:prstGeom>
          <a:solidFill>
            <a:srgbClr val="FFFFFF"/>
          </a:solidFill>
          <a:ln w="508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9" tIns="68579" rIns="68579" bIns="68579" numCol="1" spcCol="38100" rtlCol="0" anchor="ctr">
            <a:spAutoFit/>
          </a:bodyPr>
          <a:lstStyle/>
          <a:p>
            <a:pPr algn="ctr"/>
            <a:r>
              <a:rPr lang="en-IE" b="1" dirty="0">
                <a:solidFill>
                  <a:srgbClr val="212121"/>
                </a:solidFill>
              </a:rPr>
              <a:t>Culture is an important component of work stress and may be a key to creating effective organizational stress interventions  </a:t>
            </a:r>
            <a:br>
              <a:rPr lang="en-IE" b="1" dirty="0">
                <a:solidFill>
                  <a:srgbClr val="212121"/>
                </a:solidFill>
              </a:rPr>
            </a:br>
            <a:r>
              <a:rPr lang="en-IE" b="1" dirty="0">
                <a:solidFill>
                  <a:srgbClr val="212121"/>
                </a:solidFill>
              </a:rPr>
              <a:t>(</a:t>
            </a:r>
            <a:r>
              <a:rPr lang="en-IE" dirty="0">
                <a:solidFill>
                  <a:srgbClr val="212121"/>
                </a:solidFill>
              </a:rPr>
              <a:t>Peterson </a:t>
            </a:r>
            <a:r>
              <a:rPr lang="en-IE" dirty="0"/>
              <a:t>&amp; Wilson, 2002).</a:t>
            </a:r>
            <a:endParaRPr lang="en-IE" b="1" dirty="0">
              <a:solidFill>
                <a:srgbClr val="212121"/>
              </a:solidFill>
            </a:endParaRPr>
          </a:p>
          <a:p>
            <a:pPr algn="ctr" defTabSz="1371600"/>
            <a:endParaRPr lang="en-IE" dirty="0"/>
          </a:p>
          <a:p>
            <a:pPr algn="ctr" defTabSz="1371600"/>
            <a:r>
              <a:rPr lang="en-IE" b="1" dirty="0"/>
              <a:t>Opportunity to address work stress from a positive managerial perspective  </a:t>
            </a:r>
          </a:p>
          <a:p>
            <a:pPr algn="ctr" defTabSz="1371600"/>
            <a:r>
              <a:rPr lang="en-IE" b="1" dirty="0">
                <a:solidFill>
                  <a:srgbClr val="92D050"/>
                </a:solidFill>
              </a:rPr>
              <a:t>Health and safety culture as an enabler….</a:t>
            </a:r>
            <a:br>
              <a:rPr lang="en-IE" dirty="0">
                <a:solidFill>
                  <a:srgbClr val="212121"/>
                </a:solidFill>
              </a:rPr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6599866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8004BC-F1E6-4C77-84DA-172A9386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Resources &amp; Guides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8C90ECD-11A0-4028-8006-8CB9AFDE62D2}"/>
              </a:ext>
            </a:extLst>
          </p:cNvPr>
          <p:cNvSpPr txBox="1">
            <a:spLocks/>
          </p:cNvSpPr>
          <p:nvPr/>
        </p:nvSpPr>
        <p:spPr>
          <a:xfrm>
            <a:off x="1657349" y="6025428"/>
            <a:ext cx="15001879" cy="83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5EA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IE" sz="5400"/>
              <a:t>Resources &amp; Guides</a:t>
            </a:r>
            <a:endParaRPr lang="en-IE" sz="5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6EA96A-1590-4123-B496-871C6936ADB6}"/>
              </a:ext>
            </a:extLst>
          </p:cNvPr>
          <p:cNvSpPr/>
          <p:nvPr/>
        </p:nvSpPr>
        <p:spPr>
          <a:xfrm>
            <a:off x="856391" y="8667507"/>
            <a:ext cx="6403581" cy="784830"/>
          </a:xfrm>
          <a:prstGeom prst="rect">
            <a:avLst/>
          </a:prstGeom>
          <a:solidFill>
            <a:srgbClr val="FFFFFF"/>
          </a:solidFill>
          <a:ln w="508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80" tIns="68580" rIns="68580" bIns="68580" numCol="1" spcCol="38100" rtlCol="0" anchor="ctr">
            <a:spAutoFit/>
          </a:bodyPr>
          <a:lstStyle/>
          <a:p>
            <a:pPr algn="ctr"/>
            <a:r>
              <a:rPr lang="en-IE" sz="2100" dirty="0">
                <a:solidFill>
                  <a:schemeClr val="tx2">
                    <a:lumMod val="75000"/>
                  </a:schemeClr>
                </a:solidFill>
              </a:rPr>
              <a:t>https://flightsafety.org/wp-content/uploads/2020/04/Guide-to Wellbeing.pdf</a:t>
            </a:r>
          </a:p>
        </p:txBody>
      </p:sp>
      <p:pic>
        <p:nvPicPr>
          <p:cNvPr id="12" name="Picture 11" descr="A picture containing table&#10;&#10;Description automatically generated">
            <a:extLst>
              <a:ext uri="{FF2B5EF4-FFF2-40B4-BE49-F238E27FC236}">
                <a16:creationId xmlns:a16="http://schemas.microsoft.com/office/drawing/2014/main" id="{18A4D9C5-9F9F-4047-ABE7-7954B0201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019" y="3624625"/>
            <a:ext cx="5735840" cy="39111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51573B-BEE3-4862-8BC5-A8C2EC659CCB}"/>
              </a:ext>
            </a:extLst>
          </p:cNvPr>
          <p:cNvSpPr txBox="1"/>
          <p:nvPr/>
        </p:nvSpPr>
        <p:spPr>
          <a:xfrm>
            <a:off x="7264291" y="8687613"/>
            <a:ext cx="4454897" cy="738664"/>
          </a:xfrm>
          <a:prstGeom prst="rect">
            <a:avLst/>
          </a:prstGeom>
          <a:noFill/>
          <a:ln w="254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IE" sz="2100" dirty="0">
                <a:solidFill>
                  <a:schemeClr val="tx2">
                    <a:lumMod val="75000"/>
                  </a:schemeClr>
                </a:solidFill>
              </a:rPr>
              <a:t>https://www.tcd.ie/cihs/</a:t>
            </a:r>
            <a:br>
              <a:rPr lang="en-IE" sz="21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IE" sz="2100" dirty="0">
                <a:solidFill>
                  <a:schemeClr val="tx2">
                    <a:lumMod val="75000"/>
                  </a:schemeClr>
                </a:solidFill>
              </a:rPr>
              <a:t>assets/pdf/TurbulentTimes.pdf</a:t>
            </a:r>
          </a:p>
        </p:txBody>
      </p:sp>
      <p:pic>
        <p:nvPicPr>
          <p:cNvPr id="14" name="Picture 13" descr="An airplane in the sky&#10;&#10;Description automatically generated with medium confidence">
            <a:extLst>
              <a:ext uri="{FF2B5EF4-FFF2-40B4-BE49-F238E27FC236}">
                <a16:creationId xmlns:a16="http://schemas.microsoft.com/office/drawing/2014/main" id="{6D5ABA77-263C-4A7D-80CE-27AEA2511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27" y="3315645"/>
            <a:ext cx="3594408" cy="4917351"/>
          </a:xfrm>
          <a:prstGeom prst="rect">
            <a:avLst/>
          </a:prstGeom>
        </p:spPr>
      </p:pic>
      <p:pic>
        <p:nvPicPr>
          <p:cNvPr id="15" name="Picture 14" descr="A picture containing shirt, drawing&#10;&#10;Description automatically generated">
            <a:extLst>
              <a:ext uri="{FF2B5EF4-FFF2-40B4-BE49-F238E27FC236}">
                <a16:creationId xmlns:a16="http://schemas.microsoft.com/office/drawing/2014/main" id="{43B38FDC-4010-468B-8DEB-64776ADF1A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8" b="12304"/>
          <a:stretch/>
        </p:blipFill>
        <p:spPr>
          <a:xfrm>
            <a:off x="12005744" y="4528167"/>
            <a:ext cx="5097813" cy="35163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CDF20C7-07DB-47F8-88E1-5E6BF0BD9C99}"/>
              </a:ext>
            </a:extLst>
          </p:cNvPr>
          <p:cNvSpPr txBox="1"/>
          <p:nvPr/>
        </p:nvSpPr>
        <p:spPr>
          <a:xfrm>
            <a:off x="12364747" y="8702132"/>
            <a:ext cx="4910000" cy="73866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E" sz="2100" dirty="0">
                <a:solidFill>
                  <a:schemeClr val="tx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https://www.tcd.ie/cihs/projects</a:t>
            </a:r>
            <a:br>
              <a:rPr lang="en-IE" sz="21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IE" sz="2100" dirty="0">
                <a:solidFill>
                  <a:schemeClr val="tx2">
                    <a:lumMod val="75000"/>
                  </a:schemeClr>
                </a:solidFill>
              </a:rPr>
              <a:t>/pilot-lived.php</a:t>
            </a:r>
          </a:p>
        </p:txBody>
      </p:sp>
    </p:spTree>
    <p:extLst>
      <p:ext uri="{BB962C8B-B14F-4D97-AF65-F5344CB8AC3E}">
        <p14:creationId xmlns:p14="http://schemas.microsoft.com/office/powerpoint/2010/main" val="102905702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0D7FCA-245F-46E5-9428-C50D9037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Aviation Worker Wellbeing During COVID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8FBC3-991D-4FB9-8821-415382A30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FAEEB2-7BD5-401E-9FA4-D8E5EEBACEFA}"/>
              </a:ext>
            </a:extLst>
          </p:cNvPr>
          <p:cNvSpPr/>
          <p:nvPr/>
        </p:nvSpPr>
        <p:spPr>
          <a:xfrm>
            <a:off x="4042262" y="8203017"/>
            <a:ext cx="4432278" cy="484748"/>
          </a:xfrm>
          <a:prstGeom prst="rect">
            <a:avLst/>
          </a:prstGeom>
          <a:solidFill>
            <a:srgbClr val="FFFFFF"/>
          </a:solidFill>
          <a:ln w="508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defTabSz="685800"/>
            <a:r>
              <a:rPr lang="en-IE" sz="2700" dirty="0"/>
              <a:t>(End July to August 2000)</a:t>
            </a:r>
          </a:p>
        </p:txBody>
      </p:sp>
      <p:pic>
        <p:nvPicPr>
          <p:cNvPr id="7" name="Picture 2" descr="Top 4 Benefits of a Pre-Chat Survey in Live Chat - Etech Global Services">
            <a:extLst>
              <a:ext uri="{FF2B5EF4-FFF2-40B4-BE49-F238E27FC236}">
                <a16:creationId xmlns:a16="http://schemas.microsoft.com/office/drawing/2014/main" id="{B1272DBB-28A7-4E63-80A1-9F8CE54C0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820" y="5542257"/>
            <a:ext cx="4126508" cy="236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02F063-FCBC-4AA4-8D4E-AEC1EAEC9B23}"/>
              </a:ext>
            </a:extLst>
          </p:cNvPr>
          <p:cNvSpPr/>
          <p:nvPr/>
        </p:nvSpPr>
        <p:spPr>
          <a:xfrm>
            <a:off x="9813462" y="4166031"/>
            <a:ext cx="7112083" cy="1177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algn="ctr" defTabSz="685800"/>
            <a:r>
              <a:rPr lang="en-IE" b="1" dirty="0"/>
              <a:t>COVID SURVEY 2 IS LIVE!</a:t>
            </a:r>
            <a:br>
              <a:rPr lang="en-IE" dirty="0"/>
            </a:br>
            <a:r>
              <a:rPr lang="en-IE" dirty="0"/>
              <a:t>PLEASE GIVE YOUR FEEDBACK!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6F9DE0-051A-4EFD-B5D2-72CBC01E7DF5}"/>
              </a:ext>
            </a:extLst>
          </p:cNvPr>
          <p:cNvSpPr/>
          <p:nvPr/>
        </p:nvSpPr>
        <p:spPr>
          <a:xfrm>
            <a:off x="1657349" y="4123525"/>
            <a:ext cx="6817192" cy="1177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 cap="flat">
            <a:solidFill>
              <a:schemeClr val="accent2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algn="ctr" defTabSz="685800"/>
            <a:r>
              <a:rPr lang="en-IE" b="1" dirty="0"/>
              <a:t>COVID SURVEY 1</a:t>
            </a:r>
            <a:br>
              <a:rPr lang="en-IE" dirty="0"/>
            </a:br>
            <a:r>
              <a:rPr lang="en-IE" dirty="0"/>
              <a:t>THANKS FOR YOUR PARTICPATION!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FA5461-1FBB-494A-A712-26AC595CAAF4}"/>
              </a:ext>
            </a:extLst>
          </p:cNvPr>
          <p:cNvSpPr/>
          <p:nvPr/>
        </p:nvSpPr>
        <p:spPr>
          <a:xfrm>
            <a:off x="4590367" y="9006335"/>
            <a:ext cx="10446189" cy="5309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algn="ctr" defTabSz="685800"/>
            <a:r>
              <a:rPr lang="en-IE" sz="3000" dirty="0"/>
              <a:t>https://tcdecon.qualtrics.com/jfe/form/SV_7QA7WLi7PyoY31I</a:t>
            </a:r>
          </a:p>
        </p:txBody>
      </p:sp>
      <p:pic>
        <p:nvPicPr>
          <p:cNvPr id="11" name="Picture 10" descr="A close up of a plane&#10;&#10;Description automatically generated">
            <a:extLst>
              <a:ext uri="{FF2B5EF4-FFF2-40B4-BE49-F238E27FC236}">
                <a16:creationId xmlns:a16="http://schemas.microsoft.com/office/drawing/2014/main" id="{13753D22-9859-4234-A36F-09EA65D36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40" y="5416615"/>
            <a:ext cx="4432278" cy="248761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4DC641A-06EC-4FF3-870E-5CBD5AD1D967}"/>
              </a:ext>
            </a:extLst>
          </p:cNvPr>
          <p:cNvSpPr/>
          <p:nvPr/>
        </p:nvSpPr>
        <p:spPr>
          <a:xfrm>
            <a:off x="10999328" y="8111133"/>
            <a:ext cx="5164876" cy="484748"/>
          </a:xfrm>
          <a:prstGeom prst="rect">
            <a:avLst/>
          </a:prstGeom>
          <a:solidFill>
            <a:srgbClr val="FFFFFF"/>
          </a:solidFill>
          <a:ln w="508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defTabSz="685800"/>
            <a:r>
              <a:rPr lang="en-IE" sz="2700" dirty="0"/>
              <a:t>(October to November 2001)</a:t>
            </a:r>
          </a:p>
        </p:txBody>
      </p:sp>
    </p:spTree>
    <p:extLst>
      <p:ext uri="{BB962C8B-B14F-4D97-AF65-F5344CB8AC3E}">
        <p14:creationId xmlns:p14="http://schemas.microsoft.com/office/powerpoint/2010/main" val="332700657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4072A2-D0C2-43FA-8E32-51F56D373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E" dirty="0"/>
              <a:t>Airplanes are maintained to ensure that they are airworthy. We are no different!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58113F-9CD4-4B32-837C-46F54AD0D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pic>
        <p:nvPicPr>
          <p:cNvPr id="6" name="Picture 2" descr="Free Airplane Images Cartoon, Download Free Airplane Images Cartoon png  images, Free ClipArts on Clipart Library">
            <a:extLst>
              <a:ext uri="{FF2B5EF4-FFF2-40B4-BE49-F238E27FC236}">
                <a16:creationId xmlns:a16="http://schemas.microsoft.com/office/drawing/2014/main" id="{ACAD23DF-B1E3-4BEB-9547-10883BB9E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70" y="3982315"/>
            <a:ext cx="9794515" cy="510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38590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rinity_PPT_Calibri_Option2">
  <a:themeElements>
    <a:clrScheme name="Trinity_PPT_Calibri_Option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0E73B9"/>
      </a:accent2>
      <a:accent3>
        <a:srgbClr val="7C7C7C"/>
      </a:accent3>
      <a:accent4>
        <a:srgbClr val="A6A6A6"/>
      </a:accent4>
      <a:accent5>
        <a:srgbClr val="2C486A"/>
      </a:accent5>
      <a:accent6>
        <a:srgbClr val="3E6DB2"/>
      </a:accent6>
      <a:hlink>
        <a:srgbClr val="0000FF"/>
      </a:hlink>
      <a:folHlink>
        <a:srgbClr val="FF00FF"/>
      </a:folHlink>
    </a:clrScheme>
    <a:fontScheme name="Trinity_PPT_Calibri_Option2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rinity_PPT_Calibri_Option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rinity_PPT_Calibri_Option2">
  <a:themeElements>
    <a:clrScheme name="Trinity_PPT_Calibri_Option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0E73B9"/>
      </a:accent2>
      <a:accent3>
        <a:srgbClr val="7C7C7C"/>
      </a:accent3>
      <a:accent4>
        <a:srgbClr val="A6A6A6"/>
      </a:accent4>
      <a:accent5>
        <a:srgbClr val="2C486A"/>
      </a:accent5>
      <a:accent6>
        <a:srgbClr val="3E6DB2"/>
      </a:accent6>
      <a:hlink>
        <a:srgbClr val="0000FF"/>
      </a:hlink>
      <a:folHlink>
        <a:srgbClr val="FF00FF"/>
      </a:folHlink>
    </a:clrScheme>
    <a:fontScheme name="Trinity_PPT_Calibri_Option2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rinity_PPT_Calibri_Option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19149</TotalTime>
  <Words>699</Words>
  <Application>Microsoft Office PowerPoint</Application>
  <PresentationFormat>Custom</PresentationFormat>
  <Paragraphs>106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Gill Sans</vt:lpstr>
      <vt:lpstr>Helvetica Neue Medium</vt:lpstr>
      <vt:lpstr>Trebuchet MS</vt:lpstr>
      <vt:lpstr>Trinity_PPT_Calibri_Option2</vt:lpstr>
      <vt:lpstr>       Stress &amp; Work Related Stress</vt:lpstr>
      <vt:lpstr>Introduction</vt:lpstr>
      <vt:lpstr>Lived Experience &amp; Wellbeing Project</vt:lpstr>
      <vt:lpstr>3 Pillars of Health</vt:lpstr>
      <vt:lpstr>Presentation Theme…</vt:lpstr>
      <vt:lpstr>Stress</vt:lpstr>
      <vt:lpstr>Work Related Stress (WRS)</vt:lpstr>
      <vt:lpstr>Work, Work Related Stress (WRS) &amp; Health/Mental Health</vt:lpstr>
      <vt:lpstr>Work Related Stress (WRS)/Psychosocial Hazards</vt:lpstr>
      <vt:lpstr>Sources of WRS</vt:lpstr>
      <vt:lpstr>Stress Coping &amp; Self Management</vt:lpstr>
      <vt:lpstr>Coping Strategies &amp; Depression Severity</vt:lpstr>
      <vt:lpstr>Wellbeing II &amp; Addressing Culture</vt:lpstr>
      <vt:lpstr>Resources &amp; Guides</vt:lpstr>
      <vt:lpstr>Aviation Worker Wellbeing During COVID Survey</vt:lpstr>
      <vt:lpstr>Airplanes are maintained to ensure that they are airworthy. We are no different!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Bridging the Competence Gap for future Operations</dc:title>
  <dc:creator>Siobhan Corrigan</dc:creator>
  <cp:lastModifiedBy>Joan Cahill</cp:lastModifiedBy>
  <cp:revision>713</cp:revision>
  <dcterms:modified xsi:type="dcterms:W3CDTF">2021-10-15T10:17:30Z</dcterms:modified>
</cp:coreProperties>
</file>