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76" r:id="rId3"/>
    <p:sldId id="289" r:id="rId4"/>
    <p:sldId id="290" r:id="rId5"/>
    <p:sldId id="292" r:id="rId6"/>
    <p:sldId id="291" r:id="rId7"/>
    <p:sldId id="283" r:id="rId8"/>
    <p:sldId id="277" r:id="rId9"/>
    <p:sldId id="281" r:id="rId10"/>
    <p:sldId id="278" r:id="rId11"/>
    <p:sldId id="282" r:id="rId12"/>
    <p:sldId id="284" r:id="rId13"/>
    <p:sldId id="288" r:id="rId14"/>
    <p:sldId id="285" r:id="rId15"/>
    <p:sldId id="286" r:id="rId16"/>
    <p:sldId id="260" r:id="rId17"/>
    <p:sldId id="293" r:id="rId18"/>
    <p:sldId id="294" r:id="rId1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19">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27" autoAdjust="0"/>
  </p:normalViewPr>
  <p:slideViewPr>
    <p:cSldViewPr snapToGrid="0" showGuides="1">
      <p:cViewPr varScale="1">
        <p:scale>
          <a:sx n="62" d="100"/>
          <a:sy n="62" d="100"/>
        </p:scale>
        <p:origin x="1400" y="44"/>
      </p:cViewPr>
      <p:guideLst>
        <p:guide orient="horz" pos="4319"/>
        <p:guide pos="519"/>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33"/>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936"/>
          </a:xfrm>
          <a:prstGeom prst="rect">
            <a:avLst/>
          </a:prstGeom>
        </p:spPr>
        <p:txBody>
          <a:bodyPr vert="horz" lIns="91001" tIns="45501" rIns="91001" bIns="45501"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5936"/>
          </a:xfrm>
          <a:prstGeom prst="rect">
            <a:avLst/>
          </a:prstGeom>
        </p:spPr>
        <p:txBody>
          <a:bodyPr vert="horz" lIns="91001" tIns="45501" rIns="91001" bIns="45501" rtlCol="0"/>
          <a:lstStyle>
            <a:lvl1pPr algn="r">
              <a:defRPr sz="1200"/>
            </a:lvl1pPr>
          </a:lstStyle>
          <a:p>
            <a:fld id="{9EE739D8-D12A-497D-A331-8D1207BE9BD5}" type="datetimeFigureOut">
              <a:rPr lang="en-GB" smtClean="0"/>
              <a:t>03/08/2022</a:t>
            </a:fld>
            <a:endParaRPr lang="en-GB" dirty="0"/>
          </a:p>
        </p:txBody>
      </p:sp>
      <p:sp>
        <p:nvSpPr>
          <p:cNvPr id="4" name="Footer Placeholder 3"/>
          <p:cNvSpPr>
            <a:spLocks noGrp="1"/>
          </p:cNvSpPr>
          <p:nvPr>
            <p:ph type="ftr" sz="quarter" idx="2"/>
          </p:nvPr>
        </p:nvSpPr>
        <p:spPr>
          <a:xfrm>
            <a:off x="0" y="9430705"/>
            <a:ext cx="2945659" cy="495936"/>
          </a:xfrm>
          <a:prstGeom prst="rect">
            <a:avLst/>
          </a:prstGeom>
        </p:spPr>
        <p:txBody>
          <a:bodyPr vert="horz" lIns="91001" tIns="45501" rIns="91001" bIns="45501"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30705"/>
            <a:ext cx="2945659" cy="495936"/>
          </a:xfrm>
          <a:prstGeom prst="rect">
            <a:avLst/>
          </a:prstGeom>
        </p:spPr>
        <p:txBody>
          <a:bodyPr vert="horz" lIns="91001" tIns="45501" rIns="91001" bIns="45501" rtlCol="0" anchor="b"/>
          <a:lstStyle>
            <a:lvl1pPr algn="r">
              <a:defRPr sz="1200"/>
            </a:lvl1pPr>
          </a:lstStyle>
          <a:p>
            <a:fld id="{E4285B46-1187-47E3-8002-D98988A9EC5C}" type="slidenum">
              <a:rPr lang="en-GB" smtClean="0"/>
              <a:t>‹#›</a:t>
            </a:fld>
            <a:endParaRPr lang="en-GB" dirty="0"/>
          </a:p>
        </p:txBody>
      </p:sp>
    </p:spTree>
    <p:extLst>
      <p:ext uri="{BB962C8B-B14F-4D97-AF65-F5344CB8AC3E}">
        <p14:creationId xmlns:p14="http://schemas.microsoft.com/office/powerpoint/2010/main" val="197733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001" tIns="45501" rIns="91001" bIns="45501" rtlCol="0" anchor="ctr"/>
          <a:lstStyle/>
          <a:p>
            <a:endParaRPr lang="en-GB" dirty="0"/>
          </a:p>
        </p:txBody>
      </p:sp>
      <p:sp>
        <p:nvSpPr>
          <p:cNvPr id="5" name="Notes Placeholder 4"/>
          <p:cNvSpPr>
            <a:spLocks noGrp="1"/>
          </p:cNvSpPr>
          <p:nvPr>
            <p:ph type="body" sz="quarter" idx="3"/>
          </p:nvPr>
        </p:nvSpPr>
        <p:spPr>
          <a:xfrm>
            <a:off x="979281" y="4715907"/>
            <a:ext cx="4865156" cy="4467701"/>
          </a:xfrm>
          <a:prstGeom prst="rect">
            <a:avLst/>
          </a:prstGeom>
        </p:spPr>
        <p:txBody>
          <a:bodyPr vert="horz" lIns="91001" tIns="45501" rIns="91001" bIns="4550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969897" y="9431814"/>
            <a:ext cx="827778" cy="496411"/>
          </a:xfrm>
          <a:prstGeom prst="rect">
            <a:avLst/>
          </a:prstGeom>
        </p:spPr>
        <p:txBody>
          <a:bodyPr vert="horz" lIns="91001" tIns="45501" rIns="91001" bIns="45501"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Arial" panose="020B0604020202020204" pitchFamily="34" charset="0"/>
              </a:rPr>
              <a:t>Hello my name is Siobhan Davis and I am an Assistant Professor in Restorative Dentistry at the Dublin Dental University Hospital, Dublin, Ireland.</a:t>
            </a:r>
          </a:p>
          <a:p>
            <a:r>
              <a:rPr lang="en-GB" sz="1200" kern="1200" dirty="0">
                <a:solidFill>
                  <a:schemeClr val="tx1"/>
                </a:solidFill>
                <a:effectLst/>
                <a:latin typeface="+mn-lt"/>
                <a:ea typeface="+mn-ea"/>
                <a:cs typeface="Arial" panose="020B0604020202020204" pitchFamily="34" charset="0"/>
              </a:rPr>
              <a:t>I’m delighted to present this project titled "Developing Student Feedback Literacy in Healthcare Curriculum: a supportive educational Innovation” on behalf of our mutlidisciplinary project team. </a:t>
            </a:r>
          </a:p>
        </p:txBody>
      </p:sp>
      <p:sp>
        <p:nvSpPr>
          <p:cNvPr id="4" name="Slide Number Placeholder 3"/>
          <p:cNvSpPr>
            <a:spLocks noGrp="1"/>
          </p:cNvSpPr>
          <p:nvPr>
            <p:ph type="sldNum" sz="quarter" idx="10"/>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2979282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Arial" panose="020B0604020202020204" pitchFamily="34" charset="0"/>
              </a:rPr>
              <a:t>I’m very fortunate to be part of a great team and we have collaborated previously on other feedback innovations. This team is made up of representatives from the school of medicine, physiotherapy, radiation therapy, speech and language studies, social sciences. I have found</a:t>
            </a:r>
            <a:r>
              <a:rPr lang="en-GB" sz="1200" kern="1200" baseline="0" dirty="0">
                <a:solidFill>
                  <a:schemeClr val="tx1"/>
                </a:solidFill>
                <a:effectLst/>
                <a:latin typeface="+mn-lt"/>
                <a:ea typeface="+mn-ea"/>
                <a:cs typeface="Arial" panose="020B0604020202020204" pitchFamily="34" charset="0"/>
              </a:rPr>
              <a:t> that approaching FB and involving several academic disciplines in an approach to a topic like this extremely beneficial, dynamic and catalystic. (is this even a word??) Hopefully they feel the same way working with me!</a:t>
            </a:r>
            <a:endParaRPr lang="en-GB"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2642336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The first phase was the based on the Dean</a:t>
            </a:r>
            <a:r>
              <a:rPr lang="en-GB" sz="1200" kern="1200" baseline="0" dirty="0">
                <a:solidFill>
                  <a:schemeClr val="tx1"/>
                </a:solidFill>
                <a:effectLst/>
                <a:latin typeface="+mn-lt"/>
                <a:ea typeface="+mn-ea"/>
                <a:cs typeface="Arial" panose="020B0604020202020204" pitchFamily="34" charset="0"/>
              </a:rPr>
              <a:t> of the d</a:t>
            </a:r>
            <a:r>
              <a:rPr lang="en-GB" sz="1200" kern="1200" dirty="0">
                <a:solidFill>
                  <a:schemeClr val="tx1"/>
                </a:solidFill>
                <a:effectLst/>
                <a:latin typeface="+mn-lt"/>
                <a:ea typeface="+mn-ea"/>
                <a:cs typeface="Arial" panose="020B0604020202020204" pitchFamily="34" charset="0"/>
              </a:rPr>
              <a:t>ental schools desire to develop and improve on the feedback processes in the school. This resulted in a change project where a new model of feedback was developed and introduced on the Clinical skills Laboratory and then on the integrated patient care and advanced restorative sessions in the hospital. This collimated in a report in the feedback processes in the school and the publication of a paper in BMC Med Ed Date. Quan and Qualitiative data from this study showed some interesting themes and barriers around feedback in the CLE which were reflected elsewhere in the literature such as time for feedback, students afraid to approach supervisors for FB as they were afraid this would negatively impact on the grade assigned for the session and so on.</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a:t>
            </a:fld>
            <a:endParaRPr lang="en-GB" dirty="0"/>
          </a:p>
        </p:txBody>
      </p:sp>
    </p:spTree>
    <p:extLst>
      <p:ext uri="{BB962C8B-B14F-4D97-AF65-F5344CB8AC3E}">
        <p14:creationId xmlns:p14="http://schemas.microsoft.com/office/powerpoint/2010/main" val="3592993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I’ve included the model of</a:t>
            </a:r>
            <a:r>
              <a:rPr lang="en-IE" baseline="0" dirty="0"/>
              <a:t> Feedback here which is very straighforward, evidence based and doesn’t take too much time to implement on sessions.</a:t>
            </a:r>
          </a:p>
          <a:p>
            <a:r>
              <a:rPr lang="en-IE" baseline="0" dirty="0"/>
              <a:t>Interestingly dental students didn’t see the clincial sessions as having learning outomes at the outset of this study in the typical way that they might see a laboratory session or a lecture- maybe a link with not seeing the clinical environment as a learning opportunity persay,</a:t>
            </a:r>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4</a:t>
            </a:fld>
            <a:endParaRPr lang="en-GB" dirty="0"/>
          </a:p>
        </p:txBody>
      </p:sp>
    </p:spTree>
    <p:extLst>
      <p:ext uri="{BB962C8B-B14F-4D97-AF65-F5344CB8AC3E}">
        <p14:creationId xmlns:p14="http://schemas.microsoft.com/office/powerpoint/2010/main" val="286948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Second phase of this project- In an effort to support the clinical teachers (which was one</a:t>
            </a:r>
            <a:r>
              <a:rPr lang="en-GB" sz="1200" kern="1200" baseline="0" dirty="0">
                <a:solidFill>
                  <a:schemeClr val="tx1"/>
                </a:solidFill>
                <a:effectLst/>
                <a:latin typeface="+mn-lt"/>
                <a:ea typeface="+mn-ea"/>
                <a:cs typeface="Arial" panose="020B0604020202020204" pitchFamily="34" charset="0"/>
              </a:rPr>
              <a:t> of the</a:t>
            </a:r>
            <a:r>
              <a:rPr lang="en-GB" sz="1200" kern="1200" dirty="0">
                <a:solidFill>
                  <a:schemeClr val="tx1"/>
                </a:solidFill>
                <a:effectLst/>
                <a:latin typeface="+mn-lt"/>
                <a:ea typeface="+mn-ea"/>
                <a:cs typeface="Arial" panose="020B0604020202020204" pitchFamily="34" charset="0"/>
              </a:rPr>
              <a:t> recommendations</a:t>
            </a:r>
            <a:r>
              <a:rPr lang="en-GB" sz="1200" kern="1200" baseline="0" dirty="0">
                <a:solidFill>
                  <a:schemeClr val="tx1"/>
                </a:solidFill>
                <a:effectLst/>
                <a:latin typeface="+mn-lt"/>
                <a:ea typeface="+mn-ea"/>
                <a:cs typeface="Arial" panose="020B0604020202020204" pitchFamily="34" charset="0"/>
              </a:rPr>
              <a:t> of the feedback report) </a:t>
            </a:r>
            <a:r>
              <a:rPr lang="en-GB" sz="1200" kern="1200" dirty="0">
                <a:solidFill>
                  <a:schemeClr val="tx1"/>
                </a:solidFill>
                <a:effectLst/>
                <a:latin typeface="+mn-lt"/>
                <a:ea typeface="+mn-ea"/>
                <a:cs typeface="Arial" panose="020B0604020202020204" pitchFamily="34" charset="0"/>
              </a:rPr>
              <a:t> and on the receipt of a Deans Award for Innovation 2018 the second phase of this project was the development of an elearning tool around feedback which was made available through Blackboard and contained evidence based knowledge on FB processes in the CLE and contained recorded AV clips of clinical teachers and their students in scenarios that might occur on the clinical sessions. This was piloted in the DDUH. Subsequently we made this available to the Faculty of Healthsciences- the AV scenarios were changed to suit the individual schools who participated and we evaluated the module and we have 2 papers from RT and SLT published and are at data collection stages in the school of physio and medicine.</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122989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Which brings me to Phase 3 of this project which is the development of a unit of elearning to address student literacy in feedback in the CLE.</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rPr>
              <a:t>There have been numerous calls for healthcare students to be explicitly supported to increase their agency and active engagement with the feedback process, that is, to intentionally support their feedback literacy skills (Winstone et al., 2017).   </a:t>
            </a: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Much of the focus of current research on feedback is on the ability of the assessor to give feedback rather than on how the student receives and acts on it. </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Lack of feedback literacy may result in students being blamed for their inability to respond to feedback well. </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Poor uptake of feedback may be interpreted as the student becoming defensive and disengaged in the learning process (Quigley, 2021). </a:t>
            </a:r>
            <a:r>
              <a:rPr lang="en-GB" sz="1200" b="0" dirty="0">
                <a:latin typeface="Calibri" panose="020F0502020204030204" pitchFamily="34" charset="0"/>
                <a:ea typeface="Times New Roman" panose="02020603050405020304" pitchFamily="18" charset="0"/>
                <a:cs typeface="Times New Roman" panose="02020603050405020304" pitchFamily="18" charset="0"/>
              </a:rPr>
              <a:t>M</a:t>
            </a: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ay lead to  a less than optimal learning environment for the student and assessor. </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Enhancing student feedback literacy in clinical teaching creates a high-quality learning environment that supports students to become reflective practitioners who continuously develop, think and act independently. </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effectLst/>
              <a:latin typeface="Calibri" panose="020F050202020403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2860113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and how do we know animation will work here- vs AV clips???Going to pilot and see how</a:t>
            </a:r>
            <a:r>
              <a:rPr lang="en-GB" baseline="0" dirty="0"/>
              <a:t> the animation is received.</a:t>
            </a:r>
          </a:p>
          <a:p>
            <a:r>
              <a:rPr lang="en-IE" baseline="0" dirty="0"/>
              <a:t>Each animation has been designed to show evidence based FB practices and where opportunities are missed as these have been well received in previous versions.</a:t>
            </a:r>
            <a:endParaRPr lang="en-GB"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512339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solidFill>
                  <a:srgbClr val="000000"/>
                </a:solidFill>
                <a:effectLst/>
                <a:latin typeface="Calibri" panose="020F0502020204030204" pitchFamily="34" charset="0"/>
                <a:ea typeface="Times New Roman" panose="02020603050405020304" pitchFamily="18" charset="0"/>
              </a:rPr>
              <a:t>Project Objectives</a:t>
            </a:r>
            <a:r>
              <a:rPr lang="en-GB" sz="1200" b="0" dirty="0">
                <a:solidFill>
                  <a:srgbClr val="000000"/>
                </a:solidFill>
                <a:effectLst/>
                <a:latin typeface="Calibri" panose="020F0502020204030204" pitchFamily="34" charset="0"/>
                <a:ea typeface="Times New Roman" panose="02020603050405020304" pitchFamily="18" charset="0"/>
              </a:rPr>
              <a:t>:</a:t>
            </a:r>
          </a:p>
          <a:p>
            <a:pPr marL="285750" indent="-285750">
              <a:buFont typeface="Arial" panose="020B0604020202020204" pitchFamily="34" charset="0"/>
              <a:buChar char="•"/>
            </a:pPr>
            <a:r>
              <a:rPr lang="en-GB" sz="1200" b="0" dirty="0">
                <a:solidFill>
                  <a:srgbClr val="000000"/>
                </a:solidFill>
                <a:effectLst/>
                <a:latin typeface="Calibri" panose="020F0502020204030204" pitchFamily="34" charset="0"/>
                <a:ea typeface="Times New Roman" panose="02020603050405020304" pitchFamily="18" charset="0"/>
              </a:rPr>
              <a:t>R</a:t>
            </a:r>
            <a:r>
              <a:rPr lang="en-IE" sz="1200" b="0" dirty="0">
                <a:effectLst/>
                <a:latin typeface="Calibri" panose="020F0502020204030204" pitchFamily="34" charset="0"/>
                <a:ea typeface="Calibri" panose="020F0502020204030204" pitchFamily="34" charset="0"/>
              </a:rPr>
              <a:t>eview of the literature exploring evidence-based strategies in feedback literacy</a:t>
            </a:r>
          </a:p>
          <a:p>
            <a:pPr marL="285750" indent="-285750">
              <a:buFont typeface="Arial" panose="020B0604020202020204" pitchFamily="34" charset="0"/>
              <a:buChar char="•"/>
            </a:pPr>
            <a:r>
              <a:rPr lang="en-IE" b="0" dirty="0">
                <a:latin typeface="Calibri" panose="020F0502020204030204" pitchFamily="34" charset="0"/>
                <a:ea typeface="Calibri" panose="020F0502020204030204" pitchFamily="34" charset="0"/>
              </a:rPr>
              <a:t>I</a:t>
            </a:r>
            <a:r>
              <a:rPr lang="en-IE" sz="1200" b="0" dirty="0">
                <a:effectLst/>
                <a:latin typeface="Calibri" panose="020F0502020204030204" pitchFamily="34" charset="0"/>
                <a:ea typeface="Calibri" panose="020F0502020204030204" pitchFamily="34" charset="0"/>
              </a:rPr>
              <a:t>nitiative content was developed, including: enhancing </a:t>
            </a:r>
            <a:r>
              <a:rPr lang="en-GB" sz="1200" b="0" dirty="0">
                <a:effectLst/>
                <a:latin typeface="Calibri" panose="020F0502020204030204" pitchFamily="34" charset="0"/>
                <a:ea typeface="Calibri" panose="020F0502020204030204" pitchFamily="34" charset="0"/>
              </a:rPr>
              <a:t>self-appraisal skills, increasing the ability to make judgements about performance, converting goals for improvement into an action plan, and managing emotions associated with receiving difficult feedback (Carless &amp; Boud, 2018; </a:t>
            </a:r>
            <a:r>
              <a:rPr lang="en-GB" b="0" dirty="0">
                <a:latin typeface="Calibri" panose="020F0502020204030204" pitchFamily="34" charset="0"/>
                <a:ea typeface="Calibri" panose="020F0502020204030204" pitchFamily="34" charset="0"/>
              </a:rPr>
              <a:t>Winstone et al., 2017).</a:t>
            </a:r>
          </a:p>
          <a:p>
            <a:pPr marL="285750" indent="-285750">
              <a:buFont typeface="Arial" panose="020B0604020202020204" pitchFamily="34" charset="0"/>
              <a:buChar char="•"/>
            </a:pPr>
            <a:r>
              <a:rPr lang="en-IE" b="0" dirty="0">
                <a:latin typeface="Calibri" panose="020F0502020204030204" pitchFamily="34" charset="0"/>
                <a:ea typeface="Calibri" panose="020F0502020204030204" pitchFamily="34" charset="0"/>
              </a:rPr>
              <a:t>O</a:t>
            </a:r>
            <a:r>
              <a:rPr lang="en-IE" sz="1200" b="0" dirty="0">
                <a:effectLst/>
                <a:latin typeface="Calibri" panose="020F0502020204030204" pitchFamily="34" charset="0"/>
                <a:ea typeface="Calibri" panose="020F0502020204030204" pitchFamily="34" charset="0"/>
              </a:rPr>
              <a:t>nline module is asynchronous distributed location, independently completed and electronic-only. </a:t>
            </a:r>
          </a:p>
          <a:p>
            <a:pPr marL="285750" indent="-285750">
              <a:buFont typeface="Arial" panose="020B0604020202020204" pitchFamily="34" charset="0"/>
              <a:buChar char="•"/>
            </a:pPr>
            <a:r>
              <a:rPr lang="en-IE" sz="1200" b="0" dirty="0">
                <a:effectLst/>
                <a:latin typeface="Calibri" panose="020F0502020204030204" pitchFamily="34" charset="0"/>
                <a:ea typeface="Calibri" panose="020F0502020204030204" pitchFamily="34" charset="0"/>
              </a:rPr>
              <a:t>Online education technologist supported the inclusion of multimodal content to include animation components to increase student engagement (Liu and Elms 2019)</a:t>
            </a:r>
            <a:endParaRPr lang="en-IE" dirty="0"/>
          </a:p>
          <a:p>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9</a:t>
            </a:fld>
            <a:endParaRPr lang="en-GB" dirty="0"/>
          </a:p>
        </p:txBody>
      </p:sp>
    </p:spTree>
    <p:extLst>
      <p:ext uri="{BB962C8B-B14F-4D97-AF65-F5344CB8AC3E}">
        <p14:creationId xmlns:p14="http://schemas.microsoft.com/office/powerpoint/2010/main" val="187112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fontAlgn="base"/>
            <a:r>
              <a:rPr lang="en-IE" dirty="0"/>
              <a:t>Investing in the provision of quality clinical teaching evidence based resources, through an accessible digital platform, students from all healthcare disciplines will be able to develop their feedback literacy and communication skills.</a:t>
            </a:r>
          </a:p>
          <a:p>
            <a:pPr lvl="1" fontAlgn="base"/>
            <a:r>
              <a:rPr lang="en-IE" dirty="0"/>
              <a:t>Potential to improve and transform T&amp;L within the clinical environment, enabling student success, enhancement of the student learning experience and quality delivery of patient care into the future.</a:t>
            </a:r>
          </a:p>
          <a:p>
            <a:pPr lvl="1" fontAlgn="base"/>
            <a:r>
              <a:rPr lang="en-IE" dirty="0"/>
              <a:t>Capacity to be adapted for use in non-healthcare courses across all disciplines to develop digital learning experiences.</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10</a:t>
            </a:fld>
            <a:endParaRPr lang="en-GB" dirty="0"/>
          </a:p>
        </p:txBody>
      </p:sp>
    </p:spTree>
    <p:extLst>
      <p:ext uri="{BB962C8B-B14F-4D97-AF65-F5344CB8AC3E}">
        <p14:creationId xmlns:p14="http://schemas.microsoft.com/office/powerpoint/2010/main" val="1026678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b="0" dirty="0"/>
              <a:t>In harmony with Trinity College Dublin and TCD Students Union Student Partnership Policy, we will invite healthcare students to participate in reviewing the resource ensuring a collaborative approach where the student voice is acknowledged in the development of course material and animations.</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11</a:t>
            </a:fld>
            <a:endParaRPr lang="en-GB" dirty="0"/>
          </a:p>
        </p:txBody>
      </p:sp>
    </p:spTree>
    <p:extLst>
      <p:ext uri="{BB962C8B-B14F-4D97-AF65-F5344CB8AC3E}">
        <p14:creationId xmlns:p14="http://schemas.microsoft.com/office/powerpoint/2010/main" val="1279033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IE" sz="1200" b="0" dirty="0">
                <a:effectLst/>
                <a:latin typeface="Calibri" panose="020F0502020204030204" pitchFamily="34" charset="0"/>
                <a:ea typeface="Times New Roman" panose="02020603050405020304" pitchFamily="18" charset="0"/>
              </a:rPr>
              <a:t>The initiative will have</a:t>
            </a:r>
          </a:p>
          <a:p>
            <a:pPr marL="342900" indent="-342900">
              <a:buFont typeface="Arial" panose="020B0604020202020204" pitchFamily="34" charset="0"/>
              <a:buChar char="•"/>
            </a:pPr>
            <a:r>
              <a:rPr lang="en-IE" sz="1200" b="0" dirty="0">
                <a:effectLst/>
                <a:latin typeface="Calibri" panose="020F0502020204030204" pitchFamily="34" charset="0"/>
                <a:ea typeface="Times New Roman" panose="02020603050405020304" pitchFamily="18" charset="0"/>
              </a:rPr>
              <a:t> (i) pre-course evaluation to check prior knowledge and identify learning needs</a:t>
            </a:r>
            <a:br>
              <a:rPr lang="en-IE" sz="1200" b="0" dirty="0">
                <a:effectLst/>
                <a:latin typeface="Calibri" panose="020F0502020204030204" pitchFamily="34" charset="0"/>
                <a:ea typeface="Times New Roman" panose="02020603050405020304" pitchFamily="18" charset="0"/>
              </a:rPr>
            </a:br>
            <a:r>
              <a:rPr lang="en-IE" sz="1200" b="0" dirty="0">
                <a:effectLst/>
                <a:latin typeface="Calibri" panose="020F0502020204030204" pitchFamily="34" charset="0"/>
                <a:ea typeface="Times New Roman" panose="02020603050405020304" pitchFamily="18" charset="0"/>
              </a:rPr>
              <a:t> (ii) post-course evaluation to measure students’ perceptions of content (iii)evaluation three months after completion to determine long term benefits </a:t>
            </a:r>
            <a:endParaRPr lang="en-IE" sz="1200" b="0" dirty="0">
              <a:latin typeface="Calibri" panose="020F0502020204030204" pitchFamily="34" charset="0"/>
              <a:ea typeface="Times New Roman" panose="02020603050405020304" pitchFamily="18" charset="0"/>
            </a:endParaRPr>
          </a:p>
          <a:p>
            <a:endParaRPr lang="en-IE" sz="1200" b="0" dirty="0">
              <a:effectLst/>
              <a:latin typeface="Calibri" panose="020F0502020204030204" pitchFamily="34" charset="0"/>
              <a:ea typeface="Times New Roman" panose="02020603050405020304" pitchFamily="18" charset="0"/>
            </a:endParaRPr>
          </a:p>
          <a:p>
            <a:r>
              <a:rPr lang="en-IE" sz="1200" b="0" dirty="0">
                <a:effectLst/>
                <a:latin typeface="Calibri" panose="020F0502020204030204" pitchFamily="34" charset="0"/>
                <a:ea typeface="Times New Roman" panose="02020603050405020304" pitchFamily="18" charset="0"/>
              </a:rPr>
              <a:t>Descriptive and inferential statistics will be completed to analyse the quantitative data collected and thematic analysis will be applied to qualitative data collected. </a:t>
            </a:r>
            <a:r>
              <a:rPr lang="en-GB" sz="1200" b="0" dirty="0">
                <a:effectLst/>
                <a:latin typeface="Calibri" panose="020F0502020204030204" pitchFamily="34" charset="0"/>
                <a:ea typeface="Times New Roman" panose="02020603050405020304" pitchFamily="18" charset="0"/>
              </a:rPr>
              <a:t> </a:t>
            </a:r>
            <a:endParaRPr lang="en-GB" sz="1200" b="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12</a:t>
            </a:fld>
            <a:endParaRPr lang="en-GB" dirty="0"/>
          </a:p>
        </p:txBody>
      </p:sp>
    </p:spTree>
    <p:extLst>
      <p:ext uri="{BB962C8B-B14F-4D97-AF65-F5344CB8AC3E}">
        <p14:creationId xmlns:p14="http://schemas.microsoft.com/office/powerpoint/2010/main" val="2977487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finalise times here for future.</a:t>
            </a:r>
          </a:p>
        </p:txBody>
      </p:sp>
      <p:sp>
        <p:nvSpPr>
          <p:cNvPr id="4" name="Slide Number Placeholder 3"/>
          <p:cNvSpPr>
            <a:spLocks noGrp="1"/>
          </p:cNvSpPr>
          <p:nvPr>
            <p:ph type="sldNum" sz="quarter" idx="5"/>
          </p:nvPr>
        </p:nvSpPr>
        <p:spPr/>
        <p:txBody>
          <a:bodyPr/>
          <a:lstStyle/>
          <a:p>
            <a:fld id="{49DD4D23-C98A-435E-AE88-9061F8349B02}" type="slidenum">
              <a:rPr lang="en-GB" smtClean="0"/>
              <a:pPr/>
              <a:t>13</a:t>
            </a:fld>
            <a:endParaRPr lang="en-GB" dirty="0"/>
          </a:p>
        </p:txBody>
      </p:sp>
    </p:spTree>
    <p:extLst>
      <p:ext uri="{BB962C8B-B14F-4D97-AF65-F5344CB8AC3E}">
        <p14:creationId xmlns:p14="http://schemas.microsoft.com/office/powerpoint/2010/main" val="2039291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7682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7682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Lst>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SDavis@dental.tcd.ie"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159/000519614" TargetMode="External"/><Relationship Id="rId2" Type="http://schemas.openxmlformats.org/officeDocument/2006/relationships/hyperlink" Target="https://doi.org/10.1186/s12909-022-03630-1" TargetMode="External"/><Relationship Id="rId1" Type="http://schemas.openxmlformats.org/officeDocument/2006/relationships/slideLayout" Target="../slideLayouts/slideLayout7.xml"/><Relationship Id="rId4" Type="http://schemas.openxmlformats.org/officeDocument/2006/relationships/hyperlink" Target="https://doi.org/10.1016/j.jmir.2021.03.033"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a:t>Presented by</a:t>
            </a:r>
          </a:p>
          <a:p>
            <a:r>
              <a:rPr lang="en-GB" dirty="0"/>
              <a:t>Siobhan Davis, Assistant Professor of Restorative Dentistry.</a:t>
            </a:r>
          </a:p>
          <a:p>
            <a:r>
              <a:rPr lang="en-GB" dirty="0"/>
              <a:t>Dublin Dental University Hospital.</a:t>
            </a:r>
          </a:p>
          <a:p>
            <a:endParaRPr lang="en-GB" dirty="0"/>
          </a:p>
        </p:txBody>
      </p:sp>
      <p:sp>
        <p:nvSpPr>
          <p:cNvPr id="2" name="Title 1"/>
          <p:cNvSpPr>
            <a:spLocks noGrp="1"/>
          </p:cNvSpPr>
          <p:nvPr>
            <p:ph type="ctrTitle"/>
          </p:nvPr>
        </p:nvSpPr>
        <p:spPr/>
        <p:txBody>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Developing students’ feedback literacy in healthcare curriculum: a supportive educational innovation.</a:t>
            </a:r>
            <a:endParaRPr lang="en-GB" sz="2800" dirty="0"/>
          </a:p>
        </p:txBody>
      </p:sp>
      <p:pic>
        <p:nvPicPr>
          <p:cNvPr id="1026" name="Picture 2" descr="ADEE Palma Annual Meeting 2022 | ADEE - Association for Dental Education in  Europe">
            <a:extLst>
              <a:ext uri="{FF2B5EF4-FFF2-40B4-BE49-F238E27FC236}">
                <a16:creationId xmlns:a16="http://schemas.microsoft.com/office/drawing/2014/main" id="{233ED3A4-F2F2-5D1E-C339-20E31EE87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49" y="5615790"/>
            <a:ext cx="4333875" cy="1057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ublin Dental University Hospital">
            <a:extLst>
              <a:ext uri="{FF2B5EF4-FFF2-40B4-BE49-F238E27FC236}">
                <a16:creationId xmlns:a16="http://schemas.microsoft.com/office/drawing/2014/main" id="{2089CD4A-C610-62FC-D1CD-07C12B129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3688" y="4387065"/>
            <a:ext cx="1543050"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620641"/>
            <a:ext cx="7500939" cy="561600"/>
          </a:xfrm>
        </p:spPr>
        <p:txBody>
          <a:bodyPr/>
          <a:lstStyle/>
          <a:p>
            <a:pPr algn="ctr"/>
            <a:r>
              <a:rPr lang="en-IE" sz="2800" dirty="0"/>
              <a:t> Multidisciplinary team members and associated  disciplines</a:t>
            </a:r>
          </a:p>
        </p:txBody>
      </p:sp>
      <p:sp>
        <p:nvSpPr>
          <p:cNvPr id="5" name="Rectangle 4"/>
          <p:cNvSpPr/>
          <p:nvPr/>
        </p:nvSpPr>
        <p:spPr>
          <a:xfrm>
            <a:off x="2474631" y="3244334"/>
            <a:ext cx="184731" cy="369332"/>
          </a:xfrm>
          <a:prstGeom prst="rect">
            <a:avLst/>
          </a:prstGeom>
        </p:spPr>
        <p:txBody>
          <a:bodyPr wrap="none">
            <a:spAutoFit/>
          </a:bodyPr>
          <a:lstStyle/>
          <a:p>
            <a:endParaRPr lang="en-IE" dirty="0"/>
          </a:p>
        </p:txBody>
      </p:sp>
      <p:graphicFrame>
        <p:nvGraphicFramePr>
          <p:cNvPr id="10" name="Table 10">
            <a:extLst>
              <a:ext uri="{FF2B5EF4-FFF2-40B4-BE49-F238E27FC236}">
                <a16:creationId xmlns:a16="http://schemas.microsoft.com/office/drawing/2014/main" id="{AFDB39EC-ADC2-0C4C-7FFD-A942434BEF6F}"/>
              </a:ext>
            </a:extLst>
          </p:cNvPr>
          <p:cNvGraphicFramePr>
            <a:graphicFrameLocks noGrp="1"/>
          </p:cNvGraphicFramePr>
          <p:nvPr>
            <p:extLst>
              <p:ext uri="{D42A27DB-BD31-4B8C-83A1-F6EECF244321}">
                <p14:modId xmlns:p14="http://schemas.microsoft.com/office/powerpoint/2010/main" val="1164396821"/>
              </p:ext>
            </p:extLst>
          </p:nvPr>
        </p:nvGraphicFramePr>
        <p:xfrm>
          <a:off x="991033" y="1601157"/>
          <a:ext cx="7005300" cy="4668520"/>
        </p:xfrm>
        <a:graphic>
          <a:graphicData uri="http://schemas.openxmlformats.org/drawingml/2006/table">
            <a:tbl>
              <a:tblPr firstRow="1" bandRow="1">
                <a:tableStyleId>{00A15C55-8517-42AA-B614-E9B94910E393}</a:tableStyleId>
              </a:tblPr>
              <a:tblGrid>
                <a:gridCol w="3431677">
                  <a:extLst>
                    <a:ext uri="{9D8B030D-6E8A-4147-A177-3AD203B41FA5}">
                      <a16:colId xmlns:a16="http://schemas.microsoft.com/office/drawing/2014/main" val="1208287143"/>
                    </a:ext>
                  </a:extLst>
                </a:gridCol>
                <a:gridCol w="3573623">
                  <a:extLst>
                    <a:ext uri="{9D8B030D-6E8A-4147-A177-3AD203B41FA5}">
                      <a16:colId xmlns:a16="http://schemas.microsoft.com/office/drawing/2014/main" val="1505384502"/>
                    </a:ext>
                  </a:extLst>
                </a:gridCol>
              </a:tblGrid>
              <a:tr h="370840">
                <a:tc>
                  <a:txBody>
                    <a:bodyPr/>
                    <a:lstStyle/>
                    <a:p>
                      <a:r>
                        <a:rPr lang="en-GB" b="1" dirty="0">
                          <a:solidFill>
                            <a:schemeClr val="tx1"/>
                          </a:solidFill>
                        </a:rPr>
                        <a:t>School of Linguistics, Speech     and Communication Sciences</a:t>
                      </a:r>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Dr Duana Quigley, Practice Education Coordinator</a:t>
                      </a:r>
                    </a:p>
                  </a:txBody>
                  <a:tcPr>
                    <a:solidFill>
                      <a:schemeClr val="bg1">
                        <a:lumMod val="85000"/>
                      </a:schemeClr>
                    </a:solidFill>
                  </a:tcPr>
                </a:tc>
                <a:extLst>
                  <a:ext uri="{0D108BD9-81ED-4DB2-BD59-A6C34878D82A}">
                    <a16:rowId xmlns:a16="http://schemas.microsoft.com/office/drawing/2014/main" val="803300025"/>
                  </a:ext>
                </a:extLst>
              </a:tr>
              <a:tr h="370840">
                <a:tc>
                  <a:txBody>
                    <a:bodyPr/>
                    <a:lstStyle/>
                    <a:p>
                      <a:r>
                        <a:rPr lang="en-IE" b="1" dirty="0"/>
                        <a:t>School</a:t>
                      </a:r>
                      <a:r>
                        <a:rPr lang="en-IE" b="1" baseline="0" dirty="0"/>
                        <a:t> of Medicine</a:t>
                      </a:r>
                      <a:endParaRPr lang="en-GB" b="1"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Ms Mary O’Neill</a:t>
                      </a:r>
                      <a:endParaRPr lang="en-GB" dirty="0"/>
                    </a:p>
                  </a:txBody>
                  <a:tcPr>
                    <a:solidFill>
                      <a:schemeClr val="bg1">
                        <a:lumMod val="85000"/>
                      </a:schemeClr>
                    </a:solidFill>
                  </a:tcPr>
                </a:tc>
                <a:extLst>
                  <a:ext uri="{0D108BD9-81ED-4DB2-BD59-A6C34878D82A}">
                    <a16:rowId xmlns:a16="http://schemas.microsoft.com/office/drawing/2014/main" val="10001"/>
                  </a:ext>
                </a:extLst>
              </a:tr>
              <a:tr h="4545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Discipline of Radiation Science</a:t>
                      </a:r>
                    </a:p>
                  </a:txBody>
                  <a:tcPr>
                    <a:solidFill>
                      <a:schemeClr val="bg1">
                        <a:lumMod val="85000"/>
                      </a:schemeClr>
                    </a:solidFill>
                  </a:tcPr>
                </a:tc>
                <a:tc>
                  <a:txBody>
                    <a:bodyPr/>
                    <a:lstStyle/>
                    <a:p>
                      <a:r>
                        <a:rPr lang="en-GB" dirty="0"/>
                        <a:t>Ms Claire Poole, Assistant Professor, Head of Clinical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Ms Maeve Kearney, Assistant Professor of Radiation Science</a:t>
                      </a:r>
                    </a:p>
                  </a:txBody>
                  <a:tcPr>
                    <a:solidFill>
                      <a:schemeClr val="bg1">
                        <a:lumMod val="85000"/>
                      </a:schemeClr>
                    </a:solidFill>
                  </a:tcPr>
                </a:tc>
                <a:extLst>
                  <a:ext uri="{0D108BD9-81ED-4DB2-BD59-A6C34878D82A}">
                    <a16:rowId xmlns:a16="http://schemas.microsoft.com/office/drawing/2014/main" val="793647821"/>
                  </a:ext>
                </a:extLst>
              </a:tr>
              <a:tr h="370840">
                <a:tc>
                  <a:txBody>
                    <a:bodyPr/>
                    <a:lstStyle/>
                    <a:p>
                      <a:r>
                        <a:rPr lang="en-IE" b="1" dirty="0"/>
                        <a:t>School</a:t>
                      </a:r>
                      <a:r>
                        <a:rPr lang="en-IE" b="1" baseline="0" dirty="0"/>
                        <a:t> of Physiotherapy</a:t>
                      </a:r>
                      <a:endParaRPr lang="en-GB" b="1" dirty="0"/>
                    </a:p>
                  </a:txBody>
                  <a:tcPr>
                    <a:solidFill>
                      <a:schemeClr val="bg1">
                        <a:lumMod val="85000"/>
                      </a:schemeClr>
                    </a:solidFill>
                  </a:tcPr>
                </a:tc>
                <a:tc>
                  <a:txBody>
                    <a:bodyPr/>
                    <a:lstStyle/>
                    <a:p>
                      <a:r>
                        <a:rPr lang="en-GB" dirty="0"/>
                        <a:t>Ms Lucy Alpine, </a:t>
                      </a:r>
                      <a:r>
                        <a:rPr lang="en-GB" sz="1800" b="0" i="0" kern="1200" dirty="0">
                          <a:solidFill>
                            <a:schemeClr val="dk1"/>
                          </a:solidFill>
                          <a:effectLst/>
                          <a:latin typeface="+mn-lt"/>
                          <a:ea typeface="+mn-ea"/>
                          <a:cs typeface="+mn-cs"/>
                        </a:rPr>
                        <a:t>Practice Education Co-Ordinator</a:t>
                      </a:r>
                      <a:endParaRPr lang="en-GB" dirty="0"/>
                    </a:p>
                  </a:txBody>
                  <a:tcPr>
                    <a:solidFill>
                      <a:schemeClr val="bg1">
                        <a:lumMod val="85000"/>
                      </a:schemeClr>
                    </a:solidFill>
                  </a:tcPr>
                </a:tc>
                <a:extLst>
                  <a:ext uri="{0D108BD9-81ED-4DB2-BD59-A6C34878D82A}">
                    <a16:rowId xmlns:a16="http://schemas.microsoft.com/office/drawing/2014/main" val="247260333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School of Social Sciences</a:t>
                      </a:r>
                    </a:p>
                    <a:p>
                      <a:endParaRPr lang="en-GB" dirty="0"/>
                    </a:p>
                  </a:txBody>
                  <a:tcPr>
                    <a:solidFill>
                      <a:schemeClr val="bg1">
                        <a:lumMod val="85000"/>
                      </a:schemeClr>
                    </a:solidFill>
                  </a:tcPr>
                </a:tc>
                <a:tc>
                  <a:txBody>
                    <a:bodyPr/>
                    <a:lstStyle/>
                    <a:p>
                      <a:r>
                        <a:rPr lang="en-GB" dirty="0"/>
                        <a:t>Dr Erna O’ Connor,</a:t>
                      </a:r>
                    </a:p>
                    <a:p>
                      <a:r>
                        <a:rPr lang="en-GB" dirty="0"/>
                        <a:t>Assistant Professor in Social Sciences</a:t>
                      </a:r>
                    </a:p>
                    <a:p>
                      <a:endParaRPr lang="en-GB" b="1" dirty="0"/>
                    </a:p>
                  </a:txBody>
                  <a:tcPr>
                    <a:solidFill>
                      <a:schemeClr val="bg1">
                        <a:lumMod val="85000"/>
                      </a:schemeClr>
                    </a:solidFill>
                  </a:tcPr>
                </a:tc>
                <a:extLst>
                  <a:ext uri="{0D108BD9-81ED-4DB2-BD59-A6C34878D82A}">
                    <a16:rowId xmlns:a16="http://schemas.microsoft.com/office/drawing/2014/main" val="11377286"/>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School of Dental Science</a:t>
                      </a:r>
                    </a:p>
                    <a:p>
                      <a:endParaRPr lang="en-GB" dirty="0"/>
                    </a:p>
                  </a:txBody>
                  <a:tcPr>
                    <a:solidFill>
                      <a:schemeClr val="bg1">
                        <a:lumMod val="85000"/>
                      </a:schemeClr>
                    </a:solidFill>
                  </a:tcPr>
                </a:tc>
                <a:tc>
                  <a:txBody>
                    <a:bodyPr/>
                    <a:lstStyle/>
                    <a:p>
                      <a:r>
                        <a:rPr lang="en-GB" dirty="0"/>
                        <a:t>Dr Siobhan Davis, Assistant Professor in Restorative Dentistry</a:t>
                      </a:r>
                    </a:p>
                  </a:txBody>
                  <a:tcPr>
                    <a:solidFill>
                      <a:schemeClr val="bg1">
                        <a:lumMod val="85000"/>
                      </a:schemeClr>
                    </a:solidFill>
                  </a:tcPr>
                </a:tc>
                <a:extLst>
                  <a:ext uri="{0D108BD9-81ED-4DB2-BD59-A6C34878D82A}">
                    <a16:rowId xmlns:a16="http://schemas.microsoft.com/office/drawing/2014/main" val="1123796579"/>
                  </a:ext>
                </a:extLst>
              </a:tr>
            </a:tbl>
          </a:graphicData>
        </a:graphic>
      </p:graphicFrame>
    </p:spTree>
    <p:extLst>
      <p:ext uri="{BB962C8B-B14F-4D97-AF65-F5344CB8AC3E}">
        <p14:creationId xmlns:p14="http://schemas.microsoft.com/office/powerpoint/2010/main" val="204357339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t>Background to current project-First phase</a:t>
            </a:r>
            <a:endParaRPr lang="en-GB" sz="2800" dirty="0"/>
          </a:p>
        </p:txBody>
      </p:sp>
      <p:sp>
        <p:nvSpPr>
          <p:cNvPr id="3" name="Text Placeholder 2"/>
          <p:cNvSpPr>
            <a:spLocks noGrp="1"/>
          </p:cNvSpPr>
          <p:nvPr>
            <p:ph type="body" sz="quarter" idx="10"/>
          </p:nvPr>
        </p:nvSpPr>
        <p:spPr>
          <a:xfrm>
            <a:off x="483820" y="1672787"/>
            <a:ext cx="7979423" cy="4040188"/>
          </a:xfrm>
        </p:spPr>
        <p:txBody>
          <a:bodyPr/>
          <a:lstStyle/>
          <a:p>
            <a:pPr marL="457200" indent="-457200">
              <a:buAutoNum type="arabicPeriod"/>
            </a:pPr>
            <a:r>
              <a:rPr lang="en-IE" dirty="0"/>
              <a:t>Change Project in Feedback - </a:t>
            </a:r>
            <a:r>
              <a:rPr lang="en-IE" b="0" dirty="0"/>
              <a:t>MOF was piloted on the clinical skills laboratory and subsequently implemented and evaluated on clinical sessions. </a:t>
            </a:r>
          </a:p>
          <a:p>
            <a:endParaRPr lang="en-IE" b="0" dirty="0"/>
          </a:p>
          <a:p>
            <a:endParaRPr lang="en-IE" b="0" i="1" dirty="0"/>
          </a:p>
          <a:p>
            <a:endParaRPr lang="en-IE" b="0" i="1" dirty="0"/>
          </a:p>
          <a:p>
            <a:endParaRPr lang="en-IE" b="0" i="1" dirty="0"/>
          </a:p>
          <a:p>
            <a:endParaRPr lang="en-IE" b="0" i="1" dirty="0"/>
          </a:p>
          <a:p>
            <a:endParaRPr lang="en-GB" b="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674" y="2716631"/>
            <a:ext cx="2555284" cy="3449631"/>
          </a:xfrm>
          <a:prstGeom prst="rect">
            <a:avLst/>
          </a:prstGeom>
        </p:spPr>
      </p:pic>
      <p:pic>
        <p:nvPicPr>
          <p:cNvPr id="5" name="Picture 4">
            <a:extLst>
              <a:ext uri="{FF2B5EF4-FFF2-40B4-BE49-F238E27FC236}">
                <a16:creationId xmlns:a16="http://schemas.microsoft.com/office/drawing/2014/main" id="{14CC92E9-B171-AB00-60CE-DA3668C36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8820" y="4251092"/>
            <a:ext cx="4829561" cy="1915170"/>
          </a:xfrm>
          <a:prstGeom prst="rect">
            <a:avLst/>
          </a:prstGeom>
        </p:spPr>
      </p:pic>
    </p:spTree>
    <p:extLst>
      <p:ext uri="{BB962C8B-B14F-4D97-AF65-F5344CB8AC3E}">
        <p14:creationId xmlns:p14="http://schemas.microsoft.com/office/powerpoint/2010/main" val="24495835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Model of Feedback Adapted from Nicol and MacFarlane-Dick 2006.</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414103543"/>
              </p:ext>
            </p:extLst>
          </p:nvPr>
        </p:nvGraphicFramePr>
        <p:xfrm>
          <a:off x="541662" y="1868040"/>
          <a:ext cx="7787951" cy="3571240"/>
        </p:xfrm>
        <a:graphic>
          <a:graphicData uri="http://schemas.openxmlformats.org/drawingml/2006/table">
            <a:tbl>
              <a:tblPr firstRow="1" bandRow="1">
                <a:tableStyleId>{21E4AEA4-8DFA-4A89-87EB-49C32662AFE0}</a:tableStyleId>
              </a:tblPr>
              <a:tblGrid>
                <a:gridCol w="7787951">
                  <a:extLst>
                    <a:ext uri="{9D8B030D-6E8A-4147-A177-3AD203B41FA5}">
                      <a16:colId xmlns:a16="http://schemas.microsoft.com/office/drawing/2014/main" val="20000"/>
                    </a:ext>
                  </a:extLst>
                </a:gridCol>
              </a:tblGrid>
              <a:tr h="370840">
                <a:tc>
                  <a:txBody>
                    <a:bodyPr/>
                    <a:lstStyle/>
                    <a:p>
                      <a:pPr marL="342900" indent="-342900">
                        <a:buFont typeface="+mj-lt"/>
                        <a:buAutoNum type="arabicPeriod"/>
                      </a:pPr>
                      <a:r>
                        <a:rPr lang="en-IE" dirty="0"/>
                        <a:t>Learning outcomes are highlighted</a:t>
                      </a:r>
                      <a:r>
                        <a:rPr lang="en-IE" baseline="0" dirty="0"/>
                        <a:t> at the beginning of the clinical session verbally</a:t>
                      </a:r>
                    </a:p>
                  </a:txBody>
                  <a:tcPr/>
                </a:tc>
                <a:extLst>
                  <a:ext uri="{0D108BD9-81ED-4DB2-BD59-A6C34878D82A}">
                    <a16:rowId xmlns:a16="http://schemas.microsoft.com/office/drawing/2014/main" val="10000"/>
                  </a:ext>
                </a:extLst>
              </a:tr>
              <a:tr h="37084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lain" startAt="2"/>
                        <a:tabLst/>
                        <a:defRPr/>
                      </a:pPr>
                      <a:r>
                        <a:rPr lang="en-IE" dirty="0"/>
                        <a:t>Example of good work is shared with the student (e.g.</a:t>
                      </a:r>
                      <a:r>
                        <a:rPr lang="en-IE" baseline="0" dirty="0"/>
                        <a:t> refer to a textbook,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IE" baseline="0" dirty="0"/>
                        <a:t>       lecture  or online material) prior to the session  </a:t>
                      </a:r>
                    </a:p>
                  </a:txBody>
                  <a:tcPr/>
                </a:tc>
                <a:extLst>
                  <a:ext uri="{0D108BD9-81ED-4DB2-BD59-A6C34878D82A}">
                    <a16:rowId xmlns:a16="http://schemas.microsoft.com/office/drawing/2014/main" val="10001"/>
                  </a:ext>
                </a:extLst>
              </a:tr>
              <a:tr h="370840">
                <a:tc>
                  <a:txBody>
                    <a:bodyPr/>
                    <a:lstStyle/>
                    <a:p>
                      <a:pPr marL="342900" indent="-342900">
                        <a:buAutoNum type="arabicPeriod" startAt="3"/>
                      </a:pPr>
                      <a:r>
                        <a:rPr lang="en-IE" dirty="0"/>
                        <a:t>Feedback to the student incorporates</a:t>
                      </a:r>
                      <a:r>
                        <a:rPr lang="en-IE" baseline="0" dirty="0"/>
                        <a:t> a reflective component e.g. “How do</a:t>
                      </a:r>
                    </a:p>
                    <a:p>
                      <a:pPr marL="0" indent="0">
                        <a:buNone/>
                      </a:pPr>
                      <a:r>
                        <a:rPr lang="en-IE" baseline="0" dirty="0"/>
                        <a:t>       you feel that went? What would you do differently next time?” </a:t>
                      </a:r>
                      <a:endParaRPr lang="en-GB" dirty="0"/>
                    </a:p>
                  </a:txBody>
                  <a:tcPr/>
                </a:tc>
                <a:extLst>
                  <a:ext uri="{0D108BD9-81ED-4DB2-BD59-A6C34878D82A}">
                    <a16:rowId xmlns:a16="http://schemas.microsoft.com/office/drawing/2014/main" val="10002"/>
                  </a:ext>
                </a:extLst>
              </a:tr>
              <a:tr h="370840">
                <a:tc>
                  <a:txBody>
                    <a:bodyPr/>
                    <a:lstStyle/>
                    <a:p>
                      <a:pPr marL="342900" indent="-342900">
                        <a:buAutoNum type="arabicPeriod" startAt="4"/>
                      </a:pPr>
                      <a:r>
                        <a:rPr lang="en-IE" dirty="0"/>
                        <a:t>Clinical teacher</a:t>
                      </a:r>
                      <a:r>
                        <a:rPr lang="en-IE" baseline="0" dirty="0"/>
                        <a:t> determines if any issues arose for the student over the session</a:t>
                      </a:r>
                    </a:p>
                    <a:p>
                      <a:pPr marL="0" indent="0">
                        <a:buNone/>
                      </a:pPr>
                      <a:r>
                        <a:rPr lang="en-IE" baseline="0" dirty="0"/>
                        <a:t>       based on expected performance/standards that could be improved on </a:t>
                      </a:r>
                      <a:endParaRPr lang="en-GB" dirty="0"/>
                    </a:p>
                  </a:txBody>
                  <a:tcPr/>
                </a:tc>
                <a:extLst>
                  <a:ext uri="{0D108BD9-81ED-4DB2-BD59-A6C34878D82A}">
                    <a16:rowId xmlns:a16="http://schemas.microsoft.com/office/drawing/2014/main" val="10003"/>
                  </a:ext>
                </a:extLst>
              </a:tr>
              <a:tr h="370840">
                <a:tc>
                  <a:txBody>
                    <a:bodyPr/>
                    <a:lstStyle/>
                    <a:p>
                      <a:r>
                        <a:rPr lang="en-IE" dirty="0"/>
                        <a:t>5.   Clinical teacher enters a dialogue</a:t>
                      </a:r>
                      <a:r>
                        <a:rPr lang="en-IE" baseline="0" dirty="0"/>
                        <a:t> with the student</a:t>
                      </a:r>
                    </a:p>
                  </a:txBody>
                  <a:tcPr/>
                </a:tc>
                <a:extLst>
                  <a:ext uri="{0D108BD9-81ED-4DB2-BD59-A6C34878D82A}">
                    <a16:rowId xmlns:a16="http://schemas.microsoft.com/office/drawing/2014/main" val="10004"/>
                  </a:ext>
                </a:extLst>
              </a:tr>
              <a:tr h="370840">
                <a:tc>
                  <a:txBody>
                    <a:bodyPr/>
                    <a:lstStyle/>
                    <a:p>
                      <a:pPr marL="342900" indent="-342900">
                        <a:buAutoNum type="arabicPeriod" startAt="6"/>
                      </a:pPr>
                      <a:r>
                        <a:rPr lang="en-IE" dirty="0"/>
                        <a:t>Students are asked how they are progressing</a:t>
                      </a:r>
                      <a:r>
                        <a:rPr lang="en-IE" baseline="0" dirty="0"/>
                        <a:t> with their learning outcomes</a:t>
                      </a:r>
                    </a:p>
                    <a:p>
                      <a:pPr marL="0" indent="0">
                        <a:buNone/>
                      </a:pPr>
                      <a:r>
                        <a:rPr lang="en-IE" baseline="0" dirty="0"/>
                        <a:t>      /goals, any areas of concern or need for clarification on subsequent sessions</a:t>
                      </a:r>
                      <a:endParaRPr lang="en-GB"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56394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Recommendations from the Report on Feedback</a:t>
            </a:r>
          </a:p>
        </p:txBody>
      </p:sp>
      <p:graphicFrame>
        <p:nvGraphicFramePr>
          <p:cNvPr id="5" name="Table 4"/>
          <p:cNvGraphicFramePr>
            <a:graphicFrameLocks noGrp="1"/>
          </p:cNvGraphicFramePr>
          <p:nvPr>
            <p:extLst>
              <p:ext uri="{D42A27DB-BD31-4B8C-83A1-F6EECF244321}">
                <p14:modId xmlns:p14="http://schemas.microsoft.com/office/powerpoint/2010/main" val="586272198"/>
              </p:ext>
            </p:extLst>
          </p:nvPr>
        </p:nvGraphicFramePr>
        <p:xfrm>
          <a:off x="218289" y="1865068"/>
          <a:ext cx="8401728" cy="3898733"/>
        </p:xfrm>
        <a:graphic>
          <a:graphicData uri="http://schemas.openxmlformats.org/drawingml/2006/table">
            <a:tbl>
              <a:tblPr firstRow="1" bandRow="1">
                <a:tableStyleId>{5C22544A-7EE6-4342-B048-85BDC9FD1C3A}</a:tableStyleId>
              </a:tblPr>
              <a:tblGrid>
                <a:gridCol w="504949">
                  <a:extLst>
                    <a:ext uri="{9D8B030D-6E8A-4147-A177-3AD203B41FA5}">
                      <a16:colId xmlns:a16="http://schemas.microsoft.com/office/drawing/2014/main" val="2057511223"/>
                    </a:ext>
                  </a:extLst>
                </a:gridCol>
                <a:gridCol w="7896779">
                  <a:extLst>
                    <a:ext uri="{9D8B030D-6E8A-4147-A177-3AD203B41FA5}">
                      <a16:colId xmlns:a16="http://schemas.microsoft.com/office/drawing/2014/main" val="2947010140"/>
                    </a:ext>
                  </a:extLst>
                </a:gridCol>
              </a:tblGrid>
              <a:tr h="472275">
                <a:tc>
                  <a:txBody>
                    <a:bodyPr/>
                    <a:lstStyle/>
                    <a:p>
                      <a:endParaRPr lang="en-IE" sz="600" dirty="0">
                        <a:effectLst/>
                        <a:latin typeface="Calibri" panose="020F0502020204030204" pitchFamily="34" charset="0"/>
                      </a:endParaRPr>
                    </a:p>
                  </a:txBody>
                  <a:tcPr marL="40434" marR="40434" marT="0" marB="0"/>
                </a:tc>
                <a:tc>
                  <a:txBody>
                    <a:bodyPr/>
                    <a:lstStyle/>
                    <a:p>
                      <a:pPr algn="just">
                        <a:lnSpc>
                          <a:spcPct val="200000"/>
                        </a:lnSpc>
                        <a:spcAft>
                          <a:spcPts val="0"/>
                        </a:spcAft>
                      </a:pPr>
                      <a:r>
                        <a:rPr lang="en-IE" sz="1600" kern="1200" dirty="0">
                          <a:effectLst/>
                        </a:rPr>
                        <a:t>Recommendations from the study on feedback.</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2492127419"/>
                  </a:ext>
                </a:extLst>
              </a:tr>
              <a:tr h="501840">
                <a:tc>
                  <a:txBody>
                    <a:bodyPr/>
                    <a:lstStyle/>
                    <a:p>
                      <a:pPr algn="just">
                        <a:lnSpc>
                          <a:spcPct val="200000"/>
                        </a:lnSpc>
                        <a:spcAft>
                          <a:spcPts val="0"/>
                        </a:spcAft>
                      </a:pPr>
                      <a:r>
                        <a:rPr lang="en-IE" sz="1400" kern="1200" dirty="0">
                          <a:effectLst/>
                        </a:rPr>
                        <a:t>1</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endParaRPr lang="en-GB" sz="1400" kern="1200" dirty="0">
                        <a:effectLst/>
                      </a:endParaRPr>
                    </a:p>
                    <a:p>
                      <a:pPr algn="just">
                        <a:lnSpc>
                          <a:spcPct val="100000"/>
                        </a:lnSpc>
                        <a:spcAft>
                          <a:spcPts val="0"/>
                        </a:spcAft>
                      </a:pPr>
                      <a:r>
                        <a:rPr lang="en-GB" sz="1400" kern="1200" dirty="0">
                          <a:effectLst/>
                        </a:rPr>
                        <a:t>Feedback is important to students, should continue to be provided and</a:t>
                      </a:r>
                      <a:r>
                        <a:rPr lang="en-IE" sz="1400" kern="1200" dirty="0">
                          <a:effectLst/>
                        </a:rPr>
                        <a:t> needs to be improved within DDUH.</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108116938"/>
                  </a:ext>
                </a:extLst>
              </a:tr>
              <a:tr h="489643">
                <a:tc>
                  <a:txBody>
                    <a:bodyPr/>
                    <a:lstStyle/>
                    <a:p>
                      <a:pPr algn="just">
                        <a:lnSpc>
                          <a:spcPct val="200000"/>
                        </a:lnSpc>
                        <a:spcAft>
                          <a:spcPts val="0"/>
                        </a:spcAft>
                      </a:pPr>
                      <a:r>
                        <a:rPr lang="en-IE" sz="1400" kern="1200" dirty="0">
                          <a:effectLst/>
                        </a:rPr>
                        <a:t>2</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400" kern="1200" dirty="0">
                          <a:effectLst/>
                        </a:rPr>
                        <a:t>The DDUH should consider how it may alleviate the time pressures associated with giving appropriate feedback.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3006687659"/>
                  </a:ext>
                </a:extLst>
              </a:tr>
              <a:tr h="647272">
                <a:tc>
                  <a:txBody>
                    <a:bodyPr/>
                    <a:lstStyle/>
                    <a:p>
                      <a:pPr algn="just">
                        <a:lnSpc>
                          <a:spcPct val="200000"/>
                        </a:lnSpc>
                        <a:spcAft>
                          <a:spcPts val="0"/>
                        </a:spcAft>
                      </a:pPr>
                      <a:r>
                        <a:rPr lang="en-IE" sz="1600" b="1" i="1" kern="1200" dirty="0">
                          <a:effectLst/>
                        </a:rPr>
                        <a:t>3</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600" b="1" i="1" kern="1200" dirty="0">
                          <a:effectLst/>
                        </a:rPr>
                        <a:t>In recognition of a reluctance to approach supervisors, the development of student literacy in the process should be addressed and prioritised. </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2840573645"/>
                  </a:ext>
                </a:extLst>
              </a:tr>
              <a:tr h="784024">
                <a:tc>
                  <a:txBody>
                    <a:bodyPr/>
                    <a:lstStyle/>
                    <a:p>
                      <a:pPr algn="just">
                        <a:lnSpc>
                          <a:spcPct val="200000"/>
                        </a:lnSpc>
                        <a:spcAft>
                          <a:spcPts val="0"/>
                        </a:spcAft>
                      </a:pPr>
                      <a:r>
                        <a:rPr lang="en-IE" sz="1400" kern="1200" dirty="0">
                          <a:effectLst/>
                        </a:rPr>
                        <a:t>4</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400" kern="1200" dirty="0">
                          <a:effectLst/>
                        </a:rPr>
                        <a:t>In addressing manageability of feedback practices, consideration should be given to involving student self-assessment in the senior clinical years, promoting their responsibility in recognising and achieving learning objectives in CLE.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1480147007"/>
                  </a:ext>
                </a:extLst>
              </a:tr>
              <a:tr h="1003679">
                <a:tc>
                  <a:txBody>
                    <a:bodyPr/>
                    <a:lstStyle/>
                    <a:p>
                      <a:pPr algn="just">
                        <a:lnSpc>
                          <a:spcPct val="200000"/>
                        </a:lnSpc>
                        <a:spcAft>
                          <a:spcPts val="0"/>
                        </a:spcAft>
                      </a:pPr>
                      <a:r>
                        <a:rPr lang="en-IE" sz="1600" b="1" i="1" kern="1200" dirty="0">
                          <a:effectLst/>
                        </a:rPr>
                        <a:t>5</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600" b="0" i="0" kern="1200" dirty="0">
                          <a:effectLst/>
                        </a:rPr>
                        <a:t>Consideration should be given to peer-to-peer discussion of cases led by CT. </a:t>
                      </a:r>
                      <a:r>
                        <a:rPr lang="en-IE" sz="1600" b="1" i="1" kern="1200" dirty="0">
                          <a:effectLst/>
                        </a:rPr>
                        <a:t>Consider mentoring and communication training for Clinical Teachers. </a:t>
                      </a:r>
                    </a:p>
                    <a:p>
                      <a:pPr algn="just">
                        <a:lnSpc>
                          <a:spcPct val="100000"/>
                        </a:lnSpc>
                        <a:spcAft>
                          <a:spcPts val="0"/>
                        </a:spcAft>
                      </a:pPr>
                      <a:r>
                        <a:rPr lang="en-IE" sz="1600" b="1" i="1" kern="1200" dirty="0">
                          <a:effectLst/>
                        </a:rPr>
                        <a:t>Useful to discuss prior to session what the student hopes to take away from the session (i.e., individualised learning outcomes on clinical sessions)</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3528714378"/>
                  </a:ext>
                </a:extLst>
              </a:tr>
            </a:tbl>
          </a:graphicData>
        </a:graphic>
      </p:graphicFrame>
    </p:spTree>
    <p:extLst>
      <p:ext uri="{BB962C8B-B14F-4D97-AF65-F5344CB8AC3E}">
        <p14:creationId xmlns:p14="http://schemas.microsoft.com/office/powerpoint/2010/main" val="380539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t>Second phase</a:t>
            </a:r>
            <a:endParaRPr lang="en-GB" sz="2800" dirty="0"/>
          </a:p>
        </p:txBody>
      </p:sp>
      <p:sp>
        <p:nvSpPr>
          <p:cNvPr id="3" name="Text Placeholder 2"/>
          <p:cNvSpPr>
            <a:spLocks noGrp="1"/>
          </p:cNvSpPr>
          <p:nvPr>
            <p:ph type="body" sz="quarter" idx="10"/>
          </p:nvPr>
        </p:nvSpPr>
        <p:spPr>
          <a:xfrm>
            <a:off x="726038" y="1377222"/>
            <a:ext cx="7500938" cy="4040188"/>
          </a:xfrm>
        </p:spPr>
        <p:txBody>
          <a:bodyPr/>
          <a:lstStyle/>
          <a:p>
            <a:endParaRPr lang="en-IE" dirty="0"/>
          </a:p>
          <a:p>
            <a:r>
              <a:rPr lang="en-IE" dirty="0"/>
              <a:t>2. Development of an eLearning tool around feedback for clinical teachers at DDUH</a:t>
            </a:r>
          </a:p>
          <a:p>
            <a:r>
              <a:rPr lang="en-IE" b="0" dirty="0"/>
              <a:t>Recipient of Dean of Health Faculty Award 2018, Trinity College Dublin</a:t>
            </a:r>
            <a:r>
              <a:rPr lang="en-IE" dirty="0"/>
              <a:t>.</a:t>
            </a:r>
          </a:p>
          <a:p>
            <a:r>
              <a:rPr lang="en-IE" b="0" dirty="0"/>
              <a:t>Adapted and made available to Faculty of Health Sciences.</a:t>
            </a:r>
          </a:p>
          <a:p>
            <a:endParaRPr lang="en-IE" b="0" dirty="0"/>
          </a:p>
          <a:p>
            <a:endParaRPr lang="en-IE" b="0" dirty="0"/>
          </a:p>
          <a:p>
            <a:endParaRPr lang="en-IE" b="0" dirty="0"/>
          </a:p>
          <a:p>
            <a:endParaRPr lang="en-IE" b="0" dirty="0"/>
          </a:p>
          <a:p>
            <a:r>
              <a:rPr lang="en-IE" b="0" dirty="0"/>
              <a:t>Physio + OT data analysis stage</a:t>
            </a:r>
          </a:p>
          <a:p>
            <a:r>
              <a:rPr lang="en-IE" b="0" dirty="0"/>
              <a:t>Medicine data collection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038" y="3719028"/>
            <a:ext cx="3332254" cy="150673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2086" y="3719028"/>
            <a:ext cx="4039488" cy="1475693"/>
          </a:xfrm>
          <a:prstGeom prst="rect">
            <a:avLst/>
          </a:prstGeom>
        </p:spPr>
      </p:pic>
    </p:spTree>
    <p:extLst>
      <p:ext uri="{BB962C8B-B14F-4D97-AF65-F5344CB8AC3E}">
        <p14:creationId xmlns:p14="http://schemas.microsoft.com/office/powerpoint/2010/main" val="2469181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360" y="808751"/>
            <a:ext cx="7500939" cy="561600"/>
          </a:xfrm>
        </p:spPr>
        <p:txBody>
          <a:bodyPr/>
          <a:lstStyle/>
          <a:p>
            <a:r>
              <a:rPr lang="en-IE" dirty="0"/>
              <a:t>Phase 3 Development of Student Literacy in FB in </a:t>
            </a:r>
            <a:br>
              <a:rPr lang="en-IE" dirty="0"/>
            </a:br>
            <a:r>
              <a:rPr lang="en-IE" dirty="0"/>
              <a:t>Healthcare Curriculum.</a:t>
            </a:r>
          </a:p>
        </p:txBody>
      </p:sp>
      <p:sp>
        <p:nvSpPr>
          <p:cNvPr id="3" name="Text Placeholder 2"/>
          <p:cNvSpPr>
            <a:spLocks noGrp="1"/>
          </p:cNvSpPr>
          <p:nvPr>
            <p:ph type="body" sz="quarter" idx="10"/>
          </p:nvPr>
        </p:nvSpPr>
        <p:spPr>
          <a:xfrm>
            <a:off x="682949" y="1682998"/>
            <a:ext cx="7778102" cy="5063345"/>
          </a:xfrm>
        </p:spPr>
        <p:txBody>
          <a:bodyPr/>
          <a:lstStyle/>
          <a:p>
            <a:pPr marL="285750" indent="-285750" algn="just">
              <a:lnSpc>
                <a:spcPct val="107000"/>
              </a:lnSpc>
              <a:spcAft>
                <a:spcPts val="800"/>
              </a:spcAft>
              <a:buFont typeface="Arial" panose="020B0604020202020204" pitchFamily="34" charset="0"/>
              <a:buChar char="•"/>
            </a:pPr>
            <a:r>
              <a:rPr lang="en-GB" b="0" dirty="0">
                <a:latin typeface="Calibri" panose="020F0502020204030204" pitchFamily="34" charset="0"/>
                <a:ea typeface="Times New Roman" panose="02020603050405020304" pitchFamily="18" charset="0"/>
                <a:cs typeface="Times New Roman" panose="02020603050405020304" pitchFamily="18" charset="0"/>
              </a:rPr>
              <a:t>C</a:t>
            </a:r>
            <a:r>
              <a:rPr lang="en-GB" b="0" dirty="0">
                <a:effectLst/>
                <a:latin typeface="Calibri" panose="020F0502020204030204" pitchFamily="34" charset="0"/>
                <a:ea typeface="Times New Roman" panose="02020603050405020304" pitchFamily="18" charset="0"/>
                <a:cs typeface="Times New Roman" panose="02020603050405020304" pitchFamily="18" charset="0"/>
              </a:rPr>
              <a:t>urrent focus is on the ability of the assessor to give feedback rather than on how the student receives and acts on it</a:t>
            </a:r>
          </a:p>
          <a:p>
            <a:pPr marL="285750" indent="-285750" algn="just">
              <a:lnSpc>
                <a:spcPct val="107000"/>
              </a:lnSpc>
              <a:spcAft>
                <a:spcPts val="800"/>
              </a:spcAft>
              <a:buFont typeface="Arial" panose="020B0604020202020204" pitchFamily="34" charset="0"/>
              <a:buChar char="•"/>
            </a:pPr>
            <a:r>
              <a:rPr lang="en-GB" b="0" dirty="0">
                <a:effectLst/>
                <a:latin typeface="Calibri" panose="020F0502020204030204" pitchFamily="34" charset="0"/>
                <a:ea typeface="Times New Roman" panose="02020603050405020304" pitchFamily="18" charset="0"/>
                <a:cs typeface="Times New Roman" panose="02020603050405020304" pitchFamily="18" charset="0"/>
              </a:rPr>
              <a:t>Lack of feedback literacy may result in students being blamed for their inability to respond to feedback well</a:t>
            </a:r>
          </a:p>
          <a:p>
            <a:pPr marL="285750" indent="-285750" algn="just">
              <a:lnSpc>
                <a:spcPct val="107000"/>
              </a:lnSpc>
              <a:spcAft>
                <a:spcPts val="800"/>
              </a:spcAft>
              <a:buFont typeface="Arial" panose="020B0604020202020204" pitchFamily="34" charset="0"/>
              <a:buChar char="•"/>
            </a:pPr>
            <a:r>
              <a:rPr lang="en-GB" b="0" dirty="0">
                <a:effectLst/>
                <a:latin typeface="Calibri" panose="020F0502020204030204" pitchFamily="34" charset="0"/>
                <a:ea typeface="Times New Roman" panose="02020603050405020304" pitchFamily="18" charset="0"/>
                <a:cs typeface="Times New Roman" panose="02020603050405020304" pitchFamily="18" charset="0"/>
              </a:rPr>
              <a:t>Poor uptake of feedback may be interpreted as the student becoming defensive and disengaged in the learning process (Quigley, 2021). </a:t>
            </a:r>
          </a:p>
          <a:p>
            <a:pPr marL="285750" indent="-285750" algn="just">
              <a:lnSpc>
                <a:spcPct val="107000"/>
              </a:lnSpc>
              <a:spcAft>
                <a:spcPts val="800"/>
              </a:spcAft>
              <a:buFont typeface="Arial" panose="020B0604020202020204" pitchFamily="34" charset="0"/>
              <a:buChar char="•"/>
            </a:pPr>
            <a:r>
              <a:rPr lang="en-GB" b="0" dirty="0">
                <a:effectLst/>
                <a:latin typeface="Calibri" panose="020F0502020204030204" pitchFamily="34" charset="0"/>
                <a:ea typeface="Times New Roman" panose="02020603050405020304" pitchFamily="18" charset="0"/>
                <a:cs typeface="Times New Roman" panose="02020603050405020304" pitchFamily="18" charset="0"/>
              </a:rPr>
              <a:t>Enhancing student feedback literacy in clinical teaching creates a high-quality learning environment</a:t>
            </a:r>
            <a:endParaRPr lang="en-GB" b="0" dirty="0">
              <a:effectLst/>
              <a:latin typeface="Times New Roman" panose="02020603050405020304" pitchFamily="18" charset="0"/>
              <a:ea typeface="Times New Roman" panose="02020603050405020304" pitchFamily="18" charset="0"/>
            </a:endParaRPr>
          </a:p>
          <a:p>
            <a:endParaRPr lang="en-IE" b="0" dirty="0"/>
          </a:p>
        </p:txBody>
      </p:sp>
      <p:pic>
        <p:nvPicPr>
          <p:cNvPr id="3074" name="Picture 2" descr="A Guide to Constructive Employee Feedback: Examples &amp; Tips">
            <a:extLst>
              <a:ext uri="{FF2B5EF4-FFF2-40B4-BE49-F238E27FC236}">
                <a16:creationId xmlns:a16="http://schemas.microsoft.com/office/drawing/2014/main" id="{BE273469-EB2A-5BBD-262A-906C5F9477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0526" y="93897"/>
            <a:ext cx="2486346" cy="16554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6922" y="4990067"/>
            <a:ext cx="4869950" cy="1462104"/>
          </a:xfrm>
          <a:prstGeom prst="rect">
            <a:avLst/>
          </a:prstGeom>
        </p:spPr>
      </p:pic>
    </p:spTree>
    <p:extLst>
      <p:ext uri="{BB962C8B-B14F-4D97-AF65-F5344CB8AC3E}">
        <p14:creationId xmlns:p14="http://schemas.microsoft.com/office/powerpoint/2010/main" val="108519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Project Aim</a:t>
            </a:r>
          </a:p>
        </p:txBody>
      </p:sp>
      <p:sp>
        <p:nvSpPr>
          <p:cNvPr id="3" name="Text Placeholder 2"/>
          <p:cNvSpPr>
            <a:spLocks noGrp="1"/>
          </p:cNvSpPr>
          <p:nvPr>
            <p:ph type="body" sz="quarter" idx="10"/>
          </p:nvPr>
        </p:nvSpPr>
        <p:spPr>
          <a:xfrm>
            <a:off x="749611" y="1593399"/>
            <a:ext cx="7500938" cy="1694331"/>
          </a:xfrm>
        </p:spPr>
        <p:txBody>
          <a:bodyPr/>
          <a:lstStyle/>
          <a:p>
            <a:endParaRPr lang="en-GB" sz="1800" b="0" dirty="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GB" sz="1800" b="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b="0" dirty="0">
                <a:solidFill>
                  <a:srgbClr val="000000"/>
                </a:solidFill>
                <a:effectLst/>
                <a:latin typeface="Calibri" panose="020F0502020204030204" pitchFamily="34" charset="0"/>
                <a:ea typeface="Times New Roman" panose="02020603050405020304" pitchFamily="18" charset="0"/>
              </a:rPr>
              <a:t>To enhance student feedback literacy to support students to become reflective practitioners who continuously develop, think, and act independently</a:t>
            </a:r>
            <a:endParaRPr lang="en-GB" b="0" dirty="0">
              <a:solidFill>
                <a:srgbClr val="000000"/>
              </a:solidFill>
              <a:latin typeface="Calibri" panose="020F0502020204030204" pitchFamily="34" charset="0"/>
              <a:ea typeface="Times New Roman" panose="02020603050405020304" pitchFamily="18" charset="0"/>
            </a:endParaRPr>
          </a:p>
          <a:p>
            <a:pPr marL="285750" indent="-285750">
              <a:buFont typeface="Arial" panose="020B0604020202020204" pitchFamily="34" charset="0"/>
              <a:buChar char="•"/>
            </a:pPr>
            <a:endParaRPr lang="en-GB" sz="1800" b="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GB" sz="18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GB" sz="1800" b="0" dirty="0">
              <a:effectLst/>
              <a:latin typeface="Times New Roman" panose="02020603050405020304" pitchFamily="18" charset="0"/>
              <a:ea typeface="Times New Roman" panose="02020603050405020304" pitchFamily="18" charset="0"/>
            </a:endParaRPr>
          </a:p>
          <a:p>
            <a:endParaRPr lang="en-IE" dirty="0"/>
          </a:p>
          <a:p>
            <a:endParaRPr lang="en-IE" dirty="0"/>
          </a:p>
          <a:p>
            <a:endParaRPr lang="en-IE" dirty="0"/>
          </a:p>
        </p:txBody>
      </p:sp>
      <p:pic>
        <p:nvPicPr>
          <p:cNvPr id="1028" name="Picture 4" descr="Can student feedback become a two-way street? | THE Comment">
            <a:extLst>
              <a:ext uri="{FF2B5EF4-FFF2-40B4-BE49-F238E27FC236}">
                <a16:creationId xmlns:a16="http://schemas.microsoft.com/office/drawing/2014/main" id="{E64D0F56-50D1-F4CE-CD7A-2D57C3898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240" y="3569029"/>
            <a:ext cx="3857679" cy="256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444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13098" y="1551708"/>
            <a:ext cx="8548255" cy="4946292"/>
          </a:xfrm>
        </p:spPr>
        <p:txBody>
          <a:bodyPr vert="horz" lIns="0" tIns="0" rIns="0" bIns="0" rtlCol="0" anchor="t">
            <a:noAutofit/>
          </a:bodyPr>
          <a:lstStyle/>
          <a:p>
            <a:endParaRPr lang="en-GB" sz="2000" dirty="0">
              <a:solidFill>
                <a:srgbClr val="000000"/>
              </a:solidFill>
              <a:effectLst/>
              <a:latin typeface="Calibri"/>
              <a:ea typeface="Times New Roman" panose="02020603050405020304" pitchFamily="18"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pPr marL="285750" indent="-285750">
              <a:buFont typeface="Arial" panose="020B0604020202020204" pitchFamily="34" charset="0"/>
              <a:buChar char="•"/>
            </a:pPr>
            <a:endParaRPr lang="en-GB" b="0" dirty="0">
              <a:latin typeface="Calibri"/>
              <a:ea typeface="Calibri" panose="020F0502020204030204" pitchFamily="34" charset="0"/>
              <a:cs typeface="Calibri"/>
            </a:endParaRPr>
          </a:p>
          <a:p>
            <a:pPr marL="285750" indent="-285750">
              <a:buFont typeface="Arial" panose="020B0604020202020204" pitchFamily="34" charset="0"/>
              <a:buChar char="•"/>
            </a:pPr>
            <a:endParaRPr lang="en-GB" b="0" dirty="0">
              <a:latin typeface="Calibri"/>
              <a:ea typeface="Calibri" panose="020F0502020204030204" pitchFamily="34" charset="0"/>
              <a:cs typeface="Calibri"/>
            </a:endParaRPr>
          </a:p>
          <a:p>
            <a:r>
              <a:rPr lang="en-GB" b="0" dirty="0">
                <a:latin typeface="Calibri"/>
                <a:ea typeface="Calibri" panose="020F0502020204030204" pitchFamily="34" charset="0"/>
                <a:cs typeface="Calibri"/>
              </a:rPr>
              <a:t>Literature review, content development, online module, use of animation</a:t>
            </a:r>
          </a:p>
        </p:txBody>
      </p:sp>
      <p:sp>
        <p:nvSpPr>
          <p:cNvPr id="6" name="Title 5">
            <a:extLst>
              <a:ext uri="{FF2B5EF4-FFF2-40B4-BE49-F238E27FC236}">
                <a16:creationId xmlns:a16="http://schemas.microsoft.com/office/drawing/2014/main" id="{FDBE8181-7981-1BE5-5715-64DD29E4D67C}"/>
              </a:ext>
            </a:extLst>
          </p:cNvPr>
          <p:cNvSpPr>
            <a:spLocks noGrp="1"/>
          </p:cNvSpPr>
          <p:nvPr>
            <p:ph type="title"/>
          </p:nvPr>
        </p:nvSpPr>
        <p:spPr/>
        <p:txBody>
          <a:bodyPr/>
          <a:lstStyle/>
          <a:p>
            <a:r>
              <a:rPr lang="en-GB" dirty="0"/>
              <a:t>Project Objectives</a:t>
            </a:r>
          </a:p>
        </p:txBody>
      </p:sp>
      <p:pic>
        <p:nvPicPr>
          <p:cNvPr id="4" name="Picture 3">
            <a:extLst>
              <a:ext uri="{FF2B5EF4-FFF2-40B4-BE49-F238E27FC236}">
                <a16:creationId xmlns:a16="http://schemas.microsoft.com/office/drawing/2014/main" id="{D18FE412-193A-5054-2E06-1B9AFEF08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770" y="1131603"/>
            <a:ext cx="6256962" cy="4760438"/>
          </a:xfrm>
          <a:prstGeom prst="rect">
            <a:avLst/>
          </a:prstGeom>
        </p:spPr>
      </p:pic>
    </p:spTree>
    <p:extLst>
      <p:ext uri="{BB962C8B-B14F-4D97-AF65-F5344CB8AC3E}">
        <p14:creationId xmlns:p14="http://schemas.microsoft.com/office/powerpoint/2010/main" val="215771320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E" dirty="0"/>
              <a:t>Context – What is the importance of this Initiative?</a:t>
            </a:r>
          </a:p>
        </p:txBody>
      </p:sp>
      <p:sp>
        <p:nvSpPr>
          <p:cNvPr id="3" name="Text Placeholder 2"/>
          <p:cNvSpPr>
            <a:spLocks noGrp="1"/>
          </p:cNvSpPr>
          <p:nvPr>
            <p:ph type="body" sz="quarter" idx="10"/>
          </p:nvPr>
        </p:nvSpPr>
        <p:spPr>
          <a:xfrm>
            <a:off x="374072" y="1476000"/>
            <a:ext cx="8562109" cy="4205609"/>
          </a:xfrm>
        </p:spPr>
        <p:txBody>
          <a:bodyPr/>
          <a:lstStyle/>
          <a:p>
            <a:pPr marL="0" lvl="1" indent="0" fontAlgn="base">
              <a:buNone/>
            </a:pPr>
            <a:endParaRPr lang="en-IE" dirty="0"/>
          </a:p>
          <a:p>
            <a:pPr marL="0" lvl="1" indent="0" fontAlgn="base">
              <a:buNone/>
            </a:pPr>
            <a:endParaRPr lang="en-IE" dirty="0"/>
          </a:p>
          <a:p>
            <a:pPr lvl="1" fontAlgn="base">
              <a:buFont typeface="Arial" panose="020B0604020202020204" pitchFamily="34" charset="0"/>
              <a:buChar char="•"/>
            </a:pPr>
            <a:r>
              <a:rPr lang="en-IE" dirty="0"/>
              <a:t>Investing in quality clinical teaching evidence based resources, students from all healthcare disciplines will be able to develop their feedback literacy and communication skills</a:t>
            </a:r>
          </a:p>
          <a:p>
            <a:pPr lvl="1" fontAlgn="base">
              <a:buFont typeface="Arial" panose="020B0604020202020204" pitchFamily="34" charset="0"/>
              <a:buChar char="•"/>
            </a:pPr>
            <a:r>
              <a:rPr lang="en-IE" dirty="0"/>
              <a:t>Potential to improve and transform T&amp;L within the CLE</a:t>
            </a:r>
          </a:p>
          <a:p>
            <a:pPr lvl="1" fontAlgn="base">
              <a:buFont typeface="Arial" panose="020B0604020202020204" pitchFamily="34" charset="0"/>
              <a:buChar char="•"/>
            </a:pPr>
            <a:r>
              <a:rPr lang="en-IE" dirty="0"/>
              <a:t>Capacity to be adapted for use in non-healthcare courses across all disciplines to develop digital learning experiences</a:t>
            </a:r>
          </a:p>
          <a:p>
            <a:pPr marL="0" lvl="1" indent="0" fontAlgn="base">
              <a:buNone/>
            </a:pPr>
            <a:endParaRPr lang="en-IE" dirty="0"/>
          </a:p>
          <a:p>
            <a:endParaRPr lang="en-IE" dirty="0"/>
          </a:p>
        </p:txBody>
      </p:sp>
      <p:pic>
        <p:nvPicPr>
          <p:cNvPr id="4102" name="Picture 6" descr="PAST EVENT] Student feedback session: Library services and resources - W&amp;M  Featured Events">
            <a:extLst>
              <a:ext uri="{FF2B5EF4-FFF2-40B4-BE49-F238E27FC236}">
                <a16:creationId xmlns:a16="http://schemas.microsoft.com/office/drawing/2014/main" id="{B269BF4C-2AB2-5EDB-A3FD-7C91C5BBAF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0184" y="4156505"/>
            <a:ext cx="4043816" cy="270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19147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Context Continued…</a:t>
            </a:r>
          </a:p>
        </p:txBody>
      </p:sp>
      <p:sp>
        <p:nvSpPr>
          <p:cNvPr id="3" name="Text Placeholder 2"/>
          <p:cNvSpPr>
            <a:spLocks noGrp="1"/>
          </p:cNvSpPr>
          <p:nvPr>
            <p:ph type="body" sz="quarter" idx="10"/>
          </p:nvPr>
        </p:nvSpPr>
        <p:spPr>
          <a:xfrm>
            <a:off x="676275" y="1745025"/>
            <a:ext cx="7500938" cy="2107784"/>
          </a:xfrm>
        </p:spPr>
        <p:txBody>
          <a:bodyPr/>
          <a:lstStyle/>
          <a:p>
            <a:pPr marL="342900" indent="-342900">
              <a:buFont typeface="Arial" panose="020B0604020202020204" pitchFamily="34" charset="0"/>
              <a:buChar char="•"/>
            </a:pPr>
            <a:r>
              <a:rPr lang="en-IE" b="0" dirty="0"/>
              <a:t>In harmony with Trinity College Dublin and TCD Students Union Student Partnership Policy, invitation to healthcare students to review the resource ensuring a collaborative approach where the student voice is acknowledged in the development of course material and animations</a:t>
            </a:r>
          </a:p>
          <a:p>
            <a:endParaRPr lang="en-IE" b="0" dirty="0"/>
          </a:p>
          <a:p>
            <a:endParaRPr lang="en-IE" b="0" dirty="0"/>
          </a:p>
          <a:p>
            <a:r>
              <a:rPr lang="en-IE" b="0" dirty="0"/>
              <a:t> </a:t>
            </a:r>
          </a:p>
          <a:p>
            <a:endParaRPr lang="en-IE" b="0" dirty="0"/>
          </a:p>
          <a:p>
            <a:endParaRPr lang="en-IE" dirty="0"/>
          </a:p>
        </p:txBody>
      </p:sp>
      <p:pic>
        <p:nvPicPr>
          <p:cNvPr id="2052" name="Picture 4" descr="Feedback Clipart Transparent , Free Transparent Clipart - ClipartKey">
            <a:extLst>
              <a:ext uri="{FF2B5EF4-FFF2-40B4-BE49-F238E27FC236}">
                <a16:creationId xmlns:a16="http://schemas.microsoft.com/office/drawing/2014/main" id="{FA40F66C-CC96-E3C9-16F3-DD0DE4A3B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43" y="4394290"/>
            <a:ext cx="27146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4133" y="3027201"/>
            <a:ext cx="4580024" cy="3470800"/>
          </a:xfrm>
          <a:prstGeom prst="rect">
            <a:avLst/>
          </a:prstGeom>
        </p:spPr>
      </p:pic>
    </p:spTree>
    <p:extLst>
      <p:ext uri="{BB962C8B-B14F-4D97-AF65-F5344CB8AC3E}">
        <p14:creationId xmlns:p14="http://schemas.microsoft.com/office/powerpoint/2010/main" val="3379425436"/>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483290"/>
            <a:ext cx="7500939" cy="561600"/>
          </a:xfrm>
        </p:spPr>
        <p:txBody>
          <a:bodyPr/>
          <a:lstStyle/>
          <a:p>
            <a:r>
              <a:rPr lang="en-IE" dirty="0"/>
              <a:t>Evaluation of Impact of Module</a:t>
            </a:r>
          </a:p>
        </p:txBody>
      </p:sp>
      <p:sp>
        <p:nvSpPr>
          <p:cNvPr id="3" name="Text Placeholder 2"/>
          <p:cNvSpPr>
            <a:spLocks noGrp="1"/>
          </p:cNvSpPr>
          <p:nvPr>
            <p:ph type="body" sz="quarter" idx="10"/>
          </p:nvPr>
        </p:nvSpPr>
        <p:spPr>
          <a:xfrm>
            <a:off x="429870" y="1010513"/>
            <a:ext cx="7998084" cy="3397191"/>
          </a:xfrm>
        </p:spPr>
        <p:txBody>
          <a:bodyPr/>
          <a:lstStyle/>
          <a:p>
            <a:r>
              <a:rPr lang="en-IE" b="0" dirty="0"/>
              <a:t> </a:t>
            </a:r>
          </a:p>
          <a:p>
            <a:r>
              <a:rPr lang="en-IE" sz="1800" b="0" dirty="0">
                <a:effectLst/>
                <a:latin typeface="Calibri" panose="020F0502020204030204" pitchFamily="34" charset="0"/>
                <a:ea typeface="Times New Roman" panose="02020603050405020304" pitchFamily="18" charset="0"/>
              </a:rPr>
              <a:t>The initiative will have</a:t>
            </a:r>
          </a:p>
          <a:p>
            <a:r>
              <a:rPr lang="en-IE" sz="1800" b="0" dirty="0">
                <a:effectLst/>
                <a:latin typeface="Calibri" panose="020F0502020204030204" pitchFamily="34" charset="0"/>
                <a:ea typeface="Times New Roman" panose="02020603050405020304" pitchFamily="18" charset="0"/>
              </a:rPr>
              <a:t> (i) pre-course-checking prior knowledge and identifying learning needs</a:t>
            </a:r>
          </a:p>
          <a:p>
            <a:r>
              <a:rPr lang="en-IE" sz="1800" b="0" dirty="0">
                <a:effectLst/>
                <a:latin typeface="Calibri" panose="020F0502020204030204" pitchFamily="34" charset="0"/>
                <a:ea typeface="Times New Roman" panose="02020603050405020304" pitchFamily="18" charset="0"/>
              </a:rPr>
              <a:t>(ii) post-course-measuring students’ perceptions of content </a:t>
            </a:r>
            <a:r>
              <a:rPr lang="en-IE" sz="1800" b="0" dirty="0">
                <a:latin typeface="Calibri" panose="020F0502020204030204" pitchFamily="34" charset="0"/>
                <a:ea typeface="Times New Roman" panose="02020603050405020304" pitchFamily="18" charset="0"/>
              </a:rPr>
              <a:t> </a:t>
            </a:r>
          </a:p>
          <a:p>
            <a:r>
              <a:rPr lang="en-IE" sz="1800" b="0" dirty="0">
                <a:latin typeface="Calibri" panose="020F0502020204030204" pitchFamily="34" charset="0"/>
                <a:ea typeface="Times New Roman" panose="02020603050405020304" pitchFamily="18" charset="0"/>
              </a:rPr>
              <a:t>(iii) t</a:t>
            </a:r>
            <a:r>
              <a:rPr lang="en-IE" sz="1800" b="0" dirty="0">
                <a:effectLst/>
                <a:latin typeface="Calibri" panose="020F0502020204030204" pitchFamily="34" charset="0"/>
                <a:ea typeface="Times New Roman" panose="02020603050405020304" pitchFamily="18" charset="0"/>
              </a:rPr>
              <a:t>hree months after completion-determine long term benefits </a:t>
            </a:r>
            <a:endParaRPr lang="en-IE" sz="1800" b="0" dirty="0">
              <a:latin typeface="Calibri" panose="020F0502020204030204" pitchFamily="34" charset="0"/>
              <a:ea typeface="Times New Roman" panose="02020603050405020304" pitchFamily="18" charset="0"/>
            </a:endParaRPr>
          </a:p>
          <a:p>
            <a:endParaRPr lang="en-IE" sz="1800" b="0" dirty="0">
              <a:effectLst/>
              <a:latin typeface="Calibri" panose="020F0502020204030204" pitchFamily="34" charset="0"/>
              <a:ea typeface="Times New Roman" panose="02020603050405020304" pitchFamily="18" charset="0"/>
            </a:endParaRPr>
          </a:p>
          <a:p>
            <a:r>
              <a:rPr lang="en-IE" sz="1800" b="0" dirty="0">
                <a:effectLst/>
                <a:latin typeface="Calibri" panose="020F0502020204030204" pitchFamily="34" charset="0"/>
                <a:ea typeface="Times New Roman" panose="02020603050405020304" pitchFamily="18" charset="0"/>
              </a:rPr>
              <a:t>Descriptive and inferential statistics </a:t>
            </a:r>
            <a:r>
              <a:rPr lang="en-IE" sz="1800" b="0" dirty="0">
                <a:latin typeface="Calibri" panose="020F0502020204030204" pitchFamily="34" charset="0"/>
                <a:ea typeface="Times New Roman" panose="02020603050405020304" pitchFamily="18" charset="0"/>
              </a:rPr>
              <a:t>analysing</a:t>
            </a:r>
            <a:r>
              <a:rPr lang="en-IE" sz="1800" b="0" dirty="0">
                <a:effectLst/>
                <a:latin typeface="Calibri" panose="020F0502020204030204" pitchFamily="34" charset="0"/>
                <a:ea typeface="Times New Roman" panose="02020603050405020304" pitchFamily="18" charset="0"/>
              </a:rPr>
              <a:t> quantitative data and thematic analysis </a:t>
            </a:r>
            <a:r>
              <a:rPr lang="en-IE" sz="1800" b="0" dirty="0">
                <a:latin typeface="Calibri" panose="020F0502020204030204" pitchFamily="34" charset="0"/>
                <a:ea typeface="Times New Roman" panose="02020603050405020304" pitchFamily="18" charset="0"/>
              </a:rPr>
              <a:t>of</a:t>
            </a:r>
            <a:r>
              <a:rPr lang="en-IE" sz="1800" b="0" dirty="0">
                <a:effectLst/>
                <a:latin typeface="Calibri" panose="020F0502020204030204" pitchFamily="34" charset="0"/>
                <a:ea typeface="Times New Roman" panose="02020603050405020304" pitchFamily="18" charset="0"/>
              </a:rPr>
              <a:t> qualitative data collected</a:t>
            </a:r>
            <a:r>
              <a:rPr lang="en-GB" sz="1800" b="0" dirty="0">
                <a:effectLst/>
                <a:latin typeface="Calibri" panose="020F0502020204030204" pitchFamily="34" charset="0"/>
                <a:ea typeface="Times New Roman" panose="02020603050405020304" pitchFamily="18" charset="0"/>
              </a:rPr>
              <a:t> </a:t>
            </a:r>
            <a:endParaRPr lang="en-GB" sz="1800" b="0"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endParaRPr lang="en-IE" b="0" dirty="0"/>
          </a:p>
          <a:p>
            <a:endParaRPr lang="en-IE" b="0" dirty="0"/>
          </a:p>
          <a:p>
            <a:endParaRPr lang="en-IE" dirty="0"/>
          </a:p>
          <a:p>
            <a:endParaRPr lang="en-IE" dirty="0"/>
          </a:p>
          <a:p>
            <a:endParaRPr lang="en-IE" dirty="0"/>
          </a:p>
          <a:p>
            <a:r>
              <a:rPr lang="en-IE" dirty="0"/>
              <a:t>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1443" y="4048019"/>
            <a:ext cx="4154808" cy="2326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254312"/>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C3A3-A5E1-88BC-CC10-E71EEDABC324}"/>
              </a:ext>
            </a:extLst>
          </p:cNvPr>
          <p:cNvSpPr>
            <a:spLocks noGrp="1"/>
          </p:cNvSpPr>
          <p:nvPr>
            <p:ph type="title"/>
          </p:nvPr>
        </p:nvSpPr>
        <p:spPr/>
        <p:txBody>
          <a:bodyPr/>
          <a:lstStyle/>
          <a:p>
            <a:r>
              <a:rPr lang="en-GB" dirty="0"/>
              <a:t>Piloting plan</a:t>
            </a:r>
          </a:p>
        </p:txBody>
      </p:sp>
      <p:sp>
        <p:nvSpPr>
          <p:cNvPr id="3" name="Text Placeholder 2">
            <a:extLst>
              <a:ext uri="{FF2B5EF4-FFF2-40B4-BE49-F238E27FC236}">
                <a16:creationId xmlns:a16="http://schemas.microsoft.com/office/drawing/2014/main" id="{1ADB9A72-8008-2320-C62A-E50AB8CC7E11}"/>
              </a:ext>
            </a:extLst>
          </p:cNvPr>
          <p:cNvSpPr>
            <a:spLocks noGrp="1"/>
          </p:cNvSpPr>
          <p:nvPr>
            <p:ph type="body" sz="quarter" idx="10"/>
          </p:nvPr>
        </p:nvSpPr>
        <p:spPr/>
        <p:txBody>
          <a:bodyPr/>
          <a:lstStyle/>
          <a:p>
            <a:r>
              <a:rPr lang="en-GB" b="0" dirty="0"/>
              <a:t>Module content and animations developed July + August 2022</a:t>
            </a:r>
          </a:p>
          <a:p>
            <a:r>
              <a:rPr lang="en-GB" b="0" dirty="0"/>
              <a:t>Ethics applications across schools September 2022</a:t>
            </a:r>
          </a:p>
          <a:p>
            <a:r>
              <a:rPr lang="en-GB" b="0" dirty="0"/>
              <a:t>Pilot module Autumn 2022 -target groups first years of all disciplines involved in multidisciplinary group</a:t>
            </a:r>
          </a:p>
          <a:p>
            <a:r>
              <a:rPr lang="en-GB" b="0" dirty="0"/>
              <a:t>Review and revisions</a:t>
            </a:r>
          </a:p>
          <a:p>
            <a:r>
              <a:rPr lang="en-GB" b="0" dirty="0"/>
              <a:t>Sept 2023 roll out across Health Faculty</a:t>
            </a:r>
          </a:p>
          <a:p>
            <a:r>
              <a:rPr lang="en-IE" b="0" dirty="0"/>
              <a:t>Evaluate and publish findings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1100" y="4226768"/>
            <a:ext cx="41529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146188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783" y="615943"/>
            <a:ext cx="7500939" cy="561600"/>
          </a:xfrm>
        </p:spPr>
        <p:txBody>
          <a:bodyPr/>
          <a:lstStyle/>
          <a:p>
            <a:r>
              <a:rPr lang="en-IE" dirty="0"/>
              <a:t>Positive potential changes in enhancing student literacy in FB</a:t>
            </a:r>
          </a:p>
        </p:txBody>
      </p:sp>
      <p:sp>
        <p:nvSpPr>
          <p:cNvPr id="3" name="Text Placeholder 2"/>
          <p:cNvSpPr>
            <a:spLocks noGrp="1"/>
          </p:cNvSpPr>
          <p:nvPr>
            <p:ph type="body" sz="quarter" idx="10"/>
          </p:nvPr>
        </p:nvSpPr>
        <p:spPr>
          <a:xfrm>
            <a:off x="828675" y="1476000"/>
            <a:ext cx="7500938" cy="4445263"/>
          </a:xfrm>
        </p:spPr>
        <p:txBody>
          <a:bodyPr/>
          <a:lstStyle/>
          <a:p>
            <a:pPr marL="342900" indent="-342900">
              <a:buFont typeface="Arial" panose="020B0604020202020204" pitchFamily="34" charset="0"/>
              <a:buChar char="•"/>
            </a:pPr>
            <a:r>
              <a:rPr lang="en-IE" b="0" dirty="0"/>
              <a:t>Enhance student engagement in learning and maximise the learning opportunities for students</a:t>
            </a:r>
          </a:p>
          <a:p>
            <a:pPr marL="342900" indent="-342900">
              <a:buFont typeface="Arial" panose="020B0604020202020204" pitchFamily="34" charset="0"/>
              <a:buChar char="•"/>
            </a:pPr>
            <a:r>
              <a:rPr lang="en-IE" b="0" dirty="0"/>
              <a:t>Promote high quality learning experiences and communication in CLE</a:t>
            </a:r>
          </a:p>
          <a:p>
            <a:pPr marL="342900" indent="-342900">
              <a:buFont typeface="Arial" panose="020B0604020202020204" pitchFamily="34" charset="0"/>
              <a:buChar char="•"/>
            </a:pPr>
            <a:r>
              <a:rPr lang="en-IE" b="0" dirty="0"/>
              <a:t>Enhance professional and clinical competency and development of lifelong skills for reflective practice</a:t>
            </a:r>
          </a:p>
          <a:p>
            <a:pPr marL="342900" indent="-342900">
              <a:buFont typeface="Arial" panose="020B0604020202020204" pitchFamily="34" charset="0"/>
              <a:buChar char="•"/>
            </a:pPr>
            <a:r>
              <a:rPr lang="en-IE" b="0" dirty="0"/>
              <a:t>Promote positive impact and improved health and wellbeing of healthcare students, but ultimately, the quality of patient care into the future</a:t>
            </a:r>
          </a:p>
          <a:p>
            <a:endParaRPr lang="en-IE" b="0" dirty="0"/>
          </a:p>
          <a:p>
            <a:endParaRPr lang="en-IE"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3544" y="4248216"/>
            <a:ext cx="3023422" cy="2267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034" y="4754480"/>
            <a:ext cx="4858327" cy="1465240"/>
          </a:xfrm>
          <a:prstGeom prst="rect">
            <a:avLst/>
          </a:prstGeom>
        </p:spPr>
      </p:pic>
    </p:spTree>
    <p:extLst>
      <p:ext uri="{BB962C8B-B14F-4D97-AF65-F5344CB8AC3E}">
        <p14:creationId xmlns:p14="http://schemas.microsoft.com/office/powerpoint/2010/main" val="359105506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511D6-5968-C4AE-D098-0F47D18FBFFE}"/>
              </a:ext>
            </a:extLst>
          </p:cNvPr>
          <p:cNvSpPr>
            <a:spLocks noGrp="1"/>
          </p:cNvSpPr>
          <p:nvPr>
            <p:ph type="title"/>
          </p:nvPr>
        </p:nvSpPr>
        <p:spPr/>
        <p:txBody>
          <a:bodyPr/>
          <a:lstStyle/>
          <a:p>
            <a:r>
              <a:rPr lang="en-GB" dirty="0"/>
              <a:t>Conclusion</a:t>
            </a:r>
          </a:p>
        </p:txBody>
      </p:sp>
      <p:sp>
        <p:nvSpPr>
          <p:cNvPr id="3" name="Text Placeholder 2">
            <a:extLst>
              <a:ext uri="{FF2B5EF4-FFF2-40B4-BE49-F238E27FC236}">
                <a16:creationId xmlns:a16="http://schemas.microsoft.com/office/drawing/2014/main" id="{041C666D-8E64-E1AB-94E8-5F0921F57A6D}"/>
              </a:ext>
            </a:extLst>
          </p:cNvPr>
          <p:cNvSpPr>
            <a:spLocks noGrp="1"/>
          </p:cNvSpPr>
          <p:nvPr>
            <p:ph type="body" sz="quarter" idx="10"/>
          </p:nvPr>
        </p:nvSpPr>
        <p:spPr>
          <a:xfrm>
            <a:off x="828675" y="1881075"/>
            <a:ext cx="7500938" cy="1992282"/>
          </a:xfrm>
        </p:spPr>
        <p:txBody>
          <a:bodyPr/>
          <a:lstStyle/>
          <a:p>
            <a:pPr fontAlgn="base"/>
            <a:r>
              <a:rPr lang="en-GB" sz="1800" b="0" dirty="0">
                <a:effectLst/>
                <a:latin typeface="Calibri" panose="020F0502020204030204" pitchFamily="34" charset="0"/>
                <a:ea typeface="Times New Roman" panose="02020603050405020304" pitchFamily="18" charset="0"/>
              </a:rPr>
              <a:t>This transdisciplinary online module </a:t>
            </a:r>
            <a:r>
              <a:rPr lang="en-GB" sz="1800" b="0" dirty="0">
                <a:latin typeface="Calibri" panose="020F0502020204030204" pitchFamily="34" charset="0"/>
                <a:ea typeface="Times New Roman" panose="02020603050405020304" pitchFamily="18" charset="0"/>
              </a:rPr>
              <a:t>will </a:t>
            </a:r>
            <a:r>
              <a:rPr lang="en-GB" sz="1800" b="0" dirty="0">
                <a:effectLst/>
                <a:latin typeface="Calibri" panose="020F0502020204030204" pitchFamily="34" charset="0"/>
                <a:ea typeface="Times New Roman" panose="02020603050405020304" pitchFamily="18" charset="0"/>
              </a:rPr>
              <a:t>support students’ development of feedback literacy skills is innovative, engaging and novel </a:t>
            </a:r>
          </a:p>
          <a:p>
            <a:pPr fontAlgn="base"/>
            <a:r>
              <a:rPr lang="en-GB" sz="1800" b="0" dirty="0">
                <a:latin typeface="Calibri" panose="020F0502020204030204" pitchFamily="34" charset="0"/>
                <a:ea typeface="Times New Roman" panose="02020603050405020304" pitchFamily="18" charset="0"/>
              </a:rPr>
              <a:t>A</a:t>
            </a:r>
            <a:r>
              <a:rPr lang="en-GB" sz="1800" b="0" dirty="0">
                <a:effectLst/>
                <a:latin typeface="Calibri" panose="020F0502020204030204" pitchFamily="34" charset="0"/>
                <a:ea typeface="Times New Roman" panose="02020603050405020304" pitchFamily="18" charset="0"/>
              </a:rPr>
              <a:t>synchronous online mode of delivery provides students with the tools to develop feedback literacy skills in a flexible manner (Wentling et al., 2000) </a:t>
            </a:r>
          </a:p>
          <a:p>
            <a:pPr fontAlgn="base"/>
            <a:r>
              <a:rPr lang="en-GB" sz="1800" b="0" dirty="0">
                <a:effectLst/>
                <a:latin typeface="Calibri" panose="020F0502020204030204" pitchFamily="34" charset="0"/>
                <a:ea typeface="Times New Roman" panose="02020603050405020304" pitchFamily="18" charset="0"/>
              </a:rPr>
              <a:t>This flexibility has become increasingly relevant in the context of COVID-19 with the rapid move to blended approaches to teaching and learning (UNESCO, 2020) </a:t>
            </a:r>
            <a:endParaRPr lang="en-GB" sz="1800" b="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GB" dirty="0"/>
          </a:p>
        </p:txBody>
      </p:sp>
      <p:pic>
        <p:nvPicPr>
          <p:cNvPr id="5" name="Picture 4">
            <a:extLst>
              <a:ext uri="{FF2B5EF4-FFF2-40B4-BE49-F238E27FC236}">
                <a16:creationId xmlns:a16="http://schemas.microsoft.com/office/drawing/2014/main" id="{729547C6-BB39-1299-6C9C-DA50E74438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533" y="3873357"/>
            <a:ext cx="4664467" cy="2960495"/>
          </a:xfrm>
          <a:prstGeom prst="rect">
            <a:avLst/>
          </a:prstGeom>
        </p:spPr>
      </p:pic>
    </p:spTree>
    <p:extLst>
      <p:ext uri="{BB962C8B-B14F-4D97-AF65-F5344CB8AC3E}">
        <p14:creationId xmlns:p14="http://schemas.microsoft.com/office/powerpoint/2010/main" val="260088177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8805" y="1428108"/>
            <a:ext cx="7500939" cy="5167901"/>
          </a:xfrm>
        </p:spPr>
        <p:txBody>
          <a:bodyPr/>
          <a:lstStyle/>
          <a:p>
            <a:br>
              <a:rPr lang="en-GB" sz="3200" dirty="0"/>
            </a:br>
            <a:br>
              <a:rPr lang="en-GB" sz="3200" dirty="0"/>
            </a:br>
            <a:r>
              <a:rPr lang="en-GB" sz="2800" i="1" dirty="0"/>
              <a:t>Take home message-</a:t>
            </a:r>
            <a:br>
              <a:rPr lang="en-GB" sz="2400" dirty="0"/>
            </a:br>
            <a:br>
              <a:rPr lang="en-GB" sz="2400" dirty="0"/>
            </a:br>
            <a:r>
              <a:rPr lang="en-GB" sz="2400" b="0" dirty="0">
                <a:effectLst/>
                <a:latin typeface="Calibri" panose="020F0502020204030204" pitchFamily="34" charset="0"/>
                <a:ea typeface="Times New Roman" panose="02020603050405020304" pitchFamily="18" charset="0"/>
                <a:cs typeface="Times New Roman" panose="02020603050405020304" pitchFamily="18" charset="0"/>
              </a:rPr>
              <a:t>Enhancing student feedback literacy in clinical teaching can create a high-quality learning environment</a:t>
            </a:r>
            <a:br>
              <a:rPr lang="en-GB" sz="2400" b="0" dirty="0">
                <a:effectLst/>
                <a:latin typeface="Calibri" panose="020F0502020204030204" pitchFamily="34" charset="0"/>
                <a:ea typeface="Times New Roman" panose="02020603050405020304" pitchFamily="18" charset="0"/>
                <a:cs typeface="Times New Roman" panose="02020603050405020304" pitchFamily="18" charset="0"/>
              </a:rPr>
            </a:br>
            <a:br>
              <a:rPr lang="en-GB" sz="2400" b="0" dirty="0">
                <a:effectLst/>
                <a:latin typeface="Times New Roman" panose="02020603050405020304" pitchFamily="18" charset="0"/>
                <a:ea typeface="Times New Roman" panose="02020603050405020304" pitchFamily="18" charset="0"/>
              </a:rPr>
            </a:br>
            <a:r>
              <a:rPr lang="en-GB" sz="2400" dirty="0"/>
              <a:t>Students value your feedback in this high quality clinical learning environment</a:t>
            </a:r>
            <a:br>
              <a:rPr lang="en-GB" dirty="0"/>
            </a:br>
            <a:br>
              <a:rPr lang="en-GB" dirty="0"/>
            </a:br>
            <a:br>
              <a:rPr lang="en-GB" dirty="0"/>
            </a:br>
            <a:r>
              <a:rPr lang="en-GB" sz="2400" dirty="0">
                <a:hlinkClick r:id="rId2">
                  <a:extLst>
                    <a:ext uri="{A12FA001-AC4F-418D-AE19-62706E023703}">
                      <ahyp:hlinkClr xmlns:ahyp="http://schemas.microsoft.com/office/drawing/2018/hyperlinkcolor" val="tx"/>
                    </a:ext>
                  </a:extLst>
                </a:hlinkClick>
              </a:rPr>
              <a:t>SDavis@dental.tcd.ie</a:t>
            </a:r>
            <a:r>
              <a:rPr lang="en-GB" sz="2400" dirty="0"/>
              <a:t> for correspondence</a:t>
            </a:r>
          </a:p>
        </p:txBody>
      </p:sp>
      <p:pic>
        <p:nvPicPr>
          <p:cNvPr id="6" name="Picture 8" descr="We Value Your Feedback | Bronkhorst">
            <a:extLst>
              <a:ext uri="{FF2B5EF4-FFF2-40B4-BE49-F238E27FC236}">
                <a16:creationId xmlns:a16="http://schemas.microsoft.com/office/drawing/2014/main" id="{4D21D36C-90BF-D5B1-9F77-7F139AA38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4318" y="4911920"/>
            <a:ext cx="2740877" cy="1771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6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5921D4-C0AD-AE09-7439-F7F8E948241A}"/>
              </a:ext>
            </a:extLst>
          </p:cNvPr>
          <p:cNvSpPr txBox="1"/>
          <p:nvPr/>
        </p:nvSpPr>
        <p:spPr>
          <a:xfrm>
            <a:off x="246579" y="1178959"/>
            <a:ext cx="7870004" cy="11541621"/>
          </a:xfrm>
          <a:prstGeom prst="rect">
            <a:avLst/>
          </a:prstGeom>
          <a:noFill/>
        </p:spPr>
        <p:txBody>
          <a:bodyPr wrap="square" rtlCol="0">
            <a:spAutoFit/>
          </a:bodyPr>
          <a:lstStyle/>
          <a:p>
            <a:r>
              <a:rPr lang="en-GB" sz="2400" b="1" dirty="0">
                <a:solidFill>
                  <a:schemeClr val="bg1"/>
                </a:solidFill>
              </a:rPr>
              <a:t>References:</a:t>
            </a:r>
          </a:p>
          <a:p>
            <a:pPr marL="285750" indent="-285750">
              <a:buFont typeface="Arial" panose="020B0604020202020204" pitchFamily="34" charset="0"/>
              <a:buChar char="•"/>
            </a:pPr>
            <a:r>
              <a:rPr lang="en-GB" dirty="0">
                <a:solidFill>
                  <a:schemeClr val="bg1"/>
                </a:solidFill>
              </a:rPr>
              <a:t>Davis S, Duane B, Loxley A, Quigley D. The evaluation of an evidence-based model of feedback implemented on an undergraduate dental clinical learning environment. BMC Medical Education (2022) 22:588 </a:t>
            </a:r>
            <a:r>
              <a:rPr lang="en-GB" dirty="0">
                <a:solidFill>
                  <a:schemeClr val="bg1"/>
                </a:solidFill>
                <a:hlinkClick r:id="rId2">
                  <a:extLst>
                    <a:ext uri="{A12FA001-AC4F-418D-AE19-62706E023703}">
                      <ahyp:hlinkClr xmlns:ahyp="http://schemas.microsoft.com/office/drawing/2018/hyperlinkcolor" val="tx"/>
                    </a:ext>
                  </a:extLst>
                </a:hlinkClick>
              </a:rPr>
              <a:t>https://doi.org/10.1186/s12909-022-03630-1</a:t>
            </a:r>
            <a:endParaRPr lang="en-GB" dirty="0">
              <a:solidFill>
                <a:schemeClr val="bg1"/>
              </a:solidFill>
            </a:endParaRPr>
          </a:p>
          <a:p>
            <a:pPr marL="285750" indent="-285750">
              <a:buFont typeface="Arial" panose="020B0604020202020204" pitchFamily="34" charset="0"/>
              <a:buChar char="•"/>
            </a:pPr>
            <a:r>
              <a:rPr lang="en-GB" dirty="0">
                <a:solidFill>
                  <a:schemeClr val="bg1"/>
                </a:solidFill>
              </a:rPr>
              <a:t>Quigley D, Gilheaney O, O’Neill M, Davis S. </a:t>
            </a:r>
            <a:r>
              <a:rPr lang="en-GB" i="0" dirty="0">
                <a:solidFill>
                  <a:schemeClr val="bg1"/>
                </a:solidFill>
                <a:effectLst/>
              </a:rPr>
              <a:t>Speech and Language Therapists’ Perspectives of an E-Learning Course on Providing Feedback in the Clinical Learning Environment. Folia Phoniatrica et Logopaedica</a:t>
            </a:r>
            <a:r>
              <a:rPr lang="en-GB" dirty="0">
                <a:solidFill>
                  <a:schemeClr val="bg1"/>
                </a:solidFill>
              </a:rPr>
              <a:t>. </a:t>
            </a:r>
            <a:r>
              <a:rPr lang="en-GB" b="0" i="0" dirty="0">
                <a:solidFill>
                  <a:schemeClr val="bg1"/>
                </a:solidFill>
                <a:effectLst/>
                <a:latin typeface="Calibri" panose="020F0502020204030204" pitchFamily="34" charset="0"/>
                <a:cs typeface="Calibri" panose="020F0502020204030204" pitchFamily="34" charset="0"/>
              </a:rPr>
              <a:t>2022|DOI: </a:t>
            </a:r>
            <a:r>
              <a:rPr lang="en-GB" b="0" i="0" u="sng" dirty="0">
                <a:solidFill>
                  <a:schemeClr val="bg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10.1159/000519614</a:t>
            </a:r>
            <a:endParaRPr lang="en-GB" u="sng"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i="0" dirty="0">
                <a:solidFill>
                  <a:schemeClr val="bg1"/>
                </a:solidFill>
                <a:effectLst/>
                <a:latin typeface="Calibri" panose="020F0502020204030204" pitchFamily="34" charset="0"/>
                <a:cs typeface="Calibri" panose="020F0502020204030204" pitchFamily="34" charset="0"/>
              </a:rPr>
              <a:t>Evaluation of an eLearning teaching innovation to assist clinical radiation therapy educators in the provision of student feedback. </a:t>
            </a:r>
            <a:r>
              <a:rPr lang="en-GB" b="0" i="0" dirty="0">
                <a:solidFill>
                  <a:schemeClr val="bg1"/>
                </a:solidFill>
                <a:effectLst/>
                <a:latin typeface="Calibri" panose="020F0502020204030204" pitchFamily="34" charset="0"/>
                <a:cs typeface="Calibri" panose="020F0502020204030204" pitchFamily="34" charset="0"/>
              </a:rPr>
              <a:t>Journal of Medical Imaging and Radiation Sciences. (</a:t>
            </a:r>
            <a:r>
              <a:rPr lang="en-GB" dirty="0">
                <a:solidFill>
                  <a:schemeClr val="bg1"/>
                </a:solidFill>
                <a:latin typeface="Calibri" panose="020F0502020204030204" pitchFamily="34" charset="0"/>
                <a:cs typeface="Calibri" panose="020F0502020204030204" pitchFamily="34" charset="0"/>
              </a:rPr>
              <a:t>2</a:t>
            </a:r>
            <a:r>
              <a:rPr lang="en-GB" b="0" i="0" dirty="0">
                <a:solidFill>
                  <a:schemeClr val="bg1"/>
                </a:solidFill>
                <a:effectLst/>
                <a:latin typeface="Calibri" panose="020F0502020204030204" pitchFamily="34" charset="0"/>
                <a:cs typeface="Calibri" panose="020F0502020204030204" pitchFamily="34" charset="0"/>
              </a:rPr>
              <a:t>021) </a:t>
            </a:r>
            <a:r>
              <a:rPr lang="en-GB" cap="all" dirty="0">
                <a:solidFill>
                  <a:schemeClr val="bg1"/>
                </a:solidFill>
                <a:cs typeface="Calibri Light" panose="020F0302020204030204" pitchFamily="34" charset="0"/>
              </a:rPr>
              <a:t>52, (4)</a:t>
            </a:r>
            <a:r>
              <a:rPr lang="en-GB" b="0" i="0" dirty="0">
                <a:solidFill>
                  <a:schemeClr val="bg1"/>
                </a:solidFill>
                <a:effectLst/>
                <a:latin typeface="Calibri" panose="020F0502020204030204" pitchFamily="34" charset="0"/>
                <a:cs typeface="Calibri" panose="020F0502020204030204" pitchFamily="34" charset="0"/>
              </a:rPr>
              <a:t> DOI: </a:t>
            </a:r>
            <a:r>
              <a:rPr lang="en-GB" b="0" i="0" u="sng" dirty="0">
                <a:solidFill>
                  <a:schemeClr val="bg1"/>
                </a:solidFill>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10.1016/j.jmir.2021.03.033</a:t>
            </a:r>
            <a:endParaRPr lang="en-GB" b="0" i="0" u="sng" dirty="0">
              <a:solidFill>
                <a:schemeClr val="bg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chemeClr val="bg1"/>
                </a:solidFill>
              </a:rPr>
              <a:t>Quigley D. When I say … feedback literacy. Medical Education. 2021;55:1121–1122. DOI: 10.1111/medu.14541 </a:t>
            </a:r>
          </a:p>
          <a:p>
            <a:pPr marL="285750" indent="-285750">
              <a:buFont typeface="Arial" panose="020B0604020202020204" pitchFamily="34" charset="0"/>
              <a:buChar char="•"/>
            </a:pPr>
            <a:r>
              <a:rPr lang="en-GB" b="0" i="0" dirty="0">
                <a:solidFill>
                  <a:schemeClr val="bg1"/>
                </a:solidFill>
                <a:effectLst/>
              </a:rPr>
              <a:t>Wentling, et al. (2000) E-Learning—A Review of Literature. Knowledge and Learning Systems Group NCSA 9.1-73</a:t>
            </a:r>
          </a:p>
          <a:p>
            <a:pPr marL="285750" indent="-285750">
              <a:buFont typeface="Arial" panose="020B0604020202020204" pitchFamily="34" charset="0"/>
              <a:buChar char="•"/>
            </a:pPr>
            <a:r>
              <a:rPr lang="en-GB" dirty="0">
                <a:solidFill>
                  <a:schemeClr val="bg1"/>
                </a:solidFill>
              </a:rPr>
              <a:t>UNESCO 2020 https://en.unesco.org/covid19/communicationinformationresponse/digitalinnovation</a:t>
            </a:r>
          </a:p>
          <a:p>
            <a:pPr marL="285750" indent="-285750">
              <a:buFont typeface="Arial" panose="020B0604020202020204" pitchFamily="34" charset="0"/>
              <a:buChar cha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GB" b="0" i="0" dirty="0">
              <a:solidFill>
                <a:schemeClr val="bg1"/>
              </a:solidFill>
              <a:effectLst/>
              <a:cs typeface="Calibri" panose="020F0502020204030204" pitchFamily="34" charset="0"/>
            </a:endParaRPr>
          </a:p>
          <a:p>
            <a:endParaRPr lang="en-GB" b="0" i="0" u="sng" dirty="0">
              <a:solidFill>
                <a:schemeClr val="bg1"/>
              </a:solidFill>
              <a:effectLst/>
              <a:latin typeface="Calibri" panose="020F0502020204030204" pitchFamily="34" charset="0"/>
              <a:cs typeface="Calibri" panose="020F0502020204030204" pitchFamily="34" charset="0"/>
            </a:endParaRPr>
          </a:p>
          <a:p>
            <a:endParaRPr lang="en-GB" b="0" i="0" dirty="0">
              <a:solidFill>
                <a:schemeClr val="bg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046410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5D40A58-1840-B030-B2FD-734114AB4E9D}"/>
              </a:ext>
            </a:extLst>
          </p:cNvPr>
          <p:cNvSpPr txBox="1"/>
          <p:nvPr/>
        </p:nvSpPr>
        <p:spPr>
          <a:xfrm>
            <a:off x="467474" y="1709678"/>
            <a:ext cx="6858000" cy="4247317"/>
          </a:xfrm>
          <a:prstGeom prst="rect">
            <a:avLst/>
          </a:prstGeom>
          <a:noFill/>
        </p:spPr>
        <p:txBody>
          <a:bodyPr wrap="square">
            <a:spAutoFit/>
          </a:bodyPr>
          <a:lstStyle/>
          <a:p>
            <a:r>
              <a:rPr lang="en-GB" sz="2400" b="1" dirty="0">
                <a:solidFill>
                  <a:schemeClr val="bg1"/>
                </a:solidFill>
                <a:cs typeface="Calibri" panose="020F0502020204030204" pitchFamily="34" charset="0"/>
              </a:rPr>
              <a:t>Additional reading</a:t>
            </a:r>
          </a:p>
          <a:p>
            <a:endParaRPr lang="en-GB" sz="2400" b="1" i="0" dirty="0">
              <a:solidFill>
                <a:schemeClr val="bg1"/>
              </a:solidFill>
              <a:effectLst/>
              <a:cs typeface="Calibri" panose="020F0502020204030204" pitchFamily="34" charset="0"/>
            </a:endParaRPr>
          </a:p>
          <a:p>
            <a:pPr marL="285750" indent="-285750">
              <a:buFont typeface="Arial" panose="020B0604020202020204" pitchFamily="34" charset="0"/>
              <a:buChar cha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Burgess A, Mellis C. Feedback and assessment of clinical placements: achieving the right balance. Adv Med Educ Pract 2015;6:373–381.</a:t>
            </a:r>
          </a:p>
          <a:p>
            <a:pPr marL="285750" indent="-285750">
              <a:buFont typeface="Arial" panose="020B0604020202020204" pitchFamily="34" charset="0"/>
              <a:buChar char="•"/>
            </a:pPr>
            <a:r>
              <a:rPr lang="en-GB" sz="1800" kern="12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t>Boud D, Molloy E. Rethinking models of feedback for learning: the challenge of </a:t>
            </a:r>
            <a:r>
              <a:rPr lang="en-GB" sz="1800" kern="1200" dirty="0">
                <a:solidFill>
                  <a:schemeClr val="bg1"/>
                </a:solidFill>
                <a:effectLst/>
                <a:ea typeface="Times New Roman" panose="02020603050405020304" pitchFamily="18" charset="0"/>
                <a:cs typeface="Calibri Light" panose="020F0302020204030204" pitchFamily="34" charset="0"/>
              </a:rPr>
              <a:t>design. Assess Eval High Educ. 2013;38(6):698-712.</a:t>
            </a:r>
          </a:p>
          <a:p>
            <a:pPr marL="285750" indent="-285750">
              <a:buFont typeface="Arial" panose="020B0604020202020204" pitchFamily="34" charset="0"/>
              <a:buChar char="•"/>
            </a:pPr>
            <a:r>
              <a:rPr lang="en-GB" sz="1800" dirty="0">
                <a:solidFill>
                  <a:schemeClr val="bg1"/>
                </a:solidFill>
                <a:effectLst/>
                <a:ea typeface="Times New Roman" panose="02020603050405020304" pitchFamily="18" charset="0"/>
              </a:rPr>
              <a:t>Carless D, Boud D. The development of student feedback literacy: enabling uptake of feedback. Assess Eval High Educ. 2018;43(8):1315-1325. </a:t>
            </a:r>
            <a:endParaRPr lang="en-GB" sz="1800" dirty="0">
              <a:solidFill>
                <a:schemeClr val="bg1"/>
              </a:solidFill>
              <a:ea typeface="Times New Roman" panose="02020603050405020304" pitchFamily="18" charset="0"/>
            </a:endParaRPr>
          </a:p>
          <a:p>
            <a:pPr marL="285750" indent="-285750">
              <a:buFont typeface="Arial" panose="020B0604020202020204" pitchFamily="34" charset="0"/>
              <a:buChar char="•"/>
            </a:pPr>
            <a:r>
              <a:rPr lang="en-GB" sz="1800" dirty="0">
                <a:solidFill>
                  <a:schemeClr val="bg1"/>
                </a:solidFill>
                <a:effectLst/>
                <a:ea typeface="Calibri" panose="020F0502020204030204" pitchFamily="34" charset="0"/>
                <a:cs typeface="Times New Roman" panose="02020603050405020304" pitchFamily="18" charset="0"/>
              </a:rPr>
              <a:t>Nash R, Winstone N. Responsibility-sharing in the giving and receiving of assessment feedback. Front Psychol. 2017; 8:1–9</a:t>
            </a:r>
          </a:p>
          <a:p>
            <a:pPr marL="285750" indent="-285750">
              <a:buFont typeface="Arial" panose="020B0604020202020204" pitchFamily="34" charset="0"/>
              <a:buChar char="•"/>
            </a:pPr>
            <a:r>
              <a:rPr lang="en-GB" sz="1800" dirty="0">
                <a:solidFill>
                  <a:schemeClr val="bg1"/>
                </a:solidFill>
                <a:effectLst/>
                <a:ea typeface="Times New Roman" panose="02020603050405020304" pitchFamily="18" charset="0"/>
              </a:rPr>
              <a:t>Sadler DR. Beyond feedback: developing student capability in complex appraisal. Assess Eval High Educ. 2010;35(5):535-50.</a:t>
            </a:r>
          </a:p>
          <a:p>
            <a:pPr marL="285750" indent="-285750">
              <a:buFont typeface="Arial" panose="020B0604020202020204" pitchFamily="34" charset="0"/>
              <a:buChar char="•"/>
            </a:pPr>
            <a:endParaRPr lang="en-GB" sz="2400" dirty="0">
              <a:solidFill>
                <a:schemeClr val="bg1"/>
              </a:solidFill>
              <a:effectLst/>
              <a:ea typeface="Times New Roman" panose="02020603050405020304" pitchFamily="18" charset="0"/>
              <a:cs typeface="Calibri Light" panose="020F0302020204030204" pitchFamily="34" charset="0"/>
            </a:endParaRPr>
          </a:p>
        </p:txBody>
      </p:sp>
    </p:spTree>
    <p:extLst>
      <p:ext uri="{BB962C8B-B14F-4D97-AF65-F5344CB8AC3E}">
        <p14:creationId xmlns:p14="http://schemas.microsoft.com/office/powerpoint/2010/main" val="2511133701"/>
      </p:ext>
    </p:extLst>
  </p:cSld>
  <p:clrMapOvr>
    <a:masterClrMapping/>
  </p:clrMapOvr>
</p:sld>
</file>

<file path=ppt/theme/theme1.xml><?xml version="1.0" encoding="utf-8"?>
<a:theme xmlns:a="http://schemas.openxmlformats.org/drawingml/2006/main" name="Trinity_PPT_Calibri_Option1">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Trinity_PPT_Calibri_Option1</Template>
  <TotalTime>2525</TotalTime>
  <Words>2392</Words>
  <Application>Microsoft Office PowerPoint</Application>
  <PresentationFormat>On-screen Show (4:3)</PresentationFormat>
  <Paragraphs>201</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Minion Pro</vt:lpstr>
      <vt:lpstr>Times New Roman</vt:lpstr>
      <vt:lpstr>Trinity_PPT_Calibri_Option1</vt:lpstr>
      <vt:lpstr>Developing students’ feedback literacy in healthcare curriculum: a supportive educational innovation.</vt:lpstr>
      <vt:lpstr> Multidisciplinary team members and associated  disciplines</vt:lpstr>
      <vt:lpstr>Background to current project-First phase</vt:lpstr>
      <vt:lpstr>Model of Feedback Adapted from Nicol and MacFarlane-Dick 2006.</vt:lpstr>
      <vt:lpstr>Recommendations from the Report on Feedback</vt:lpstr>
      <vt:lpstr>Second phase</vt:lpstr>
      <vt:lpstr>Phase 3 Development of Student Literacy in FB in  Healthcare Curriculum.</vt:lpstr>
      <vt:lpstr>Project Aim</vt:lpstr>
      <vt:lpstr>Project Objectives</vt:lpstr>
      <vt:lpstr>Context – What is the importance of this Initiative?</vt:lpstr>
      <vt:lpstr>Context Continued…</vt:lpstr>
      <vt:lpstr>Evaluation of Impact of Module</vt:lpstr>
      <vt:lpstr>Piloting plan</vt:lpstr>
      <vt:lpstr>Positive potential changes in enhancing student literacy in FB</vt:lpstr>
      <vt:lpstr>Conclusion</vt:lpstr>
      <vt:lpstr>  Take home message-  Enhancing student feedback literacy in clinical teaching can create a high-quality learning environment  Students value your feedback in this high quality clinical learning environment   SDavis@dental.tcd.ie for correspondence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Siobhan Davis</cp:lastModifiedBy>
  <cp:revision>79</cp:revision>
  <cp:lastPrinted>2022-07-13T12:21:37Z</cp:lastPrinted>
  <dcterms:created xsi:type="dcterms:W3CDTF">2015-04-21T16:55:16Z</dcterms:created>
  <dcterms:modified xsi:type="dcterms:W3CDTF">2022-08-03T09:43:09Z</dcterms:modified>
</cp:coreProperties>
</file>