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4" r:id="rId3"/>
    <p:sldId id="319" r:id="rId4"/>
    <p:sldId id="315" r:id="rId5"/>
    <p:sldId id="275" r:id="rId6"/>
    <p:sldId id="321" r:id="rId7"/>
    <p:sldId id="258" r:id="rId8"/>
    <p:sldId id="276" r:id="rId9"/>
    <p:sldId id="265" r:id="rId10"/>
    <p:sldId id="297" r:id="rId11"/>
    <p:sldId id="298" r:id="rId12"/>
    <p:sldId id="284" r:id="rId13"/>
    <p:sldId id="279" r:id="rId14"/>
    <p:sldId id="288" r:id="rId15"/>
    <p:sldId id="261" r:id="rId16"/>
    <p:sldId id="313" r:id="rId17"/>
    <p:sldId id="317" r:id="rId18"/>
    <p:sldId id="312" r:id="rId19"/>
    <p:sldId id="260" r:id="rId20"/>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15">
          <p15:clr>
            <a:srgbClr val="A4A3A4"/>
          </p15:clr>
        </p15:guide>
        <p15:guide id="2" pos="519">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ia Castello" initials="SC" lastIdx="1" clrIdx="0">
    <p:extLst>
      <p:ext uri="{19B8F6BF-5375-455C-9EA6-DF929625EA0E}">
        <p15:presenceInfo xmlns:p15="http://schemas.microsoft.com/office/powerpoint/2012/main" userId="S-1-5-21-3781580678-689260438-1208428872-287870" providerId="AD"/>
      </p:ext>
    </p:extLst>
  </p:cmAuthor>
  <p:cmAuthor id="2" name="Catherine Hayes" initials="CH" lastIdx="6" clrIdx="1">
    <p:extLst>
      <p:ext uri="{19B8F6BF-5375-455C-9EA6-DF929625EA0E}">
        <p15:presenceInfo xmlns:p15="http://schemas.microsoft.com/office/powerpoint/2012/main" userId="S::hayesc9@tcd.ie::88ac2600-e652-4ac7-ac70-e54c946854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BC"/>
    <a:srgbClr val="006FBA"/>
    <a:srgbClr val="0071B7"/>
    <a:srgbClr val="0B5CAE"/>
    <a:srgbClr val="0E73B9"/>
    <a:srgbClr val="005EAE"/>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01"/>
    <p:restoredTop sz="94627" autoAdjust="0"/>
  </p:normalViewPr>
  <p:slideViewPr>
    <p:cSldViewPr snapToGrid="0" showGuides="1">
      <p:cViewPr varScale="1">
        <p:scale>
          <a:sx n="116" d="100"/>
          <a:sy n="116" d="100"/>
        </p:scale>
        <p:origin x="1536" y="184"/>
      </p:cViewPr>
      <p:guideLst>
        <p:guide orient="horz" pos="4115"/>
        <p:guide pos="519"/>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1" d="100"/>
          <a:sy n="91" d="100"/>
        </p:scale>
        <p:origin x="-3720"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6:32:31.186"/>
    </inkml:context>
    <inkml:brush xml:id="br0">
      <inkml:brushProperty name="width" value="0.05" units="cm"/>
      <inkml:brushProperty name="height" value="0.05" units="cm"/>
      <inkml:brushProperty name="color" value="#E71224"/>
    </inkml:brush>
  </inkml:definitions>
  <inkml:trace contextRef="#ctx0" brushRef="#br0">314 51 24575,'-8'-1'0,"-1"0"0,-1 1 0,0-1 0,0 1 0,0 0 0,2 0 0,1 0 0,-2 0 0,3 0 0,-2 0 0,1 0 0,1 0 0,-1 0 0,0 0 0,0 0 0,-1 1 0,0-1 0,0 0 0,-1 1 0,4-1 0,-2 1 0,1-1 0,1 1 0,-1 0 0,0 1 0,0-1 0,0 0 0,-1 0 0,0 0 0,1 0 0,-1 1 0,0 0 0,2 0 0,0-1 0,0 2 0,1-1 0,-1 0 0,1 2 0,0-1 0,0 1 0,0 1 0,0 2 0,0 0 0,1 1 0,0-1 0,1 1 0,-1 0 0,1 2 0,1-1 0,0 2 0,0-2 0,0 1 0,-1-1 0,2 1 0,-1 2 0,0-2 0,1 2 0,-1-1 0,1 2 0,0 1 0,0-2 0,0 0 0,0-1 0,0-1 0,0 1 0,0-2 0,0 1 0,-1 0 0,1 0 0,1 0 0,-1-1 0,1 0 0,0-2 0,0 1 0,1-1 0,-2 0 0,2-1 0,-2 0 0,1 0 0,0 2 0,1 0 0,0 1 0,2-3 0,-2 0 0,2 0 0,-1-1 0,0 0 0,1 2 0,0-3 0,0 5 0,2-4 0,1 3 0,3 0 0,0 0 0,0 0 0,-1-2 0,0 0 0,2 1 0,2 0 0,4 1 0,-3-3 0,2 2 0,-5-3 0,-1 0 0,-3 0 0,1-1 0,0 1 0,4 1 0,3 0 0,4 3 0,0-2 0,3 1 0,-2-2 0,1 1 0,4 0 0,0-1 0,1 0 0,1-1 0,-2-1 0,2-2 0,-2 0 0,3 2 0,-4-1 0,1 1 0,-1-2 0,-2 0 0,-1-1 0,-1 0 0,-3 1 0,1-1 0,-2 1 0,1-1 0,0 0 0,0-1 0,3 1 0,-1-1 0,5 1 0,2 0 0,2 0 0,1 0 0,-1 0 0,0 0 0,-2-1 0,-2 0 0,0-3 0,-6-1 0,0-3 0,-6 1 0,2-4 0,-3 0 0,0-1 0,0 0 0,0 0 0,-2 0 0,1 0 0,-3-1 0,0-1 0,-2 0 0,0-2 0,-2 1 0,-1-1 0,-1 0 0,-1 1 0,0 0 0,0 0 0,0 0 0,-1-1 0,1 0 0,-1-1 0,1 4 0,0 1 0,0 2 0,0-2 0,-1 2 0,1-2 0,-3 1 0,2 1 0,-1 0 0,-1 0 0,-2 1 0,1-1 0,-1-1 0,2 1 0,-1 0 0,-2 0 0,2 0 0,-2 1 0,2 0 0,-1 0 0,-1 0 0,-3 1 0,0-4 0,-2 3 0,1-1 0,-2 2 0,2 1 0,1 2 0,-1 0 0,4 2 0,-1-1 0,1 1 0,-4 1 0,-1-2 0,1 2 0,-1-2 0,0 0 0,0 0 0,-2-1 0,0 2 0,-1 0 0,1 1 0,-1 1 0,3-1 0,0 1 0,1-1 0,2 1 0,-2-2 0,3 2 0,-3-2 0,1 2 0,0 0 0,-2 0 0,0 0 0,0 1 0,1-2 0,1 2 0,0-2 0,3 2 0,-1 0 0,1-1 0,0 1 0,-2-2 0,-2 1 0,0 0 0,-1-1 0,4 1 0,-2-1 0,2 1 0,-1 0 0,1 0 0,1 0 0,2 1 0,-1 0 0,1-1 0,-1 1 0,0-1 0,0 1 0,0 0 0,1 0 0,-3 0 0,0 0 0,0 0 0,0 0 0,1 0 0,0 0 0,2 0 0,-1 0 0,2 0 0,-2 0 0,1 0 0,-3 0 0,1 0 0,0 0 0,-1 0 0,0-1 0,0 1 0,2-1 0,-1 0 0,2 1 0,0-1 0,0 1 0,-1-1 0,0 1 0,0-1 0,-2 1 0,1 0 0,0-1 0,0 1 0,2 0 0,-1 0 0,0 0 0,-1 0 0,0-1 0,-2 1 0,2-2 0,1 2 0,0-1 0,2 1 0,-3 0 0,3-1 0,-2 1 0,1-1 0,0 1 0,0 0 0,0 0 0,0 0 0,1 0 0,-1-1 0,2 1 0,0-1 0,0 1 0,0 0 0,0 0 0,1 0 0,-2 0 0,1 0 0,-1 0 0,1 0 0,-1 0 0,1 0 0,0 0 0,1 0 0,-1 1 0,-2 0 0,2 0 0,-2 1 0,1-2 0,1 2 0,-1-2 0,0 1 0,1-1 0,0 0 0,-1 1 0,0 0 0,0 0 0,-2-1 0,1 0 0,-2 1 0,1-1 0,0 1 0,3-1 0,0 0 0,0 0 0,1 0 0,-1 0 0,0 0 0,0 0 0,0 0 0,0 0 0,-1 1 0,-1-1 0,-1 2 0,1-2 0,-1 2 0,2-1 0,1 0 0,1 0 0,-1 0 0,2 2 0,-1 0 0,1 0 0,0 1 0,0-3 0,0 1 0,0 0 0,0 0 0,0 0 0,-1-1 0,1 2 0,-2-2 0,2 1 0,-1-1 0,0 0 0,0-1 0,1 2 0,-1-1 0,1 1 0,0 0 0,-1-1 0,1 0 0,-1 0 0,1 2 0,0-1 0,0 0 0,0 0 0,-1-1 0,0 0 0,-5-3 0,0 0 0,-2 0 0,2-1 0,1 2 0,3 0 0,-1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6:32:55.768"/>
    </inkml:context>
    <inkml:brush xml:id="br0">
      <inkml:brushProperty name="width" value="0.05" units="cm"/>
      <inkml:brushProperty name="height" value="0.05" units="cm"/>
      <inkml:brushProperty name="color" value="#E71224"/>
    </inkml:brush>
  </inkml:definitions>
  <inkml:trace contextRef="#ctx0" brushRef="#br0">408 19 24575,'-5'2'0,"-1"-1"0,2 1 0,-5 0 0,2 3 0,-6-1 0,0-1 0,-5 1 0,1 0 0,0 1 0,-4 3 0,3 1 0,-3 1 0,1-1 0,2 1 0,0-1 0,3 2 0,3-3 0,1 1 0,1-1 0,1 1 0,-1 1 0,0 1 0,-2 0 0,3-1 0,-2 1 0,1 1 0,0 2 0,0 2 0,-1 2 0,2-2 0,-1 2 0,5-2 0,0 0 0,3 0 0,1 0 0,1 0 0,0-2 0,0-1 0,0 1 0,1-2 0,-1 2 0,1-1 0,2 2 0,1-1 0,1 1 0,0 0 0,0-3 0,2 2 0,0 0 0,2 0 0,-1 0 0,1-1 0,-2-1 0,4 1 0,0-1 0,4 3 0,0-2 0,1-1 0,-1 2 0,-1-5 0,-1 2 0,2-3 0,0 2 0,2-1 0,0 1 0,7 1 0,1 1 0,2-2 0,2-2 0,1 1 0,0-3 0,1 1 0,0 1 0,1-3 0,1 2 0,2-4 0,-3-1 0,-2-1 0,1-1 0,-3 0 0,3 0 0,3-2 0,0-1 0,6-3 0,-5-1 0,9 3 0,-6-2 0,-1 4 0,-1-3 0,-4 1 0,-2 0 0,3 1 0,-6 0 0,-3-2 0,-5 0 0,-5 0 0,-5-1 0,-1 1 0,1-2 0,2-1 0,2 2 0,0-2 0,3 3 0,-2-3 0,3 0 0,-2 0 0,3-2 0,-1 0 0,3-1 0,-2 1 0,0 0 0,-3 0 0,-4 1 0,1 0 0,-2-1 0,1 0 0,-1 1 0,-1 1 0,-2-2 0,-1 0 0,-2-2 0,-2-1 0,-1-1 0,-1 1 0,0-1 0,0 2 0,0 1 0,-1 0 0,0 1 0,0 0 0,-1 0 0,0 1 0,1 1 0,-1 3 0,2 0 0,-1-1 0,0 0 0,-2-1 0,0-1 0,0 1 0,-1-2 0,1 2 0,-2-1 0,0-1 0,-1 0 0,-1-1 0,1 2 0,-3-1 0,-2 0 0,0 0 0,0 1 0,1 2 0,1 0 0,1 2 0,1-1 0,0 0 0,-1 0 0,1 0 0,-2 0 0,4 2 0,-2-2 0,1 0 0,-2-1 0,0-2 0,-2 1 0,1 1 0,2 0 0,0 3 0,1-1 0,-1 2 0,-1-3 0,-2 1 0,-2-2 0,-1 0 0,-2 1 0,-1-1 0,1 1 0,-2 0 0,2 1 0,0-1 0,0 1 0,1 1 0,2 0 0,2 0 0,0 1 0,2 0 0,-2-1 0,-2 1 0,2 0 0,-1 0 0,1 0 0,2 0 0,-1 2 0,0-1 0,-1 0 0,-1 1 0,1-2 0,-5 0 0,4-1 0,-3 0 0,3 1 0,0 0 0,2 0 0,-2 0 0,3 2 0,-2-1 0,2 1 0,-3 0 0,4 0 0,-3 0 0,2-1 0,-1 1 0,1-1 0,0 1 0,0 0 0,0 0 0,0 0 0,-1 0 0,1 0 0,-1 0 0,-1 0 0,0-1 0,-1 1 0,2-1 0,-1 1 0,1 0 0,0 0 0,1 0 0,-1 0 0,0 0 0,1 0 0,-1 0 0,3-1 0,-1 1 0,1 0 0,0 0 0,0 0 0,0 0 0,0 0 0,0 0 0,1 0 0,0 0 0,1 1 0,0-1 0,0 0 0,2 0 0,-2 0 0,2 0 0,-2 0 0,0 0 0,-1 0 0,0 0 0,1 0 0,0-1 0,-1 0 0,0 1 0,1-1 0,1 1 0,0-1 0,0 1 0,0-2 0,0 2 0,0-1 0,1 0 0,0 1 0,-2-1 0,1 1 0,-2 0 0,0-1 0,0 1 0,1 0 0,1-1 0,-1 1 0,2-1 0,-1 1 0,1-1 0,0 1 0,0-1 0,-1 1 0,0-1 0,-1 1 0,-2-1 0,-2 1 0,-2-1 0,2-1 0,3 1 0,2-1 0,2 1 0,0-1 0,0 1 0,0-1 0,2 0 0,-1 0 0,1 0 0,0 1 0,-1-1 0,0-1 0,0 1 0,1 0 0,0 0 0,1-1 0,0 0 0,0 1 0,-1-2 0,1 2 0,1 0 0,-1-1 0,0 2 0,0-2 0,0 2 0,0 0 0,0 1 0,-1-1 0,0 1 0,0-2 0,1 2 0,-1-2 0,1 1 0,0 0 0,-1 3 0,-2-1 0,0 3 0,0-3 0,-1 0 0,0 0 0,-1-1 0,0 0 0,0 0 0,-2 0 0,0 0 0,-1 0 0,-1 0 0,2 0 0,0 0 0,4 0 0,-1 1 0,2 0 0,-4 1 0,-5 0 0,3-1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6:32:56.510"/>
    </inkml:context>
    <inkml:brush xml:id="br0">
      <inkml:brushProperty name="width" value="0.05" units="cm"/>
      <inkml:brushProperty name="height" value="0.05" units="cm"/>
      <inkml:brushProperty name="color" value="#E71224"/>
    </inkml:brush>
  </inkml:definitions>
  <inkml:trace contextRef="#ctx0" brushRef="#br0">15 8 24575,'-7'-4'0,"2"1"0,3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6:34:11.875"/>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the flow of chart of participants through the study. </a:t>
            </a:r>
          </a:p>
          <a:p>
            <a:r>
              <a:rPr lang="en-IE" dirty="0"/>
              <a:t>After an intensive community mobilisation, two-hundred and eight women registered to participate, and one-hundred and eighty-eight were eligible. </a:t>
            </a:r>
          </a:p>
          <a:p>
            <a:r>
              <a:rPr lang="en-IE" dirty="0"/>
              <a:t>We can see in the chart that the main reason for exclusions before randomisation was that women were unable to be contacted to ask them for consent. </a:t>
            </a:r>
          </a:p>
          <a:p>
            <a:r>
              <a:rPr lang="en-IE" dirty="0"/>
              <a:t>Finally, one-hundred and twenty-five women gave consent, giving a sixty-six point five percent of recruitment rate. </a:t>
            </a:r>
          </a:p>
          <a:p>
            <a:r>
              <a:rPr lang="en-IE" dirty="0"/>
              <a:t>More than half of consented women were medical card holders, which surpassed the target we were aiming at. </a:t>
            </a:r>
          </a:p>
          <a:p>
            <a:r>
              <a:rPr lang="en-GB" dirty="0"/>
              <a:t>After allocation, some women were also unable to be contacted or did not give a reason to not attend the allocated programme. Five women allocated in the control arm declined their participation as they wanted the group intervention. </a:t>
            </a:r>
          </a:p>
        </p:txBody>
      </p:sp>
      <p:sp>
        <p:nvSpPr>
          <p:cNvPr id="4" name="Slide Number Placeholder 3"/>
          <p:cNvSpPr>
            <a:spLocks noGrp="1"/>
          </p:cNvSpPr>
          <p:nvPr>
            <p:ph type="sldNum" sz="quarter" idx="5"/>
          </p:nvPr>
        </p:nvSpPr>
        <p:spPr/>
        <p:txBody>
          <a:bodyPr/>
          <a:lstStyle/>
          <a:p>
            <a:fld id="{C670AB92-6147-4373-9641-9531BE593FD2}" type="slidenum">
              <a:rPr lang="en-GB" smtClean="0"/>
              <a:t>9</a:t>
            </a:fld>
            <a:endParaRPr lang="en-GB"/>
          </a:p>
        </p:txBody>
      </p:sp>
    </p:spTree>
    <p:extLst>
      <p:ext uri="{BB962C8B-B14F-4D97-AF65-F5344CB8AC3E}">
        <p14:creationId xmlns:p14="http://schemas.microsoft.com/office/powerpoint/2010/main" val="318967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the flow of chart of participants through the study. </a:t>
            </a:r>
          </a:p>
          <a:p>
            <a:r>
              <a:rPr lang="en-IE" dirty="0"/>
              <a:t>After an intensive community mobilisation, two-hundred and eight women registered to participate, and one-hundred and eighty-eight were eligible. </a:t>
            </a:r>
          </a:p>
          <a:p>
            <a:r>
              <a:rPr lang="en-IE" dirty="0"/>
              <a:t>We can see in the chart that the main reason for exclusions before randomisation was that women were unable to be contacted to ask them for consent. </a:t>
            </a:r>
          </a:p>
          <a:p>
            <a:r>
              <a:rPr lang="en-IE" dirty="0"/>
              <a:t>Finally, one-hundred and twenty-five women gave consent, giving a sixty-six point five percent of recruitment rate. </a:t>
            </a:r>
          </a:p>
          <a:p>
            <a:r>
              <a:rPr lang="en-IE" dirty="0"/>
              <a:t>More than half of consented women were medical card holders, which surpassed the target we were aiming at. </a:t>
            </a:r>
          </a:p>
          <a:p>
            <a:r>
              <a:rPr lang="en-GB" dirty="0"/>
              <a:t>After allocation, some women were also unable to be contacted or did not give a reason to not attend the allocated programme. Five women allocated in the control arm declined their participation as they wanted the group intervention. </a:t>
            </a:r>
          </a:p>
        </p:txBody>
      </p:sp>
      <p:sp>
        <p:nvSpPr>
          <p:cNvPr id="4" name="Slide Number Placeholder 3"/>
          <p:cNvSpPr>
            <a:spLocks noGrp="1"/>
          </p:cNvSpPr>
          <p:nvPr>
            <p:ph type="sldNum" sz="quarter" idx="5"/>
          </p:nvPr>
        </p:nvSpPr>
        <p:spPr/>
        <p:txBody>
          <a:bodyPr/>
          <a:lstStyle/>
          <a:p>
            <a:fld id="{C670AB92-6147-4373-9641-9531BE593FD2}" type="slidenum">
              <a:rPr lang="en-GB" smtClean="0"/>
              <a:t>10</a:t>
            </a:fld>
            <a:endParaRPr lang="en-GB"/>
          </a:p>
        </p:txBody>
      </p:sp>
    </p:spTree>
    <p:extLst>
      <p:ext uri="{BB962C8B-B14F-4D97-AF65-F5344CB8AC3E}">
        <p14:creationId xmlns:p14="http://schemas.microsoft.com/office/powerpoint/2010/main" val="481180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the flow of chart of participants through the study. </a:t>
            </a:r>
          </a:p>
          <a:p>
            <a:r>
              <a:rPr lang="en-IE" dirty="0"/>
              <a:t>After an intensive community mobilisation, two-hundred and eight women registered to participate, and one-hundred and eighty-eight were eligible. </a:t>
            </a:r>
          </a:p>
          <a:p>
            <a:r>
              <a:rPr lang="en-IE" dirty="0"/>
              <a:t>We can see in the chart that the main reason for exclusions before randomisation was that women were unable to be contacted to ask them for consent. </a:t>
            </a:r>
          </a:p>
          <a:p>
            <a:r>
              <a:rPr lang="en-IE" dirty="0"/>
              <a:t>Finally, one-hundred and twenty-five women gave consent, giving a sixty-six point five percent of recruitment rate. </a:t>
            </a:r>
          </a:p>
          <a:p>
            <a:r>
              <a:rPr lang="en-IE" dirty="0"/>
              <a:t>More than half of consented women were medical card holders, which surpassed the target we were aiming at. </a:t>
            </a:r>
          </a:p>
          <a:p>
            <a:r>
              <a:rPr lang="en-GB" dirty="0"/>
              <a:t>After allocation, some women were also unable to be contacted or did not give a reason to not attend the allocated programme. Five women allocated in the control arm declined their participation as they wanted the group intervention. </a:t>
            </a:r>
          </a:p>
        </p:txBody>
      </p:sp>
      <p:sp>
        <p:nvSpPr>
          <p:cNvPr id="4" name="Slide Number Placeholder 3"/>
          <p:cNvSpPr>
            <a:spLocks noGrp="1"/>
          </p:cNvSpPr>
          <p:nvPr>
            <p:ph type="sldNum" sz="quarter" idx="5"/>
          </p:nvPr>
        </p:nvSpPr>
        <p:spPr/>
        <p:txBody>
          <a:bodyPr/>
          <a:lstStyle/>
          <a:p>
            <a:fld id="{C670AB92-6147-4373-9641-9531BE593FD2}" type="slidenum">
              <a:rPr lang="en-GB" smtClean="0"/>
              <a:t>11</a:t>
            </a:fld>
            <a:endParaRPr lang="en-GB"/>
          </a:p>
        </p:txBody>
      </p:sp>
    </p:spTree>
    <p:extLst>
      <p:ext uri="{BB962C8B-B14F-4D97-AF65-F5344CB8AC3E}">
        <p14:creationId xmlns:p14="http://schemas.microsoft.com/office/powerpoint/2010/main" val="4217862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Around half of recruited women provided data at 12 week and 6 month follow ups. As reported in the flow chart, most were unable to be contacted or dropped out the research for personal or family issues. </a:t>
            </a:r>
            <a:endParaRPr lang="en-GB" dirty="0"/>
          </a:p>
        </p:txBody>
      </p:sp>
      <p:sp>
        <p:nvSpPr>
          <p:cNvPr id="4" name="Slide Number Placeholder 3"/>
          <p:cNvSpPr>
            <a:spLocks noGrp="1"/>
          </p:cNvSpPr>
          <p:nvPr>
            <p:ph type="sldNum" sz="quarter" idx="5"/>
          </p:nvPr>
        </p:nvSpPr>
        <p:spPr/>
        <p:txBody>
          <a:bodyPr/>
          <a:lstStyle/>
          <a:p>
            <a:fld id="{C670AB92-6147-4373-9641-9531BE593FD2}" type="slidenum">
              <a:rPr lang="en-GB" smtClean="0"/>
              <a:t>12</a:t>
            </a:fld>
            <a:endParaRPr lang="en-GB"/>
          </a:p>
        </p:txBody>
      </p:sp>
    </p:spTree>
    <p:extLst>
      <p:ext uri="{BB962C8B-B14F-4D97-AF65-F5344CB8AC3E}">
        <p14:creationId xmlns:p14="http://schemas.microsoft.com/office/powerpoint/2010/main" val="1958831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5A022FE-CFF4-47E9-AD53-CD70195DD4D4}" type="slidenum">
              <a:rPr lang="en-IE" smtClean="0"/>
              <a:t>13</a:t>
            </a:fld>
            <a:endParaRPr lang="en-IE"/>
          </a:p>
        </p:txBody>
      </p:sp>
    </p:spTree>
    <p:extLst>
      <p:ext uri="{BB962C8B-B14F-4D97-AF65-F5344CB8AC3E}">
        <p14:creationId xmlns:p14="http://schemas.microsoft.com/office/powerpoint/2010/main" val="4237569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Around half of recruited women provided data at 12 week and 6 month follow ups. As reported in the flow chart, most were unable to be contacted or dropped out the research for personal or family issues. </a:t>
            </a:r>
            <a:endParaRPr lang="en-GB" dirty="0"/>
          </a:p>
        </p:txBody>
      </p:sp>
      <p:sp>
        <p:nvSpPr>
          <p:cNvPr id="4" name="Slide Number Placeholder 3"/>
          <p:cNvSpPr>
            <a:spLocks noGrp="1"/>
          </p:cNvSpPr>
          <p:nvPr>
            <p:ph type="sldNum" sz="quarter" idx="5"/>
          </p:nvPr>
        </p:nvSpPr>
        <p:spPr/>
        <p:txBody>
          <a:bodyPr/>
          <a:lstStyle/>
          <a:p>
            <a:fld id="{C670AB92-6147-4373-9641-9531BE593FD2}" type="slidenum">
              <a:rPr lang="en-GB" smtClean="0"/>
              <a:t>14</a:t>
            </a:fld>
            <a:endParaRPr lang="en-GB"/>
          </a:p>
        </p:txBody>
      </p:sp>
    </p:spTree>
    <p:extLst>
      <p:ext uri="{BB962C8B-B14F-4D97-AF65-F5344CB8AC3E}">
        <p14:creationId xmlns:p14="http://schemas.microsoft.com/office/powerpoint/2010/main" val="2141146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451" y="0"/>
            <a:ext cx="9127097"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userDrawn="1"/>
        </p:nvSpPr>
        <p:spPr>
          <a:xfrm>
            <a:off x="0" y="6024880"/>
            <a:ext cx="9144000" cy="838894"/>
          </a:xfrm>
          <a:prstGeom prst="rect">
            <a:avLst/>
          </a:prstGeom>
          <a:solidFill>
            <a:srgbClr val="0071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198748"/>
            <a:ext cx="2060224" cy="550631"/>
          </a:xfrm>
          <a:prstGeom prst="rect">
            <a:avLst/>
          </a:prstGeom>
        </p:spPr>
      </p:pic>
      <p:sp>
        <p:nvSpPr>
          <p:cNvPr id="14" name="TextBox 13"/>
          <p:cNvSpPr txBox="1"/>
          <p:nvPr userDrawn="1"/>
        </p:nvSpPr>
        <p:spPr>
          <a:xfrm>
            <a:off x="7954041" y="6615119"/>
            <a:ext cx="375572" cy="153888"/>
          </a:xfrm>
          <a:prstGeom prst="rect">
            <a:avLst/>
          </a:prstGeom>
          <a:noFill/>
        </p:spPr>
        <p:txBody>
          <a:bodyPr wrap="square" lIns="0" tIns="0" rIns="0" bIns="0"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9B0B15D8-8C78-934C-9F81-483F5C37CC80}"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dirty="0">
              <a:solidFill>
                <a:schemeClr val="bg1"/>
              </a:solidFill>
            </a:endParaRPr>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11"/>
          <p:cNvSpPr/>
          <p:nvPr userDrawn="1"/>
        </p:nvSpPr>
        <p:spPr>
          <a:xfrm>
            <a:off x="0" y="6024880"/>
            <a:ext cx="9144000" cy="838894"/>
          </a:xfrm>
          <a:prstGeom prst="rect">
            <a:avLst/>
          </a:prstGeom>
          <a:solidFill>
            <a:srgbClr val="0071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198748"/>
            <a:ext cx="2060224" cy="550631"/>
          </a:xfrm>
          <a:prstGeom prst="rect">
            <a:avLst/>
          </a:prstGeom>
        </p:spPr>
      </p:pic>
      <p:sp>
        <p:nvSpPr>
          <p:cNvPr id="14" name="TextBox 13"/>
          <p:cNvSpPr txBox="1"/>
          <p:nvPr userDrawn="1"/>
        </p:nvSpPr>
        <p:spPr>
          <a:xfrm>
            <a:off x="7954041" y="6615119"/>
            <a:ext cx="375572" cy="153888"/>
          </a:xfrm>
          <a:prstGeom prst="rect">
            <a:avLst/>
          </a:prstGeom>
          <a:noFill/>
        </p:spPr>
        <p:txBody>
          <a:bodyPr wrap="square" lIns="0" tIns="0" rIns="0" bIns="0"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9B0B15D8-8C78-934C-9F81-483F5C37CC80}"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dirty="0">
              <a:solidFill>
                <a:schemeClr val="bg1"/>
              </a:solidFill>
            </a:endParaRPr>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94287"/>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6534000"/>
            <a:ext cx="9144000" cy="324000"/>
          </a:xfrm>
          <a:prstGeom prst="rect">
            <a:avLst/>
          </a:prstGeom>
          <a:solidFill>
            <a:srgbClr val="0071BC"/>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chorCtr="0"/>
          <a:lstStyle/>
          <a:p>
            <a:pPr marL="727075" indent="0" algn="l"/>
            <a:r>
              <a:rPr lang="en-GB" sz="1000" b="1" dirty="0"/>
              <a:t>Trinity College Dublin, </a:t>
            </a:r>
            <a:r>
              <a:rPr lang="en-GB" sz="1000" dirty="0"/>
              <a:t>The University of Dublin</a:t>
            </a:r>
          </a:p>
        </p:txBody>
      </p:sp>
      <p:sp>
        <p:nvSpPr>
          <p:cNvPr id="10" name="TextBox 9"/>
          <p:cNvSpPr txBox="1"/>
          <p:nvPr userDrawn="1"/>
        </p:nvSpPr>
        <p:spPr>
          <a:xfrm>
            <a:off x="7954041" y="6615119"/>
            <a:ext cx="375572" cy="153888"/>
          </a:xfrm>
          <a:prstGeom prst="rect">
            <a:avLst/>
          </a:prstGeom>
          <a:noFill/>
        </p:spPr>
        <p:txBody>
          <a:bodyPr wrap="square" lIns="0" tIns="0" rIns="0" bIns="0"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9B0B15D8-8C78-934C-9F81-483F5C37CC80}"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dirty="0">
              <a:solidFill>
                <a:schemeClr val="bg1"/>
              </a:solidFill>
            </a:endParaRPr>
          </a:p>
        </p:txBody>
      </p: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94287"/>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6534000"/>
            <a:ext cx="9144000" cy="324000"/>
          </a:xfrm>
          <a:prstGeom prst="rect">
            <a:avLst/>
          </a:prstGeom>
          <a:solidFill>
            <a:srgbClr val="0071BC"/>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chorCtr="0"/>
          <a:lstStyle/>
          <a:p>
            <a:pPr marL="727075" indent="0" algn="l"/>
            <a:r>
              <a:rPr lang="en-GB" sz="1000" b="1" dirty="0"/>
              <a:t>Trinity College Dublin, </a:t>
            </a:r>
            <a:r>
              <a:rPr lang="en-GB" sz="1000" dirty="0"/>
              <a:t>The University of Dublin</a:t>
            </a:r>
          </a:p>
        </p:txBody>
      </p:sp>
      <p:sp>
        <p:nvSpPr>
          <p:cNvPr id="10" name="TextBox 9"/>
          <p:cNvSpPr txBox="1"/>
          <p:nvPr userDrawn="1"/>
        </p:nvSpPr>
        <p:spPr>
          <a:xfrm>
            <a:off x="7954041" y="6615119"/>
            <a:ext cx="375572" cy="153888"/>
          </a:xfrm>
          <a:prstGeom prst="rect">
            <a:avLst/>
          </a:prstGeom>
          <a:noFill/>
        </p:spPr>
        <p:txBody>
          <a:bodyPr wrap="square" lIns="0" tIns="0" rIns="0" bIns="0"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9B0B15D8-8C78-934C-9F81-483F5C37CC80}"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dirty="0">
              <a:solidFill>
                <a:schemeClr val="bg1"/>
              </a:solidFill>
            </a:endParaRPr>
          </a:p>
        </p:txBody>
      </p: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451" y="0"/>
            <a:ext cx="9127097"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7513C0-8CDA-4856-A480-305CD21F3D7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E0A7B5-FF02-40F2-9D1C-560918D6BF87}" type="slidenum">
              <a:rPr lang="en-GB" smtClean="0"/>
              <a:t>‹#›</a:t>
            </a:fld>
            <a:endParaRPr lang="en-GB"/>
          </a:p>
        </p:txBody>
      </p:sp>
    </p:spTree>
    <p:extLst>
      <p:ext uri="{BB962C8B-B14F-4D97-AF65-F5344CB8AC3E}">
        <p14:creationId xmlns:p14="http://schemas.microsoft.com/office/powerpoint/2010/main" val="37320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41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534000"/>
            <a:ext cx="9144000" cy="324000"/>
          </a:xfrm>
          <a:prstGeom prst="rect">
            <a:avLst/>
          </a:prstGeom>
          <a:solidFill>
            <a:srgbClr val="0071BC"/>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chorCtr="0"/>
          <a:lstStyle/>
          <a:p>
            <a:pPr marL="727075" indent="0" algn="l"/>
            <a:r>
              <a:rPr lang="en-GB" sz="1000" b="1" dirty="0"/>
              <a:t>Trinity College Dublin, </a:t>
            </a:r>
            <a:r>
              <a:rPr lang="en-GB" sz="1000" dirty="0"/>
              <a:t>The University of Dublin</a:t>
            </a:r>
          </a:p>
        </p:txBody>
      </p:sp>
      <p:sp>
        <p:nvSpPr>
          <p:cNvPr id="8" name="TextBox 7"/>
          <p:cNvSpPr txBox="1"/>
          <p:nvPr userDrawn="1"/>
        </p:nvSpPr>
        <p:spPr>
          <a:xfrm>
            <a:off x="7954041" y="6615119"/>
            <a:ext cx="375572" cy="153888"/>
          </a:xfrm>
          <a:prstGeom prst="rect">
            <a:avLst/>
          </a:prstGeom>
          <a:noFill/>
        </p:spPr>
        <p:txBody>
          <a:bodyPr wrap="square" lIns="0" tIns="0" rIns="0" bIns="0"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9B0B15D8-8C78-934C-9F81-483F5C37CC80}"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dirty="0">
              <a:solidFill>
                <a:schemeClr val="bg1"/>
              </a:solidFill>
            </a:endParaRPr>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 id="2147483662" r:id="rId9"/>
    <p:sldLayoutId id="2147483663" r:id="rId10"/>
  </p:sldLayoutIdLst>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hyperlink" Target="https://www.ncri.ie/publications/cancer-trends-and-projections/cancer-incidence-projections-ireland-2020-2045" TargetMode="Externa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3.png"/><Relationship Id="rId5" Type="http://schemas.openxmlformats.org/officeDocument/2006/relationships/image" Target="../media/image1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file://localhost/%5C%5CVolumes%5CNew%20Job%20Store%5C01_new_job_store%5C002824%20ICS%20Powerpoint%5Cthe-model.png" TargetMode="External"/><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3741" y="1898375"/>
            <a:ext cx="8247530" cy="1788970"/>
          </a:xfrm>
        </p:spPr>
        <p:txBody>
          <a:bodyPr/>
          <a:lstStyle/>
          <a:p>
            <a:r>
              <a:rPr lang="en-IE" b="0" dirty="0"/>
              <a:t>We Can Quit Too (WCQ2) A Pilot Cluster Randomized Controlled Trial of a Peer Delivered Outreach Community-based Smoking Cessation Intervention For Women Living In Disadvantaged Communities In Ireland</a:t>
            </a:r>
            <a:endParaRPr lang="en-GB" b="0" dirty="0"/>
          </a:p>
        </p:txBody>
      </p:sp>
      <p:sp>
        <p:nvSpPr>
          <p:cNvPr id="6" name="Text Placeholder 5"/>
          <p:cNvSpPr>
            <a:spLocks noGrp="1"/>
          </p:cNvSpPr>
          <p:nvPr>
            <p:ph type="body" sz="quarter" idx="10"/>
          </p:nvPr>
        </p:nvSpPr>
        <p:spPr>
          <a:xfrm>
            <a:off x="573741" y="3973500"/>
            <a:ext cx="7317929" cy="1677293"/>
          </a:xfrm>
        </p:spPr>
        <p:txBody>
          <a:bodyPr/>
          <a:lstStyle/>
          <a:p>
            <a:r>
              <a:rPr lang="en-GB" sz="2000" dirty="0"/>
              <a:t>Dr Catherine Hayes, Principal Investigator WCQ2</a:t>
            </a:r>
          </a:p>
          <a:p>
            <a:endParaRPr lang="en-GB" sz="2000" dirty="0"/>
          </a:p>
          <a:p>
            <a:r>
              <a:rPr lang="en-GB" sz="2000" dirty="0"/>
              <a:t>WONCA World Rural Health Conference 2022</a:t>
            </a:r>
          </a:p>
          <a:p>
            <a:endParaRPr lang="en-GB" dirty="0"/>
          </a:p>
          <a:p>
            <a:pPr lvl="2"/>
            <a:r>
              <a:rPr lang="en-GB" sz="2000" dirty="0"/>
              <a:t>18/06/2022</a:t>
            </a:r>
          </a:p>
        </p:txBody>
      </p:sp>
      <p:sp>
        <p:nvSpPr>
          <p:cNvPr id="3" name="Rectangle 2"/>
          <p:cNvSpPr/>
          <p:nvPr/>
        </p:nvSpPr>
        <p:spPr>
          <a:xfrm>
            <a:off x="4363278" y="5746326"/>
            <a:ext cx="4701209" cy="101127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4" name="Group 3">
            <a:extLst>
              <a:ext uri="{FF2B5EF4-FFF2-40B4-BE49-F238E27FC236}">
                <a16:creationId xmlns:a16="http://schemas.microsoft.com/office/drawing/2014/main" id="{2FCFA347-0E55-4165-B604-D443952D1553}"/>
              </a:ext>
            </a:extLst>
          </p:cNvPr>
          <p:cNvGrpSpPr/>
          <p:nvPr/>
        </p:nvGrpSpPr>
        <p:grpSpPr>
          <a:xfrm>
            <a:off x="4363278" y="5864086"/>
            <a:ext cx="4511784" cy="817649"/>
            <a:chOff x="28492798" y="3089328"/>
            <a:chExt cx="12993011" cy="2403945"/>
          </a:xfrm>
        </p:grpSpPr>
        <p:pic>
          <p:nvPicPr>
            <p:cNvPr id="5" name="Picture 14" descr="A screenshot of a cell phone&#10;&#10;Description automatically generated">
              <a:extLst>
                <a:ext uri="{FF2B5EF4-FFF2-40B4-BE49-F238E27FC236}">
                  <a16:creationId xmlns:a16="http://schemas.microsoft.com/office/drawing/2014/main" id="{8812A266-618F-4CCD-97F9-7516987E2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2798" y="3089328"/>
              <a:ext cx="3142312" cy="240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a:extLst>
                <a:ext uri="{FF2B5EF4-FFF2-40B4-BE49-F238E27FC236}">
                  <a16:creationId xmlns:a16="http://schemas.microsoft.com/office/drawing/2014/main" id="{F0CE7073-F214-41C2-9010-E6E6CE0B9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53318" y="3412904"/>
              <a:ext cx="3142312" cy="156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Logo, company name&#10;&#10;Description automatically generated">
              <a:extLst>
                <a:ext uri="{FF2B5EF4-FFF2-40B4-BE49-F238E27FC236}">
                  <a16:creationId xmlns:a16="http://schemas.microsoft.com/office/drawing/2014/main" id="{C91F978E-CD27-4236-BD10-38D1830189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54047" y="3315861"/>
              <a:ext cx="2262476" cy="182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A picture containing logo&#10;&#10;Description automatically generated">
              <a:extLst>
                <a:ext uri="{FF2B5EF4-FFF2-40B4-BE49-F238E27FC236}">
                  <a16:creationId xmlns:a16="http://schemas.microsoft.com/office/drawing/2014/main" id="{9EB339F1-9AF3-4529-9EE0-0F2B89C6142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384967" y="3584425"/>
              <a:ext cx="3511714" cy="1115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descr="Logo&#10;&#10;Description automatically generated">
              <a:extLst>
                <a:ext uri="{FF2B5EF4-FFF2-40B4-BE49-F238E27FC236}">
                  <a16:creationId xmlns:a16="http://schemas.microsoft.com/office/drawing/2014/main" id="{0A457C29-538A-4B09-B4AA-42E4872BFED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80435" y="3467412"/>
              <a:ext cx="1505374" cy="164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t>Research Team </a:t>
            </a:r>
            <a:r>
              <a:rPr lang="en-IE" dirty="0"/>
              <a:t> </a:t>
            </a:r>
          </a:p>
        </p:txBody>
      </p:sp>
      <p:sp>
        <p:nvSpPr>
          <p:cNvPr id="11" name="Rectangle 10"/>
          <p:cNvSpPr/>
          <p:nvPr/>
        </p:nvSpPr>
        <p:spPr>
          <a:xfrm>
            <a:off x="828674" y="1514694"/>
            <a:ext cx="7500939" cy="4093428"/>
          </a:xfrm>
          <a:prstGeom prst="rect">
            <a:avLst/>
          </a:prstGeom>
        </p:spPr>
        <p:txBody>
          <a:bodyPr wrap="square">
            <a:spAutoFit/>
          </a:bodyPr>
          <a:lstStyle/>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Castello S, Darker C, O’Connell N, Burke E. </a:t>
            </a:r>
            <a:r>
              <a:rPr lang="en-IE" sz="2000" dirty="0"/>
              <a:t>Public Health &amp; Primary Care, Institute of Population Health, School of Medicine, Trinity College Dublin</a:t>
            </a:r>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Patterson J, Dougall N. </a:t>
            </a:r>
            <a:r>
              <a:rPr lang="en-IE" sz="2000" dirty="0"/>
              <a:t>School of Health and Social Care, Edinburgh Napier University </a:t>
            </a:r>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Dobbie F, Bauld L, </a:t>
            </a:r>
            <a:r>
              <a:rPr lang="en-IE" sz="2000" dirty="0"/>
              <a:t>Usher Institute, College of Medicine and Veterinary Science, University of Edinburgh</a:t>
            </a:r>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Vance J, K O Hagan, </a:t>
            </a:r>
            <a:r>
              <a:rPr lang="en-IE" sz="2000" dirty="0"/>
              <a:t>Irish Cancer Society, Dublin</a:t>
            </a:r>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Williams P, </a:t>
            </a:r>
            <a:r>
              <a:rPr lang="en-IE" sz="2000" b="1" dirty="0">
                <a:effectLst>
                  <a:outerShdw blurRad="38100" dist="38100" dir="2700000" algn="tl">
                    <a:srgbClr val="000000">
                      <a:alpha val="43137"/>
                    </a:srgbClr>
                  </a:outerShdw>
                </a:effectLst>
              </a:rPr>
              <a:t>PPI</a:t>
            </a:r>
            <a:endParaRPr lang="en-IE" sz="2000" b="1" dirty="0"/>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Reynolds, C, Buggy A</a:t>
            </a:r>
            <a:r>
              <a:rPr lang="en-IE" sz="2000" dirty="0"/>
              <a:t>, HSE</a:t>
            </a:r>
          </a:p>
          <a:p>
            <a:pPr marL="285750" indent="-285750">
              <a:buClr>
                <a:srgbClr val="0071BC"/>
              </a:buClr>
              <a:buFont typeface="Arial" panose="020B0604020202020204" pitchFamily="34" charset="0"/>
              <a:buChar char="•"/>
            </a:pPr>
            <a:r>
              <a:rPr lang="en-IE" sz="2000" dirty="0">
                <a:effectLst>
                  <a:outerShdw blurRad="38100" dist="38100" dir="2700000" algn="tl">
                    <a:srgbClr val="000000">
                      <a:alpha val="43137"/>
                    </a:srgbClr>
                  </a:outerShdw>
                </a:effectLst>
              </a:rPr>
              <a:t>Devane D, </a:t>
            </a:r>
            <a:r>
              <a:rPr lang="en-IE" sz="2000" dirty="0"/>
              <a:t>HRB Trials Methodology Research Network &amp; School of Nursing &amp; Midwifery, NUI Galway.</a:t>
            </a:r>
          </a:p>
          <a:p>
            <a:pPr marL="285750" indent="-285750">
              <a:buClr>
                <a:srgbClr val="0071BC"/>
              </a:buClr>
              <a:buFont typeface="Arial" panose="020B0604020202020204" pitchFamily="34" charset="0"/>
              <a:buChar char="•"/>
            </a:pPr>
            <a:endParaRPr lang="en-IE" sz="2000" dirty="0"/>
          </a:p>
        </p:txBody>
      </p:sp>
    </p:spTree>
    <p:extLst>
      <p:ext uri="{BB962C8B-B14F-4D97-AF65-F5344CB8AC3E}">
        <p14:creationId xmlns:p14="http://schemas.microsoft.com/office/powerpoint/2010/main" val="4065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49E5-38E0-43CA-A84A-F7E425B8DF21}"/>
              </a:ext>
            </a:extLst>
          </p:cNvPr>
          <p:cNvSpPr>
            <a:spLocks noGrp="1"/>
          </p:cNvSpPr>
          <p:nvPr>
            <p:ph type="title"/>
          </p:nvPr>
        </p:nvSpPr>
        <p:spPr/>
        <p:txBody>
          <a:bodyPr>
            <a:normAutofit/>
          </a:bodyPr>
          <a:lstStyle/>
          <a:p>
            <a:r>
              <a:rPr lang="en-US" sz="2250" dirty="0">
                <a:cs typeface="Calibri Light"/>
              </a:rPr>
              <a:t>Tobacco, Women, Health and Health Equity</a:t>
            </a:r>
            <a:endParaRPr lang="en-US" sz="2250" dirty="0"/>
          </a:p>
        </p:txBody>
      </p:sp>
      <p:sp>
        <p:nvSpPr>
          <p:cNvPr id="3" name="Content Placeholder 2">
            <a:extLst>
              <a:ext uri="{FF2B5EF4-FFF2-40B4-BE49-F238E27FC236}">
                <a16:creationId xmlns:a16="http://schemas.microsoft.com/office/drawing/2014/main" id="{46CE3EEC-D683-41A1-9F28-4B090A97DB40}"/>
              </a:ext>
            </a:extLst>
          </p:cNvPr>
          <p:cNvSpPr>
            <a:spLocks noGrp="1"/>
          </p:cNvSpPr>
          <p:nvPr>
            <p:ph idx="1"/>
          </p:nvPr>
        </p:nvSpPr>
        <p:spPr>
          <a:xfrm>
            <a:off x="493713" y="1568918"/>
            <a:ext cx="8156575" cy="3243714"/>
          </a:xfrm>
        </p:spPr>
        <p:txBody>
          <a:bodyPr vert="horz" lIns="68580" tIns="34290" rIns="68580" bIns="34290" rtlCol="0" anchor="t">
            <a:normAutofit fontScale="92500"/>
          </a:bodyPr>
          <a:lstStyle/>
          <a:p>
            <a:r>
              <a:rPr lang="en-US" sz="1600" dirty="0"/>
              <a:t>The World Health Organization (WHO) has defined tobacco use as a marker for social inequality</a:t>
            </a:r>
          </a:p>
          <a:p>
            <a:pPr lvl="1"/>
            <a:r>
              <a:rPr lang="en-US" sz="1600" dirty="0"/>
              <a:t>Low socio-economic status (SES) groups are more impacted by the health consequences of smoking: </a:t>
            </a:r>
          </a:p>
          <a:p>
            <a:pPr lvl="2"/>
            <a:r>
              <a:rPr lang="en-US" sz="1600" dirty="0"/>
              <a:t>high smoking use, more stressful living conditions, less access to smoking cessation services. </a:t>
            </a:r>
          </a:p>
          <a:p>
            <a:pPr lvl="1"/>
            <a:r>
              <a:rPr lang="en-US" sz="1600" dirty="0"/>
              <a:t>Repeated calls to develop smoking cessation interventions that are tailored or adapted to the specific needs of lower SES smokers</a:t>
            </a:r>
          </a:p>
          <a:p>
            <a:pPr marL="342900" indent="-342900">
              <a:buFont typeface="Arial" panose="020B0604020202020204" pitchFamily="34" charset="0"/>
              <a:buChar char="–"/>
            </a:pPr>
            <a:r>
              <a:rPr lang="en-US" sz="1600" b="0" dirty="0"/>
              <a:t>WHO has highlighted the need for approaches tailored to gender when developing tobacco control policies in the light of increasing lung cancer rates in women</a:t>
            </a:r>
            <a:endParaRPr lang="en-US" sz="1600" b="0" baseline="30000" dirty="0"/>
          </a:p>
          <a:p>
            <a:pPr marL="342900" indent="-342900">
              <a:buFont typeface="Arial" panose="020B0604020202020204" pitchFamily="34" charset="0"/>
              <a:buChar char="–"/>
            </a:pPr>
            <a:r>
              <a:rPr lang="en-US" sz="1600" b="0" dirty="0"/>
              <a:t>Lung cancer is the leading cause of cancer death in Irish women. Rates are highest in SED populations.</a:t>
            </a:r>
          </a:p>
          <a:p>
            <a:endParaRPr lang="en-US" dirty="0">
              <a:cs typeface="Calibri"/>
            </a:endParaRPr>
          </a:p>
        </p:txBody>
      </p:sp>
      <p:sp>
        <p:nvSpPr>
          <p:cNvPr id="4" name="Speech Bubble: Rectangle 3">
            <a:extLst>
              <a:ext uri="{FF2B5EF4-FFF2-40B4-BE49-F238E27FC236}">
                <a16:creationId xmlns:a16="http://schemas.microsoft.com/office/drawing/2014/main" id="{2DF7DE2A-5BCD-47D9-B94B-60AE4CA8C30F}"/>
              </a:ext>
            </a:extLst>
          </p:cNvPr>
          <p:cNvSpPr/>
          <p:nvPr/>
        </p:nvSpPr>
        <p:spPr>
          <a:xfrm>
            <a:off x="4510321" y="5088156"/>
            <a:ext cx="4139967" cy="1104060"/>
          </a:xfrm>
          <a:prstGeom prst="wedgeRectCallout">
            <a:avLst>
              <a:gd name="adj1" fmla="val -33327"/>
              <a:gd name="adj2" fmla="val -607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200" dirty="0"/>
              <a:t>“Enhanced and targeted efforts to protect young people, women, socially disadvantaged groups and those who do not smoke but are exposed to smoking environments may be needed to achieve further prevalence declines in European countries” (WHO, 2019)</a:t>
            </a:r>
          </a:p>
        </p:txBody>
      </p:sp>
    </p:spTree>
    <p:extLst>
      <p:ext uri="{BB962C8B-B14F-4D97-AF65-F5344CB8AC3E}">
        <p14:creationId xmlns:p14="http://schemas.microsoft.com/office/powerpoint/2010/main" val="420175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EEA987-952A-8365-26C1-05E9D1AA7A6B}"/>
              </a:ext>
            </a:extLst>
          </p:cNvPr>
          <p:cNvSpPr>
            <a:spLocks noGrp="1"/>
          </p:cNvSpPr>
          <p:nvPr>
            <p:ph type="title"/>
          </p:nvPr>
        </p:nvSpPr>
        <p:spPr/>
        <p:txBody>
          <a:bodyPr/>
          <a:lstStyle/>
          <a:p>
            <a:r>
              <a:rPr lang="en-US" dirty="0"/>
              <a:t>Cancer of the Lung - </a:t>
            </a:r>
            <a:r>
              <a:rPr lang="en-US" sz="2400" dirty="0"/>
              <a:t>Trends in incidence rates 1994-2015 </a:t>
            </a:r>
          </a:p>
        </p:txBody>
      </p:sp>
      <p:sp>
        <p:nvSpPr>
          <p:cNvPr id="6" name="Text Placeholder 5">
            <a:extLst>
              <a:ext uri="{FF2B5EF4-FFF2-40B4-BE49-F238E27FC236}">
                <a16:creationId xmlns:a16="http://schemas.microsoft.com/office/drawing/2014/main" id="{B3679A8D-624D-E9EB-8F42-2AA3576BAF1D}"/>
              </a:ext>
            </a:extLst>
          </p:cNvPr>
          <p:cNvSpPr>
            <a:spLocks noGrp="1"/>
          </p:cNvSpPr>
          <p:nvPr>
            <p:ph type="body" sz="quarter" idx="10"/>
          </p:nvPr>
        </p:nvSpPr>
        <p:spPr>
          <a:xfrm>
            <a:off x="0" y="1881074"/>
            <a:ext cx="9064487" cy="4340821"/>
          </a:xfrm>
        </p:spPr>
        <p:txBody>
          <a:bodyPr/>
          <a:lstStyle/>
          <a:p>
            <a:r>
              <a:rPr lang="en-US" dirty="0">
                <a:solidFill>
                  <a:srgbClr val="FF0000"/>
                </a:solidFill>
              </a:rPr>
              <a:t> For males, cases are projected to increase to 2,633 in 2045 (+94%), and for females, cases are </a:t>
            </a:r>
            <a:r>
              <a:rPr lang="en-US" dirty="0" err="1">
                <a:solidFill>
                  <a:srgbClr val="FF0000"/>
                </a:solidFill>
              </a:rPr>
              <a:t>projCaected</a:t>
            </a:r>
            <a:r>
              <a:rPr lang="en-US" dirty="0">
                <a:solidFill>
                  <a:srgbClr val="FF0000"/>
                </a:solidFill>
              </a:rPr>
              <a:t> to increase to 3,124 (+176%). </a:t>
            </a:r>
          </a:p>
        </p:txBody>
      </p:sp>
      <p:sp>
        <p:nvSpPr>
          <p:cNvPr id="7" name="Text Placeholder 6">
            <a:extLst>
              <a:ext uri="{FF2B5EF4-FFF2-40B4-BE49-F238E27FC236}">
                <a16:creationId xmlns:a16="http://schemas.microsoft.com/office/drawing/2014/main" id="{EE499BA2-AB19-3A85-AA27-7D2286D0C880}"/>
              </a:ext>
            </a:extLst>
          </p:cNvPr>
          <p:cNvSpPr>
            <a:spLocks noGrp="1"/>
          </p:cNvSpPr>
          <p:nvPr>
            <p:ph type="body" sz="quarter" idx="11"/>
          </p:nvPr>
        </p:nvSpPr>
        <p:spPr/>
        <p:txBody>
          <a:bodyPr/>
          <a:lstStyle/>
          <a:p>
            <a:r>
              <a:rPr lang="en-US" sz="1400" i="1" dirty="0"/>
              <a:t>Source: National Cancer Registry Ireland. </a:t>
            </a:r>
            <a:r>
              <a:rPr lang="en-IE" sz="1400" i="1" dirty="0">
                <a:hlinkClick r:id="rId2">
                  <a:extLst>
                    <a:ext uri="{A12FA001-AC4F-418D-AE19-62706E023703}">
                      <ahyp:hlinkClr xmlns:ahyp="http://schemas.microsoft.com/office/drawing/2018/hyperlinkcolor" val="tx"/>
                    </a:ext>
                  </a:extLst>
                </a:hlinkClick>
              </a:rPr>
              <a:t>Cancer Incidence Projections for Ireland 2020-2045</a:t>
            </a:r>
            <a:endParaRPr lang="en-IE" sz="1400" i="1" dirty="0"/>
          </a:p>
          <a:p>
            <a:endParaRPr lang="en-US" sz="1400" i="1" dirty="0"/>
          </a:p>
        </p:txBody>
      </p:sp>
      <p:pic>
        <p:nvPicPr>
          <p:cNvPr id="9" name="Picture 8" descr="Graphical user interface, application&#10;&#10;Description automatically generated">
            <a:extLst>
              <a:ext uri="{FF2B5EF4-FFF2-40B4-BE49-F238E27FC236}">
                <a16:creationId xmlns:a16="http://schemas.microsoft.com/office/drawing/2014/main" id="{AF4FAD0B-FB26-6E20-8D7F-A16CD9BE92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6315"/>
            <a:ext cx="9144000" cy="3477922"/>
          </a:xfrm>
          <a:prstGeom prst="rect">
            <a:avLst/>
          </a:prstGeom>
          <a:ln>
            <a:solidFill>
              <a:schemeClr val="accent1"/>
            </a:solidFill>
          </a:ln>
        </p:spPr>
      </p:pic>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69E610BC-F4DE-02E7-4B44-CF8C789696A2}"/>
                  </a:ext>
                </a:extLst>
              </p14:cNvPr>
              <p14:cNvContentPartPr/>
              <p14:nvPr/>
            </p14:nvContentPartPr>
            <p14:xfrm>
              <a:off x="2515367" y="4680219"/>
              <a:ext cx="440280" cy="251640"/>
            </p14:xfrm>
          </p:contentPart>
        </mc:Choice>
        <mc:Fallback xmlns="">
          <p:pic>
            <p:nvPicPr>
              <p:cNvPr id="14" name="Ink 13">
                <a:extLst>
                  <a:ext uri="{FF2B5EF4-FFF2-40B4-BE49-F238E27FC236}">
                    <a16:creationId xmlns:a16="http://schemas.microsoft.com/office/drawing/2014/main" id="{69E610BC-F4DE-02E7-4B44-CF8C789696A2}"/>
                  </a:ext>
                </a:extLst>
              </p:cNvPr>
              <p:cNvPicPr/>
              <p:nvPr/>
            </p:nvPicPr>
            <p:blipFill>
              <a:blip r:embed="rId5"/>
              <a:stretch>
                <a:fillRect/>
              </a:stretch>
            </p:blipFill>
            <p:spPr>
              <a:xfrm>
                <a:off x="2506367" y="4671219"/>
                <a:ext cx="45792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82F25223-7A88-581F-F844-C2377D841671}"/>
                  </a:ext>
                </a:extLst>
              </p14:cNvPr>
              <p14:cNvContentPartPr/>
              <p14:nvPr/>
            </p14:nvContentPartPr>
            <p14:xfrm>
              <a:off x="6449087" y="4701819"/>
              <a:ext cx="546120" cy="300960"/>
            </p14:xfrm>
          </p:contentPart>
        </mc:Choice>
        <mc:Fallback xmlns="">
          <p:pic>
            <p:nvPicPr>
              <p:cNvPr id="16" name="Ink 15">
                <a:extLst>
                  <a:ext uri="{FF2B5EF4-FFF2-40B4-BE49-F238E27FC236}">
                    <a16:creationId xmlns:a16="http://schemas.microsoft.com/office/drawing/2014/main" id="{82F25223-7A88-581F-F844-C2377D841671}"/>
                  </a:ext>
                </a:extLst>
              </p:cNvPr>
              <p:cNvPicPr/>
              <p:nvPr/>
            </p:nvPicPr>
            <p:blipFill>
              <a:blip r:embed="rId7"/>
              <a:stretch>
                <a:fillRect/>
              </a:stretch>
            </p:blipFill>
            <p:spPr>
              <a:xfrm>
                <a:off x="6440447" y="4692819"/>
                <a:ext cx="5637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F1DA2927-9E34-F891-4B38-99073BB717AF}"/>
                  </a:ext>
                </a:extLst>
              </p14:cNvPr>
              <p14:cNvContentPartPr/>
              <p14:nvPr/>
            </p14:nvContentPartPr>
            <p14:xfrm>
              <a:off x="6747527" y="5844819"/>
              <a:ext cx="5400" cy="2880"/>
            </p14:xfrm>
          </p:contentPart>
        </mc:Choice>
        <mc:Fallback xmlns="">
          <p:pic>
            <p:nvPicPr>
              <p:cNvPr id="17" name="Ink 16">
                <a:extLst>
                  <a:ext uri="{FF2B5EF4-FFF2-40B4-BE49-F238E27FC236}">
                    <a16:creationId xmlns:a16="http://schemas.microsoft.com/office/drawing/2014/main" id="{F1DA2927-9E34-F891-4B38-99073BB717AF}"/>
                  </a:ext>
                </a:extLst>
              </p:cNvPr>
              <p:cNvPicPr/>
              <p:nvPr/>
            </p:nvPicPr>
            <p:blipFill>
              <a:blip r:embed="rId9"/>
              <a:stretch>
                <a:fillRect/>
              </a:stretch>
            </p:blipFill>
            <p:spPr>
              <a:xfrm>
                <a:off x="6738887" y="5835819"/>
                <a:ext cx="230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7E2BD37B-BF8D-EB16-B583-BC1115258654}"/>
                  </a:ext>
                </a:extLst>
              </p14:cNvPr>
              <p14:cNvContentPartPr/>
              <p14:nvPr/>
            </p14:nvContentPartPr>
            <p14:xfrm>
              <a:off x="1297847" y="5461419"/>
              <a:ext cx="360" cy="360"/>
            </p14:xfrm>
          </p:contentPart>
        </mc:Choice>
        <mc:Fallback xmlns="">
          <p:pic>
            <p:nvPicPr>
              <p:cNvPr id="18" name="Ink 17">
                <a:extLst>
                  <a:ext uri="{FF2B5EF4-FFF2-40B4-BE49-F238E27FC236}">
                    <a16:creationId xmlns:a16="http://schemas.microsoft.com/office/drawing/2014/main" id="{7E2BD37B-BF8D-EB16-B583-BC1115258654}"/>
                  </a:ext>
                </a:extLst>
              </p:cNvPr>
              <p:cNvPicPr/>
              <p:nvPr/>
            </p:nvPicPr>
            <p:blipFill>
              <a:blip r:embed="rId11"/>
              <a:stretch>
                <a:fillRect/>
              </a:stretch>
            </p:blipFill>
            <p:spPr>
              <a:xfrm>
                <a:off x="1289207" y="5452419"/>
                <a:ext cx="18000" cy="18000"/>
              </a:xfrm>
              <a:prstGeom prst="rect">
                <a:avLst/>
              </a:prstGeom>
            </p:spPr>
          </p:pic>
        </mc:Fallback>
      </mc:AlternateContent>
      <p:sp>
        <p:nvSpPr>
          <p:cNvPr id="2" name="TextBox 1">
            <a:extLst>
              <a:ext uri="{FF2B5EF4-FFF2-40B4-BE49-F238E27FC236}">
                <a16:creationId xmlns:a16="http://schemas.microsoft.com/office/drawing/2014/main" id="{38F2894C-43DB-B028-71A9-DAC7936F7DED}"/>
              </a:ext>
            </a:extLst>
          </p:cNvPr>
          <p:cNvSpPr txBox="1"/>
          <p:nvPr/>
        </p:nvSpPr>
        <p:spPr>
          <a:xfrm>
            <a:off x="168966" y="5101936"/>
            <a:ext cx="8448260" cy="1200329"/>
          </a:xfrm>
          <a:prstGeom prst="rect">
            <a:avLst/>
          </a:prstGeom>
          <a:noFill/>
        </p:spPr>
        <p:txBody>
          <a:bodyPr wrap="square" rtlCol="0">
            <a:spAutoFit/>
          </a:bodyPr>
          <a:lstStyle/>
          <a:p>
            <a:r>
              <a:rPr lang="en-US" dirty="0"/>
              <a:t>Between 2015 and 2045 the median projection suggests a much smaller increase for males and a much larger increase for females. </a:t>
            </a:r>
          </a:p>
          <a:p>
            <a:r>
              <a:rPr lang="en-US" dirty="0"/>
              <a:t>For males, cases are projected to increase to by 94% by 2045</a:t>
            </a:r>
          </a:p>
          <a:p>
            <a:r>
              <a:rPr lang="en-US" dirty="0"/>
              <a:t>For females, cases are projected to increase to by 176% by 2045.  </a:t>
            </a:r>
          </a:p>
        </p:txBody>
      </p:sp>
    </p:spTree>
    <p:extLst>
      <p:ext uri="{BB962C8B-B14F-4D97-AF65-F5344CB8AC3E}">
        <p14:creationId xmlns:p14="http://schemas.microsoft.com/office/powerpoint/2010/main" val="2464324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9825-7616-4AD9-870C-EA2FFCB1C30A}"/>
              </a:ext>
            </a:extLst>
          </p:cNvPr>
          <p:cNvSpPr>
            <a:spLocks noGrp="1"/>
          </p:cNvSpPr>
          <p:nvPr>
            <p:ph type="title"/>
          </p:nvPr>
        </p:nvSpPr>
        <p:spPr/>
        <p:txBody>
          <a:bodyPr>
            <a:normAutofit/>
          </a:bodyPr>
          <a:lstStyle/>
          <a:p>
            <a:r>
              <a:rPr lang="en-US" sz="2250">
                <a:cs typeface="Calibri Light"/>
              </a:rPr>
              <a:t>The We Can Quit intervention</a:t>
            </a:r>
            <a:endParaRPr lang="en-US" sz="2250" dirty="0">
              <a:cs typeface="Calibri Light"/>
            </a:endParaRPr>
          </a:p>
        </p:txBody>
      </p:sp>
      <p:sp>
        <p:nvSpPr>
          <p:cNvPr id="3" name="Content Placeholder 2">
            <a:extLst>
              <a:ext uri="{FF2B5EF4-FFF2-40B4-BE49-F238E27FC236}">
                <a16:creationId xmlns:a16="http://schemas.microsoft.com/office/drawing/2014/main" id="{7159C215-4365-44B7-9BA1-8B6ED603B882}"/>
              </a:ext>
            </a:extLst>
          </p:cNvPr>
          <p:cNvSpPr>
            <a:spLocks noGrp="1"/>
          </p:cNvSpPr>
          <p:nvPr>
            <p:ph idx="1"/>
          </p:nvPr>
        </p:nvSpPr>
        <p:spPr>
          <a:xfrm>
            <a:off x="371642" y="2380764"/>
            <a:ext cx="4804568" cy="3198626"/>
          </a:xfrm>
        </p:spPr>
        <p:txBody>
          <a:bodyPr vert="horz" lIns="68580" tIns="34290" rIns="68580" bIns="34290" rtlCol="0" anchor="t">
            <a:noAutofit/>
          </a:bodyPr>
          <a:lstStyle/>
          <a:p>
            <a:pPr>
              <a:lnSpc>
                <a:spcPct val="110000"/>
              </a:lnSpc>
            </a:pPr>
            <a:r>
              <a:rPr lang="en-IE" sz="1500" dirty="0">
                <a:ea typeface="+mn-lt"/>
                <a:cs typeface="+mn-lt"/>
              </a:rPr>
              <a:t>We Can Quit (WCQ) is a community-based stop smoking programme specifically designed for women living in urban and rural socio-economic disadvantaged areas in Ireland. </a:t>
            </a:r>
          </a:p>
          <a:p>
            <a:pPr>
              <a:lnSpc>
                <a:spcPct val="110000"/>
              </a:lnSpc>
            </a:pPr>
            <a:r>
              <a:rPr lang="en-IE" sz="1500" dirty="0">
                <a:ea typeface="+mn-lt"/>
                <a:cs typeface="+mn-lt"/>
              </a:rPr>
              <a:t>Evidence based theory-informed intervention.</a:t>
            </a:r>
          </a:p>
          <a:p>
            <a:pPr>
              <a:lnSpc>
                <a:spcPct val="110000"/>
              </a:lnSpc>
            </a:pPr>
            <a:r>
              <a:rPr lang="en-IE" sz="1500" dirty="0">
                <a:ea typeface="+mn-lt"/>
                <a:cs typeface="+mn-lt"/>
              </a:rPr>
              <a:t>Core components:</a:t>
            </a:r>
          </a:p>
          <a:p>
            <a:pPr lvl="1">
              <a:lnSpc>
                <a:spcPct val="110000"/>
              </a:lnSpc>
            </a:pPr>
            <a:r>
              <a:rPr lang="en-US" sz="1500" b="1" dirty="0">
                <a:ea typeface="+mn-lt"/>
                <a:cs typeface="+mn-lt"/>
              </a:rPr>
              <a:t>Group-based support </a:t>
            </a:r>
            <a:r>
              <a:rPr lang="en-US" sz="1500" dirty="0">
                <a:ea typeface="+mn-lt"/>
                <a:cs typeface="+mn-lt"/>
              </a:rPr>
              <a:t>once a week for 12 weeks, delivered by Community Facilitators (CFs): lay trained women living or working in target areas</a:t>
            </a:r>
            <a:endParaRPr lang="en-IE" sz="1500" dirty="0">
              <a:ea typeface="+mn-lt"/>
              <a:cs typeface="+mn-lt"/>
            </a:endParaRPr>
          </a:p>
          <a:p>
            <a:pPr lvl="1">
              <a:lnSpc>
                <a:spcPct val="110000"/>
              </a:lnSpc>
            </a:pPr>
            <a:r>
              <a:rPr lang="en-US" sz="1500" b="1" dirty="0">
                <a:ea typeface="+mn-lt"/>
                <a:cs typeface="+mn-lt"/>
              </a:rPr>
              <a:t>Access to Nicotine Replacement Therapy (NRT) </a:t>
            </a:r>
            <a:r>
              <a:rPr lang="en-US" sz="1500" dirty="0">
                <a:ea typeface="+mn-lt"/>
                <a:cs typeface="+mn-lt"/>
              </a:rPr>
              <a:t>without charge for participants who wish to take it</a:t>
            </a:r>
            <a:endParaRPr lang="en-IE" sz="1500" dirty="0">
              <a:ea typeface="+mn-lt"/>
              <a:cs typeface="+mn-lt"/>
            </a:endParaRPr>
          </a:p>
          <a:p>
            <a:pPr lvl="1">
              <a:lnSpc>
                <a:spcPct val="110000"/>
              </a:lnSpc>
            </a:pPr>
            <a:r>
              <a:rPr lang="en-IE" sz="1500" dirty="0">
                <a:ea typeface="+mn-lt"/>
                <a:cs typeface="+mn-lt"/>
              </a:rPr>
              <a:t>Individual one-to-one text support between sessions. </a:t>
            </a:r>
          </a:p>
          <a:p>
            <a:pPr>
              <a:lnSpc>
                <a:spcPct val="110000"/>
              </a:lnSpc>
            </a:pPr>
            <a:endParaRPr lang="en-IE" sz="1500" dirty="0">
              <a:ea typeface="+mn-lt"/>
              <a:cs typeface="+mn-lt"/>
            </a:endParaRPr>
          </a:p>
        </p:txBody>
      </p:sp>
      <p:pic>
        <p:nvPicPr>
          <p:cNvPr id="4" name="the-model.png" descr="/Volumes/New Job Store/01_new_job_store/002824 ICS Powerpoint/the-model.png">
            <a:extLst>
              <a:ext uri="{FF2B5EF4-FFF2-40B4-BE49-F238E27FC236}">
                <a16:creationId xmlns:a16="http://schemas.microsoft.com/office/drawing/2014/main" id="{7A5DEFE8-294A-4705-A21F-17FC7EE99401}"/>
              </a:ext>
            </a:extLst>
          </p:cNvPr>
          <p:cNvPicPr>
            <a:picLocks noChangeAspect="1"/>
          </p:cNvPicPr>
          <p:nvPr/>
        </p:nvPicPr>
        <p:blipFill>
          <a:blip r:embed="rId2" r:link="rId3"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53264" y="2380764"/>
            <a:ext cx="3995514" cy="2656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403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9825-7616-4AD9-870C-EA2FFCB1C30A}"/>
              </a:ext>
            </a:extLst>
          </p:cNvPr>
          <p:cNvSpPr>
            <a:spLocks noGrp="1"/>
          </p:cNvSpPr>
          <p:nvPr>
            <p:ph type="title"/>
          </p:nvPr>
        </p:nvSpPr>
        <p:spPr>
          <a:xfrm>
            <a:off x="0" y="-1"/>
            <a:ext cx="3311091" cy="6516303"/>
          </a:xfrm>
          <a:solidFill>
            <a:srgbClr val="0071BC"/>
          </a:solidFill>
          <a:ln>
            <a:solidFill>
              <a:schemeClr val="tx2"/>
            </a:solidFill>
          </a:ln>
        </p:spPr>
        <p:txBody>
          <a:bodyPr anchor="ctr">
            <a:normAutofit/>
          </a:bodyPr>
          <a:lstStyle/>
          <a:p>
            <a:r>
              <a:rPr lang="en-US" sz="3600" b="0" dirty="0">
                <a:solidFill>
                  <a:schemeClr val="bg2"/>
                </a:solidFill>
                <a:latin typeface="+mn-lt"/>
                <a:cs typeface="Calibri Light"/>
              </a:rPr>
              <a:t>Our study: </a:t>
            </a:r>
            <a:br>
              <a:rPr lang="en-US" sz="3600" b="0" dirty="0">
                <a:solidFill>
                  <a:schemeClr val="bg2"/>
                </a:solidFill>
                <a:latin typeface="+mn-lt"/>
                <a:cs typeface="Calibri Light"/>
              </a:rPr>
            </a:br>
            <a:r>
              <a:rPr lang="en-US" sz="2800" b="0" dirty="0">
                <a:solidFill>
                  <a:schemeClr val="bg2"/>
                </a:solidFill>
                <a:latin typeface="+mn-lt"/>
                <a:cs typeface="Calibri Light"/>
              </a:rPr>
              <a:t>The We Can Quit2 trial</a:t>
            </a:r>
            <a:br>
              <a:rPr lang="en-US" sz="2800" b="0" dirty="0">
                <a:solidFill>
                  <a:schemeClr val="bg2"/>
                </a:solidFill>
                <a:latin typeface="+mn-lt"/>
                <a:cs typeface="Calibri Light"/>
              </a:rPr>
            </a:br>
            <a:r>
              <a:rPr lang="en-US" sz="2800" b="0" dirty="0">
                <a:solidFill>
                  <a:schemeClr val="bg2"/>
                </a:solidFill>
                <a:latin typeface="+mn-lt"/>
                <a:cs typeface="Calibri Light"/>
              </a:rPr>
              <a:t> </a:t>
            </a:r>
          </a:p>
        </p:txBody>
      </p:sp>
      <p:sp>
        <p:nvSpPr>
          <p:cNvPr id="3" name="Content Placeholder 2">
            <a:extLst>
              <a:ext uri="{FF2B5EF4-FFF2-40B4-BE49-F238E27FC236}">
                <a16:creationId xmlns:a16="http://schemas.microsoft.com/office/drawing/2014/main" id="{7159C215-4365-44B7-9BA1-8B6ED603B882}"/>
              </a:ext>
            </a:extLst>
          </p:cNvPr>
          <p:cNvSpPr>
            <a:spLocks noGrp="1"/>
          </p:cNvSpPr>
          <p:nvPr>
            <p:ph idx="1"/>
          </p:nvPr>
        </p:nvSpPr>
        <p:spPr>
          <a:xfrm>
            <a:off x="3311091" y="1434164"/>
            <a:ext cx="5832909" cy="4112164"/>
          </a:xfrm>
        </p:spPr>
        <p:txBody>
          <a:bodyPr vert="horz" lIns="68580" tIns="34290" rIns="68580" bIns="34290" rtlCol="0" anchor="ctr">
            <a:normAutofit/>
          </a:bodyPr>
          <a:lstStyle/>
          <a:p>
            <a:r>
              <a:rPr lang="en-IE" dirty="0">
                <a:ea typeface="+mn-lt"/>
                <a:cs typeface="+mn-lt"/>
              </a:rPr>
              <a:t>Two-arm, parallel group, pilot cluster randomised trial.</a:t>
            </a:r>
          </a:p>
          <a:p>
            <a:r>
              <a:rPr lang="en-IE" b="1" dirty="0">
                <a:ea typeface="+mn-lt"/>
                <a:cs typeface="+mn-lt"/>
              </a:rPr>
              <a:t>The main objective </a:t>
            </a:r>
            <a:r>
              <a:rPr lang="en-IE" b="0" dirty="0">
                <a:ea typeface="+mn-lt"/>
                <a:cs typeface="+mn-lt"/>
              </a:rPr>
              <a:t>was to evaluate the </a:t>
            </a:r>
            <a:r>
              <a:rPr lang="en-IE" b="1" dirty="0">
                <a:ea typeface="+mn-lt"/>
                <a:cs typeface="+mn-lt"/>
              </a:rPr>
              <a:t>feasibility and acceptability</a:t>
            </a:r>
            <a:r>
              <a:rPr lang="en-IE" dirty="0">
                <a:ea typeface="+mn-lt"/>
                <a:cs typeface="+mn-lt"/>
              </a:rPr>
              <a:t> </a:t>
            </a:r>
            <a:r>
              <a:rPr lang="en-IE" b="0" dirty="0">
                <a:ea typeface="+mn-lt"/>
                <a:cs typeface="+mn-lt"/>
              </a:rPr>
              <a:t>of running a </a:t>
            </a:r>
            <a:r>
              <a:rPr lang="en-IE">
                <a:ea typeface="+mn-lt"/>
                <a:cs typeface="+mn-lt"/>
              </a:rPr>
              <a:t>community-based RCT </a:t>
            </a:r>
            <a:r>
              <a:rPr lang="en-IE" b="0" dirty="0">
                <a:ea typeface="+mn-lt"/>
                <a:cs typeface="+mn-lt"/>
              </a:rPr>
              <a:t>and to determine </a:t>
            </a:r>
            <a:r>
              <a:rPr lang="en-IE" dirty="0">
                <a:ea typeface="+mn-lt"/>
                <a:cs typeface="+mn-lt"/>
              </a:rPr>
              <a:t>preliminary smoking cessation rates </a:t>
            </a:r>
            <a:r>
              <a:rPr lang="en-IE" b="0" dirty="0">
                <a:ea typeface="+mn-lt"/>
                <a:cs typeface="+mn-lt"/>
              </a:rPr>
              <a:t>in advance of a full effectiveness trial. </a:t>
            </a:r>
          </a:p>
        </p:txBody>
      </p:sp>
    </p:spTree>
    <p:extLst>
      <p:ext uri="{BB962C8B-B14F-4D97-AF65-F5344CB8AC3E}">
        <p14:creationId xmlns:p14="http://schemas.microsoft.com/office/powerpoint/2010/main" val="388237910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9825-7616-4AD9-870C-EA2FFCB1C30A}"/>
              </a:ext>
            </a:extLst>
          </p:cNvPr>
          <p:cNvSpPr>
            <a:spLocks noGrp="1"/>
          </p:cNvSpPr>
          <p:nvPr>
            <p:ph type="title"/>
          </p:nvPr>
        </p:nvSpPr>
        <p:spPr/>
        <p:txBody>
          <a:bodyPr>
            <a:normAutofit/>
          </a:bodyPr>
          <a:lstStyle/>
          <a:p>
            <a:r>
              <a:rPr lang="en-US" sz="2250" dirty="0">
                <a:cs typeface="Calibri Light"/>
              </a:rPr>
              <a:t>Methods and Process</a:t>
            </a:r>
          </a:p>
        </p:txBody>
      </p:sp>
      <p:sp>
        <p:nvSpPr>
          <p:cNvPr id="3" name="Content Placeholder 2">
            <a:extLst>
              <a:ext uri="{FF2B5EF4-FFF2-40B4-BE49-F238E27FC236}">
                <a16:creationId xmlns:a16="http://schemas.microsoft.com/office/drawing/2014/main" id="{7159C215-4365-44B7-9BA1-8B6ED603B882}"/>
              </a:ext>
            </a:extLst>
          </p:cNvPr>
          <p:cNvSpPr>
            <a:spLocks noGrp="1"/>
          </p:cNvSpPr>
          <p:nvPr>
            <p:ph idx="1"/>
          </p:nvPr>
        </p:nvSpPr>
        <p:spPr>
          <a:xfrm>
            <a:off x="635793" y="1594940"/>
            <a:ext cx="7886700" cy="2685273"/>
          </a:xfrm>
        </p:spPr>
        <p:txBody>
          <a:bodyPr vert="horz" lIns="68580" tIns="34290" rIns="68580" bIns="34290" rtlCol="0" anchor="t">
            <a:noAutofit/>
          </a:bodyPr>
          <a:lstStyle/>
          <a:p>
            <a:r>
              <a:rPr lang="en-IE" sz="1600" dirty="0">
                <a:ea typeface="+mn-lt"/>
                <a:cs typeface="+mn-lt"/>
              </a:rPr>
              <a:t>Study Design: Mixed Methods, Community Participatory Action Research Approach.</a:t>
            </a:r>
          </a:p>
          <a:p>
            <a:r>
              <a:rPr lang="en-IE" sz="1600" dirty="0">
                <a:ea typeface="+mn-lt"/>
                <a:cs typeface="+mn-lt"/>
              </a:rPr>
              <a:t>Recruitment of eight districts (matched in four pairs) </a:t>
            </a:r>
            <a:r>
              <a:rPr lang="en-IE" sz="1600" b="0" dirty="0">
                <a:ea typeface="+mn-lt"/>
                <a:cs typeface="+mn-lt"/>
              </a:rPr>
              <a:t>defined as </a:t>
            </a:r>
            <a:r>
              <a:rPr lang="en-IE" sz="1600" dirty="0">
                <a:ea typeface="+mn-lt"/>
                <a:cs typeface="+mn-lt"/>
              </a:rPr>
              <a:t>SED </a:t>
            </a:r>
            <a:r>
              <a:rPr lang="en-IE" sz="1600" b="0" dirty="0">
                <a:ea typeface="+mn-lt"/>
                <a:cs typeface="+mn-lt"/>
              </a:rPr>
              <a:t>(</a:t>
            </a:r>
            <a:r>
              <a:rPr lang="en-IE" sz="1600" b="0" dirty="0" err="1">
                <a:ea typeface="+mn-lt"/>
                <a:cs typeface="+mn-lt"/>
              </a:rPr>
              <a:t>Pobal</a:t>
            </a:r>
            <a:r>
              <a:rPr lang="en-IE" sz="1600" b="0" dirty="0">
                <a:ea typeface="+mn-lt"/>
                <a:cs typeface="+mn-lt"/>
              </a:rPr>
              <a:t>),</a:t>
            </a:r>
            <a:r>
              <a:rPr lang="en-IE" sz="1600" dirty="0">
                <a:ea typeface="+mn-lt"/>
                <a:cs typeface="+mn-lt"/>
              </a:rPr>
              <a:t> geographically proximal, and with available HSE cessation services</a:t>
            </a:r>
          </a:p>
          <a:p>
            <a:pPr lvl="1"/>
            <a:r>
              <a:rPr lang="en-US" sz="1600" dirty="0">
                <a:ea typeface="+mn-lt"/>
                <a:cs typeface="+mn-lt"/>
              </a:rPr>
              <a:t>2 in Dublin, 1 Cork North City, 1 Cork County urban and rural. </a:t>
            </a:r>
          </a:p>
          <a:p>
            <a:r>
              <a:rPr lang="en-IE" sz="1600" b="0" dirty="0">
                <a:ea typeface="+mn-lt"/>
                <a:cs typeface="+mn-lt"/>
              </a:rPr>
              <a:t>Four </a:t>
            </a:r>
            <a:r>
              <a:rPr lang="en-IE" sz="1600" dirty="0">
                <a:ea typeface="+mn-lt"/>
                <a:cs typeface="+mn-lt"/>
              </a:rPr>
              <a:t>Local Advisory Groups (LAGs) </a:t>
            </a:r>
            <a:r>
              <a:rPr lang="en-IE" sz="1600" b="0" dirty="0">
                <a:ea typeface="+mn-lt"/>
                <a:cs typeface="+mn-lt"/>
              </a:rPr>
              <a:t>set up, one in each matched pair: to promote stakeholder engagement, assist in trial planning and promotion and  recruitment of women.</a:t>
            </a:r>
          </a:p>
          <a:p>
            <a:pPr indent="-457200"/>
            <a:r>
              <a:rPr lang="en-US" sz="1600" dirty="0">
                <a:cs typeface="Calibri"/>
              </a:rPr>
              <a:t>Promotion</a:t>
            </a:r>
            <a:r>
              <a:rPr lang="en-US" sz="1600" b="0" dirty="0">
                <a:ea typeface="+mn-lt"/>
                <a:cs typeface="+mn-lt"/>
              </a:rPr>
              <a:t>: social media word-of-mouth, primary care, community stands, leaflets/posters, radio.</a:t>
            </a:r>
          </a:p>
        </p:txBody>
      </p:sp>
      <p:sp>
        <p:nvSpPr>
          <p:cNvPr id="4" name="Content Placeholder 2">
            <a:extLst>
              <a:ext uri="{FF2B5EF4-FFF2-40B4-BE49-F238E27FC236}">
                <a16:creationId xmlns:a16="http://schemas.microsoft.com/office/drawing/2014/main" id="{9F5859E5-B915-4848-9B63-F28E98ABAC7C}"/>
              </a:ext>
            </a:extLst>
          </p:cNvPr>
          <p:cNvSpPr txBox="1">
            <a:spLocks/>
          </p:cNvSpPr>
          <p:nvPr/>
        </p:nvSpPr>
        <p:spPr>
          <a:xfrm>
            <a:off x="5206315" y="4386653"/>
            <a:ext cx="3772508" cy="1377574"/>
          </a:xfrm>
          <a:prstGeom prst="rect">
            <a:avLst/>
          </a:prstGeom>
          <a:ln>
            <a:solidFill>
              <a:srgbClr val="00B0F0"/>
            </a:solidFill>
          </a:ln>
        </p:spPr>
        <p:txBody>
          <a:bodyPr vert="horz" lIns="68580" tIns="34290" rIns="68580" bIns="3429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IE" sz="1500" b="1" dirty="0">
                <a:solidFill>
                  <a:schemeClr val="tx1">
                    <a:lumMod val="75000"/>
                    <a:lumOff val="25000"/>
                  </a:schemeClr>
                </a:solidFill>
                <a:cs typeface="Calibri"/>
              </a:rPr>
              <a:t>Intervention</a:t>
            </a:r>
            <a:r>
              <a:rPr lang="en-IE" sz="1500" dirty="0">
                <a:solidFill>
                  <a:schemeClr val="tx1">
                    <a:lumMod val="75000"/>
                    <a:lumOff val="25000"/>
                  </a:schemeClr>
                </a:solidFill>
                <a:cs typeface="Calibri"/>
              </a:rPr>
              <a:t>: WCQ programme (group support + NRT over 12 weeks).</a:t>
            </a:r>
            <a:endParaRPr lang="en-IE" sz="1500" dirty="0">
              <a:solidFill>
                <a:schemeClr val="tx1">
                  <a:lumMod val="75000"/>
                  <a:lumOff val="25000"/>
                </a:schemeClr>
              </a:solidFill>
              <a:ea typeface="+mn-lt"/>
              <a:cs typeface="+mn-lt"/>
            </a:endParaRPr>
          </a:p>
          <a:p>
            <a:r>
              <a:rPr lang="en-IE" sz="1500" b="1" dirty="0">
                <a:solidFill>
                  <a:schemeClr val="tx1">
                    <a:lumMod val="75000"/>
                    <a:lumOff val="25000"/>
                  </a:schemeClr>
                </a:solidFill>
                <a:cs typeface="Calibri"/>
              </a:rPr>
              <a:t>Control</a:t>
            </a:r>
            <a:r>
              <a:rPr lang="en-IE" sz="1500" dirty="0">
                <a:solidFill>
                  <a:schemeClr val="tx1">
                    <a:lumMod val="75000"/>
                    <a:lumOff val="25000"/>
                  </a:schemeClr>
                </a:solidFill>
                <a:cs typeface="Calibri"/>
              </a:rPr>
              <a:t>: </a:t>
            </a:r>
            <a:r>
              <a:rPr lang="en-IE" sz="1500" dirty="0">
                <a:solidFill>
                  <a:schemeClr val="tx1">
                    <a:lumMod val="75000"/>
                    <a:lumOff val="25000"/>
                  </a:schemeClr>
                </a:solidFill>
                <a:ea typeface="+mn-lt"/>
                <a:cs typeface="+mn-lt"/>
              </a:rPr>
              <a:t>one-to-one smoking cessation service delivered by HSE smoking cessation officers.</a:t>
            </a:r>
          </a:p>
        </p:txBody>
      </p:sp>
      <p:sp>
        <p:nvSpPr>
          <p:cNvPr id="5" name="Content Placeholder 2">
            <a:extLst>
              <a:ext uri="{FF2B5EF4-FFF2-40B4-BE49-F238E27FC236}">
                <a16:creationId xmlns:a16="http://schemas.microsoft.com/office/drawing/2014/main" id="{874B94C3-4DE9-46CC-AA65-641B60FB5B69}"/>
              </a:ext>
            </a:extLst>
          </p:cNvPr>
          <p:cNvSpPr txBox="1">
            <a:spLocks/>
          </p:cNvSpPr>
          <p:nvPr/>
        </p:nvSpPr>
        <p:spPr>
          <a:xfrm>
            <a:off x="464783" y="4263992"/>
            <a:ext cx="1705988" cy="1500242"/>
          </a:xfrm>
          <a:prstGeom prst="rect">
            <a:avLst/>
          </a:prstGeom>
          <a:ln>
            <a:solidFill>
              <a:srgbClr val="00B0F0"/>
            </a:solidFill>
          </a:ln>
        </p:spPr>
        <p:txBody>
          <a:bodyPr vert="horz" lIns="68580" tIns="34290" rIns="68580" bIns="34290" rtlCol="0" anchor="t">
            <a:normAutofit fontScale="850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spcAft>
                <a:spcPts val="0"/>
              </a:spcAft>
            </a:pPr>
            <a:r>
              <a:rPr lang="en-IE" sz="1800" b="1" dirty="0">
                <a:solidFill>
                  <a:schemeClr val="tx1">
                    <a:lumMod val="75000"/>
                    <a:lumOff val="25000"/>
                  </a:schemeClr>
                </a:solidFill>
                <a:ea typeface="+mn-lt"/>
                <a:cs typeface="+mn-lt"/>
              </a:rPr>
              <a:t>Eligible women</a:t>
            </a:r>
          </a:p>
          <a:p>
            <a:pPr>
              <a:spcBef>
                <a:spcPts val="450"/>
              </a:spcBef>
              <a:spcAft>
                <a:spcPts val="0"/>
              </a:spcAft>
            </a:pPr>
            <a:r>
              <a:rPr lang="en-IE" sz="1500" dirty="0">
                <a:solidFill>
                  <a:schemeClr val="tx1">
                    <a:lumMod val="75000"/>
                    <a:lumOff val="25000"/>
                  </a:schemeClr>
                </a:solidFill>
                <a:ea typeface="+mn-lt"/>
                <a:cs typeface="+mn-lt"/>
              </a:rPr>
              <a:t>(current smokers, &gt;18 years, interested in quitting, living/working in trial districts, English speakers, using or not using NRT). </a:t>
            </a:r>
          </a:p>
          <a:p>
            <a:endParaRPr lang="en-US" sz="1500" dirty="0">
              <a:solidFill>
                <a:schemeClr val="tx1">
                  <a:lumMod val="75000"/>
                  <a:lumOff val="25000"/>
                </a:schemeClr>
              </a:solidFill>
              <a:ea typeface="+mn-lt"/>
              <a:cs typeface="+mn-lt"/>
            </a:endParaRPr>
          </a:p>
        </p:txBody>
      </p:sp>
      <p:sp>
        <p:nvSpPr>
          <p:cNvPr id="6" name="Content Placeholder 2">
            <a:extLst>
              <a:ext uri="{FF2B5EF4-FFF2-40B4-BE49-F238E27FC236}">
                <a16:creationId xmlns:a16="http://schemas.microsoft.com/office/drawing/2014/main" id="{4AF0A431-F24C-4322-BE01-369EEE0BDD7D}"/>
              </a:ext>
            </a:extLst>
          </p:cNvPr>
          <p:cNvSpPr txBox="1">
            <a:spLocks/>
          </p:cNvSpPr>
          <p:nvPr/>
        </p:nvSpPr>
        <p:spPr>
          <a:xfrm>
            <a:off x="2760175" y="4263991"/>
            <a:ext cx="2014841" cy="427021"/>
          </a:xfrm>
          <a:prstGeom prst="rect">
            <a:avLst/>
          </a:prstGeom>
          <a:ln>
            <a:solidFill>
              <a:srgbClr val="00B0F0"/>
            </a:solidFill>
          </a:ln>
        </p:spPr>
        <p:txBody>
          <a:bodyPr vert="horz" lIns="68580" tIns="34290" rIns="68580" bIns="3429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IE" sz="1500" b="1" dirty="0">
                <a:solidFill>
                  <a:schemeClr val="tx1">
                    <a:lumMod val="75000"/>
                    <a:lumOff val="25000"/>
                  </a:schemeClr>
                </a:solidFill>
                <a:ea typeface="+mn-lt"/>
                <a:cs typeface="+mn-lt"/>
              </a:rPr>
              <a:t>Informed consent</a:t>
            </a:r>
          </a:p>
        </p:txBody>
      </p:sp>
      <p:sp>
        <p:nvSpPr>
          <p:cNvPr id="7" name="Content Placeholder 2">
            <a:extLst>
              <a:ext uri="{FF2B5EF4-FFF2-40B4-BE49-F238E27FC236}">
                <a16:creationId xmlns:a16="http://schemas.microsoft.com/office/drawing/2014/main" id="{B3C829A6-C12E-4FD1-B40D-4F690AFAB5AA}"/>
              </a:ext>
            </a:extLst>
          </p:cNvPr>
          <p:cNvSpPr txBox="1">
            <a:spLocks/>
          </p:cNvSpPr>
          <p:nvPr/>
        </p:nvSpPr>
        <p:spPr>
          <a:xfrm>
            <a:off x="2760175" y="4903891"/>
            <a:ext cx="2014850" cy="630636"/>
          </a:xfrm>
          <a:prstGeom prst="rect">
            <a:avLst/>
          </a:prstGeom>
          <a:ln>
            <a:solidFill>
              <a:srgbClr val="00B0F0"/>
            </a:solidFill>
          </a:ln>
        </p:spPr>
        <p:txBody>
          <a:bodyPr vert="horz" lIns="68580" tIns="34290" rIns="68580" bIns="3429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en-IE" sz="1500" b="1" dirty="0">
                <a:solidFill>
                  <a:schemeClr val="tx1">
                    <a:lumMod val="75000"/>
                    <a:lumOff val="25000"/>
                  </a:schemeClr>
                </a:solidFill>
                <a:ea typeface="+mn-lt"/>
                <a:cs typeface="+mn-lt"/>
              </a:rPr>
              <a:t>Randomised</a:t>
            </a:r>
            <a:r>
              <a:rPr lang="en-IE" sz="1500" dirty="0">
                <a:solidFill>
                  <a:schemeClr val="tx1">
                    <a:lumMod val="75000"/>
                    <a:lumOff val="25000"/>
                  </a:schemeClr>
                </a:solidFill>
                <a:ea typeface="+mn-lt"/>
                <a:cs typeface="+mn-lt"/>
              </a:rPr>
              <a:t> into one of two arms</a:t>
            </a:r>
          </a:p>
        </p:txBody>
      </p:sp>
      <p:cxnSp>
        <p:nvCxnSpPr>
          <p:cNvPr id="9" name="Straight Arrow Connector 8">
            <a:extLst>
              <a:ext uri="{FF2B5EF4-FFF2-40B4-BE49-F238E27FC236}">
                <a16:creationId xmlns:a16="http://schemas.microsoft.com/office/drawing/2014/main" id="{9C12B152-B0C1-43B4-9D9B-FA8A7B37E7B7}"/>
              </a:ext>
            </a:extLst>
          </p:cNvPr>
          <p:cNvCxnSpPr/>
          <p:nvPr/>
        </p:nvCxnSpPr>
        <p:spPr>
          <a:xfrm>
            <a:off x="2300526" y="4581160"/>
            <a:ext cx="28312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06CDB3E-DAFF-40D0-919F-3C60F4B827E3}"/>
              </a:ext>
            </a:extLst>
          </p:cNvPr>
          <p:cNvCxnSpPr/>
          <p:nvPr/>
        </p:nvCxnSpPr>
        <p:spPr>
          <a:xfrm>
            <a:off x="4923186" y="5029018"/>
            <a:ext cx="28312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E36D925-8AC5-4A8B-9868-C2474A1B333A}"/>
              </a:ext>
            </a:extLst>
          </p:cNvPr>
          <p:cNvCxnSpPr>
            <a:cxnSpLocks/>
          </p:cNvCxnSpPr>
          <p:nvPr/>
        </p:nvCxnSpPr>
        <p:spPr>
          <a:xfrm>
            <a:off x="3744666" y="4691019"/>
            <a:ext cx="0" cy="2128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913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448ADF-BB6F-4F21-93FA-43031F0BBE27}"/>
              </a:ext>
            </a:extLst>
          </p:cNvPr>
          <p:cNvSpPr>
            <a:spLocks noGrp="1"/>
          </p:cNvSpPr>
          <p:nvPr>
            <p:ph type="title"/>
          </p:nvPr>
        </p:nvSpPr>
        <p:spPr>
          <a:xfrm>
            <a:off x="0" y="0"/>
            <a:ext cx="2993457" cy="6535554"/>
          </a:xfrm>
          <a:solidFill>
            <a:srgbClr val="0071BC"/>
          </a:solidFill>
        </p:spPr>
        <p:txBody>
          <a:bodyPr vert="horz" lIns="68580" tIns="34290" rIns="68580" bIns="34290" rtlCol="0" anchor="ctr" anchorCtr="0">
            <a:normAutofit/>
          </a:bodyPr>
          <a:lstStyle/>
          <a:p>
            <a:br>
              <a:rPr lang="en-US" sz="3600" b="0" dirty="0">
                <a:solidFill>
                  <a:schemeClr val="bg1"/>
                </a:solidFill>
              </a:rPr>
            </a:br>
            <a:r>
              <a:rPr lang="en-US" sz="3600" b="0" dirty="0">
                <a:solidFill>
                  <a:schemeClr val="bg1"/>
                </a:solidFill>
              </a:rPr>
              <a:t>Assessment and </a:t>
            </a:r>
            <a:r>
              <a:rPr lang="en-US" sz="3600" b="0" dirty="0">
                <a:solidFill>
                  <a:schemeClr val="bg1"/>
                </a:solidFill>
                <a:latin typeface="+mn-lt"/>
              </a:rPr>
              <a:t>Outcomes</a:t>
            </a:r>
          </a:p>
        </p:txBody>
      </p:sp>
      <p:sp>
        <p:nvSpPr>
          <p:cNvPr id="4" name="Content Placeholder 2">
            <a:extLst>
              <a:ext uri="{FF2B5EF4-FFF2-40B4-BE49-F238E27FC236}">
                <a16:creationId xmlns:a16="http://schemas.microsoft.com/office/drawing/2014/main" id="{1E4976EE-B56B-4286-82FA-B36CB8A761A2}"/>
              </a:ext>
            </a:extLst>
          </p:cNvPr>
          <p:cNvSpPr txBox="1">
            <a:spLocks/>
          </p:cNvSpPr>
          <p:nvPr/>
        </p:nvSpPr>
        <p:spPr>
          <a:xfrm>
            <a:off x="3556513" y="1443788"/>
            <a:ext cx="4961846" cy="4649003"/>
          </a:xfrm>
          <a:prstGeom prst="rect">
            <a:avLst/>
          </a:prstGeom>
        </p:spPr>
        <p:txBody>
          <a:bodyPr vert="horz" lIns="0" tIns="34290" rIns="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None/>
            </a:pPr>
            <a:r>
              <a:rPr lang="en-US" sz="1600" b="1" dirty="0">
                <a:solidFill>
                  <a:schemeClr val="tx1">
                    <a:lumMod val="75000"/>
                    <a:lumOff val="25000"/>
                  </a:schemeClr>
                </a:solidFill>
              </a:rPr>
              <a:t>Quantitative: Data collection: baseline, 12 weeks, 6/12</a:t>
            </a:r>
          </a:p>
          <a:p>
            <a:pPr marL="0" indent="0">
              <a:buClr>
                <a:schemeClr val="accent1"/>
              </a:buClr>
              <a:buNone/>
            </a:pPr>
            <a:r>
              <a:rPr lang="en-US" sz="1600" b="1" dirty="0">
                <a:solidFill>
                  <a:schemeClr val="tx1">
                    <a:lumMod val="75000"/>
                    <a:lumOff val="25000"/>
                  </a:schemeClr>
                </a:solidFill>
              </a:rPr>
              <a:t>Qualitative: Interviews: Participants and CFs.</a:t>
            </a:r>
          </a:p>
          <a:p>
            <a:pPr marL="0" indent="0">
              <a:buClr>
                <a:schemeClr val="accent1"/>
              </a:buClr>
              <a:buNone/>
            </a:pPr>
            <a:endParaRPr lang="en-US" sz="1600" b="1" dirty="0">
              <a:solidFill>
                <a:schemeClr val="tx1">
                  <a:lumMod val="75000"/>
                  <a:lumOff val="25000"/>
                </a:schemeClr>
              </a:solidFill>
            </a:endParaRPr>
          </a:p>
          <a:p>
            <a:pPr>
              <a:buClr>
                <a:schemeClr val="accent1"/>
              </a:buClr>
              <a:buFont typeface="Calibri" panose="020F0502020204030204" pitchFamily="34" charset="0"/>
            </a:pPr>
            <a:r>
              <a:rPr lang="en-US" sz="1600" b="1" dirty="0">
                <a:solidFill>
                  <a:schemeClr val="tx1">
                    <a:lumMod val="75000"/>
                    <a:lumOff val="25000"/>
                  </a:schemeClr>
                </a:solidFill>
              </a:rPr>
              <a:t>Primary outcomes</a:t>
            </a:r>
            <a:r>
              <a:rPr lang="en-US" sz="1600" dirty="0">
                <a:solidFill>
                  <a:schemeClr val="tx1">
                    <a:lumMod val="75000"/>
                    <a:lumOff val="25000"/>
                  </a:schemeClr>
                </a:solidFill>
              </a:rPr>
              <a:t>: </a:t>
            </a:r>
          </a:p>
          <a:p>
            <a:pPr lvl="1">
              <a:buClr>
                <a:schemeClr val="accent1"/>
              </a:buClr>
              <a:buFont typeface="Calibri" panose="020F0502020204030204" pitchFamily="34" charset="0"/>
            </a:pPr>
            <a:r>
              <a:rPr lang="en-US" sz="1600" b="1" dirty="0">
                <a:solidFill>
                  <a:schemeClr val="tx1">
                    <a:lumMod val="75000"/>
                    <a:lumOff val="25000"/>
                  </a:schemeClr>
                </a:solidFill>
              </a:rPr>
              <a:t>Recruitment</a:t>
            </a:r>
            <a:r>
              <a:rPr lang="en-US" sz="1600" dirty="0">
                <a:solidFill>
                  <a:schemeClr val="tx1">
                    <a:lumMod val="75000"/>
                    <a:lumOff val="25000"/>
                  </a:schemeClr>
                </a:solidFill>
              </a:rPr>
              <a:t> of eight districts and 194 women in four consecutive phases (waves).</a:t>
            </a:r>
          </a:p>
          <a:p>
            <a:pPr lvl="1">
              <a:buClr>
                <a:schemeClr val="accent1"/>
              </a:buClr>
              <a:buFont typeface="Calibri" panose="020F0502020204030204" pitchFamily="34" charset="0"/>
              <a:buChar char="•"/>
            </a:pPr>
            <a:r>
              <a:rPr lang="en-US" sz="1600" b="1" dirty="0">
                <a:solidFill>
                  <a:schemeClr val="tx1">
                    <a:lumMod val="75000"/>
                    <a:lumOff val="25000"/>
                  </a:schemeClr>
                </a:solidFill>
              </a:rPr>
              <a:t>Retention</a:t>
            </a:r>
            <a:r>
              <a:rPr lang="en-US" sz="1600" dirty="0">
                <a:solidFill>
                  <a:schemeClr val="tx1">
                    <a:lumMod val="75000"/>
                    <a:lumOff val="25000"/>
                  </a:schemeClr>
                </a:solidFill>
              </a:rPr>
              <a:t> (data completion rates) of participants at 12 weeks and 6 months.</a:t>
            </a:r>
          </a:p>
          <a:p>
            <a:pPr marL="457200" lvl="1" indent="0">
              <a:buClr>
                <a:schemeClr val="accent1"/>
              </a:buClr>
              <a:buNone/>
            </a:pPr>
            <a:r>
              <a:rPr lang="en-US" sz="1600" dirty="0">
                <a:solidFill>
                  <a:schemeClr val="tx1">
                    <a:lumMod val="75000"/>
                    <a:lumOff val="25000"/>
                  </a:schemeClr>
                </a:solidFill>
              </a:rPr>
              <a:t> </a:t>
            </a:r>
          </a:p>
          <a:p>
            <a:pPr>
              <a:buClr>
                <a:schemeClr val="accent1"/>
              </a:buClr>
              <a:buFont typeface="Calibri" panose="020F0502020204030204" pitchFamily="34" charset="0"/>
            </a:pPr>
            <a:r>
              <a:rPr lang="en-US" sz="1600" b="1" dirty="0">
                <a:solidFill>
                  <a:schemeClr val="tx1">
                    <a:lumMod val="75000"/>
                    <a:lumOff val="25000"/>
                  </a:schemeClr>
                </a:solidFill>
              </a:rPr>
              <a:t>Secondary outcomes</a:t>
            </a:r>
            <a:r>
              <a:rPr lang="en-US" sz="1600" dirty="0">
                <a:solidFill>
                  <a:schemeClr val="tx1">
                    <a:lumMod val="75000"/>
                    <a:lumOff val="25000"/>
                  </a:schemeClr>
                </a:solidFill>
              </a:rPr>
              <a:t>: </a:t>
            </a:r>
          </a:p>
          <a:p>
            <a:pPr lvl="1">
              <a:buClr>
                <a:schemeClr val="accent1"/>
              </a:buClr>
              <a:buFont typeface="Calibri" panose="020F0502020204030204" pitchFamily="34" charset="0"/>
            </a:pPr>
            <a:r>
              <a:rPr lang="en-US" sz="1600" b="1" dirty="0">
                <a:solidFill>
                  <a:schemeClr val="tx1">
                    <a:lumMod val="75000"/>
                    <a:lumOff val="25000"/>
                  </a:schemeClr>
                </a:solidFill>
              </a:rPr>
              <a:t>Engagement</a:t>
            </a:r>
            <a:r>
              <a:rPr lang="en-US" sz="1600" dirty="0">
                <a:solidFill>
                  <a:schemeClr val="tx1">
                    <a:lumMod val="75000"/>
                    <a:lumOff val="25000"/>
                  </a:schemeClr>
                </a:solidFill>
              </a:rPr>
              <a:t> with smoking cessation services and </a:t>
            </a:r>
            <a:r>
              <a:rPr lang="en-US" sz="1600" b="1" dirty="0">
                <a:solidFill>
                  <a:schemeClr val="tx1">
                    <a:lumMod val="75000"/>
                    <a:lumOff val="25000"/>
                  </a:schemeClr>
                </a:solidFill>
              </a:rPr>
              <a:t>attendance</a:t>
            </a:r>
            <a:r>
              <a:rPr lang="en-US" sz="1600" dirty="0">
                <a:solidFill>
                  <a:schemeClr val="tx1">
                    <a:lumMod val="75000"/>
                    <a:lumOff val="25000"/>
                  </a:schemeClr>
                </a:solidFill>
              </a:rPr>
              <a:t> rates</a:t>
            </a:r>
          </a:p>
          <a:p>
            <a:pPr lvl="1">
              <a:buClr>
                <a:schemeClr val="accent1"/>
              </a:buClr>
              <a:buFont typeface="Calibri" panose="020F0502020204030204" pitchFamily="34" charset="0"/>
            </a:pPr>
            <a:r>
              <a:rPr lang="en-US" sz="1600" b="1" dirty="0">
                <a:solidFill>
                  <a:schemeClr val="tx1">
                    <a:lumMod val="75000"/>
                    <a:lumOff val="25000"/>
                  </a:schemeClr>
                </a:solidFill>
              </a:rPr>
              <a:t>Smoking abstinence</a:t>
            </a:r>
            <a:r>
              <a:rPr lang="en-US" sz="1600" dirty="0">
                <a:solidFill>
                  <a:schemeClr val="tx1">
                    <a:lumMod val="75000"/>
                    <a:lumOff val="25000"/>
                  </a:schemeClr>
                </a:solidFill>
              </a:rPr>
              <a:t> at 12 weeks and 6 months </a:t>
            </a:r>
          </a:p>
          <a:p>
            <a:pPr lvl="1">
              <a:lnSpc>
                <a:spcPct val="100000"/>
              </a:lnSpc>
              <a:buClr>
                <a:schemeClr val="accent1"/>
              </a:buClr>
            </a:pPr>
            <a:r>
              <a:rPr lang="en-US" sz="1600" b="1" dirty="0">
                <a:solidFill>
                  <a:schemeClr val="tx1">
                    <a:lumMod val="75000"/>
                    <a:lumOff val="25000"/>
                  </a:schemeClr>
                </a:solidFill>
              </a:rPr>
              <a:t>Acceptability </a:t>
            </a:r>
            <a:r>
              <a:rPr lang="en-US" sz="1600" dirty="0">
                <a:solidFill>
                  <a:schemeClr val="tx1">
                    <a:lumMod val="75000"/>
                    <a:lumOff val="25000"/>
                  </a:schemeClr>
                </a:solidFill>
              </a:rPr>
              <a:t>of the trial processes and WCQ </a:t>
            </a:r>
          </a:p>
          <a:p>
            <a:pPr lvl="1">
              <a:lnSpc>
                <a:spcPct val="100000"/>
              </a:lnSpc>
              <a:buClr>
                <a:schemeClr val="accent1"/>
              </a:buClr>
            </a:pPr>
            <a:r>
              <a:rPr lang="en-US" sz="1600" b="1" dirty="0">
                <a:solidFill>
                  <a:schemeClr val="tx1">
                    <a:lumMod val="75000"/>
                    <a:lumOff val="25000"/>
                  </a:schemeClr>
                </a:solidFill>
              </a:rPr>
              <a:t>Fidelity </a:t>
            </a:r>
            <a:r>
              <a:rPr lang="en-US" sz="1600" dirty="0">
                <a:solidFill>
                  <a:schemeClr val="tx1">
                    <a:lumMod val="75000"/>
                    <a:lumOff val="25000"/>
                  </a:schemeClr>
                </a:solidFill>
              </a:rPr>
              <a:t>to intervention delivery.</a:t>
            </a:r>
          </a:p>
        </p:txBody>
      </p:sp>
      <p:sp>
        <p:nvSpPr>
          <p:cNvPr id="3" name="TextBox 2">
            <a:extLst>
              <a:ext uri="{FF2B5EF4-FFF2-40B4-BE49-F238E27FC236}">
                <a16:creationId xmlns:a16="http://schemas.microsoft.com/office/drawing/2014/main" id="{E89B8569-8E7E-E28E-3865-56D777CB1ABD}"/>
              </a:ext>
            </a:extLst>
          </p:cNvPr>
          <p:cNvSpPr txBox="1"/>
          <p:nvPr/>
        </p:nvSpPr>
        <p:spPr>
          <a:xfrm>
            <a:off x="3492347" y="297455"/>
            <a:ext cx="5233012" cy="938719"/>
          </a:xfrm>
          <a:prstGeom prst="rect">
            <a:avLst/>
          </a:prstGeom>
          <a:noFill/>
        </p:spPr>
        <p:txBody>
          <a:bodyPr wrap="square" rtlCol="0">
            <a:spAutoFit/>
          </a:bodyPr>
          <a:lstStyle/>
          <a:p>
            <a:r>
              <a:rPr lang="en-IE" sz="1100" dirty="0"/>
              <a:t>Hayes CB, Patterson J, Castello S, Burke E, O'Connell N, Darker CD, Bauld L, Vance J, Ciblis A, Dobbie F, Loudon K, Devane D, Dougall N. Peer-Delivery of a Gender-Specific Smoking Cessation Intervention for Women Living in Disadvantaged Communities in Ireland We Can Quit2 (WCQ2)-A Pilot Cluster Randomized Controlled Trial. Nicotine Tob Res. 2022 Mar 1;24(4):564-573. doi: 10.1093/</a:t>
            </a:r>
            <a:r>
              <a:rPr lang="en-IE" sz="1100" dirty="0" err="1"/>
              <a:t>ntr</a:t>
            </a:r>
            <a:r>
              <a:rPr lang="en-IE" sz="1100" dirty="0"/>
              <a:t>/ntab242. </a:t>
            </a:r>
            <a:endParaRPr lang="en-US" sz="1100" dirty="0"/>
          </a:p>
        </p:txBody>
      </p:sp>
    </p:spTree>
    <p:extLst>
      <p:ext uri="{BB962C8B-B14F-4D97-AF65-F5344CB8AC3E}">
        <p14:creationId xmlns:p14="http://schemas.microsoft.com/office/powerpoint/2010/main" val="172958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90A634D-441D-49BE-832D-99F08C3318EC}"/>
              </a:ext>
            </a:extLst>
          </p:cNvPr>
          <p:cNvSpPr txBox="1">
            <a:spLocks/>
          </p:cNvSpPr>
          <p:nvPr/>
        </p:nvSpPr>
        <p:spPr>
          <a:xfrm>
            <a:off x="169826" y="1954530"/>
            <a:ext cx="3209351" cy="2948940"/>
          </a:xfrm>
          <a:prstGeom prst="rect">
            <a:avLst/>
          </a:prstGeom>
        </p:spPr>
        <p:txBody>
          <a:bodyPr vert="horz" lIns="34290" tIns="34290" rIns="3429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US" sz="2000" dirty="0"/>
              <a:t>208 women registered to participate, 188 were eligible. </a:t>
            </a:r>
          </a:p>
          <a:p>
            <a:pPr>
              <a:buClr>
                <a:schemeClr val="accent1"/>
              </a:buClr>
            </a:pPr>
            <a:r>
              <a:rPr lang="en-US" sz="2000" dirty="0"/>
              <a:t>125/188 women gave consent prior to </a:t>
            </a:r>
            <a:r>
              <a:rPr lang="en-US" sz="2000" dirty="0" err="1"/>
              <a:t>randomisation</a:t>
            </a:r>
            <a:r>
              <a:rPr lang="en-US" sz="2000" dirty="0"/>
              <a:t> (</a:t>
            </a:r>
            <a:r>
              <a:rPr lang="en-US" sz="2000" b="1" dirty="0"/>
              <a:t>66.5%</a:t>
            </a:r>
            <a:r>
              <a:rPr lang="en-US" sz="2000" dirty="0"/>
              <a:t> </a:t>
            </a:r>
            <a:r>
              <a:rPr lang="en-US" sz="2000" b="1" dirty="0"/>
              <a:t>recruitment rate</a:t>
            </a:r>
            <a:r>
              <a:rPr lang="en-US" sz="2000" dirty="0"/>
              <a:t>).</a:t>
            </a:r>
          </a:p>
        </p:txBody>
      </p:sp>
      <p:grpSp>
        <p:nvGrpSpPr>
          <p:cNvPr id="6" name="Group 5">
            <a:extLst>
              <a:ext uri="{FF2B5EF4-FFF2-40B4-BE49-F238E27FC236}">
                <a16:creationId xmlns:a16="http://schemas.microsoft.com/office/drawing/2014/main" id="{80AAD7B1-20DC-4FA0-A092-0F18D86AA085}"/>
              </a:ext>
            </a:extLst>
          </p:cNvPr>
          <p:cNvGrpSpPr/>
          <p:nvPr/>
        </p:nvGrpSpPr>
        <p:grpSpPr>
          <a:xfrm>
            <a:off x="3461375" y="921600"/>
            <a:ext cx="5512799" cy="5296320"/>
            <a:chOff x="3493274" y="921600"/>
            <a:chExt cx="5512799" cy="467417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6268" y="1296163"/>
              <a:ext cx="803732" cy="807320"/>
            </a:xfrm>
            <a:prstGeom prst="rect">
              <a:avLst/>
            </a:prstGeom>
          </p:spPr>
        </p:pic>
        <p:pic>
          <p:nvPicPr>
            <p:cNvPr id="8" name="Picture 7" descr="Diagram&#10;&#10;Description automatically generated">
              <a:extLst>
                <a:ext uri="{FF2B5EF4-FFF2-40B4-BE49-F238E27FC236}">
                  <a16:creationId xmlns:a16="http://schemas.microsoft.com/office/drawing/2014/main" id="{F9D003EA-4040-4E22-9E5F-E0D99E7F9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3274" y="921600"/>
              <a:ext cx="5512799" cy="4674178"/>
            </a:xfrm>
            <a:prstGeom prst="rect">
              <a:avLst/>
            </a:prstGeom>
          </p:spPr>
        </p:pic>
        <p:sp>
          <p:nvSpPr>
            <p:cNvPr id="13" name="Rectangle 12">
              <a:extLst>
                <a:ext uri="{FF2B5EF4-FFF2-40B4-BE49-F238E27FC236}">
                  <a16:creationId xmlns:a16="http://schemas.microsoft.com/office/drawing/2014/main" id="{23471F44-CE68-4AB7-9307-61A1DFEACBE8}"/>
                </a:ext>
              </a:extLst>
            </p:cNvPr>
            <p:cNvSpPr/>
            <p:nvPr/>
          </p:nvSpPr>
          <p:spPr>
            <a:xfrm>
              <a:off x="7263245" y="2280804"/>
              <a:ext cx="1257300" cy="1296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Rectangle 13">
              <a:extLst>
                <a:ext uri="{FF2B5EF4-FFF2-40B4-BE49-F238E27FC236}">
                  <a16:creationId xmlns:a16="http://schemas.microsoft.com/office/drawing/2014/main" id="{8E008A78-6204-4944-8F2C-68B421A5342D}"/>
                </a:ext>
              </a:extLst>
            </p:cNvPr>
            <p:cNvSpPr/>
            <p:nvPr/>
          </p:nvSpPr>
          <p:spPr>
            <a:xfrm>
              <a:off x="3823855" y="5221432"/>
              <a:ext cx="1257300" cy="1296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Rectangle 14">
              <a:extLst>
                <a:ext uri="{FF2B5EF4-FFF2-40B4-BE49-F238E27FC236}">
                  <a16:creationId xmlns:a16="http://schemas.microsoft.com/office/drawing/2014/main" id="{8B7BC90D-74C2-41F7-9A65-CE5A7575AD0F}"/>
                </a:ext>
              </a:extLst>
            </p:cNvPr>
            <p:cNvSpPr/>
            <p:nvPr/>
          </p:nvSpPr>
          <p:spPr>
            <a:xfrm>
              <a:off x="6634595" y="4982442"/>
              <a:ext cx="1345623" cy="1296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Rectangle 15">
              <a:extLst>
                <a:ext uri="{FF2B5EF4-FFF2-40B4-BE49-F238E27FC236}">
                  <a16:creationId xmlns:a16="http://schemas.microsoft.com/office/drawing/2014/main" id="{D30E1919-7CC9-4C01-9A5B-C9D060C08688}"/>
                </a:ext>
              </a:extLst>
            </p:cNvPr>
            <p:cNvSpPr/>
            <p:nvPr/>
          </p:nvSpPr>
          <p:spPr>
            <a:xfrm>
              <a:off x="6634591" y="5107133"/>
              <a:ext cx="1875563" cy="12469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10" name="Title 2">
            <a:extLst>
              <a:ext uri="{FF2B5EF4-FFF2-40B4-BE49-F238E27FC236}">
                <a16:creationId xmlns:a16="http://schemas.microsoft.com/office/drawing/2014/main" id="{8E190838-E999-454D-AE2F-985DA4C6C9C8}"/>
              </a:ext>
            </a:extLst>
          </p:cNvPr>
          <p:cNvSpPr txBox="1">
            <a:spLocks/>
          </p:cNvSpPr>
          <p:nvPr/>
        </p:nvSpPr>
        <p:spPr>
          <a:xfrm>
            <a:off x="828674" y="360000"/>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GB" dirty="0"/>
              <a:t>Results: Recruitment</a:t>
            </a:r>
          </a:p>
        </p:txBody>
      </p:sp>
    </p:spTree>
    <p:extLst>
      <p:ext uri="{BB962C8B-B14F-4D97-AF65-F5344CB8AC3E}">
        <p14:creationId xmlns:p14="http://schemas.microsoft.com/office/powerpoint/2010/main" val="2642605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8E190838-E999-454D-AE2F-985DA4C6C9C8}"/>
              </a:ext>
            </a:extLst>
          </p:cNvPr>
          <p:cNvSpPr txBox="1">
            <a:spLocks/>
          </p:cNvSpPr>
          <p:nvPr/>
        </p:nvSpPr>
        <p:spPr>
          <a:xfrm>
            <a:off x="828674" y="360000"/>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GB" dirty="0"/>
              <a:t>Participant characteristics</a:t>
            </a:r>
          </a:p>
        </p:txBody>
      </p:sp>
      <p:graphicFrame>
        <p:nvGraphicFramePr>
          <p:cNvPr id="3" name="Table 2"/>
          <p:cNvGraphicFramePr>
            <a:graphicFrameLocks noGrp="1"/>
          </p:cNvGraphicFramePr>
          <p:nvPr>
            <p:extLst>
              <p:ext uri="{D42A27DB-BD31-4B8C-83A1-F6EECF244321}">
                <p14:modId xmlns:p14="http://schemas.microsoft.com/office/powerpoint/2010/main" val="1297619167"/>
              </p:ext>
            </p:extLst>
          </p:nvPr>
        </p:nvGraphicFramePr>
        <p:xfrm>
          <a:off x="607217" y="1071536"/>
          <a:ext cx="7943851" cy="4873691"/>
        </p:xfrm>
        <a:graphic>
          <a:graphicData uri="http://schemas.openxmlformats.org/drawingml/2006/table">
            <a:tbl>
              <a:tblPr firstRow="1" firstCol="1" bandRow="1">
                <a:tableStyleId>{3B4B98B0-60AC-42C2-AFA5-B58CD77FA1E5}</a:tableStyleId>
              </a:tblPr>
              <a:tblGrid>
                <a:gridCol w="3417561">
                  <a:extLst>
                    <a:ext uri="{9D8B030D-6E8A-4147-A177-3AD203B41FA5}">
                      <a16:colId xmlns:a16="http://schemas.microsoft.com/office/drawing/2014/main" val="1075914518"/>
                    </a:ext>
                  </a:extLst>
                </a:gridCol>
                <a:gridCol w="1833794">
                  <a:extLst>
                    <a:ext uri="{9D8B030D-6E8A-4147-A177-3AD203B41FA5}">
                      <a16:colId xmlns:a16="http://schemas.microsoft.com/office/drawing/2014/main" val="1585805828"/>
                    </a:ext>
                  </a:extLst>
                </a:gridCol>
                <a:gridCol w="1588081">
                  <a:extLst>
                    <a:ext uri="{9D8B030D-6E8A-4147-A177-3AD203B41FA5}">
                      <a16:colId xmlns:a16="http://schemas.microsoft.com/office/drawing/2014/main" val="2274842203"/>
                    </a:ext>
                  </a:extLst>
                </a:gridCol>
                <a:gridCol w="1104415">
                  <a:extLst>
                    <a:ext uri="{9D8B030D-6E8A-4147-A177-3AD203B41FA5}">
                      <a16:colId xmlns:a16="http://schemas.microsoft.com/office/drawing/2014/main" val="636032279"/>
                    </a:ext>
                  </a:extLst>
                </a:gridCol>
              </a:tblGrid>
              <a:tr h="378653">
                <a:tc>
                  <a:txBody>
                    <a:bodyPr/>
                    <a:lstStyle/>
                    <a:p>
                      <a:pPr>
                        <a:lnSpc>
                          <a:spcPct val="115000"/>
                        </a:lnSpc>
                        <a:spcAft>
                          <a:spcPts val="0"/>
                        </a:spcAft>
                      </a:pPr>
                      <a:endParaRPr lang="en-IE" sz="1400" kern="100" dirty="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dirty="0">
                          <a:effectLst/>
                        </a:rPr>
                        <a:t>Intervention (n=65)</a:t>
                      </a:r>
                      <a:endParaRPr lang="en-IE" sz="1300" kern="100" dirty="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dirty="0">
                          <a:effectLst/>
                        </a:rPr>
                        <a:t>Control (n=60)</a:t>
                      </a:r>
                      <a:endParaRPr lang="en-IE" sz="1300" kern="100" dirty="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dirty="0">
                          <a:effectLst/>
                        </a:rPr>
                        <a:t>Total (n=125)</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365481066"/>
                  </a:ext>
                </a:extLst>
              </a:tr>
              <a:tr h="189327">
                <a:tc>
                  <a:txBody>
                    <a:bodyPr/>
                    <a:lstStyle/>
                    <a:p>
                      <a:pPr>
                        <a:lnSpc>
                          <a:spcPct val="115000"/>
                        </a:lnSpc>
                        <a:spcAft>
                          <a:spcPts val="0"/>
                        </a:spcAft>
                      </a:pPr>
                      <a:r>
                        <a:rPr lang="en-GB" sz="1300" kern="100" dirty="0">
                          <a:effectLst/>
                        </a:rPr>
                        <a:t>Age </a:t>
                      </a:r>
                      <a:endParaRPr lang="en-IE" sz="1300" kern="100" dirty="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a:effectLst/>
                        </a:rPr>
                        <a:t> </a:t>
                      </a:r>
                      <a:endParaRPr lang="en-IE" sz="1300" kern="10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a:effectLst/>
                        </a:rPr>
                        <a:t> </a:t>
                      </a:r>
                      <a:endParaRPr lang="en-IE" sz="1300" kern="100">
                        <a:effectLst/>
                        <a:latin typeface="Liberation Serif"/>
                        <a:ea typeface="Source Han Sans CN"/>
                        <a:cs typeface="Lohit Devanagari"/>
                      </a:endParaRPr>
                    </a:p>
                  </a:txBody>
                  <a:tcPr marL="63372" marR="63372" marT="0" marB="0" anchor="ctr"/>
                </a:tc>
                <a:tc>
                  <a:txBody>
                    <a:bodyPr/>
                    <a:lstStyle/>
                    <a:p>
                      <a:pPr>
                        <a:lnSpc>
                          <a:spcPct val="115000"/>
                        </a:lnSpc>
                        <a:spcAft>
                          <a:spcPts val="0"/>
                        </a:spcAft>
                      </a:pPr>
                      <a:r>
                        <a:rPr lang="en-GB" sz="1300" kern="100">
                          <a:effectLst/>
                        </a:rPr>
                        <a:t> </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961434500"/>
                  </a:ext>
                </a:extLst>
              </a:tr>
              <a:tr h="189327">
                <a:tc>
                  <a:txBody>
                    <a:bodyPr/>
                    <a:lstStyle/>
                    <a:p>
                      <a:pPr marL="107950">
                        <a:lnSpc>
                          <a:spcPct val="115000"/>
                        </a:lnSpc>
                        <a:spcAft>
                          <a:spcPts val="0"/>
                        </a:spcAft>
                      </a:pPr>
                      <a:r>
                        <a:rPr lang="en-GB" sz="1300" b="0" kern="100" dirty="0">
                          <a:effectLst/>
                        </a:rPr>
                        <a:t>Mean (SD)</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50.0 (±11.6)</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45.8 (±12.1)</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highlight>
                            <a:srgbClr val="FFFF00"/>
                          </a:highlight>
                        </a:rPr>
                        <a:t>47.9</a:t>
                      </a:r>
                      <a:r>
                        <a:rPr lang="en-GB" sz="1300" kern="100" dirty="0">
                          <a:effectLst/>
                        </a:rPr>
                        <a:t> (±11.8)</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876329002"/>
                  </a:ext>
                </a:extLst>
              </a:tr>
              <a:tr h="189327">
                <a:tc>
                  <a:txBody>
                    <a:bodyPr/>
                    <a:lstStyle/>
                    <a:p>
                      <a:pPr>
                        <a:lnSpc>
                          <a:spcPct val="115000"/>
                        </a:lnSpc>
                        <a:spcAft>
                          <a:spcPts val="0"/>
                        </a:spcAft>
                      </a:pPr>
                      <a:r>
                        <a:rPr lang="en-GB" sz="1300" kern="100" dirty="0">
                          <a:effectLst/>
                        </a:rPr>
                        <a:t>Marital status</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4126998439"/>
                  </a:ext>
                </a:extLst>
              </a:tr>
              <a:tr h="189327">
                <a:tc>
                  <a:txBody>
                    <a:bodyPr/>
                    <a:lstStyle/>
                    <a:p>
                      <a:pPr marL="107950">
                        <a:lnSpc>
                          <a:spcPct val="115000"/>
                        </a:lnSpc>
                        <a:spcAft>
                          <a:spcPts val="0"/>
                        </a:spcAft>
                      </a:pPr>
                      <a:r>
                        <a:rPr lang="en-GB" sz="1300" b="0" kern="100" dirty="0">
                          <a:effectLst/>
                        </a:rPr>
                        <a:t>Married / Cohabiting / civil partnership</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34 (52.3)</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23 (38.3)</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57 (46)</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4216447135"/>
                  </a:ext>
                </a:extLst>
              </a:tr>
              <a:tr h="189327">
                <a:tc>
                  <a:txBody>
                    <a:bodyPr/>
                    <a:lstStyle/>
                    <a:p>
                      <a:pPr marL="107950">
                        <a:lnSpc>
                          <a:spcPct val="115000"/>
                        </a:lnSpc>
                        <a:spcAft>
                          <a:spcPts val="0"/>
                        </a:spcAft>
                      </a:pPr>
                      <a:r>
                        <a:rPr lang="en-GB" sz="1300" b="0" kern="100" dirty="0">
                          <a:effectLst/>
                        </a:rPr>
                        <a:t>Single (never married)</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11 (17)</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23 (39)</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34 </a:t>
                      </a:r>
                      <a:r>
                        <a:rPr lang="en-GB" sz="1300" kern="100" dirty="0">
                          <a:effectLst/>
                          <a:highlight>
                            <a:srgbClr val="FFFF00"/>
                          </a:highlight>
                        </a:rPr>
                        <a:t>(27)</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312825217"/>
                  </a:ext>
                </a:extLst>
              </a:tr>
              <a:tr h="189327">
                <a:tc>
                  <a:txBody>
                    <a:bodyPr/>
                    <a:lstStyle/>
                    <a:p>
                      <a:pPr marL="107950">
                        <a:lnSpc>
                          <a:spcPct val="115000"/>
                        </a:lnSpc>
                        <a:spcAft>
                          <a:spcPts val="0"/>
                        </a:spcAft>
                      </a:pPr>
                      <a:r>
                        <a:rPr lang="en-GB" sz="1300" b="0" kern="100" dirty="0">
                          <a:effectLst/>
                        </a:rPr>
                        <a:t>Other (separated, divorced, widowed)</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20 (30.7)</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13 (21.6)</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33 </a:t>
                      </a:r>
                      <a:r>
                        <a:rPr lang="en-GB" sz="1300" kern="100" dirty="0">
                          <a:effectLst/>
                          <a:highlight>
                            <a:srgbClr val="FFFF00"/>
                          </a:highlight>
                        </a:rPr>
                        <a:t>(27)</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933956950"/>
                  </a:ext>
                </a:extLst>
              </a:tr>
              <a:tr h="189327">
                <a:tc gridSpan="4">
                  <a:txBody>
                    <a:bodyPr/>
                    <a:lstStyle/>
                    <a:p>
                      <a:pPr algn="l">
                        <a:lnSpc>
                          <a:spcPct val="115000"/>
                        </a:lnSpc>
                        <a:spcAft>
                          <a:spcPts val="0"/>
                        </a:spcAft>
                      </a:pPr>
                      <a:r>
                        <a:rPr lang="en-GB" sz="1300" kern="100" dirty="0">
                          <a:effectLst/>
                        </a:rPr>
                        <a:t>Children at home (0-18 years)</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1166165367"/>
                  </a:ext>
                </a:extLst>
              </a:tr>
              <a:tr h="189327">
                <a:tc>
                  <a:txBody>
                    <a:bodyPr/>
                    <a:lstStyle/>
                    <a:p>
                      <a:pPr marL="107950">
                        <a:lnSpc>
                          <a:spcPct val="115000"/>
                        </a:lnSpc>
                        <a:spcAft>
                          <a:spcPts val="0"/>
                        </a:spcAft>
                      </a:pPr>
                      <a:r>
                        <a:rPr lang="en-GB" sz="1300" b="0" kern="100" dirty="0">
                          <a:effectLst/>
                        </a:rPr>
                        <a:t>No children at home</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38 (59)</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39 (65)</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77 (</a:t>
                      </a:r>
                      <a:r>
                        <a:rPr lang="en-GB" sz="1300" kern="100" dirty="0">
                          <a:effectLst/>
                          <a:highlight>
                            <a:srgbClr val="FFFF00"/>
                          </a:highlight>
                        </a:rPr>
                        <a:t>62)</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497735567"/>
                  </a:ext>
                </a:extLst>
              </a:tr>
              <a:tr h="189327">
                <a:tc>
                  <a:txBody>
                    <a:bodyPr/>
                    <a:lstStyle/>
                    <a:p>
                      <a:pPr marL="107950">
                        <a:lnSpc>
                          <a:spcPct val="115000"/>
                        </a:lnSpc>
                        <a:spcAft>
                          <a:spcPts val="0"/>
                        </a:spcAft>
                      </a:pPr>
                      <a:r>
                        <a:rPr lang="en-GB" sz="1300" b="0" kern="100" dirty="0">
                          <a:effectLst/>
                        </a:rPr>
                        <a:t>1 or more</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27 (41)</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21 (35)</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48 (38)</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885374744"/>
                  </a:ext>
                </a:extLst>
              </a:tr>
              <a:tr h="189327">
                <a:tc gridSpan="4">
                  <a:txBody>
                    <a:bodyPr/>
                    <a:lstStyle/>
                    <a:p>
                      <a:pPr algn="l">
                        <a:lnSpc>
                          <a:spcPct val="115000"/>
                        </a:lnSpc>
                        <a:spcAft>
                          <a:spcPts val="0"/>
                        </a:spcAft>
                      </a:pPr>
                      <a:r>
                        <a:rPr lang="en-GB" sz="1300" kern="100" dirty="0">
                          <a:effectLst/>
                        </a:rPr>
                        <a:t>Education</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251405844"/>
                  </a:ext>
                </a:extLst>
              </a:tr>
              <a:tr h="189327">
                <a:tc>
                  <a:txBody>
                    <a:bodyPr/>
                    <a:lstStyle/>
                    <a:p>
                      <a:pPr marL="107950">
                        <a:lnSpc>
                          <a:spcPct val="115000"/>
                        </a:lnSpc>
                        <a:spcAft>
                          <a:spcPts val="0"/>
                        </a:spcAft>
                      </a:pPr>
                      <a:r>
                        <a:rPr lang="en-GB" sz="1300" b="0" kern="100" dirty="0">
                          <a:effectLst/>
                        </a:rPr>
                        <a:t>No formal / Primary / Lower</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31 (48)</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21 (35)</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52 (</a:t>
                      </a:r>
                      <a:r>
                        <a:rPr lang="en-GB" sz="1300" kern="100" dirty="0">
                          <a:effectLst/>
                          <a:highlight>
                            <a:srgbClr val="FFFF00"/>
                          </a:highlight>
                        </a:rPr>
                        <a:t>42)</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796294968"/>
                  </a:ext>
                </a:extLst>
              </a:tr>
              <a:tr h="378653">
                <a:tc>
                  <a:txBody>
                    <a:bodyPr/>
                    <a:lstStyle/>
                    <a:p>
                      <a:pPr marL="107950">
                        <a:lnSpc>
                          <a:spcPct val="115000"/>
                        </a:lnSpc>
                        <a:spcAft>
                          <a:spcPts val="0"/>
                        </a:spcAft>
                      </a:pPr>
                      <a:r>
                        <a:rPr lang="en-GB" sz="1300" b="0" kern="100" dirty="0">
                          <a:effectLst/>
                        </a:rPr>
                        <a:t>Secondary / Technical or Vocational  Completed Secondary</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20 (31)</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23 (38)</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43 (34)</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106071392"/>
                  </a:ext>
                </a:extLst>
              </a:tr>
              <a:tr h="189327">
                <a:tc>
                  <a:txBody>
                    <a:bodyPr/>
                    <a:lstStyle/>
                    <a:p>
                      <a:pPr marL="107950">
                        <a:lnSpc>
                          <a:spcPct val="115000"/>
                        </a:lnSpc>
                        <a:spcAft>
                          <a:spcPts val="0"/>
                        </a:spcAft>
                      </a:pPr>
                      <a:r>
                        <a:rPr lang="en-GB" sz="1300" b="0" kern="100" dirty="0">
                          <a:effectLst/>
                        </a:rPr>
                        <a:t>Degree (Diploma, Masters, PhD)</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14 (22)</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16 (27)</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30 (24)</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711482307"/>
                  </a:ext>
                </a:extLst>
              </a:tr>
              <a:tr h="189327">
                <a:tc gridSpan="4">
                  <a:txBody>
                    <a:bodyPr/>
                    <a:lstStyle/>
                    <a:p>
                      <a:pPr algn="l">
                        <a:lnSpc>
                          <a:spcPct val="115000"/>
                        </a:lnSpc>
                        <a:spcAft>
                          <a:spcPts val="0"/>
                        </a:spcAft>
                      </a:pPr>
                      <a:r>
                        <a:rPr lang="en-GB" sz="1300" kern="100" dirty="0">
                          <a:effectLst/>
                        </a:rPr>
                        <a:t>Employment</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2989372615"/>
                  </a:ext>
                </a:extLst>
              </a:tr>
              <a:tr h="189327">
                <a:tc>
                  <a:txBody>
                    <a:bodyPr/>
                    <a:lstStyle/>
                    <a:p>
                      <a:pPr marL="107950">
                        <a:lnSpc>
                          <a:spcPct val="115000"/>
                        </a:lnSpc>
                        <a:spcAft>
                          <a:spcPts val="0"/>
                        </a:spcAft>
                      </a:pPr>
                      <a:r>
                        <a:rPr lang="en-GB" sz="1300" b="0" kern="100" dirty="0">
                          <a:effectLst/>
                        </a:rPr>
                        <a:t>Full-time</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20 (31)</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18 (31)</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38 (31)</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029460001"/>
                  </a:ext>
                </a:extLst>
              </a:tr>
              <a:tr h="189327">
                <a:tc>
                  <a:txBody>
                    <a:bodyPr/>
                    <a:lstStyle/>
                    <a:p>
                      <a:pPr marL="107950">
                        <a:lnSpc>
                          <a:spcPct val="115000"/>
                        </a:lnSpc>
                        <a:spcAft>
                          <a:spcPts val="0"/>
                        </a:spcAft>
                      </a:pPr>
                      <a:r>
                        <a:rPr lang="en-GB" sz="1300" b="0" kern="100" dirty="0">
                          <a:effectLst/>
                        </a:rPr>
                        <a:t>Part time</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15 (23)</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14 (24)</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29 (23)</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83920530"/>
                  </a:ext>
                </a:extLst>
              </a:tr>
              <a:tr h="189327">
                <a:tc>
                  <a:txBody>
                    <a:bodyPr/>
                    <a:lstStyle/>
                    <a:p>
                      <a:pPr marL="107950">
                        <a:lnSpc>
                          <a:spcPct val="115000"/>
                        </a:lnSpc>
                        <a:spcAft>
                          <a:spcPts val="0"/>
                        </a:spcAft>
                      </a:pPr>
                      <a:r>
                        <a:rPr lang="en-GB" sz="1300" b="0" kern="100" dirty="0">
                          <a:effectLst/>
                        </a:rPr>
                        <a:t>Not in paid employment</a:t>
                      </a:r>
                      <a:endParaRPr lang="en-IE" sz="1300" b="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a:effectLst/>
                        </a:rPr>
                        <a:t>30 (46)</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27 (46)</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57 (</a:t>
                      </a:r>
                      <a:r>
                        <a:rPr lang="en-GB" sz="1300" kern="100" dirty="0">
                          <a:effectLst/>
                          <a:highlight>
                            <a:srgbClr val="FFFF00"/>
                          </a:highlight>
                        </a:rPr>
                        <a:t>45)</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004139052"/>
                  </a:ext>
                </a:extLst>
              </a:tr>
              <a:tr h="189327">
                <a:tc gridSpan="4">
                  <a:txBody>
                    <a:bodyPr/>
                    <a:lstStyle/>
                    <a:p>
                      <a:pPr algn="l">
                        <a:lnSpc>
                          <a:spcPct val="115000"/>
                        </a:lnSpc>
                        <a:spcAft>
                          <a:spcPts val="0"/>
                        </a:spcAft>
                      </a:pPr>
                      <a:r>
                        <a:rPr lang="en-GB" sz="1300" kern="100" dirty="0">
                          <a:effectLst/>
                        </a:rPr>
                        <a:t>Holds a medical or GP card</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598756179"/>
                  </a:ext>
                </a:extLst>
              </a:tr>
              <a:tr h="189327">
                <a:tc>
                  <a:txBody>
                    <a:bodyPr/>
                    <a:lstStyle/>
                    <a:p>
                      <a:pPr marL="107950">
                        <a:lnSpc>
                          <a:spcPct val="115000"/>
                        </a:lnSpc>
                        <a:spcAft>
                          <a:spcPts val="0"/>
                        </a:spcAft>
                      </a:pPr>
                      <a:r>
                        <a:rPr lang="en-GB" sz="1300" b="0" kern="100" dirty="0">
                          <a:effectLst/>
                        </a:rPr>
                        <a:t>Yes</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41 (63)</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35 (60)</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*76 </a:t>
                      </a:r>
                      <a:r>
                        <a:rPr lang="en-GB" sz="1300" kern="100" dirty="0">
                          <a:effectLst/>
                          <a:highlight>
                            <a:srgbClr val="FFFF00"/>
                          </a:highlight>
                        </a:rPr>
                        <a:t>(62)</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129233912"/>
                  </a:ext>
                </a:extLst>
              </a:tr>
              <a:tr h="189327">
                <a:tc>
                  <a:txBody>
                    <a:bodyPr/>
                    <a:lstStyle/>
                    <a:p>
                      <a:pPr marL="107950">
                        <a:lnSpc>
                          <a:spcPct val="115000"/>
                        </a:lnSpc>
                        <a:spcAft>
                          <a:spcPts val="0"/>
                        </a:spcAft>
                      </a:pPr>
                      <a:r>
                        <a:rPr lang="en-GB" sz="1300" b="0" kern="100" dirty="0">
                          <a:effectLst/>
                        </a:rPr>
                        <a:t>No</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24 (37)</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23 (40)</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47 (38)</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82674144"/>
                  </a:ext>
                </a:extLst>
              </a:tr>
            </a:tbl>
          </a:graphicData>
        </a:graphic>
      </p:graphicFrame>
      <p:sp>
        <p:nvSpPr>
          <p:cNvPr id="2" name="TextBox 1">
            <a:extLst>
              <a:ext uri="{FF2B5EF4-FFF2-40B4-BE49-F238E27FC236}">
                <a16:creationId xmlns:a16="http://schemas.microsoft.com/office/drawing/2014/main" id="{6E9239FE-915B-7211-8C51-4F6DE0186B48}"/>
              </a:ext>
            </a:extLst>
          </p:cNvPr>
          <p:cNvSpPr txBox="1"/>
          <p:nvPr/>
        </p:nvSpPr>
        <p:spPr>
          <a:xfrm>
            <a:off x="607217" y="6112042"/>
            <a:ext cx="3339141" cy="276999"/>
          </a:xfrm>
          <a:prstGeom prst="rect">
            <a:avLst/>
          </a:prstGeom>
          <a:noFill/>
        </p:spPr>
        <p:txBody>
          <a:bodyPr wrap="square" rtlCol="0">
            <a:spAutoFit/>
          </a:bodyPr>
          <a:lstStyle/>
          <a:p>
            <a:r>
              <a:rPr lang="en-US" sz="1200" dirty="0"/>
              <a:t>*Exceeded target of 50%</a:t>
            </a:r>
          </a:p>
        </p:txBody>
      </p:sp>
    </p:spTree>
    <p:extLst>
      <p:ext uri="{BB962C8B-B14F-4D97-AF65-F5344CB8AC3E}">
        <p14:creationId xmlns:p14="http://schemas.microsoft.com/office/powerpoint/2010/main" val="4273465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8E190838-E999-454D-AE2F-985DA4C6C9C8}"/>
              </a:ext>
            </a:extLst>
          </p:cNvPr>
          <p:cNvSpPr txBox="1">
            <a:spLocks/>
          </p:cNvSpPr>
          <p:nvPr/>
        </p:nvSpPr>
        <p:spPr>
          <a:xfrm>
            <a:off x="828674" y="360000"/>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GB" dirty="0"/>
              <a:t>Smoking behaviour at Baseline</a:t>
            </a:r>
          </a:p>
        </p:txBody>
      </p:sp>
      <p:graphicFrame>
        <p:nvGraphicFramePr>
          <p:cNvPr id="2" name="Table 1"/>
          <p:cNvGraphicFramePr>
            <a:graphicFrameLocks noGrp="1"/>
          </p:cNvGraphicFramePr>
          <p:nvPr>
            <p:extLst>
              <p:ext uri="{D42A27DB-BD31-4B8C-83A1-F6EECF244321}">
                <p14:modId xmlns:p14="http://schemas.microsoft.com/office/powerpoint/2010/main" val="2784434599"/>
              </p:ext>
            </p:extLst>
          </p:nvPr>
        </p:nvGraphicFramePr>
        <p:xfrm>
          <a:off x="571501" y="1021968"/>
          <a:ext cx="8029574" cy="5537088"/>
        </p:xfrm>
        <a:graphic>
          <a:graphicData uri="http://schemas.openxmlformats.org/drawingml/2006/table">
            <a:tbl>
              <a:tblPr firstRow="1" firstCol="1" bandRow="1">
                <a:tableStyleId>{3B4B98B0-60AC-42C2-AFA5-B58CD77FA1E5}</a:tableStyleId>
              </a:tblPr>
              <a:tblGrid>
                <a:gridCol w="3454441">
                  <a:extLst>
                    <a:ext uri="{9D8B030D-6E8A-4147-A177-3AD203B41FA5}">
                      <a16:colId xmlns:a16="http://schemas.microsoft.com/office/drawing/2014/main" val="3852945379"/>
                    </a:ext>
                  </a:extLst>
                </a:gridCol>
                <a:gridCol w="1853582">
                  <a:extLst>
                    <a:ext uri="{9D8B030D-6E8A-4147-A177-3AD203B41FA5}">
                      <a16:colId xmlns:a16="http://schemas.microsoft.com/office/drawing/2014/main" val="1666479188"/>
                    </a:ext>
                  </a:extLst>
                </a:gridCol>
                <a:gridCol w="1605218">
                  <a:extLst>
                    <a:ext uri="{9D8B030D-6E8A-4147-A177-3AD203B41FA5}">
                      <a16:colId xmlns:a16="http://schemas.microsoft.com/office/drawing/2014/main" val="2427620992"/>
                    </a:ext>
                  </a:extLst>
                </a:gridCol>
                <a:gridCol w="1116333">
                  <a:extLst>
                    <a:ext uri="{9D8B030D-6E8A-4147-A177-3AD203B41FA5}">
                      <a16:colId xmlns:a16="http://schemas.microsoft.com/office/drawing/2014/main" val="2558799915"/>
                    </a:ext>
                  </a:extLst>
                </a:gridCol>
              </a:tblGrid>
              <a:tr h="424213">
                <a:tc>
                  <a:txBody>
                    <a:bodyPr/>
                    <a:lstStyle/>
                    <a:p>
                      <a:pPr marL="0" marR="0" lvl="0" indent="0" algn="l" defTabSz="914400" rtl="0" eaLnBrk="1" fontAlgn="base" latinLnBrk="0" hangingPunct="1">
                        <a:lnSpc>
                          <a:spcPct val="115000"/>
                        </a:lnSpc>
                        <a:spcBef>
                          <a:spcPts val="0"/>
                        </a:spcBef>
                        <a:spcAft>
                          <a:spcPts val="0"/>
                        </a:spcAft>
                        <a:buClrTx/>
                        <a:buSzTx/>
                        <a:buFontTx/>
                        <a:buNone/>
                        <a:tabLst/>
                        <a:defRPr/>
                      </a:pPr>
                      <a:endParaRPr lang="en-IE" sz="14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Intervention (n=65)</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Control (n=60)</a:t>
                      </a:r>
                      <a:endParaRPr lang="en-IE" sz="1300"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kern="100" dirty="0">
                          <a:effectLst/>
                        </a:rPr>
                        <a:t>Total (n=125)</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835999783"/>
                  </a:ext>
                </a:extLst>
              </a:tr>
              <a:tr h="225492">
                <a:tc>
                  <a:txBody>
                    <a:bodyPr/>
                    <a:lstStyle/>
                    <a:p>
                      <a:pPr fontAlgn="base">
                        <a:lnSpc>
                          <a:spcPct val="115000"/>
                        </a:lnSpc>
                        <a:spcAft>
                          <a:spcPts val="0"/>
                        </a:spcAft>
                      </a:pPr>
                      <a:r>
                        <a:rPr lang="en-GB" sz="1300" kern="100" dirty="0">
                          <a:effectLst/>
                        </a:rPr>
                        <a:t>Daily cigarettes</a:t>
                      </a:r>
                      <a:endParaRPr lang="en-IE" sz="1300" kern="100" dirty="0">
                        <a:effectLst/>
                        <a:latin typeface="Liberation Serif"/>
                        <a:ea typeface="Source Han Sans CN"/>
                        <a:cs typeface="Lohit Devanagari"/>
                      </a:endParaRPr>
                    </a:p>
                  </a:txBody>
                  <a:tcPr marL="63372" marR="63372" marT="0" marB="0" anchor="ctr"/>
                </a:tc>
                <a:tc>
                  <a:txBody>
                    <a:bodyPr/>
                    <a:lstStyle/>
                    <a:p>
                      <a:pPr fontAlgn="base">
                        <a:lnSpc>
                          <a:spcPct val="115000"/>
                        </a:lnSpc>
                        <a:spcAft>
                          <a:spcPts val="0"/>
                        </a:spcAft>
                        <a:tabLst>
                          <a:tab pos="294005" algn="l"/>
                        </a:tabLst>
                      </a:pPr>
                      <a:r>
                        <a:rPr lang="en-GB" sz="1300" kern="100">
                          <a:effectLst/>
                        </a:rPr>
                        <a:t> </a:t>
                      </a:r>
                      <a:endParaRPr lang="en-IE" sz="1300" kern="100">
                        <a:effectLst/>
                        <a:latin typeface="Liberation Serif"/>
                        <a:ea typeface="Source Han Sans CN"/>
                        <a:cs typeface="Lohit Devanagari"/>
                      </a:endParaRPr>
                    </a:p>
                  </a:txBody>
                  <a:tcPr marL="63372" marR="63372" marT="0" marB="0" anchor="ctr"/>
                </a:tc>
                <a:tc>
                  <a:txBody>
                    <a:bodyPr/>
                    <a:lstStyle/>
                    <a:p>
                      <a:pPr fontAlgn="base">
                        <a:lnSpc>
                          <a:spcPct val="115000"/>
                        </a:lnSpc>
                        <a:spcAft>
                          <a:spcPts val="0"/>
                        </a:spcAft>
                        <a:tabLst>
                          <a:tab pos="294005" algn="l"/>
                        </a:tabLst>
                      </a:pPr>
                      <a:r>
                        <a:rPr lang="en-GB" sz="1300" kern="100">
                          <a:effectLst/>
                        </a:rPr>
                        <a:t> </a:t>
                      </a:r>
                      <a:endParaRPr lang="en-IE" sz="1300" kern="100">
                        <a:effectLst/>
                        <a:latin typeface="Liberation Serif"/>
                        <a:ea typeface="Source Han Sans CN"/>
                        <a:cs typeface="Lohit Devanagari"/>
                      </a:endParaRPr>
                    </a:p>
                  </a:txBody>
                  <a:tcPr marL="63372" marR="63372" marT="0" marB="0" anchor="ctr"/>
                </a:tc>
                <a:tc>
                  <a:txBody>
                    <a:bodyPr/>
                    <a:lstStyle/>
                    <a:p>
                      <a:pPr fontAlgn="base">
                        <a:lnSpc>
                          <a:spcPct val="115000"/>
                        </a:lnSpc>
                        <a:spcAft>
                          <a:spcPts val="0"/>
                        </a:spcAft>
                        <a:tabLst>
                          <a:tab pos="294005" algn="l"/>
                        </a:tabLst>
                      </a:pPr>
                      <a:r>
                        <a:rPr lang="en-GB" sz="1300" kern="100">
                          <a:effectLst/>
                        </a:rPr>
                        <a:t> </a:t>
                      </a:r>
                      <a:endParaRPr lang="en-IE" sz="1300" kern="10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798844318"/>
                  </a:ext>
                </a:extLst>
              </a:tr>
              <a:tr h="225492">
                <a:tc>
                  <a:txBody>
                    <a:bodyPr/>
                    <a:lstStyle/>
                    <a:p>
                      <a:pPr marL="107950" algn="l" fontAlgn="base">
                        <a:lnSpc>
                          <a:spcPct val="115000"/>
                        </a:lnSpc>
                        <a:spcAft>
                          <a:spcPts val="0"/>
                        </a:spcAft>
                      </a:pPr>
                      <a:r>
                        <a:rPr lang="en-GB" sz="1300" b="0" kern="100" dirty="0">
                          <a:effectLst/>
                        </a:rPr>
                        <a:t>Mean (SD)</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18.0 (±7.0)</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19.0 (±9.9)</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 </a:t>
                      </a:r>
                      <a:r>
                        <a:rPr lang="en-GB" sz="1300" kern="100" dirty="0">
                          <a:effectLst/>
                          <a:highlight>
                            <a:srgbClr val="FFFF00"/>
                          </a:highlight>
                        </a:rPr>
                        <a:t>18.5</a:t>
                      </a:r>
                      <a:r>
                        <a:rPr lang="en-GB" sz="1300" kern="100" dirty="0">
                          <a:effectLst/>
                        </a:rPr>
                        <a:t> (±8.9)</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976972323"/>
                  </a:ext>
                </a:extLst>
              </a:tr>
              <a:tr h="225492">
                <a:tc>
                  <a:txBody>
                    <a:bodyPr/>
                    <a:lstStyle/>
                    <a:p>
                      <a:pPr fontAlgn="base">
                        <a:lnSpc>
                          <a:spcPct val="115000"/>
                        </a:lnSpc>
                        <a:spcAft>
                          <a:spcPts val="0"/>
                        </a:spcAft>
                      </a:pPr>
                      <a:r>
                        <a:rPr lang="en-GB" sz="1300" kern="100">
                          <a:effectLst/>
                        </a:rPr>
                        <a:t>Length of time smoking</a:t>
                      </a:r>
                      <a:endParaRPr lang="en-IE" sz="1300" kern="10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tc>
                  <a:txBody>
                    <a:bodyPr/>
                    <a:lstStyle/>
                    <a:p>
                      <a:pPr algn="ctr">
                        <a:lnSpc>
                          <a:spcPct val="115000"/>
                        </a:lnSpc>
                        <a:spcAft>
                          <a:spcPts val="0"/>
                        </a:spcAft>
                      </a:pPr>
                      <a:r>
                        <a:rPr lang="en-GB" sz="1300" b="1" kern="100" dirty="0">
                          <a:effectLst/>
                        </a:rPr>
                        <a:t> n     %</a:t>
                      </a:r>
                      <a:endParaRPr lang="en-IE" sz="1300" b="1"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748305409"/>
                  </a:ext>
                </a:extLst>
              </a:tr>
              <a:tr h="225492">
                <a:tc>
                  <a:txBody>
                    <a:bodyPr/>
                    <a:lstStyle/>
                    <a:p>
                      <a:pPr marL="107950" fontAlgn="base">
                        <a:lnSpc>
                          <a:spcPct val="115000"/>
                        </a:lnSpc>
                        <a:spcAft>
                          <a:spcPts val="0"/>
                        </a:spcAft>
                      </a:pPr>
                      <a:r>
                        <a:rPr lang="en-GB" sz="1300" b="0" kern="100">
                          <a:effectLst/>
                        </a:rPr>
                        <a:t>More than 25 years</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50 (78)</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36 (61.0)</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86 </a:t>
                      </a:r>
                      <a:r>
                        <a:rPr lang="en-GB" sz="1300" kern="100" dirty="0">
                          <a:effectLst/>
                          <a:highlight>
                            <a:srgbClr val="FFFF00"/>
                          </a:highlight>
                        </a:rPr>
                        <a:t>(70)</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508519379"/>
                  </a:ext>
                </a:extLst>
              </a:tr>
              <a:tr h="225492">
                <a:tc>
                  <a:txBody>
                    <a:bodyPr/>
                    <a:lstStyle/>
                    <a:p>
                      <a:pPr marL="107950" fontAlgn="base">
                        <a:lnSpc>
                          <a:spcPct val="115000"/>
                        </a:lnSpc>
                        <a:spcAft>
                          <a:spcPts val="0"/>
                        </a:spcAft>
                      </a:pPr>
                      <a:r>
                        <a:rPr lang="en-GB" sz="1300" b="0" kern="100" dirty="0">
                          <a:effectLst/>
                        </a:rPr>
                        <a:t>Between 5-15 / 15-25 years</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14 (21.5)</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23 (38.3)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37 (30)</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201996442"/>
                  </a:ext>
                </a:extLst>
              </a:tr>
              <a:tr h="225492">
                <a:tc gridSpan="4">
                  <a:txBody>
                    <a:bodyPr/>
                    <a:lstStyle/>
                    <a:p>
                      <a:pPr algn="l" fontAlgn="base">
                        <a:lnSpc>
                          <a:spcPct val="115000"/>
                        </a:lnSpc>
                        <a:spcAft>
                          <a:spcPts val="0"/>
                        </a:spcAft>
                      </a:pPr>
                      <a:r>
                        <a:rPr lang="en-GB" sz="1300" kern="100" dirty="0">
                          <a:effectLst/>
                        </a:rPr>
                        <a:t>Reasons for smoking</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569913147"/>
                  </a:ext>
                </a:extLst>
              </a:tr>
              <a:tr h="273251">
                <a:tc>
                  <a:txBody>
                    <a:bodyPr/>
                    <a:lstStyle/>
                    <a:p>
                      <a:pPr marL="107950" fontAlgn="base">
                        <a:lnSpc>
                          <a:spcPct val="115000"/>
                        </a:lnSpc>
                        <a:spcAft>
                          <a:spcPts val="0"/>
                        </a:spcAft>
                      </a:pPr>
                      <a:r>
                        <a:rPr lang="en-GB" sz="1300" b="0" kern="100">
                          <a:effectLst/>
                        </a:rPr>
                        <a:t>Habit / Addicted</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35 (53.8)</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26 (43.3)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61 </a:t>
                      </a:r>
                      <a:r>
                        <a:rPr lang="en-GB" sz="1300" kern="100" dirty="0">
                          <a:effectLst/>
                          <a:highlight>
                            <a:srgbClr val="FFFF00"/>
                          </a:highlight>
                        </a:rPr>
                        <a:t>(48.8)</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95288068"/>
                  </a:ext>
                </a:extLst>
              </a:tr>
              <a:tr h="225492">
                <a:tc>
                  <a:txBody>
                    <a:bodyPr/>
                    <a:lstStyle/>
                    <a:p>
                      <a:pPr marL="107950" fontAlgn="base">
                        <a:lnSpc>
                          <a:spcPct val="115000"/>
                        </a:lnSpc>
                        <a:spcAft>
                          <a:spcPts val="0"/>
                        </a:spcAft>
                      </a:pPr>
                      <a:r>
                        <a:rPr lang="en-GB" sz="1300" b="0" kern="100">
                          <a:effectLst/>
                        </a:rPr>
                        <a:t>For pleasure / to cope / both</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22 (34)</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29 (48.3)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51 </a:t>
                      </a:r>
                      <a:r>
                        <a:rPr lang="en-GB" sz="1300" kern="100" dirty="0">
                          <a:effectLst/>
                          <a:highlight>
                            <a:srgbClr val="FFFF00"/>
                          </a:highlight>
                        </a:rPr>
                        <a:t>(</a:t>
                      </a:r>
                      <a:r>
                        <a:rPr lang="en-GB" sz="1300" kern="100" dirty="0">
                          <a:effectLst/>
                        </a:rPr>
                        <a:t>40.8)</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158152999"/>
                  </a:ext>
                </a:extLst>
              </a:tr>
              <a:tr h="225492">
                <a:tc>
                  <a:txBody>
                    <a:bodyPr/>
                    <a:lstStyle/>
                    <a:p>
                      <a:pPr marL="107950" fontAlgn="base">
                        <a:lnSpc>
                          <a:spcPct val="115000"/>
                        </a:lnSpc>
                        <a:spcAft>
                          <a:spcPts val="0"/>
                        </a:spcAft>
                      </a:pPr>
                      <a:r>
                        <a:rPr lang="en-GB" sz="1300" b="0" kern="100" dirty="0">
                          <a:effectLst/>
                        </a:rPr>
                        <a:t>Other</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8 (12)</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5 (8.3)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13 (10.4)</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570229701"/>
                  </a:ext>
                </a:extLst>
              </a:tr>
              <a:tr h="225492">
                <a:tc gridSpan="4">
                  <a:txBody>
                    <a:bodyPr/>
                    <a:lstStyle/>
                    <a:p>
                      <a:pPr algn="l" fontAlgn="base">
                        <a:lnSpc>
                          <a:spcPct val="115000"/>
                        </a:lnSpc>
                        <a:spcAft>
                          <a:spcPts val="0"/>
                        </a:spcAft>
                        <a:tabLst>
                          <a:tab pos="294005" algn="l"/>
                        </a:tabLst>
                      </a:pPr>
                      <a:r>
                        <a:rPr lang="en-GB" sz="1300" kern="100" dirty="0">
                          <a:effectLst/>
                        </a:rPr>
                        <a:t>Time after waking before first cigarette</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3931891282"/>
                  </a:ext>
                </a:extLst>
              </a:tr>
              <a:tr h="225492">
                <a:tc>
                  <a:txBody>
                    <a:bodyPr/>
                    <a:lstStyle/>
                    <a:p>
                      <a:pPr marL="107950" fontAlgn="base">
                        <a:lnSpc>
                          <a:spcPct val="115000"/>
                        </a:lnSpc>
                        <a:spcAft>
                          <a:spcPts val="0"/>
                        </a:spcAft>
                      </a:pPr>
                      <a:r>
                        <a:rPr lang="en-GB" sz="1300" b="0" kern="100">
                          <a:effectLst/>
                        </a:rPr>
                        <a:t>Within 5 minutes</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a:effectLst/>
                        </a:rPr>
                        <a:t>40 (62)</a:t>
                      </a:r>
                      <a:endParaRPr lang="en-IE" sz="130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30 (50)</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70 </a:t>
                      </a:r>
                      <a:r>
                        <a:rPr lang="en-GB" sz="1300" kern="100" dirty="0">
                          <a:effectLst/>
                          <a:highlight>
                            <a:srgbClr val="FFFF00"/>
                          </a:highlight>
                        </a:rPr>
                        <a:t>(56)</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324010558"/>
                  </a:ext>
                </a:extLst>
              </a:tr>
              <a:tr h="225492">
                <a:tc>
                  <a:txBody>
                    <a:bodyPr/>
                    <a:lstStyle/>
                    <a:p>
                      <a:pPr marL="107950" fontAlgn="base">
                        <a:lnSpc>
                          <a:spcPct val="115000"/>
                        </a:lnSpc>
                        <a:spcAft>
                          <a:spcPts val="0"/>
                        </a:spcAft>
                      </a:pPr>
                      <a:r>
                        <a:rPr lang="en-GB" sz="1300" b="0" kern="100">
                          <a:effectLst/>
                        </a:rPr>
                        <a:t>6-30 minutes</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12 (18)</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16 (27)</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28 (22)</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279540945"/>
                  </a:ext>
                </a:extLst>
              </a:tr>
              <a:tr h="225492">
                <a:tc>
                  <a:txBody>
                    <a:bodyPr/>
                    <a:lstStyle/>
                    <a:p>
                      <a:pPr marL="107950" fontAlgn="base">
                        <a:lnSpc>
                          <a:spcPct val="115000"/>
                        </a:lnSpc>
                        <a:spcAft>
                          <a:spcPts val="0"/>
                        </a:spcAft>
                      </a:pPr>
                      <a:r>
                        <a:rPr lang="en-GB" sz="1300" b="0" kern="100" dirty="0">
                          <a:effectLst/>
                        </a:rPr>
                        <a:t>After 30 minutes</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13 (20)</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14 (23)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27 (22)</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551395348"/>
                  </a:ext>
                </a:extLst>
              </a:tr>
              <a:tr h="225492">
                <a:tc gridSpan="4">
                  <a:txBody>
                    <a:bodyPr/>
                    <a:lstStyle/>
                    <a:p>
                      <a:pPr algn="l" fontAlgn="base">
                        <a:lnSpc>
                          <a:spcPct val="115000"/>
                        </a:lnSpc>
                        <a:spcAft>
                          <a:spcPts val="0"/>
                        </a:spcAft>
                      </a:pPr>
                      <a:r>
                        <a:rPr lang="en-GB" sz="1300" kern="100" dirty="0">
                          <a:effectLst/>
                        </a:rPr>
                        <a:t>Determination to give up smoking</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870746665"/>
                  </a:ext>
                </a:extLst>
              </a:tr>
              <a:tr h="225492">
                <a:tc>
                  <a:txBody>
                    <a:bodyPr/>
                    <a:lstStyle/>
                    <a:p>
                      <a:pPr marL="107950" fontAlgn="base">
                        <a:lnSpc>
                          <a:spcPct val="115000"/>
                        </a:lnSpc>
                        <a:spcAft>
                          <a:spcPts val="0"/>
                        </a:spcAft>
                      </a:pPr>
                      <a:r>
                        <a:rPr lang="en-GB" sz="1300" b="0" kern="100">
                          <a:effectLst/>
                        </a:rPr>
                        <a:t>Not at all / Quite determined</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23 (35)</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18 (30)</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41 (33)</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914467666"/>
                  </a:ext>
                </a:extLst>
              </a:tr>
              <a:tr h="225492">
                <a:tc>
                  <a:txBody>
                    <a:bodyPr/>
                    <a:lstStyle/>
                    <a:p>
                      <a:pPr marL="107950" fontAlgn="base">
                        <a:lnSpc>
                          <a:spcPct val="115000"/>
                        </a:lnSpc>
                        <a:spcAft>
                          <a:spcPts val="0"/>
                        </a:spcAft>
                      </a:pPr>
                      <a:r>
                        <a:rPr lang="en-GB" sz="1300" b="0" kern="100" dirty="0">
                          <a:effectLst/>
                        </a:rPr>
                        <a:t>Very or extremely determined</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42 (65)</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42 (70)</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84 </a:t>
                      </a:r>
                      <a:r>
                        <a:rPr lang="en-GB" sz="1300" kern="100" dirty="0">
                          <a:effectLst/>
                          <a:highlight>
                            <a:srgbClr val="FFFF00"/>
                          </a:highlight>
                        </a:rPr>
                        <a:t>(67)</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1740785645"/>
                  </a:ext>
                </a:extLst>
              </a:tr>
              <a:tr h="225492">
                <a:tc gridSpan="4">
                  <a:txBody>
                    <a:bodyPr/>
                    <a:lstStyle/>
                    <a:p>
                      <a:pPr algn="l" fontAlgn="base">
                        <a:lnSpc>
                          <a:spcPct val="115000"/>
                        </a:lnSpc>
                        <a:spcAft>
                          <a:spcPts val="0"/>
                        </a:spcAft>
                      </a:pPr>
                      <a:r>
                        <a:rPr lang="en-GB" sz="1300" kern="100" dirty="0">
                          <a:effectLst/>
                        </a:rPr>
                        <a:t>Using NRT/bupropion/varenicline/e-cigarettes at baseline</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3826479919"/>
                  </a:ext>
                </a:extLst>
              </a:tr>
              <a:tr h="329784">
                <a:tc>
                  <a:txBody>
                    <a:bodyPr/>
                    <a:lstStyle/>
                    <a:p>
                      <a:pPr marL="107950" fontAlgn="base">
                        <a:lnSpc>
                          <a:spcPct val="115000"/>
                        </a:lnSpc>
                        <a:spcAft>
                          <a:spcPts val="0"/>
                        </a:spcAft>
                      </a:pPr>
                      <a:r>
                        <a:rPr lang="en-GB" sz="1300" b="0" kern="100">
                          <a:effectLst/>
                        </a:rPr>
                        <a:t>Yes</a:t>
                      </a:r>
                      <a:endParaRPr lang="en-IE" sz="1300" b="0" kern="10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14 (22)</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9 (16)</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23 </a:t>
                      </a:r>
                      <a:r>
                        <a:rPr lang="en-GB" sz="1300" kern="100" dirty="0">
                          <a:solidFill>
                            <a:schemeClr val="tx1"/>
                          </a:solidFill>
                          <a:effectLst/>
                          <a:highlight>
                            <a:srgbClr val="FFFF00"/>
                          </a:highlight>
                        </a:rPr>
                        <a:t>(19)</a:t>
                      </a:r>
                      <a:endParaRPr lang="en-IE" sz="1300" kern="100" dirty="0">
                        <a:solidFill>
                          <a:schemeClr val="tx1"/>
                        </a:solidFill>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2852218159"/>
                  </a:ext>
                </a:extLst>
              </a:tr>
              <a:tr h="225492">
                <a:tc>
                  <a:txBody>
                    <a:bodyPr/>
                    <a:lstStyle/>
                    <a:p>
                      <a:pPr marL="107950" fontAlgn="base">
                        <a:lnSpc>
                          <a:spcPct val="115000"/>
                        </a:lnSpc>
                        <a:spcAft>
                          <a:spcPts val="0"/>
                        </a:spcAft>
                      </a:pPr>
                      <a:r>
                        <a:rPr lang="en-GB" sz="1300" b="0" kern="100" dirty="0">
                          <a:effectLst/>
                        </a:rPr>
                        <a:t>No</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49 (78)</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49 (84)</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98 (81)</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674321394"/>
                  </a:ext>
                </a:extLst>
              </a:tr>
              <a:tr h="225492">
                <a:tc gridSpan="4">
                  <a:txBody>
                    <a:bodyPr/>
                    <a:lstStyle/>
                    <a:p>
                      <a:pPr algn="l" fontAlgn="base">
                        <a:lnSpc>
                          <a:spcPct val="115000"/>
                        </a:lnSpc>
                        <a:spcAft>
                          <a:spcPts val="0"/>
                        </a:spcAft>
                      </a:pPr>
                      <a:r>
                        <a:rPr lang="en-GB" sz="1300" kern="100" dirty="0">
                          <a:effectLst/>
                        </a:rPr>
                        <a:t>Support to help stop smoking</a:t>
                      </a:r>
                      <a:endParaRPr lang="en-IE" sz="1300" kern="100" dirty="0">
                        <a:effectLst/>
                        <a:latin typeface="Liberation Serif"/>
                        <a:ea typeface="Source Han Sans CN"/>
                        <a:cs typeface="Lohit Devanagari"/>
                      </a:endParaRPr>
                    </a:p>
                  </a:txBody>
                  <a:tcPr marL="63372" marR="63372" marT="0" marB="0" anchor="ct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2309089133"/>
                  </a:ext>
                </a:extLst>
              </a:tr>
              <a:tr h="225492">
                <a:tc>
                  <a:txBody>
                    <a:bodyPr/>
                    <a:lstStyle/>
                    <a:p>
                      <a:pPr marL="107950" fontAlgn="base">
                        <a:lnSpc>
                          <a:spcPct val="115000"/>
                        </a:lnSpc>
                        <a:spcAft>
                          <a:spcPts val="0"/>
                        </a:spcAft>
                      </a:pPr>
                      <a:r>
                        <a:rPr lang="en-GB" sz="1300" b="0" kern="100" dirty="0">
                          <a:effectLst/>
                        </a:rPr>
                        <a:t>Yes</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58 (89)</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50 (83)</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108 </a:t>
                      </a:r>
                      <a:r>
                        <a:rPr lang="en-GB" sz="1300" kern="100" dirty="0">
                          <a:effectLst/>
                          <a:highlight>
                            <a:srgbClr val="FFFF00"/>
                          </a:highlight>
                        </a:rPr>
                        <a:t>(86)</a:t>
                      </a:r>
                      <a:endParaRPr lang="en-IE" sz="1300" kern="100" dirty="0">
                        <a:effectLst/>
                        <a:highlight>
                          <a:srgbClr val="FFFF00"/>
                        </a:highligh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4016188474"/>
                  </a:ext>
                </a:extLst>
              </a:tr>
              <a:tr h="225492">
                <a:tc>
                  <a:txBody>
                    <a:bodyPr/>
                    <a:lstStyle/>
                    <a:p>
                      <a:pPr marL="107950" fontAlgn="base">
                        <a:lnSpc>
                          <a:spcPct val="115000"/>
                        </a:lnSpc>
                        <a:spcAft>
                          <a:spcPts val="0"/>
                        </a:spcAft>
                      </a:pPr>
                      <a:r>
                        <a:rPr lang="en-GB" sz="1300" b="0" kern="100" dirty="0">
                          <a:effectLst/>
                        </a:rPr>
                        <a:t>No</a:t>
                      </a:r>
                      <a:endParaRPr lang="en-IE" sz="1300" b="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7 (11)</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10 (17)</a:t>
                      </a:r>
                      <a:endParaRPr lang="en-IE" sz="1300" kern="100" dirty="0">
                        <a:effectLst/>
                        <a:latin typeface="Liberation Serif"/>
                        <a:ea typeface="Source Han Sans CN"/>
                        <a:cs typeface="Lohit Devanagari"/>
                      </a:endParaRPr>
                    </a:p>
                  </a:txBody>
                  <a:tcPr marL="63372" marR="63372" marT="0" marB="0" anchor="ctr"/>
                </a:tc>
                <a:tc>
                  <a:txBody>
                    <a:bodyPr/>
                    <a:lstStyle/>
                    <a:p>
                      <a:pPr algn="ctr" fontAlgn="base">
                        <a:lnSpc>
                          <a:spcPct val="115000"/>
                        </a:lnSpc>
                        <a:spcAft>
                          <a:spcPts val="0"/>
                        </a:spcAft>
                        <a:tabLst>
                          <a:tab pos="294005" algn="l"/>
                        </a:tabLst>
                      </a:pPr>
                      <a:r>
                        <a:rPr lang="en-GB" sz="1300" kern="100" dirty="0">
                          <a:effectLst/>
                        </a:rPr>
                        <a:t>17 (14)</a:t>
                      </a:r>
                      <a:endParaRPr lang="en-IE" sz="1300" kern="100" dirty="0">
                        <a:effectLst/>
                        <a:latin typeface="Liberation Serif"/>
                        <a:ea typeface="Source Han Sans CN"/>
                        <a:cs typeface="Lohit Devanagari"/>
                      </a:endParaRPr>
                    </a:p>
                  </a:txBody>
                  <a:tcPr marL="63372" marR="63372" marT="0" marB="0" anchor="ctr"/>
                </a:tc>
                <a:extLst>
                  <a:ext uri="{0D108BD9-81ED-4DB2-BD59-A6C34878D82A}">
                    <a16:rowId xmlns:a16="http://schemas.microsoft.com/office/drawing/2014/main" val="3027617862"/>
                  </a:ext>
                </a:extLst>
              </a:tr>
            </a:tbl>
          </a:graphicData>
        </a:graphic>
      </p:graphicFrame>
    </p:spTree>
    <p:extLst>
      <p:ext uri="{BB962C8B-B14F-4D97-AF65-F5344CB8AC3E}">
        <p14:creationId xmlns:p14="http://schemas.microsoft.com/office/powerpoint/2010/main" val="61145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90A634D-441D-49BE-832D-99F08C3318EC}"/>
              </a:ext>
            </a:extLst>
          </p:cNvPr>
          <p:cNvSpPr txBox="1">
            <a:spLocks/>
          </p:cNvSpPr>
          <p:nvPr/>
        </p:nvSpPr>
        <p:spPr>
          <a:xfrm>
            <a:off x="370064" y="2118732"/>
            <a:ext cx="2384287" cy="3412273"/>
          </a:xfrm>
          <a:prstGeom prst="rect">
            <a:avLst/>
          </a:prstGeom>
        </p:spPr>
        <p:txBody>
          <a:bodyPr vert="horz" lIns="34290" tIns="34290" rIns="3429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US" sz="2000" dirty="0"/>
              <a:t>Around half of the recruited women provided data at 12 weeks, and less than half at 6 months.</a:t>
            </a:r>
          </a:p>
        </p:txBody>
      </p:sp>
      <p:sp>
        <p:nvSpPr>
          <p:cNvPr id="12" name="Title 2">
            <a:extLst>
              <a:ext uri="{FF2B5EF4-FFF2-40B4-BE49-F238E27FC236}">
                <a16:creationId xmlns:a16="http://schemas.microsoft.com/office/drawing/2014/main" id="{ECAF12CF-4635-467F-82F2-64CB191FF64B}"/>
              </a:ext>
            </a:extLst>
          </p:cNvPr>
          <p:cNvSpPr txBox="1">
            <a:spLocks/>
          </p:cNvSpPr>
          <p:nvPr/>
        </p:nvSpPr>
        <p:spPr>
          <a:xfrm>
            <a:off x="828674" y="360000"/>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GB" dirty="0"/>
              <a:t>Results: Retention</a:t>
            </a:r>
          </a:p>
        </p:txBody>
      </p:sp>
      <p:graphicFrame>
        <p:nvGraphicFramePr>
          <p:cNvPr id="14" name="Table 13">
            <a:extLst>
              <a:ext uri="{FF2B5EF4-FFF2-40B4-BE49-F238E27FC236}">
                <a16:creationId xmlns:a16="http://schemas.microsoft.com/office/drawing/2014/main" id="{356E2428-EBA4-416F-B0C2-F3DE2CC6E82A}"/>
              </a:ext>
            </a:extLst>
          </p:cNvPr>
          <p:cNvGraphicFramePr>
            <a:graphicFrameLocks noGrp="1"/>
          </p:cNvGraphicFramePr>
          <p:nvPr>
            <p:extLst>
              <p:ext uri="{D42A27DB-BD31-4B8C-83A1-F6EECF244321}">
                <p14:modId xmlns:p14="http://schemas.microsoft.com/office/powerpoint/2010/main" val="3132561462"/>
              </p:ext>
            </p:extLst>
          </p:nvPr>
        </p:nvGraphicFramePr>
        <p:xfrm>
          <a:off x="2854712" y="1848051"/>
          <a:ext cx="5798633" cy="4143674"/>
        </p:xfrm>
        <a:graphic>
          <a:graphicData uri="http://schemas.openxmlformats.org/drawingml/2006/table">
            <a:tbl>
              <a:tblPr firstRow="1" bandRow="1">
                <a:tableStyleId>{3B4B98B0-60AC-42C2-AFA5-B58CD77FA1E5}</a:tableStyleId>
              </a:tblPr>
              <a:tblGrid>
                <a:gridCol w="2163015">
                  <a:extLst>
                    <a:ext uri="{9D8B030D-6E8A-4147-A177-3AD203B41FA5}">
                      <a16:colId xmlns:a16="http://schemas.microsoft.com/office/drawing/2014/main" val="668115252"/>
                    </a:ext>
                  </a:extLst>
                </a:gridCol>
                <a:gridCol w="1201216">
                  <a:extLst>
                    <a:ext uri="{9D8B030D-6E8A-4147-A177-3AD203B41FA5}">
                      <a16:colId xmlns:a16="http://schemas.microsoft.com/office/drawing/2014/main" val="1429426989"/>
                    </a:ext>
                  </a:extLst>
                </a:gridCol>
                <a:gridCol w="203251">
                  <a:extLst>
                    <a:ext uri="{9D8B030D-6E8A-4147-A177-3AD203B41FA5}">
                      <a16:colId xmlns:a16="http://schemas.microsoft.com/office/drawing/2014/main" val="1473028573"/>
                    </a:ext>
                  </a:extLst>
                </a:gridCol>
                <a:gridCol w="1217728">
                  <a:extLst>
                    <a:ext uri="{9D8B030D-6E8A-4147-A177-3AD203B41FA5}">
                      <a16:colId xmlns:a16="http://schemas.microsoft.com/office/drawing/2014/main" val="2114212428"/>
                    </a:ext>
                  </a:extLst>
                </a:gridCol>
                <a:gridCol w="1013423">
                  <a:extLst>
                    <a:ext uri="{9D8B030D-6E8A-4147-A177-3AD203B41FA5}">
                      <a16:colId xmlns:a16="http://schemas.microsoft.com/office/drawing/2014/main" val="1000231016"/>
                    </a:ext>
                  </a:extLst>
                </a:gridCol>
              </a:tblGrid>
              <a:tr h="1142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effectLst/>
                        </a:rPr>
                        <a:t>Data completion rates</a:t>
                      </a:r>
                    </a:p>
                  </a:txBody>
                  <a:tcPr marL="30560" marR="30560" marT="30560" marB="30560" anchor="ctr"/>
                </a:tc>
                <a:tc>
                  <a:txBody>
                    <a:bodyPr/>
                    <a:lstStyle/>
                    <a:p>
                      <a:pPr algn="ctr"/>
                      <a:r>
                        <a:rPr lang="en-US" sz="1300" dirty="0">
                          <a:effectLst/>
                        </a:rPr>
                        <a:t>Intervention</a:t>
                      </a:r>
                    </a:p>
                    <a:p>
                      <a:pPr algn="ctr"/>
                      <a:r>
                        <a:rPr lang="en-US" sz="1300" b="0" dirty="0">
                          <a:effectLst/>
                        </a:rPr>
                        <a:t>n (%)</a:t>
                      </a:r>
                    </a:p>
                  </a:txBody>
                  <a:tcPr marL="30560" marR="30560" marT="30560" marB="30560" anchor="ctr"/>
                </a:tc>
                <a:tc gridSpan="2">
                  <a:txBody>
                    <a:bodyPr/>
                    <a:lstStyle/>
                    <a:p>
                      <a:pPr algn="ctr"/>
                      <a:r>
                        <a:rPr lang="en-US" sz="1300" dirty="0">
                          <a:effectLst/>
                        </a:rPr>
                        <a:t>Control</a:t>
                      </a:r>
                    </a:p>
                    <a:p>
                      <a:pPr algn="ctr"/>
                      <a:r>
                        <a:rPr lang="en-US" sz="1300" b="0" dirty="0">
                          <a:effectLst/>
                        </a:rPr>
                        <a:t>n (%)</a:t>
                      </a:r>
                    </a:p>
                  </a:txBody>
                  <a:tcPr marL="30560" marR="30560" marT="30560" marB="30560" anchor="ctr"/>
                </a:tc>
                <a:tc hMerge="1">
                  <a:txBody>
                    <a:bodyPr/>
                    <a:lstStyle/>
                    <a:p>
                      <a:pPr algn="ctr"/>
                      <a:r>
                        <a:rPr lang="en-US" sz="1400" dirty="0">
                          <a:effectLst/>
                        </a:rPr>
                        <a:t>Control</a:t>
                      </a:r>
                    </a:p>
                    <a:p>
                      <a:pPr algn="ctr"/>
                      <a:r>
                        <a:rPr lang="en-US" sz="1400" dirty="0">
                          <a:effectLst/>
                        </a:rPr>
                        <a:t>n (%)</a:t>
                      </a:r>
                    </a:p>
                  </a:txBody>
                  <a:tcPr marL="30560" marR="30560" marT="30560" marB="30560" anchor="ctr"/>
                </a:tc>
                <a:tc>
                  <a:txBody>
                    <a:bodyPr/>
                    <a:lstStyle/>
                    <a:p>
                      <a:pPr lvl="0" algn="ctr">
                        <a:buNone/>
                      </a:pPr>
                      <a:r>
                        <a:rPr lang="en-US" sz="1300" dirty="0">
                          <a:effectLst/>
                        </a:rPr>
                        <a:t>Total</a:t>
                      </a:r>
                    </a:p>
                    <a:p>
                      <a:pPr lvl="0" algn="ctr">
                        <a:buNone/>
                      </a:pPr>
                      <a:r>
                        <a:rPr lang="en-US" sz="1300" b="0" dirty="0">
                          <a:effectLst/>
                        </a:rPr>
                        <a:t>n (%)</a:t>
                      </a:r>
                    </a:p>
                  </a:txBody>
                  <a:tcPr marL="30560" marR="30560" marT="30560" marB="30560" anchor="ctr"/>
                </a:tc>
                <a:extLst>
                  <a:ext uri="{0D108BD9-81ED-4DB2-BD59-A6C34878D82A}">
                    <a16:rowId xmlns:a16="http://schemas.microsoft.com/office/drawing/2014/main" val="3153546997"/>
                  </a:ext>
                </a:extLst>
              </a:tr>
              <a:tr h="914902">
                <a:tc>
                  <a:txBody>
                    <a:bodyPr/>
                    <a:lstStyle/>
                    <a:p>
                      <a:pPr marL="0" algn="l" defTabSz="914400" rtl="0" eaLnBrk="1" latinLnBrk="0" hangingPunct="1"/>
                      <a:r>
                        <a:rPr lang="en-US" sz="1300" b="1" kern="1200" dirty="0">
                          <a:solidFill>
                            <a:schemeClr val="tx1"/>
                          </a:solidFill>
                          <a:effectLst/>
                          <a:latin typeface="+mn-lt"/>
                          <a:ea typeface="+mn-ea"/>
                          <a:cs typeface="+mn-cs"/>
                        </a:rPr>
                        <a:t>Completed Baseline </a:t>
                      </a:r>
                    </a:p>
                  </a:txBody>
                  <a:tcPr marL="30560" marR="30560" marT="30560" marB="30560" anchor="ctr"/>
                </a:tc>
                <a:tc gridSpan="2">
                  <a:txBody>
                    <a:bodyPr/>
                    <a:lstStyle/>
                    <a:p>
                      <a:pPr algn="ctr"/>
                      <a:r>
                        <a:rPr lang="en-US" sz="1300" dirty="0">
                          <a:effectLst/>
                        </a:rPr>
                        <a:t>65 (100)</a:t>
                      </a:r>
                    </a:p>
                  </a:txBody>
                  <a:tcPr marL="30560" marR="30560" marT="30560" marB="30560" anchor="ctr"/>
                </a:tc>
                <a:tc hMerge="1">
                  <a:txBody>
                    <a:bodyPr/>
                    <a:lstStyle/>
                    <a:p>
                      <a:pPr algn="ctr"/>
                      <a:endParaRPr lang="en-US" sz="1100">
                        <a:effectLst/>
                      </a:endParaRPr>
                    </a:p>
                  </a:txBody>
                  <a:tcPr marL="30560" marR="30560" marT="30560" marB="30560" anchor="ctr"/>
                </a:tc>
                <a:tc>
                  <a:txBody>
                    <a:bodyPr/>
                    <a:lstStyle/>
                    <a:p>
                      <a:pPr algn="ctr"/>
                      <a:r>
                        <a:rPr lang="en-US" sz="1300" dirty="0">
                          <a:effectLst/>
                        </a:rPr>
                        <a:t>60 (100)</a:t>
                      </a:r>
                    </a:p>
                  </a:txBody>
                  <a:tcPr marL="30560" marR="30560" marT="30560" marB="30560" anchor="ctr"/>
                </a:tc>
                <a:tc>
                  <a:txBody>
                    <a:bodyPr/>
                    <a:lstStyle/>
                    <a:p>
                      <a:pPr algn="ctr"/>
                      <a:r>
                        <a:rPr lang="en-US" sz="1300">
                          <a:effectLst/>
                        </a:rPr>
                        <a:t>125 (100)</a:t>
                      </a:r>
                    </a:p>
                  </a:txBody>
                  <a:tcPr marL="30560" marR="30560" marT="30560" marB="30560" anchor="ctr"/>
                </a:tc>
                <a:extLst>
                  <a:ext uri="{0D108BD9-81ED-4DB2-BD59-A6C34878D82A}">
                    <a16:rowId xmlns:a16="http://schemas.microsoft.com/office/drawing/2014/main" val="1972797945"/>
                  </a:ext>
                </a:extLst>
              </a:tr>
              <a:tr h="1005708">
                <a:tc>
                  <a:txBody>
                    <a:bodyPr/>
                    <a:lstStyle/>
                    <a:p>
                      <a:pPr algn="l"/>
                      <a:r>
                        <a:rPr lang="en-US" sz="1300" b="1" dirty="0">
                          <a:effectLst/>
                        </a:rPr>
                        <a:t>Completed 12 weeks follow-up</a:t>
                      </a:r>
                    </a:p>
                  </a:txBody>
                  <a:tcPr marL="30560" marR="30560" marT="30560" marB="30560" anchor="ctr"/>
                </a:tc>
                <a:tc gridSpan="2">
                  <a:txBody>
                    <a:bodyPr/>
                    <a:lstStyle/>
                    <a:p>
                      <a:pPr algn="ctr"/>
                      <a:r>
                        <a:rPr lang="en-US" sz="1300" dirty="0">
                          <a:effectLst/>
                        </a:rPr>
                        <a:t>36/65 </a:t>
                      </a:r>
                      <a:r>
                        <a:rPr lang="en-US" sz="1300" dirty="0">
                          <a:effectLst/>
                          <a:highlight>
                            <a:srgbClr val="FFFF00"/>
                          </a:highlight>
                        </a:rPr>
                        <a:t>(55.4)</a:t>
                      </a:r>
                    </a:p>
                  </a:txBody>
                  <a:tcPr marL="30560" marR="30560" marT="30560" marB="30560" anchor="ctr"/>
                </a:tc>
                <a:tc hMerge="1">
                  <a:txBody>
                    <a:bodyPr/>
                    <a:lstStyle/>
                    <a:p>
                      <a:pPr algn="ctr"/>
                      <a:endParaRPr lang="en-US" sz="1100" dirty="0">
                        <a:effectLst/>
                      </a:endParaRPr>
                    </a:p>
                  </a:txBody>
                  <a:tcPr marL="30560" marR="30560" marT="30560" marB="30560" anchor="ctr"/>
                </a:tc>
                <a:tc>
                  <a:txBody>
                    <a:bodyPr/>
                    <a:lstStyle/>
                    <a:p>
                      <a:pPr algn="ctr"/>
                      <a:r>
                        <a:rPr lang="en-US" sz="1300" dirty="0">
                          <a:effectLst/>
                        </a:rPr>
                        <a:t>31/60 </a:t>
                      </a:r>
                      <a:r>
                        <a:rPr lang="en-US" sz="1300" dirty="0">
                          <a:effectLst/>
                          <a:highlight>
                            <a:srgbClr val="FFFF00"/>
                          </a:highlight>
                        </a:rPr>
                        <a:t>(51.7)</a:t>
                      </a:r>
                    </a:p>
                  </a:txBody>
                  <a:tcPr marL="30560" marR="30560" marT="30560" marB="30560" anchor="ctr"/>
                </a:tc>
                <a:tc>
                  <a:txBody>
                    <a:bodyPr/>
                    <a:lstStyle/>
                    <a:p>
                      <a:pPr algn="ctr"/>
                      <a:r>
                        <a:rPr lang="en-US" sz="1300" dirty="0">
                          <a:effectLst/>
                        </a:rPr>
                        <a:t>67</a:t>
                      </a:r>
                      <a:r>
                        <a:rPr lang="en-US" sz="1300" dirty="0">
                          <a:effectLst/>
                          <a:highlight>
                            <a:srgbClr val="FFFF00"/>
                          </a:highlight>
                        </a:rPr>
                        <a:t> (53.6)</a:t>
                      </a:r>
                    </a:p>
                  </a:txBody>
                  <a:tcPr marL="30560" marR="30560" marT="30560" marB="30560" anchor="ctr"/>
                </a:tc>
                <a:extLst>
                  <a:ext uri="{0D108BD9-81ED-4DB2-BD59-A6C34878D82A}">
                    <a16:rowId xmlns:a16="http://schemas.microsoft.com/office/drawing/2014/main" val="258926402"/>
                  </a:ext>
                </a:extLst>
              </a:tr>
              <a:tr h="1080769">
                <a:tc>
                  <a:txBody>
                    <a:bodyPr/>
                    <a:lstStyle/>
                    <a:p>
                      <a:pPr algn="l"/>
                      <a:r>
                        <a:rPr lang="en-US" sz="1300" b="1" dirty="0">
                          <a:effectLst/>
                        </a:rPr>
                        <a:t>Completed 6 months follow-up </a:t>
                      </a:r>
                    </a:p>
                  </a:txBody>
                  <a:tcPr marL="30560" marR="30560" marT="30560" marB="30560" anchor="ctr"/>
                </a:tc>
                <a:tc gridSpan="2">
                  <a:txBody>
                    <a:bodyPr/>
                    <a:lstStyle/>
                    <a:p>
                      <a:pPr algn="ctr"/>
                      <a:r>
                        <a:rPr lang="en-US" sz="1300" dirty="0">
                          <a:effectLst/>
                        </a:rPr>
                        <a:t>31/65 (47.7)</a:t>
                      </a:r>
                    </a:p>
                  </a:txBody>
                  <a:tcPr marL="30560" marR="30560" marT="30560" marB="30560" anchor="ctr"/>
                </a:tc>
                <a:tc hMerge="1">
                  <a:txBody>
                    <a:bodyPr/>
                    <a:lstStyle/>
                    <a:p>
                      <a:pPr algn="ctr"/>
                      <a:endParaRPr lang="en-US" sz="1100" dirty="0">
                        <a:effectLst/>
                      </a:endParaRPr>
                    </a:p>
                  </a:txBody>
                  <a:tcPr marL="30560" marR="30560" marT="30560" marB="30560" anchor="ctr"/>
                </a:tc>
                <a:tc>
                  <a:txBody>
                    <a:bodyPr/>
                    <a:lstStyle/>
                    <a:p>
                      <a:pPr algn="ctr"/>
                      <a:r>
                        <a:rPr lang="en-US" sz="1300" dirty="0">
                          <a:effectLst/>
                        </a:rPr>
                        <a:t>28/65 (46.7)</a:t>
                      </a:r>
                    </a:p>
                  </a:txBody>
                  <a:tcPr marL="30560" marR="30560" marT="30560" marB="30560" anchor="ctr"/>
                </a:tc>
                <a:tc>
                  <a:txBody>
                    <a:bodyPr/>
                    <a:lstStyle/>
                    <a:p>
                      <a:pPr algn="ctr"/>
                      <a:r>
                        <a:rPr lang="en-US" sz="1300" dirty="0">
                          <a:effectLst/>
                        </a:rPr>
                        <a:t>59 </a:t>
                      </a:r>
                      <a:r>
                        <a:rPr lang="en-US" sz="1300" dirty="0">
                          <a:effectLst/>
                          <a:highlight>
                            <a:srgbClr val="FFFF00"/>
                          </a:highlight>
                        </a:rPr>
                        <a:t>(47.2)</a:t>
                      </a:r>
                    </a:p>
                  </a:txBody>
                  <a:tcPr marL="30560" marR="30560" marT="30560" marB="30560" anchor="ctr"/>
                </a:tc>
                <a:extLst>
                  <a:ext uri="{0D108BD9-81ED-4DB2-BD59-A6C34878D82A}">
                    <a16:rowId xmlns:a16="http://schemas.microsoft.com/office/drawing/2014/main" val="1025723297"/>
                  </a:ext>
                </a:extLst>
              </a:tr>
            </a:tbl>
          </a:graphicData>
        </a:graphic>
      </p:graphicFrame>
    </p:spTree>
    <p:extLst>
      <p:ext uri="{BB962C8B-B14F-4D97-AF65-F5344CB8AC3E}">
        <p14:creationId xmlns:p14="http://schemas.microsoft.com/office/powerpoint/2010/main" val="3641911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C4AD553-2375-4BB9-AA3B-20E7824E6D47}"/>
              </a:ext>
            </a:extLst>
          </p:cNvPr>
          <p:cNvSpPr txBox="1">
            <a:spLocks/>
          </p:cNvSpPr>
          <p:nvPr/>
        </p:nvSpPr>
        <p:spPr>
          <a:xfrm>
            <a:off x="768097" y="2571750"/>
            <a:ext cx="3322211" cy="2948940"/>
          </a:xfrm>
          <a:prstGeom prst="rect">
            <a:avLst/>
          </a:prstGeom>
        </p:spPr>
        <p:txBody>
          <a:bodyPr vert="horz" lIns="34290" tIns="34290" rIns="3429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None/>
            </a:pPr>
            <a:endParaRPr lang="en-US" sz="2100" dirty="0"/>
          </a:p>
        </p:txBody>
      </p:sp>
      <p:sp>
        <p:nvSpPr>
          <p:cNvPr id="6" name="TextBox 5">
            <a:extLst>
              <a:ext uri="{FF2B5EF4-FFF2-40B4-BE49-F238E27FC236}">
                <a16:creationId xmlns:a16="http://schemas.microsoft.com/office/drawing/2014/main" id="{5D1998EB-2152-4DC5-8670-7CF9AB6DB21C}"/>
              </a:ext>
            </a:extLst>
          </p:cNvPr>
          <p:cNvSpPr txBox="1"/>
          <p:nvPr/>
        </p:nvSpPr>
        <p:spPr>
          <a:xfrm>
            <a:off x="3543300" y="3257550"/>
            <a:ext cx="2057400"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endParaRPr lang="en-US" sz="1350"/>
          </a:p>
        </p:txBody>
      </p:sp>
      <p:sp>
        <p:nvSpPr>
          <p:cNvPr id="11" name="Title 1">
            <a:extLst>
              <a:ext uri="{FF2B5EF4-FFF2-40B4-BE49-F238E27FC236}">
                <a16:creationId xmlns:a16="http://schemas.microsoft.com/office/drawing/2014/main" id="{0AD02AF5-D0F3-4583-84EE-68BE2F268D12}"/>
              </a:ext>
            </a:extLst>
          </p:cNvPr>
          <p:cNvSpPr txBox="1">
            <a:spLocks/>
          </p:cNvSpPr>
          <p:nvPr/>
        </p:nvSpPr>
        <p:spPr>
          <a:xfrm>
            <a:off x="767762" y="1296162"/>
            <a:ext cx="5284560" cy="1124712"/>
          </a:xfrm>
          <a:prstGeom prst="rect">
            <a:avLst/>
          </a:prstGeom>
        </p:spPr>
        <p:txBody>
          <a:bodyPr vert="horz" lIns="68580" tIns="34290" rIns="68580" bIns="3429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endParaRPr lang="en-US" sz="2250" b="1" dirty="0"/>
          </a:p>
        </p:txBody>
      </p:sp>
      <p:graphicFrame>
        <p:nvGraphicFramePr>
          <p:cNvPr id="4" name="Table 3">
            <a:extLst>
              <a:ext uri="{FF2B5EF4-FFF2-40B4-BE49-F238E27FC236}">
                <a16:creationId xmlns:a16="http://schemas.microsoft.com/office/drawing/2014/main" id="{A51575E9-421E-4D12-BDB7-4D89CF64E9E8}"/>
              </a:ext>
            </a:extLst>
          </p:cNvPr>
          <p:cNvGraphicFramePr>
            <a:graphicFrameLocks noGrp="1"/>
          </p:cNvGraphicFramePr>
          <p:nvPr>
            <p:extLst>
              <p:ext uri="{D42A27DB-BD31-4B8C-83A1-F6EECF244321}">
                <p14:modId xmlns:p14="http://schemas.microsoft.com/office/powerpoint/2010/main" val="2550899577"/>
              </p:ext>
            </p:extLst>
          </p:nvPr>
        </p:nvGraphicFramePr>
        <p:xfrm>
          <a:off x="4089973" y="2098307"/>
          <a:ext cx="4737552" cy="2637323"/>
        </p:xfrm>
        <a:graphic>
          <a:graphicData uri="http://schemas.openxmlformats.org/drawingml/2006/table">
            <a:tbl>
              <a:tblPr firstRow="1" firstCol="1" bandRow="1">
                <a:tableStyleId>{3B4B98B0-60AC-42C2-AFA5-B58CD77FA1E5}</a:tableStyleId>
              </a:tblPr>
              <a:tblGrid>
                <a:gridCol w="885915">
                  <a:extLst>
                    <a:ext uri="{9D8B030D-6E8A-4147-A177-3AD203B41FA5}">
                      <a16:colId xmlns:a16="http://schemas.microsoft.com/office/drawing/2014/main" val="3351704731"/>
                    </a:ext>
                  </a:extLst>
                </a:gridCol>
                <a:gridCol w="1335599">
                  <a:extLst>
                    <a:ext uri="{9D8B030D-6E8A-4147-A177-3AD203B41FA5}">
                      <a16:colId xmlns:a16="http://schemas.microsoft.com/office/drawing/2014/main" val="3134706302"/>
                    </a:ext>
                  </a:extLst>
                </a:gridCol>
                <a:gridCol w="1010724">
                  <a:extLst>
                    <a:ext uri="{9D8B030D-6E8A-4147-A177-3AD203B41FA5}">
                      <a16:colId xmlns:a16="http://schemas.microsoft.com/office/drawing/2014/main" val="1197000270"/>
                    </a:ext>
                  </a:extLst>
                </a:gridCol>
                <a:gridCol w="785115">
                  <a:extLst>
                    <a:ext uri="{9D8B030D-6E8A-4147-A177-3AD203B41FA5}">
                      <a16:colId xmlns:a16="http://schemas.microsoft.com/office/drawing/2014/main" val="1476774096"/>
                    </a:ext>
                  </a:extLst>
                </a:gridCol>
                <a:gridCol w="720199">
                  <a:extLst>
                    <a:ext uri="{9D8B030D-6E8A-4147-A177-3AD203B41FA5}">
                      <a16:colId xmlns:a16="http://schemas.microsoft.com/office/drawing/2014/main" val="3840479185"/>
                    </a:ext>
                  </a:extLst>
                </a:gridCol>
              </a:tblGrid>
              <a:tr h="1135971">
                <a:tc>
                  <a:txBody>
                    <a:bodyPr/>
                    <a:lstStyle/>
                    <a:p>
                      <a:pPr algn="ctr">
                        <a:spcAft>
                          <a:spcPts val="0"/>
                        </a:spcAft>
                      </a:pPr>
                      <a:r>
                        <a:rPr lang="en-GB" sz="1100" kern="100" dirty="0">
                          <a:effectLst/>
                          <a:latin typeface="+mn-lt"/>
                        </a:rPr>
                        <a:t> Measure</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Smoking status</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 Intervention</a:t>
                      </a:r>
                    </a:p>
                    <a:p>
                      <a:pPr algn="ctr">
                        <a:spcAft>
                          <a:spcPts val="0"/>
                        </a:spcAft>
                      </a:pPr>
                      <a:r>
                        <a:rPr lang="en-GB" sz="1100" kern="100" dirty="0">
                          <a:effectLst/>
                          <a:latin typeface="+mn-lt"/>
                          <a:ea typeface="Source Han Sans CN"/>
                          <a:cs typeface="Lohit Devanagari"/>
                        </a:rPr>
                        <a:t>n (%)</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Control</a:t>
                      </a:r>
                    </a:p>
                    <a:p>
                      <a:pPr algn="ctr">
                        <a:spcAft>
                          <a:spcPts val="0"/>
                        </a:spcAft>
                      </a:pPr>
                      <a:r>
                        <a:rPr lang="en-GB" sz="1100" kern="100" dirty="0">
                          <a:effectLst/>
                          <a:latin typeface="+mn-lt"/>
                          <a:ea typeface="Source Han Sans CN"/>
                          <a:cs typeface="Lohit Devanagari"/>
                        </a:rPr>
                        <a:t>n (%)</a:t>
                      </a:r>
                      <a:endParaRPr lang="en-IE" sz="1100" kern="100" dirty="0">
                        <a:effectLst/>
                        <a:latin typeface="+mn-lt"/>
                        <a:ea typeface="Source Han Sans CN"/>
                        <a:cs typeface="Lohit Devanagari"/>
                      </a:endParaRPr>
                    </a:p>
                  </a:txBody>
                  <a:tcPr marL="16029" marR="16029" marT="0" marB="0" anchor="ctr"/>
                </a:tc>
                <a:tc>
                  <a:txBody>
                    <a:bodyPr/>
                    <a:lstStyle/>
                    <a:p>
                      <a:pPr algn="ctr"/>
                      <a:r>
                        <a:rPr lang="en-GB" sz="1100" kern="100" dirty="0">
                          <a:effectLst/>
                          <a:latin typeface="+mn-lt"/>
                        </a:rPr>
                        <a:t> Total</a:t>
                      </a:r>
                    </a:p>
                    <a:p>
                      <a:pPr algn="ctr"/>
                      <a:r>
                        <a:rPr lang="en-GB" sz="1100" kern="100" dirty="0">
                          <a:effectLst/>
                          <a:latin typeface="+mn-lt"/>
                        </a:rPr>
                        <a:t>n (%)</a:t>
                      </a:r>
                      <a:endParaRPr lang="en-IE" sz="1100" dirty="0">
                        <a:latin typeface="+mn-lt"/>
                      </a:endParaRPr>
                    </a:p>
                  </a:txBody>
                  <a:tcPr marL="16029" marR="16029" marT="0" marB="0" anchor="ctr"/>
                </a:tc>
                <a:extLst>
                  <a:ext uri="{0D108BD9-81ED-4DB2-BD59-A6C34878D82A}">
                    <a16:rowId xmlns:a16="http://schemas.microsoft.com/office/drawing/2014/main" val="375946369"/>
                  </a:ext>
                </a:extLst>
              </a:tr>
              <a:tr h="341133">
                <a:tc rowSpan="2">
                  <a:txBody>
                    <a:bodyPr/>
                    <a:lstStyle/>
                    <a:p>
                      <a:pPr algn="ctr">
                        <a:spcAft>
                          <a:spcPts val="0"/>
                        </a:spcAft>
                      </a:pPr>
                      <a:r>
                        <a:rPr lang="en-GB" sz="1100" kern="100" dirty="0">
                          <a:effectLst/>
                          <a:latin typeface="+mn-lt"/>
                        </a:rPr>
                        <a:t>12 weeks</a:t>
                      </a:r>
                      <a:endParaRPr lang="en-IE" sz="1100" kern="100" dirty="0">
                        <a:effectLst/>
                        <a:latin typeface="+mn-lt"/>
                        <a:ea typeface="Source Han Sans CN"/>
                        <a:cs typeface="Lohit Devanagari"/>
                      </a:endParaRPr>
                    </a:p>
                  </a:txBody>
                  <a:tcPr marL="16029" marR="16029" marT="0" marB="0"/>
                </a:tc>
                <a:tc>
                  <a:txBody>
                    <a:bodyPr/>
                    <a:lstStyle/>
                    <a:p>
                      <a:pPr algn="ctr">
                        <a:spcAft>
                          <a:spcPts val="0"/>
                        </a:spcAft>
                      </a:pPr>
                      <a:r>
                        <a:rPr lang="en-GB" sz="1100" kern="100" dirty="0">
                          <a:effectLst/>
                          <a:latin typeface="+mn-lt"/>
                        </a:rPr>
                        <a:t>Abstinence </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highlight>
                            <a:srgbClr val="FFFF00"/>
                          </a:highlight>
                          <a:latin typeface="+mn-lt"/>
                        </a:rPr>
                        <a:t>15 </a:t>
                      </a:r>
                      <a:r>
                        <a:rPr lang="en-GB" sz="1100" kern="100" dirty="0">
                          <a:effectLst/>
                          <a:latin typeface="+mn-lt"/>
                        </a:rPr>
                        <a:t>(23.1)  </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highlight>
                            <a:srgbClr val="FFFF00"/>
                          </a:highlight>
                          <a:latin typeface="+mn-lt"/>
                        </a:rPr>
                        <a:t>8</a:t>
                      </a:r>
                      <a:r>
                        <a:rPr lang="en-GB" sz="1100" kern="100" dirty="0">
                          <a:effectLst/>
                          <a:latin typeface="+mn-lt"/>
                        </a:rPr>
                        <a:t> (13.3)</a:t>
                      </a:r>
                      <a:endParaRPr lang="en-IE" sz="1100" kern="100" dirty="0">
                        <a:effectLst/>
                        <a:latin typeface="+mn-lt"/>
                        <a:ea typeface="Source Han Sans CN"/>
                        <a:cs typeface="Lohit Devanagari"/>
                      </a:endParaRPr>
                    </a:p>
                  </a:txBody>
                  <a:tcPr marL="16029" marR="16029" marT="0" marB="0" anchor="ctr"/>
                </a:tc>
                <a:tc>
                  <a:txBody>
                    <a:bodyPr/>
                    <a:lstStyle/>
                    <a:p>
                      <a:pPr algn="ctr"/>
                      <a:r>
                        <a:rPr lang="en-GB" sz="1100" kern="100" dirty="0">
                          <a:solidFill>
                            <a:schemeClr val="tx1"/>
                          </a:solidFill>
                          <a:effectLst/>
                          <a:highlight>
                            <a:srgbClr val="FFFF00"/>
                          </a:highlight>
                          <a:latin typeface="+mn-lt"/>
                        </a:rPr>
                        <a:t>23</a:t>
                      </a:r>
                      <a:r>
                        <a:rPr lang="en-GB" sz="1100" kern="100" dirty="0">
                          <a:effectLst/>
                          <a:latin typeface="+mn-lt"/>
                        </a:rPr>
                        <a:t> (18.4)</a:t>
                      </a:r>
                      <a:endParaRPr lang="en-IE" sz="1100" dirty="0">
                        <a:latin typeface="+mn-lt"/>
                      </a:endParaRPr>
                    </a:p>
                  </a:txBody>
                  <a:tcPr marL="16029" marR="16029" marT="0" marB="0" anchor="ctr"/>
                </a:tc>
                <a:extLst>
                  <a:ext uri="{0D108BD9-81ED-4DB2-BD59-A6C34878D82A}">
                    <a16:rowId xmlns:a16="http://schemas.microsoft.com/office/drawing/2014/main" val="2546204549"/>
                  </a:ext>
                </a:extLst>
              </a:tr>
              <a:tr h="423601">
                <a:tc vMerge="1">
                  <a:txBody>
                    <a:bodyPr/>
                    <a:lstStyle/>
                    <a:p>
                      <a:endParaRPr lang="en-IE"/>
                    </a:p>
                  </a:txBody>
                  <a:tcPr/>
                </a:tc>
                <a:tc>
                  <a:txBody>
                    <a:bodyPr/>
                    <a:lstStyle/>
                    <a:p>
                      <a:pPr algn="ctr">
                        <a:spcAft>
                          <a:spcPts val="0"/>
                        </a:spcAft>
                      </a:pPr>
                      <a:r>
                        <a:rPr lang="en-GB" sz="1100" kern="100" dirty="0">
                          <a:effectLst/>
                          <a:latin typeface="+mn-lt"/>
                        </a:rPr>
                        <a:t>Continued smoking</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50 (76.9) </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52 (86.7) </a:t>
                      </a:r>
                      <a:endParaRPr lang="en-IE" sz="1100" kern="100" dirty="0">
                        <a:effectLst/>
                        <a:latin typeface="+mn-lt"/>
                        <a:ea typeface="Source Han Sans CN"/>
                        <a:cs typeface="Lohit Devanagari"/>
                      </a:endParaRPr>
                    </a:p>
                  </a:txBody>
                  <a:tcPr marL="16029" marR="16029" marT="0" marB="0" anchor="ctr"/>
                </a:tc>
                <a:tc>
                  <a:txBody>
                    <a:bodyPr/>
                    <a:lstStyle/>
                    <a:p>
                      <a:pPr algn="ctr"/>
                      <a:r>
                        <a:rPr lang="en-GB" sz="1100" kern="100" dirty="0">
                          <a:effectLst/>
                          <a:latin typeface="+mn-lt"/>
                        </a:rPr>
                        <a:t>102 (81.6)</a:t>
                      </a:r>
                      <a:endParaRPr lang="en-IE" sz="1100" dirty="0">
                        <a:latin typeface="+mn-lt"/>
                      </a:endParaRPr>
                    </a:p>
                  </a:txBody>
                  <a:tcPr marL="16029" marR="16029" marT="0" marB="0" anchor="ctr"/>
                </a:tc>
                <a:extLst>
                  <a:ext uri="{0D108BD9-81ED-4DB2-BD59-A6C34878D82A}">
                    <a16:rowId xmlns:a16="http://schemas.microsoft.com/office/drawing/2014/main" val="712683597"/>
                  </a:ext>
                </a:extLst>
              </a:tr>
              <a:tr h="313017">
                <a:tc rowSpan="2">
                  <a:txBody>
                    <a:bodyPr/>
                    <a:lstStyle/>
                    <a:p>
                      <a:pPr algn="ctr">
                        <a:spcAft>
                          <a:spcPts val="0"/>
                        </a:spcAft>
                      </a:pPr>
                      <a:r>
                        <a:rPr lang="en-GB" sz="1100" kern="100" dirty="0">
                          <a:effectLst/>
                          <a:latin typeface="+mn-lt"/>
                        </a:rPr>
                        <a:t>6 months</a:t>
                      </a:r>
                      <a:endParaRPr lang="en-IE" sz="1100" kern="100" dirty="0">
                        <a:effectLst/>
                        <a:latin typeface="+mn-lt"/>
                        <a:ea typeface="Source Han Sans CN"/>
                        <a:cs typeface="Lohit Devanagari"/>
                      </a:endParaRPr>
                    </a:p>
                  </a:txBody>
                  <a:tcPr marL="16029" marR="16029" marT="0" marB="0"/>
                </a:tc>
                <a:tc>
                  <a:txBody>
                    <a:bodyPr/>
                    <a:lstStyle/>
                    <a:p>
                      <a:pPr algn="ctr">
                        <a:spcAft>
                          <a:spcPts val="0"/>
                        </a:spcAft>
                      </a:pPr>
                      <a:r>
                        <a:rPr lang="en-GB" sz="1100" kern="100" dirty="0">
                          <a:effectLst/>
                          <a:latin typeface="+mn-lt"/>
                        </a:rPr>
                        <a:t>Abstinence</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9 (13.8)</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7 (10.8)</a:t>
                      </a:r>
                      <a:endParaRPr lang="en-IE" sz="1100" kern="100" dirty="0">
                        <a:effectLst/>
                        <a:latin typeface="+mn-lt"/>
                        <a:ea typeface="Source Han Sans CN"/>
                        <a:cs typeface="Lohit Devanagari"/>
                      </a:endParaRPr>
                    </a:p>
                  </a:txBody>
                  <a:tcPr marL="16029" marR="16029" marT="0" marB="0" anchor="ctr"/>
                </a:tc>
                <a:tc>
                  <a:txBody>
                    <a:bodyPr/>
                    <a:lstStyle/>
                    <a:p>
                      <a:pPr algn="ctr"/>
                      <a:r>
                        <a:rPr lang="en-GB" sz="1100" kern="100" dirty="0">
                          <a:effectLst/>
                          <a:highlight>
                            <a:srgbClr val="FFFF00"/>
                          </a:highlight>
                          <a:latin typeface="+mn-lt"/>
                        </a:rPr>
                        <a:t>16</a:t>
                      </a:r>
                      <a:r>
                        <a:rPr lang="en-GB" sz="1100" kern="100" dirty="0">
                          <a:effectLst/>
                          <a:latin typeface="+mn-lt"/>
                        </a:rPr>
                        <a:t> (12.8)</a:t>
                      </a:r>
                      <a:endParaRPr lang="en-IE" sz="1100" dirty="0">
                        <a:latin typeface="+mn-lt"/>
                      </a:endParaRPr>
                    </a:p>
                  </a:txBody>
                  <a:tcPr marL="16029" marR="16029" marT="0" marB="0" anchor="ctr"/>
                </a:tc>
                <a:extLst>
                  <a:ext uri="{0D108BD9-81ED-4DB2-BD59-A6C34878D82A}">
                    <a16:rowId xmlns:a16="http://schemas.microsoft.com/office/drawing/2014/main" val="1538301705"/>
                  </a:ext>
                </a:extLst>
              </a:tr>
              <a:tr h="423601">
                <a:tc vMerge="1">
                  <a:txBody>
                    <a:bodyPr/>
                    <a:lstStyle/>
                    <a:p>
                      <a:endParaRPr lang="en-IE"/>
                    </a:p>
                  </a:txBody>
                  <a:tcPr/>
                </a:tc>
                <a:tc>
                  <a:txBody>
                    <a:bodyPr/>
                    <a:lstStyle/>
                    <a:p>
                      <a:pPr algn="ctr">
                        <a:spcAft>
                          <a:spcPts val="0"/>
                        </a:spcAft>
                      </a:pPr>
                      <a:r>
                        <a:rPr lang="en-GB" sz="1100" kern="100" dirty="0">
                          <a:effectLst/>
                          <a:latin typeface="+mn-lt"/>
                        </a:rPr>
                        <a:t>Continued smoking </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56 (86.2)</a:t>
                      </a:r>
                      <a:endParaRPr lang="en-IE" sz="1100" kern="100" dirty="0">
                        <a:effectLst/>
                        <a:latin typeface="+mn-lt"/>
                        <a:ea typeface="Source Han Sans CN"/>
                        <a:cs typeface="Lohit Devanagari"/>
                      </a:endParaRPr>
                    </a:p>
                  </a:txBody>
                  <a:tcPr marL="16029" marR="16029" marT="0" marB="0" anchor="ctr"/>
                </a:tc>
                <a:tc>
                  <a:txBody>
                    <a:bodyPr/>
                    <a:lstStyle/>
                    <a:p>
                      <a:pPr algn="ctr">
                        <a:spcAft>
                          <a:spcPts val="0"/>
                        </a:spcAft>
                      </a:pPr>
                      <a:r>
                        <a:rPr lang="en-GB" sz="1100" kern="100" dirty="0">
                          <a:effectLst/>
                          <a:latin typeface="+mn-lt"/>
                        </a:rPr>
                        <a:t>53 (89.2)</a:t>
                      </a:r>
                      <a:endParaRPr lang="en-IE" sz="1100" kern="100" dirty="0">
                        <a:effectLst/>
                        <a:latin typeface="+mn-lt"/>
                        <a:ea typeface="Source Han Sans CN"/>
                        <a:cs typeface="Lohit Devanagari"/>
                      </a:endParaRPr>
                    </a:p>
                  </a:txBody>
                  <a:tcPr marL="16029" marR="16029" marT="0" marB="0" anchor="ctr"/>
                </a:tc>
                <a:tc>
                  <a:txBody>
                    <a:bodyPr/>
                    <a:lstStyle/>
                    <a:p>
                      <a:pPr algn="ctr"/>
                      <a:r>
                        <a:rPr lang="en-GB" sz="1100" kern="100" dirty="0">
                          <a:effectLst/>
                          <a:latin typeface="+mn-lt"/>
                        </a:rPr>
                        <a:t>109 (87.2)</a:t>
                      </a:r>
                      <a:endParaRPr lang="en-IE" sz="1100" dirty="0">
                        <a:latin typeface="+mn-lt"/>
                      </a:endParaRPr>
                    </a:p>
                  </a:txBody>
                  <a:tcPr marL="16029" marR="16029" marT="0" marB="0" anchor="ctr"/>
                </a:tc>
                <a:extLst>
                  <a:ext uri="{0D108BD9-81ED-4DB2-BD59-A6C34878D82A}">
                    <a16:rowId xmlns:a16="http://schemas.microsoft.com/office/drawing/2014/main" val="401309898"/>
                  </a:ext>
                </a:extLst>
              </a:tr>
            </a:tbl>
          </a:graphicData>
        </a:graphic>
      </p:graphicFrame>
      <p:sp>
        <p:nvSpPr>
          <p:cNvPr id="10" name="Content Placeholder 2">
            <a:extLst>
              <a:ext uri="{FF2B5EF4-FFF2-40B4-BE49-F238E27FC236}">
                <a16:creationId xmlns:a16="http://schemas.microsoft.com/office/drawing/2014/main" id="{206FE5D1-C63D-4EC0-895E-3361D64BA0CC}"/>
              </a:ext>
            </a:extLst>
          </p:cNvPr>
          <p:cNvSpPr txBox="1">
            <a:spLocks/>
          </p:cNvSpPr>
          <p:nvPr/>
        </p:nvSpPr>
        <p:spPr>
          <a:xfrm>
            <a:off x="600756" y="2384016"/>
            <a:ext cx="3322211" cy="2948940"/>
          </a:xfrm>
          <a:prstGeom prst="rect">
            <a:avLst/>
          </a:prstGeom>
        </p:spPr>
        <p:txBody>
          <a:bodyPr vert="horz" lIns="34290" tIns="34290" rIns="3429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IE" sz="1500" dirty="0"/>
              <a:t>23 women quit smoking at 12 weeks. Most received the WCQ intervention.</a:t>
            </a:r>
          </a:p>
          <a:p>
            <a:pPr>
              <a:buClr>
                <a:schemeClr val="accent1"/>
              </a:buClr>
            </a:pPr>
            <a:r>
              <a:rPr lang="en-IE" sz="1500" dirty="0"/>
              <a:t>More women from the WCQ group reduced the number of daily cigarettes between programme start and both follow up points</a:t>
            </a:r>
          </a:p>
          <a:p>
            <a:pPr>
              <a:buClr>
                <a:schemeClr val="accent1"/>
              </a:buClr>
            </a:pPr>
            <a:r>
              <a:rPr lang="en-IE" sz="1500" dirty="0"/>
              <a:t>Women who quit smoking in each group attended over twice as many sessions than those women who continued smoking</a:t>
            </a:r>
            <a:endParaRPr lang="en-US" sz="1500" dirty="0"/>
          </a:p>
          <a:p>
            <a:pPr>
              <a:buClr>
                <a:schemeClr val="accent1"/>
              </a:buClr>
            </a:pPr>
            <a:endParaRPr lang="en-US" sz="1500" dirty="0"/>
          </a:p>
          <a:p>
            <a:pPr marL="0" indent="0">
              <a:buClr>
                <a:schemeClr val="accent1"/>
              </a:buClr>
              <a:buNone/>
            </a:pPr>
            <a:endParaRPr lang="en-US" sz="1500" dirty="0"/>
          </a:p>
        </p:txBody>
      </p:sp>
      <p:sp>
        <p:nvSpPr>
          <p:cNvPr id="9" name="Title 1">
            <a:extLst>
              <a:ext uri="{FF2B5EF4-FFF2-40B4-BE49-F238E27FC236}">
                <a16:creationId xmlns:a16="http://schemas.microsoft.com/office/drawing/2014/main" id="{D32AD2FB-C169-4677-9529-ABD47FAA886A}"/>
              </a:ext>
            </a:extLst>
          </p:cNvPr>
          <p:cNvSpPr>
            <a:spLocks noGrp="1"/>
          </p:cNvSpPr>
          <p:nvPr>
            <p:ph type="title"/>
          </p:nvPr>
        </p:nvSpPr>
        <p:spPr>
          <a:xfrm>
            <a:off x="600756" y="0"/>
            <a:ext cx="3885821" cy="1459143"/>
          </a:xfrm>
        </p:spPr>
        <p:txBody>
          <a:bodyPr vert="horz" lIns="68580" tIns="34290" rIns="68580" bIns="34290" rtlCol="0" anchor="ctr" anchorCtr="0">
            <a:normAutofit/>
          </a:bodyPr>
          <a:lstStyle/>
          <a:p>
            <a:r>
              <a:rPr lang="en-US" sz="2250" dirty="0"/>
              <a:t>Results: Smoking abstinence</a:t>
            </a:r>
          </a:p>
        </p:txBody>
      </p:sp>
    </p:spTree>
    <p:extLst>
      <p:ext uri="{BB962C8B-B14F-4D97-AF65-F5344CB8AC3E}">
        <p14:creationId xmlns:p14="http://schemas.microsoft.com/office/powerpoint/2010/main" val="4277908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7D24BEBF-420D-785E-C348-2CC2B2BCE251}"/>
              </a:ext>
            </a:extLst>
          </p:cNvPr>
          <p:cNvSpPr>
            <a:spLocks noGrp="1"/>
          </p:cNvSpPr>
          <p:nvPr>
            <p:ph type="title"/>
          </p:nvPr>
        </p:nvSpPr>
        <p:spPr/>
        <p:txBody>
          <a:bodyPr/>
          <a:lstStyle/>
          <a:p>
            <a:br>
              <a:rPr lang="en-US" sz="3600" dirty="0"/>
            </a:br>
            <a:r>
              <a:rPr lang="en-US" sz="3600" dirty="0"/>
              <a:t>Process evaluation</a:t>
            </a:r>
          </a:p>
        </p:txBody>
      </p:sp>
      <p:sp>
        <p:nvSpPr>
          <p:cNvPr id="8" name="Content Placeholder 2">
            <a:extLst>
              <a:ext uri="{FF2B5EF4-FFF2-40B4-BE49-F238E27FC236}">
                <a16:creationId xmlns:a16="http://schemas.microsoft.com/office/drawing/2014/main" id="{D77B4ACA-F3F8-4CCD-B7A0-3D6772BF615E}"/>
              </a:ext>
            </a:extLst>
          </p:cNvPr>
          <p:cNvSpPr>
            <a:spLocks noGrp="1"/>
          </p:cNvSpPr>
          <p:nvPr>
            <p:ph type="body" sz="quarter" idx="10"/>
          </p:nvPr>
        </p:nvSpPr>
        <p:spPr>
          <a:xfrm>
            <a:off x="828676" y="1405288"/>
            <a:ext cx="3933824" cy="4538311"/>
          </a:xfrm>
        </p:spPr>
        <p:txBody>
          <a:bodyPr vert="horz" lIns="0" tIns="0" rIns="0" bIns="0" rtlCol="0">
            <a:normAutofit fontScale="70000" lnSpcReduction="20000"/>
          </a:bodyPr>
          <a:lstStyle/>
          <a:p>
            <a:pPr>
              <a:lnSpc>
                <a:spcPct val="90000"/>
              </a:lnSpc>
            </a:pPr>
            <a:endParaRPr lang="en-US" sz="1500" b="1" dirty="0"/>
          </a:p>
          <a:p>
            <a:pPr>
              <a:lnSpc>
                <a:spcPct val="90000"/>
              </a:lnSpc>
            </a:pPr>
            <a:r>
              <a:rPr lang="en-US" sz="1900" b="1" dirty="0"/>
              <a:t>Objective</a:t>
            </a:r>
            <a:r>
              <a:rPr lang="en-US" sz="1900" dirty="0"/>
              <a:t>: to offer explanation for the trial findings in terms of understanding the barriers to accessing smoking cessation support</a:t>
            </a:r>
          </a:p>
          <a:p>
            <a:pPr>
              <a:lnSpc>
                <a:spcPct val="90000"/>
              </a:lnSpc>
            </a:pPr>
            <a:r>
              <a:rPr lang="en-US" sz="1900" b="1" dirty="0"/>
              <a:t>Method</a:t>
            </a:r>
            <a:r>
              <a:rPr lang="en-US" sz="1900" dirty="0"/>
              <a:t>: Semi-structured interviews with 26 women (18 participants and 8 Community Facilitators) </a:t>
            </a:r>
          </a:p>
          <a:p>
            <a:pPr>
              <a:lnSpc>
                <a:spcPct val="90000"/>
              </a:lnSpc>
            </a:pPr>
            <a:r>
              <a:rPr lang="en-US" sz="1900" b="1" dirty="0"/>
              <a:t>Results</a:t>
            </a:r>
            <a:r>
              <a:rPr lang="en-US" sz="1900" dirty="0"/>
              <a:t>:</a:t>
            </a:r>
          </a:p>
          <a:p>
            <a:pPr lvl="1">
              <a:lnSpc>
                <a:spcPct val="90000"/>
              </a:lnSpc>
            </a:pPr>
            <a:r>
              <a:rPr lang="en-US" sz="1900" b="1" dirty="0"/>
              <a:t>Group support</a:t>
            </a:r>
            <a:r>
              <a:rPr lang="en-US" sz="1900" dirty="0"/>
              <a:t> – hugely positive active ingredient of the Programme:</a:t>
            </a:r>
          </a:p>
          <a:p>
            <a:pPr marL="884237" lvl="3" indent="-285750">
              <a:lnSpc>
                <a:spcPct val="90000"/>
              </a:lnSpc>
            </a:pPr>
            <a:r>
              <a:rPr lang="en-GB" sz="1900" dirty="0">
                <a:latin typeface="Source Sans Pro" panose="020B0503030403020204" pitchFamily="34" charset="0"/>
                <a:ea typeface="Source Sans Pro" panose="020B0503030403020204" pitchFamily="34" charset="0"/>
              </a:rPr>
              <a:t>Peer-modelling, CFs supportive role</a:t>
            </a:r>
            <a:r>
              <a:rPr lang="en-US" sz="1900" dirty="0"/>
              <a:t> </a:t>
            </a:r>
          </a:p>
          <a:p>
            <a:pPr marL="884237" lvl="3" indent="-285750">
              <a:lnSpc>
                <a:spcPct val="90000"/>
              </a:lnSpc>
            </a:pPr>
            <a:r>
              <a:rPr lang="en-US" sz="1900" dirty="0"/>
              <a:t>Importance of </a:t>
            </a:r>
            <a:r>
              <a:rPr lang="en-US" sz="1900" dirty="0" err="1"/>
              <a:t>non-judgemental</a:t>
            </a:r>
            <a:r>
              <a:rPr lang="en-US" sz="1900" dirty="0"/>
              <a:t> interactions </a:t>
            </a:r>
            <a:endParaRPr lang="en-US" sz="1900" b="1" dirty="0"/>
          </a:p>
          <a:p>
            <a:pPr lvl="1">
              <a:lnSpc>
                <a:spcPct val="90000"/>
              </a:lnSpc>
            </a:pPr>
            <a:r>
              <a:rPr lang="en-US" sz="1900" b="1" dirty="0"/>
              <a:t>NRT </a:t>
            </a:r>
          </a:p>
          <a:p>
            <a:pPr marL="884237" lvl="3" indent="-285750">
              <a:lnSpc>
                <a:spcPct val="90000"/>
              </a:lnSpc>
            </a:pPr>
            <a:r>
              <a:rPr lang="en-US" sz="1900" dirty="0">
                <a:latin typeface="Source Sans Pro" panose="020B0503030403020204" pitchFamily="34" charset="0"/>
                <a:ea typeface="Source Sans Pro" panose="020B0503030403020204" pitchFamily="34" charset="0"/>
              </a:rPr>
              <a:t>free NRT helpful for cessation; some concerns re: </a:t>
            </a:r>
            <a:r>
              <a:rPr lang="en-US" sz="1900">
                <a:latin typeface="Source Sans Pro" panose="020B0503030403020204" pitchFamily="34" charset="0"/>
                <a:ea typeface="Source Sans Pro" panose="020B0503030403020204" pitchFamily="34" charset="0"/>
              </a:rPr>
              <a:t>addictive nature, costs, </a:t>
            </a:r>
            <a:r>
              <a:rPr lang="en-US" sz="1900" dirty="0">
                <a:latin typeface="Source Sans Pro" panose="020B0503030403020204" pitchFamily="34" charset="0"/>
                <a:ea typeface="Source Sans Pro" panose="020B0503030403020204" pitchFamily="34" charset="0"/>
              </a:rPr>
              <a:t>and access issues going forward.</a:t>
            </a:r>
          </a:p>
          <a:p>
            <a:pPr marL="884237" lvl="3" indent="-285750">
              <a:lnSpc>
                <a:spcPct val="90000"/>
              </a:lnSpc>
            </a:pPr>
            <a:r>
              <a:rPr lang="en-US" sz="1900" dirty="0">
                <a:latin typeface="Source Sans Pro" panose="020B0503030403020204" pitchFamily="34" charset="0"/>
                <a:ea typeface="Source Sans Pro" panose="020B0503030403020204" pitchFamily="34" charset="0"/>
              </a:rPr>
              <a:t>Role of the community pharmacist – additional supportive role</a:t>
            </a:r>
          </a:p>
          <a:p>
            <a:pPr marL="884237" lvl="3" indent="-285750">
              <a:lnSpc>
                <a:spcPct val="90000"/>
              </a:lnSpc>
            </a:pPr>
            <a:endParaRPr lang="en-US" sz="1900" dirty="0">
              <a:latin typeface="Source Sans Pro" panose="020B0503030403020204" pitchFamily="34" charset="0"/>
              <a:ea typeface="Source Sans Pro" panose="020B0503030403020204" pitchFamily="34" charset="0"/>
            </a:endParaRPr>
          </a:p>
          <a:p>
            <a:pPr lvl="1">
              <a:lnSpc>
                <a:spcPct val="90000"/>
              </a:lnSpc>
            </a:pPr>
            <a:r>
              <a:rPr lang="en-US" sz="1900" b="1" dirty="0"/>
              <a:t>Low literacy</a:t>
            </a:r>
            <a:r>
              <a:rPr lang="en-US" sz="1900" dirty="0"/>
              <a:t> was a barrier for engagement with programme and completing trial-related materials.  </a:t>
            </a:r>
          </a:p>
          <a:p>
            <a:pPr>
              <a:lnSpc>
                <a:spcPct val="90000"/>
              </a:lnSpc>
            </a:pPr>
            <a:endParaRPr lang="en-US" sz="1300" dirty="0"/>
          </a:p>
        </p:txBody>
      </p:sp>
      <p:sp>
        <p:nvSpPr>
          <p:cNvPr id="3" name="Text Placeholder 2">
            <a:extLst>
              <a:ext uri="{FF2B5EF4-FFF2-40B4-BE49-F238E27FC236}">
                <a16:creationId xmlns:a16="http://schemas.microsoft.com/office/drawing/2014/main" id="{2C410F2B-4FA1-F9F4-7011-F7255C9BF7A3}"/>
              </a:ext>
            </a:extLst>
          </p:cNvPr>
          <p:cNvSpPr>
            <a:spLocks noGrp="1"/>
          </p:cNvSpPr>
          <p:nvPr>
            <p:ph type="body" sz="quarter" idx="11"/>
          </p:nvPr>
        </p:nvSpPr>
        <p:spPr/>
        <p:txBody>
          <a:bodyPr/>
          <a:lstStyle/>
          <a:p>
            <a:endParaRPr lang="en-US"/>
          </a:p>
        </p:txBody>
      </p:sp>
      <p:sp>
        <p:nvSpPr>
          <p:cNvPr id="12" name="Title 2">
            <a:extLst>
              <a:ext uri="{FF2B5EF4-FFF2-40B4-BE49-F238E27FC236}">
                <a16:creationId xmlns:a16="http://schemas.microsoft.com/office/drawing/2014/main" id="{ECAF12CF-4635-467F-82F2-64CB191FF64B}"/>
              </a:ext>
            </a:extLst>
          </p:cNvPr>
          <p:cNvSpPr txBox="1">
            <a:spLocks/>
          </p:cNvSpPr>
          <p:nvPr/>
        </p:nvSpPr>
        <p:spPr>
          <a:xfrm>
            <a:off x="828675" y="914400"/>
            <a:ext cx="7500938" cy="276225"/>
          </a:xfrm>
          <a:prstGeom prst="rect">
            <a:avLst/>
          </a:prstGeom>
        </p:spPr>
        <p:txBody>
          <a:bodyPr vert="horz" lIns="0" tIns="0" rIns="0" bIns="0" rtlCol="0" anchorCtr="0">
            <a:normAutofit fontScale="40000" lnSpcReduction="20000"/>
          </a:bodyPr>
          <a:lstStyle>
            <a:lvl1pPr algn="l" defTabSz="914400" rtl="0" eaLnBrk="1" latinLnBrk="0" hangingPunct="1">
              <a:spcBef>
                <a:spcPct val="0"/>
              </a:spcBef>
              <a:buNone/>
              <a:defRPr sz="2600" b="1" kern="1200">
                <a:solidFill>
                  <a:schemeClr val="tx1"/>
                </a:solidFill>
                <a:latin typeface="+mj-lt"/>
                <a:ea typeface="+mj-ea"/>
                <a:cs typeface="+mj-cs"/>
              </a:defRPr>
            </a:lvl1pPr>
          </a:lstStyle>
          <a:p>
            <a:pPr>
              <a:lnSpc>
                <a:spcPct val="90000"/>
              </a:lnSpc>
              <a:spcBef>
                <a:spcPts val="1417"/>
              </a:spcBef>
            </a:pPr>
            <a:r>
              <a:rPr lang="en-US" sz="2800" b="0" i="1" kern="1200" dirty="0">
                <a:latin typeface="+mn-lt"/>
                <a:ea typeface="+mn-ea"/>
                <a:cs typeface="+mn-cs"/>
              </a:rPr>
              <a:t>Darker C, Burke E, Castello S… Hayes CB. A Process Evaluation of ‘We Can Quit’: a Community-Based Smoking Cessation Intervention Targeting Women From Areas of Socio-Disadvantage in Ireland. Under Review </a:t>
            </a:r>
            <a:r>
              <a:rPr lang="en-US" sz="2800" b="0" kern="1200" dirty="0">
                <a:latin typeface="+mn-lt"/>
                <a:ea typeface="+mn-ea"/>
                <a:cs typeface="+mn-cs"/>
              </a:rPr>
              <a:t>https://</a:t>
            </a:r>
            <a:r>
              <a:rPr lang="en-US" sz="2800" b="0" kern="1200" dirty="0" err="1">
                <a:latin typeface="+mn-lt"/>
                <a:ea typeface="+mn-ea"/>
                <a:cs typeface="+mn-cs"/>
              </a:rPr>
              <a:t>doi.org</a:t>
            </a:r>
            <a:r>
              <a:rPr lang="en-US" sz="2800" b="0" kern="1200" dirty="0">
                <a:latin typeface="+mn-lt"/>
                <a:ea typeface="+mn-ea"/>
                <a:cs typeface="+mn-cs"/>
              </a:rPr>
              <a:t>/10.21203/rs.3.rs-1039705/v1</a:t>
            </a:r>
            <a:endParaRPr lang="en-US" sz="2800" b="0" i="1" kern="1200" dirty="0">
              <a:latin typeface="+mn-lt"/>
              <a:ea typeface="+mn-ea"/>
              <a:cs typeface="+mn-cs"/>
            </a:endParaRPr>
          </a:p>
          <a:p>
            <a:pPr>
              <a:lnSpc>
                <a:spcPct val="90000"/>
              </a:lnSpc>
              <a:spcBef>
                <a:spcPts val="1417"/>
              </a:spcBef>
            </a:pPr>
            <a:endParaRPr lang="en-US" sz="500" b="0" kern="1200" dirty="0">
              <a:latin typeface="+mn-lt"/>
              <a:ea typeface="+mn-ea"/>
              <a:cs typeface="+mn-cs"/>
            </a:endParaRPr>
          </a:p>
        </p:txBody>
      </p:sp>
      <p:sp>
        <p:nvSpPr>
          <p:cNvPr id="4" name="Text Placeholder 2">
            <a:extLst>
              <a:ext uri="{FF2B5EF4-FFF2-40B4-BE49-F238E27FC236}">
                <a16:creationId xmlns:a16="http://schemas.microsoft.com/office/drawing/2014/main" id="{60CD5F91-C48A-49E3-ADD7-FF1DA0047194}"/>
              </a:ext>
            </a:extLst>
          </p:cNvPr>
          <p:cNvSpPr txBox="1">
            <a:spLocks/>
          </p:cNvSpPr>
          <p:nvPr/>
        </p:nvSpPr>
        <p:spPr>
          <a:xfrm>
            <a:off x="828674" y="914400"/>
            <a:ext cx="7500939" cy="276225"/>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b="1" dirty="0"/>
          </a:p>
        </p:txBody>
      </p:sp>
      <p:sp>
        <p:nvSpPr>
          <p:cNvPr id="11" name="Text Placeholder 10">
            <a:extLst>
              <a:ext uri="{FF2B5EF4-FFF2-40B4-BE49-F238E27FC236}">
                <a16:creationId xmlns:a16="http://schemas.microsoft.com/office/drawing/2014/main" id="{01416D00-6EBC-3B53-D97C-254684D99BFE}"/>
              </a:ext>
            </a:extLst>
          </p:cNvPr>
          <p:cNvSpPr>
            <a:spLocks noGrp="1"/>
          </p:cNvSpPr>
          <p:nvPr>
            <p:ph type="body" sz="quarter" idx="12"/>
          </p:nvPr>
        </p:nvSpPr>
        <p:spPr>
          <a:xfrm>
            <a:off x="5120640" y="2820202"/>
            <a:ext cx="3194684" cy="715677"/>
          </a:xfrm>
          <a:prstGeom prst="wedgeRoundRectCallout">
            <a:avLst>
              <a:gd name="adj1" fmla="val -45061"/>
              <a:gd name="adj2" fmla="val 70704"/>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1200" dirty="0">
                <a:solidFill>
                  <a:schemeClr val="tx1"/>
                </a:solidFill>
              </a:rPr>
              <a:t>W2-P0026: </a:t>
            </a:r>
            <a:r>
              <a:rPr lang="en-GB" sz="1200" i="1" dirty="0">
                <a:solidFill>
                  <a:schemeClr val="tx1"/>
                </a:solidFill>
              </a:rPr>
              <a:t>…because I think they (the other women and CF’s) understood what you were going through </a:t>
            </a:r>
            <a:endParaRPr lang="en-US" sz="1200" i="1" dirty="0">
              <a:solidFill>
                <a:schemeClr val="tx1"/>
              </a:solidFill>
            </a:endParaRPr>
          </a:p>
        </p:txBody>
      </p:sp>
      <p:sp>
        <p:nvSpPr>
          <p:cNvPr id="16" name="Rounded Rectangular Callout 15">
            <a:extLst>
              <a:ext uri="{FF2B5EF4-FFF2-40B4-BE49-F238E27FC236}">
                <a16:creationId xmlns:a16="http://schemas.microsoft.com/office/drawing/2014/main" id="{383B5DF2-F1C4-C966-D6BA-09C3A5753249}"/>
              </a:ext>
            </a:extLst>
          </p:cNvPr>
          <p:cNvSpPr/>
          <p:nvPr/>
        </p:nvSpPr>
        <p:spPr>
          <a:xfrm>
            <a:off x="5120640" y="2092290"/>
            <a:ext cx="2319689" cy="541924"/>
          </a:xfrm>
          <a:prstGeom prst="wedgeRoundRectCallout">
            <a:avLst>
              <a:gd name="adj1" fmla="val -50329"/>
              <a:gd name="adj2" fmla="val 78206"/>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W1-P0004:</a:t>
            </a:r>
            <a:r>
              <a:rPr lang="en-GB" sz="1200" i="1" dirty="0">
                <a:solidFill>
                  <a:schemeClr val="tx1"/>
                </a:solidFill>
              </a:rPr>
              <a:t> I feel like there’s a spell broken </a:t>
            </a:r>
            <a:endParaRPr lang="en-US" sz="1200" dirty="0">
              <a:solidFill>
                <a:schemeClr val="tx1"/>
              </a:solidFill>
            </a:endParaRPr>
          </a:p>
        </p:txBody>
      </p:sp>
      <p:sp>
        <p:nvSpPr>
          <p:cNvPr id="21" name="Rounded Rectangular Callout 20">
            <a:extLst>
              <a:ext uri="{FF2B5EF4-FFF2-40B4-BE49-F238E27FC236}">
                <a16:creationId xmlns:a16="http://schemas.microsoft.com/office/drawing/2014/main" id="{4011CB9D-FCF0-FA44-845E-5B7ABBFCA175}"/>
              </a:ext>
            </a:extLst>
          </p:cNvPr>
          <p:cNvSpPr/>
          <p:nvPr/>
        </p:nvSpPr>
        <p:spPr>
          <a:xfrm>
            <a:off x="5139439" y="5286751"/>
            <a:ext cx="2877502" cy="715677"/>
          </a:xfrm>
          <a:prstGeom prst="wedgeRoundRectCallout">
            <a:avLst>
              <a:gd name="adj1" fmla="val -65283"/>
              <a:gd name="adj2" fmla="val -38007"/>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dirty="0">
                <a:solidFill>
                  <a:schemeClr val="tx1"/>
                </a:solidFill>
              </a:rPr>
              <a:t>W1–P0040: </a:t>
            </a:r>
            <a:r>
              <a:rPr lang="en-GB" sz="1200" i="1" dirty="0">
                <a:solidFill>
                  <a:schemeClr val="tx1"/>
                </a:solidFill>
              </a:rPr>
              <a:t>I can’t spell for diamonds, so I found it difficult if I was to write in it. </a:t>
            </a:r>
            <a:endParaRPr lang="en-US" sz="1200" dirty="0">
              <a:solidFill>
                <a:schemeClr val="tx1"/>
              </a:solidFill>
            </a:endParaRPr>
          </a:p>
        </p:txBody>
      </p:sp>
      <p:sp>
        <p:nvSpPr>
          <p:cNvPr id="23" name="Rounded Rectangular Callout 22">
            <a:extLst>
              <a:ext uri="{FF2B5EF4-FFF2-40B4-BE49-F238E27FC236}">
                <a16:creationId xmlns:a16="http://schemas.microsoft.com/office/drawing/2014/main" id="{A06DE19C-1D66-0CB4-D5C3-F4A6F08086A9}"/>
              </a:ext>
            </a:extLst>
          </p:cNvPr>
          <p:cNvSpPr/>
          <p:nvPr/>
        </p:nvSpPr>
        <p:spPr>
          <a:xfrm rot="10800000" flipV="1">
            <a:off x="4880007" y="4488353"/>
            <a:ext cx="3734603" cy="561600"/>
          </a:xfrm>
          <a:prstGeom prst="wedgeRoundRectCallout">
            <a:avLst>
              <a:gd name="adj1" fmla="val -35504"/>
              <a:gd name="adj2" fmla="val -75529"/>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1"/>
                </a:solidFill>
              </a:rPr>
              <a:t> W2–CF1: ….</a:t>
            </a:r>
            <a:r>
              <a:rPr lang="en-GB" sz="1200" i="1" dirty="0">
                <a:solidFill>
                  <a:schemeClr val="tx1"/>
                </a:solidFill>
              </a:rPr>
              <a:t> they’d arrive in the door to him [pharmacist] …And he’d a little room to the side and he’d take them in and talk it through</a:t>
            </a:r>
            <a:endParaRPr lang="en-IE" sz="1200" dirty="0">
              <a:solidFill>
                <a:schemeClr val="tx1"/>
              </a:solidFill>
            </a:endParaRPr>
          </a:p>
        </p:txBody>
      </p:sp>
    </p:spTree>
    <p:extLst>
      <p:ext uri="{BB962C8B-B14F-4D97-AF65-F5344CB8AC3E}">
        <p14:creationId xmlns:p14="http://schemas.microsoft.com/office/powerpoint/2010/main" val="626757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GB" dirty="0"/>
              <a:t>Conclusions</a:t>
            </a:r>
          </a:p>
        </p:txBody>
      </p:sp>
      <p:sp>
        <p:nvSpPr>
          <p:cNvPr id="3" name="Text Placeholder 2"/>
          <p:cNvSpPr>
            <a:spLocks noGrp="1"/>
          </p:cNvSpPr>
          <p:nvPr>
            <p:ph type="body" sz="quarter" idx="11"/>
          </p:nvPr>
        </p:nvSpPr>
        <p:spPr/>
        <p:txBody>
          <a:bodyPr/>
          <a:lstStyle/>
          <a:p>
            <a:endParaRPr lang="en-GB" dirty="0"/>
          </a:p>
        </p:txBody>
      </p:sp>
      <p:sp>
        <p:nvSpPr>
          <p:cNvPr id="5" name="Content Placeholder 2">
            <a:extLst>
              <a:ext uri="{FF2B5EF4-FFF2-40B4-BE49-F238E27FC236}">
                <a16:creationId xmlns:a16="http://schemas.microsoft.com/office/drawing/2014/main" id="{49712FDF-1F13-47EC-96B8-0B62A1E9BF47}"/>
              </a:ext>
            </a:extLst>
          </p:cNvPr>
          <p:cNvSpPr>
            <a:spLocks noGrp="1"/>
          </p:cNvSpPr>
          <p:nvPr>
            <p:ph type="body" sz="quarter" idx="10"/>
          </p:nvPr>
        </p:nvSpPr>
        <p:spPr>
          <a:xfrm>
            <a:off x="828675" y="1657071"/>
            <a:ext cx="7500938" cy="4040187"/>
          </a:xfrm>
        </p:spPr>
        <p:txBody>
          <a:bodyPr vert="horz" lIns="91440" tIns="45720" rIns="91440" bIns="45720" rtlCol="0" anchor="t">
            <a:normAutofit fontScale="85000" lnSpcReduction="20000"/>
          </a:bodyPr>
          <a:lstStyle/>
          <a:p>
            <a:pPr marL="342900" indent="-342900">
              <a:buClr>
                <a:srgbClr val="0071BC"/>
              </a:buClr>
              <a:buFont typeface="Arial" panose="020B0604020202020204" pitchFamily="34" charset="0"/>
              <a:buChar char="•"/>
            </a:pPr>
            <a:r>
              <a:rPr lang="en-US" b="0" dirty="0">
                <a:ea typeface="+mn-lt"/>
                <a:cs typeface="+mn-lt"/>
              </a:rPr>
              <a:t>Successfully recruited women smokers from socioeconomically disadvantaged areas to a community-based smoking cessation trial via community </a:t>
            </a:r>
            <a:r>
              <a:rPr lang="en-US" b="0" dirty="0" err="1">
                <a:ea typeface="+mn-lt"/>
                <a:cs typeface="+mn-lt"/>
              </a:rPr>
              <a:t>mobilisation</a:t>
            </a:r>
            <a:endParaRPr lang="en-US" b="0" dirty="0">
              <a:ea typeface="+mn-lt"/>
              <a:cs typeface="+mn-lt"/>
            </a:endParaRPr>
          </a:p>
          <a:p>
            <a:pPr marL="342900" indent="-342900">
              <a:buClr>
                <a:srgbClr val="0071BC"/>
              </a:buClr>
              <a:buFont typeface="Arial" panose="020B0604020202020204" pitchFamily="34" charset="0"/>
              <a:buChar char="•"/>
            </a:pPr>
            <a:r>
              <a:rPr lang="en-US" b="0" dirty="0">
                <a:ea typeface="+mn-lt"/>
                <a:cs typeface="+mn-lt"/>
              </a:rPr>
              <a:t>Most women were heavily dependent smokers</a:t>
            </a:r>
          </a:p>
          <a:p>
            <a:pPr marL="342900" indent="-342900">
              <a:buClr>
                <a:srgbClr val="0071BC"/>
              </a:buClr>
              <a:buFont typeface="Arial" panose="020B0604020202020204" pitchFamily="34" charset="0"/>
              <a:buChar char="•"/>
            </a:pPr>
            <a:r>
              <a:rPr lang="en-US" b="0" dirty="0">
                <a:ea typeface="+mn-lt"/>
                <a:cs typeface="+mn-lt"/>
              </a:rPr>
              <a:t>Women engaged well with their assigned cessation programme</a:t>
            </a:r>
          </a:p>
          <a:p>
            <a:pPr marL="342900" indent="-342900">
              <a:buClr>
                <a:srgbClr val="0071BC"/>
              </a:buClr>
              <a:buFont typeface="Arial" panose="020B0604020202020204" pitchFamily="34" charset="0"/>
              <a:buChar char="•"/>
            </a:pPr>
            <a:r>
              <a:rPr lang="en-US" b="0" dirty="0">
                <a:ea typeface="+mn-lt"/>
                <a:cs typeface="+mn-lt"/>
              </a:rPr>
              <a:t>Group support - hugely positive</a:t>
            </a:r>
          </a:p>
          <a:p>
            <a:pPr marL="342900" indent="-342900">
              <a:buClr>
                <a:srgbClr val="0071BC"/>
              </a:buClr>
              <a:buFont typeface="Arial" panose="020B0604020202020204" pitchFamily="34" charset="0"/>
              <a:buChar char="•"/>
            </a:pPr>
            <a:r>
              <a:rPr lang="en-US" b="0" dirty="0">
                <a:ea typeface="+mn-lt"/>
                <a:cs typeface="+mn-lt"/>
              </a:rPr>
              <a:t>Free access to NRT important facilitator</a:t>
            </a:r>
          </a:p>
          <a:p>
            <a:pPr marL="342900" indent="-342900">
              <a:buClr>
                <a:srgbClr val="0071BC"/>
              </a:buClr>
              <a:buFont typeface="Arial" panose="020B0604020202020204" pitchFamily="34" charset="0"/>
              <a:buChar char="•"/>
            </a:pPr>
            <a:r>
              <a:rPr lang="en-US" b="0" dirty="0">
                <a:ea typeface="+mn-lt"/>
                <a:cs typeface="+mn-lt"/>
              </a:rPr>
              <a:t>Role of community pharmacist positive</a:t>
            </a:r>
          </a:p>
          <a:p>
            <a:pPr marL="342900" indent="-342900">
              <a:buClr>
                <a:srgbClr val="0071BC"/>
              </a:buClr>
              <a:buFont typeface="Arial" panose="020B0604020202020204" pitchFamily="34" charset="0"/>
              <a:buChar char="•"/>
            </a:pPr>
            <a:r>
              <a:rPr lang="en-US" b="0" dirty="0">
                <a:ea typeface="+mn-lt"/>
                <a:cs typeface="+mn-lt"/>
              </a:rPr>
              <a:t>Retention rates were low. </a:t>
            </a:r>
            <a:r>
              <a:rPr lang="en-IE" b="0" dirty="0">
                <a:ea typeface="+mn-lt"/>
                <a:cs typeface="+mn-lt"/>
              </a:rPr>
              <a:t>Low literacy was a barrier to recruitment and retention.</a:t>
            </a:r>
          </a:p>
          <a:p>
            <a:pPr marL="342900" indent="-342900">
              <a:buClr>
                <a:srgbClr val="0071BC"/>
              </a:buClr>
              <a:buFont typeface="Arial" panose="020B0604020202020204" pitchFamily="34" charset="0"/>
              <a:buChar char="•"/>
            </a:pPr>
            <a:r>
              <a:rPr lang="en-US" b="0" dirty="0">
                <a:ea typeface="+mn-lt"/>
                <a:cs typeface="+mn-lt"/>
              </a:rPr>
              <a:t>Higher attendance was associated with quitting, direction of effect towards WCQ at 12 weeks</a:t>
            </a:r>
          </a:p>
          <a:p>
            <a:pPr marL="342900" indent="-342900">
              <a:buClr>
                <a:srgbClr val="0071BC"/>
              </a:buClr>
              <a:buFont typeface="Arial" panose="020B0604020202020204" pitchFamily="34" charset="0"/>
              <a:buChar char="•"/>
            </a:pPr>
            <a:endParaRPr lang="en-US" b="0" dirty="0">
              <a:ea typeface="+mn-lt"/>
              <a:cs typeface="+mn-lt"/>
            </a:endParaRPr>
          </a:p>
          <a:p>
            <a:pPr>
              <a:buFont typeface="Arial" panose="020B0604020202020204" pitchFamily="34" charset="0"/>
              <a:buChar char="•"/>
            </a:pPr>
            <a:endParaRPr lang="en-US" b="0" dirty="0">
              <a:ea typeface="+mn-lt"/>
              <a:cs typeface="+mn-lt"/>
            </a:endParaRPr>
          </a:p>
          <a:p>
            <a:pPr>
              <a:buFont typeface="Arial" panose="020B0604020202020204" pitchFamily="34" charset="0"/>
              <a:buChar char="•"/>
            </a:pPr>
            <a:endParaRPr lang="en-US" b="0" dirty="0">
              <a:ea typeface="+mn-lt"/>
              <a:cs typeface="+mn-lt"/>
            </a:endParaRPr>
          </a:p>
          <a:p>
            <a:endParaRPr lang="en-US" b="0" dirty="0">
              <a:cs typeface="Calibri"/>
            </a:endParaRPr>
          </a:p>
        </p:txBody>
      </p:sp>
    </p:spTree>
    <p:extLst>
      <p:ext uri="{BB962C8B-B14F-4D97-AF65-F5344CB8AC3E}">
        <p14:creationId xmlns:p14="http://schemas.microsoft.com/office/powerpoint/2010/main" val="894938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339C6-0F93-5740-BA80-F89E85E68D6F}"/>
              </a:ext>
            </a:extLst>
          </p:cNvPr>
          <p:cNvSpPr>
            <a:spLocks noGrp="1"/>
          </p:cNvSpPr>
          <p:nvPr>
            <p:ph type="title"/>
          </p:nvPr>
        </p:nvSpPr>
        <p:spPr/>
        <p:txBody>
          <a:bodyPr/>
          <a:lstStyle/>
          <a:p>
            <a:r>
              <a:rPr lang="en-US"/>
              <a:t>Policy Implications</a:t>
            </a:r>
            <a:endParaRPr lang="en-US" dirty="0"/>
          </a:p>
        </p:txBody>
      </p:sp>
      <p:sp>
        <p:nvSpPr>
          <p:cNvPr id="3" name="Text Placeholder 2">
            <a:extLst>
              <a:ext uri="{FF2B5EF4-FFF2-40B4-BE49-F238E27FC236}">
                <a16:creationId xmlns:a16="http://schemas.microsoft.com/office/drawing/2014/main" id="{79DBC3F7-2A27-044E-B713-3FEC4631646B}"/>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8FEDB7F7-8DB6-0641-BAA9-80EFB9E11C84}"/>
              </a:ext>
            </a:extLst>
          </p:cNvPr>
          <p:cNvSpPr>
            <a:spLocks noGrp="1"/>
          </p:cNvSpPr>
          <p:nvPr>
            <p:ph type="body" sz="quarter" idx="10"/>
          </p:nvPr>
        </p:nvSpPr>
        <p:spPr/>
        <p:txBody>
          <a:bodyPr/>
          <a:lstStyle/>
          <a:p>
            <a:pPr marL="342900" indent="-342900">
              <a:buFont typeface="Arial" panose="020B0604020202020204" pitchFamily="34" charset="0"/>
              <a:buChar char="•"/>
            </a:pPr>
            <a:r>
              <a:rPr lang="en-US" b="0" dirty="0"/>
              <a:t>Results provide important evidence on the enablers and barriers to delivering a tailored smoking cessation service to </a:t>
            </a:r>
            <a:r>
              <a:rPr lang="en-US" b="0" dirty="0" err="1"/>
              <a:t>marginalised</a:t>
            </a:r>
            <a:r>
              <a:rPr lang="en-US" b="0" dirty="0"/>
              <a:t> groups in Ireland</a:t>
            </a:r>
          </a:p>
          <a:p>
            <a:pPr marL="660400" lvl="1" indent="-342900">
              <a:buFont typeface="Arial" panose="020B0604020202020204" pitchFamily="34" charset="0"/>
              <a:buChar char="•"/>
            </a:pPr>
            <a:r>
              <a:rPr lang="en-IE" b="0" dirty="0"/>
              <a:t>Removing the cost barrier to NRT access was a key enabler</a:t>
            </a:r>
          </a:p>
          <a:p>
            <a:pPr marL="660400" lvl="1" indent="-342900">
              <a:buFont typeface="Arial" panose="020B0604020202020204" pitchFamily="34" charset="0"/>
              <a:buChar char="•"/>
            </a:pPr>
            <a:r>
              <a:rPr lang="en-US" b="0" dirty="0">
                <a:ea typeface="+mn-lt"/>
                <a:cs typeface="+mn-lt"/>
              </a:rPr>
              <a:t>Low literacy is a fundamental issue which must be addressed</a:t>
            </a:r>
          </a:p>
          <a:p>
            <a:pPr marL="342900" indent="-342900">
              <a:buFont typeface="Arial" panose="020B0604020202020204" pitchFamily="34" charset="0"/>
              <a:buChar char="•"/>
            </a:pPr>
            <a:r>
              <a:rPr lang="en-US" b="0" dirty="0">
                <a:ea typeface="+mn-lt"/>
                <a:cs typeface="+mn-lt"/>
              </a:rPr>
              <a:t>More supports needed to prevent relapse after programme completion</a:t>
            </a:r>
            <a:endParaRPr lang="en-US" b="0" dirty="0"/>
          </a:p>
          <a:p>
            <a:pPr marL="342900" indent="-342900">
              <a:buFont typeface="Arial" panose="020B0604020202020204" pitchFamily="34" charset="0"/>
              <a:buChar char="•"/>
            </a:pPr>
            <a:r>
              <a:rPr lang="en-US" b="0" dirty="0">
                <a:ea typeface="+mn-lt"/>
                <a:cs typeface="+mn-lt"/>
              </a:rPr>
              <a:t>HSE have taken over We Can Quit programme and included it in the 19 Slaintecare Healthy Communities.</a:t>
            </a:r>
            <a:endParaRPr lang="en-US" b="0" dirty="0"/>
          </a:p>
          <a:p>
            <a:pPr marL="342900" indent="-342900">
              <a:buFont typeface="Arial" panose="020B0604020202020204" pitchFamily="34" charset="0"/>
              <a:buChar char="•"/>
            </a:pPr>
            <a:endParaRPr lang="en-US" b="0" dirty="0">
              <a:ea typeface="+mn-lt"/>
              <a:cs typeface="+mn-lt"/>
            </a:endParaRP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757356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123F-20E3-9363-08D5-EF2BBF95B561}"/>
              </a:ext>
            </a:extLst>
          </p:cNvPr>
          <p:cNvSpPr>
            <a:spLocks noGrp="1"/>
          </p:cNvSpPr>
          <p:nvPr>
            <p:ph type="title"/>
          </p:nvPr>
        </p:nvSpPr>
        <p:spPr/>
        <p:txBody>
          <a:bodyPr/>
          <a:lstStyle/>
          <a:p>
            <a:r>
              <a:rPr lang="en-IE" dirty="0"/>
              <a:t>Acknowledgements </a:t>
            </a:r>
            <a:endParaRPr lang="en-US" dirty="0"/>
          </a:p>
        </p:txBody>
      </p:sp>
      <p:sp>
        <p:nvSpPr>
          <p:cNvPr id="3" name="Text Placeholder 2">
            <a:extLst>
              <a:ext uri="{FF2B5EF4-FFF2-40B4-BE49-F238E27FC236}">
                <a16:creationId xmlns:a16="http://schemas.microsoft.com/office/drawing/2014/main" id="{D25738A5-38C9-3DE8-F31B-39A59556DCC5}"/>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819D8365-AA63-96FE-014C-37AEE4DB4FC7}"/>
              </a:ext>
            </a:extLst>
          </p:cNvPr>
          <p:cNvSpPr>
            <a:spLocks noGrp="1"/>
          </p:cNvSpPr>
          <p:nvPr>
            <p:ph type="body" sz="quarter" idx="10"/>
          </p:nvPr>
        </p:nvSpPr>
        <p:spPr>
          <a:xfrm>
            <a:off x="828675" y="1590260"/>
            <a:ext cx="7500938" cy="4432853"/>
          </a:xfrm>
        </p:spPr>
        <p:txBody>
          <a:bodyPr/>
          <a:lstStyle/>
          <a:p>
            <a:pPr marL="285750" indent="-285750">
              <a:buClr>
                <a:srgbClr val="0071BC"/>
              </a:buClr>
              <a:buFont typeface="Arial" panose="020B0604020202020204" pitchFamily="34" charset="0"/>
              <a:buChar char="•"/>
            </a:pPr>
            <a:r>
              <a:rPr lang="en-IE" sz="1600" dirty="0"/>
              <a:t>Women who participated in the programme</a:t>
            </a:r>
          </a:p>
          <a:p>
            <a:pPr marL="285750" indent="-285750">
              <a:buClr>
                <a:srgbClr val="0071BC"/>
              </a:buClr>
              <a:buFont typeface="Arial" panose="020B0604020202020204" pitchFamily="34" charset="0"/>
              <a:buChar char="•"/>
            </a:pPr>
            <a:r>
              <a:rPr lang="en-IE" sz="1600" dirty="0"/>
              <a:t>Local Area Advisory Groups</a:t>
            </a:r>
          </a:p>
          <a:p>
            <a:pPr marL="285750" indent="-285750">
              <a:buClr>
                <a:srgbClr val="0071BC"/>
              </a:buClr>
              <a:buFont typeface="Arial" panose="020B0604020202020204" pitchFamily="34" charset="0"/>
              <a:buChar char="•"/>
            </a:pPr>
            <a:r>
              <a:rPr lang="en-IE" sz="1600" dirty="0"/>
              <a:t>Local Area Primary Care Centres - GPs and practice staff</a:t>
            </a:r>
          </a:p>
          <a:p>
            <a:pPr marL="285750" indent="-285750">
              <a:buClr>
                <a:srgbClr val="0071BC"/>
              </a:buClr>
              <a:buFont typeface="Arial" panose="020B0604020202020204" pitchFamily="34" charset="0"/>
              <a:buChar char="•"/>
            </a:pPr>
            <a:r>
              <a:rPr lang="en-IE" sz="1600" dirty="0"/>
              <a:t>PPI </a:t>
            </a:r>
          </a:p>
          <a:p>
            <a:pPr marL="285750" indent="-285750">
              <a:buClr>
                <a:srgbClr val="0071BC"/>
              </a:buClr>
              <a:buFont typeface="Arial" panose="020B0604020202020204" pitchFamily="34" charset="0"/>
              <a:buChar char="•"/>
            </a:pPr>
            <a:r>
              <a:rPr lang="en-IE" sz="1600" dirty="0"/>
              <a:t>Community Facilitators</a:t>
            </a:r>
          </a:p>
          <a:p>
            <a:pPr marL="285750" indent="-285750">
              <a:buClr>
                <a:srgbClr val="0071BC"/>
              </a:buClr>
              <a:buFont typeface="Arial" panose="020B0604020202020204" pitchFamily="34" charset="0"/>
              <a:buChar char="•"/>
            </a:pPr>
            <a:r>
              <a:rPr lang="en-IE" sz="1600" dirty="0"/>
              <a:t>Irish Cancer Society Coordinators </a:t>
            </a:r>
          </a:p>
          <a:p>
            <a:pPr marL="285750" indent="-285750">
              <a:buClr>
                <a:srgbClr val="0071BC"/>
              </a:buClr>
              <a:buFont typeface="Arial" panose="020B0604020202020204" pitchFamily="34" charset="0"/>
              <a:buChar char="•"/>
            </a:pPr>
            <a:r>
              <a:rPr lang="en-IE" sz="1600" dirty="0"/>
              <a:t>HSE Smoking Cessation Officers and Tobacco Control Programme</a:t>
            </a:r>
          </a:p>
          <a:p>
            <a:pPr marL="285750" indent="-285750">
              <a:buClr>
                <a:srgbClr val="0071BC"/>
              </a:buClr>
              <a:buFont typeface="Arial" panose="020B0604020202020204" pitchFamily="34" charset="0"/>
              <a:buChar char="•"/>
            </a:pPr>
            <a:r>
              <a:rPr lang="en-IE" sz="1600" dirty="0"/>
              <a:t>Welcome Clinical  Research Facility</a:t>
            </a:r>
          </a:p>
          <a:p>
            <a:pPr marL="285750" indent="-285750">
              <a:buClr>
                <a:srgbClr val="0071BC"/>
              </a:buClr>
              <a:buFont typeface="Arial" panose="020B0604020202020204" pitchFamily="34" charset="0"/>
              <a:buChar char="•"/>
            </a:pPr>
            <a:r>
              <a:rPr lang="en-IE" sz="1600" dirty="0"/>
              <a:t>Trial Steering Committee</a:t>
            </a:r>
          </a:p>
          <a:p>
            <a:pPr>
              <a:buClr>
                <a:srgbClr val="0071BC"/>
              </a:buClr>
            </a:pPr>
            <a:r>
              <a:rPr lang="en-IE" sz="1800" dirty="0"/>
              <a:t>Funders Health Research Board Ireland, Definitive Interventions and Feasibility Awards, DIFA-2017-048.</a:t>
            </a:r>
          </a:p>
          <a:p>
            <a:endParaRPr lang="en-US" sz="1800" dirty="0"/>
          </a:p>
        </p:txBody>
      </p:sp>
    </p:spTree>
    <p:extLst>
      <p:ext uri="{BB962C8B-B14F-4D97-AF65-F5344CB8AC3E}">
        <p14:creationId xmlns:p14="http://schemas.microsoft.com/office/powerpoint/2010/main" val="409861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17B132-C431-904D-8000-A8AE45859912}"/>
              </a:ext>
            </a:extLst>
          </p:cNvPr>
          <p:cNvPicPr>
            <a:picLocks noChangeAspect="1"/>
          </p:cNvPicPr>
          <p:nvPr/>
        </p:nvPicPr>
        <p:blipFill>
          <a:blip r:embed="rId2"/>
          <a:stretch>
            <a:fillRect/>
          </a:stretch>
        </p:blipFill>
        <p:spPr>
          <a:xfrm>
            <a:off x="0" y="-1"/>
            <a:ext cx="9144000" cy="6534615"/>
          </a:xfrm>
          <a:prstGeom prst="rect">
            <a:avLst/>
          </a:prstGeom>
        </p:spPr>
      </p:pic>
    </p:spTree>
    <p:extLst>
      <p:ext uri="{BB962C8B-B14F-4D97-AF65-F5344CB8AC3E}">
        <p14:creationId xmlns:p14="http://schemas.microsoft.com/office/powerpoint/2010/main" val="1352265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Thank You</a:t>
            </a:r>
          </a:p>
        </p:txBody>
      </p:sp>
    </p:spTree>
    <p:extLst>
      <p:ext uri="{BB962C8B-B14F-4D97-AF65-F5344CB8AC3E}">
        <p14:creationId xmlns:p14="http://schemas.microsoft.com/office/powerpoint/2010/main" val="173462149"/>
      </p:ext>
    </p:extLst>
  </p:cSld>
  <p:clrMapOvr>
    <a:masterClrMapping/>
  </p:clrMapOvr>
</p:sld>
</file>

<file path=ppt/theme/theme1.xml><?xml version="1.0" encoding="utf-8"?>
<a:theme xmlns:a="http://schemas.openxmlformats.org/drawingml/2006/main" name="Trinity_PPT_Calibri_Option1">
  <a:themeElements>
    <a:clrScheme name="Custom 3 1">
      <a:dk1>
        <a:srgbClr val="000000"/>
      </a:dk1>
      <a:lt1>
        <a:srgbClr val="FFFFFF"/>
      </a:lt1>
      <a:dk2>
        <a:srgbClr val="0070BB"/>
      </a:dk2>
      <a:lt2>
        <a:srgbClr val="FFFFFF"/>
      </a:lt2>
      <a:accent1>
        <a:srgbClr val="0070BB"/>
      </a:accent1>
      <a:accent2>
        <a:srgbClr val="0E73B9"/>
      </a:accent2>
      <a:accent3>
        <a:srgbClr val="7C7C7C"/>
      </a:accent3>
      <a:accent4>
        <a:srgbClr val="A6A6A6"/>
      </a:accent4>
      <a:accent5>
        <a:srgbClr val="0E73B9"/>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1">
    <a:dk1>
      <a:srgbClr val="000000"/>
    </a:dk1>
    <a:lt1>
      <a:srgbClr val="FFFFFF"/>
    </a:lt1>
    <a:dk2>
      <a:srgbClr val="0070BB"/>
    </a:dk2>
    <a:lt2>
      <a:srgbClr val="FFFFFF"/>
    </a:lt2>
    <a:accent1>
      <a:srgbClr val="0070BB"/>
    </a:accent1>
    <a:accent2>
      <a:srgbClr val="0E73B9"/>
    </a:accent2>
    <a:accent3>
      <a:srgbClr val="7C7C7C"/>
    </a:accent3>
    <a:accent4>
      <a:srgbClr val="A6A6A6"/>
    </a:accent4>
    <a:accent5>
      <a:srgbClr val="0E73B9"/>
    </a:accent5>
    <a:accent6>
      <a:srgbClr val="3E6DB2"/>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1894</TotalTime>
  <Words>2684</Words>
  <Application>Microsoft Macintosh PowerPoint</Application>
  <PresentationFormat>On-screen Show (4:3)</PresentationFormat>
  <Paragraphs>341</Paragraphs>
  <Slides>19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Liberation Serif</vt:lpstr>
      <vt:lpstr>Minion Pro</vt:lpstr>
      <vt:lpstr>Source Sans Pro</vt:lpstr>
      <vt:lpstr>Tw Cen MT</vt:lpstr>
      <vt:lpstr>Trinity_PPT_Calibri_Option1</vt:lpstr>
      <vt:lpstr>We Can Quit Too (WCQ2) A Pilot Cluster Randomized Controlled Trial of a Peer Delivered Outreach Community-based Smoking Cessation Intervention For Women Living In Disadvantaged Communities In Ireland</vt:lpstr>
      <vt:lpstr>Research Team  </vt:lpstr>
      <vt:lpstr>Tobacco, Women, Health and Health Equity</vt:lpstr>
      <vt:lpstr>Cancer of the Lung - Trends in incidence rates 1994-2015 </vt:lpstr>
      <vt:lpstr>The We Can Quit intervention</vt:lpstr>
      <vt:lpstr>Our study:  The We Can Quit2 trial  </vt:lpstr>
      <vt:lpstr>Methods and Process</vt:lpstr>
      <vt:lpstr> Assessment and Outcomes</vt:lpstr>
      <vt:lpstr>PowerPoint Presentation</vt:lpstr>
      <vt:lpstr>PowerPoint Presentation</vt:lpstr>
      <vt:lpstr>PowerPoint Presentation</vt:lpstr>
      <vt:lpstr>PowerPoint Presentation</vt:lpstr>
      <vt:lpstr>Results: Smoking abstinence</vt:lpstr>
      <vt:lpstr> Process evaluation</vt:lpstr>
      <vt:lpstr>Conclusions</vt:lpstr>
      <vt:lpstr>Policy Implications</vt:lpstr>
      <vt:lpstr>Acknowledgements </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Catherine Hayes</cp:lastModifiedBy>
  <cp:revision>162</cp:revision>
  <cp:lastPrinted>2014-12-16T10:33:11Z</cp:lastPrinted>
  <dcterms:created xsi:type="dcterms:W3CDTF">2015-04-21T16:55:16Z</dcterms:created>
  <dcterms:modified xsi:type="dcterms:W3CDTF">2022-06-18T07:20:12Z</dcterms:modified>
</cp:coreProperties>
</file>