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14" r:id="rId3"/>
    <p:sldId id="275" r:id="rId4"/>
    <p:sldId id="322" r:id="rId5"/>
    <p:sldId id="318" r:id="rId6"/>
    <p:sldId id="340" r:id="rId7"/>
    <p:sldId id="336" r:id="rId8"/>
    <p:sldId id="335" r:id="rId9"/>
    <p:sldId id="337" r:id="rId10"/>
    <p:sldId id="331" r:id="rId11"/>
    <p:sldId id="315" r:id="rId12"/>
    <p:sldId id="338" r:id="rId13"/>
    <p:sldId id="339" r:id="rId14"/>
    <p:sldId id="332" r:id="rId15"/>
    <p:sldId id="323" r:id="rId16"/>
    <p:sldId id="324" r:id="rId17"/>
    <p:sldId id="260" r:id="rId18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5">
          <p15:clr>
            <a:srgbClr val="A4A3A4"/>
          </p15:clr>
        </p15:guide>
        <p15:guide id="2" pos="5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ia Castello" initials="SC" lastIdx="1" clrIdx="0">
    <p:extLst>
      <p:ext uri="{19B8F6BF-5375-455C-9EA6-DF929625EA0E}">
        <p15:presenceInfo xmlns:p15="http://schemas.microsoft.com/office/powerpoint/2012/main" userId="S-1-5-21-3781580678-689260438-1208428872-287870" providerId="AD"/>
      </p:ext>
    </p:extLst>
  </p:cmAuthor>
  <p:cmAuthor id="2" name="Catherine Hayes" initials="CH" lastIdx="6" clrIdx="1">
    <p:extLst>
      <p:ext uri="{19B8F6BF-5375-455C-9EA6-DF929625EA0E}">
        <p15:presenceInfo xmlns:p15="http://schemas.microsoft.com/office/powerpoint/2012/main" userId="S::hayesc9@tcd.ie::88ac2600-e652-4ac7-ac70-e54c946854d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C"/>
    <a:srgbClr val="006FBA"/>
    <a:srgbClr val="0071B7"/>
    <a:srgbClr val="0B5CAE"/>
    <a:srgbClr val="0E73B9"/>
    <a:srgbClr val="005EAE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8"/>
    <p:restoredTop sz="94627" autoAdjust="0"/>
  </p:normalViewPr>
  <p:slideViewPr>
    <p:cSldViewPr snapToGrid="0" showGuides="1">
      <p:cViewPr varScale="1">
        <p:scale>
          <a:sx n="116" d="100"/>
          <a:sy n="116" d="100"/>
        </p:scale>
        <p:origin x="1560" y="184"/>
      </p:cViewPr>
      <p:guideLst>
        <p:guide orient="horz" pos="4115"/>
        <p:guide pos="5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1" d="100"/>
          <a:sy n="91" d="100"/>
        </p:scale>
        <p:origin x="-372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971" y="4724956"/>
            <a:ext cx="4908331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22876" y="9449911"/>
            <a:ext cx="835124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Around half of recruited women provided data at 12 week and 6 month follow ups. As reported in the flow chart, most were unable to be contacted or dropped out the research for personal or family issues.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0AB92-6147-4373-9641-9531BE593F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146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Around half of recruited women provided data at 12 week and 6 month follow ups. As reported in the flow chart, most were unable to be contacted or dropped out the research for personal or family issues.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0AB92-6147-4373-9641-9531BE593F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595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Around half of recruited women provided data at 12 week and 6 month follow ups. As reported in the flow chart, most were unable to be contacted or dropped out the research for personal or family issues.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0AB92-6147-4373-9641-9531BE593F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498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1" y="0"/>
            <a:ext cx="912709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4289400"/>
            <a:ext cx="7500938" cy="3618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525798"/>
            <a:ext cx="3020400" cy="80725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75" y="5481750"/>
            <a:ext cx="4679325" cy="979374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040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00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040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024880"/>
            <a:ext cx="9144000" cy="838894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198748"/>
            <a:ext cx="2060224" cy="55063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21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881075"/>
            <a:ext cx="3933824" cy="3163365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14901" y="1881075"/>
            <a:ext cx="3934800" cy="3163365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6024880"/>
            <a:ext cx="9144000" cy="838894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198748"/>
            <a:ext cx="2060224" cy="55063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91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939200" y="1438275"/>
            <a:ext cx="4204800" cy="5094287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905000"/>
            <a:ext cx="3819525" cy="3987688"/>
          </a:xfrm>
        </p:spPr>
        <p:txBody>
          <a:bodyPr/>
          <a:lstStyle>
            <a:lvl1pPr marL="238125" indent="-238125">
              <a:spcBef>
                <a:spcPts val="850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400" b="0"/>
            </a:lvl1pPr>
            <a:lvl2pPr marL="503238" indent="-207963">
              <a:spcBef>
                <a:spcPts val="0"/>
              </a:spcBef>
              <a:spcAft>
                <a:spcPts val="567"/>
              </a:spcAft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534000"/>
            <a:ext cx="9144000" cy="324000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36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38275"/>
            <a:ext cx="9144000" cy="5094287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534000"/>
            <a:ext cx="9144000" cy="324000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1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1" y="0"/>
            <a:ext cx="9127097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525798"/>
            <a:ext cx="3020400" cy="807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78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13C0-8CDA-4856-A480-305CD21F3D7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A7B5-FF02-40F2-9D1C-560918D6B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0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341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5" y="1871551"/>
            <a:ext cx="7500938" cy="4096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0" y="6534000"/>
            <a:ext cx="9144000" cy="324000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0" r:id="rId3"/>
    <p:sldLayoutId id="2147483661" r:id="rId4"/>
    <p:sldLayoutId id="2147483657" r:id="rId5"/>
    <p:sldLayoutId id="2147483658" r:id="rId6"/>
    <p:sldLayoutId id="2147483659" r:id="rId7"/>
    <p:sldLayoutId id="2147483654" r:id="rId8"/>
    <p:sldLayoutId id="2147483662" r:id="rId9"/>
    <p:sldLayoutId id="2147483663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417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" indent="-31750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68325" indent="-22225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84225" indent="-201613" algn="l" defTabSz="914400" rtl="0" eaLnBrk="1" latinLnBrk="0" hangingPunct="1">
        <a:spcBef>
          <a:spcPts val="1134"/>
        </a:spcBef>
        <a:buClr>
          <a:schemeClr val="tx2"/>
        </a:buClr>
        <a:buFont typeface="Minion Pro" pitchFamily="18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185738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%5C%5CVolumes%5CNew%20Job%20Store%5C01_new_job_store%5C002824%20ICS%20Powerpoint%5Cthe-model.pn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741" y="1883885"/>
            <a:ext cx="8247530" cy="1803460"/>
          </a:xfrm>
          <a:solidFill>
            <a:srgbClr val="0071BC"/>
          </a:solidFill>
        </p:spPr>
        <p:txBody>
          <a:bodyPr/>
          <a:lstStyle/>
          <a:p>
            <a:pPr algn="ctr"/>
            <a:r>
              <a:rPr lang="en-IE" dirty="0">
                <a:solidFill>
                  <a:srgbClr val="FFFF00"/>
                </a:solidFill>
              </a:rPr>
              <a:t>Translating and disseminating research findings to stakeholders: The We Can Quit 2 Pilot Trial of Smoking Cessation in Disadvantaged Women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73741" y="3882155"/>
            <a:ext cx="7317929" cy="2875445"/>
          </a:xfrm>
        </p:spPr>
        <p:txBody>
          <a:bodyPr/>
          <a:lstStyle/>
          <a:p>
            <a:pPr algn="ctr"/>
            <a:r>
              <a:rPr lang="en-IE" sz="2000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" panose="020B0604020202020204" pitchFamily="34" charset="0"/>
              </a:rPr>
              <a:t>Prof Catherine Hayes </a:t>
            </a:r>
            <a:endParaRPr lang="en-IE" sz="2000" baseline="30000" dirty="0">
              <a:solidFill>
                <a:srgbClr val="FFFF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IE" sz="1200" dirty="0"/>
              <a:t>School of Medicine, Trinity College Dublin and HSE Health Intelligence </a:t>
            </a:r>
          </a:p>
          <a:p>
            <a:pPr algn="ctr"/>
            <a:endParaRPr lang="en-IE" sz="1200" dirty="0"/>
          </a:p>
          <a:p>
            <a:pPr algn="ctr"/>
            <a:endParaRPr lang="en-IE" sz="1200" dirty="0"/>
          </a:p>
          <a:p>
            <a:pPr algn="ctr"/>
            <a:endParaRPr lang="en-IE" sz="1200" dirty="0"/>
          </a:p>
          <a:p>
            <a:pPr algn="ctr"/>
            <a:r>
              <a:rPr lang="en-IE" sz="1600" dirty="0"/>
              <a:t>Share and Learn Seminar No. 4</a:t>
            </a:r>
          </a:p>
          <a:p>
            <a:pPr algn="ctr"/>
            <a:r>
              <a:rPr lang="en-IE" sz="1600" dirty="0">
                <a:solidFill>
                  <a:srgbClr val="FFFF00"/>
                </a:solidFill>
              </a:rPr>
              <a:t>21</a:t>
            </a:r>
            <a:r>
              <a:rPr lang="en-IE" sz="1600" baseline="30000" dirty="0">
                <a:solidFill>
                  <a:srgbClr val="FFFF00"/>
                </a:solidFill>
              </a:rPr>
              <a:t>st</a:t>
            </a:r>
            <a:r>
              <a:rPr lang="en-IE" sz="1600" dirty="0">
                <a:solidFill>
                  <a:srgbClr val="FFFF00"/>
                </a:solidFill>
              </a:rPr>
              <a:t> September 2022</a:t>
            </a:r>
          </a:p>
          <a:p>
            <a:pPr algn="ctr"/>
            <a:endParaRPr lang="en-IE" sz="1600" dirty="0"/>
          </a:p>
          <a:p>
            <a:endParaRPr lang="en-IE" sz="1200" dirty="0"/>
          </a:p>
          <a:p>
            <a:endParaRPr lang="en-IE" sz="1200" dirty="0"/>
          </a:p>
          <a:p>
            <a:endParaRPr lang="en-IE" sz="1200" dirty="0"/>
          </a:p>
          <a:p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4363278" y="5746326"/>
            <a:ext cx="4701209" cy="1011274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CFA347-0E55-4165-B604-D443952D1553}"/>
              </a:ext>
            </a:extLst>
          </p:cNvPr>
          <p:cNvGrpSpPr/>
          <p:nvPr/>
        </p:nvGrpSpPr>
        <p:grpSpPr>
          <a:xfrm>
            <a:off x="4363278" y="5864086"/>
            <a:ext cx="4511784" cy="817649"/>
            <a:chOff x="28492798" y="3089328"/>
            <a:chExt cx="12993011" cy="2403945"/>
          </a:xfrm>
        </p:grpSpPr>
        <p:pic>
          <p:nvPicPr>
            <p:cNvPr id="5" name="Picture 14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8812A266-618F-4CCD-97F9-7516987E25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92798" y="3089328"/>
              <a:ext cx="3142312" cy="2403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F0CE7073-F214-41C2-9010-E6E6CE0B9A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3318" y="3412904"/>
              <a:ext cx="3142312" cy="156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6" descr="Logo, company name&#10;&#10;Description automatically generated">
              <a:extLst>
                <a:ext uri="{FF2B5EF4-FFF2-40B4-BE49-F238E27FC236}">
                  <a16:creationId xmlns:a16="http://schemas.microsoft.com/office/drawing/2014/main" id="{C91F978E-CD27-4236-BD10-38D183018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54047" y="3315861"/>
              <a:ext cx="2262476" cy="1827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9EB339F1-9AF3-4529-9EE0-0F2B89C61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4967" y="3584425"/>
              <a:ext cx="3511714" cy="1115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8" descr="Logo&#10;&#10;Description automatically generated">
              <a:extLst>
                <a:ext uri="{FF2B5EF4-FFF2-40B4-BE49-F238E27FC236}">
                  <a16:creationId xmlns:a16="http://schemas.microsoft.com/office/drawing/2014/main" id="{0A457C29-538A-4B09-B4AA-42E4872BF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80435" y="3467412"/>
              <a:ext cx="1505374" cy="164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279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5CC7-45EA-1540-8853-60F1B117B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55174"/>
          </a:xfrm>
          <a:solidFill>
            <a:srgbClr val="0071BC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	Background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3991A-6DDA-AC40-9BB4-52F450D1AC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1037A-87F8-5547-A236-9F3743E30A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675" y="1560443"/>
            <a:ext cx="7500938" cy="4462670"/>
          </a:xfrm>
        </p:spPr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Traditional research dissemination</a:t>
            </a:r>
            <a:endParaRPr lang="en-GB" dirty="0"/>
          </a:p>
          <a:p>
            <a:pPr lvl="2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reinforces passive relationships among research producers and users </a:t>
            </a:r>
          </a:p>
          <a:p>
            <a:pPr lvl="2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fails to reach practitioners and policy makers who can translate findings into practice.</a:t>
            </a:r>
            <a:r>
              <a:rPr lang="en-IE" sz="1800" dirty="0">
                <a:effectLst/>
              </a:rPr>
              <a:t> </a:t>
            </a:r>
          </a:p>
          <a:p>
            <a:pPr marL="0" lvl="2" indent="0">
              <a:spcBef>
                <a:spcPts val="1417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Active research dissemination</a:t>
            </a:r>
            <a:endParaRPr lang="en-GB" sz="1800" b="1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2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two-way dialogue between researchers and non-academics to disseminate evidence-based interventions using planned strategies</a:t>
            </a:r>
          </a:p>
          <a:p>
            <a:pPr lvl="3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ncorporation of </a:t>
            </a: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vidence</a:t>
            </a: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-based interventions into routine care</a:t>
            </a:r>
          </a:p>
          <a:p>
            <a:pPr lvl="3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enable researchers to identify practice and policy priorities, new research, reducing evidence to practice gap</a:t>
            </a:r>
          </a:p>
          <a:p>
            <a:pPr lvl="2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Engagement of different types of stakeholders - patients, practitioners and policy makers is at the </a:t>
            </a:r>
            <a:r>
              <a:rPr lang="en-US" sz="1800" dirty="0" err="1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centre</a:t>
            </a: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US" sz="1800" dirty="0">
              <a:solidFill>
                <a:srgbClr val="00000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40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9825-7616-4AD9-870C-EA2FFCB1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5342"/>
          </a:xfrm>
          <a:solidFill>
            <a:srgbClr val="0071BC"/>
          </a:solidFill>
        </p:spPr>
        <p:txBody>
          <a:bodyPr>
            <a:normAutofit/>
          </a:bodyPr>
          <a:lstStyle/>
          <a:p>
            <a:r>
              <a:rPr lang="en-US" sz="2250" dirty="0">
                <a:solidFill>
                  <a:srgbClr val="FFFF00"/>
                </a:solidFill>
                <a:cs typeface="Calibri Light"/>
              </a:rPr>
              <a:t>      The We Can Quit intervention</a:t>
            </a:r>
            <a:br>
              <a:rPr lang="en-US" sz="2250" dirty="0">
                <a:solidFill>
                  <a:srgbClr val="FFFF00"/>
                </a:solidFill>
                <a:cs typeface="Calibri Light"/>
              </a:rPr>
            </a:br>
            <a:endParaRPr lang="en-US" sz="2250" dirty="0">
              <a:solidFill>
                <a:srgbClr val="FFFF00"/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9C215-4365-44B7-9BA1-8B6ED603B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42" y="1717965"/>
            <a:ext cx="4804568" cy="4641272"/>
          </a:xfrm>
        </p:spPr>
        <p:txBody>
          <a:bodyPr vert="horz" lIns="68580" tIns="34290" rIns="68580" bIns="3429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IE" dirty="0">
                <a:ea typeface="+mn-lt"/>
                <a:cs typeface="+mn-lt"/>
              </a:rPr>
              <a:t>We Can Quit (WCQ)  - a community-based stop smoking programme developed in Ireland  </a:t>
            </a:r>
            <a:r>
              <a:rPr lang="en-GB" dirty="0">
                <a:ea typeface="+mn-lt"/>
                <a:cs typeface="+mn-lt"/>
              </a:rPr>
              <a:t>tailored to SED women</a:t>
            </a:r>
            <a:endParaRPr lang="en-IE" dirty="0">
              <a:ea typeface="+mn-lt"/>
              <a:cs typeface="+mn-lt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Socio-Ecological Model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Community-based Participatory Research (CBPR)</a:t>
            </a:r>
          </a:p>
          <a:p>
            <a:pPr>
              <a:lnSpc>
                <a:spcPct val="110000"/>
              </a:lnSpc>
            </a:pPr>
            <a:r>
              <a:rPr lang="en-IE" dirty="0">
                <a:ea typeface="+mn-lt"/>
                <a:cs typeface="+mn-lt"/>
              </a:rPr>
              <a:t>Core components:</a:t>
            </a:r>
          </a:p>
          <a:p>
            <a:pPr lvl="1">
              <a:lnSpc>
                <a:spcPct val="110000"/>
              </a:lnSpc>
            </a:pPr>
            <a:r>
              <a:rPr lang="en-US" sz="1500" b="1" dirty="0">
                <a:ea typeface="+mn-lt"/>
                <a:cs typeface="+mn-lt"/>
              </a:rPr>
              <a:t>Group-based support </a:t>
            </a:r>
            <a:r>
              <a:rPr lang="en-US" sz="1500" dirty="0">
                <a:ea typeface="+mn-lt"/>
                <a:cs typeface="+mn-lt"/>
              </a:rPr>
              <a:t>once a week for 12 weeks, delivered by trained lay Community Facilitators (CFs):</a:t>
            </a:r>
          </a:p>
          <a:p>
            <a:pPr lvl="1">
              <a:lnSpc>
                <a:spcPct val="110000"/>
              </a:lnSpc>
            </a:pP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b="1" dirty="0">
                <a:ea typeface="+mn-lt"/>
                <a:cs typeface="+mn-lt"/>
              </a:rPr>
              <a:t>Access to Nicotine Replacement Therapy (NRT)</a:t>
            </a:r>
            <a:endParaRPr lang="en-IE" sz="1500" dirty="0">
              <a:ea typeface="+mn-lt"/>
              <a:cs typeface="+mn-lt"/>
            </a:endParaRPr>
          </a:p>
          <a:p>
            <a:pPr lvl="1">
              <a:lnSpc>
                <a:spcPct val="110000"/>
              </a:lnSpc>
            </a:pPr>
            <a:r>
              <a:rPr lang="en-IE" sz="1500" dirty="0">
                <a:ea typeface="+mn-lt"/>
                <a:cs typeface="+mn-lt"/>
              </a:rPr>
              <a:t>Individual one-to-one text support between sessions. </a:t>
            </a:r>
          </a:p>
          <a:p>
            <a:pPr>
              <a:lnSpc>
                <a:spcPct val="110000"/>
              </a:lnSpc>
            </a:pPr>
            <a:endParaRPr lang="en-IE" sz="1500" dirty="0">
              <a:ea typeface="+mn-lt"/>
              <a:cs typeface="+mn-lt"/>
            </a:endParaRPr>
          </a:p>
        </p:txBody>
      </p:sp>
      <p:pic>
        <p:nvPicPr>
          <p:cNvPr id="4" name="the-model.png" descr="/Volumes/New Job Store/01_new_job_store/002824 ICS Powerpoint/the-model.png">
            <a:extLst>
              <a:ext uri="{FF2B5EF4-FFF2-40B4-BE49-F238E27FC236}">
                <a16:creationId xmlns:a16="http://schemas.microsoft.com/office/drawing/2014/main" id="{7A5DEFE8-294A-4705-A21F-17FC7EE9940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264" y="2380764"/>
            <a:ext cx="3995514" cy="265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40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9825-7616-4AD9-870C-EA2FFCB1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3061709" cy="6516303"/>
          </a:xfrm>
          <a:solidFill>
            <a:srgbClr val="0071BC"/>
          </a:solidFill>
          <a:ln>
            <a:solidFill>
              <a:schemeClr val="tx2"/>
            </a:solidFill>
          </a:ln>
        </p:spPr>
        <p:txBody>
          <a:bodyPr anchor="ctr">
            <a:normAutofit/>
          </a:bodyPr>
          <a:lstStyle/>
          <a:p>
            <a:br>
              <a:rPr lang="en-US" sz="3600" b="0" dirty="0">
                <a:solidFill>
                  <a:schemeClr val="bg2"/>
                </a:solidFill>
                <a:latin typeface="+mn-lt"/>
                <a:cs typeface="Calibri Light"/>
              </a:rPr>
            </a:br>
            <a:r>
              <a:rPr lang="en-US" sz="3200" b="0" dirty="0">
                <a:solidFill>
                  <a:srgbClr val="FFFF00"/>
                </a:solidFill>
                <a:latin typeface="+mn-lt"/>
                <a:cs typeface="Calibri Light"/>
              </a:rPr>
              <a:t>We Can Quit2 trial</a:t>
            </a:r>
            <a:br>
              <a:rPr lang="en-US" sz="2800" b="0" dirty="0">
                <a:solidFill>
                  <a:schemeClr val="bg2"/>
                </a:solidFill>
                <a:latin typeface="+mn-lt"/>
                <a:cs typeface="Calibri Light"/>
              </a:rPr>
            </a:br>
            <a:r>
              <a:rPr lang="en-US" sz="2800" b="0" dirty="0">
                <a:solidFill>
                  <a:schemeClr val="bg2"/>
                </a:solidFill>
                <a:latin typeface="+mn-lt"/>
                <a:cs typeface="Calibri Light"/>
              </a:rPr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9C215-4365-44B7-9BA1-8B6ED603B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0820" y="1490870"/>
            <a:ext cx="5683822" cy="4691269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IE" sz="1800" dirty="0">
                <a:ea typeface="+mn-lt"/>
                <a:cs typeface="+mn-lt"/>
              </a:rPr>
              <a:t>Two-arm, community-based pilot cluster randomised controlled trial (RCT)</a:t>
            </a:r>
            <a:r>
              <a:rPr lang="en-IE" sz="1800" baseline="30000" dirty="0">
                <a:ea typeface="+mn-lt"/>
                <a:cs typeface="+mn-lt"/>
              </a:rPr>
              <a:t>1,2 </a:t>
            </a:r>
            <a:r>
              <a:rPr lang="en-GB" sz="1800" dirty="0"/>
              <a:t>in four matched pairs of SED districts in Ireland with embedded process evaluation</a:t>
            </a:r>
            <a:endParaRPr lang="en-IE" sz="1800" dirty="0">
              <a:ea typeface="+mn-lt"/>
              <a:cs typeface="+mn-lt"/>
            </a:endParaRPr>
          </a:p>
          <a:p>
            <a:r>
              <a:rPr lang="en-IE" sz="1800" b="1" dirty="0">
                <a:ea typeface="+mn-lt"/>
                <a:cs typeface="+mn-lt"/>
              </a:rPr>
              <a:t>Main objective </a:t>
            </a:r>
            <a:r>
              <a:rPr lang="en-IE" sz="1800" b="0" dirty="0">
                <a:ea typeface="+mn-lt"/>
                <a:cs typeface="+mn-lt"/>
              </a:rPr>
              <a:t>-  to evaluate the </a:t>
            </a:r>
            <a:r>
              <a:rPr lang="en-IE" sz="1800" b="1" dirty="0">
                <a:ea typeface="+mn-lt"/>
                <a:cs typeface="+mn-lt"/>
              </a:rPr>
              <a:t>feasibility and acceptability</a:t>
            </a:r>
            <a:r>
              <a:rPr lang="en-IE" sz="1800" dirty="0">
                <a:ea typeface="+mn-lt"/>
                <a:cs typeface="+mn-lt"/>
              </a:rPr>
              <a:t> </a:t>
            </a:r>
            <a:r>
              <a:rPr lang="en-IE" sz="1800" b="0" dirty="0">
                <a:ea typeface="+mn-lt"/>
                <a:cs typeface="+mn-lt"/>
              </a:rPr>
              <a:t>of WCQ and trial processes</a:t>
            </a:r>
            <a:endParaRPr lang="en-IE" sz="1800" dirty="0">
              <a:ea typeface="+mn-lt"/>
              <a:cs typeface="+mn-lt"/>
            </a:endParaRPr>
          </a:p>
          <a:p>
            <a:r>
              <a:rPr lang="en-IE" sz="1800" dirty="0">
                <a:ea typeface="+mn-lt"/>
                <a:cs typeface="+mn-lt"/>
              </a:rPr>
              <a:t>Recruitment </a:t>
            </a:r>
            <a:r>
              <a:rPr lang="en-IE" sz="1800" b="0" dirty="0">
                <a:ea typeface="+mn-lt"/>
                <a:cs typeface="+mn-lt"/>
              </a:rPr>
              <a:t>–</a:t>
            </a:r>
            <a:r>
              <a:rPr lang="en-IE" sz="1800" dirty="0">
                <a:ea typeface="+mn-lt"/>
                <a:cs typeface="+mn-lt"/>
              </a:rPr>
              <a:t> </a:t>
            </a:r>
            <a:r>
              <a:rPr lang="en-IE" sz="1800" b="0" dirty="0">
                <a:ea typeface="+mn-lt"/>
                <a:cs typeface="+mn-lt"/>
              </a:rPr>
              <a:t>four consecutive waves</a:t>
            </a:r>
          </a:p>
          <a:p>
            <a:r>
              <a:rPr lang="en-IE" sz="1800" dirty="0">
                <a:ea typeface="+mn-lt"/>
                <a:cs typeface="+mn-lt"/>
              </a:rPr>
              <a:t>Comparison </a:t>
            </a:r>
            <a:r>
              <a:rPr lang="en-IE" sz="1800" b="0" dirty="0">
                <a:ea typeface="+mn-lt"/>
                <a:cs typeface="+mn-lt"/>
              </a:rPr>
              <a:t>–</a:t>
            </a:r>
            <a:r>
              <a:rPr lang="en-IE" sz="1800" dirty="0">
                <a:ea typeface="+mn-lt"/>
                <a:cs typeface="+mn-lt"/>
              </a:rPr>
              <a:t> </a:t>
            </a:r>
            <a:r>
              <a:rPr lang="en-IE" sz="1800" b="0" dirty="0">
                <a:ea typeface="+mn-lt"/>
                <a:cs typeface="+mn-lt"/>
              </a:rPr>
              <a:t>one to one smoking cessation service by Health Service Executive</a:t>
            </a:r>
          </a:p>
          <a:p>
            <a:r>
              <a:rPr lang="en-I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of non-academic stakeholders through establishing community-organised Local Advisory Groups (LAGs) central to all phases of the RCT, from design to implementation.</a:t>
            </a:r>
            <a:endParaRPr lang="en-IE" sz="1800" b="0" dirty="0">
              <a:ea typeface="+mn-lt"/>
              <a:cs typeface="+mn-lt"/>
            </a:endParaRPr>
          </a:p>
          <a:p>
            <a:endParaRPr lang="en-IE" sz="4200" b="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2379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ECAF12CF-4635-467F-82F2-64CB191FF64B}"/>
              </a:ext>
            </a:extLst>
          </p:cNvPr>
          <p:cNvSpPr txBox="1">
            <a:spLocks/>
          </p:cNvSpPr>
          <p:nvPr/>
        </p:nvSpPr>
        <p:spPr>
          <a:xfrm>
            <a:off x="-1" y="-28406"/>
            <a:ext cx="9144000" cy="1463916"/>
          </a:xfrm>
          <a:prstGeom prst="rect">
            <a:avLst/>
          </a:prstGeom>
          <a:solidFill>
            <a:srgbClr val="0071BC"/>
          </a:solidFill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US" sz="2800" b="0" dirty="0">
                <a:solidFill>
                  <a:srgbClr val="FFFF00"/>
                </a:solidFill>
                <a:latin typeface="+mn-lt"/>
                <a:cs typeface="Calibri Light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Calibri Light"/>
              </a:rPr>
              <a:t>We Can Quit2 trial </a:t>
            </a:r>
            <a:r>
              <a:rPr lang="en-GB" sz="2800" dirty="0">
                <a:solidFill>
                  <a:srgbClr val="FFFF00"/>
                </a:solidFill>
              </a:rPr>
              <a:t>– Knowledge Exchange Activities  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7B4ACA-F3F8-4CCD-B7A0-3D6772BF6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30" y="1584250"/>
            <a:ext cx="7500939" cy="4625164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Knowledge Exchange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interactive interchange of knowledge between research users and research producers used to disseminate scientific evidence.</a:t>
            </a:r>
            <a:r>
              <a:rPr lang="en-IE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endParaRPr lang="en-GB" sz="18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GB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Secondary Objective of WCQ2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to </a:t>
            </a: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develop strategies to optimise the recruitment and dissemination of findings to trial stakeholders to inform knowledge exchange and future research.</a:t>
            </a:r>
          </a:p>
          <a:p>
            <a:pPr marL="603250" lvl="1" indent="-285750">
              <a:buFont typeface="Wingdings" pitchFamily="2" charset="2"/>
              <a:buChar char="Ø"/>
            </a:pPr>
            <a:r>
              <a:rPr lang="en-US" sz="1800" b="1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KE Activities</a:t>
            </a:r>
          </a:p>
          <a:p>
            <a:pPr marL="854075" lvl="2" indent="-285750">
              <a:buFont typeface="Wingdings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Academic publications </a:t>
            </a:r>
          </a:p>
          <a:p>
            <a:pPr marL="854075" lvl="2" indent="-285750">
              <a:buFont typeface="Wingdings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ccessible policy brief</a:t>
            </a:r>
          </a:p>
          <a:p>
            <a:pPr marL="854075" lvl="2" indent="-285750">
              <a:buFont typeface="Wingdings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en-US" sz="16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nowledge </a:t>
            </a:r>
            <a:r>
              <a:rPr lang="en-US" sz="16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US" sz="16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xchange workshop.</a:t>
            </a:r>
          </a:p>
          <a:p>
            <a:pPr marL="603250" lvl="1" indent="-285750">
              <a:buFont typeface="Wingdings" pitchFamily="2" charset="2"/>
              <a:buChar char="Ø"/>
            </a:pPr>
            <a:endParaRPr lang="en-US" sz="16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03250" lvl="1" indent="-285750">
              <a:buFont typeface="Wingdings" pitchFamily="2" charset="2"/>
              <a:buChar char="Ø"/>
            </a:pPr>
            <a:endParaRPr lang="en-US" sz="1800" dirty="0">
              <a:solidFill>
                <a:srgbClr val="000000"/>
              </a:solidFill>
              <a:latin typeface="Palatino Linotype" panose="0204050205050503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03250" lvl="1" indent="-285750">
              <a:buFont typeface="Wingdings" pitchFamily="2" charset="2"/>
              <a:buChar char="Ø"/>
            </a:pPr>
            <a:endParaRPr lang="en-US" sz="1800" dirty="0">
              <a:solidFill>
                <a:srgbClr val="00000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b="0" dirty="0"/>
          </a:p>
          <a:p>
            <a:endParaRPr lang="en-US" dirty="0"/>
          </a:p>
          <a:p>
            <a:pPr>
              <a:buClr>
                <a:srgbClr val="0071BC"/>
              </a:buClr>
            </a:pPr>
            <a:endParaRPr lang="en-US" b="0" dirty="0"/>
          </a:p>
          <a:p>
            <a:pPr>
              <a:buClr>
                <a:srgbClr val="0071BC"/>
              </a:buClr>
            </a:pPr>
            <a:endParaRPr lang="en-US" b="0" dirty="0"/>
          </a:p>
          <a:p>
            <a:pPr>
              <a:buClr>
                <a:schemeClr val="accent1"/>
              </a:buClr>
            </a:pPr>
            <a:endParaRPr lang="en-I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CD5F91-C48A-49E3-ADD7-FF1DA0047194}"/>
              </a:ext>
            </a:extLst>
          </p:cNvPr>
          <p:cNvSpPr txBox="1">
            <a:spLocks/>
          </p:cNvSpPr>
          <p:nvPr/>
        </p:nvSpPr>
        <p:spPr>
          <a:xfrm>
            <a:off x="828675" y="1101213"/>
            <a:ext cx="7500938" cy="89412"/>
          </a:xfrm>
          <a:solidFill>
            <a:srgbClr val="0071BC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635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901BE1B-C258-FDD3-C813-A52F12CB1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9321"/>
            <a:ext cx="5078775" cy="2346592"/>
          </a:xfrm>
          <a:prstGeom prst="rect">
            <a:avLst/>
          </a:prstGeo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1F25ABD-E98E-AE37-E89A-995C4139E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1" y="3316383"/>
            <a:ext cx="4229100" cy="2206128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683C50A0-26A6-A4E7-C1CF-F5D76809B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061" y="209321"/>
            <a:ext cx="4328939" cy="1553378"/>
          </a:xfrm>
          <a:prstGeom prst="rect">
            <a:avLst/>
          </a:prstGeom>
        </p:spPr>
      </p:pic>
      <p:pic>
        <p:nvPicPr>
          <p:cNvPr id="11" name="Picture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ABEE0A0-7716-5CC9-B5D4-0B84C58E7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061" y="2126255"/>
            <a:ext cx="4328939" cy="2032000"/>
          </a:xfrm>
          <a:prstGeom prst="rect">
            <a:avLst/>
          </a:prstGeom>
        </p:spPr>
      </p:pic>
      <p:pic>
        <p:nvPicPr>
          <p:cNvPr id="13" name="Picture 1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3BC56B5-656B-0600-533A-E30355FB2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506" y="4494346"/>
            <a:ext cx="3999123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21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ECAF12CF-4635-467F-82F2-64CB191FF64B}"/>
              </a:ext>
            </a:extLst>
          </p:cNvPr>
          <p:cNvSpPr txBox="1">
            <a:spLocks/>
          </p:cNvSpPr>
          <p:nvPr/>
        </p:nvSpPr>
        <p:spPr>
          <a:xfrm>
            <a:off x="-1" y="-28406"/>
            <a:ext cx="9144000" cy="1463916"/>
          </a:xfrm>
          <a:prstGeom prst="rect">
            <a:avLst/>
          </a:prstGeom>
          <a:solidFill>
            <a:srgbClr val="0071BC"/>
          </a:solidFill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US" sz="2800" b="0" dirty="0">
                <a:solidFill>
                  <a:srgbClr val="FFFF00"/>
                </a:solidFill>
                <a:latin typeface="+mn-lt"/>
                <a:cs typeface="Calibri Light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Calibri Light"/>
              </a:rPr>
              <a:t>We Can Quit2 trial </a:t>
            </a:r>
            <a:r>
              <a:rPr lang="en-GB" sz="2800" dirty="0">
                <a:solidFill>
                  <a:srgbClr val="FFFF00"/>
                </a:solidFill>
              </a:rPr>
              <a:t>– Policy Brief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7B4ACA-F3F8-4CCD-B7A0-3D6772BF6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1584250"/>
            <a:ext cx="7682947" cy="4625164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b="1" i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lain English summary </a:t>
            </a:r>
          </a:p>
          <a:p>
            <a:pPr marL="788988" lvl="1" indent="-285750">
              <a:buFont typeface="Wingdings" pitchFamily="2" charset="2"/>
              <a:buChar char="Ø"/>
            </a:pPr>
            <a:r>
              <a:rPr lang="en-US" sz="1800" i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trial methodology</a:t>
            </a:r>
          </a:p>
          <a:p>
            <a:pPr marL="788988" lvl="1" indent="-285750">
              <a:buFont typeface="Wingdings" pitchFamily="2" charset="2"/>
              <a:buChar char="Ø"/>
            </a:pPr>
            <a:r>
              <a:rPr lang="en-US" sz="1800" i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main findings and recommendations. </a:t>
            </a:r>
          </a:p>
          <a:p>
            <a:pPr indent="0">
              <a:buNone/>
            </a:pPr>
            <a:endParaRPr lang="en-US" sz="18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indent="0">
              <a:buNone/>
            </a:pPr>
            <a:r>
              <a:rPr lang="en-US" sz="1800" b="1" dirty="0">
                <a:solidFill>
                  <a:srgbClr val="000000"/>
                </a:solidFill>
                <a:cs typeface="Times New Roman" panose="02020603050405020304" pitchFamily="18" charset="0"/>
              </a:rPr>
              <a:t>Distribution</a:t>
            </a:r>
            <a:r>
              <a:rPr lang="en-US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  <a:p>
            <a:pPr marL="788988" lvl="1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local stakeholders involved in the conduct of WCQ2</a:t>
            </a:r>
          </a:p>
          <a:p>
            <a:pPr marL="788988" lvl="1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key regional and national practitioners and policy makers in Ireland with an interest in tobacco control. </a:t>
            </a:r>
            <a:endParaRPr lang="en-US" sz="16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03250" lvl="1" indent="-285750">
              <a:buFont typeface="Wingdings" pitchFamily="2" charset="2"/>
              <a:buChar char="Ø"/>
            </a:pPr>
            <a:endParaRPr lang="en-US" sz="1800" dirty="0">
              <a:solidFill>
                <a:srgbClr val="000000"/>
              </a:solidFill>
              <a:latin typeface="Palatino Linotype" panose="0204050205050503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03250" lvl="1" indent="-285750">
              <a:buFont typeface="Wingdings" pitchFamily="2" charset="2"/>
              <a:buChar char="Ø"/>
            </a:pPr>
            <a:endParaRPr lang="en-US" sz="1800" dirty="0">
              <a:solidFill>
                <a:srgbClr val="00000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b="0" dirty="0"/>
          </a:p>
          <a:p>
            <a:endParaRPr lang="en-US" dirty="0"/>
          </a:p>
          <a:p>
            <a:pPr>
              <a:buClr>
                <a:srgbClr val="0071BC"/>
              </a:buClr>
            </a:pPr>
            <a:endParaRPr lang="en-US" b="0" dirty="0"/>
          </a:p>
          <a:p>
            <a:pPr>
              <a:buClr>
                <a:srgbClr val="0071BC"/>
              </a:buClr>
            </a:pPr>
            <a:endParaRPr lang="en-US" b="0" dirty="0"/>
          </a:p>
          <a:p>
            <a:pPr>
              <a:buClr>
                <a:schemeClr val="accent1"/>
              </a:buClr>
            </a:pPr>
            <a:endParaRPr lang="en-I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CD5F91-C48A-49E3-ADD7-FF1DA0047194}"/>
              </a:ext>
            </a:extLst>
          </p:cNvPr>
          <p:cNvSpPr txBox="1">
            <a:spLocks/>
          </p:cNvSpPr>
          <p:nvPr/>
        </p:nvSpPr>
        <p:spPr>
          <a:xfrm>
            <a:off x="828675" y="1101213"/>
            <a:ext cx="7500938" cy="89412"/>
          </a:xfrm>
          <a:solidFill>
            <a:srgbClr val="0071BC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98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9787D0-A8F8-2531-865B-F985621D7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750904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9287FB-AB6A-A3F1-C342-2DC4B1053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"/>
            <a:ext cx="449248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59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ECAF12CF-4635-467F-82F2-64CB191FF64B}"/>
              </a:ext>
            </a:extLst>
          </p:cNvPr>
          <p:cNvSpPr txBox="1">
            <a:spLocks/>
          </p:cNvSpPr>
          <p:nvPr/>
        </p:nvSpPr>
        <p:spPr>
          <a:xfrm>
            <a:off x="-1" y="-28406"/>
            <a:ext cx="9144000" cy="1463916"/>
          </a:xfrm>
          <a:prstGeom prst="rect">
            <a:avLst/>
          </a:prstGeom>
          <a:solidFill>
            <a:srgbClr val="0071BC"/>
          </a:solidFill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US" sz="2800" b="0" dirty="0">
                <a:solidFill>
                  <a:srgbClr val="FFFF00"/>
                </a:solidFill>
                <a:latin typeface="+mn-lt"/>
                <a:cs typeface="Calibri Light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Calibri Light"/>
              </a:rPr>
              <a:t>We Can Quit2 trial </a:t>
            </a:r>
            <a:r>
              <a:rPr lang="en-GB" sz="2800" dirty="0">
                <a:solidFill>
                  <a:srgbClr val="FFFF00"/>
                </a:solidFill>
              </a:rPr>
              <a:t>– KE workshop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E12C38-C124-918D-267D-B0F5DEC6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7B4ACA-F3F8-4CCD-B7A0-3D6772BF61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676" y="1615123"/>
            <a:ext cx="3933824" cy="4141664"/>
          </a:xfrm>
        </p:spPr>
        <p:txBody>
          <a:bodyPr>
            <a:normAutofit fontScale="85000" lnSpcReduction="20000"/>
          </a:bodyPr>
          <a:lstStyle/>
          <a:p>
            <a:pPr indent="0">
              <a:buNone/>
            </a:pPr>
            <a:r>
              <a:rPr lang="en-US" sz="1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Single online workshop Nov 2020</a:t>
            </a:r>
          </a:p>
          <a:p>
            <a:pPr marL="561975" indent="-285750">
              <a:buFont typeface="Wingdings" pitchFamily="2" charset="2"/>
              <a:buChar char="Ø"/>
            </a:pPr>
            <a:r>
              <a:rPr lang="en-US" sz="19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stakeholders’ views on trial findings and the experiences of being involved in research – feedback loop</a:t>
            </a:r>
          </a:p>
          <a:p>
            <a:pPr marL="561975" indent="-285750">
              <a:buFont typeface="Wingdings" pitchFamily="2" charset="2"/>
              <a:buChar char="Ø"/>
            </a:pPr>
            <a:r>
              <a:rPr lang="en-US" sz="19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Implications for policy and practice </a:t>
            </a:r>
          </a:p>
          <a:p>
            <a:pPr marL="788988" lvl="1" indent="-285750">
              <a:buFont typeface="Wingdings" pitchFamily="2" charset="2"/>
              <a:buChar char="Ø"/>
            </a:pPr>
            <a:r>
              <a:rPr lang="en-US" sz="19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All received policy brief </a:t>
            </a:r>
          </a:p>
          <a:p>
            <a:pPr indent="0">
              <a:buNone/>
            </a:pPr>
            <a:r>
              <a:rPr lang="en-US" sz="1800" b="1" dirty="0">
                <a:solidFill>
                  <a:srgbClr val="000000"/>
                </a:solidFill>
                <a:cs typeface="Times New Roman" panose="02020603050405020304" pitchFamily="18" charset="0"/>
              </a:rPr>
              <a:t>Predefined topics </a:t>
            </a:r>
          </a:p>
          <a:p>
            <a:pPr marL="561975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key improvements to enhance community engagement, participant recruitment and retention to inform design of a potential future definitive trial</a:t>
            </a:r>
          </a:p>
          <a:p>
            <a:pPr marL="561975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key policy and practice priorities arising from the WCQ2 research</a:t>
            </a:r>
            <a:r>
              <a:rPr lang="en-US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indent="0">
              <a:buNone/>
            </a:pPr>
            <a:r>
              <a:rPr lang="en-US" sz="1800" b="1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Separate anonymous online questionnaire</a:t>
            </a:r>
          </a:p>
          <a:p>
            <a:pPr indent="0">
              <a:buNone/>
            </a:pPr>
            <a:r>
              <a:rPr lang="en-US" sz="1800" b="1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Analysis</a:t>
            </a:r>
          </a:p>
          <a:p>
            <a:pPr marL="561975" lvl="1" indent="-285750">
              <a:spcBef>
                <a:spcPts val="900"/>
              </a:spcBef>
              <a:buFont typeface="Wingdings" pitchFamily="2" charset="2"/>
              <a:buChar char="Ø"/>
            </a:pPr>
            <a:r>
              <a:rPr lang="en-US" sz="19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Field notes and questionnaire responses </a:t>
            </a:r>
          </a:p>
          <a:p>
            <a:pPr marL="561975" indent="-285750">
              <a:buFont typeface="Wingdings" pitchFamily="2" charset="2"/>
              <a:buChar char="Ø"/>
            </a:pPr>
            <a:endParaRPr lang="en-US" sz="1600" b="1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03250" lvl="1" indent="-285750">
              <a:buFont typeface="Wingdings" pitchFamily="2" charset="2"/>
              <a:buChar char="Ø"/>
            </a:pPr>
            <a:endParaRPr lang="en-US" sz="1800" dirty="0">
              <a:solidFill>
                <a:srgbClr val="000000"/>
              </a:solidFill>
              <a:latin typeface="Palatino Linotype" panose="0204050205050503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03250" lvl="1" indent="-285750">
              <a:buFont typeface="Wingdings" pitchFamily="2" charset="2"/>
              <a:buChar char="Ø"/>
            </a:pPr>
            <a:endParaRPr lang="en-US" sz="1800" dirty="0">
              <a:solidFill>
                <a:srgbClr val="00000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b="0" dirty="0"/>
          </a:p>
          <a:p>
            <a:endParaRPr lang="en-US" dirty="0"/>
          </a:p>
          <a:p>
            <a:pPr>
              <a:buClr>
                <a:srgbClr val="0071BC"/>
              </a:buClr>
            </a:pPr>
            <a:endParaRPr lang="en-US" b="0" dirty="0"/>
          </a:p>
          <a:p>
            <a:pPr>
              <a:buClr>
                <a:srgbClr val="0071BC"/>
              </a:buClr>
            </a:pPr>
            <a:endParaRPr lang="en-US" b="0" dirty="0"/>
          </a:p>
          <a:p>
            <a:pPr>
              <a:buClr>
                <a:schemeClr val="accent1"/>
              </a:buClr>
            </a:pP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769A5-1EE6-7944-F4A5-FB68CF9909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9EDD-F987-ADFA-E603-DEE1DE8360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4901" y="1615124"/>
            <a:ext cx="3934800" cy="4398050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Invitees (n=176)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LAG members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research partners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HSE, ICS representatives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programme delivery personnel (community facilitators and HSE smoking cessation officers)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local area partnerships, community development </a:t>
            </a:r>
            <a:r>
              <a:rPr lang="en-US" dirty="0" err="1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organisations</a:t>
            </a: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community pharmacies, GPs, primary care </a:t>
            </a:r>
            <a:r>
              <a:rPr lang="en-US" dirty="0" err="1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centres</a:t>
            </a:r>
            <a:endParaRPr lang="en-US" dirty="0">
              <a:solidFill>
                <a:srgbClr val="00000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regional and national policy makers and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non-governmental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organisations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interested in tobacco control policies</a:t>
            </a:r>
            <a:r>
              <a:rPr lang="en-US" dirty="0">
                <a:solidFill>
                  <a:srgbClr val="000000"/>
                </a:solidFill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CD5F91-C48A-49E3-ADD7-FF1DA0047194}"/>
              </a:ext>
            </a:extLst>
          </p:cNvPr>
          <p:cNvSpPr txBox="1">
            <a:spLocks/>
          </p:cNvSpPr>
          <p:nvPr/>
        </p:nvSpPr>
        <p:spPr>
          <a:xfrm>
            <a:off x="828675" y="1101213"/>
            <a:ext cx="7500938" cy="89412"/>
          </a:xfrm>
          <a:solidFill>
            <a:srgbClr val="0071BC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72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2B534-896D-1B21-1909-C216EFF62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54726"/>
          </a:xfrm>
          <a:solidFill>
            <a:srgbClr val="0071BC"/>
          </a:solidFill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	Results - </a:t>
            </a:r>
            <a:r>
              <a:rPr lang="en-US" sz="2400" dirty="0">
                <a:solidFill>
                  <a:srgbClr val="FFFF0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en-US" sz="2400" dirty="0">
                <a:solidFill>
                  <a:srgbClr val="FFFF00"/>
                </a:solidFill>
                <a:effectLst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orkshop </a:t>
            </a:r>
            <a:r>
              <a:rPr lang="en-US" sz="2400" dirty="0">
                <a:solidFill>
                  <a:srgbClr val="FFFF0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FFFF00"/>
                </a:solidFill>
                <a:effectLst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articipants 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DB85D6-F4A5-8B89-5915-A5F0261EB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381727"/>
              </p:ext>
            </p:extLst>
          </p:nvPr>
        </p:nvGraphicFramePr>
        <p:xfrm>
          <a:off x="0" y="1454725"/>
          <a:ext cx="9144000" cy="5123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8061">
                  <a:extLst>
                    <a:ext uri="{9D8B030D-6E8A-4147-A177-3AD203B41FA5}">
                      <a16:colId xmlns:a16="http://schemas.microsoft.com/office/drawing/2014/main" val="618253223"/>
                    </a:ext>
                  </a:extLst>
                </a:gridCol>
                <a:gridCol w="2104949">
                  <a:extLst>
                    <a:ext uri="{9D8B030D-6E8A-4147-A177-3AD203B41FA5}">
                      <a16:colId xmlns:a16="http://schemas.microsoft.com/office/drawing/2014/main" val="4221937664"/>
                    </a:ext>
                  </a:extLst>
                </a:gridCol>
                <a:gridCol w="5180990">
                  <a:extLst>
                    <a:ext uri="{9D8B030D-6E8A-4147-A177-3AD203B41FA5}">
                      <a16:colId xmlns:a16="http://schemas.microsoft.com/office/drawing/2014/main" val="1229253205"/>
                    </a:ext>
                  </a:extLst>
                </a:gridCol>
              </a:tblGrid>
              <a:tr h="423105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Attendees (n=41)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Involved in trial planning and/or delivery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Description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8345280"/>
                  </a:ext>
                </a:extLst>
              </a:tr>
              <a:tr h="855954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HSE and ICS representatives (n=7)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000">
                          <a:effectLst/>
                        </a:rPr>
                        <a:t>Yes</a:t>
                      </a:r>
                      <a:endParaRPr lang="en-IE" sz="100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dirty="0">
                          <a:effectLst/>
                        </a:rPr>
                        <a:t>Delivery partners involved in setting up Local Advisory Groups and delivery of the recruitment in each trial district. </a:t>
                      </a:r>
                      <a:endParaRPr lang="en-IE" sz="14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dirty="0">
                          <a:effectLst/>
                        </a:rPr>
                        <a:t>HSE representatives who were experts in smoking cessation and trained the trial programme delivery personnel.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7841510"/>
                  </a:ext>
                </a:extLst>
              </a:tr>
              <a:tr h="639487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Programme delivery 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personnel (n=9)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000">
                          <a:effectLst/>
                        </a:rPr>
                        <a:t>Yes</a:t>
                      </a:r>
                      <a:endParaRPr lang="en-IE" sz="100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dirty="0">
                          <a:effectLst/>
                        </a:rPr>
                        <a:t>Community facilitators and HSE Smoking Cessation Officers who delivered trial interventions. They were also involved in retention during intervention delivery.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39334782"/>
                  </a:ext>
                </a:extLst>
              </a:tr>
              <a:tr h="1072418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Local Advisory Group members (n=18)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000" dirty="0">
                          <a:effectLst/>
                        </a:rPr>
                        <a:t>Yes</a:t>
                      </a:r>
                      <a:endParaRPr lang="en-IE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dirty="0">
                          <a:effectLst/>
                        </a:rPr>
                        <a:t>Representatives from Community development </a:t>
                      </a:r>
                      <a:r>
                        <a:rPr lang="en-US" sz="1400" dirty="0" err="1">
                          <a:effectLst/>
                        </a:rPr>
                        <a:t>organisations</a:t>
                      </a:r>
                      <a:r>
                        <a:rPr lang="en-US" sz="1400" dirty="0">
                          <a:effectLst/>
                        </a:rPr>
                        <a:t>, Local Area Partnerships, Primary Care workers who were involved in trial planning and in promotion and delivery of the recruitment strategy. </a:t>
                      </a:r>
                      <a:endParaRPr lang="en-IE" sz="14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dirty="0">
                          <a:effectLst/>
                        </a:rPr>
                        <a:t>Local Authority representatives from the cities and counties in which the trial took place, who were involved in planning trial delivery. 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1449148"/>
                  </a:ext>
                </a:extLst>
              </a:tr>
              <a:tr h="754362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Regional Policy Makers (n=3)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000">
                          <a:effectLst/>
                        </a:rPr>
                        <a:t>No</a:t>
                      </a:r>
                      <a:endParaRPr lang="en-IE" sz="100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dirty="0">
                          <a:effectLst/>
                        </a:rPr>
                        <a:t>HSE Community Health Officers, Primary Care Development and Health Promotion representatives from trial areas. 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31146385"/>
                  </a:ext>
                </a:extLst>
              </a:tr>
              <a:tr h="1288883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National Policy Makers (n=4)</a:t>
                      </a:r>
                      <a:endParaRPr lang="en-IE" sz="14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000" dirty="0">
                          <a:effectLst/>
                        </a:rPr>
                        <a:t>No</a:t>
                      </a:r>
                      <a:endParaRPr lang="en-IE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Representatives from the tobacco and cancer prevention national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programmes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l" defTabSz="914400" rtl="0" eaLnBrk="1" latinLnBrk="0" hangingPunct="1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Representative from a voluntary organisation working to reduce tobacco use and related disease </a:t>
                      </a:r>
                      <a:endParaRPr lang="en-IE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buFont typeface="Symbol" pitchFamily="2" charset="2"/>
                        <a:buChar char=""/>
                      </a:pPr>
                      <a:r>
                        <a:rPr lang="en-US" sz="1400" dirty="0">
                          <a:effectLst/>
                        </a:rPr>
                        <a:t>Representative from a public education charity interested in addressing inequalities. 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1791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861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2B534-896D-1B21-1909-C216EFF62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54726"/>
          </a:xfrm>
          <a:solidFill>
            <a:srgbClr val="0071BC"/>
          </a:solidFill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	Results – Themes and subthemes 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2E43D1C-0C9C-C8D8-FFBA-F034371F0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365951"/>
              </p:ext>
            </p:extLst>
          </p:nvPr>
        </p:nvGraphicFramePr>
        <p:xfrm>
          <a:off x="99152" y="1848679"/>
          <a:ext cx="8956713" cy="42042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7825">
                  <a:extLst>
                    <a:ext uri="{9D8B030D-6E8A-4147-A177-3AD203B41FA5}">
                      <a16:colId xmlns:a16="http://schemas.microsoft.com/office/drawing/2014/main" val="3323624608"/>
                    </a:ext>
                  </a:extLst>
                </a:gridCol>
                <a:gridCol w="4658888">
                  <a:extLst>
                    <a:ext uri="{9D8B030D-6E8A-4147-A177-3AD203B41FA5}">
                      <a16:colId xmlns:a16="http://schemas.microsoft.com/office/drawing/2014/main" val="1547834019"/>
                    </a:ext>
                  </a:extLst>
                </a:gridCol>
              </a:tblGrid>
              <a:tr h="790119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  <a:effectLst/>
                        </a:rPr>
                        <a:t>Predetermined theme</a:t>
                      </a:r>
                      <a:endParaRPr lang="en-IE" sz="16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  <a:effectLst/>
                        </a:rPr>
                        <a:t>Subthemes</a:t>
                      </a:r>
                      <a:endParaRPr lang="en-IE" sz="1600" dirty="0">
                        <a:solidFill>
                          <a:srgbClr val="FFFF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91139349"/>
                  </a:ext>
                </a:extLst>
              </a:tr>
              <a:tr h="156377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</a:pPr>
                      <a:r>
                        <a:rPr lang="en-US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engagement and participant recruitment</a:t>
                      </a:r>
                      <a:endParaRPr lang="en-IE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Increase the research set -up time to build trust relationships with community stakeholders</a:t>
                      </a:r>
                      <a:endParaRPr lang="en-IE" sz="1400" dirty="0">
                        <a:effectLst/>
                      </a:endParaRPr>
                    </a:p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Variety of methods to recruit participants</a:t>
                      </a:r>
                      <a:endParaRPr lang="en-IE" sz="1400" dirty="0">
                        <a:effectLst/>
                      </a:endParaRPr>
                    </a:p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Increase Engagement of GPs and primary care workers</a:t>
                      </a:r>
                      <a:endParaRPr lang="en-IE" sz="1400" dirty="0">
                        <a:effectLst/>
                      </a:endParaRPr>
                    </a:p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Participants’ low literacy in interpreting research information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4044029"/>
                  </a:ext>
                </a:extLst>
              </a:tr>
              <a:tr h="141092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</a:pPr>
                      <a:r>
                        <a:rPr lang="en-US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Retention</a:t>
                      </a:r>
                      <a:endParaRPr lang="en-IE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Reasons for discontinuing with the research</a:t>
                      </a:r>
                      <a:endParaRPr lang="en-IE" sz="1400" dirty="0">
                        <a:effectLst/>
                      </a:endParaRPr>
                    </a:p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Tools for encouraging attendance during programme delivery</a:t>
                      </a:r>
                      <a:endParaRPr lang="en-IE" sz="1400" dirty="0">
                        <a:effectLst/>
                      </a:endParaRPr>
                    </a:p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Planned support after intervention delivery to reinforce quit attempts and improve the collection of data at 6 months </a:t>
                      </a:r>
                      <a:endParaRPr lang="en-IE" sz="1400" dirty="0">
                        <a:effectLst/>
                      </a:endParaRPr>
                    </a:p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Participants’ low literacy – programme materials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7298703"/>
                  </a:ext>
                </a:extLst>
              </a:tr>
              <a:tr h="439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</a:pPr>
                      <a:r>
                        <a:rPr lang="en-US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priorities arising from the research</a:t>
                      </a:r>
                      <a:endParaRPr lang="en-IE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Barriers to access NRT</a:t>
                      </a:r>
                      <a:endParaRPr lang="en-IE" sz="1400" dirty="0">
                        <a:effectLst/>
                      </a:endParaRPr>
                    </a:p>
                    <a:p>
                      <a:pPr marL="171450" indent="-171450" algn="l">
                        <a:lnSpc>
                          <a:spcPts val="1300"/>
                        </a:lnSpc>
                        <a:buFont typeface="Wingdings" pitchFamily="2" charset="2"/>
                        <a:buChar char="Ø"/>
                      </a:pPr>
                      <a:r>
                        <a:rPr lang="en-US" sz="1400" dirty="0">
                          <a:effectLst/>
                        </a:rPr>
                        <a:t>Smoking cessation interventions in SED groups</a:t>
                      </a:r>
                      <a:endParaRPr lang="en-IE" sz="14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4904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21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000" dirty="0"/>
              <a:t>	Retention </a:t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712FDF-1F13-47EC-96B8-0B62A1E9BF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676" y="1476001"/>
            <a:ext cx="3933824" cy="414260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/>
              <a:t>Reasons for participants’ dropout (barriers)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Feelings of not being ready or able to quit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Fear of admitting the need for help to quit smoking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Women’s families and social environment may be a source of stress or represent complex realities that can hinder participation.</a:t>
            </a:r>
          </a:p>
          <a:p>
            <a:pPr marL="660400" lvl="1" indent="-342900">
              <a:buFont typeface="Wingdings" pitchFamily="2" charset="2"/>
              <a:buChar char="Ø"/>
            </a:pPr>
            <a:r>
              <a:rPr lang="en-US" sz="1800" dirty="0"/>
              <a:t>Lack of support</a:t>
            </a:r>
          </a:p>
          <a:p>
            <a:pPr marL="660400" lvl="1" indent="-342900">
              <a:buFont typeface="Wingdings" pitchFamily="2" charset="2"/>
              <a:buChar char="Ø"/>
            </a:pPr>
            <a:r>
              <a:rPr lang="en-US" sz="1800" dirty="0"/>
              <a:t>family members’ smoking </a:t>
            </a:r>
            <a:r>
              <a:rPr lang="en-US" sz="1800" dirty="0" err="1"/>
              <a:t>behaviour</a:t>
            </a:r>
            <a:endParaRPr lang="en-US" sz="1800" dirty="0"/>
          </a:p>
          <a:p>
            <a:pPr marL="311150" indent="-342900">
              <a:buFont typeface="Wingdings" pitchFamily="2" charset="2"/>
              <a:buChar char="Ø"/>
            </a:pPr>
            <a:r>
              <a:rPr lang="en-US" sz="1800" b="0" dirty="0"/>
              <a:t>Low literacy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30C4E80D-4751-355D-446A-D7774D4797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A456AA0C-0BA2-543A-CA1D-9ECC08DCE3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4901" y="1476000"/>
            <a:ext cx="3934800" cy="4561243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/>
              <a:t>Solutions </a:t>
            </a:r>
          </a:p>
          <a:p>
            <a:pPr>
              <a:buFont typeface="Wingdings" pitchFamily="2" charset="2"/>
              <a:buChar char="Ø"/>
            </a:pPr>
            <a:r>
              <a:rPr lang="en-US" b="1" dirty="0"/>
              <a:t>Strategies to encourage attendanc</a:t>
            </a:r>
            <a:r>
              <a:rPr lang="en-US" dirty="0"/>
              <a:t>e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Avoiding summer holidays /winter nights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‘Introduction night’ with former WCQ participants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Dedicated week with participants’ families and friends during programme delivery </a:t>
            </a:r>
          </a:p>
          <a:p>
            <a:pPr>
              <a:buFont typeface="Wingdings" pitchFamily="2" charset="2"/>
              <a:buChar char="Ø"/>
            </a:pPr>
            <a:r>
              <a:rPr lang="en-US" b="1" dirty="0"/>
              <a:t>Strategies to encourage sustainability</a:t>
            </a:r>
            <a:r>
              <a:rPr lang="en-US" dirty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keeping in contact with women by text or email 1-3 months after intervention delivery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Encouraging joining other community </a:t>
            </a:r>
            <a:r>
              <a:rPr lang="en-US" dirty="0" err="1"/>
              <a:t>programmes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b="1" dirty="0"/>
              <a:t>Strategies for low literacy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Replacing some material with short videos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More resources for Community Facilitators </a:t>
            </a:r>
          </a:p>
          <a:p>
            <a:pPr lvl="1">
              <a:buFont typeface="Wingdings" pitchFamily="2" charset="2"/>
              <a:buChar char="Ø"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sz="1600" b="1" dirty="0"/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6CF3E33A-B7FB-FEB6-EB91-47E5C368CA9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1429767"/>
          </a:xfrm>
          <a:prstGeom prst="rect">
            <a:avLst/>
          </a:prstGeom>
          <a:solidFill>
            <a:srgbClr val="0071BC"/>
          </a:solidFill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	</a:t>
            </a:r>
            <a:r>
              <a:rPr lang="en-GB">
                <a:solidFill>
                  <a:srgbClr val="FFFF00"/>
                </a:solidFill>
              </a:rPr>
              <a:t>Retention </a:t>
            </a:r>
            <a:br>
              <a:rPr lang="en-GB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853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A66871-EDF1-23B2-1D1D-27ADF456FB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chemeClr val="bg2"/>
          </a:solidFill>
        </p:spPr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4956387-69DB-3EFB-38C1-C53856244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4F79FD-CC9C-533D-80D2-2ED4D86788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/>
              <a:t>NRT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/>
              <a:t>Cost and 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/>
              <a:t>administrative barriers to access NRT.</a:t>
            </a:r>
          </a:p>
          <a:p>
            <a:pPr marL="0" indent="0">
              <a:buNone/>
            </a:pPr>
            <a:endParaRPr lang="en-US" sz="1600" dirty="0"/>
          </a:p>
          <a:p>
            <a:pPr>
              <a:buFont typeface="Wingdings" pitchFamily="2" charset="2"/>
              <a:buChar char="Ø"/>
            </a:pPr>
            <a:endParaRPr lang="en-US" sz="1600" dirty="0"/>
          </a:p>
          <a:p>
            <a:pPr marL="0" indent="0">
              <a:buNone/>
            </a:pPr>
            <a:r>
              <a:rPr lang="en-US" sz="1800" b="1" dirty="0" err="1"/>
              <a:t>Prioritise</a:t>
            </a:r>
            <a:r>
              <a:rPr lang="en-US" sz="1800" b="1" dirty="0"/>
              <a:t> funding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/>
              <a:t>Need to </a:t>
            </a:r>
            <a:r>
              <a:rPr lang="en-US" sz="1600" dirty="0" err="1"/>
              <a:t>prioritise</a:t>
            </a:r>
            <a:r>
              <a:rPr lang="en-US" sz="1600" dirty="0"/>
              <a:t> funding for smoking cessation interventions tailored to lower socioeconomic groups, based in community settings.</a:t>
            </a:r>
          </a:p>
          <a:p>
            <a:pPr>
              <a:buFont typeface="Wingdings" pitchFamily="2" charset="2"/>
              <a:buChar char="Ø"/>
            </a:pPr>
            <a:endParaRPr lang="en-US" sz="1600" dirty="0"/>
          </a:p>
          <a:p>
            <a:pPr marL="0" indent="0">
              <a:buNone/>
            </a:pPr>
            <a:r>
              <a:rPr lang="en-US" sz="1800" b="1" dirty="0"/>
              <a:t>Improve Literacy</a:t>
            </a:r>
            <a:endParaRPr lang="en-IE" sz="1800" b="1" dirty="0"/>
          </a:p>
          <a:p>
            <a:pPr>
              <a:buFont typeface="Wingdings" pitchFamily="2" charset="2"/>
              <a:buChar char="Ø"/>
            </a:pPr>
            <a:endParaRPr lang="en-US" sz="16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EF2CED-B849-6EBC-3F70-5A59EAB4EE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A1D7878A-A119-B082-C20D-B88D31C8910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1429767"/>
          </a:xfrm>
          <a:prstGeom prst="rect">
            <a:avLst/>
          </a:prstGeom>
          <a:solidFill>
            <a:srgbClr val="0071BC"/>
          </a:solidFill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	</a:t>
            </a:r>
            <a:r>
              <a:rPr lang="en-GB" dirty="0">
                <a:solidFill>
                  <a:srgbClr val="FFFF00"/>
                </a:solidFill>
              </a:rPr>
              <a:t>Policy Priorities </a:t>
            </a:r>
            <a:br>
              <a:rPr lang="en-GB" dirty="0"/>
            </a:br>
            <a:endParaRPr lang="en-GB" dirty="0"/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51FC8C2E-24A2-930B-BB23-8DCED81DDC0C}"/>
              </a:ext>
            </a:extLst>
          </p:cNvPr>
          <p:cNvSpPr/>
          <p:nvPr/>
        </p:nvSpPr>
        <p:spPr>
          <a:xfrm>
            <a:off x="5387249" y="2115240"/>
            <a:ext cx="2093454" cy="1097430"/>
          </a:xfrm>
          <a:prstGeom prst="wedgeRoundRectCallout">
            <a:avLst>
              <a:gd name="adj1" fmla="val -108790"/>
              <a:gd name="adj2" fmla="val 10270"/>
              <a:gd name="adj3" fmla="val 16667"/>
            </a:avLst>
          </a:prstGeom>
          <a:solidFill>
            <a:schemeClr val="accent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bg2"/>
                </a:solidFill>
              </a:rPr>
              <a:t>W4–CF 2: </a:t>
            </a:r>
            <a:r>
              <a:rPr lang="en-GB" sz="1200" i="1" dirty="0">
                <a:solidFill>
                  <a:schemeClr val="bg2"/>
                </a:solidFill>
              </a:rPr>
              <a:t>… one of the ladies said sure ‘I can’t even get an appointment; it takes 3 weeks to get an appointment’…</a:t>
            </a:r>
            <a:endParaRPr lang="en-IE" sz="1200" dirty="0">
              <a:solidFill>
                <a:schemeClr val="bg2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CDBB4840-533C-2044-8C80-B12E40AB0D9B}"/>
              </a:ext>
            </a:extLst>
          </p:cNvPr>
          <p:cNvSpPr/>
          <p:nvPr/>
        </p:nvSpPr>
        <p:spPr>
          <a:xfrm rot="10800000" flipV="1">
            <a:off x="5165660" y="3729345"/>
            <a:ext cx="3454229" cy="1070990"/>
          </a:xfrm>
          <a:prstGeom prst="wedgeRoundRectCallout">
            <a:avLst>
              <a:gd name="adj1" fmla="val 78930"/>
              <a:gd name="adj2" fmla="val -130970"/>
              <a:gd name="adj3" fmla="val 16667"/>
            </a:avLst>
          </a:prstGeom>
          <a:solidFill>
            <a:schemeClr val="accent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bg2"/>
                </a:solidFill>
              </a:rPr>
              <a:t>W4–CF 1: </a:t>
            </a:r>
            <a:r>
              <a:rPr lang="en-GB" sz="1200" i="1" dirty="0">
                <a:solidFill>
                  <a:schemeClr val="bg2"/>
                </a:solidFill>
              </a:rPr>
              <a:t>And then when the pharmacists confronted the ladies about the prescription</a:t>
            </a:r>
            <a:r>
              <a:rPr lang="en-GB" sz="1200" i="1" u="sng" dirty="0">
                <a:solidFill>
                  <a:schemeClr val="bg2"/>
                </a:solidFill>
              </a:rPr>
              <a:t> </a:t>
            </a:r>
            <a:r>
              <a:rPr lang="en-GB" sz="1200" i="1" dirty="0">
                <a:solidFill>
                  <a:schemeClr val="bg2"/>
                </a:solidFill>
              </a:rPr>
              <a:t>they …felt em they were being put under a bit of pressure to get the prescription off their doctor and they were stressing over it</a:t>
            </a:r>
            <a:r>
              <a:rPr lang="en-IE" sz="1200" dirty="0">
                <a:solidFill>
                  <a:schemeClr val="bg2"/>
                </a:solidFill>
              </a:rPr>
              <a:t> .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76C9C8FC-2DEA-0054-32D5-3F41B1E809DD}"/>
              </a:ext>
            </a:extLst>
          </p:cNvPr>
          <p:cNvSpPr/>
          <p:nvPr/>
        </p:nvSpPr>
        <p:spPr>
          <a:xfrm rot="10800000" flipV="1">
            <a:off x="5165660" y="5419724"/>
            <a:ext cx="3244016" cy="881923"/>
          </a:xfrm>
          <a:prstGeom prst="wedgeRoundRectCallout">
            <a:avLst>
              <a:gd name="adj1" fmla="val 90932"/>
              <a:gd name="adj2" fmla="val -12766"/>
              <a:gd name="adj3" fmla="val 16667"/>
            </a:avLst>
          </a:prstGeom>
          <a:solidFill>
            <a:schemeClr val="accent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bg2"/>
                </a:solidFill>
              </a:rPr>
              <a:t>W1–P0040: </a:t>
            </a:r>
            <a:r>
              <a:rPr lang="en-GB" sz="1200" i="1" dirty="0">
                <a:solidFill>
                  <a:schemeClr val="bg2"/>
                </a:solidFill>
              </a:rPr>
              <a:t>I can’t spell for diamonds, so I found it difficult if I was to write in it (journal) 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917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412"/>
          </a:xfrm>
          <a:solidFill>
            <a:srgbClr val="0071BC"/>
          </a:solidFill>
        </p:spPr>
        <p:txBody>
          <a:bodyPr/>
          <a:lstStyle/>
          <a:p>
            <a:r>
              <a:rPr lang="en-GB" dirty="0"/>
              <a:t>	</a:t>
            </a:r>
            <a:r>
              <a:rPr lang="en-GB" dirty="0">
                <a:solidFill>
                  <a:srgbClr val="FFFF00"/>
                </a:solidFill>
              </a:rPr>
              <a:t>Conclusions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712FDF-1F13-47EC-96B8-0B62A1E9BF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675" y="1476000"/>
            <a:ext cx="7500938" cy="5010861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Dissemination Workshop successfully engaged a mix of community and statutory stakeholders representing different voices and perspectives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It provided a final feedback loop with key trial stakeholders as a part of a longer community engagement process which included multiple interactions during the trial process with our PPI and community </a:t>
            </a:r>
            <a:r>
              <a:rPr lang="en-US" dirty="0" err="1"/>
              <a:t>organisation</a:t>
            </a:r>
            <a:r>
              <a:rPr lang="en-US" dirty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Joint reflection among non-academic stakeholders and researchers facilitated new insights and a deeper understanding of local women’s needs to allow them to fully participate in a smoking cessation trial and engage with smoking cessation services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Trial team gleaned a set of practical strategies to enhance the design of future research implementation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Dedicated additional time to build relationships with local stakeholders with a tacit knowledge of their local context and connecting with existing social prescribing networks, were key recommendations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Despite the low response rate, the online approach was a successful medium for stakeholder engagement. </a:t>
            </a:r>
          </a:p>
          <a:p>
            <a:pPr marL="342900" indent="-342900">
              <a:buFont typeface="Wingdings" pitchFamily="2" charset="2"/>
              <a:buChar char="Ø"/>
            </a:pPr>
            <a:endParaRPr lang="en-IE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b="0" dirty="0">
              <a:cs typeface="Calibri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5039DB-6223-903E-EB8B-FA869AAF13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588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39C6-0F93-5740-BA80-F89E85E6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9252"/>
          </a:xfrm>
          <a:solidFill>
            <a:srgbClr val="0071BC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	Impact 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BC3F7-2A27-044E-B713-3FEC46316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DB7F7-8DB6-0641-BAA9-80EFB9E11C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675" y="1542360"/>
            <a:ext cx="7500938" cy="4527934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Dissemination of results following the CBPR approach encouraged the joint reflection of community, statutory and academic stakeholders on new research findings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It increased understanding of barriers and facilitators to SED women’s engagement in a smoking cessation intervention, and assisted in developing recommendations and outlining policy priorities which can be implemented in practice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We expect our findings to be </a:t>
            </a:r>
            <a:r>
              <a:rPr lang="en-US" sz="1800" dirty="0" err="1"/>
              <a:t>generalisable</a:t>
            </a:r>
            <a:r>
              <a:rPr lang="en-US" sz="1800" dirty="0"/>
              <a:t> to the development of other community-based </a:t>
            </a:r>
            <a:r>
              <a:rPr lang="en-US" sz="1800" dirty="0" err="1"/>
              <a:t>behavioural</a:t>
            </a:r>
            <a:r>
              <a:rPr lang="en-US" sz="1800" dirty="0"/>
              <a:t> change interventions in lower SED groups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WCQ has now been included as a programme under the national Healthy Ireland Strategic Action Plan 2021-2025 to address health inequalities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The findings may be used to </a:t>
            </a:r>
            <a:r>
              <a:rPr lang="en-US" sz="1800" dirty="0" err="1"/>
              <a:t>optimise</a:t>
            </a:r>
            <a:r>
              <a:rPr lang="en-US" sz="1800" dirty="0"/>
              <a:t> the design of definitive RCTs to test the effectiveness of these interventions, and to enhance their sustainability thus contributing to a reduction of health inequalities </a:t>
            </a:r>
          </a:p>
        </p:txBody>
      </p:sp>
    </p:spTree>
    <p:extLst>
      <p:ext uri="{BB962C8B-B14F-4D97-AF65-F5344CB8AC3E}">
        <p14:creationId xmlns:p14="http://schemas.microsoft.com/office/powerpoint/2010/main" val="1101147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2123F-20E3-9363-08D5-EF2BBF95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420009"/>
          </a:xfrm>
          <a:solidFill>
            <a:srgbClr val="0071BC"/>
          </a:solidFill>
        </p:spPr>
        <p:txBody>
          <a:bodyPr/>
          <a:lstStyle/>
          <a:p>
            <a:r>
              <a:rPr lang="en-IE" dirty="0"/>
              <a:t>	</a:t>
            </a:r>
            <a:r>
              <a:rPr lang="en-IE" dirty="0">
                <a:solidFill>
                  <a:srgbClr val="FFFF00"/>
                </a:solidFill>
              </a:rPr>
              <a:t>Acknowledgements</a:t>
            </a:r>
            <a:br>
              <a:rPr lang="en-IE" dirty="0"/>
            </a:br>
            <a:r>
              <a:rPr lang="en-IE" dirty="0"/>
              <a:t>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738A5-38C9-3DE8-F31B-39A59556DC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D8365-AA63-96FE-014C-37AEE4DB4F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675" y="1590260"/>
            <a:ext cx="7500938" cy="4432853"/>
          </a:xfrm>
        </p:spPr>
        <p:txBody>
          <a:bodyPr/>
          <a:lstStyle/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Workshop participants</a:t>
            </a:r>
          </a:p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PPI</a:t>
            </a:r>
          </a:p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Local Area Advisory Groups</a:t>
            </a:r>
          </a:p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Local Community Organisations</a:t>
            </a:r>
          </a:p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Participants and Community Facilitators in the We Can Quit2 trial </a:t>
            </a:r>
          </a:p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Irish Cancer Society Coordinators </a:t>
            </a:r>
          </a:p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HSE Smoking Cessation Officers and Tobacco Control Programme</a:t>
            </a:r>
          </a:p>
          <a:p>
            <a:pPr marL="285750" indent="-285750">
              <a:buClr>
                <a:srgbClr val="0071BC"/>
              </a:buClr>
              <a:buFont typeface="Wingdings" pitchFamily="2" charset="2"/>
              <a:buChar char="Ø"/>
            </a:pPr>
            <a:r>
              <a:rPr lang="en-IE" sz="1600" dirty="0"/>
              <a:t>Welcome Clinical Research Facility</a:t>
            </a:r>
          </a:p>
          <a:p>
            <a:pPr>
              <a:buClr>
                <a:srgbClr val="0071BC"/>
              </a:buClr>
            </a:pPr>
            <a:r>
              <a:rPr lang="en-IE" sz="1800" dirty="0"/>
              <a:t>Funders: Health Research Board Ireland, Definitive Interventions and Feasibility Awards, DIFA-2017-048.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98615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/>
              <a:t>Thank You</a:t>
            </a:r>
            <a:br>
              <a:rPr lang="en-GB" dirty="0"/>
            </a:br>
            <a:r>
              <a:rPr lang="en-GB" sz="2800" dirty="0"/>
              <a:t>hayesc9@tcd.ie</a:t>
            </a:r>
          </a:p>
        </p:txBody>
      </p:sp>
    </p:spTree>
    <p:extLst>
      <p:ext uri="{BB962C8B-B14F-4D97-AF65-F5344CB8AC3E}">
        <p14:creationId xmlns:p14="http://schemas.microsoft.com/office/powerpoint/2010/main" val="173462149"/>
      </p:ext>
    </p:extLst>
  </p:cSld>
  <p:clrMapOvr>
    <a:masterClrMapping/>
  </p:clrMapOvr>
</p:sld>
</file>

<file path=ppt/theme/theme1.xml><?xml version="1.0" encoding="utf-8"?>
<a:theme xmlns:a="http://schemas.openxmlformats.org/drawingml/2006/main" name="Trinity_PPT_Calibri_Option1">
  <a:themeElements>
    <a:clrScheme name="Custom 3 1">
      <a:dk1>
        <a:srgbClr val="000000"/>
      </a:dk1>
      <a:lt1>
        <a:srgbClr val="FFFFFF"/>
      </a:lt1>
      <a:dk2>
        <a:srgbClr val="0070BB"/>
      </a:dk2>
      <a:lt2>
        <a:srgbClr val="FFFFFF"/>
      </a:lt2>
      <a:accent1>
        <a:srgbClr val="0070BB"/>
      </a:accent1>
      <a:accent2>
        <a:srgbClr val="0E73B9"/>
      </a:accent2>
      <a:accent3>
        <a:srgbClr val="7C7C7C"/>
      </a:accent3>
      <a:accent4>
        <a:srgbClr val="A6A6A6"/>
      </a:accent4>
      <a:accent5>
        <a:srgbClr val="0E73B9"/>
      </a:accent5>
      <a:accent6>
        <a:srgbClr val="3E6DB2"/>
      </a:accent6>
      <a:hlink>
        <a:srgbClr val="000000"/>
      </a:hlink>
      <a:folHlink>
        <a:srgbClr val="000000"/>
      </a:folHlink>
    </a:clrScheme>
    <a:fontScheme name="Trinity Colleg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 1">
    <a:dk1>
      <a:srgbClr val="000000"/>
    </a:dk1>
    <a:lt1>
      <a:srgbClr val="FFFFFF"/>
    </a:lt1>
    <a:dk2>
      <a:srgbClr val="0070BB"/>
    </a:dk2>
    <a:lt2>
      <a:srgbClr val="FFFFFF"/>
    </a:lt2>
    <a:accent1>
      <a:srgbClr val="0070BB"/>
    </a:accent1>
    <a:accent2>
      <a:srgbClr val="0E73B9"/>
    </a:accent2>
    <a:accent3>
      <a:srgbClr val="7C7C7C"/>
    </a:accent3>
    <a:accent4>
      <a:srgbClr val="A6A6A6"/>
    </a:accent4>
    <a:accent5>
      <a:srgbClr val="0E73B9"/>
    </a:accent5>
    <a:accent6>
      <a:srgbClr val="3E6DB2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3713</TotalTime>
  <Words>1602</Words>
  <Application>Microsoft Macintosh PowerPoint</Application>
  <PresentationFormat>On-screen Show (4:3)</PresentationFormat>
  <Paragraphs>197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Minion Pro</vt:lpstr>
      <vt:lpstr>Palatino Linotype</vt:lpstr>
      <vt:lpstr>Source Sans Pro</vt:lpstr>
      <vt:lpstr>Symbol</vt:lpstr>
      <vt:lpstr>Wingdings</vt:lpstr>
      <vt:lpstr>Trinity_PPT_Calibri_Option1</vt:lpstr>
      <vt:lpstr>Translating and disseminating research findings to stakeholders: The We Can Quit 2 Pilot Trial of Smoking Cessation in Disadvantaged Women </vt:lpstr>
      <vt:lpstr> Background </vt:lpstr>
      <vt:lpstr>      The We Can Quit intervention </vt:lpstr>
      <vt:lpstr> We Can Quit2 trial 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Results - Workshop Participants  </vt:lpstr>
      <vt:lpstr> Results – Themes and subthemes  </vt:lpstr>
      <vt:lpstr> Retention  </vt:lpstr>
      <vt:lpstr>PowerPoint Presentation</vt:lpstr>
      <vt:lpstr> Conclusions </vt:lpstr>
      <vt:lpstr> Impact  </vt:lpstr>
      <vt:lpstr> Acknowledgements  </vt:lpstr>
      <vt:lpstr>Thank You hayesc9@tcd.ie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— Calibri Bold 26pt</dc:title>
  <dc:creator>Administrator</dc:creator>
  <cp:lastModifiedBy>Catherine Hayes</cp:lastModifiedBy>
  <cp:revision>232</cp:revision>
  <cp:lastPrinted>2014-12-16T10:33:11Z</cp:lastPrinted>
  <dcterms:created xsi:type="dcterms:W3CDTF">2015-04-21T16:55:16Z</dcterms:created>
  <dcterms:modified xsi:type="dcterms:W3CDTF">2022-09-21T08:33:32Z</dcterms:modified>
</cp:coreProperties>
</file>