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5" r:id="rId1"/>
  </p:sldMasterIdLst>
  <p:notesMasterIdLst>
    <p:notesMasterId r:id="rId10"/>
  </p:notesMasterIdLst>
  <p:handoutMasterIdLst>
    <p:handoutMasterId r:id="rId11"/>
  </p:handoutMasterIdLst>
  <p:sldIdLst>
    <p:sldId id="256" r:id="rId2"/>
    <p:sldId id="508" r:id="rId3"/>
    <p:sldId id="437" r:id="rId4"/>
    <p:sldId id="525" r:id="rId5"/>
    <p:sldId id="522" r:id="rId6"/>
    <p:sldId id="526" r:id="rId7"/>
    <p:sldId id="527" r:id="rId8"/>
    <p:sldId id="434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therine Hayes" initials="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73B8"/>
    <a:srgbClr val="415665"/>
    <a:srgbClr val="BCE1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88582" autoAdjust="0"/>
  </p:normalViewPr>
  <p:slideViewPr>
    <p:cSldViewPr snapToGrid="0">
      <p:cViewPr varScale="1">
        <p:scale>
          <a:sx n="57" d="100"/>
          <a:sy n="57" d="100"/>
        </p:scale>
        <p:origin x="39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452"/>
    </p:cViewPr>
  </p:sorterViewPr>
  <p:notesViewPr>
    <p:cSldViewPr snapToGrid="0">
      <p:cViewPr varScale="1">
        <p:scale>
          <a:sx n="53" d="100"/>
          <a:sy n="53" d="100"/>
        </p:scale>
        <p:origin x="282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5C97EC1-9530-45CE-B9EE-FF1BD9A93F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0C2A99-F9A0-4C2A-9627-810AD031BD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5DB02-9F34-4EB2-B81A-E73574FADD76}" type="datetimeFigureOut">
              <a:rPr lang="en-IE" smtClean="0"/>
              <a:t>30/01/2019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493247-DEDD-445D-8E61-4DAF65F11B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C7A0D3-3920-46BE-8DE0-F89CE5C48C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FA9F0A-5326-453D-B31A-5C5A521E46C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87749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D294B3-AA7F-504A-A279-B69240059A86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6C490-460F-2840-AA97-10B7C4E9D8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72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C490-460F-2840-AA97-10B7C4E9D8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034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C490-460F-2840-AA97-10B7C4E9D88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634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C490-460F-2840-AA97-10B7C4E9D88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400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10800000">
            <a:off x="-200" y="5542233"/>
            <a:ext cx="12192000" cy="368800"/>
          </a:xfrm>
          <a:prstGeom prst="rect">
            <a:avLst/>
          </a:prstGeom>
          <a:solidFill>
            <a:srgbClr val="000000">
              <a:alpha val="3460"/>
            </a:srgbClr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11" name="Shape 11"/>
          <p:cNvSpPr/>
          <p:nvPr/>
        </p:nvSpPr>
        <p:spPr>
          <a:xfrm flipH="1">
            <a:off x="-200" y="0"/>
            <a:ext cx="12192000" cy="5542400"/>
          </a:xfrm>
          <a:prstGeom prst="rect">
            <a:avLst/>
          </a:prstGeom>
          <a:solidFill>
            <a:srgbClr val="0E73B8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914400" y="3366967"/>
            <a:ext cx="7079600" cy="15464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defRPr sz="8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defRPr sz="80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defRPr sz="80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defRPr sz="80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defRPr sz="80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defRPr sz="80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defRPr sz="80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defRPr sz="80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defRPr sz="8000">
                <a:solidFill>
                  <a:srgbClr val="FFFFFF"/>
                </a:solidFill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96131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14"/>
          <p:cNvSpPr/>
          <p:nvPr userDrawn="1"/>
        </p:nvSpPr>
        <p:spPr>
          <a:xfrm rot="10800000">
            <a:off x="-200" y="5606430"/>
            <a:ext cx="12192000" cy="1251570"/>
          </a:xfrm>
          <a:prstGeom prst="rect">
            <a:avLst/>
          </a:prstGeom>
          <a:solidFill>
            <a:srgbClr val="000000">
              <a:alpha val="3460"/>
            </a:srgbClr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10" name="Shape 15"/>
          <p:cNvSpPr/>
          <p:nvPr userDrawn="1"/>
        </p:nvSpPr>
        <p:spPr>
          <a:xfrm flipH="1">
            <a:off x="-19355" y="7464"/>
            <a:ext cx="12192000" cy="3609193"/>
          </a:xfrm>
          <a:prstGeom prst="rect">
            <a:avLst/>
          </a:prstGeom>
          <a:solidFill>
            <a:srgbClr val="0E73B8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12" name="Shape 17"/>
          <p:cNvSpPr txBox="1">
            <a:spLocks noGrp="1"/>
          </p:cNvSpPr>
          <p:nvPr>
            <p:ph type="subTitle" idx="1" hasCustomPrompt="1"/>
          </p:nvPr>
        </p:nvSpPr>
        <p:spPr>
          <a:xfrm>
            <a:off x="1125900" y="3616657"/>
            <a:ext cx="9901490" cy="1409743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rtl="0">
              <a:spcBef>
                <a:spcPts val="0"/>
              </a:spcBef>
              <a:buClr>
                <a:srgbClr val="415665"/>
              </a:buClr>
              <a:buSzPct val="100000"/>
              <a:buNone/>
              <a:defRPr sz="4400" baseline="0">
                <a:solidFill>
                  <a:srgbClr val="415665"/>
                </a:solidFill>
              </a:defRPr>
            </a:lvl1pPr>
            <a:lvl2pPr lvl="1" rtl="0">
              <a:spcBef>
                <a:spcPts val="0"/>
              </a:spcBef>
              <a:buClr>
                <a:srgbClr val="415665"/>
              </a:buClr>
              <a:buSzPct val="100000"/>
              <a:buNone/>
              <a:defRPr sz="2400"/>
            </a:lvl2pPr>
            <a:lvl3pPr lvl="2" rtl="0">
              <a:spcBef>
                <a:spcPts val="0"/>
              </a:spcBef>
              <a:buClr>
                <a:srgbClr val="415665"/>
              </a:buClr>
              <a:buSzPct val="100000"/>
              <a:buNone/>
              <a:defRPr sz="2400"/>
            </a:lvl3pPr>
            <a:lvl4pPr lvl="3" rtl="0">
              <a:spcBef>
                <a:spcPts val="0"/>
              </a:spcBef>
              <a:buClr>
                <a:srgbClr val="415665"/>
              </a:buClr>
              <a:buNone/>
              <a:defRPr/>
            </a:lvl4pPr>
            <a:lvl5pPr lvl="4" rtl="0">
              <a:spcBef>
                <a:spcPts val="0"/>
              </a:spcBef>
              <a:buClr>
                <a:srgbClr val="415665"/>
              </a:buClr>
              <a:buNone/>
              <a:defRPr/>
            </a:lvl5pPr>
            <a:lvl6pPr lvl="5" rtl="0">
              <a:spcBef>
                <a:spcPts val="0"/>
              </a:spcBef>
              <a:buClr>
                <a:srgbClr val="415665"/>
              </a:buClr>
              <a:buNone/>
              <a:defRPr/>
            </a:lvl6pPr>
            <a:lvl7pPr lvl="6" rtl="0">
              <a:spcBef>
                <a:spcPts val="0"/>
              </a:spcBef>
              <a:buClr>
                <a:srgbClr val="415665"/>
              </a:buClr>
              <a:buNone/>
              <a:defRPr/>
            </a:lvl7pPr>
            <a:lvl8pPr lvl="7" rtl="0">
              <a:spcBef>
                <a:spcPts val="0"/>
              </a:spcBef>
              <a:buClr>
                <a:srgbClr val="415665"/>
              </a:buClr>
              <a:buNone/>
              <a:defRPr/>
            </a:lvl8pPr>
            <a:lvl9pPr lvl="8" rtl="0">
              <a:spcBef>
                <a:spcPts val="0"/>
              </a:spcBef>
              <a:buClr>
                <a:srgbClr val="415665"/>
              </a:buClr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125900" y="5026400"/>
            <a:ext cx="9901490" cy="1251570"/>
          </a:xfrm>
        </p:spPr>
        <p:txBody>
          <a:bodyPr/>
          <a:lstStyle>
            <a:lvl1pPr>
              <a:defRPr>
                <a:solidFill>
                  <a:srgbClr val="415665"/>
                </a:solidFill>
              </a:defRPr>
            </a:lvl1pPr>
            <a:lvl2pPr>
              <a:defRPr>
                <a:solidFill>
                  <a:srgbClr val="415665"/>
                </a:solidFill>
              </a:defRPr>
            </a:lvl2pPr>
            <a:lvl3pPr>
              <a:defRPr>
                <a:solidFill>
                  <a:srgbClr val="415665"/>
                </a:solidFill>
              </a:defRPr>
            </a:lvl3pPr>
            <a:lvl4pPr>
              <a:defRPr>
                <a:solidFill>
                  <a:srgbClr val="415665"/>
                </a:solidFill>
              </a:defRPr>
            </a:lvl4pPr>
            <a:lvl5pPr>
              <a:defRPr>
                <a:solidFill>
                  <a:srgbClr val="415665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73745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 rot="10800000">
            <a:off x="-200" y="4109600"/>
            <a:ext cx="12192000" cy="2748400"/>
          </a:xfrm>
          <a:prstGeom prst="rect">
            <a:avLst/>
          </a:prstGeom>
          <a:solidFill>
            <a:srgbClr val="000000">
              <a:alpha val="3460"/>
            </a:srgbClr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15" name="Shape 15"/>
          <p:cNvSpPr/>
          <p:nvPr/>
        </p:nvSpPr>
        <p:spPr>
          <a:xfrm flipH="1">
            <a:off x="-19355" y="7464"/>
            <a:ext cx="12192000" cy="4109600"/>
          </a:xfrm>
          <a:prstGeom prst="rect">
            <a:avLst/>
          </a:prstGeom>
          <a:solidFill>
            <a:srgbClr val="0E73B8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1125900" y="2496000"/>
            <a:ext cx="9901490" cy="1393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FFFFFF"/>
              </a:buClr>
              <a:buSzPct val="100000"/>
              <a:defRPr sz="6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defRPr sz="64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defRPr sz="64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defRPr sz="64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defRPr sz="64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defRPr sz="64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defRPr sz="64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defRPr sz="64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defRPr sz="6400">
                <a:solidFill>
                  <a:srgbClr val="FFFFFF"/>
                </a:solidFill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125900" y="4109600"/>
            <a:ext cx="9901490" cy="916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rtl="0">
              <a:spcBef>
                <a:spcPts val="0"/>
              </a:spcBef>
              <a:buClr>
                <a:srgbClr val="415665"/>
              </a:buClr>
              <a:buSzPct val="100000"/>
              <a:buNone/>
              <a:defRPr sz="2400">
                <a:solidFill>
                  <a:srgbClr val="415665"/>
                </a:solidFill>
              </a:defRPr>
            </a:lvl1pPr>
            <a:lvl2pPr lvl="1" rtl="0">
              <a:spcBef>
                <a:spcPts val="0"/>
              </a:spcBef>
              <a:buClr>
                <a:srgbClr val="415665"/>
              </a:buClr>
              <a:buSzPct val="100000"/>
              <a:buNone/>
              <a:defRPr sz="2400"/>
            </a:lvl2pPr>
            <a:lvl3pPr lvl="2" rtl="0">
              <a:spcBef>
                <a:spcPts val="0"/>
              </a:spcBef>
              <a:buClr>
                <a:srgbClr val="415665"/>
              </a:buClr>
              <a:buSzPct val="100000"/>
              <a:buNone/>
              <a:defRPr sz="2400"/>
            </a:lvl3pPr>
            <a:lvl4pPr lvl="3" rtl="0">
              <a:spcBef>
                <a:spcPts val="0"/>
              </a:spcBef>
              <a:buClr>
                <a:srgbClr val="415665"/>
              </a:buClr>
              <a:buNone/>
              <a:defRPr/>
            </a:lvl4pPr>
            <a:lvl5pPr lvl="4" rtl="0">
              <a:spcBef>
                <a:spcPts val="0"/>
              </a:spcBef>
              <a:buClr>
                <a:srgbClr val="415665"/>
              </a:buClr>
              <a:buNone/>
              <a:defRPr/>
            </a:lvl5pPr>
            <a:lvl6pPr lvl="5" rtl="0">
              <a:spcBef>
                <a:spcPts val="0"/>
              </a:spcBef>
              <a:buClr>
                <a:srgbClr val="415665"/>
              </a:buClr>
              <a:buNone/>
              <a:defRPr/>
            </a:lvl6pPr>
            <a:lvl7pPr lvl="6" rtl="0">
              <a:spcBef>
                <a:spcPts val="0"/>
              </a:spcBef>
              <a:buClr>
                <a:srgbClr val="415665"/>
              </a:buClr>
              <a:buNone/>
              <a:defRPr/>
            </a:lvl7pPr>
            <a:lvl8pPr lvl="7" rtl="0">
              <a:spcBef>
                <a:spcPts val="0"/>
              </a:spcBef>
              <a:buClr>
                <a:srgbClr val="415665"/>
              </a:buClr>
              <a:buNone/>
              <a:defRPr/>
            </a:lvl8pPr>
            <a:lvl9pPr lvl="8" rtl="0">
              <a:spcBef>
                <a:spcPts val="0"/>
              </a:spcBef>
              <a:buClr>
                <a:srgbClr val="415665"/>
              </a:buClr>
              <a:buNone/>
              <a:defRPr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-100" y="4560000"/>
            <a:ext cx="892800" cy="22980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fld id="{18954227-0355-4BA0-BCB6-2B0BFE6E149B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607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 rot="10800000">
            <a:off x="-200" y="5026433"/>
            <a:ext cx="12192000" cy="916800"/>
          </a:xfrm>
          <a:prstGeom prst="rect">
            <a:avLst/>
          </a:prstGeom>
          <a:solidFill>
            <a:srgbClr val="000000">
              <a:alpha val="3460"/>
            </a:srgbClr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21" name="Shape 21"/>
          <p:cNvSpPr/>
          <p:nvPr/>
        </p:nvSpPr>
        <p:spPr>
          <a:xfrm flipH="1">
            <a:off x="-200" y="0"/>
            <a:ext cx="12192000" cy="5026400"/>
          </a:xfrm>
          <a:prstGeom prst="rect">
            <a:avLst/>
          </a:prstGeom>
          <a:solidFill>
            <a:srgbClr val="0E73B8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2155300" y="0"/>
            <a:ext cx="7881200" cy="50264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rgbClr val="FFFFFF"/>
              </a:buClr>
              <a:defRPr i="1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defRPr i="1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defRPr i="1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defRPr i="1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defRPr i="1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defRPr i="1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defRPr i="1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defRPr i="1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buClr>
                <a:srgbClr val="FFFFFF"/>
              </a:buClr>
              <a:defRPr i="1">
                <a:solidFill>
                  <a:srgbClr val="FFFFFF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Shape 23"/>
          <p:cNvSpPr txBox="1"/>
          <p:nvPr/>
        </p:nvSpPr>
        <p:spPr>
          <a:xfrm>
            <a:off x="0" y="4894026"/>
            <a:ext cx="12192000" cy="1049207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9600" b="1" dirty="0">
                <a:solidFill>
                  <a:srgbClr val="0E73B8"/>
                </a:solidFill>
              </a:rPr>
              <a:t>”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-100" y="4560000"/>
            <a:ext cx="892800" cy="22980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fld id="{18954227-0355-4BA0-BCB6-2B0BFE6E149B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18937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 column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1125900" y="7464"/>
            <a:ext cx="9901490" cy="15200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defRPr sz="44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-100" y="0"/>
            <a:ext cx="892800" cy="15200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fld id="{18954227-0355-4BA0-BCB6-2B0BFE6E149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25900" y="2050767"/>
            <a:ext cx="9901490" cy="442940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87520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-100" y="0"/>
            <a:ext cx="892800" cy="15200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fld id="{18954227-0355-4BA0-BCB6-2B0BFE6E149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9" name="Shape 28"/>
          <p:cNvSpPr txBox="1">
            <a:spLocks noGrp="1"/>
          </p:cNvSpPr>
          <p:nvPr>
            <p:ph type="title"/>
          </p:nvPr>
        </p:nvSpPr>
        <p:spPr>
          <a:xfrm>
            <a:off x="1125900" y="7464"/>
            <a:ext cx="9901490" cy="15200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defRPr sz="44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20"/>
          </p:nvPr>
        </p:nvSpPr>
        <p:spPr>
          <a:xfrm>
            <a:off x="1125898" y="2045676"/>
            <a:ext cx="4674401" cy="44288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21"/>
          </p:nvPr>
        </p:nvSpPr>
        <p:spPr>
          <a:xfrm>
            <a:off x="6352990" y="2045676"/>
            <a:ext cx="4674401" cy="44288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81412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2 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-100" y="0"/>
            <a:ext cx="892800" cy="15200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fld id="{18954227-0355-4BA0-BCB6-2B0BFE6E149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9" name="Shape 28"/>
          <p:cNvSpPr txBox="1">
            <a:spLocks noGrp="1"/>
          </p:cNvSpPr>
          <p:nvPr>
            <p:ph type="title"/>
          </p:nvPr>
        </p:nvSpPr>
        <p:spPr>
          <a:xfrm>
            <a:off x="1125900" y="7464"/>
            <a:ext cx="9901490" cy="15200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defRPr sz="44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8" name="Shape 35"/>
          <p:cNvSpPr txBox="1">
            <a:spLocks noGrp="1"/>
          </p:cNvSpPr>
          <p:nvPr>
            <p:ph type="body" idx="14"/>
          </p:nvPr>
        </p:nvSpPr>
        <p:spPr>
          <a:xfrm>
            <a:off x="1125899" y="2045676"/>
            <a:ext cx="4674400" cy="602974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marL="0" lvl="0" indent="0" algn="ctr">
              <a:spcBef>
                <a:spcPts val="0"/>
              </a:spcBef>
              <a:buClr>
                <a:srgbClr val="0E73B8"/>
              </a:buClr>
              <a:buSzPct val="100000"/>
              <a:buFont typeface="Arial" panose="020B0604020202020204" pitchFamily="34" charset="0"/>
              <a:buNone/>
              <a:defRPr sz="2667" b="1"/>
            </a:lvl1pPr>
            <a:lvl2pPr lvl="1">
              <a:spcBef>
                <a:spcPts val="0"/>
              </a:spcBef>
              <a:buSzPct val="100000"/>
              <a:defRPr sz="2667"/>
            </a:lvl2pPr>
            <a:lvl3pPr lvl="2">
              <a:spcBef>
                <a:spcPts val="0"/>
              </a:spcBef>
              <a:buSzPct val="100000"/>
              <a:defRPr sz="2667"/>
            </a:lvl3pPr>
            <a:lvl4pPr lvl="3">
              <a:spcBef>
                <a:spcPts val="0"/>
              </a:spcBef>
              <a:buSzPct val="100000"/>
              <a:defRPr sz="2667"/>
            </a:lvl4pPr>
            <a:lvl5pPr lvl="4">
              <a:spcBef>
                <a:spcPts val="0"/>
              </a:spcBef>
              <a:buSzPct val="100000"/>
              <a:defRPr sz="2667"/>
            </a:lvl5pPr>
            <a:lvl6pPr lvl="5">
              <a:spcBef>
                <a:spcPts val="0"/>
              </a:spcBef>
              <a:buSzPct val="100000"/>
              <a:defRPr sz="2667"/>
            </a:lvl6pPr>
            <a:lvl7pPr lvl="6">
              <a:spcBef>
                <a:spcPts val="0"/>
              </a:spcBef>
              <a:buSzPct val="100000"/>
              <a:defRPr sz="2667"/>
            </a:lvl7pPr>
            <a:lvl8pPr lvl="7">
              <a:spcBef>
                <a:spcPts val="0"/>
              </a:spcBef>
              <a:buSzPct val="100000"/>
              <a:defRPr sz="2667"/>
            </a:lvl8pPr>
            <a:lvl9pPr lvl="8">
              <a:spcBef>
                <a:spcPts val="0"/>
              </a:spcBef>
              <a:buSzPct val="100000"/>
              <a:defRPr sz="2667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Shape 35"/>
          <p:cNvSpPr txBox="1">
            <a:spLocks noGrp="1"/>
          </p:cNvSpPr>
          <p:nvPr>
            <p:ph type="body" idx="15"/>
          </p:nvPr>
        </p:nvSpPr>
        <p:spPr>
          <a:xfrm>
            <a:off x="6352990" y="2038212"/>
            <a:ext cx="4674400" cy="602974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marL="0" lvl="0" indent="0" algn="ctr">
              <a:spcBef>
                <a:spcPts val="0"/>
              </a:spcBef>
              <a:buClr>
                <a:srgbClr val="0E73B8"/>
              </a:buClr>
              <a:buSzPct val="100000"/>
              <a:buFont typeface="Arial" panose="020B0604020202020204" pitchFamily="34" charset="0"/>
              <a:buNone/>
              <a:defRPr sz="2667" b="1"/>
            </a:lvl1pPr>
            <a:lvl2pPr lvl="1">
              <a:spcBef>
                <a:spcPts val="0"/>
              </a:spcBef>
              <a:buSzPct val="100000"/>
              <a:defRPr sz="2667"/>
            </a:lvl2pPr>
            <a:lvl3pPr lvl="2">
              <a:spcBef>
                <a:spcPts val="0"/>
              </a:spcBef>
              <a:buSzPct val="100000"/>
              <a:defRPr sz="2667"/>
            </a:lvl3pPr>
            <a:lvl4pPr lvl="3">
              <a:spcBef>
                <a:spcPts val="0"/>
              </a:spcBef>
              <a:buSzPct val="100000"/>
              <a:defRPr sz="2667"/>
            </a:lvl4pPr>
            <a:lvl5pPr lvl="4">
              <a:spcBef>
                <a:spcPts val="0"/>
              </a:spcBef>
              <a:buSzPct val="100000"/>
              <a:defRPr sz="2667"/>
            </a:lvl5pPr>
            <a:lvl6pPr lvl="5">
              <a:spcBef>
                <a:spcPts val="0"/>
              </a:spcBef>
              <a:buSzPct val="100000"/>
              <a:defRPr sz="2667"/>
            </a:lvl6pPr>
            <a:lvl7pPr lvl="6">
              <a:spcBef>
                <a:spcPts val="0"/>
              </a:spcBef>
              <a:buSzPct val="100000"/>
              <a:defRPr sz="2667"/>
            </a:lvl7pPr>
            <a:lvl8pPr lvl="7">
              <a:spcBef>
                <a:spcPts val="0"/>
              </a:spcBef>
              <a:buSzPct val="100000"/>
              <a:defRPr sz="2667"/>
            </a:lvl8pPr>
            <a:lvl9pPr lvl="8">
              <a:spcBef>
                <a:spcPts val="0"/>
              </a:spcBef>
              <a:buSzPct val="100000"/>
              <a:defRPr sz="2667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20"/>
          </p:nvPr>
        </p:nvSpPr>
        <p:spPr>
          <a:xfrm>
            <a:off x="1125898" y="2648650"/>
            <a:ext cx="4674401" cy="382582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21"/>
          </p:nvPr>
        </p:nvSpPr>
        <p:spPr>
          <a:xfrm>
            <a:off x="6352990" y="2648650"/>
            <a:ext cx="4674401" cy="382582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70549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3 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-100" y="0"/>
            <a:ext cx="892800" cy="15200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fld id="{18954227-0355-4BA0-BCB6-2B0BFE6E149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9" name="Shape 28"/>
          <p:cNvSpPr txBox="1">
            <a:spLocks noGrp="1"/>
          </p:cNvSpPr>
          <p:nvPr>
            <p:ph type="title"/>
          </p:nvPr>
        </p:nvSpPr>
        <p:spPr>
          <a:xfrm>
            <a:off x="1125900" y="7464"/>
            <a:ext cx="9901490" cy="15200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defRPr sz="44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20"/>
          </p:nvPr>
        </p:nvSpPr>
        <p:spPr>
          <a:xfrm>
            <a:off x="1125898" y="2029488"/>
            <a:ext cx="3023019" cy="44456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21"/>
          </p:nvPr>
        </p:nvSpPr>
        <p:spPr>
          <a:xfrm>
            <a:off x="4565134" y="2029488"/>
            <a:ext cx="3023019" cy="44456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22"/>
          </p:nvPr>
        </p:nvSpPr>
        <p:spPr>
          <a:xfrm>
            <a:off x="8004371" y="2029488"/>
            <a:ext cx="3023019" cy="44456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0678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-100" y="0"/>
            <a:ext cx="892800" cy="15200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fld id="{18954227-0355-4BA0-BCB6-2B0BFE6E149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9" name="Shape 28"/>
          <p:cNvSpPr txBox="1">
            <a:spLocks noGrp="1"/>
          </p:cNvSpPr>
          <p:nvPr>
            <p:ph type="title"/>
          </p:nvPr>
        </p:nvSpPr>
        <p:spPr>
          <a:xfrm>
            <a:off x="1125900" y="7464"/>
            <a:ext cx="9901490" cy="15200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defRPr sz="44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7" name="Shape 35"/>
          <p:cNvSpPr txBox="1">
            <a:spLocks noGrp="1"/>
          </p:cNvSpPr>
          <p:nvPr>
            <p:ph type="body" idx="15"/>
          </p:nvPr>
        </p:nvSpPr>
        <p:spPr>
          <a:xfrm>
            <a:off x="1125899" y="2045676"/>
            <a:ext cx="3023019" cy="602974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marL="0" lvl="0" indent="0" algn="ctr">
              <a:spcBef>
                <a:spcPts val="0"/>
              </a:spcBef>
              <a:buClr>
                <a:srgbClr val="0E73B8"/>
              </a:buClr>
              <a:buSzPct val="100000"/>
              <a:buFont typeface="Arial" panose="020B0604020202020204" pitchFamily="34" charset="0"/>
              <a:buNone/>
              <a:defRPr sz="2667" b="1"/>
            </a:lvl1pPr>
            <a:lvl2pPr lvl="1">
              <a:spcBef>
                <a:spcPts val="0"/>
              </a:spcBef>
              <a:buSzPct val="100000"/>
              <a:defRPr sz="2667"/>
            </a:lvl2pPr>
            <a:lvl3pPr lvl="2">
              <a:spcBef>
                <a:spcPts val="0"/>
              </a:spcBef>
              <a:buSzPct val="100000"/>
              <a:defRPr sz="2667"/>
            </a:lvl3pPr>
            <a:lvl4pPr lvl="3">
              <a:spcBef>
                <a:spcPts val="0"/>
              </a:spcBef>
              <a:buSzPct val="100000"/>
              <a:defRPr sz="2667"/>
            </a:lvl4pPr>
            <a:lvl5pPr lvl="4">
              <a:spcBef>
                <a:spcPts val="0"/>
              </a:spcBef>
              <a:buSzPct val="100000"/>
              <a:defRPr sz="2667"/>
            </a:lvl5pPr>
            <a:lvl6pPr lvl="5">
              <a:spcBef>
                <a:spcPts val="0"/>
              </a:spcBef>
              <a:buSzPct val="100000"/>
              <a:defRPr sz="2667"/>
            </a:lvl6pPr>
            <a:lvl7pPr lvl="6">
              <a:spcBef>
                <a:spcPts val="0"/>
              </a:spcBef>
              <a:buSzPct val="100000"/>
              <a:defRPr sz="2667"/>
            </a:lvl7pPr>
            <a:lvl8pPr lvl="7">
              <a:spcBef>
                <a:spcPts val="0"/>
              </a:spcBef>
              <a:buSzPct val="100000"/>
              <a:defRPr sz="2667"/>
            </a:lvl8pPr>
            <a:lvl9pPr lvl="8">
              <a:spcBef>
                <a:spcPts val="0"/>
              </a:spcBef>
              <a:buSzPct val="100000"/>
              <a:defRPr sz="2667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Shape 35"/>
          <p:cNvSpPr txBox="1">
            <a:spLocks noGrp="1"/>
          </p:cNvSpPr>
          <p:nvPr>
            <p:ph type="body" idx="17"/>
          </p:nvPr>
        </p:nvSpPr>
        <p:spPr>
          <a:xfrm>
            <a:off x="4565135" y="2029488"/>
            <a:ext cx="3023019" cy="602974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marL="0" lvl="0" indent="0" algn="ctr">
              <a:spcBef>
                <a:spcPts val="0"/>
              </a:spcBef>
              <a:buClr>
                <a:srgbClr val="0E73B8"/>
              </a:buClr>
              <a:buSzPct val="100000"/>
              <a:buFont typeface="Arial" panose="020B0604020202020204" pitchFamily="34" charset="0"/>
              <a:buNone/>
              <a:defRPr sz="2667" b="1"/>
            </a:lvl1pPr>
            <a:lvl2pPr lvl="1">
              <a:spcBef>
                <a:spcPts val="0"/>
              </a:spcBef>
              <a:buSzPct val="100000"/>
              <a:defRPr sz="2667"/>
            </a:lvl2pPr>
            <a:lvl3pPr lvl="2">
              <a:spcBef>
                <a:spcPts val="0"/>
              </a:spcBef>
              <a:buSzPct val="100000"/>
              <a:defRPr sz="2667"/>
            </a:lvl3pPr>
            <a:lvl4pPr lvl="3">
              <a:spcBef>
                <a:spcPts val="0"/>
              </a:spcBef>
              <a:buSzPct val="100000"/>
              <a:defRPr sz="2667"/>
            </a:lvl4pPr>
            <a:lvl5pPr lvl="4">
              <a:spcBef>
                <a:spcPts val="0"/>
              </a:spcBef>
              <a:buSzPct val="100000"/>
              <a:defRPr sz="2667"/>
            </a:lvl5pPr>
            <a:lvl6pPr lvl="5">
              <a:spcBef>
                <a:spcPts val="0"/>
              </a:spcBef>
              <a:buSzPct val="100000"/>
              <a:defRPr sz="2667"/>
            </a:lvl6pPr>
            <a:lvl7pPr lvl="6">
              <a:spcBef>
                <a:spcPts val="0"/>
              </a:spcBef>
              <a:buSzPct val="100000"/>
              <a:defRPr sz="2667"/>
            </a:lvl7pPr>
            <a:lvl8pPr lvl="7">
              <a:spcBef>
                <a:spcPts val="0"/>
              </a:spcBef>
              <a:buSzPct val="100000"/>
              <a:defRPr sz="2667"/>
            </a:lvl8pPr>
            <a:lvl9pPr lvl="8">
              <a:spcBef>
                <a:spcPts val="0"/>
              </a:spcBef>
              <a:buSzPct val="100000"/>
              <a:defRPr sz="2667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" name="Shape 35"/>
          <p:cNvSpPr txBox="1">
            <a:spLocks noGrp="1"/>
          </p:cNvSpPr>
          <p:nvPr>
            <p:ph type="body" idx="19"/>
          </p:nvPr>
        </p:nvSpPr>
        <p:spPr>
          <a:xfrm>
            <a:off x="8004371" y="2029488"/>
            <a:ext cx="3023019" cy="602974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marL="0" lvl="0" indent="0" algn="ctr">
              <a:spcBef>
                <a:spcPts val="0"/>
              </a:spcBef>
              <a:buClr>
                <a:srgbClr val="0E73B8"/>
              </a:buClr>
              <a:buSzPct val="100000"/>
              <a:buFont typeface="Arial" panose="020B0604020202020204" pitchFamily="34" charset="0"/>
              <a:buNone/>
              <a:defRPr sz="2667" b="1"/>
            </a:lvl1pPr>
            <a:lvl2pPr lvl="1">
              <a:spcBef>
                <a:spcPts val="0"/>
              </a:spcBef>
              <a:buSzPct val="100000"/>
              <a:defRPr sz="2667"/>
            </a:lvl2pPr>
            <a:lvl3pPr lvl="2">
              <a:spcBef>
                <a:spcPts val="0"/>
              </a:spcBef>
              <a:buSzPct val="100000"/>
              <a:defRPr sz="2667"/>
            </a:lvl3pPr>
            <a:lvl4pPr lvl="3">
              <a:spcBef>
                <a:spcPts val="0"/>
              </a:spcBef>
              <a:buSzPct val="100000"/>
              <a:defRPr sz="2667"/>
            </a:lvl4pPr>
            <a:lvl5pPr lvl="4">
              <a:spcBef>
                <a:spcPts val="0"/>
              </a:spcBef>
              <a:buSzPct val="100000"/>
              <a:defRPr sz="2667"/>
            </a:lvl5pPr>
            <a:lvl6pPr lvl="5">
              <a:spcBef>
                <a:spcPts val="0"/>
              </a:spcBef>
              <a:buSzPct val="100000"/>
              <a:defRPr sz="2667"/>
            </a:lvl6pPr>
            <a:lvl7pPr lvl="6">
              <a:spcBef>
                <a:spcPts val="0"/>
              </a:spcBef>
              <a:buSzPct val="100000"/>
              <a:defRPr sz="2667"/>
            </a:lvl7pPr>
            <a:lvl8pPr lvl="7">
              <a:spcBef>
                <a:spcPts val="0"/>
              </a:spcBef>
              <a:buSzPct val="100000"/>
              <a:defRPr sz="2667"/>
            </a:lvl8pPr>
            <a:lvl9pPr lvl="8">
              <a:spcBef>
                <a:spcPts val="0"/>
              </a:spcBef>
              <a:buSzPct val="100000"/>
              <a:defRPr sz="2667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1125898" y="2648650"/>
            <a:ext cx="3023019" cy="382652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21"/>
          </p:nvPr>
        </p:nvSpPr>
        <p:spPr>
          <a:xfrm>
            <a:off x="4565134" y="2648650"/>
            <a:ext cx="3023019" cy="382652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22"/>
          </p:nvPr>
        </p:nvSpPr>
        <p:spPr>
          <a:xfrm>
            <a:off x="8004369" y="2648650"/>
            <a:ext cx="3023019" cy="382652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79474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 flipH="1">
            <a:off x="-100" y="0"/>
            <a:ext cx="892800" cy="6858000"/>
          </a:xfrm>
          <a:prstGeom prst="rect">
            <a:avLst/>
          </a:prstGeom>
          <a:solidFill>
            <a:srgbClr val="000000">
              <a:alpha val="3460"/>
            </a:srgbClr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48" name="Shape 48"/>
          <p:cNvSpPr/>
          <p:nvPr/>
        </p:nvSpPr>
        <p:spPr>
          <a:xfrm flipH="1">
            <a:off x="-100" y="0"/>
            <a:ext cx="892800" cy="1520000"/>
          </a:xfrm>
          <a:prstGeom prst="rect">
            <a:avLst/>
          </a:prstGeom>
          <a:solidFill>
            <a:srgbClr val="0E73B8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-100" y="0"/>
            <a:ext cx="892800" cy="15200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fld id="{18954227-0355-4BA0-BCB6-2B0BFE6E149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6" name="Shape 28"/>
          <p:cNvSpPr txBox="1">
            <a:spLocks noGrp="1"/>
          </p:cNvSpPr>
          <p:nvPr>
            <p:ph type="title"/>
          </p:nvPr>
        </p:nvSpPr>
        <p:spPr>
          <a:xfrm>
            <a:off x="1125900" y="7464"/>
            <a:ext cx="9901490" cy="15200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defRPr sz="4400">
                <a:solidFill>
                  <a:srgbClr val="0E73B8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3179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background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313633" y="1876926"/>
            <a:ext cx="2948182" cy="1366274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-100" y="0"/>
            <a:ext cx="3547996" cy="15200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fld id="{18954227-0355-4BA0-BCB6-2B0BFE6E149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461A0DF-4F4A-4380-81F0-77EA7EB8302B}"/>
              </a:ext>
            </a:extLst>
          </p:cNvPr>
          <p:cNvSpPr/>
          <p:nvPr userDrawn="1"/>
        </p:nvSpPr>
        <p:spPr>
          <a:xfrm>
            <a:off x="327481" y="684755"/>
            <a:ext cx="3136239" cy="796702"/>
          </a:xfrm>
          <a:prstGeom prst="roundRect">
            <a:avLst/>
          </a:prstGeom>
          <a:solidFill>
            <a:srgbClr val="0E7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400" dirty="0">
                <a:latin typeface="Dosis" panose="02010503020202060003" pitchFamily="2" charset="0"/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792340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 flipH="1">
            <a:off x="-103" y="0"/>
            <a:ext cx="3547897" cy="6858000"/>
          </a:xfrm>
          <a:prstGeom prst="rect">
            <a:avLst/>
          </a:prstGeom>
          <a:solidFill>
            <a:schemeClr val="tx2">
              <a:lumMod val="10000"/>
              <a:alpha val="27000"/>
            </a:schemeClr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58" name="Shape 58"/>
          <p:cNvSpPr/>
          <p:nvPr/>
        </p:nvSpPr>
        <p:spPr>
          <a:xfrm flipH="1">
            <a:off x="-101" y="0"/>
            <a:ext cx="3547896" cy="1520000"/>
          </a:xfrm>
          <a:prstGeom prst="rect">
            <a:avLst/>
          </a:prstGeom>
          <a:solidFill>
            <a:srgbClr val="0E73B8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-100" y="0"/>
            <a:ext cx="2468800" cy="15200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fld id="{18954227-0355-4BA0-BCB6-2B0BFE6E149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297533" y="1712133"/>
            <a:ext cx="2964282" cy="2577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480"/>
              </a:spcBef>
              <a:buClr>
                <a:srgbClr val="415665"/>
              </a:buClr>
              <a:buSzPct val="100000"/>
              <a:buNone/>
              <a:defRPr sz="1600">
                <a:latin typeface="Source Sans Pro" panose="020B050303040302020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5965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/>
        </p:nvSpPr>
        <p:spPr>
          <a:xfrm flipH="1">
            <a:off x="-100" y="0"/>
            <a:ext cx="892800" cy="6858000"/>
          </a:xfrm>
          <a:prstGeom prst="rect">
            <a:avLst/>
          </a:prstGeom>
          <a:solidFill>
            <a:srgbClr val="000000">
              <a:alpha val="3460"/>
            </a:srgbClr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63" name="Shape 63"/>
          <p:cNvSpPr/>
          <p:nvPr/>
        </p:nvSpPr>
        <p:spPr>
          <a:xfrm flipH="1">
            <a:off x="-100" y="0"/>
            <a:ext cx="892800" cy="1520000"/>
          </a:xfrm>
          <a:prstGeom prst="rect">
            <a:avLst/>
          </a:prstGeom>
          <a:solidFill>
            <a:srgbClr val="0E73B8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-100" y="0"/>
            <a:ext cx="892800" cy="15200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fld id="{18954227-0355-4BA0-BCB6-2B0BFE6E149B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47172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B05BC40-F908-496E-B2F8-85172D77D57D}" type="datetimeFigureOut">
              <a:rPr lang="en-IE" smtClean="0"/>
              <a:pPr/>
              <a:t>30/01/2019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  <a:prstGeom prst="rect">
            <a:avLst/>
          </a:prstGeo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8954227-0355-4BA0-BCB6-2B0BFE6E149B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30578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E73B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457200" indent="-457200">
              <a:buClr>
                <a:srgbClr val="0E73B8"/>
              </a:buClr>
              <a:buFont typeface="Arial" panose="020B0604020202020204" pitchFamily="34" charset="0"/>
              <a:buChar char="•"/>
              <a:defRPr/>
            </a:lvl1pPr>
            <a:lvl2pPr marL="342900" indent="-342900">
              <a:buClr>
                <a:srgbClr val="0E73B8"/>
              </a:buClr>
              <a:buFont typeface="Arial" panose="020B0604020202020204" pitchFamily="34" charset="0"/>
              <a:buChar char="•"/>
              <a:defRPr/>
            </a:lvl2pPr>
            <a:lvl3pPr marL="804863" indent="-342900">
              <a:buClr>
                <a:srgbClr val="0E73B8"/>
              </a:buClr>
              <a:buFont typeface="Arial" panose="020B0604020202020204" pitchFamily="34" charset="0"/>
              <a:buChar char="•"/>
              <a:defRPr/>
            </a:lvl3pPr>
            <a:lvl4pPr marL="1077913" indent="-285750">
              <a:buClr>
                <a:srgbClr val="0E73B8"/>
              </a:buClr>
              <a:buFont typeface="Arial" panose="020B0604020202020204" pitchFamily="34" charset="0"/>
              <a:buChar char="•"/>
              <a:defRPr/>
            </a:lvl4pPr>
            <a:lvl5pPr marL="1528763" indent="-285750">
              <a:buClr>
                <a:srgbClr val="0E73B8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05BC40-F908-496E-B2F8-85172D77D57D}" type="datetimeFigureOut">
              <a:rPr lang="en-IE" smtClean="0"/>
              <a:pPr/>
              <a:t>30/01/2019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954227-0355-4BA0-BCB6-2B0BFE6E149B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61323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B05BC40-F908-496E-B2F8-85172D77D57D}" type="datetimeFigureOut">
              <a:rPr lang="en-IE" smtClean="0"/>
              <a:pPr/>
              <a:t>30/01/2019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954227-0355-4BA0-BCB6-2B0BFE6E149B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4290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5800" y="1"/>
            <a:ext cx="4736800" cy="15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5800" y="2058230"/>
            <a:ext cx="992888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0" y="0"/>
            <a:ext cx="892800" cy="152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117DBD1-710E-4CB5-BC81-726A3F627F9B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885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51" r:id="rId7"/>
    <p:sldLayoutId id="2147484052" r:id="rId8"/>
    <p:sldLayoutId id="2147484042" r:id="rId9"/>
    <p:sldLayoutId id="2147484043" r:id="rId10"/>
    <p:sldLayoutId id="2147484044" r:id="rId11"/>
    <p:sldLayoutId id="2147484045" r:id="rId12"/>
    <p:sldLayoutId id="2147484046" r:id="rId13"/>
    <p:sldLayoutId id="2147484047" r:id="rId14"/>
    <p:sldLayoutId id="2147484048" r:id="rId15"/>
    <p:sldLayoutId id="214748404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rgbClr val="415665"/>
          </a:solidFill>
          <a:latin typeface="Dosis" panose="02010503020202060003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E73B8"/>
        </a:buClr>
        <a:buFont typeface="Arial" panose="020B0604020202020204" pitchFamily="34" charset="0"/>
        <a:buChar char="•"/>
        <a:defRPr sz="2800" kern="0" baseline="0">
          <a:solidFill>
            <a:srgbClr val="415665"/>
          </a:solidFill>
          <a:latin typeface="Source Sans Pro" panose="020B050303040302020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E73B8"/>
        </a:buClr>
        <a:buFont typeface="Arial" panose="020B0604020202020204" pitchFamily="34" charset="0"/>
        <a:buChar char="•"/>
        <a:defRPr sz="2400" kern="0" baseline="0">
          <a:solidFill>
            <a:srgbClr val="415665"/>
          </a:solidFill>
          <a:latin typeface="Source Sans Pro" panose="020B050303040302020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E73B8"/>
        </a:buClr>
        <a:buFont typeface="Arial" panose="020B0604020202020204" pitchFamily="34" charset="0"/>
        <a:buChar char="•"/>
        <a:defRPr sz="2000" kern="0" baseline="0">
          <a:solidFill>
            <a:srgbClr val="415665"/>
          </a:solidFill>
          <a:latin typeface="Source Sans Pro" panose="020B050303040302020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E73B8"/>
        </a:buClr>
        <a:buFont typeface="Arial" panose="020B0604020202020204" pitchFamily="34" charset="0"/>
        <a:buChar char="•"/>
        <a:defRPr sz="1800" kern="0" baseline="0">
          <a:solidFill>
            <a:srgbClr val="415665"/>
          </a:solidFill>
          <a:latin typeface="Source Sans Pro" panose="020B050303040302020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E73B8"/>
        </a:buClr>
        <a:buFont typeface="Arial" panose="020B0604020202020204" pitchFamily="34" charset="0"/>
        <a:buChar char="•"/>
        <a:defRPr sz="1800" kern="0" baseline="0">
          <a:solidFill>
            <a:srgbClr val="415665"/>
          </a:solidFill>
          <a:latin typeface="Source Sans Pro" panose="020B050303040302020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ramimod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25900" y="3616657"/>
            <a:ext cx="9901490" cy="1954160"/>
          </a:xfrm>
        </p:spPr>
        <p:txBody>
          <a:bodyPr>
            <a:normAutofit/>
          </a:bodyPr>
          <a:lstStyle/>
          <a:p>
            <a:pPr algn="ctr"/>
            <a:r>
              <a:rPr lang="en-IE" sz="4800" b="1" dirty="0"/>
              <a:t>“What do you think, Doctor </a:t>
            </a:r>
            <a:r>
              <a:rPr lang="en-IE" sz="4800" b="1" dirty="0">
                <a:solidFill>
                  <a:schemeClr val="bg1"/>
                </a:solidFill>
              </a:rPr>
              <a:t>Google  </a:t>
            </a:r>
            <a:r>
              <a:rPr lang="en-IE" sz="4800" b="1" dirty="0"/>
              <a:t>?”</a:t>
            </a:r>
            <a:r>
              <a:rPr lang="en-IE" sz="4800" dirty="0"/>
              <a:t> </a:t>
            </a:r>
          </a:p>
          <a:p>
            <a:pPr algn="ctr"/>
            <a:r>
              <a:rPr lang="en-IE" sz="2400" dirty="0"/>
              <a:t>An Assessment of Online Information Concerning Smoking in Pregnancy</a:t>
            </a:r>
          </a:p>
        </p:txBody>
      </p:sp>
      <p:sp>
        <p:nvSpPr>
          <p:cNvPr id="11" name="Subtitle 4"/>
          <p:cNvSpPr txBox="1">
            <a:spLocks/>
          </p:cNvSpPr>
          <p:nvPr/>
        </p:nvSpPr>
        <p:spPr>
          <a:xfrm>
            <a:off x="1123541" y="5606074"/>
            <a:ext cx="9901490" cy="124928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5665"/>
              </a:buClr>
              <a:buSzPct val="100000"/>
              <a:buFont typeface="Source Sans Pro"/>
              <a:buNone/>
              <a:defRPr sz="4400" b="0" i="0" u="none" strike="noStrike" cap="none" baseline="0">
                <a:solidFill>
                  <a:srgbClr val="41566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5665"/>
              </a:buClr>
              <a:buSzPct val="100000"/>
              <a:buFont typeface="Source Sans Pro"/>
              <a:buNone/>
              <a:defRPr sz="2400" b="0" i="0" u="none" strike="noStrike" cap="none">
                <a:solidFill>
                  <a:srgbClr val="41566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5665"/>
              </a:buClr>
              <a:buSzPct val="100000"/>
              <a:buFont typeface="Source Sans Pro"/>
              <a:buNone/>
              <a:defRPr sz="2400" b="0" i="0" u="none" strike="noStrike" cap="none">
                <a:solidFill>
                  <a:srgbClr val="41566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5665"/>
              </a:buClr>
              <a:buSzPct val="100000"/>
              <a:buFont typeface="Source Sans Pro"/>
              <a:buNone/>
              <a:defRPr sz="1800" b="0" i="0" u="none" strike="noStrike" cap="none">
                <a:solidFill>
                  <a:srgbClr val="41566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5665"/>
              </a:buClr>
              <a:buSzPct val="100000"/>
              <a:buFont typeface="Source Sans Pro"/>
              <a:buNone/>
              <a:defRPr sz="1800" b="0" i="0" u="none" strike="noStrike" cap="none">
                <a:solidFill>
                  <a:srgbClr val="41566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5665"/>
              </a:buClr>
              <a:buSzPct val="100000"/>
              <a:buFont typeface="Source Sans Pro"/>
              <a:buNone/>
              <a:defRPr sz="1800" b="0" i="0" u="none" strike="noStrike" cap="none">
                <a:solidFill>
                  <a:srgbClr val="41566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5665"/>
              </a:buClr>
              <a:buSzPct val="100000"/>
              <a:buFont typeface="Source Sans Pro"/>
              <a:buNone/>
              <a:defRPr sz="1800" b="0" i="0" u="none" strike="noStrike" cap="none">
                <a:solidFill>
                  <a:srgbClr val="41566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5665"/>
              </a:buClr>
              <a:buSzPct val="100000"/>
              <a:buFont typeface="Source Sans Pro"/>
              <a:buNone/>
              <a:defRPr sz="1800" b="0" i="0" u="none" strike="noStrike" cap="none">
                <a:solidFill>
                  <a:srgbClr val="41566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5665"/>
              </a:buClr>
              <a:buSzPct val="100000"/>
              <a:buFont typeface="Source Sans Pro"/>
              <a:buNone/>
              <a:defRPr sz="1800" b="0" i="0" u="none" strike="noStrike" cap="none">
                <a:solidFill>
                  <a:srgbClr val="41566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algn="ctr"/>
            <a:r>
              <a:rPr lang="en-IE" sz="3200" b="1" dirty="0">
                <a:latin typeface="Source Sans Pro" panose="020B0503030403020204" charset="0"/>
              </a:rPr>
              <a:t>Martin O’Donnell, Catherine Hayes</a:t>
            </a:r>
          </a:p>
          <a:p>
            <a:pPr algn="ctr"/>
            <a:r>
              <a:rPr lang="en-IE" sz="2800" dirty="0">
                <a:latin typeface="Source Sans Pro" panose="020B0503030403020204" charset="0"/>
              </a:rPr>
              <a:t>RAMI Intern Study, #200</a:t>
            </a:r>
          </a:p>
        </p:txBody>
      </p:sp>
      <p:sp>
        <p:nvSpPr>
          <p:cNvPr id="2" name="AutoShape 2" descr="http://logosandbrands.directory/wp-content/themes/directorypress/thumbs/Mater-Hospital-Ireland-logo.gif">
            <a:extLst>
              <a:ext uri="{FF2B5EF4-FFF2-40B4-BE49-F238E27FC236}">
                <a16:creationId xmlns:a16="http://schemas.microsoft.com/office/drawing/2014/main" id="{288BD92C-E3FC-420F-9C4F-FA3B18A8E9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3" name="AutoShape 4" descr="http://logosandbrands.directory/wp-content/themes/directorypress/thumbs/Mater-Hospital-Ireland-logo.gif">
            <a:extLst>
              <a:ext uri="{FF2B5EF4-FFF2-40B4-BE49-F238E27FC236}">
                <a16:creationId xmlns:a16="http://schemas.microsoft.com/office/drawing/2014/main" id="{0CBB84E1-224D-4865-826D-58D221A818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4" name="AutoShape 6" descr="http://logosandbrands.directory/wp-content/themes/directorypress/thumbs/Mater-Hospital-Ireland-logo.gif">
            <a:extLst>
              <a:ext uri="{FF2B5EF4-FFF2-40B4-BE49-F238E27FC236}">
                <a16:creationId xmlns:a16="http://schemas.microsoft.com/office/drawing/2014/main" id="{4F69D8B9-816E-41F2-A43E-9ED98E259D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CD52A9-29B5-4026-83D9-A80A011481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98" b="96647" l="3385" r="96462">
                        <a14:foregroundMark x1="16462" y1="86946" x2="50154" y2="91497"/>
                        <a14:foregroundMark x1="50154" y1="91497" x2="82769" y2="90299"/>
                        <a14:foregroundMark x1="90308" y1="80240" x2="96462" y2="74251"/>
                        <a14:foregroundMark x1="96462" y1="74251" x2="94308" y2="71138"/>
                        <a14:foregroundMark x1="21077" y1="94132" x2="74615" y2="96647"/>
                        <a14:foregroundMark x1="74615" y1="96647" x2="83846" y2="93293"/>
                        <a14:foregroundMark x1="6462" y1="80240" x2="3538" y2="73054"/>
                        <a14:foregroundMark x1="3538" y1="73054" x2="7231" y2="70778"/>
                        <a14:foregroundMark x1="52154" y1="9701" x2="50000" y2="2754"/>
                        <a14:foregroundMark x1="65385" y1="6946" x2="60769" y2="12216"/>
                        <a14:foregroundMark x1="36462" y1="6347" x2="40308" y2="11617"/>
                        <a14:foregroundMark x1="38154" y1="5509" x2="38154" y2="6347"/>
                        <a14:foregroundMark x1="36154" y1="5868" x2="35692" y2="4671"/>
                        <a14:foregroundMark x1="35385" y1="7784" x2="32462" y2="7784"/>
                        <a14:foregroundMark x1="36462" y1="7545" x2="35385" y2="8862"/>
                        <a14:foregroundMark x1="48923" y1="4072" x2="46615" y2="2754"/>
                        <a14:foregroundMark x1="47385" y1="2635" x2="46615" y2="2635"/>
                        <a14:foregroundMark x1="51077" y1="3234" x2="53077" y2="2754"/>
                        <a14:foregroundMark x1="49385" y1="3353" x2="49385" y2="1198"/>
                        <a14:foregroundMark x1="49385" y1="1198" x2="49385" y2="1198"/>
                        <a14:foregroundMark x1="50000" y1="2275" x2="47538" y2="2754"/>
                        <a14:foregroundMark x1="49077" y1="4551" x2="48615" y2="4551"/>
                        <a14:foregroundMark x1="49077" y1="4192" x2="47692" y2="5868"/>
                        <a14:foregroundMark x1="51077" y1="4910" x2="53077" y2="6228"/>
                        <a14:foregroundMark x1="63231" y1="6826" x2="61231" y2="5269"/>
                        <a14:foregroundMark x1="65077" y1="5150" x2="64000" y2="7186"/>
                        <a14:foregroundMark x1="68308" y1="7425" x2="65077" y2="7425"/>
                        <a14:foregroundMark x1="64308" y1="8862" x2="65231" y2="106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46" y="5735122"/>
            <a:ext cx="792174" cy="10176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68A76C6-F446-4853-A0FB-B34AC12223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00" b="96500" l="10000" r="90000">
                        <a14:foregroundMark x1="27250" y1="17250" x2="51000" y2="18000"/>
                        <a14:foregroundMark x1="51000" y1="18000" x2="70250" y2="17250"/>
                        <a14:foregroundMark x1="70250" y1="17250" x2="71125" y2="17250"/>
                        <a14:foregroundMark x1="74125" y1="15500" x2="69125" y2="22625"/>
                        <a14:foregroundMark x1="69125" y1="22625" x2="28875" y2="21125"/>
                        <a14:foregroundMark x1="28875" y1="21125" x2="28875" y2="21125"/>
                        <a14:foregroundMark x1="27250" y1="19500" x2="32250" y2="22000"/>
                        <a14:foregroundMark x1="32500" y1="14750" x2="27000" y2="15250"/>
                        <a14:foregroundMark x1="45250" y1="10500" x2="52250" y2="10875"/>
                        <a14:foregroundMark x1="67000" y1="8875" x2="73375" y2="9750"/>
                        <a14:foregroundMark x1="78875" y1="5250" x2="59875" y2="3000"/>
                        <a14:foregroundMark x1="59875" y1="3000" x2="56625" y2="5000"/>
                        <a14:foregroundMark x1="26375" y1="20500" x2="26375" y2="24500"/>
                        <a14:foregroundMark x1="26125" y1="32250" x2="26125" y2="40000"/>
                        <a14:foregroundMark x1="26125" y1="40000" x2="30625" y2="45875"/>
                        <a14:foregroundMark x1="30625" y1="45875" x2="36375" y2="40500"/>
                        <a14:foregroundMark x1="36375" y1="40500" x2="37000" y2="32250"/>
                        <a14:foregroundMark x1="55500" y1="31125" x2="48000" y2="30000"/>
                        <a14:foregroundMark x1="48000" y1="30000" x2="44500" y2="36375"/>
                        <a14:foregroundMark x1="44500" y1="36375" x2="44875" y2="43500"/>
                        <a14:foregroundMark x1="44875" y1="43500" x2="52500" y2="46125"/>
                        <a14:foregroundMark x1="52500" y1="46125" x2="55500" y2="44500"/>
                        <a14:foregroundMark x1="63875" y1="31375" x2="63625" y2="47125"/>
                        <a14:foregroundMark x1="63625" y1="47125" x2="70750" y2="45250"/>
                        <a14:foregroundMark x1="70750" y1="45250" x2="73375" y2="38000"/>
                        <a14:foregroundMark x1="73375" y1="38000" x2="69125" y2="32125"/>
                        <a14:foregroundMark x1="69125" y1="32125" x2="63875" y2="32250"/>
                        <a14:foregroundMark x1="69125" y1="31125" x2="74750" y2="36625"/>
                        <a14:foregroundMark x1="74750" y1="36625" x2="73125" y2="43625"/>
                        <a14:foregroundMark x1="73125" y1="43625" x2="72500" y2="43875"/>
                        <a14:foregroundMark x1="31625" y1="52000" x2="27500" y2="50500"/>
                        <a14:foregroundMark x1="29125" y1="50000" x2="31125" y2="55000"/>
                        <a14:foregroundMark x1="32000" y1="50500" x2="32250" y2="56125"/>
                        <a14:foregroundMark x1="37500" y1="50000" x2="42625" y2="55000"/>
                        <a14:foregroundMark x1="42625" y1="55000" x2="43000" y2="51125"/>
                        <a14:foregroundMark x1="47250" y1="52000" x2="71625" y2="53625"/>
                        <a14:foregroundMark x1="73625" y1="54750" x2="54375" y2="51375"/>
                        <a14:foregroundMark x1="54375" y1="51375" x2="38875" y2="53375"/>
                        <a14:foregroundMark x1="38875" y1="53375" x2="44500" y2="55000"/>
                        <a14:foregroundMark x1="51375" y1="53625" x2="43875" y2="54750"/>
                        <a14:foregroundMark x1="36625" y1="50875" x2="40500" y2="56375"/>
                        <a14:foregroundMark x1="46125" y1="76375" x2="60750" y2="64750"/>
                        <a14:foregroundMark x1="60750" y1="64750" x2="61125" y2="63875"/>
                        <a14:foregroundMark x1="46625" y1="73625" x2="44125" y2="70000"/>
                        <a14:foregroundMark x1="38625" y1="89750" x2="43375" y2="95000"/>
                        <a14:foregroundMark x1="43375" y1="95000" x2="51875" y2="96500"/>
                        <a14:foregroundMark x1="51875" y1="96500" x2="62750" y2="88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51" r="9401"/>
          <a:stretch/>
        </p:blipFill>
        <p:spPr>
          <a:xfrm>
            <a:off x="10363504" y="5778953"/>
            <a:ext cx="792174" cy="973808"/>
          </a:xfrm>
          <a:prstGeom prst="rect">
            <a:avLst/>
          </a:prstGeom>
        </p:spPr>
      </p:pic>
      <p:pic>
        <p:nvPicPr>
          <p:cNvPr id="1026" name="Picture 2" descr="https://static.independent.co.uk/s3fs-public/thumbnails/image/2016/04/20/17/pp-internet-medical-doctor-rf-istock.jpg">
            <a:extLst>
              <a:ext uri="{FF2B5EF4-FFF2-40B4-BE49-F238E27FC236}">
                <a16:creationId xmlns:a16="http://schemas.microsoft.com/office/drawing/2014/main" id="{A546BDC4-8337-4D61-A003-15BEB7DBE7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20" b="25115"/>
          <a:stretch/>
        </p:blipFill>
        <p:spPr bwMode="auto">
          <a:xfrm>
            <a:off x="0" y="0"/>
            <a:ext cx="12192000" cy="361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oogle Logo">
            <a:extLst>
              <a:ext uri="{FF2B5EF4-FFF2-40B4-BE49-F238E27FC236}">
                <a16:creationId xmlns:a16="http://schemas.microsoft.com/office/drawing/2014/main" id="{E42C0613-A131-444A-96EB-FDA745AE4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472" y="4120520"/>
            <a:ext cx="1992879" cy="67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702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8D67F6-4418-4A52-845A-CA942A3589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miley Face 1">
            <a:extLst>
              <a:ext uri="{FF2B5EF4-FFF2-40B4-BE49-F238E27FC236}">
                <a16:creationId xmlns:a16="http://schemas.microsoft.com/office/drawing/2014/main" id="{EDA35D7C-0ACA-4D47-9BB9-C321061DA93B}"/>
              </a:ext>
            </a:extLst>
          </p:cNvPr>
          <p:cNvSpPr/>
          <p:nvPr/>
        </p:nvSpPr>
        <p:spPr>
          <a:xfrm>
            <a:off x="2679032" y="1187116"/>
            <a:ext cx="1363579" cy="1363579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Smiley Face 3">
            <a:extLst>
              <a:ext uri="{FF2B5EF4-FFF2-40B4-BE49-F238E27FC236}">
                <a16:creationId xmlns:a16="http://schemas.microsoft.com/office/drawing/2014/main" id="{3A0FA00F-28CE-4D28-A52A-2E17F0B98B53}"/>
              </a:ext>
            </a:extLst>
          </p:cNvPr>
          <p:cNvSpPr/>
          <p:nvPr/>
        </p:nvSpPr>
        <p:spPr>
          <a:xfrm>
            <a:off x="6537158" y="2747210"/>
            <a:ext cx="1363579" cy="1363579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13F8C97-0BFF-4DB8-A3C9-9A9056E46D71}"/>
              </a:ext>
            </a:extLst>
          </p:cNvPr>
          <p:cNvCxnSpPr>
            <a:stCxn id="2" idx="5"/>
            <a:endCxn id="4" idx="1"/>
          </p:cNvCxnSpPr>
          <p:nvPr/>
        </p:nvCxnSpPr>
        <p:spPr>
          <a:xfrm>
            <a:off x="3842919" y="2351003"/>
            <a:ext cx="2893931" cy="595899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DB86787E-DA67-42FB-8B1F-6477ACC10997}"/>
              </a:ext>
            </a:extLst>
          </p:cNvPr>
          <p:cNvSpPr/>
          <p:nvPr/>
        </p:nvSpPr>
        <p:spPr>
          <a:xfrm>
            <a:off x="6537158" y="419100"/>
            <a:ext cx="1235242" cy="123524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889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4294967295"/>
          </p:nvPr>
        </p:nvSpPr>
        <p:spPr>
          <a:xfrm>
            <a:off x="1125899" y="2050767"/>
            <a:ext cx="9901491" cy="4423709"/>
          </a:xfrm>
        </p:spPr>
        <p:txBody>
          <a:bodyPr>
            <a:normAutofit/>
          </a:bodyPr>
          <a:lstStyle/>
          <a:p>
            <a:r>
              <a:rPr lang="en-IE" dirty="0"/>
              <a:t>Healthcare users increasingly want more knowledge to enable them to make informed choices about their own care</a:t>
            </a:r>
          </a:p>
          <a:p>
            <a:r>
              <a:rPr lang="en-IE" dirty="0"/>
              <a:t>Internet fulfils this need </a:t>
            </a:r>
            <a:r>
              <a:rPr lang="en-IE" dirty="0">
                <a:sym typeface="Wingdings" panose="05000000000000000000" pitchFamily="2" charset="2"/>
              </a:rPr>
              <a:t> </a:t>
            </a:r>
            <a:r>
              <a:rPr lang="en-IE" dirty="0"/>
              <a:t>easy-to-use, immediate, vast</a:t>
            </a:r>
            <a:endParaRPr lang="en-IE" dirty="0">
              <a:solidFill>
                <a:srgbClr val="FF0000"/>
              </a:solidFill>
            </a:endParaRPr>
          </a:p>
          <a:p>
            <a:r>
              <a:rPr lang="en-IE" dirty="0"/>
              <a:t>Majority of internet users use the internet for health purposes (1), including pregnant women (2) and expectant fathers (3)</a:t>
            </a:r>
          </a:p>
          <a:p>
            <a:r>
              <a:rPr lang="en-IE" dirty="0"/>
              <a:t>Smoking in pregnancy remains a real issue in Ireland and worldwide (4), but there has been no previous description         of the information available on this topic</a:t>
            </a:r>
          </a:p>
        </p:txBody>
      </p:sp>
      <p:pic>
        <p:nvPicPr>
          <p:cNvPr id="3074" name="Picture 2" descr="Image result for HEALTHCARE INTERNET">
            <a:extLst>
              <a:ext uri="{FF2B5EF4-FFF2-40B4-BE49-F238E27FC236}">
                <a16:creationId xmlns:a16="http://schemas.microsoft.com/office/drawing/2014/main" id="{4EE4DD54-511D-42CC-8999-1D0A2ADAA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8875" l="10000" r="90000">
                        <a14:foregroundMark x1="26643" y1="40250" x2="25500" y2="80500"/>
                        <a14:foregroundMark x1="25500" y1="80500" x2="26857" y2="95875"/>
                        <a14:foregroundMark x1="76000" y1="43375" x2="75571" y2="77375"/>
                        <a14:foregroundMark x1="75571" y1="77375" x2="74000" y2="98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3206" y="5117432"/>
            <a:ext cx="3045994" cy="174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FCC318C-E8BF-4A39-AC09-0A46C8D64E25}"/>
              </a:ext>
            </a:extLst>
          </p:cNvPr>
          <p:cNvSpPr/>
          <p:nvPr/>
        </p:nvSpPr>
        <p:spPr>
          <a:xfrm>
            <a:off x="327481" y="684755"/>
            <a:ext cx="3136239" cy="796702"/>
          </a:xfrm>
          <a:prstGeom prst="roundRect">
            <a:avLst/>
          </a:prstGeom>
          <a:solidFill>
            <a:srgbClr val="0E7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z="4400" dirty="0">
                <a:latin typeface="Dosis" panose="02010503020202060003" pitchFamily="2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22668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52">
            <a:extLst>
              <a:ext uri="{FF2B5EF4-FFF2-40B4-BE49-F238E27FC236}">
                <a16:creationId xmlns:a16="http://schemas.microsoft.com/office/drawing/2014/main" id="{600382B7-98D6-46D7-BE66-EBC3B957454D}"/>
              </a:ext>
            </a:extLst>
          </p:cNvPr>
          <p:cNvSpPr/>
          <p:nvPr/>
        </p:nvSpPr>
        <p:spPr>
          <a:xfrm flipH="1">
            <a:off x="313628" y="1723200"/>
            <a:ext cx="3150089" cy="4693642"/>
          </a:xfrm>
          <a:prstGeom prst="roundRect">
            <a:avLst/>
          </a:prstGeom>
          <a:solidFill>
            <a:srgbClr val="0E73B8">
              <a:alpha val="36540"/>
            </a:srgbClr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81C2B8-C4CA-49E8-A9B8-3FB38934D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2" y="0"/>
            <a:ext cx="2828679" cy="1520000"/>
          </a:xfrm>
        </p:spPr>
        <p:txBody>
          <a:bodyPr anchor="b">
            <a:normAutofit/>
          </a:bodyPr>
          <a:lstStyle/>
          <a:p>
            <a:r>
              <a:rPr lang="en-IE" sz="4400" dirty="0"/>
              <a:t>Methods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939664C-E554-4C36-9F19-26A893BA7D9A}"/>
              </a:ext>
            </a:extLst>
          </p:cNvPr>
          <p:cNvSpPr txBox="1">
            <a:spLocks/>
          </p:cNvSpPr>
          <p:nvPr/>
        </p:nvSpPr>
        <p:spPr>
          <a:xfrm>
            <a:off x="481262" y="1744743"/>
            <a:ext cx="2828679" cy="4800436"/>
          </a:xfrm>
          <a:prstGeom prst="rect">
            <a:avLst/>
          </a:prstGeom>
        </p:spPr>
        <p:txBody>
          <a:bodyPr vert="horz" wrap="square" lIns="91425" tIns="91425" rIns="91425" bIns="91425" rtlCol="0" anchor="t" anchorCtr="0">
            <a:normAutofit/>
          </a:bodyPr>
          <a:lstStyle>
            <a:lvl1pPr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None/>
              <a:defRPr sz="2400" kern="1200">
                <a:solidFill>
                  <a:srgbClr val="FFFFFF"/>
                </a:solidFill>
                <a:latin typeface="Dosis" panose="02010503020202060003" charset="0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9pPr>
          </a:lstStyle>
          <a:p>
            <a:r>
              <a:rPr lang="en-IE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Search Strategy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>
                <a:latin typeface="Source Sans Pro" panose="020B0503030403020204" pitchFamily="34" charset="0"/>
                <a:ea typeface="Source Sans Pro" panose="020B0503030403020204" pitchFamily="34" charset="0"/>
              </a:rPr>
              <a:t>Google </a:t>
            </a:r>
            <a:r>
              <a:rPr lang="en-IE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Adwords</a:t>
            </a:r>
            <a:endParaRPr lang="en-IE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>
                <a:latin typeface="Source Sans Pro" panose="020B0503030403020204" pitchFamily="34" charset="0"/>
                <a:ea typeface="Source Sans Pro" panose="020B0503030403020204" pitchFamily="34" charset="0"/>
              </a:rPr>
              <a:t>Search Engines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Results noted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>
                <a:latin typeface="Source Sans Pro" panose="020B0503030403020204" pitchFamily="34" charset="0"/>
                <a:ea typeface="Source Sans Pro" panose="020B0503030403020204" pitchFamily="34" charset="0"/>
              </a:rPr>
              <a:t>Screening</a:t>
            </a:r>
          </a:p>
          <a:p>
            <a:endParaRPr lang="en-IE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IE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Assessment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>
                <a:latin typeface="Source Sans Pro" panose="020B0503030403020204" pitchFamily="34" charset="0"/>
                <a:ea typeface="Source Sans Pro" panose="020B0503030403020204" pitchFamily="34" charset="0"/>
              </a:rPr>
              <a:t>Authorship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>
                <a:latin typeface="Source Sans Pro" panose="020B0503030403020204" pitchFamily="34" charset="0"/>
                <a:ea typeface="Source Sans Pro" panose="020B0503030403020204" pitchFamily="34" charset="0"/>
              </a:rPr>
              <a:t>Accessibility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Readability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Content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C8253F67-8A7A-4632-A788-5A1B799DDA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9"/>
          <a:stretch/>
        </p:blipFill>
        <p:spPr>
          <a:xfrm>
            <a:off x="3900060" y="1894024"/>
            <a:ext cx="7966508" cy="4651154"/>
          </a:xfrm>
          <a:prstGeom prst="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E14C490B-5684-4796-93D8-F078389AD117}"/>
              </a:ext>
            </a:extLst>
          </p:cNvPr>
          <p:cNvSpPr/>
          <p:nvPr/>
        </p:nvSpPr>
        <p:spPr>
          <a:xfrm>
            <a:off x="4448477" y="3823157"/>
            <a:ext cx="1775860" cy="451590"/>
          </a:xfrm>
          <a:prstGeom prst="wedgeRectCallout">
            <a:avLst>
              <a:gd name="adj1" fmla="val -20788"/>
              <a:gd name="adj2" fmla="val -14460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latin typeface="Dosis" panose="02010503020202060003" pitchFamily="2" charset="0"/>
              </a:rPr>
              <a:t>Author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E3B42C5E-6AB9-4CF4-B7A2-095E5FBBAFD8}"/>
              </a:ext>
            </a:extLst>
          </p:cNvPr>
          <p:cNvSpPr/>
          <p:nvPr/>
        </p:nvSpPr>
        <p:spPr>
          <a:xfrm>
            <a:off x="8264540" y="5348761"/>
            <a:ext cx="2003410" cy="418861"/>
          </a:xfrm>
          <a:prstGeom prst="wedgeRect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latin typeface="Dosis" panose="02010503020202060003" pitchFamily="2" charset="0"/>
              </a:rPr>
              <a:t>Content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75BCD517-FFCE-4C62-B6DA-324370005097}"/>
              </a:ext>
            </a:extLst>
          </p:cNvPr>
          <p:cNvSpPr/>
          <p:nvPr/>
        </p:nvSpPr>
        <p:spPr>
          <a:xfrm>
            <a:off x="8264540" y="2251071"/>
            <a:ext cx="2003410" cy="418861"/>
          </a:xfrm>
          <a:prstGeom prst="wedgeRectCallout">
            <a:avLst>
              <a:gd name="adj1" fmla="val -75711"/>
              <a:gd name="adj2" fmla="val -5912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latin typeface="Dosis" panose="02010503020202060003" pitchFamily="2" charset="0"/>
              </a:rPr>
              <a:t>Accessibility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44F4BCF8-59CD-424E-8CBF-0AFBF0007BF3}"/>
              </a:ext>
            </a:extLst>
          </p:cNvPr>
          <p:cNvSpPr/>
          <p:nvPr/>
        </p:nvSpPr>
        <p:spPr>
          <a:xfrm>
            <a:off x="8264540" y="3839522"/>
            <a:ext cx="2003410" cy="418861"/>
          </a:xfrm>
          <a:prstGeom prst="wedgeRectCallout">
            <a:avLst>
              <a:gd name="adj1" fmla="val -20020"/>
              <a:gd name="adj2" fmla="val 68658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latin typeface="Dosis" panose="02010503020202060003" pitchFamily="2" charset="0"/>
              </a:rPr>
              <a:t>Readability</a:t>
            </a:r>
          </a:p>
        </p:txBody>
      </p:sp>
      <p:pic>
        <p:nvPicPr>
          <p:cNvPr id="11" name="Picture 2" descr="Google Logo">
            <a:extLst>
              <a:ext uri="{FF2B5EF4-FFF2-40B4-BE49-F238E27FC236}">
                <a16:creationId xmlns:a16="http://schemas.microsoft.com/office/drawing/2014/main" id="{90F900F3-075D-48BE-9C2D-5831EDA4E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560" y="1183181"/>
            <a:ext cx="1992879" cy="67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bing logo">
            <a:extLst>
              <a:ext uri="{FF2B5EF4-FFF2-40B4-BE49-F238E27FC236}">
                <a16:creationId xmlns:a16="http://schemas.microsoft.com/office/drawing/2014/main" id="{31463798-4E84-4981-BE4A-E2B9239DF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058" y="1071107"/>
            <a:ext cx="1664581" cy="67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lus Sign 11">
            <a:extLst>
              <a:ext uri="{FF2B5EF4-FFF2-40B4-BE49-F238E27FC236}">
                <a16:creationId xmlns:a16="http://schemas.microsoft.com/office/drawing/2014/main" id="{0F17DF15-B5F4-44E4-8BFB-8F93641D11BE}"/>
              </a:ext>
            </a:extLst>
          </p:cNvPr>
          <p:cNvSpPr/>
          <p:nvPr/>
        </p:nvSpPr>
        <p:spPr>
          <a:xfrm>
            <a:off x="7706468" y="1200677"/>
            <a:ext cx="561561" cy="561561"/>
          </a:xfrm>
          <a:prstGeom prst="mathPlus">
            <a:avLst/>
          </a:prstGeom>
          <a:solidFill>
            <a:srgbClr val="0E7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F620B6B-1AA4-4073-AA21-BCEA25C9D7E0}"/>
              </a:ext>
            </a:extLst>
          </p:cNvPr>
          <p:cNvSpPr txBox="1">
            <a:spLocks/>
          </p:cNvSpPr>
          <p:nvPr/>
        </p:nvSpPr>
        <p:spPr>
          <a:xfrm>
            <a:off x="3744230" y="0"/>
            <a:ext cx="7966508" cy="876300"/>
          </a:xfrm>
          <a:prstGeom prst="rect">
            <a:avLst/>
          </a:prstGeom>
        </p:spPr>
        <p:txBody>
          <a:bodyPr vert="horz" wrap="square" lIns="91425" tIns="91425" rIns="91425" bIns="91425" rtlCol="0" anchor="b" anchorCtr="0">
            <a:normAutofit fontScale="92500"/>
          </a:bodyPr>
          <a:lstStyle>
            <a:lvl1pPr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None/>
              <a:defRPr sz="2400" kern="1200">
                <a:solidFill>
                  <a:srgbClr val="FFFFFF"/>
                </a:solidFill>
                <a:latin typeface="Dosis" panose="02010503020202060003" charset="0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defRPr sz="2400">
                <a:solidFill>
                  <a:srgbClr val="FFFFFF"/>
                </a:solidFill>
              </a:defRPr>
            </a:lvl9pPr>
          </a:lstStyle>
          <a:p>
            <a:pPr algn="ctr"/>
            <a:r>
              <a:rPr lang="en-IE" sz="2800" b="1" dirty="0">
                <a:solidFill>
                  <a:schemeClr val="tx1"/>
                </a:solidFill>
              </a:rPr>
              <a:t>TERMS: </a:t>
            </a:r>
            <a:r>
              <a:rPr lang="en-IE" sz="2800" dirty="0">
                <a:solidFill>
                  <a:schemeClr val="tx1"/>
                </a:solidFill>
              </a:rPr>
              <a:t>“smoking in pregnancy” and “smoking and pregnancy”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2C40D41-DADE-4AD2-8778-CD7365E4A7D8}"/>
              </a:ext>
            </a:extLst>
          </p:cNvPr>
          <p:cNvSpPr/>
          <p:nvPr/>
        </p:nvSpPr>
        <p:spPr>
          <a:xfrm>
            <a:off x="327481" y="684755"/>
            <a:ext cx="3136239" cy="796702"/>
          </a:xfrm>
          <a:prstGeom prst="roundRect">
            <a:avLst/>
          </a:prstGeom>
          <a:solidFill>
            <a:srgbClr val="0E7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z="4400" dirty="0">
                <a:latin typeface="Dosis" panose="02010503020202060003" pitchFamily="2" charset="0"/>
              </a:rPr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402460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8" grpId="0" animBg="1"/>
      <p:bldP spid="9" grpId="0" animBg="1"/>
      <p:bldP spid="10" grpId="0" animBg="1"/>
      <p:bldP spid="12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04625-303A-455F-AF5F-27CA004DD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Results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A0CA35-5EEC-410F-BC55-FA2C890F3639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1125899" y="2045676"/>
            <a:ext cx="4674400" cy="602974"/>
          </a:xfrm>
        </p:spPr>
        <p:txBody>
          <a:bodyPr/>
          <a:lstStyle/>
          <a:p>
            <a:r>
              <a:rPr lang="en-IE" dirty="0"/>
              <a:t>Accessibility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FC22E4-7CDE-4763-93A0-1C16F0AB2372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352990" y="2038212"/>
            <a:ext cx="4674400" cy="602974"/>
          </a:xfrm>
        </p:spPr>
        <p:txBody>
          <a:bodyPr/>
          <a:lstStyle/>
          <a:p>
            <a:r>
              <a:rPr lang="en-IE" dirty="0"/>
              <a:t>Readability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C2617B-7B57-4419-AFEE-CAE4134ED6A1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125898" y="2648650"/>
            <a:ext cx="4674401" cy="3825826"/>
          </a:xfrm>
        </p:spPr>
        <p:txBody>
          <a:bodyPr>
            <a:normAutofit/>
          </a:bodyPr>
          <a:lstStyle/>
          <a:p>
            <a:r>
              <a:rPr lang="en-IE" sz="2600" dirty="0"/>
              <a:t>Mean score was 69.22/100 (SD =17.618)</a:t>
            </a:r>
          </a:p>
          <a:p>
            <a:pPr lvl="1"/>
            <a:r>
              <a:rPr lang="en-IE" dirty="0"/>
              <a:t>13/89 good (≥90)</a:t>
            </a:r>
          </a:p>
          <a:p>
            <a:pPr lvl="1"/>
            <a:r>
              <a:rPr lang="en-IE" dirty="0"/>
              <a:t>62/89 average (50-89)</a:t>
            </a:r>
          </a:p>
          <a:p>
            <a:pPr lvl="1"/>
            <a:r>
              <a:rPr lang="en-IE" dirty="0"/>
              <a:t>14/89 poor (&lt;50)</a:t>
            </a:r>
          </a:p>
          <a:p>
            <a:r>
              <a:rPr lang="en-IE" sz="2600" dirty="0"/>
              <a:t>Author category differences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757938A-14DF-4E1D-8D55-840C661E9569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352990" y="2648650"/>
            <a:ext cx="4674401" cy="3825826"/>
          </a:xfrm>
        </p:spPr>
        <p:txBody>
          <a:bodyPr>
            <a:normAutofit/>
          </a:bodyPr>
          <a:lstStyle/>
          <a:p>
            <a:r>
              <a:rPr lang="en-IE" sz="2600" dirty="0"/>
              <a:t>SMOG grade mean 9.06 (SD = 1.78) </a:t>
            </a:r>
          </a:p>
          <a:p>
            <a:pPr lvl="1"/>
            <a:r>
              <a:rPr lang="en-IE" sz="2200" dirty="0"/>
              <a:t>Only 1/89 webpages ≤ grade 5</a:t>
            </a:r>
          </a:p>
          <a:p>
            <a:r>
              <a:rPr lang="en-IE" sz="2600" dirty="0"/>
              <a:t>NALA design guidelines – 26/89 fully compliant</a:t>
            </a:r>
          </a:p>
        </p:txBody>
      </p:sp>
      <p:pic>
        <p:nvPicPr>
          <p:cNvPr id="14" name="Picture 16" descr="https://image.flaticon.com/icons/png/512/192/192489.png">
            <a:extLst>
              <a:ext uri="{FF2B5EF4-FFF2-40B4-BE49-F238E27FC236}">
                <a16:creationId xmlns:a16="http://schemas.microsoft.com/office/drawing/2014/main" id="{9F33BBD2-A8FF-4CC6-A18B-18860A2DE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8740" y="4796589"/>
            <a:ext cx="1833260" cy="183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BC969EB-0A7A-4F55-9744-D3A409B5BCB2}"/>
              </a:ext>
            </a:extLst>
          </p:cNvPr>
          <p:cNvSpPr/>
          <p:nvPr/>
        </p:nvSpPr>
        <p:spPr>
          <a:xfrm>
            <a:off x="327481" y="684755"/>
            <a:ext cx="3136239" cy="796702"/>
          </a:xfrm>
          <a:prstGeom prst="roundRect">
            <a:avLst/>
          </a:prstGeom>
          <a:solidFill>
            <a:srgbClr val="0E7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z="4400" dirty="0">
                <a:latin typeface="Dosis" panose="02010503020202060003" pitchFamily="2" charset="0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71461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8" grpId="0" build="p"/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45927A1D-8284-4846-9B89-5BCA8AEE1A52}"/>
              </a:ext>
            </a:extLst>
          </p:cNvPr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309988192"/>
              </p:ext>
            </p:extLst>
          </p:nvPr>
        </p:nvGraphicFramePr>
        <p:xfrm>
          <a:off x="765025" y="3792067"/>
          <a:ext cx="3879238" cy="26654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6008">
                  <a:extLst>
                    <a:ext uri="{9D8B030D-6E8A-4147-A177-3AD203B41FA5}">
                      <a16:colId xmlns:a16="http://schemas.microsoft.com/office/drawing/2014/main" val="2458719253"/>
                    </a:ext>
                  </a:extLst>
                </a:gridCol>
                <a:gridCol w="1553230">
                  <a:extLst>
                    <a:ext uri="{9D8B030D-6E8A-4147-A177-3AD203B41FA5}">
                      <a16:colId xmlns:a16="http://schemas.microsoft.com/office/drawing/2014/main" val="566864783"/>
                    </a:ext>
                  </a:extLst>
                </a:gridCol>
              </a:tblGrid>
              <a:tr h="215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Item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% (n=89)</a:t>
                      </a:r>
                      <a:endParaRPr lang="en-IE" sz="18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4081690"/>
                  </a:ext>
                </a:extLst>
              </a:tr>
              <a:tr h="215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Author</a:t>
                      </a:r>
                      <a:endParaRPr lang="en-IE" sz="1800" b="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44.9 (40)</a:t>
                      </a:r>
                      <a:endParaRPr lang="en-IE" sz="18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375752"/>
                  </a:ext>
                </a:extLst>
              </a:tr>
              <a:tr h="215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Affiliation</a:t>
                      </a:r>
                      <a:endParaRPr lang="en-IE" sz="1800" b="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95.5 (85)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7162579"/>
                  </a:ext>
                </a:extLst>
              </a:tr>
              <a:tr h="215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Editor</a:t>
                      </a:r>
                      <a:endParaRPr lang="en-IE" sz="1800" b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20.2 (18)</a:t>
                      </a:r>
                      <a:endParaRPr lang="en-IE" sz="18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3186297"/>
                  </a:ext>
                </a:extLst>
              </a:tr>
              <a:tr h="215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Date of Creation</a:t>
                      </a:r>
                      <a:endParaRPr lang="en-IE" sz="1800" b="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42.7 (38) </a:t>
                      </a:r>
                      <a:endParaRPr lang="en-IE" sz="18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9107639"/>
                  </a:ext>
                </a:extLst>
              </a:tr>
              <a:tr h="215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Date of Update</a:t>
                      </a:r>
                      <a:endParaRPr lang="en-IE" sz="1800" b="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42.7 (38)</a:t>
                      </a:r>
                      <a:endParaRPr lang="en-IE" sz="18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1581573"/>
                  </a:ext>
                </a:extLst>
              </a:tr>
              <a:tr h="215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Backing</a:t>
                      </a:r>
                      <a:endParaRPr lang="en-IE" sz="1800" b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57.3 (51)</a:t>
                      </a:r>
                      <a:endParaRPr lang="en-IE" sz="18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6032266"/>
                  </a:ext>
                </a:extLst>
              </a:tr>
              <a:tr h="215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Accreditation</a:t>
                      </a:r>
                      <a:endParaRPr lang="en-IE" sz="1800" b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22.5 (20)</a:t>
                      </a:r>
                      <a:endParaRPr lang="en-IE" sz="18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6745670"/>
                  </a:ext>
                </a:extLst>
              </a:tr>
              <a:tr h="215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Finance</a:t>
                      </a:r>
                      <a:endParaRPr lang="en-IE" sz="1800" b="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14.6 (13)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3629957"/>
                  </a:ext>
                </a:extLst>
              </a:tr>
            </a:tbl>
          </a:graphicData>
        </a:graphic>
      </p:graphicFrame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AFDAD7B1-FAD8-4B81-84AF-7A3EA26F4177}"/>
              </a:ext>
            </a:extLst>
          </p:cNvPr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768494311"/>
              </p:ext>
            </p:extLst>
          </p:nvPr>
        </p:nvGraphicFramePr>
        <p:xfrm>
          <a:off x="5267306" y="830427"/>
          <a:ext cx="6159669" cy="56271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9100">
                  <a:extLst>
                    <a:ext uri="{9D8B030D-6E8A-4147-A177-3AD203B41FA5}">
                      <a16:colId xmlns:a16="http://schemas.microsoft.com/office/drawing/2014/main" val="4133501530"/>
                    </a:ext>
                  </a:extLst>
                </a:gridCol>
                <a:gridCol w="1570569">
                  <a:extLst>
                    <a:ext uri="{9D8B030D-6E8A-4147-A177-3AD203B41FA5}">
                      <a16:colId xmlns:a16="http://schemas.microsoft.com/office/drawing/2014/main" val="70529803"/>
                    </a:ext>
                  </a:extLst>
                </a:gridCol>
              </a:tblGrid>
              <a:tr h="2224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Topic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% (n=89)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extLst>
                  <a:ext uri="{0D108BD9-81ED-4DB2-BD59-A6C34878D82A}">
                    <a16:rowId xmlns:a16="http://schemas.microsoft.com/office/drawing/2014/main" val="3838194093"/>
                  </a:ext>
                </a:extLst>
              </a:tr>
              <a:tr h="222482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Smoking Effects (Pregnancy)</a:t>
                      </a:r>
                      <a:endParaRPr lang="en-IE" sz="18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290905"/>
                  </a:ext>
                </a:extLst>
              </a:tr>
              <a:tr h="2224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Miscarriage</a:t>
                      </a:r>
                      <a:endParaRPr lang="en-IE" sz="1800" b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59.6 (53)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extLst>
                  <a:ext uri="{0D108BD9-81ED-4DB2-BD59-A6C34878D82A}">
                    <a16:rowId xmlns:a16="http://schemas.microsoft.com/office/drawing/2014/main" val="3938176623"/>
                  </a:ext>
                </a:extLst>
              </a:tr>
              <a:tr h="2224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Stillbirth</a:t>
                      </a:r>
                      <a:endParaRPr lang="en-IE" sz="1800" b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47.2 (42)</a:t>
                      </a:r>
                      <a:endParaRPr lang="en-IE" sz="18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extLst>
                  <a:ext uri="{0D108BD9-81ED-4DB2-BD59-A6C34878D82A}">
                    <a16:rowId xmlns:a16="http://schemas.microsoft.com/office/drawing/2014/main" val="3402212089"/>
                  </a:ext>
                </a:extLst>
              </a:tr>
              <a:tr h="2224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PPROM</a:t>
                      </a:r>
                      <a:endParaRPr lang="en-IE" sz="1800" b="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7.9 (07)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extLst>
                  <a:ext uri="{0D108BD9-81ED-4DB2-BD59-A6C34878D82A}">
                    <a16:rowId xmlns:a16="http://schemas.microsoft.com/office/drawing/2014/main" val="1067591123"/>
                  </a:ext>
                </a:extLst>
              </a:tr>
              <a:tr h="2224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Preterm Birth</a:t>
                      </a:r>
                      <a:endParaRPr lang="en-IE" sz="1800" b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75.3 (67)</a:t>
                      </a:r>
                      <a:endParaRPr lang="en-IE" sz="18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extLst>
                  <a:ext uri="{0D108BD9-81ED-4DB2-BD59-A6C34878D82A}">
                    <a16:rowId xmlns:a16="http://schemas.microsoft.com/office/drawing/2014/main" val="478054423"/>
                  </a:ext>
                </a:extLst>
              </a:tr>
              <a:tr h="2224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Placental Complications</a:t>
                      </a:r>
                      <a:endParaRPr lang="en-IE" sz="1800" b="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32.6 (29)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extLst>
                  <a:ext uri="{0D108BD9-81ED-4DB2-BD59-A6C34878D82A}">
                    <a16:rowId xmlns:a16="http://schemas.microsoft.com/office/drawing/2014/main" val="50283126"/>
                  </a:ext>
                </a:extLst>
              </a:tr>
              <a:tr h="2224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BW/ LBW / SGA / IUGR</a:t>
                      </a:r>
                      <a:endParaRPr lang="en-IE" sz="1800" b="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75.3 (67)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extLst>
                  <a:ext uri="{0D108BD9-81ED-4DB2-BD59-A6C34878D82A}">
                    <a16:rowId xmlns:a16="http://schemas.microsoft.com/office/drawing/2014/main" val="3146714521"/>
                  </a:ext>
                </a:extLst>
              </a:tr>
              <a:tr h="222482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Smoking Effects (Offspring)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955530"/>
                  </a:ext>
                </a:extLst>
              </a:tr>
              <a:tr h="2224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Congenital Anomalies</a:t>
                      </a:r>
                      <a:endParaRPr lang="en-IE" sz="1800" b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34.8 (31)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extLst>
                  <a:ext uri="{0D108BD9-81ED-4DB2-BD59-A6C34878D82A}">
                    <a16:rowId xmlns:a16="http://schemas.microsoft.com/office/drawing/2014/main" val="2601478018"/>
                  </a:ext>
                </a:extLst>
              </a:tr>
              <a:tr h="2224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Respiratory</a:t>
                      </a:r>
                      <a:endParaRPr lang="en-IE" sz="1800" b="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57.3 (51)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extLst>
                  <a:ext uri="{0D108BD9-81ED-4DB2-BD59-A6C34878D82A}">
                    <a16:rowId xmlns:a16="http://schemas.microsoft.com/office/drawing/2014/main" val="129225348"/>
                  </a:ext>
                </a:extLst>
              </a:tr>
              <a:tr h="2224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Cardiovascular</a:t>
                      </a:r>
                      <a:endParaRPr lang="en-IE" sz="1800" b="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15.7 (14)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extLst>
                  <a:ext uri="{0D108BD9-81ED-4DB2-BD59-A6C34878D82A}">
                    <a16:rowId xmlns:a16="http://schemas.microsoft.com/office/drawing/2014/main" val="660199545"/>
                  </a:ext>
                </a:extLst>
              </a:tr>
              <a:tr h="2224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SIDS</a:t>
                      </a:r>
                      <a:endParaRPr lang="en-IE" sz="1800" b="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59.6 (53)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extLst>
                  <a:ext uri="{0D108BD9-81ED-4DB2-BD59-A6C34878D82A}">
                    <a16:rowId xmlns:a16="http://schemas.microsoft.com/office/drawing/2014/main" val="198370052"/>
                  </a:ext>
                </a:extLst>
              </a:tr>
              <a:tr h="2224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Obesity</a:t>
                      </a:r>
                      <a:endParaRPr lang="en-IE" sz="1800" b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11.2 (10)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extLst>
                  <a:ext uri="{0D108BD9-81ED-4DB2-BD59-A6C34878D82A}">
                    <a16:rowId xmlns:a16="http://schemas.microsoft.com/office/drawing/2014/main" val="1896070826"/>
                  </a:ext>
                </a:extLst>
              </a:tr>
              <a:tr h="2224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Behavioural Problems</a:t>
                      </a:r>
                      <a:endParaRPr lang="en-IE" sz="1800" b="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25.8 (23)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extLst>
                  <a:ext uri="{0D108BD9-81ED-4DB2-BD59-A6C34878D82A}">
                    <a16:rowId xmlns:a16="http://schemas.microsoft.com/office/drawing/2014/main" val="554518143"/>
                  </a:ext>
                </a:extLst>
              </a:tr>
              <a:tr h="222482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Options for Quitting in Pregnancy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17981"/>
                  </a:ext>
                </a:extLst>
              </a:tr>
              <a:tr h="2224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Support</a:t>
                      </a:r>
                      <a:endParaRPr lang="en-IE" sz="1800" b="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51.7 (46)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extLst>
                  <a:ext uri="{0D108BD9-81ED-4DB2-BD59-A6C34878D82A}">
                    <a16:rowId xmlns:a16="http://schemas.microsoft.com/office/drawing/2014/main" val="1867832367"/>
                  </a:ext>
                </a:extLst>
              </a:tr>
              <a:tr h="2224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NRT</a:t>
                      </a:r>
                      <a:endParaRPr lang="en-IE" sz="1800" b="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42.7 (38)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extLst>
                  <a:ext uri="{0D108BD9-81ED-4DB2-BD59-A6C34878D82A}">
                    <a16:rowId xmlns:a16="http://schemas.microsoft.com/office/drawing/2014/main" val="2853937797"/>
                  </a:ext>
                </a:extLst>
              </a:tr>
              <a:tr h="2224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E-cigarettes</a:t>
                      </a:r>
                      <a:endParaRPr lang="en-IE" sz="1800" b="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25.8 (23)</a:t>
                      </a:r>
                      <a:endParaRPr lang="en-IE" sz="18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84" marR="55984" marT="0" marB="0"/>
                </a:tc>
                <a:extLst>
                  <a:ext uri="{0D108BD9-81ED-4DB2-BD59-A6C34878D82A}">
                    <a16:rowId xmlns:a16="http://schemas.microsoft.com/office/drawing/2014/main" val="2674608364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3A123459-5E63-4B26-84BD-965A1D3E1A00}"/>
              </a:ext>
            </a:extLst>
          </p:cNvPr>
          <p:cNvSpPr txBox="1"/>
          <p:nvPr/>
        </p:nvSpPr>
        <p:spPr>
          <a:xfrm>
            <a:off x="765025" y="3429000"/>
            <a:ext cx="3879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8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Table 1: </a:t>
            </a:r>
            <a:r>
              <a:rPr lang="en-IE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Credibility Indicator by Item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7B6925-05F8-4AAA-9B23-B14E137DBEC4}"/>
              </a:ext>
            </a:extLst>
          </p:cNvPr>
          <p:cNvSpPr txBox="1"/>
          <p:nvPr/>
        </p:nvSpPr>
        <p:spPr>
          <a:xfrm>
            <a:off x="5267305" y="461095"/>
            <a:ext cx="6159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8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Table 2:  </a:t>
            </a:r>
            <a:r>
              <a:rPr lang="en-IE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Topics covered based on Literature Reviews (5-7)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8E2F2BC-B0E4-4B65-AFF2-80D5D00B0A89}"/>
              </a:ext>
            </a:extLst>
          </p:cNvPr>
          <p:cNvSpPr/>
          <p:nvPr/>
        </p:nvSpPr>
        <p:spPr>
          <a:xfrm>
            <a:off x="327481" y="684755"/>
            <a:ext cx="3136239" cy="796702"/>
          </a:xfrm>
          <a:prstGeom prst="roundRect">
            <a:avLst/>
          </a:prstGeom>
          <a:solidFill>
            <a:srgbClr val="0E7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z="4400" dirty="0">
                <a:latin typeface="Dosis" panose="02010503020202060003" pitchFamily="2" charset="0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80788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D0009-7774-4D18-9717-87540EAB6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900" y="7464"/>
            <a:ext cx="9901490" cy="1520000"/>
          </a:xfrm>
        </p:spPr>
        <p:txBody>
          <a:bodyPr/>
          <a:lstStyle/>
          <a:p>
            <a:r>
              <a:rPr lang="en-IE"/>
              <a:t>Discussion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CC3B6-EBB6-40BD-8E3A-144C051B6E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25900" y="2050767"/>
            <a:ext cx="9901490" cy="4429407"/>
          </a:xfrm>
        </p:spPr>
        <p:txBody>
          <a:bodyPr/>
          <a:lstStyle/>
          <a:p>
            <a:r>
              <a:rPr lang="en-IE" sz="2600" b="1" dirty="0"/>
              <a:t>Accessibility </a:t>
            </a:r>
            <a:r>
              <a:rPr lang="en-IE" sz="2600" dirty="0"/>
              <a:t>of webpages were poor overall </a:t>
            </a:r>
            <a:r>
              <a:rPr lang="en-IE" sz="2600" dirty="0">
                <a:sym typeface="Wingdings" panose="05000000000000000000" pitchFamily="2" charset="2"/>
              </a:rPr>
              <a:t></a:t>
            </a:r>
            <a:r>
              <a:rPr lang="en-IE" sz="2600" dirty="0"/>
              <a:t> Is there a need for a statutory obligations?</a:t>
            </a:r>
          </a:p>
          <a:p>
            <a:r>
              <a:rPr lang="en-IE" sz="2600" b="1" dirty="0"/>
              <a:t>Readability</a:t>
            </a:r>
            <a:r>
              <a:rPr lang="en-IE" sz="2600" dirty="0"/>
              <a:t> results are concerning especially given adult illiteracy in Ireland and among pregnant smokers</a:t>
            </a:r>
          </a:p>
          <a:p>
            <a:r>
              <a:rPr lang="en-IE" sz="2600" b="1" dirty="0"/>
              <a:t>Content</a:t>
            </a:r>
            <a:r>
              <a:rPr lang="en-IE" sz="2600" dirty="0"/>
              <a:t> results suggest a need for improvement of webpages </a:t>
            </a:r>
            <a:r>
              <a:rPr lang="en-IE" sz="2600" dirty="0">
                <a:sym typeface="Wingdings" panose="05000000000000000000" pitchFamily="2" charset="2"/>
              </a:rPr>
              <a:t></a:t>
            </a:r>
            <a:r>
              <a:rPr lang="en-IE" sz="2600" dirty="0"/>
              <a:t> Is there a role for healthcare professionals?</a:t>
            </a:r>
          </a:p>
          <a:p>
            <a:r>
              <a:rPr lang="en-IE" sz="2600" b="1" dirty="0"/>
              <a:t>Strengths and Limitations</a:t>
            </a:r>
            <a:r>
              <a:rPr lang="en-IE" sz="2600" dirty="0"/>
              <a:t> – English, first 50 webpages,        automated tool use. </a:t>
            </a:r>
            <a:endParaRPr lang="en-IE" sz="2600" b="1" dirty="0"/>
          </a:p>
          <a:p>
            <a:pPr marL="0" indent="0">
              <a:buNone/>
            </a:pPr>
            <a:endParaRPr lang="en-IE" dirty="0"/>
          </a:p>
          <a:p>
            <a:endParaRPr lang="en-IE" dirty="0"/>
          </a:p>
        </p:txBody>
      </p:sp>
      <p:pic>
        <p:nvPicPr>
          <p:cNvPr id="4" name="Picture 6" descr="https://www.brandwatch.com/wp-content/uploads/2014/11/social-engagement.png">
            <a:extLst>
              <a:ext uri="{FF2B5EF4-FFF2-40B4-BE49-F238E27FC236}">
                <a16:creationId xmlns:a16="http://schemas.microsoft.com/office/drawing/2014/main" id="{AD454F93-36B3-4E43-A2B4-37C8C4AB6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679" y="4620126"/>
            <a:ext cx="2187555" cy="217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7C0BD8F-783A-431C-B496-BB22410C8487}"/>
              </a:ext>
            </a:extLst>
          </p:cNvPr>
          <p:cNvSpPr/>
          <p:nvPr/>
        </p:nvSpPr>
        <p:spPr>
          <a:xfrm>
            <a:off x="327481" y="684755"/>
            <a:ext cx="3136239" cy="796702"/>
          </a:xfrm>
          <a:prstGeom prst="roundRect">
            <a:avLst/>
          </a:prstGeom>
          <a:solidFill>
            <a:srgbClr val="0E7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z="4400" dirty="0">
                <a:latin typeface="Dosis" panose="02010503020202060003" pitchFamily="2" charset="0"/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391915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4294967295"/>
          </p:nvPr>
        </p:nvSpPr>
        <p:spPr>
          <a:xfrm>
            <a:off x="1125899" y="2050767"/>
            <a:ext cx="9901491" cy="44237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dirty="0"/>
              <a:t>Study highlights need for healthcare professionals to be:</a:t>
            </a:r>
          </a:p>
          <a:p>
            <a:pPr marL="457200" indent="-457200">
              <a:buFont typeface="+mj-lt"/>
              <a:buAutoNum type="arabicPeriod"/>
            </a:pPr>
            <a:r>
              <a:rPr lang="en-IE" dirty="0"/>
              <a:t>aware of webpages available on their area of interest</a:t>
            </a:r>
          </a:p>
          <a:p>
            <a:pPr marL="457200" indent="-457200">
              <a:buFont typeface="+mj-lt"/>
              <a:buAutoNum type="arabicPeriod"/>
            </a:pPr>
            <a:r>
              <a:rPr lang="en-IE" dirty="0"/>
              <a:t>cognisant of the needs of their individual patients</a:t>
            </a:r>
          </a:p>
          <a:p>
            <a:pPr marL="457200" indent="-457200">
              <a:buFont typeface="+mj-lt"/>
              <a:buAutoNum type="arabicPeriod"/>
            </a:pPr>
            <a:r>
              <a:rPr lang="en-IE" dirty="0"/>
              <a:t>part of solutions – content creation, curation</a:t>
            </a:r>
          </a:p>
          <a:p>
            <a:pPr marL="457200" indent="-457200">
              <a:buFont typeface="+mj-lt"/>
              <a:buAutoNum type="arabicPeriod"/>
            </a:pPr>
            <a:endParaRPr lang="en-IE" dirty="0"/>
          </a:p>
          <a:p>
            <a:pPr marL="457200" indent="-457200">
              <a:buFont typeface="+mj-lt"/>
              <a:buAutoNum type="arabicPeriod"/>
            </a:pPr>
            <a:endParaRPr lang="en-IE" dirty="0"/>
          </a:p>
          <a:p>
            <a:pPr marL="457200" indent="-457200">
              <a:buFont typeface="+mj-lt"/>
              <a:buAutoNum type="arabicPeriod"/>
            </a:pPr>
            <a:endParaRPr lang="en-IE" dirty="0"/>
          </a:p>
          <a:p>
            <a:pPr marL="0" indent="0">
              <a:buNone/>
            </a:pPr>
            <a:endParaRPr lang="en-IE" b="1" dirty="0"/>
          </a:p>
          <a:p>
            <a:pPr marL="0" indent="0">
              <a:buNone/>
            </a:pPr>
            <a:r>
              <a:rPr lang="en-IE" b="1" dirty="0"/>
              <a:t>References: </a:t>
            </a:r>
            <a:r>
              <a:rPr lang="en-IE" dirty="0">
                <a:hlinkClick r:id="rId3"/>
              </a:rPr>
              <a:t>https://sites.google.com/view/ramimod/</a:t>
            </a:r>
            <a:r>
              <a:rPr lang="en-IE" dirty="0"/>
              <a:t> </a:t>
            </a:r>
          </a:p>
        </p:txBody>
      </p:sp>
      <p:pic>
        <p:nvPicPr>
          <p:cNvPr id="4" name="Picture 12" descr="https://ageukblogs.files.wordpress.com/2012/03/p6-afll-web-imag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51"/>
          <a:stretch/>
        </p:blipFill>
        <p:spPr bwMode="auto">
          <a:xfrm>
            <a:off x="936713" y="4111089"/>
            <a:ext cx="10855894" cy="181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5F0D475-F1AD-416F-A160-00EEEBF2FC30}"/>
              </a:ext>
            </a:extLst>
          </p:cNvPr>
          <p:cNvSpPr/>
          <p:nvPr/>
        </p:nvSpPr>
        <p:spPr>
          <a:xfrm>
            <a:off x="327481" y="684755"/>
            <a:ext cx="3136239" cy="796702"/>
          </a:xfrm>
          <a:prstGeom prst="roundRect">
            <a:avLst/>
          </a:prstGeom>
          <a:solidFill>
            <a:srgbClr val="0E7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z="4400" dirty="0">
                <a:latin typeface="Dosis" panose="02010503020202060003" pitchFamily="2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23652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ThemeJF</Template>
  <TotalTime>14685</TotalTime>
  <Words>493</Words>
  <Application>Microsoft Office PowerPoint</Application>
  <PresentationFormat>Widescreen</PresentationFormat>
  <Paragraphs>116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Dosis</vt:lpstr>
      <vt:lpstr>Source Sans Pro</vt:lpstr>
      <vt:lpstr>Times New Roman</vt:lpstr>
      <vt:lpstr>Wingdings</vt:lpstr>
      <vt:lpstr>Custom Design</vt:lpstr>
      <vt:lpstr>PowerPoint Presentation</vt:lpstr>
      <vt:lpstr>PowerPoint Presentation</vt:lpstr>
      <vt:lpstr>Background</vt:lpstr>
      <vt:lpstr>Methods</vt:lpstr>
      <vt:lpstr>Results</vt:lpstr>
      <vt:lpstr>PowerPoint Presentation</vt:lpstr>
      <vt:lpstr>Discussion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Jack Flanagan Presentation</dc:title>
  <dc:creator>Conor</dc:creator>
  <cp:lastModifiedBy>Martin O'Donnell</cp:lastModifiedBy>
  <cp:revision>203</cp:revision>
  <dcterms:created xsi:type="dcterms:W3CDTF">2016-10-09T19:46:10Z</dcterms:created>
  <dcterms:modified xsi:type="dcterms:W3CDTF">2019-01-30T22:09:29Z</dcterms:modified>
</cp:coreProperties>
</file>