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handoutMasterIdLst>
    <p:handoutMasterId r:id="rId40"/>
  </p:handoutMasterIdLst>
  <p:sldIdLst>
    <p:sldId id="256" r:id="rId2"/>
    <p:sldId id="300" r:id="rId3"/>
    <p:sldId id="302" r:id="rId4"/>
    <p:sldId id="301" r:id="rId5"/>
    <p:sldId id="303" r:id="rId6"/>
    <p:sldId id="304" r:id="rId7"/>
    <p:sldId id="306" r:id="rId8"/>
    <p:sldId id="307" r:id="rId9"/>
    <p:sldId id="308" r:id="rId10"/>
    <p:sldId id="309" r:id="rId11"/>
    <p:sldId id="296" r:id="rId12"/>
    <p:sldId id="297" r:id="rId13"/>
    <p:sldId id="298" r:id="rId14"/>
    <p:sldId id="316" r:id="rId15"/>
    <p:sldId id="299" r:id="rId16"/>
    <p:sldId id="313" r:id="rId17"/>
    <p:sldId id="312" r:id="rId18"/>
    <p:sldId id="295" r:id="rId19"/>
    <p:sldId id="317" r:id="rId20"/>
    <p:sldId id="318" r:id="rId21"/>
    <p:sldId id="319" r:id="rId22"/>
    <p:sldId id="289" r:id="rId23"/>
    <p:sldId id="290" r:id="rId24"/>
    <p:sldId id="292" r:id="rId25"/>
    <p:sldId id="291" r:id="rId26"/>
    <p:sldId id="283" r:id="rId27"/>
    <p:sldId id="276" r:id="rId28"/>
    <p:sldId id="277" r:id="rId29"/>
    <p:sldId id="281" r:id="rId30"/>
    <p:sldId id="278" r:id="rId31"/>
    <p:sldId id="284" r:id="rId32"/>
    <p:sldId id="288" r:id="rId33"/>
    <p:sldId id="285" r:id="rId34"/>
    <p:sldId id="286" r:id="rId35"/>
    <p:sldId id="260" r:id="rId36"/>
    <p:sldId id="293" r:id="rId37"/>
    <p:sldId id="294" r:id="rId38"/>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p15:clr>
            <a:srgbClr val="A4A3A4"/>
          </p15:clr>
        </p15:guide>
        <p15:guide id="2" pos="519">
          <p15:clr>
            <a:srgbClr val="A4A3A4"/>
          </p15:clr>
        </p15:guide>
      </p15:sldGuideLst>
    </p:ext>
    <p:ext uri="{2D200454-40CA-4A62-9FC3-DE9A4176ACB9}">
      <p15:notesGuideLst xmlns:p15="http://schemas.microsoft.com/office/powerpoint/2012/main">
        <p15:guide id="1" orient="horz" pos="3133">
          <p15:clr>
            <a:srgbClr val="A4A3A4"/>
          </p15:clr>
        </p15:guide>
        <p15:guide id="2" pos="2160">
          <p15:clr>
            <a:srgbClr val="A4A3A4"/>
          </p15:clr>
        </p15:guide>
        <p15:guide id="3" orient="horz" pos="3127">
          <p15:clr>
            <a:srgbClr val="A4A3A4"/>
          </p15:clr>
        </p15:guide>
        <p15:guide id="4"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nan Keane" initials="RK"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73B9"/>
    <a:srgbClr val="3E6D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27" autoAdjust="0"/>
  </p:normalViewPr>
  <p:slideViewPr>
    <p:cSldViewPr snapToGrid="0" showGuides="1">
      <p:cViewPr varScale="1">
        <p:scale>
          <a:sx n="83" d="100"/>
          <a:sy n="83" d="100"/>
        </p:scale>
        <p:origin x="1450" y="72"/>
      </p:cViewPr>
      <p:guideLst>
        <p:guide orient="horz" pos="4319"/>
        <p:guide pos="519"/>
      </p:guideLst>
    </p:cSldViewPr>
  </p:slideViewPr>
  <p:notesTextViewPr>
    <p:cViewPr>
      <p:scale>
        <a:sx n="1" d="1"/>
        <a:sy n="1" d="1"/>
      </p:scale>
      <p:origin x="0" y="0"/>
    </p:cViewPr>
  </p:notesTextViewPr>
  <p:notesViewPr>
    <p:cSldViewPr snapToGrid="0" showGuides="1">
      <p:cViewPr varScale="1">
        <p:scale>
          <a:sx n="91" d="100"/>
          <a:sy n="91" d="100"/>
        </p:scale>
        <p:origin x="-3720" y="-108"/>
      </p:cViewPr>
      <p:guideLst>
        <p:guide orient="horz" pos="3133"/>
        <p:guide pos="2160"/>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_rels/data11.xml.rels><?xml version="1.0" encoding="UTF-8" standalone="yes"?>
<Relationships xmlns="http://schemas.openxmlformats.org/package/2006/relationships"><Relationship Id="rId1" Type="http://schemas.openxmlformats.org/officeDocument/2006/relationships/image" Target="../media/image37.jpeg"/></Relationships>
</file>

<file path=ppt/diagrams/_rels/data1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hyperlink" Target="mailto:SDavis@dental.tcd.ie" TargetMode="External"/></Relationships>
</file>

<file path=ppt/diagrams/_rels/drawing11.xml.rels><?xml version="1.0" encoding="UTF-8" standalone="yes"?>
<Relationships xmlns="http://schemas.openxmlformats.org/package/2006/relationships"><Relationship Id="rId1" Type="http://schemas.openxmlformats.org/officeDocument/2006/relationships/image" Target="../media/image37.jpeg"/></Relationships>
</file>

<file path=ppt/diagrams/_rels/drawing1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hyperlink" Target="mailto:SDavis@dental.tcd.ie"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CB3C1C-9BDD-46C1-9F8C-6A5A396CBA31}"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GB"/>
        </a:p>
      </dgm:t>
    </dgm:pt>
    <dgm:pt modelId="{5EA50F0D-2EBB-4698-BB1C-5E9BF4494F22}">
      <dgm:prSet/>
      <dgm:spPr/>
      <dgm:t>
        <a:bodyPr/>
        <a:lstStyle/>
        <a:p>
          <a:r>
            <a:rPr lang="en-GB" dirty="0"/>
            <a:t>Learning Outcomes</a:t>
          </a:r>
        </a:p>
      </dgm:t>
    </dgm:pt>
    <dgm:pt modelId="{461B5580-A4D8-42F3-8959-B276EB864C54}" type="parTrans" cxnId="{5A910AC4-EACC-4AE8-9C0D-40472CF6772F}">
      <dgm:prSet/>
      <dgm:spPr/>
      <dgm:t>
        <a:bodyPr/>
        <a:lstStyle/>
        <a:p>
          <a:endParaRPr lang="en-GB"/>
        </a:p>
      </dgm:t>
    </dgm:pt>
    <dgm:pt modelId="{0A0C417C-3B64-4850-92A5-45BB56221B92}" type="sibTrans" cxnId="{5A910AC4-EACC-4AE8-9C0D-40472CF6772F}">
      <dgm:prSet/>
      <dgm:spPr/>
      <dgm:t>
        <a:bodyPr/>
        <a:lstStyle/>
        <a:p>
          <a:endParaRPr lang="en-GB"/>
        </a:p>
      </dgm:t>
    </dgm:pt>
    <dgm:pt modelId="{BD597281-418D-42B3-AC0D-253D2D4D57F9}">
      <dgm:prSet/>
      <dgm:spPr/>
      <dgm:t>
        <a:bodyPr/>
        <a:lstStyle/>
        <a:p>
          <a:r>
            <a:rPr lang="en-GB" b="1" dirty="0"/>
            <a:t>To have insight into the dental learning environment</a:t>
          </a:r>
          <a:endParaRPr lang="en-GB" dirty="0"/>
        </a:p>
      </dgm:t>
    </dgm:pt>
    <dgm:pt modelId="{F8B8B627-EA57-4B96-A6EB-E12A5C5DAF85}" type="parTrans" cxnId="{6FF14753-617F-49AB-829A-6D07A7D777EA}">
      <dgm:prSet/>
      <dgm:spPr/>
      <dgm:t>
        <a:bodyPr/>
        <a:lstStyle/>
        <a:p>
          <a:endParaRPr lang="en-GB"/>
        </a:p>
      </dgm:t>
    </dgm:pt>
    <dgm:pt modelId="{67940415-B7E3-419E-AA92-C34EBBBF092D}" type="sibTrans" cxnId="{6FF14753-617F-49AB-829A-6D07A7D777EA}">
      <dgm:prSet/>
      <dgm:spPr/>
      <dgm:t>
        <a:bodyPr/>
        <a:lstStyle/>
        <a:p>
          <a:endParaRPr lang="en-GB"/>
        </a:p>
      </dgm:t>
    </dgm:pt>
    <dgm:pt modelId="{30972832-4E4C-4989-A5AD-E6AB346E40EB}">
      <dgm:prSet/>
      <dgm:spPr/>
      <dgm:t>
        <a:bodyPr/>
        <a:lstStyle/>
        <a:p>
          <a:r>
            <a:rPr lang="en-GB" b="1"/>
            <a:t>To present some challenges around feedback</a:t>
          </a:r>
          <a:endParaRPr lang="en-GB"/>
        </a:p>
      </dgm:t>
    </dgm:pt>
    <dgm:pt modelId="{DF95A082-3838-4E9A-91F0-4E82E77C2273}" type="parTrans" cxnId="{CFF9719B-8344-437B-8E4E-409C5085FF3E}">
      <dgm:prSet/>
      <dgm:spPr/>
      <dgm:t>
        <a:bodyPr/>
        <a:lstStyle/>
        <a:p>
          <a:endParaRPr lang="en-GB"/>
        </a:p>
      </dgm:t>
    </dgm:pt>
    <dgm:pt modelId="{A4057C1A-DF93-4B7E-8B45-5E944A97B9D3}" type="sibTrans" cxnId="{CFF9719B-8344-437B-8E4E-409C5085FF3E}">
      <dgm:prSet/>
      <dgm:spPr/>
      <dgm:t>
        <a:bodyPr/>
        <a:lstStyle/>
        <a:p>
          <a:endParaRPr lang="en-GB"/>
        </a:p>
      </dgm:t>
    </dgm:pt>
    <dgm:pt modelId="{F9A36D32-4684-4250-A684-3541C0283BC1}">
      <dgm:prSet/>
      <dgm:spPr/>
      <dgm:t>
        <a:bodyPr/>
        <a:lstStyle/>
        <a:p>
          <a:r>
            <a:rPr lang="en-GB" b="1"/>
            <a:t>To understand why reconceptualisation of feedback as a sense making process is coming to light in the literature</a:t>
          </a:r>
          <a:endParaRPr lang="en-GB"/>
        </a:p>
      </dgm:t>
    </dgm:pt>
    <dgm:pt modelId="{BC59EA09-8BD8-42BA-8AC2-758620D1D9C5}" type="parTrans" cxnId="{76C78F79-3633-4895-BDC7-1075F0980A79}">
      <dgm:prSet/>
      <dgm:spPr/>
      <dgm:t>
        <a:bodyPr/>
        <a:lstStyle/>
        <a:p>
          <a:endParaRPr lang="en-GB"/>
        </a:p>
      </dgm:t>
    </dgm:pt>
    <dgm:pt modelId="{8E1AC0E2-033C-4885-A36E-7A5DF74B3DC2}" type="sibTrans" cxnId="{76C78F79-3633-4895-BDC7-1075F0980A79}">
      <dgm:prSet/>
      <dgm:spPr/>
      <dgm:t>
        <a:bodyPr/>
        <a:lstStyle/>
        <a:p>
          <a:endParaRPr lang="en-GB"/>
        </a:p>
      </dgm:t>
    </dgm:pt>
    <dgm:pt modelId="{A6D939E8-E19A-4381-9524-F7CA7A2A9D85}">
      <dgm:prSet/>
      <dgm:spPr/>
      <dgm:t>
        <a:bodyPr/>
        <a:lstStyle/>
        <a:p>
          <a:r>
            <a:rPr lang="en-GB" b="1"/>
            <a:t>To present some research around student feedback literacy underway at DDUH</a:t>
          </a:r>
          <a:endParaRPr lang="en-GB"/>
        </a:p>
      </dgm:t>
    </dgm:pt>
    <dgm:pt modelId="{67594C0E-EEA1-4DF9-B998-90DB98136C4A}" type="parTrans" cxnId="{4C837E6A-EA0A-42E6-9FFB-1D473F3FA09C}">
      <dgm:prSet/>
      <dgm:spPr/>
      <dgm:t>
        <a:bodyPr/>
        <a:lstStyle/>
        <a:p>
          <a:endParaRPr lang="en-GB"/>
        </a:p>
      </dgm:t>
    </dgm:pt>
    <dgm:pt modelId="{297E070A-C3D8-457E-ABC9-72B76D9025F1}" type="sibTrans" cxnId="{4C837E6A-EA0A-42E6-9FFB-1D473F3FA09C}">
      <dgm:prSet/>
      <dgm:spPr/>
      <dgm:t>
        <a:bodyPr/>
        <a:lstStyle/>
        <a:p>
          <a:endParaRPr lang="en-GB"/>
        </a:p>
      </dgm:t>
    </dgm:pt>
    <dgm:pt modelId="{4877FAB4-1261-4D26-98CC-1AFCFADA775D}">
      <dgm:prSet/>
      <dgm:spPr/>
      <dgm:t>
        <a:bodyPr/>
        <a:lstStyle/>
        <a:p>
          <a:r>
            <a:rPr lang="en-GB" b="1" dirty="0"/>
            <a:t>To review the central role of feedback in learning</a:t>
          </a:r>
        </a:p>
      </dgm:t>
    </dgm:pt>
    <dgm:pt modelId="{D3066CC3-7E5D-409A-AF9A-226DF734B2AD}" type="parTrans" cxnId="{99A6514F-2F84-4FA0-B35A-37F1BAD118DA}">
      <dgm:prSet/>
      <dgm:spPr/>
      <dgm:t>
        <a:bodyPr/>
        <a:lstStyle/>
        <a:p>
          <a:endParaRPr lang="en-GB"/>
        </a:p>
      </dgm:t>
    </dgm:pt>
    <dgm:pt modelId="{E3E7B543-B924-4438-ADFA-589646357F07}" type="sibTrans" cxnId="{99A6514F-2F84-4FA0-B35A-37F1BAD118DA}">
      <dgm:prSet/>
      <dgm:spPr/>
      <dgm:t>
        <a:bodyPr/>
        <a:lstStyle/>
        <a:p>
          <a:endParaRPr lang="en-GB"/>
        </a:p>
      </dgm:t>
    </dgm:pt>
    <dgm:pt modelId="{871F3EF2-092C-43E6-BF58-46DF82CED2FC}" type="pres">
      <dgm:prSet presAssocID="{98CB3C1C-9BDD-46C1-9F8C-6A5A396CBA31}" presName="Name0" presStyleCnt="0">
        <dgm:presLayoutVars>
          <dgm:dir/>
          <dgm:animLvl val="lvl"/>
          <dgm:resizeHandles val="exact"/>
        </dgm:presLayoutVars>
      </dgm:prSet>
      <dgm:spPr/>
      <dgm:t>
        <a:bodyPr/>
        <a:lstStyle/>
        <a:p>
          <a:endParaRPr lang="en-GB"/>
        </a:p>
      </dgm:t>
    </dgm:pt>
    <dgm:pt modelId="{E609B27F-EE4A-4505-9BF1-CE8AC4418431}" type="pres">
      <dgm:prSet presAssocID="{5EA50F0D-2EBB-4698-BB1C-5E9BF4494F22}" presName="linNode" presStyleCnt="0"/>
      <dgm:spPr/>
    </dgm:pt>
    <dgm:pt modelId="{E9AD0B10-9055-4EC6-A01C-7A0959323A6E}" type="pres">
      <dgm:prSet presAssocID="{5EA50F0D-2EBB-4698-BB1C-5E9BF4494F22}" presName="parentText" presStyleLbl="node1" presStyleIdx="0" presStyleCnt="1">
        <dgm:presLayoutVars>
          <dgm:chMax val="1"/>
          <dgm:bulletEnabled val="1"/>
        </dgm:presLayoutVars>
      </dgm:prSet>
      <dgm:spPr/>
      <dgm:t>
        <a:bodyPr/>
        <a:lstStyle/>
        <a:p>
          <a:endParaRPr lang="en-GB"/>
        </a:p>
      </dgm:t>
    </dgm:pt>
    <dgm:pt modelId="{84D9BA20-48CC-4837-A412-2A6AC7E3663C}" type="pres">
      <dgm:prSet presAssocID="{5EA50F0D-2EBB-4698-BB1C-5E9BF4494F22}" presName="descendantText" presStyleLbl="alignAccFollowNode1" presStyleIdx="0" presStyleCnt="1" custScaleY="115951">
        <dgm:presLayoutVars>
          <dgm:bulletEnabled val="1"/>
        </dgm:presLayoutVars>
      </dgm:prSet>
      <dgm:spPr/>
      <dgm:t>
        <a:bodyPr/>
        <a:lstStyle/>
        <a:p>
          <a:endParaRPr lang="en-GB"/>
        </a:p>
      </dgm:t>
    </dgm:pt>
  </dgm:ptLst>
  <dgm:cxnLst>
    <dgm:cxn modelId="{D3DF5001-91E6-4E46-96E6-EE0BB979083E}" type="presOf" srcId="{98CB3C1C-9BDD-46C1-9F8C-6A5A396CBA31}" destId="{871F3EF2-092C-43E6-BF58-46DF82CED2FC}" srcOrd="0" destOrd="0" presId="urn:microsoft.com/office/officeart/2005/8/layout/vList5"/>
    <dgm:cxn modelId="{5A910AC4-EACC-4AE8-9C0D-40472CF6772F}" srcId="{98CB3C1C-9BDD-46C1-9F8C-6A5A396CBA31}" destId="{5EA50F0D-2EBB-4698-BB1C-5E9BF4494F22}" srcOrd="0" destOrd="0" parTransId="{461B5580-A4D8-42F3-8959-B276EB864C54}" sibTransId="{0A0C417C-3B64-4850-92A5-45BB56221B92}"/>
    <dgm:cxn modelId="{9E89E71E-5337-4C64-BC67-D90B6CAD1135}" type="presOf" srcId="{30972832-4E4C-4989-A5AD-E6AB346E40EB}" destId="{84D9BA20-48CC-4837-A412-2A6AC7E3663C}" srcOrd="0" destOrd="2" presId="urn:microsoft.com/office/officeart/2005/8/layout/vList5"/>
    <dgm:cxn modelId="{4C837E6A-EA0A-42E6-9FFB-1D473F3FA09C}" srcId="{5EA50F0D-2EBB-4698-BB1C-5E9BF4494F22}" destId="{A6D939E8-E19A-4381-9524-F7CA7A2A9D85}" srcOrd="4" destOrd="0" parTransId="{67594C0E-EEA1-4DF9-B998-90DB98136C4A}" sibTransId="{297E070A-C3D8-457E-ABC9-72B76D9025F1}"/>
    <dgm:cxn modelId="{CFF9719B-8344-437B-8E4E-409C5085FF3E}" srcId="{5EA50F0D-2EBB-4698-BB1C-5E9BF4494F22}" destId="{30972832-4E4C-4989-A5AD-E6AB346E40EB}" srcOrd="2" destOrd="0" parTransId="{DF95A082-3838-4E9A-91F0-4E82E77C2273}" sibTransId="{A4057C1A-DF93-4B7E-8B45-5E944A97B9D3}"/>
    <dgm:cxn modelId="{6DD050A5-F31E-4B16-8F92-AD3C1B4273C5}" type="presOf" srcId="{BD597281-418D-42B3-AC0D-253D2D4D57F9}" destId="{84D9BA20-48CC-4837-A412-2A6AC7E3663C}" srcOrd="0" destOrd="0" presId="urn:microsoft.com/office/officeart/2005/8/layout/vList5"/>
    <dgm:cxn modelId="{99A6514F-2F84-4FA0-B35A-37F1BAD118DA}" srcId="{5EA50F0D-2EBB-4698-BB1C-5E9BF4494F22}" destId="{4877FAB4-1261-4D26-98CC-1AFCFADA775D}" srcOrd="1" destOrd="0" parTransId="{D3066CC3-7E5D-409A-AF9A-226DF734B2AD}" sibTransId="{E3E7B543-B924-4438-ADFA-589646357F07}"/>
    <dgm:cxn modelId="{79903C3F-511B-44C0-8D78-4E962936C065}" type="presOf" srcId="{5EA50F0D-2EBB-4698-BB1C-5E9BF4494F22}" destId="{E9AD0B10-9055-4EC6-A01C-7A0959323A6E}" srcOrd="0" destOrd="0" presId="urn:microsoft.com/office/officeart/2005/8/layout/vList5"/>
    <dgm:cxn modelId="{76C78F79-3633-4895-BDC7-1075F0980A79}" srcId="{5EA50F0D-2EBB-4698-BB1C-5E9BF4494F22}" destId="{F9A36D32-4684-4250-A684-3541C0283BC1}" srcOrd="3" destOrd="0" parTransId="{BC59EA09-8BD8-42BA-8AC2-758620D1D9C5}" sibTransId="{8E1AC0E2-033C-4885-A36E-7A5DF74B3DC2}"/>
    <dgm:cxn modelId="{FA54D0F7-9892-4B9A-81D7-BE58237E69A5}" type="presOf" srcId="{A6D939E8-E19A-4381-9524-F7CA7A2A9D85}" destId="{84D9BA20-48CC-4837-A412-2A6AC7E3663C}" srcOrd="0" destOrd="4" presId="urn:microsoft.com/office/officeart/2005/8/layout/vList5"/>
    <dgm:cxn modelId="{3CF28F7C-7D39-4226-B266-4D24E1E0911A}" type="presOf" srcId="{F9A36D32-4684-4250-A684-3541C0283BC1}" destId="{84D9BA20-48CC-4837-A412-2A6AC7E3663C}" srcOrd="0" destOrd="3" presId="urn:microsoft.com/office/officeart/2005/8/layout/vList5"/>
    <dgm:cxn modelId="{217786A3-ECE7-42D5-AE02-BC91FEC5E22A}" type="presOf" srcId="{4877FAB4-1261-4D26-98CC-1AFCFADA775D}" destId="{84D9BA20-48CC-4837-A412-2A6AC7E3663C}" srcOrd="0" destOrd="1" presId="urn:microsoft.com/office/officeart/2005/8/layout/vList5"/>
    <dgm:cxn modelId="{6FF14753-617F-49AB-829A-6D07A7D777EA}" srcId="{5EA50F0D-2EBB-4698-BB1C-5E9BF4494F22}" destId="{BD597281-418D-42B3-AC0D-253D2D4D57F9}" srcOrd="0" destOrd="0" parTransId="{F8B8B627-EA57-4B96-A6EB-E12A5C5DAF85}" sibTransId="{67940415-B7E3-419E-AA92-C34EBBBF092D}"/>
    <dgm:cxn modelId="{1F3DA060-87DB-46A4-BD1E-FCDC04245FE0}" type="presParOf" srcId="{871F3EF2-092C-43E6-BF58-46DF82CED2FC}" destId="{E609B27F-EE4A-4505-9BF1-CE8AC4418431}" srcOrd="0" destOrd="0" presId="urn:microsoft.com/office/officeart/2005/8/layout/vList5"/>
    <dgm:cxn modelId="{5EA1EB18-452A-4038-8D26-888FEF4B5BA1}" type="presParOf" srcId="{E609B27F-EE4A-4505-9BF1-CE8AC4418431}" destId="{E9AD0B10-9055-4EC6-A01C-7A0959323A6E}" srcOrd="0" destOrd="0" presId="urn:microsoft.com/office/officeart/2005/8/layout/vList5"/>
    <dgm:cxn modelId="{4815C452-786F-440E-8F02-2076D57B4BD1}" type="presParOf" srcId="{E609B27F-EE4A-4505-9BF1-CE8AC4418431}" destId="{84D9BA20-48CC-4837-A412-2A6AC7E3663C}"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14F9495-90B9-4E16-86A0-C9D4CF29D84F}"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0B561553-BB44-4FE7-8D2C-BE9D38AF06E6}">
      <dgm:prSet phldrT="[Text]"/>
      <dgm:spPr/>
      <dgm:t>
        <a:bodyPr/>
        <a:lstStyle/>
        <a:p>
          <a:r>
            <a:rPr lang="en-GB" dirty="0"/>
            <a:t>Due to avoid upsetting students with honest and critical feedback- lead to vanishing FB where meaningful feedback is avoided.</a:t>
          </a:r>
        </a:p>
      </dgm:t>
    </dgm:pt>
    <dgm:pt modelId="{75FBC367-79FF-47C8-9675-67E20DAC35F6}" type="parTrans" cxnId="{12159702-2F58-48D4-AACB-2D37968D4738}">
      <dgm:prSet/>
      <dgm:spPr/>
      <dgm:t>
        <a:bodyPr/>
        <a:lstStyle/>
        <a:p>
          <a:endParaRPr lang="en-GB"/>
        </a:p>
      </dgm:t>
    </dgm:pt>
    <dgm:pt modelId="{DA241017-A870-458D-9DF2-5581C4347FF7}" type="sibTrans" cxnId="{12159702-2F58-48D4-AACB-2D37968D4738}">
      <dgm:prSet/>
      <dgm:spPr/>
      <dgm:t>
        <a:bodyPr/>
        <a:lstStyle/>
        <a:p>
          <a:endParaRPr lang="en-GB"/>
        </a:p>
      </dgm:t>
    </dgm:pt>
    <dgm:pt modelId="{18EC40D0-7714-442E-9535-F7097D7DF1A4}">
      <dgm:prSet phldrT="[Text]"/>
      <dgm:spPr/>
      <dgm:t>
        <a:bodyPr/>
        <a:lstStyle/>
        <a:p>
          <a:r>
            <a:rPr lang="en-GB" dirty="0"/>
            <a:t>Lack of direct observation of task</a:t>
          </a:r>
        </a:p>
      </dgm:t>
    </dgm:pt>
    <dgm:pt modelId="{DDB07F9F-7B38-41ED-81AB-2E331708ED31}" type="parTrans" cxnId="{CF50FA82-BAB8-4F23-8A2E-F3C8B85B024F}">
      <dgm:prSet/>
      <dgm:spPr/>
      <dgm:t>
        <a:bodyPr/>
        <a:lstStyle/>
        <a:p>
          <a:endParaRPr lang="en-GB"/>
        </a:p>
      </dgm:t>
    </dgm:pt>
    <dgm:pt modelId="{0D9BC44A-B03E-4FEE-870A-7FB4AD0D0F71}" type="sibTrans" cxnId="{CF50FA82-BAB8-4F23-8A2E-F3C8B85B024F}">
      <dgm:prSet/>
      <dgm:spPr/>
      <dgm:t>
        <a:bodyPr/>
        <a:lstStyle/>
        <a:p>
          <a:endParaRPr lang="en-GB"/>
        </a:p>
      </dgm:t>
    </dgm:pt>
    <dgm:pt modelId="{C491D93F-EB55-4BBC-A968-37319CD71811}">
      <dgm:prSet phldrT="[Text]"/>
      <dgm:spPr/>
      <dgm:t>
        <a:bodyPr/>
        <a:lstStyle/>
        <a:p>
          <a:r>
            <a:rPr lang="en-GB" dirty="0"/>
            <a:t>Inadequate time set aside for FB</a:t>
          </a:r>
        </a:p>
        <a:p>
          <a:r>
            <a:rPr lang="en-GB" dirty="0"/>
            <a:t>Busy clinical environment where the patient quality care and education occur concurrently</a:t>
          </a:r>
        </a:p>
      </dgm:t>
    </dgm:pt>
    <dgm:pt modelId="{351D58B8-AED9-4366-AE7B-5E4D305B8954}" type="parTrans" cxnId="{4F912308-8183-4867-B01F-E0D389A019C0}">
      <dgm:prSet/>
      <dgm:spPr/>
      <dgm:t>
        <a:bodyPr/>
        <a:lstStyle/>
        <a:p>
          <a:endParaRPr lang="en-GB"/>
        </a:p>
      </dgm:t>
    </dgm:pt>
    <dgm:pt modelId="{4922278F-0910-4F8C-99B6-5E52FD257F39}" type="sibTrans" cxnId="{4F912308-8183-4867-B01F-E0D389A019C0}">
      <dgm:prSet/>
      <dgm:spPr/>
      <dgm:t>
        <a:bodyPr/>
        <a:lstStyle/>
        <a:p>
          <a:endParaRPr lang="en-GB"/>
        </a:p>
      </dgm:t>
    </dgm:pt>
    <dgm:pt modelId="{F3061749-1495-46F3-B745-4D622ED895D5}">
      <dgm:prSet phldrT="[Text]"/>
      <dgm:spPr/>
      <dgm:t>
        <a:bodyPr/>
        <a:lstStyle/>
        <a:p>
          <a:r>
            <a:rPr lang="en-GB" dirty="0"/>
            <a:t>Inappropriate tone in message delivery</a:t>
          </a:r>
        </a:p>
      </dgm:t>
    </dgm:pt>
    <dgm:pt modelId="{A38B18DF-19EF-4C39-9E1B-5226ABF94556}" type="parTrans" cxnId="{2C465260-0437-4B0E-9F92-48453F1D0191}">
      <dgm:prSet/>
      <dgm:spPr/>
      <dgm:t>
        <a:bodyPr/>
        <a:lstStyle/>
        <a:p>
          <a:endParaRPr lang="en-GB"/>
        </a:p>
      </dgm:t>
    </dgm:pt>
    <dgm:pt modelId="{346E636D-3BDC-4A98-928A-F3F9BF096409}" type="sibTrans" cxnId="{2C465260-0437-4B0E-9F92-48453F1D0191}">
      <dgm:prSet/>
      <dgm:spPr/>
      <dgm:t>
        <a:bodyPr/>
        <a:lstStyle/>
        <a:p>
          <a:endParaRPr lang="en-GB"/>
        </a:p>
      </dgm:t>
    </dgm:pt>
    <dgm:pt modelId="{DB720EFF-4445-4CC5-BB6B-7EEAFBCD8E80}">
      <dgm:prSet phldrT="[Text]"/>
      <dgm:spPr/>
      <dgm:t>
        <a:bodyPr/>
        <a:lstStyle/>
        <a:p>
          <a:pPr algn="ctr"/>
          <a:r>
            <a:rPr lang="en-GB" dirty="0"/>
            <a:t>Limited external FB leading to generation of incorrect self assessment. </a:t>
          </a:r>
        </a:p>
        <a:p>
          <a:pPr algn="l"/>
          <a:r>
            <a:rPr lang="en-GB" dirty="0"/>
            <a:t>High performers understate performance</a:t>
          </a:r>
        </a:p>
        <a:p>
          <a:pPr algn="l"/>
          <a:r>
            <a:rPr lang="en-GB" dirty="0"/>
            <a:t>Low performers overstate performance.</a:t>
          </a:r>
        </a:p>
      </dgm:t>
    </dgm:pt>
    <dgm:pt modelId="{B4EF8450-81FC-4F15-A9A6-06609F574C15}" type="parTrans" cxnId="{E552F87B-80CE-4774-96A1-F41F937C80FF}">
      <dgm:prSet/>
      <dgm:spPr/>
      <dgm:t>
        <a:bodyPr/>
        <a:lstStyle/>
        <a:p>
          <a:endParaRPr lang="en-GB"/>
        </a:p>
      </dgm:t>
    </dgm:pt>
    <dgm:pt modelId="{4B42D70F-21E5-4DFB-89E0-6BDA898DF2DA}" type="sibTrans" cxnId="{E552F87B-80CE-4774-96A1-F41F937C80FF}">
      <dgm:prSet/>
      <dgm:spPr/>
      <dgm:t>
        <a:bodyPr/>
        <a:lstStyle/>
        <a:p>
          <a:endParaRPr lang="en-GB"/>
        </a:p>
      </dgm:t>
    </dgm:pt>
    <dgm:pt modelId="{026E9151-3655-4FE1-9B60-A13E4922348E}" type="pres">
      <dgm:prSet presAssocID="{314F9495-90B9-4E16-86A0-C9D4CF29D84F}" presName="diagram" presStyleCnt="0">
        <dgm:presLayoutVars>
          <dgm:dir/>
          <dgm:resizeHandles val="exact"/>
        </dgm:presLayoutVars>
      </dgm:prSet>
      <dgm:spPr/>
      <dgm:t>
        <a:bodyPr/>
        <a:lstStyle/>
        <a:p>
          <a:endParaRPr lang="en-GB"/>
        </a:p>
      </dgm:t>
    </dgm:pt>
    <dgm:pt modelId="{C7CD122F-17BC-4A6A-833F-13849BB8761E}" type="pres">
      <dgm:prSet presAssocID="{0B561553-BB44-4FE7-8D2C-BE9D38AF06E6}" presName="node" presStyleLbl="node1" presStyleIdx="0" presStyleCnt="5" custScaleX="133973">
        <dgm:presLayoutVars>
          <dgm:bulletEnabled val="1"/>
        </dgm:presLayoutVars>
      </dgm:prSet>
      <dgm:spPr/>
      <dgm:t>
        <a:bodyPr/>
        <a:lstStyle/>
        <a:p>
          <a:endParaRPr lang="en-GB"/>
        </a:p>
      </dgm:t>
    </dgm:pt>
    <dgm:pt modelId="{C93C1F79-44C1-49ED-96CC-EFAE0C970DB5}" type="pres">
      <dgm:prSet presAssocID="{DA241017-A870-458D-9DF2-5581C4347FF7}" presName="sibTrans" presStyleCnt="0"/>
      <dgm:spPr/>
    </dgm:pt>
    <dgm:pt modelId="{7316C0C7-F9A6-41EB-AED9-AE5F3E4C91B5}" type="pres">
      <dgm:prSet presAssocID="{18EC40D0-7714-442E-9535-F7097D7DF1A4}" presName="node" presStyleLbl="node1" presStyleIdx="1" presStyleCnt="5" custScaleX="139694">
        <dgm:presLayoutVars>
          <dgm:bulletEnabled val="1"/>
        </dgm:presLayoutVars>
      </dgm:prSet>
      <dgm:spPr/>
      <dgm:t>
        <a:bodyPr/>
        <a:lstStyle/>
        <a:p>
          <a:endParaRPr lang="en-GB"/>
        </a:p>
      </dgm:t>
    </dgm:pt>
    <dgm:pt modelId="{1C6F3D55-7443-4147-A56D-B0842137EC98}" type="pres">
      <dgm:prSet presAssocID="{0D9BC44A-B03E-4FEE-870A-7FB4AD0D0F71}" presName="sibTrans" presStyleCnt="0"/>
      <dgm:spPr/>
    </dgm:pt>
    <dgm:pt modelId="{762558CD-9CFF-4459-8A81-DEBDEC3885B6}" type="pres">
      <dgm:prSet presAssocID="{C491D93F-EB55-4BBC-A968-37319CD71811}" presName="node" presStyleLbl="node1" presStyleIdx="2" presStyleCnt="5" custScaleX="118624">
        <dgm:presLayoutVars>
          <dgm:bulletEnabled val="1"/>
        </dgm:presLayoutVars>
      </dgm:prSet>
      <dgm:spPr/>
      <dgm:t>
        <a:bodyPr/>
        <a:lstStyle/>
        <a:p>
          <a:endParaRPr lang="en-GB"/>
        </a:p>
      </dgm:t>
    </dgm:pt>
    <dgm:pt modelId="{BB522665-1AE6-4697-A0D8-640CE3E69030}" type="pres">
      <dgm:prSet presAssocID="{4922278F-0910-4F8C-99B6-5E52FD257F39}" presName="sibTrans" presStyleCnt="0"/>
      <dgm:spPr/>
    </dgm:pt>
    <dgm:pt modelId="{A2DF7F7D-9E9F-47B1-9DFC-A3380F3BDFB9}" type="pres">
      <dgm:prSet presAssocID="{F3061749-1495-46F3-B745-4D622ED895D5}" presName="node" presStyleLbl="node1" presStyleIdx="3" presStyleCnt="5" custScaleX="114153">
        <dgm:presLayoutVars>
          <dgm:bulletEnabled val="1"/>
        </dgm:presLayoutVars>
      </dgm:prSet>
      <dgm:spPr/>
      <dgm:t>
        <a:bodyPr/>
        <a:lstStyle/>
        <a:p>
          <a:endParaRPr lang="en-GB"/>
        </a:p>
      </dgm:t>
    </dgm:pt>
    <dgm:pt modelId="{1BD4611F-26E5-4487-9539-D49C3CDD6F40}" type="pres">
      <dgm:prSet presAssocID="{346E636D-3BDC-4A98-928A-F3F9BF096409}" presName="sibTrans" presStyleCnt="0"/>
      <dgm:spPr/>
    </dgm:pt>
    <dgm:pt modelId="{9B52DBA1-19C9-4980-99D9-2926AC4CDEB3}" type="pres">
      <dgm:prSet presAssocID="{DB720EFF-4445-4CC5-BB6B-7EEAFBCD8E80}" presName="node" presStyleLbl="node1" presStyleIdx="4" presStyleCnt="5" custScaleX="140936">
        <dgm:presLayoutVars>
          <dgm:bulletEnabled val="1"/>
        </dgm:presLayoutVars>
      </dgm:prSet>
      <dgm:spPr/>
      <dgm:t>
        <a:bodyPr/>
        <a:lstStyle/>
        <a:p>
          <a:endParaRPr lang="en-GB"/>
        </a:p>
      </dgm:t>
    </dgm:pt>
  </dgm:ptLst>
  <dgm:cxnLst>
    <dgm:cxn modelId="{CF50FA82-BAB8-4F23-8A2E-F3C8B85B024F}" srcId="{314F9495-90B9-4E16-86A0-C9D4CF29D84F}" destId="{18EC40D0-7714-442E-9535-F7097D7DF1A4}" srcOrd="1" destOrd="0" parTransId="{DDB07F9F-7B38-41ED-81AB-2E331708ED31}" sibTransId="{0D9BC44A-B03E-4FEE-870A-7FB4AD0D0F71}"/>
    <dgm:cxn modelId="{E552F87B-80CE-4774-96A1-F41F937C80FF}" srcId="{314F9495-90B9-4E16-86A0-C9D4CF29D84F}" destId="{DB720EFF-4445-4CC5-BB6B-7EEAFBCD8E80}" srcOrd="4" destOrd="0" parTransId="{B4EF8450-81FC-4F15-A9A6-06609F574C15}" sibTransId="{4B42D70F-21E5-4DFB-89E0-6BDA898DF2DA}"/>
    <dgm:cxn modelId="{4F912308-8183-4867-B01F-E0D389A019C0}" srcId="{314F9495-90B9-4E16-86A0-C9D4CF29D84F}" destId="{C491D93F-EB55-4BBC-A968-37319CD71811}" srcOrd="2" destOrd="0" parTransId="{351D58B8-AED9-4366-AE7B-5E4D305B8954}" sibTransId="{4922278F-0910-4F8C-99B6-5E52FD257F39}"/>
    <dgm:cxn modelId="{032D2845-003E-4E56-9C67-9C0EF84FE8DE}" type="presOf" srcId="{18EC40D0-7714-442E-9535-F7097D7DF1A4}" destId="{7316C0C7-F9A6-41EB-AED9-AE5F3E4C91B5}" srcOrd="0" destOrd="0" presId="urn:microsoft.com/office/officeart/2005/8/layout/default"/>
    <dgm:cxn modelId="{C22A5DD4-14D4-4919-AFEA-DD2A99EC5A6C}" type="presOf" srcId="{F3061749-1495-46F3-B745-4D622ED895D5}" destId="{A2DF7F7D-9E9F-47B1-9DFC-A3380F3BDFB9}" srcOrd="0" destOrd="0" presId="urn:microsoft.com/office/officeart/2005/8/layout/default"/>
    <dgm:cxn modelId="{D6E7D951-4BC6-484D-89C0-B957716430CA}" type="presOf" srcId="{314F9495-90B9-4E16-86A0-C9D4CF29D84F}" destId="{026E9151-3655-4FE1-9B60-A13E4922348E}" srcOrd="0" destOrd="0" presId="urn:microsoft.com/office/officeart/2005/8/layout/default"/>
    <dgm:cxn modelId="{12159702-2F58-48D4-AACB-2D37968D4738}" srcId="{314F9495-90B9-4E16-86A0-C9D4CF29D84F}" destId="{0B561553-BB44-4FE7-8D2C-BE9D38AF06E6}" srcOrd="0" destOrd="0" parTransId="{75FBC367-79FF-47C8-9675-67E20DAC35F6}" sibTransId="{DA241017-A870-458D-9DF2-5581C4347FF7}"/>
    <dgm:cxn modelId="{59DAE195-A446-4F74-B253-BB1C02D6F7C0}" type="presOf" srcId="{0B561553-BB44-4FE7-8D2C-BE9D38AF06E6}" destId="{C7CD122F-17BC-4A6A-833F-13849BB8761E}" srcOrd="0" destOrd="0" presId="urn:microsoft.com/office/officeart/2005/8/layout/default"/>
    <dgm:cxn modelId="{2C465260-0437-4B0E-9F92-48453F1D0191}" srcId="{314F9495-90B9-4E16-86A0-C9D4CF29D84F}" destId="{F3061749-1495-46F3-B745-4D622ED895D5}" srcOrd="3" destOrd="0" parTransId="{A38B18DF-19EF-4C39-9E1B-5226ABF94556}" sibTransId="{346E636D-3BDC-4A98-928A-F3F9BF096409}"/>
    <dgm:cxn modelId="{5A56BA0B-2DFE-4625-A10D-D35F50DECA97}" type="presOf" srcId="{C491D93F-EB55-4BBC-A968-37319CD71811}" destId="{762558CD-9CFF-4459-8A81-DEBDEC3885B6}" srcOrd="0" destOrd="0" presId="urn:microsoft.com/office/officeart/2005/8/layout/default"/>
    <dgm:cxn modelId="{E2FA1EDA-2493-4AE9-9B7B-47696841B5DA}" type="presOf" srcId="{DB720EFF-4445-4CC5-BB6B-7EEAFBCD8E80}" destId="{9B52DBA1-19C9-4980-99D9-2926AC4CDEB3}" srcOrd="0" destOrd="0" presId="urn:microsoft.com/office/officeart/2005/8/layout/default"/>
    <dgm:cxn modelId="{1A820BDA-02D7-44E0-8BC8-D625F9F2C954}" type="presParOf" srcId="{026E9151-3655-4FE1-9B60-A13E4922348E}" destId="{C7CD122F-17BC-4A6A-833F-13849BB8761E}" srcOrd="0" destOrd="0" presId="urn:microsoft.com/office/officeart/2005/8/layout/default"/>
    <dgm:cxn modelId="{3F2FC98F-05A7-4C68-8277-1C5CDB57D71B}" type="presParOf" srcId="{026E9151-3655-4FE1-9B60-A13E4922348E}" destId="{C93C1F79-44C1-49ED-96CC-EFAE0C970DB5}" srcOrd="1" destOrd="0" presId="urn:microsoft.com/office/officeart/2005/8/layout/default"/>
    <dgm:cxn modelId="{AC5A897E-E75F-4C28-9C30-9AAFD50B3BF3}" type="presParOf" srcId="{026E9151-3655-4FE1-9B60-A13E4922348E}" destId="{7316C0C7-F9A6-41EB-AED9-AE5F3E4C91B5}" srcOrd="2" destOrd="0" presId="urn:microsoft.com/office/officeart/2005/8/layout/default"/>
    <dgm:cxn modelId="{D6809116-9444-49EF-A527-9D859079C424}" type="presParOf" srcId="{026E9151-3655-4FE1-9B60-A13E4922348E}" destId="{1C6F3D55-7443-4147-A56D-B0842137EC98}" srcOrd="3" destOrd="0" presId="urn:microsoft.com/office/officeart/2005/8/layout/default"/>
    <dgm:cxn modelId="{392C1383-E14C-46A9-9697-9AE2A358570E}" type="presParOf" srcId="{026E9151-3655-4FE1-9B60-A13E4922348E}" destId="{762558CD-9CFF-4459-8A81-DEBDEC3885B6}" srcOrd="4" destOrd="0" presId="urn:microsoft.com/office/officeart/2005/8/layout/default"/>
    <dgm:cxn modelId="{DC26655B-104F-4FC7-AF39-21FF0074EEEE}" type="presParOf" srcId="{026E9151-3655-4FE1-9B60-A13E4922348E}" destId="{BB522665-1AE6-4697-A0D8-640CE3E69030}" srcOrd="5" destOrd="0" presId="urn:microsoft.com/office/officeart/2005/8/layout/default"/>
    <dgm:cxn modelId="{90AC03F7-024F-4002-93B4-0EC5A39E8BB6}" type="presParOf" srcId="{026E9151-3655-4FE1-9B60-A13E4922348E}" destId="{A2DF7F7D-9E9F-47B1-9DFC-A3380F3BDFB9}" srcOrd="6" destOrd="0" presId="urn:microsoft.com/office/officeart/2005/8/layout/default"/>
    <dgm:cxn modelId="{AE5B64FD-D8B1-4069-9B8F-148AB43FF947}" type="presParOf" srcId="{026E9151-3655-4FE1-9B60-A13E4922348E}" destId="{1BD4611F-26E5-4487-9539-D49C3CDD6F40}" srcOrd="7" destOrd="0" presId="urn:microsoft.com/office/officeart/2005/8/layout/default"/>
    <dgm:cxn modelId="{4745C0EA-B8FD-4197-BEE4-0D816DB2113D}" type="presParOf" srcId="{026E9151-3655-4FE1-9B60-A13E4922348E}" destId="{9B52DBA1-19C9-4980-99D9-2926AC4CDEB3}"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DE88D33-0727-42AC-84C0-87A655F13918}" type="doc">
      <dgm:prSet loTypeId="urn:microsoft.com/office/officeart/2005/8/layout/hProcess7" loCatId="list" qsTypeId="urn:microsoft.com/office/officeart/2005/8/quickstyle/simple3" qsCatId="simple" csTypeId="urn:microsoft.com/office/officeart/2005/8/colors/colorful2" csCatId="colorful" phldr="1"/>
      <dgm:spPr/>
      <dgm:t>
        <a:bodyPr/>
        <a:lstStyle/>
        <a:p>
          <a:endParaRPr lang="en-GB"/>
        </a:p>
      </dgm:t>
    </dgm:pt>
    <dgm:pt modelId="{8511A47C-DE5D-4AB8-971F-403B3C8B08FF}">
      <dgm:prSet phldrT="[Text]"/>
      <dgm:spPr/>
      <dgm:t>
        <a:bodyPr/>
        <a:lstStyle/>
        <a:p>
          <a:r>
            <a:rPr lang="en-GB" dirty="0"/>
            <a:t>Recently argued process of using FB information more important than what and how info is delivered.</a:t>
          </a:r>
        </a:p>
      </dgm:t>
    </dgm:pt>
    <dgm:pt modelId="{415A408C-06B8-4625-A854-493C1FCFCB59}" type="parTrans" cxnId="{25302AED-A643-4E32-8868-858E530E0337}">
      <dgm:prSet/>
      <dgm:spPr/>
      <dgm:t>
        <a:bodyPr/>
        <a:lstStyle/>
        <a:p>
          <a:endParaRPr lang="en-GB"/>
        </a:p>
      </dgm:t>
    </dgm:pt>
    <dgm:pt modelId="{302B4425-E629-4EC5-82AB-1BE22BDDB6B3}" type="sibTrans" cxnId="{25302AED-A643-4E32-8868-858E530E0337}">
      <dgm:prSet/>
      <dgm:spPr/>
      <dgm:t>
        <a:bodyPr/>
        <a:lstStyle/>
        <a:p>
          <a:endParaRPr lang="en-GB"/>
        </a:p>
      </dgm:t>
    </dgm:pt>
    <dgm:pt modelId="{1A74ABD1-B8FE-4E13-AAF9-6310C3B56AAB}">
      <dgm:prSet phldrT="[Text]"/>
      <dgm:spPr/>
      <dgm:t>
        <a:bodyPr/>
        <a:lstStyle/>
        <a:p>
          <a:r>
            <a:rPr lang="en-GB" dirty="0"/>
            <a:t>FB without further engagement is only viewed by them as non-essential info</a:t>
          </a:r>
        </a:p>
      </dgm:t>
    </dgm:pt>
    <dgm:pt modelId="{92B49A07-4ECF-4446-B3DB-E59E5876CE2E}" type="parTrans" cxnId="{E6876FCA-373A-4180-8F92-D7C488D787BC}">
      <dgm:prSet/>
      <dgm:spPr/>
      <dgm:t>
        <a:bodyPr/>
        <a:lstStyle/>
        <a:p>
          <a:endParaRPr lang="en-GB"/>
        </a:p>
      </dgm:t>
    </dgm:pt>
    <dgm:pt modelId="{056E09D1-3EB7-43A3-A31F-968F7EF808EB}" type="sibTrans" cxnId="{E6876FCA-373A-4180-8F92-D7C488D787BC}">
      <dgm:prSet/>
      <dgm:spPr/>
      <dgm:t>
        <a:bodyPr/>
        <a:lstStyle/>
        <a:p>
          <a:endParaRPr lang="en-GB"/>
        </a:p>
      </dgm:t>
    </dgm:pt>
    <dgm:pt modelId="{D89E5E6E-1F16-42FA-9C36-50AA5535B5AE}">
      <dgm:prSet phldrT="[Text]"/>
      <dgm:spPr/>
      <dgm:t>
        <a:bodyPr/>
        <a:lstStyle/>
        <a:p>
          <a:endParaRPr lang="en-GB" dirty="0"/>
        </a:p>
      </dgm:t>
    </dgm:pt>
    <dgm:pt modelId="{23277029-37EA-47E0-B6BA-584BB2062AFC}" type="parTrans" cxnId="{46431428-070E-4269-B2CE-F324E1269CDD}">
      <dgm:prSet/>
      <dgm:spPr/>
      <dgm:t>
        <a:bodyPr/>
        <a:lstStyle/>
        <a:p>
          <a:endParaRPr lang="en-GB"/>
        </a:p>
      </dgm:t>
    </dgm:pt>
    <dgm:pt modelId="{AB9610BC-E6A6-4D8F-8536-E7736466BDDC}" type="sibTrans" cxnId="{46431428-070E-4269-B2CE-F324E1269CDD}">
      <dgm:prSet/>
      <dgm:spPr/>
      <dgm:t>
        <a:bodyPr/>
        <a:lstStyle/>
        <a:p>
          <a:endParaRPr lang="en-GB"/>
        </a:p>
      </dgm:t>
    </dgm:pt>
    <dgm:pt modelId="{9A0A6199-C0E8-430D-B635-25C51C3DC72F}">
      <dgm:prSet phldrT="[Text]"/>
      <dgm:spPr/>
      <dgm:t>
        <a:bodyPr/>
        <a:lstStyle/>
        <a:p>
          <a:pPr>
            <a:buNone/>
          </a:pPr>
          <a:r>
            <a:rPr lang="en-GB" dirty="0"/>
            <a:t>Suttons suggestion of FB as sense making process- 4 features</a:t>
          </a:r>
        </a:p>
        <a:p>
          <a:pPr>
            <a:buFont typeface="Arial" panose="020B0604020202020204" pitchFamily="34" charset="0"/>
            <a:buChar char="•"/>
          </a:pPr>
          <a:r>
            <a:rPr lang="en-GB" dirty="0"/>
            <a:t>-Appreciating FB</a:t>
          </a:r>
        </a:p>
        <a:p>
          <a:pPr>
            <a:buFont typeface="Arial" panose="020B0604020202020204" pitchFamily="34" charset="0"/>
            <a:buChar char="•"/>
          </a:pPr>
          <a:r>
            <a:rPr lang="en-GB" dirty="0"/>
            <a:t>-Making judgements</a:t>
          </a:r>
        </a:p>
        <a:p>
          <a:pPr>
            <a:buFont typeface="Arial" panose="020B0604020202020204" pitchFamily="34" charset="0"/>
            <a:buChar char="•"/>
          </a:pPr>
          <a:r>
            <a:rPr lang="en-GB" dirty="0"/>
            <a:t>-Managing Affect</a:t>
          </a:r>
        </a:p>
        <a:p>
          <a:pPr>
            <a:buFont typeface="Arial" panose="020B0604020202020204" pitchFamily="34" charset="0"/>
            <a:buChar char="•"/>
          </a:pPr>
          <a:r>
            <a:rPr lang="en-GB" dirty="0"/>
            <a:t>-Taking actions</a:t>
          </a:r>
        </a:p>
        <a:p>
          <a:pPr>
            <a:buNone/>
          </a:pPr>
          <a:endParaRPr lang="en-GB" dirty="0"/>
        </a:p>
      </dgm:t>
    </dgm:pt>
    <dgm:pt modelId="{31DB736F-58DE-41EA-91E8-DF6A052F51C8}" type="parTrans" cxnId="{7012215A-19C5-49AB-9459-3B6CCAA8CF5F}">
      <dgm:prSet/>
      <dgm:spPr/>
      <dgm:t>
        <a:bodyPr/>
        <a:lstStyle/>
        <a:p>
          <a:endParaRPr lang="en-GB"/>
        </a:p>
      </dgm:t>
    </dgm:pt>
    <dgm:pt modelId="{503BF4CB-F5E2-4DDB-8024-A1D561AEB8DB}" type="sibTrans" cxnId="{7012215A-19C5-49AB-9459-3B6CCAA8CF5F}">
      <dgm:prSet/>
      <dgm:spPr/>
      <dgm:t>
        <a:bodyPr/>
        <a:lstStyle/>
        <a:p>
          <a:endParaRPr lang="en-GB"/>
        </a:p>
      </dgm:t>
    </dgm:pt>
    <dgm:pt modelId="{3A93D697-3041-4D71-ADE5-E76333A081F7}">
      <dgm:prSet phldrT="[Text]"/>
      <dgm:spPr/>
      <dgm:t>
        <a:bodyPr/>
        <a:lstStyle/>
        <a:p>
          <a:endParaRPr lang="en-GB" dirty="0"/>
        </a:p>
      </dgm:t>
    </dgm:pt>
    <dgm:pt modelId="{F1DE5FC5-B77B-465D-9D03-60A8199A9D75}" type="sibTrans" cxnId="{5B64B37D-A4D6-443E-9FD2-C5018197A5E4}">
      <dgm:prSet/>
      <dgm:spPr/>
      <dgm:t>
        <a:bodyPr/>
        <a:lstStyle/>
        <a:p>
          <a:endParaRPr lang="en-GB"/>
        </a:p>
      </dgm:t>
    </dgm:pt>
    <dgm:pt modelId="{614EB36D-29CB-48B2-AB8F-228FF48DB239}" type="parTrans" cxnId="{5B64B37D-A4D6-443E-9FD2-C5018197A5E4}">
      <dgm:prSet/>
      <dgm:spPr/>
      <dgm:t>
        <a:bodyPr/>
        <a:lstStyle/>
        <a:p>
          <a:endParaRPr lang="en-GB"/>
        </a:p>
      </dgm:t>
    </dgm:pt>
    <dgm:pt modelId="{1AF450A9-AF28-4011-9B1B-1A7086E74A1A}">
      <dgm:prSet phldrT="[Text]"/>
      <dgm:spPr/>
      <dgm:t>
        <a:bodyPr/>
        <a:lstStyle/>
        <a:p>
          <a:endParaRPr lang="en-GB" dirty="0"/>
        </a:p>
      </dgm:t>
    </dgm:pt>
    <dgm:pt modelId="{41A1065D-BF2F-4516-BF1E-07E4501C3D60}" type="sibTrans" cxnId="{BB8E4A96-0D74-4B1A-93A5-073279676523}">
      <dgm:prSet/>
      <dgm:spPr/>
      <dgm:t>
        <a:bodyPr/>
        <a:lstStyle/>
        <a:p>
          <a:endParaRPr lang="en-GB"/>
        </a:p>
      </dgm:t>
    </dgm:pt>
    <dgm:pt modelId="{6D1DEDDA-F299-47D3-98C6-BE3FD71CBB5E}" type="parTrans" cxnId="{BB8E4A96-0D74-4B1A-93A5-073279676523}">
      <dgm:prSet/>
      <dgm:spPr/>
      <dgm:t>
        <a:bodyPr/>
        <a:lstStyle/>
        <a:p>
          <a:endParaRPr lang="en-GB"/>
        </a:p>
      </dgm:t>
    </dgm:pt>
    <dgm:pt modelId="{0B5A9E5F-EC25-44C9-8B13-D0540535A642}" type="pres">
      <dgm:prSet presAssocID="{DDE88D33-0727-42AC-84C0-87A655F13918}" presName="Name0" presStyleCnt="0">
        <dgm:presLayoutVars>
          <dgm:dir/>
          <dgm:animLvl val="lvl"/>
          <dgm:resizeHandles val="exact"/>
        </dgm:presLayoutVars>
      </dgm:prSet>
      <dgm:spPr/>
      <dgm:t>
        <a:bodyPr/>
        <a:lstStyle/>
        <a:p>
          <a:endParaRPr lang="en-GB"/>
        </a:p>
      </dgm:t>
    </dgm:pt>
    <dgm:pt modelId="{AE970452-A6B6-4BD6-A81C-F6C6ECF4792F}" type="pres">
      <dgm:prSet presAssocID="{1AF450A9-AF28-4011-9B1B-1A7086E74A1A}" presName="compositeNode" presStyleCnt="0">
        <dgm:presLayoutVars>
          <dgm:bulletEnabled val="1"/>
        </dgm:presLayoutVars>
      </dgm:prSet>
      <dgm:spPr/>
    </dgm:pt>
    <dgm:pt modelId="{F3684214-2A83-49E7-B798-37F454E02FDD}" type="pres">
      <dgm:prSet presAssocID="{1AF450A9-AF28-4011-9B1B-1A7086E74A1A}" presName="bgRect" presStyleLbl="node1" presStyleIdx="0" presStyleCnt="3"/>
      <dgm:spPr/>
      <dgm:t>
        <a:bodyPr/>
        <a:lstStyle/>
        <a:p>
          <a:endParaRPr lang="en-GB"/>
        </a:p>
      </dgm:t>
    </dgm:pt>
    <dgm:pt modelId="{A7335A68-D4B6-44D1-B8C4-8FF625B05D05}" type="pres">
      <dgm:prSet presAssocID="{1AF450A9-AF28-4011-9B1B-1A7086E74A1A}" presName="parentNode" presStyleLbl="node1" presStyleIdx="0" presStyleCnt="3">
        <dgm:presLayoutVars>
          <dgm:chMax val="0"/>
          <dgm:bulletEnabled val="1"/>
        </dgm:presLayoutVars>
      </dgm:prSet>
      <dgm:spPr/>
      <dgm:t>
        <a:bodyPr/>
        <a:lstStyle/>
        <a:p>
          <a:endParaRPr lang="en-GB"/>
        </a:p>
      </dgm:t>
    </dgm:pt>
    <dgm:pt modelId="{60D5D062-A60D-43DA-A7A0-7DA086CD9896}" type="pres">
      <dgm:prSet presAssocID="{1AF450A9-AF28-4011-9B1B-1A7086E74A1A}" presName="childNode" presStyleLbl="node1" presStyleIdx="0" presStyleCnt="3">
        <dgm:presLayoutVars>
          <dgm:bulletEnabled val="1"/>
        </dgm:presLayoutVars>
      </dgm:prSet>
      <dgm:spPr/>
      <dgm:t>
        <a:bodyPr/>
        <a:lstStyle/>
        <a:p>
          <a:endParaRPr lang="en-GB"/>
        </a:p>
      </dgm:t>
    </dgm:pt>
    <dgm:pt modelId="{5665E91D-085C-48BE-A4A3-FCD9D1B8986B}" type="pres">
      <dgm:prSet presAssocID="{41A1065D-BF2F-4516-BF1E-07E4501C3D60}" presName="hSp" presStyleCnt="0"/>
      <dgm:spPr/>
    </dgm:pt>
    <dgm:pt modelId="{BD3C9EFD-C18D-405B-85C4-9030C49B3249}" type="pres">
      <dgm:prSet presAssocID="{41A1065D-BF2F-4516-BF1E-07E4501C3D60}" presName="vProcSp" presStyleCnt="0"/>
      <dgm:spPr/>
    </dgm:pt>
    <dgm:pt modelId="{073AF363-9392-4837-8BEC-D9F913D93EFB}" type="pres">
      <dgm:prSet presAssocID="{41A1065D-BF2F-4516-BF1E-07E4501C3D60}" presName="vSp1" presStyleCnt="0"/>
      <dgm:spPr/>
    </dgm:pt>
    <dgm:pt modelId="{CA285DC5-9983-4B81-81B6-3E66457311F6}" type="pres">
      <dgm:prSet presAssocID="{41A1065D-BF2F-4516-BF1E-07E4501C3D60}" presName="simulatedConn" presStyleLbl="solidFgAcc1" presStyleIdx="0" presStyleCnt="2"/>
      <dgm:spPr/>
    </dgm:pt>
    <dgm:pt modelId="{89C4E82A-2299-479A-84EF-CA5373A28FE8}" type="pres">
      <dgm:prSet presAssocID="{41A1065D-BF2F-4516-BF1E-07E4501C3D60}" presName="vSp2" presStyleCnt="0"/>
      <dgm:spPr/>
    </dgm:pt>
    <dgm:pt modelId="{23E0C366-C1E1-4821-B219-3E8427700261}" type="pres">
      <dgm:prSet presAssocID="{41A1065D-BF2F-4516-BF1E-07E4501C3D60}" presName="sibTrans" presStyleCnt="0"/>
      <dgm:spPr/>
    </dgm:pt>
    <dgm:pt modelId="{4281054E-51A8-4DDF-B9DA-24FBE3D1AE09}" type="pres">
      <dgm:prSet presAssocID="{3A93D697-3041-4D71-ADE5-E76333A081F7}" presName="compositeNode" presStyleCnt="0">
        <dgm:presLayoutVars>
          <dgm:bulletEnabled val="1"/>
        </dgm:presLayoutVars>
      </dgm:prSet>
      <dgm:spPr/>
    </dgm:pt>
    <dgm:pt modelId="{D52D795B-3B25-4CAA-98EB-96A01ED4040B}" type="pres">
      <dgm:prSet presAssocID="{3A93D697-3041-4D71-ADE5-E76333A081F7}" presName="bgRect" presStyleLbl="node1" presStyleIdx="1" presStyleCnt="3"/>
      <dgm:spPr/>
      <dgm:t>
        <a:bodyPr/>
        <a:lstStyle/>
        <a:p>
          <a:endParaRPr lang="en-GB"/>
        </a:p>
      </dgm:t>
    </dgm:pt>
    <dgm:pt modelId="{80F0ECA9-A3C5-4BEC-9E97-BBFCCC68EC04}" type="pres">
      <dgm:prSet presAssocID="{3A93D697-3041-4D71-ADE5-E76333A081F7}" presName="parentNode" presStyleLbl="node1" presStyleIdx="1" presStyleCnt="3">
        <dgm:presLayoutVars>
          <dgm:chMax val="0"/>
          <dgm:bulletEnabled val="1"/>
        </dgm:presLayoutVars>
      </dgm:prSet>
      <dgm:spPr/>
      <dgm:t>
        <a:bodyPr/>
        <a:lstStyle/>
        <a:p>
          <a:endParaRPr lang="en-GB"/>
        </a:p>
      </dgm:t>
    </dgm:pt>
    <dgm:pt modelId="{9C0B8586-4F41-4208-996D-C726C75004A9}" type="pres">
      <dgm:prSet presAssocID="{3A93D697-3041-4D71-ADE5-E76333A081F7}" presName="childNode" presStyleLbl="node1" presStyleIdx="1" presStyleCnt="3">
        <dgm:presLayoutVars>
          <dgm:bulletEnabled val="1"/>
        </dgm:presLayoutVars>
      </dgm:prSet>
      <dgm:spPr/>
      <dgm:t>
        <a:bodyPr/>
        <a:lstStyle/>
        <a:p>
          <a:endParaRPr lang="en-GB"/>
        </a:p>
      </dgm:t>
    </dgm:pt>
    <dgm:pt modelId="{864C5660-3BEE-43C6-8182-2704D984DA24}" type="pres">
      <dgm:prSet presAssocID="{F1DE5FC5-B77B-465D-9D03-60A8199A9D75}" presName="hSp" presStyleCnt="0"/>
      <dgm:spPr/>
    </dgm:pt>
    <dgm:pt modelId="{38AA0887-9D11-4CCE-B286-0D10703C2EE5}" type="pres">
      <dgm:prSet presAssocID="{F1DE5FC5-B77B-465D-9D03-60A8199A9D75}" presName="vProcSp" presStyleCnt="0"/>
      <dgm:spPr/>
    </dgm:pt>
    <dgm:pt modelId="{F24DA97C-8D16-4E65-90C0-808A0EE03224}" type="pres">
      <dgm:prSet presAssocID="{F1DE5FC5-B77B-465D-9D03-60A8199A9D75}" presName="vSp1" presStyleCnt="0"/>
      <dgm:spPr/>
    </dgm:pt>
    <dgm:pt modelId="{CF17C905-3DCE-452A-B670-310C67EF8502}" type="pres">
      <dgm:prSet presAssocID="{F1DE5FC5-B77B-465D-9D03-60A8199A9D75}" presName="simulatedConn" presStyleLbl="solidFgAcc1" presStyleIdx="1" presStyleCnt="2"/>
      <dgm:spPr/>
    </dgm:pt>
    <dgm:pt modelId="{DB6A2C86-584B-4397-94C7-0C763088FAAA}" type="pres">
      <dgm:prSet presAssocID="{F1DE5FC5-B77B-465D-9D03-60A8199A9D75}" presName="vSp2" presStyleCnt="0"/>
      <dgm:spPr/>
    </dgm:pt>
    <dgm:pt modelId="{4299B217-2DCF-4787-9D9F-72379F287290}" type="pres">
      <dgm:prSet presAssocID="{F1DE5FC5-B77B-465D-9D03-60A8199A9D75}" presName="sibTrans" presStyleCnt="0"/>
      <dgm:spPr/>
    </dgm:pt>
    <dgm:pt modelId="{F3D04063-06E6-408B-A5EA-BBC144F02998}" type="pres">
      <dgm:prSet presAssocID="{D89E5E6E-1F16-42FA-9C36-50AA5535B5AE}" presName="compositeNode" presStyleCnt="0">
        <dgm:presLayoutVars>
          <dgm:bulletEnabled val="1"/>
        </dgm:presLayoutVars>
      </dgm:prSet>
      <dgm:spPr/>
    </dgm:pt>
    <dgm:pt modelId="{CFB01C40-85CE-46B8-982C-68600F23263F}" type="pres">
      <dgm:prSet presAssocID="{D89E5E6E-1F16-42FA-9C36-50AA5535B5AE}" presName="bgRect" presStyleLbl="node1" presStyleIdx="2" presStyleCnt="3"/>
      <dgm:spPr/>
      <dgm:t>
        <a:bodyPr/>
        <a:lstStyle/>
        <a:p>
          <a:endParaRPr lang="en-GB"/>
        </a:p>
      </dgm:t>
    </dgm:pt>
    <dgm:pt modelId="{659B5C6B-7728-4DB2-9034-DFBC088D1A37}" type="pres">
      <dgm:prSet presAssocID="{D89E5E6E-1F16-42FA-9C36-50AA5535B5AE}" presName="parentNode" presStyleLbl="node1" presStyleIdx="2" presStyleCnt="3">
        <dgm:presLayoutVars>
          <dgm:chMax val="0"/>
          <dgm:bulletEnabled val="1"/>
        </dgm:presLayoutVars>
      </dgm:prSet>
      <dgm:spPr/>
      <dgm:t>
        <a:bodyPr/>
        <a:lstStyle/>
        <a:p>
          <a:endParaRPr lang="en-GB"/>
        </a:p>
      </dgm:t>
    </dgm:pt>
    <dgm:pt modelId="{177D39ED-594D-457C-AE8D-7D201DA27F01}" type="pres">
      <dgm:prSet presAssocID="{D89E5E6E-1F16-42FA-9C36-50AA5535B5AE}" presName="childNode" presStyleLbl="node1" presStyleIdx="2" presStyleCnt="3">
        <dgm:presLayoutVars>
          <dgm:bulletEnabled val="1"/>
        </dgm:presLayoutVars>
      </dgm:prSet>
      <dgm:spPr/>
      <dgm:t>
        <a:bodyPr/>
        <a:lstStyle/>
        <a:p>
          <a:endParaRPr lang="en-GB"/>
        </a:p>
      </dgm:t>
    </dgm:pt>
  </dgm:ptLst>
  <dgm:cxnLst>
    <dgm:cxn modelId="{5B72FBAC-4C54-4F10-8944-36B7DAE56271}" type="presOf" srcId="{3A93D697-3041-4D71-ADE5-E76333A081F7}" destId="{80F0ECA9-A3C5-4BEC-9E97-BBFCCC68EC04}" srcOrd="1" destOrd="0" presId="urn:microsoft.com/office/officeart/2005/8/layout/hProcess7"/>
    <dgm:cxn modelId="{235516F8-84F0-4E26-A5C1-C8D629DB9A9A}" type="presOf" srcId="{8511A47C-DE5D-4AB8-971F-403B3C8B08FF}" destId="{60D5D062-A60D-43DA-A7A0-7DA086CD9896}" srcOrd="0" destOrd="0" presId="urn:microsoft.com/office/officeart/2005/8/layout/hProcess7"/>
    <dgm:cxn modelId="{25302AED-A643-4E32-8868-858E530E0337}" srcId="{1AF450A9-AF28-4011-9B1B-1A7086E74A1A}" destId="{8511A47C-DE5D-4AB8-971F-403B3C8B08FF}" srcOrd="0" destOrd="0" parTransId="{415A408C-06B8-4625-A854-493C1FCFCB59}" sibTransId="{302B4425-E629-4EC5-82AB-1BE22BDDB6B3}"/>
    <dgm:cxn modelId="{6FE5E0D4-2C3D-42E5-B065-02354BD72E5A}" type="presOf" srcId="{9A0A6199-C0E8-430D-B635-25C51C3DC72F}" destId="{177D39ED-594D-457C-AE8D-7D201DA27F01}" srcOrd="0" destOrd="0" presId="urn:microsoft.com/office/officeart/2005/8/layout/hProcess7"/>
    <dgm:cxn modelId="{B2C75D2F-7779-40BB-B1DD-139631152AB7}" type="presOf" srcId="{1AF450A9-AF28-4011-9B1B-1A7086E74A1A}" destId="{F3684214-2A83-49E7-B798-37F454E02FDD}" srcOrd="0" destOrd="0" presId="urn:microsoft.com/office/officeart/2005/8/layout/hProcess7"/>
    <dgm:cxn modelId="{46431428-070E-4269-B2CE-F324E1269CDD}" srcId="{DDE88D33-0727-42AC-84C0-87A655F13918}" destId="{D89E5E6E-1F16-42FA-9C36-50AA5535B5AE}" srcOrd="2" destOrd="0" parTransId="{23277029-37EA-47E0-B6BA-584BB2062AFC}" sibTransId="{AB9610BC-E6A6-4D8F-8536-E7736466BDDC}"/>
    <dgm:cxn modelId="{7E00187A-F3AD-4215-8C86-98349A277C81}" type="presOf" srcId="{1A74ABD1-B8FE-4E13-AAF9-6310C3B56AAB}" destId="{9C0B8586-4F41-4208-996D-C726C75004A9}" srcOrd="0" destOrd="0" presId="urn:microsoft.com/office/officeart/2005/8/layout/hProcess7"/>
    <dgm:cxn modelId="{E6876FCA-373A-4180-8F92-D7C488D787BC}" srcId="{3A93D697-3041-4D71-ADE5-E76333A081F7}" destId="{1A74ABD1-B8FE-4E13-AAF9-6310C3B56AAB}" srcOrd="0" destOrd="0" parTransId="{92B49A07-4ECF-4446-B3DB-E59E5876CE2E}" sibTransId="{056E09D1-3EB7-43A3-A31F-968F7EF808EB}"/>
    <dgm:cxn modelId="{A3FC5DC4-A0A6-4A63-A375-97696E5D9D0F}" type="presOf" srcId="{D89E5E6E-1F16-42FA-9C36-50AA5535B5AE}" destId="{CFB01C40-85CE-46B8-982C-68600F23263F}" srcOrd="0" destOrd="0" presId="urn:microsoft.com/office/officeart/2005/8/layout/hProcess7"/>
    <dgm:cxn modelId="{7012215A-19C5-49AB-9459-3B6CCAA8CF5F}" srcId="{D89E5E6E-1F16-42FA-9C36-50AA5535B5AE}" destId="{9A0A6199-C0E8-430D-B635-25C51C3DC72F}" srcOrd="0" destOrd="0" parTransId="{31DB736F-58DE-41EA-91E8-DF6A052F51C8}" sibTransId="{503BF4CB-F5E2-4DDB-8024-A1D561AEB8DB}"/>
    <dgm:cxn modelId="{BB8E4A96-0D74-4B1A-93A5-073279676523}" srcId="{DDE88D33-0727-42AC-84C0-87A655F13918}" destId="{1AF450A9-AF28-4011-9B1B-1A7086E74A1A}" srcOrd="0" destOrd="0" parTransId="{6D1DEDDA-F299-47D3-98C6-BE3FD71CBB5E}" sibTransId="{41A1065D-BF2F-4516-BF1E-07E4501C3D60}"/>
    <dgm:cxn modelId="{493C99FB-D36F-41FE-A530-0555D636290C}" type="presOf" srcId="{DDE88D33-0727-42AC-84C0-87A655F13918}" destId="{0B5A9E5F-EC25-44C9-8B13-D0540535A642}" srcOrd="0" destOrd="0" presId="urn:microsoft.com/office/officeart/2005/8/layout/hProcess7"/>
    <dgm:cxn modelId="{FC5AB8CE-1E16-49F2-8750-7D2A88157049}" type="presOf" srcId="{D89E5E6E-1F16-42FA-9C36-50AA5535B5AE}" destId="{659B5C6B-7728-4DB2-9034-DFBC088D1A37}" srcOrd="1" destOrd="0" presId="urn:microsoft.com/office/officeart/2005/8/layout/hProcess7"/>
    <dgm:cxn modelId="{21E1CE1C-61E7-43D6-8A5C-B93A000D7117}" type="presOf" srcId="{1AF450A9-AF28-4011-9B1B-1A7086E74A1A}" destId="{A7335A68-D4B6-44D1-B8C4-8FF625B05D05}" srcOrd="1" destOrd="0" presId="urn:microsoft.com/office/officeart/2005/8/layout/hProcess7"/>
    <dgm:cxn modelId="{5611494B-B198-49CC-8301-97F2C12981CC}" type="presOf" srcId="{3A93D697-3041-4D71-ADE5-E76333A081F7}" destId="{D52D795B-3B25-4CAA-98EB-96A01ED4040B}" srcOrd="0" destOrd="0" presId="urn:microsoft.com/office/officeart/2005/8/layout/hProcess7"/>
    <dgm:cxn modelId="{5B64B37D-A4D6-443E-9FD2-C5018197A5E4}" srcId="{DDE88D33-0727-42AC-84C0-87A655F13918}" destId="{3A93D697-3041-4D71-ADE5-E76333A081F7}" srcOrd="1" destOrd="0" parTransId="{614EB36D-29CB-48B2-AB8F-228FF48DB239}" sibTransId="{F1DE5FC5-B77B-465D-9D03-60A8199A9D75}"/>
    <dgm:cxn modelId="{ACB5ECCD-80D8-4C50-BEBD-0DF204AFCE63}" type="presParOf" srcId="{0B5A9E5F-EC25-44C9-8B13-D0540535A642}" destId="{AE970452-A6B6-4BD6-A81C-F6C6ECF4792F}" srcOrd="0" destOrd="0" presId="urn:microsoft.com/office/officeart/2005/8/layout/hProcess7"/>
    <dgm:cxn modelId="{9E65D219-DC33-44FE-988B-7A62FE1F17AA}" type="presParOf" srcId="{AE970452-A6B6-4BD6-A81C-F6C6ECF4792F}" destId="{F3684214-2A83-49E7-B798-37F454E02FDD}" srcOrd="0" destOrd="0" presId="urn:microsoft.com/office/officeart/2005/8/layout/hProcess7"/>
    <dgm:cxn modelId="{7D521AA5-C542-4EC1-A77A-76E24306CD98}" type="presParOf" srcId="{AE970452-A6B6-4BD6-A81C-F6C6ECF4792F}" destId="{A7335A68-D4B6-44D1-B8C4-8FF625B05D05}" srcOrd="1" destOrd="0" presId="urn:microsoft.com/office/officeart/2005/8/layout/hProcess7"/>
    <dgm:cxn modelId="{9A6F3C65-35FD-4FCC-AD8C-70D1BBAEB5A3}" type="presParOf" srcId="{AE970452-A6B6-4BD6-A81C-F6C6ECF4792F}" destId="{60D5D062-A60D-43DA-A7A0-7DA086CD9896}" srcOrd="2" destOrd="0" presId="urn:microsoft.com/office/officeart/2005/8/layout/hProcess7"/>
    <dgm:cxn modelId="{7DD64DE3-6847-4526-A9A7-D6CEAB696119}" type="presParOf" srcId="{0B5A9E5F-EC25-44C9-8B13-D0540535A642}" destId="{5665E91D-085C-48BE-A4A3-FCD9D1B8986B}" srcOrd="1" destOrd="0" presId="urn:microsoft.com/office/officeart/2005/8/layout/hProcess7"/>
    <dgm:cxn modelId="{7562A3DA-ED62-4208-B84A-9A61382C9D9D}" type="presParOf" srcId="{0B5A9E5F-EC25-44C9-8B13-D0540535A642}" destId="{BD3C9EFD-C18D-405B-85C4-9030C49B3249}" srcOrd="2" destOrd="0" presId="urn:microsoft.com/office/officeart/2005/8/layout/hProcess7"/>
    <dgm:cxn modelId="{755D1675-D879-4D14-9A81-7FF855DD1D70}" type="presParOf" srcId="{BD3C9EFD-C18D-405B-85C4-9030C49B3249}" destId="{073AF363-9392-4837-8BEC-D9F913D93EFB}" srcOrd="0" destOrd="0" presId="urn:microsoft.com/office/officeart/2005/8/layout/hProcess7"/>
    <dgm:cxn modelId="{7DD78E0E-832E-4056-AB93-072BBF20E255}" type="presParOf" srcId="{BD3C9EFD-C18D-405B-85C4-9030C49B3249}" destId="{CA285DC5-9983-4B81-81B6-3E66457311F6}" srcOrd="1" destOrd="0" presId="urn:microsoft.com/office/officeart/2005/8/layout/hProcess7"/>
    <dgm:cxn modelId="{4CF91130-9817-4A74-AFAC-4A846A30AAC8}" type="presParOf" srcId="{BD3C9EFD-C18D-405B-85C4-9030C49B3249}" destId="{89C4E82A-2299-479A-84EF-CA5373A28FE8}" srcOrd="2" destOrd="0" presId="urn:microsoft.com/office/officeart/2005/8/layout/hProcess7"/>
    <dgm:cxn modelId="{79FCD13A-EF4A-4227-BC84-C93CA5DA5C98}" type="presParOf" srcId="{0B5A9E5F-EC25-44C9-8B13-D0540535A642}" destId="{23E0C366-C1E1-4821-B219-3E8427700261}" srcOrd="3" destOrd="0" presId="urn:microsoft.com/office/officeart/2005/8/layout/hProcess7"/>
    <dgm:cxn modelId="{276CA5A1-9162-4D51-9335-0106F28F1E0D}" type="presParOf" srcId="{0B5A9E5F-EC25-44C9-8B13-D0540535A642}" destId="{4281054E-51A8-4DDF-B9DA-24FBE3D1AE09}" srcOrd="4" destOrd="0" presId="urn:microsoft.com/office/officeart/2005/8/layout/hProcess7"/>
    <dgm:cxn modelId="{B5C21992-0987-4503-BF46-E119B2D4C691}" type="presParOf" srcId="{4281054E-51A8-4DDF-B9DA-24FBE3D1AE09}" destId="{D52D795B-3B25-4CAA-98EB-96A01ED4040B}" srcOrd="0" destOrd="0" presId="urn:microsoft.com/office/officeart/2005/8/layout/hProcess7"/>
    <dgm:cxn modelId="{D75581A5-A3EF-4BFD-B0BF-F41FE0DBF905}" type="presParOf" srcId="{4281054E-51A8-4DDF-B9DA-24FBE3D1AE09}" destId="{80F0ECA9-A3C5-4BEC-9E97-BBFCCC68EC04}" srcOrd="1" destOrd="0" presId="urn:microsoft.com/office/officeart/2005/8/layout/hProcess7"/>
    <dgm:cxn modelId="{A6EB56B3-C0B3-498D-A8F3-351EB0CA6DA0}" type="presParOf" srcId="{4281054E-51A8-4DDF-B9DA-24FBE3D1AE09}" destId="{9C0B8586-4F41-4208-996D-C726C75004A9}" srcOrd="2" destOrd="0" presId="urn:microsoft.com/office/officeart/2005/8/layout/hProcess7"/>
    <dgm:cxn modelId="{C88056D4-C474-48FE-B228-7C957A062481}" type="presParOf" srcId="{0B5A9E5F-EC25-44C9-8B13-D0540535A642}" destId="{864C5660-3BEE-43C6-8182-2704D984DA24}" srcOrd="5" destOrd="0" presId="urn:microsoft.com/office/officeart/2005/8/layout/hProcess7"/>
    <dgm:cxn modelId="{0574209E-3CB8-437F-954F-D5455F72C19D}" type="presParOf" srcId="{0B5A9E5F-EC25-44C9-8B13-D0540535A642}" destId="{38AA0887-9D11-4CCE-B286-0D10703C2EE5}" srcOrd="6" destOrd="0" presId="urn:microsoft.com/office/officeart/2005/8/layout/hProcess7"/>
    <dgm:cxn modelId="{BE685B59-D966-4877-9900-0FDF6BF8B65B}" type="presParOf" srcId="{38AA0887-9D11-4CCE-B286-0D10703C2EE5}" destId="{F24DA97C-8D16-4E65-90C0-808A0EE03224}" srcOrd="0" destOrd="0" presId="urn:microsoft.com/office/officeart/2005/8/layout/hProcess7"/>
    <dgm:cxn modelId="{4F718088-90B3-4230-9DEF-6098EEB3941E}" type="presParOf" srcId="{38AA0887-9D11-4CCE-B286-0D10703C2EE5}" destId="{CF17C905-3DCE-452A-B670-310C67EF8502}" srcOrd="1" destOrd="0" presId="urn:microsoft.com/office/officeart/2005/8/layout/hProcess7"/>
    <dgm:cxn modelId="{447A49D7-5FB9-4FDD-8CD1-2E7A82D6E6B6}" type="presParOf" srcId="{38AA0887-9D11-4CCE-B286-0D10703C2EE5}" destId="{DB6A2C86-584B-4397-94C7-0C763088FAAA}" srcOrd="2" destOrd="0" presId="urn:microsoft.com/office/officeart/2005/8/layout/hProcess7"/>
    <dgm:cxn modelId="{9EEAD538-50B8-4A7C-90ED-7B221D48BF1F}" type="presParOf" srcId="{0B5A9E5F-EC25-44C9-8B13-D0540535A642}" destId="{4299B217-2DCF-4787-9D9F-72379F287290}" srcOrd="7" destOrd="0" presId="urn:microsoft.com/office/officeart/2005/8/layout/hProcess7"/>
    <dgm:cxn modelId="{C007F4FD-FA9A-4105-94B7-33F8275FA831}" type="presParOf" srcId="{0B5A9E5F-EC25-44C9-8B13-D0540535A642}" destId="{F3D04063-06E6-408B-A5EA-BBC144F02998}" srcOrd="8" destOrd="0" presId="urn:microsoft.com/office/officeart/2005/8/layout/hProcess7"/>
    <dgm:cxn modelId="{2A76EED3-8366-41F1-A713-71C6D43DB76A}" type="presParOf" srcId="{F3D04063-06E6-408B-A5EA-BBC144F02998}" destId="{CFB01C40-85CE-46B8-982C-68600F23263F}" srcOrd="0" destOrd="0" presId="urn:microsoft.com/office/officeart/2005/8/layout/hProcess7"/>
    <dgm:cxn modelId="{55034A42-6F0B-414F-9FCD-12F0FA692D2F}" type="presParOf" srcId="{F3D04063-06E6-408B-A5EA-BBC144F02998}" destId="{659B5C6B-7728-4DB2-9034-DFBC088D1A37}" srcOrd="1" destOrd="0" presId="urn:microsoft.com/office/officeart/2005/8/layout/hProcess7"/>
    <dgm:cxn modelId="{B6256D57-9F4A-4D25-A32B-0785890E3619}" type="presParOf" srcId="{F3D04063-06E6-408B-A5EA-BBC144F02998}" destId="{177D39ED-594D-457C-AE8D-7D201DA27F01}"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3E2EEDD-7F5D-49EF-B7F5-82DEDFE5075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82D58CE5-15CC-4355-8282-49A0169DCD7D}">
      <dgm:prSet phldrT="[Text]"/>
      <dgm:spPr/>
      <dgm:t>
        <a:bodyPr/>
        <a:lstStyle/>
        <a:p>
          <a:r>
            <a:rPr lang="en-IE" dirty="0" smtClean="0"/>
            <a:t>A psychologically safe space is created for the feedback conversation</a:t>
          </a:r>
          <a:endParaRPr lang="en-GB" dirty="0"/>
        </a:p>
      </dgm:t>
    </dgm:pt>
    <dgm:pt modelId="{D1ED19CA-558F-4C3E-8D68-330D0CCB1409}" type="parTrans" cxnId="{1B1C8564-9E34-419D-BB1E-5E857A2C074F}">
      <dgm:prSet/>
      <dgm:spPr/>
      <dgm:t>
        <a:bodyPr/>
        <a:lstStyle/>
        <a:p>
          <a:endParaRPr lang="en-GB"/>
        </a:p>
      </dgm:t>
    </dgm:pt>
    <dgm:pt modelId="{A846BC22-BBD3-4420-89DC-760C514230F6}" type="sibTrans" cxnId="{1B1C8564-9E34-419D-BB1E-5E857A2C074F}">
      <dgm:prSet/>
      <dgm:spPr/>
      <dgm:t>
        <a:bodyPr/>
        <a:lstStyle/>
        <a:p>
          <a:endParaRPr lang="en-GB"/>
        </a:p>
      </dgm:t>
    </dgm:pt>
    <dgm:pt modelId="{4CB36CBA-51F3-4DA9-A541-3293BB442333}">
      <dgm:prSet phldrT="[Text]"/>
      <dgm:spPr/>
      <dgm:t>
        <a:bodyPr/>
        <a:lstStyle/>
        <a:p>
          <a:r>
            <a:rPr lang="en-IE" dirty="0" smtClean="0"/>
            <a:t>Student’s self assessent on strengths and challenges is promoted</a:t>
          </a:r>
          <a:endParaRPr lang="en-GB" dirty="0"/>
        </a:p>
      </dgm:t>
    </dgm:pt>
    <dgm:pt modelId="{7E87AC8C-49F0-48A6-BB8A-C2C6E25C4BED}" type="parTrans" cxnId="{0D93EEDF-3E3B-46AB-8CA3-F6E76D3BE46E}">
      <dgm:prSet/>
      <dgm:spPr/>
      <dgm:t>
        <a:bodyPr/>
        <a:lstStyle/>
        <a:p>
          <a:endParaRPr lang="en-GB"/>
        </a:p>
      </dgm:t>
    </dgm:pt>
    <dgm:pt modelId="{3802214A-EFBC-42A8-A327-A23036B2FE8F}" type="sibTrans" cxnId="{0D93EEDF-3E3B-46AB-8CA3-F6E76D3BE46E}">
      <dgm:prSet/>
      <dgm:spPr/>
      <dgm:t>
        <a:bodyPr/>
        <a:lstStyle/>
        <a:p>
          <a:endParaRPr lang="en-GB"/>
        </a:p>
      </dgm:t>
    </dgm:pt>
    <dgm:pt modelId="{A1FD9C80-DC23-44D1-916B-6297D56B4B8F}">
      <dgm:prSet phldrT="[Text]"/>
      <dgm:spPr/>
      <dgm:t>
        <a:bodyPr/>
        <a:lstStyle/>
        <a:p>
          <a:r>
            <a:rPr lang="en-IE" dirty="0" smtClean="0"/>
            <a:t>FB includes future-focused actions ,learners are guided to formulate action plans for improvement</a:t>
          </a:r>
          <a:endParaRPr lang="en-GB" dirty="0"/>
        </a:p>
      </dgm:t>
    </dgm:pt>
    <dgm:pt modelId="{CE7AA179-1047-47EC-BCE1-11D7814E98D3}" type="parTrans" cxnId="{4D4C1C04-D1C5-4A1B-AE3F-69343F777DAA}">
      <dgm:prSet/>
      <dgm:spPr/>
      <dgm:t>
        <a:bodyPr/>
        <a:lstStyle/>
        <a:p>
          <a:endParaRPr lang="en-GB"/>
        </a:p>
      </dgm:t>
    </dgm:pt>
    <dgm:pt modelId="{E90B550B-7288-4EB1-AE7D-DEC38C4C9D9C}" type="sibTrans" cxnId="{4D4C1C04-D1C5-4A1B-AE3F-69343F777DAA}">
      <dgm:prSet/>
      <dgm:spPr/>
      <dgm:t>
        <a:bodyPr/>
        <a:lstStyle/>
        <a:p>
          <a:endParaRPr lang="en-GB"/>
        </a:p>
      </dgm:t>
    </dgm:pt>
    <dgm:pt modelId="{09E9AA07-A67D-4961-9A1A-40D482D78F18}">
      <dgm:prSet phldrT="[Text]"/>
      <dgm:spPr/>
      <dgm:t>
        <a:bodyPr/>
        <a:lstStyle/>
        <a:p>
          <a:r>
            <a:rPr lang="en-IE" dirty="0" smtClean="0"/>
            <a:t>Expected standards of performance area clarified by using specific criteria</a:t>
          </a:r>
          <a:endParaRPr lang="en-GB" dirty="0"/>
        </a:p>
      </dgm:t>
    </dgm:pt>
    <dgm:pt modelId="{38D58880-A656-4B5F-ABDB-DAD1846A8739}" type="parTrans" cxnId="{CE301641-3DD2-4B11-BF7E-819A6BEB9A96}">
      <dgm:prSet/>
      <dgm:spPr/>
      <dgm:t>
        <a:bodyPr/>
        <a:lstStyle/>
        <a:p>
          <a:endParaRPr lang="en-GB"/>
        </a:p>
      </dgm:t>
    </dgm:pt>
    <dgm:pt modelId="{BD808EA4-B77C-46DC-86E5-56040CFE9414}" type="sibTrans" cxnId="{CE301641-3DD2-4B11-BF7E-819A6BEB9A96}">
      <dgm:prSet/>
      <dgm:spPr/>
      <dgm:t>
        <a:bodyPr/>
        <a:lstStyle/>
        <a:p>
          <a:endParaRPr lang="en-GB"/>
        </a:p>
      </dgm:t>
    </dgm:pt>
    <dgm:pt modelId="{AEADECB2-E50D-45BB-8F6F-F1583DDBEE8F}">
      <dgm:prSet phldrT="[Text]"/>
      <dgm:spPr/>
      <dgm:t>
        <a:bodyPr/>
        <a:lstStyle/>
        <a:p>
          <a:r>
            <a:rPr lang="en-IE" dirty="0" smtClean="0"/>
            <a:t>Enter into a dialogue about the student’s learning</a:t>
          </a:r>
          <a:endParaRPr lang="en-GB" dirty="0"/>
        </a:p>
      </dgm:t>
    </dgm:pt>
    <dgm:pt modelId="{911D3B2F-B66F-4E86-B982-2CA3496EC4E6}" type="parTrans" cxnId="{42F9D613-477E-49D1-AB2E-E71284183042}">
      <dgm:prSet/>
      <dgm:spPr/>
      <dgm:t>
        <a:bodyPr/>
        <a:lstStyle/>
        <a:p>
          <a:endParaRPr lang="en-GB"/>
        </a:p>
      </dgm:t>
    </dgm:pt>
    <dgm:pt modelId="{0EFAAD16-3F1D-4480-98D3-BB6C31CDFAD0}" type="sibTrans" cxnId="{42F9D613-477E-49D1-AB2E-E71284183042}">
      <dgm:prSet/>
      <dgm:spPr/>
      <dgm:t>
        <a:bodyPr/>
        <a:lstStyle/>
        <a:p>
          <a:endParaRPr lang="en-GB"/>
        </a:p>
      </dgm:t>
    </dgm:pt>
    <dgm:pt modelId="{7383B65D-11C0-4ED7-B8C1-8970445B6EE3}">
      <dgm:prSet phldrT="[Text]"/>
      <dgm:spPr/>
      <dgm:t>
        <a:bodyPr/>
        <a:lstStyle/>
        <a:p>
          <a:r>
            <a:rPr lang="en-IE" dirty="0" smtClean="0"/>
            <a:t>Emotional respsonses are acknowledged and addressed students motivation and self-esteem are encouraged</a:t>
          </a:r>
          <a:endParaRPr lang="en-GB" dirty="0"/>
        </a:p>
      </dgm:t>
    </dgm:pt>
    <dgm:pt modelId="{DEDD7251-A808-4B1B-B4C7-21C39DDEBDA0}" type="parTrans" cxnId="{DAE9C5CF-F4E4-42B1-89E3-B6148DE370EA}">
      <dgm:prSet/>
      <dgm:spPr/>
      <dgm:t>
        <a:bodyPr/>
        <a:lstStyle/>
        <a:p>
          <a:endParaRPr lang="en-GB"/>
        </a:p>
      </dgm:t>
    </dgm:pt>
    <dgm:pt modelId="{72910D6A-656E-49A7-A9ED-ECFCAD38A9D4}" type="sibTrans" cxnId="{DAE9C5CF-F4E4-42B1-89E3-B6148DE370EA}">
      <dgm:prSet/>
      <dgm:spPr/>
      <dgm:t>
        <a:bodyPr/>
        <a:lstStyle/>
        <a:p>
          <a:endParaRPr lang="en-GB"/>
        </a:p>
      </dgm:t>
    </dgm:pt>
    <dgm:pt modelId="{01537E85-9B19-41EF-A69D-93E92F6953C3}" type="pres">
      <dgm:prSet presAssocID="{03E2EEDD-7F5D-49EF-B7F5-82DEDFE50753}" presName="linear" presStyleCnt="0">
        <dgm:presLayoutVars>
          <dgm:animLvl val="lvl"/>
          <dgm:resizeHandles val="exact"/>
        </dgm:presLayoutVars>
      </dgm:prSet>
      <dgm:spPr/>
      <dgm:t>
        <a:bodyPr/>
        <a:lstStyle/>
        <a:p>
          <a:endParaRPr lang="en-US"/>
        </a:p>
      </dgm:t>
    </dgm:pt>
    <dgm:pt modelId="{ABC76299-F38B-4217-ADBE-F44D59A891A3}" type="pres">
      <dgm:prSet presAssocID="{82D58CE5-15CC-4355-8282-49A0169DCD7D}" presName="parentText" presStyleLbl="node1" presStyleIdx="0" presStyleCnt="2">
        <dgm:presLayoutVars>
          <dgm:chMax val="0"/>
          <dgm:bulletEnabled val="1"/>
        </dgm:presLayoutVars>
      </dgm:prSet>
      <dgm:spPr/>
      <dgm:t>
        <a:bodyPr/>
        <a:lstStyle/>
        <a:p>
          <a:endParaRPr lang="en-GB"/>
        </a:p>
      </dgm:t>
    </dgm:pt>
    <dgm:pt modelId="{24A8A4F9-F18B-4022-B8EA-B19E07564A75}" type="pres">
      <dgm:prSet presAssocID="{82D58CE5-15CC-4355-8282-49A0169DCD7D}" presName="childText" presStyleLbl="revTx" presStyleIdx="0" presStyleCnt="2">
        <dgm:presLayoutVars>
          <dgm:bulletEnabled val="1"/>
        </dgm:presLayoutVars>
      </dgm:prSet>
      <dgm:spPr/>
      <dgm:t>
        <a:bodyPr/>
        <a:lstStyle/>
        <a:p>
          <a:endParaRPr lang="en-GB"/>
        </a:p>
      </dgm:t>
    </dgm:pt>
    <dgm:pt modelId="{E2635CE5-CB17-4A0D-B047-113C5B7177FF}" type="pres">
      <dgm:prSet presAssocID="{A1FD9C80-DC23-44D1-916B-6297D56B4B8F}" presName="parentText" presStyleLbl="node1" presStyleIdx="1" presStyleCnt="2">
        <dgm:presLayoutVars>
          <dgm:chMax val="0"/>
          <dgm:bulletEnabled val="1"/>
        </dgm:presLayoutVars>
      </dgm:prSet>
      <dgm:spPr/>
      <dgm:t>
        <a:bodyPr/>
        <a:lstStyle/>
        <a:p>
          <a:endParaRPr lang="en-GB"/>
        </a:p>
      </dgm:t>
    </dgm:pt>
    <dgm:pt modelId="{8596C850-0BC2-410A-98C4-B369B09FA5DB}" type="pres">
      <dgm:prSet presAssocID="{A1FD9C80-DC23-44D1-916B-6297D56B4B8F}" presName="childText" presStyleLbl="revTx" presStyleIdx="1" presStyleCnt="2">
        <dgm:presLayoutVars>
          <dgm:bulletEnabled val="1"/>
        </dgm:presLayoutVars>
      </dgm:prSet>
      <dgm:spPr/>
      <dgm:t>
        <a:bodyPr/>
        <a:lstStyle/>
        <a:p>
          <a:endParaRPr lang="en-GB"/>
        </a:p>
      </dgm:t>
    </dgm:pt>
  </dgm:ptLst>
  <dgm:cxnLst>
    <dgm:cxn modelId="{0C528B01-E39A-4DD8-9D68-4B621A706AC9}" type="presOf" srcId="{7383B65D-11C0-4ED7-B8C1-8970445B6EE3}" destId="{8596C850-0BC2-410A-98C4-B369B09FA5DB}" srcOrd="0" destOrd="2" presId="urn:microsoft.com/office/officeart/2005/8/layout/vList2"/>
    <dgm:cxn modelId="{AEF5F099-B6B5-462F-B2C9-EE2A57B3CE4E}" type="presOf" srcId="{03E2EEDD-7F5D-49EF-B7F5-82DEDFE50753}" destId="{01537E85-9B19-41EF-A69D-93E92F6953C3}" srcOrd="0" destOrd="0" presId="urn:microsoft.com/office/officeart/2005/8/layout/vList2"/>
    <dgm:cxn modelId="{A8A661AC-3D00-4CA2-A4A2-E14CB05621F8}" type="presOf" srcId="{AEADECB2-E50D-45BB-8F6F-F1583DDBEE8F}" destId="{8596C850-0BC2-410A-98C4-B369B09FA5DB}" srcOrd="0" destOrd="1" presId="urn:microsoft.com/office/officeart/2005/8/layout/vList2"/>
    <dgm:cxn modelId="{1B1C8564-9E34-419D-BB1E-5E857A2C074F}" srcId="{03E2EEDD-7F5D-49EF-B7F5-82DEDFE50753}" destId="{82D58CE5-15CC-4355-8282-49A0169DCD7D}" srcOrd="0" destOrd="0" parTransId="{D1ED19CA-558F-4C3E-8D68-330D0CCB1409}" sibTransId="{A846BC22-BBD3-4420-89DC-760C514230F6}"/>
    <dgm:cxn modelId="{17AACE0D-E98B-4829-AD9F-B9B275CDD951}" type="presOf" srcId="{09E9AA07-A67D-4961-9A1A-40D482D78F18}" destId="{8596C850-0BC2-410A-98C4-B369B09FA5DB}" srcOrd="0" destOrd="0" presId="urn:microsoft.com/office/officeart/2005/8/layout/vList2"/>
    <dgm:cxn modelId="{0D93EEDF-3E3B-46AB-8CA3-F6E76D3BE46E}" srcId="{82D58CE5-15CC-4355-8282-49A0169DCD7D}" destId="{4CB36CBA-51F3-4DA9-A541-3293BB442333}" srcOrd="0" destOrd="0" parTransId="{7E87AC8C-49F0-48A6-BB8A-C2C6E25C4BED}" sibTransId="{3802214A-EFBC-42A8-A327-A23036B2FE8F}"/>
    <dgm:cxn modelId="{DAE9C5CF-F4E4-42B1-89E3-B6148DE370EA}" srcId="{A1FD9C80-DC23-44D1-916B-6297D56B4B8F}" destId="{7383B65D-11C0-4ED7-B8C1-8970445B6EE3}" srcOrd="2" destOrd="0" parTransId="{DEDD7251-A808-4B1B-B4C7-21C39DDEBDA0}" sibTransId="{72910D6A-656E-49A7-A9ED-ECFCAD38A9D4}"/>
    <dgm:cxn modelId="{25405117-90AF-41F3-AAF6-7AE81915C429}" type="presOf" srcId="{4CB36CBA-51F3-4DA9-A541-3293BB442333}" destId="{24A8A4F9-F18B-4022-B8EA-B19E07564A75}" srcOrd="0" destOrd="0" presId="urn:microsoft.com/office/officeart/2005/8/layout/vList2"/>
    <dgm:cxn modelId="{7A2D73A2-8CAF-4E8C-8449-DD59CA8BF635}" type="presOf" srcId="{82D58CE5-15CC-4355-8282-49A0169DCD7D}" destId="{ABC76299-F38B-4217-ADBE-F44D59A891A3}" srcOrd="0" destOrd="0" presId="urn:microsoft.com/office/officeart/2005/8/layout/vList2"/>
    <dgm:cxn modelId="{948A3553-C7E5-463C-9F0B-5077E3E14150}" type="presOf" srcId="{A1FD9C80-DC23-44D1-916B-6297D56B4B8F}" destId="{E2635CE5-CB17-4A0D-B047-113C5B7177FF}" srcOrd="0" destOrd="0" presId="urn:microsoft.com/office/officeart/2005/8/layout/vList2"/>
    <dgm:cxn modelId="{CE301641-3DD2-4B11-BF7E-819A6BEB9A96}" srcId="{A1FD9C80-DC23-44D1-916B-6297D56B4B8F}" destId="{09E9AA07-A67D-4961-9A1A-40D482D78F18}" srcOrd="0" destOrd="0" parTransId="{38D58880-A656-4B5F-ABDB-DAD1846A8739}" sibTransId="{BD808EA4-B77C-46DC-86E5-56040CFE9414}"/>
    <dgm:cxn modelId="{4D4C1C04-D1C5-4A1B-AE3F-69343F777DAA}" srcId="{03E2EEDD-7F5D-49EF-B7F5-82DEDFE50753}" destId="{A1FD9C80-DC23-44D1-916B-6297D56B4B8F}" srcOrd="1" destOrd="0" parTransId="{CE7AA179-1047-47EC-BCE1-11D7814E98D3}" sibTransId="{E90B550B-7288-4EB1-AE7D-DEC38C4C9D9C}"/>
    <dgm:cxn modelId="{42F9D613-477E-49D1-AB2E-E71284183042}" srcId="{A1FD9C80-DC23-44D1-916B-6297D56B4B8F}" destId="{AEADECB2-E50D-45BB-8F6F-F1583DDBEE8F}" srcOrd="1" destOrd="0" parTransId="{911D3B2F-B66F-4E86-B982-2CA3496EC4E6}" sibTransId="{0EFAAD16-3F1D-4480-98D3-BB6C31CDFAD0}"/>
    <dgm:cxn modelId="{3999AEDF-F8EF-41F4-A030-BF570B145BAF}" type="presParOf" srcId="{01537E85-9B19-41EF-A69D-93E92F6953C3}" destId="{ABC76299-F38B-4217-ADBE-F44D59A891A3}" srcOrd="0" destOrd="0" presId="urn:microsoft.com/office/officeart/2005/8/layout/vList2"/>
    <dgm:cxn modelId="{1AE10F72-A501-4A64-AFEA-92591B87C912}" type="presParOf" srcId="{01537E85-9B19-41EF-A69D-93E92F6953C3}" destId="{24A8A4F9-F18B-4022-B8EA-B19E07564A75}" srcOrd="1" destOrd="0" presId="urn:microsoft.com/office/officeart/2005/8/layout/vList2"/>
    <dgm:cxn modelId="{6DBF98DC-1647-46E2-9179-2F34CA928721}" type="presParOf" srcId="{01537E85-9B19-41EF-A69D-93E92F6953C3}" destId="{E2635CE5-CB17-4A0D-B047-113C5B7177FF}" srcOrd="2" destOrd="0" presId="urn:microsoft.com/office/officeart/2005/8/layout/vList2"/>
    <dgm:cxn modelId="{007AEBB0-320E-428B-8E38-8B5BC13859A6}" type="presParOf" srcId="{01537E85-9B19-41EF-A69D-93E92F6953C3}" destId="{8596C850-0BC2-410A-98C4-B369B09FA5DB}"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4712563-0D8C-4A82-8741-1C4A6C6800BD}"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en-GB"/>
        </a:p>
      </dgm:t>
    </dgm:pt>
    <dgm:pt modelId="{3CDA7717-5C4F-4C23-878E-FE382726D5F2}">
      <dgm:prSet/>
      <dgm:spPr/>
      <dgm:t>
        <a:bodyPr/>
        <a:lstStyle/>
        <a:p>
          <a:r>
            <a:rPr lang="en-GB" dirty="0"/>
            <a:t>Report on feedback DDUH</a:t>
          </a:r>
        </a:p>
      </dgm:t>
    </dgm:pt>
    <dgm:pt modelId="{45DCA5E2-1985-4C87-9996-01390BDB4C1F}" type="parTrans" cxnId="{ACA8621C-2EF2-4F5B-89FD-D711522CE9B3}">
      <dgm:prSet/>
      <dgm:spPr/>
      <dgm:t>
        <a:bodyPr/>
        <a:lstStyle/>
        <a:p>
          <a:endParaRPr lang="en-GB"/>
        </a:p>
      </dgm:t>
    </dgm:pt>
    <dgm:pt modelId="{BEE4F28E-D416-44A4-8D92-1252989D9535}" type="sibTrans" cxnId="{ACA8621C-2EF2-4F5B-89FD-D711522CE9B3}">
      <dgm:prSet/>
      <dgm:spPr/>
      <dgm:t>
        <a:bodyPr/>
        <a:lstStyle/>
        <a:p>
          <a:endParaRPr lang="en-GB"/>
        </a:p>
      </dgm:t>
    </dgm:pt>
    <dgm:pt modelId="{6FEF0EFD-3228-4EDC-AA28-E60BF2866FE3}">
      <dgm:prSet/>
      <dgm:spPr/>
      <dgm:t>
        <a:bodyPr/>
        <a:lstStyle/>
        <a:p>
          <a:r>
            <a:rPr lang="en-IE" b="1" dirty="0"/>
            <a:t>2. Development of an eLearning tool around feedback for clinical teachers at DDUH</a:t>
          </a:r>
          <a:endParaRPr lang="en-GB" dirty="0"/>
        </a:p>
      </dgm:t>
    </dgm:pt>
    <dgm:pt modelId="{D2B12F19-9BEC-434D-86F1-067E7FA55141}" type="parTrans" cxnId="{DA77E778-FC85-4158-A1C7-2E47EC26F326}">
      <dgm:prSet/>
      <dgm:spPr/>
      <dgm:t>
        <a:bodyPr/>
        <a:lstStyle/>
        <a:p>
          <a:endParaRPr lang="en-GB"/>
        </a:p>
      </dgm:t>
    </dgm:pt>
    <dgm:pt modelId="{A6066377-3B90-416D-A8F3-7960F875F433}" type="sibTrans" cxnId="{DA77E778-FC85-4158-A1C7-2E47EC26F326}">
      <dgm:prSet/>
      <dgm:spPr/>
      <dgm:t>
        <a:bodyPr/>
        <a:lstStyle/>
        <a:p>
          <a:endParaRPr lang="en-GB"/>
        </a:p>
      </dgm:t>
    </dgm:pt>
    <dgm:pt modelId="{1B6A16FE-C683-48B3-B5C5-E9EC87DB0F9C}">
      <dgm:prSet/>
      <dgm:spPr/>
      <dgm:t>
        <a:bodyPr/>
        <a:lstStyle/>
        <a:p>
          <a:r>
            <a:rPr lang="en-IE" b="0" dirty="0"/>
            <a:t>Recipient of Dean of Health Faculty Award 2018, Trinity College Dublin</a:t>
          </a:r>
          <a:r>
            <a:rPr lang="en-IE" b="1" dirty="0"/>
            <a:t>.</a:t>
          </a:r>
          <a:endParaRPr lang="en-GB" dirty="0"/>
        </a:p>
      </dgm:t>
    </dgm:pt>
    <dgm:pt modelId="{E16484D0-6249-48C8-8118-91B4C41BF7C5}" type="parTrans" cxnId="{9FBCF681-7884-4BB5-B78C-4942FA8DDBDA}">
      <dgm:prSet/>
      <dgm:spPr/>
      <dgm:t>
        <a:bodyPr/>
        <a:lstStyle/>
        <a:p>
          <a:endParaRPr lang="en-GB"/>
        </a:p>
      </dgm:t>
    </dgm:pt>
    <dgm:pt modelId="{33637517-E1C1-4E16-8D29-5A48937918CC}" type="sibTrans" cxnId="{9FBCF681-7884-4BB5-B78C-4942FA8DDBDA}">
      <dgm:prSet/>
      <dgm:spPr/>
      <dgm:t>
        <a:bodyPr/>
        <a:lstStyle/>
        <a:p>
          <a:endParaRPr lang="en-GB"/>
        </a:p>
      </dgm:t>
    </dgm:pt>
    <dgm:pt modelId="{A0206C02-890C-4A3A-ADBC-6B0119E4A9F5}">
      <dgm:prSet/>
      <dgm:spPr/>
      <dgm:t>
        <a:bodyPr/>
        <a:lstStyle/>
        <a:p>
          <a:r>
            <a:rPr lang="en-IE" b="0"/>
            <a:t>Adapted and made available to Faculty of Health Sciences.</a:t>
          </a:r>
          <a:endParaRPr lang="en-GB"/>
        </a:p>
      </dgm:t>
    </dgm:pt>
    <dgm:pt modelId="{0B2310FF-4C2B-4976-8D70-E5DD32AF2F4A}" type="parTrans" cxnId="{B7F1CB55-9297-43E6-A70C-9FBA170557A3}">
      <dgm:prSet/>
      <dgm:spPr/>
      <dgm:t>
        <a:bodyPr/>
        <a:lstStyle/>
        <a:p>
          <a:endParaRPr lang="en-GB"/>
        </a:p>
      </dgm:t>
    </dgm:pt>
    <dgm:pt modelId="{D77ADB23-61B2-457B-B812-63DC99F3864E}" type="sibTrans" cxnId="{B7F1CB55-9297-43E6-A70C-9FBA170557A3}">
      <dgm:prSet/>
      <dgm:spPr/>
      <dgm:t>
        <a:bodyPr/>
        <a:lstStyle/>
        <a:p>
          <a:endParaRPr lang="en-GB"/>
        </a:p>
      </dgm:t>
    </dgm:pt>
    <dgm:pt modelId="{F3CB0B63-B910-44FA-832F-2A65737AB738}">
      <dgm:prSet/>
      <dgm:spPr/>
      <dgm:t>
        <a:bodyPr/>
        <a:lstStyle/>
        <a:p>
          <a:r>
            <a:rPr lang="en-IE" b="0"/>
            <a:t>Physio + OT paper preparation stage</a:t>
          </a:r>
          <a:endParaRPr lang="en-GB"/>
        </a:p>
      </dgm:t>
    </dgm:pt>
    <dgm:pt modelId="{5B2497A3-1D4F-4D3B-8140-D04C430A114D}" type="parTrans" cxnId="{04EAC265-FCF2-4BAA-9394-905842AF7162}">
      <dgm:prSet/>
      <dgm:spPr/>
      <dgm:t>
        <a:bodyPr/>
        <a:lstStyle/>
        <a:p>
          <a:endParaRPr lang="en-GB"/>
        </a:p>
      </dgm:t>
    </dgm:pt>
    <dgm:pt modelId="{EB4FD078-69F2-4151-9487-F4FE662E04DD}" type="sibTrans" cxnId="{04EAC265-FCF2-4BAA-9394-905842AF7162}">
      <dgm:prSet/>
      <dgm:spPr/>
      <dgm:t>
        <a:bodyPr/>
        <a:lstStyle/>
        <a:p>
          <a:endParaRPr lang="en-GB"/>
        </a:p>
      </dgm:t>
    </dgm:pt>
    <dgm:pt modelId="{307C52C2-D027-4EA8-9A96-6E235E2B4776}">
      <dgm:prSet/>
      <dgm:spPr/>
      <dgm:t>
        <a:bodyPr/>
        <a:lstStyle/>
        <a:p>
          <a:r>
            <a:rPr lang="en-IE" b="0"/>
            <a:t>Medicine data collection</a:t>
          </a:r>
          <a:endParaRPr lang="en-GB"/>
        </a:p>
      </dgm:t>
    </dgm:pt>
    <dgm:pt modelId="{4D38E07B-7B60-475A-B8BA-B68745BDBFCA}" type="parTrans" cxnId="{E5BA9834-5297-42EA-A6DB-964492744CF6}">
      <dgm:prSet/>
      <dgm:spPr/>
      <dgm:t>
        <a:bodyPr/>
        <a:lstStyle/>
        <a:p>
          <a:endParaRPr lang="en-GB"/>
        </a:p>
      </dgm:t>
    </dgm:pt>
    <dgm:pt modelId="{B4B3087B-E4DA-405B-A5AE-81889FD0D75C}" type="sibTrans" cxnId="{E5BA9834-5297-42EA-A6DB-964492744CF6}">
      <dgm:prSet/>
      <dgm:spPr/>
      <dgm:t>
        <a:bodyPr/>
        <a:lstStyle/>
        <a:p>
          <a:endParaRPr lang="en-GB"/>
        </a:p>
      </dgm:t>
    </dgm:pt>
    <dgm:pt modelId="{54229879-A4B8-476D-972E-6A926590EDD0}" type="pres">
      <dgm:prSet presAssocID="{74712563-0D8C-4A82-8741-1C4A6C6800BD}" presName="Name0" presStyleCnt="0">
        <dgm:presLayoutVars>
          <dgm:dir/>
          <dgm:resizeHandles val="exact"/>
        </dgm:presLayoutVars>
      </dgm:prSet>
      <dgm:spPr/>
      <dgm:t>
        <a:bodyPr/>
        <a:lstStyle/>
        <a:p>
          <a:endParaRPr lang="en-GB"/>
        </a:p>
      </dgm:t>
    </dgm:pt>
    <dgm:pt modelId="{B15C82B7-74D5-41CC-9EAE-95226417716E}" type="pres">
      <dgm:prSet presAssocID="{74712563-0D8C-4A82-8741-1C4A6C6800BD}" presName="arrow" presStyleLbl="bgShp" presStyleIdx="0" presStyleCnt="1"/>
      <dgm:spPr/>
    </dgm:pt>
    <dgm:pt modelId="{FF04BCB1-3AD6-4502-9A15-6C319FDED196}" type="pres">
      <dgm:prSet presAssocID="{74712563-0D8C-4A82-8741-1C4A6C6800BD}" presName="points" presStyleCnt="0"/>
      <dgm:spPr/>
    </dgm:pt>
    <dgm:pt modelId="{9B81AC13-765B-45FE-B588-E338AC9A6BCD}" type="pres">
      <dgm:prSet presAssocID="{3CDA7717-5C4F-4C23-878E-FE382726D5F2}" presName="compositeA" presStyleCnt="0"/>
      <dgm:spPr/>
    </dgm:pt>
    <dgm:pt modelId="{73344262-1095-4BD5-8172-71BF3972AC80}" type="pres">
      <dgm:prSet presAssocID="{3CDA7717-5C4F-4C23-878E-FE382726D5F2}" presName="textA" presStyleLbl="revTx" presStyleIdx="0" presStyleCnt="6">
        <dgm:presLayoutVars>
          <dgm:bulletEnabled val="1"/>
        </dgm:presLayoutVars>
      </dgm:prSet>
      <dgm:spPr/>
      <dgm:t>
        <a:bodyPr/>
        <a:lstStyle/>
        <a:p>
          <a:endParaRPr lang="en-GB"/>
        </a:p>
      </dgm:t>
    </dgm:pt>
    <dgm:pt modelId="{C910620E-CF14-489A-939D-1B2FC98C816D}" type="pres">
      <dgm:prSet presAssocID="{3CDA7717-5C4F-4C23-878E-FE382726D5F2}" presName="circleA" presStyleLbl="node1" presStyleIdx="0" presStyleCnt="6"/>
      <dgm:spPr/>
    </dgm:pt>
    <dgm:pt modelId="{2E34639D-4125-43CB-B6B9-483D647E4338}" type="pres">
      <dgm:prSet presAssocID="{3CDA7717-5C4F-4C23-878E-FE382726D5F2}" presName="spaceA" presStyleCnt="0"/>
      <dgm:spPr/>
    </dgm:pt>
    <dgm:pt modelId="{3EBBB0DC-220B-44AD-B993-054F89187B2D}" type="pres">
      <dgm:prSet presAssocID="{BEE4F28E-D416-44A4-8D92-1252989D9535}" presName="space" presStyleCnt="0"/>
      <dgm:spPr/>
    </dgm:pt>
    <dgm:pt modelId="{EF8FF0BA-342B-42A2-BCD4-70092AE1562F}" type="pres">
      <dgm:prSet presAssocID="{6FEF0EFD-3228-4EDC-AA28-E60BF2866FE3}" presName="compositeB" presStyleCnt="0"/>
      <dgm:spPr/>
    </dgm:pt>
    <dgm:pt modelId="{686B15DA-DF62-4659-87A4-69CF0E6587A3}" type="pres">
      <dgm:prSet presAssocID="{6FEF0EFD-3228-4EDC-AA28-E60BF2866FE3}" presName="textB" presStyleLbl="revTx" presStyleIdx="1" presStyleCnt="6">
        <dgm:presLayoutVars>
          <dgm:bulletEnabled val="1"/>
        </dgm:presLayoutVars>
      </dgm:prSet>
      <dgm:spPr/>
      <dgm:t>
        <a:bodyPr/>
        <a:lstStyle/>
        <a:p>
          <a:endParaRPr lang="en-GB"/>
        </a:p>
      </dgm:t>
    </dgm:pt>
    <dgm:pt modelId="{20217697-7C8D-4070-BF7D-01D9E9DC4FA0}" type="pres">
      <dgm:prSet presAssocID="{6FEF0EFD-3228-4EDC-AA28-E60BF2866FE3}" presName="circleB" presStyleLbl="node1" presStyleIdx="1" presStyleCnt="6"/>
      <dgm:spPr/>
    </dgm:pt>
    <dgm:pt modelId="{4FBFB602-B8A6-44B4-8A05-AABA4E0FD585}" type="pres">
      <dgm:prSet presAssocID="{6FEF0EFD-3228-4EDC-AA28-E60BF2866FE3}" presName="spaceB" presStyleCnt="0"/>
      <dgm:spPr/>
    </dgm:pt>
    <dgm:pt modelId="{53C5F78F-DA65-46EB-B4A5-09FCA513EEC4}" type="pres">
      <dgm:prSet presAssocID="{A6066377-3B90-416D-A8F3-7960F875F433}" presName="space" presStyleCnt="0"/>
      <dgm:spPr/>
    </dgm:pt>
    <dgm:pt modelId="{888CD71D-6358-424B-AE2A-56BD28D9AB9D}" type="pres">
      <dgm:prSet presAssocID="{1B6A16FE-C683-48B3-B5C5-E9EC87DB0F9C}" presName="compositeA" presStyleCnt="0"/>
      <dgm:spPr/>
    </dgm:pt>
    <dgm:pt modelId="{581C9010-D44C-4F7F-8E0C-1180A8ACF556}" type="pres">
      <dgm:prSet presAssocID="{1B6A16FE-C683-48B3-B5C5-E9EC87DB0F9C}" presName="textA" presStyleLbl="revTx" presStyleIdx="2" presStyleCnt="6">
        <dgm:presLayoutVars>
          <dgm:bulletEnabled val="1"/>
        </dgm:presLayoutVars>
      </dgm:prSet>
      <dgm:spPr/>
      <dgm:t>
        <a:bodyPr/>
        <a:lstStyle/>
        <a:p>
          <a:endParaRPr lang="en-GB"/>
        </a:p>
      </dgm:t>
    </dgm:pt>
    <dgm:pt modelId="{12EE9507-CD83-4377-AD36-DA3A3615106D}" type="pres">
      <dgm:prSet presAssocID="{1B6A16FE-C683-48B3-B5C5-E9EC87DB0F9C}" presName="circleA" presStyleLbl="node1" presStyleIdx="2" presStyleCnt="6"/>
      <dgm:spPr/>
    </dgm:pt>
    <dgm:pt modelId="{2A50894B-B8A9-4A55-9AE9-BF8A446482E0}" type="pres">
      <dgm:prSet presAssocID="{1B6A16FE-C683-48B3-B5C5-E9EC87DB0F9C}" presName="spaceA" presStyleCnt="0"/>
      <dgm:spPr/>
    </dgm:pt>
    <dgm:pt modelId="{38C1176C-D8B9-4F63-975A-B1B602C61993}" type="pres">
      <dgm:prSet presAssocID="{33637517-E1C1-4E16-8D29-5A48937918CC}" presName="space" presStyleCnt="0"/>
      <dgm:spPr/>
    </dgm:pt>
    <dgm:pt modelId="{5D22EBC3-19B4-49E1-88AA-5B949F8A9DBE}" type="pres">
      <dgm:prSet presAssocID="{A0206C02-890C-4A3A-ADBC-6B0119E4A9F5}" presName="compositeB" presStyleCnt="0"/>
      <dgm:spPr/>
    </dgm:pt>
    <dgm:pt modelId="{002F21AA-FF48-423A-9B98-33B5CC4F91B3}" type="pres">
      <dgm:prSet presAssocID="{A0206C02-890C-4A3A-ADBC-6B0119E4A9F5}" presName="textB" presStyleLbl="revTx" presStyleIdx="3" presStyleCnt="6">
        <dgm:presLayoutVars>
          <dgm:bulletEnabled val="1"/>
        </dgm:presLayoutVars>
      </dgm:prSet>
      <dgm:spPr/>
      <dgm:t>
        <a:bodyPr/>
        <a:lstStyle/>
        <a:p>
          <a:endParaRPr lang="en-GB"/>
        </a:p>
      </dgm:t>
    </dgm:pt>
    <dgm:pt modelId="{5818BC68-98D2-4637-B455-503AF58E8AE2}" type="pres">
      <dgm:prSet presAssocID="{A0206C02-890C-4A3A-ADBC-6B0119E4A9F5}" presName="circleB" presStyleLbl="node1" presStyleIdx="3" presStyleCnt="6"/>
      <dgm:spPr/>
    </dgm:pt>
    <dgm:pt modelId="{5037F0E7-1019-4FED-99B9-FCE1EA9C450C}" type="pres">
      <dgm:prSet presAssocID="{A0206C02-890C-4A3A-ADBC-6B0119E4A9F5}" presName="spaceB" presStyleCnt="0"/>
      <dgm:spPr/>
    </dgm:pt>
    <dgm:pt modelId="{F6BB8450-2B7C-409C-ADE1-1803194E86CB}" type="pres">
      <dgm:prSet presAssocID="{D77ADB23-61B2-457B-B812-63DC99F3864E}" presName="space" presStyleCnt="0"/>
      <dgm:spPr/>
    </dgm:pt>
    <dgm:pt modelId="{19E4E4B3-4496-4174-ACFC-056B061CE4BF}" type="pres">
      <dgm:prSet presAssocID="{F3CB0B63-B910-44FA-832F-2A65737AB738}" presName="compositeA" presStyleCnt="0"/>
      <dgm:spPr/>
    </dgm:pt>
    <dgm:pt modelId="{6167ED45-5D90-43B8-A3BB-910F0E2DB3D4}" type="pres">
      <dgm:prSet presAssocID="{F3CB0B63-B910-44FA-832F-2A65737AB738}" presName="textA" presStyleLbl="revTx" presStyleIdx="4" presStyleCnt="6">
        <dgm:presLayoutVars>
          <dgm:bulletEnabled val="1"/>
        </dgm:presLayoutVars>
      </dgm:prSet>
      <dgm:spPr/>
      <dgm:t>
        <a:bodyPr/>
        <a:lstStyle/>
        <a:p>
          <a:endParaRPr lang="en-GB"/>
        </a:p>
      </dgm:t>
    </dgm:pt>
    <dgm:pt modelId="{F4C9D633-9FD1-4151-AC00-7C485A81D1F1}" type="pres">
      <dgm:prSet presAssocID="{F3CB0B63-B910-44FA-832F-2A65737AB738}" presName="circleA" presStyleLbl="node1" presStyleIdx="4" presStyleCnt="6"/>
      <dgm:spPr/>
    </dgm:pt>
    <dgm:pt modelId="{1265C549-8B40-48D1-8F89-394581E072CD}" type="pres">
      <dgm:prSet presAssocID="{F3CB0B63-B910-44FA-832F-2A65737AB738}" presName="spaceA" presStyleCnt="0"/>
      <dgm:spPr/>
    </dgm:pt>
    <dgm:pt modelId="{64C1235E-C6E1-4DB9-9D76-FE8C199DC576}" type="pres">
      <dgm:prSet presAssocID="{EB4FD078-69F2-4151-9487-F4FE662E04DD}" presName="space" presStyleCnt="0"/>
      <dgm:spPr/>
    </dgm:pt>
    <dgm:pt modelId="{E27E44E9-D784-4DD2-A249-5861BD6DA49C}" type="pres">
      <dgm:prSet presAssocID="{307C52C2-D027-4EA8-9A96-6E235E2B4776}" presName="compositeB" presStyleCnt="0"/>
      <dgm:spPr/>
    </dgm:pt>
    <dgm:pt modelId="{0D77F143-4114-4A1F-8501-FAA2C57810F8}" type="pres">
      <dgm:prSet presAssocID="{307C52C2-D027-4EA8-9A96-6E235E2B4776}" presName="textB" presStyleLbl="revTx" presStyleIdx="5" presStyleCnt="6">
        <dgm:presLayoutVars>
          <dgm:bulletEnabled val="1"/>
        </dgm:presLayoutVars>
      </dgm:prSet>
      <dgm:spPr/>
      <dgm:t>
        <a:bodyPr/>
        <a:lstStyle/>
        <a:p>
          <a:endParaRPr lang="en-GB"/>
        </a:p>
      </dgm:t>
    </dgm:pt>
    <dgm:pt modelId="{F3F951AE-84EB-4286-B37D-DC6467B5EFCE}" type="pres">
      <dgm:prSet presAssocID="{307C52C2-D027-4EA8-9A96-6E235E2B4776}" presName="circleB" presStyleLbl="node1" presStyleIdx="5" presStyleCnt="6"/>
      <dgm:spPr/>
    </dgm:pt>
    <dgm:pt modelId="{A35A931F-F064-4426-B4D5-AFCDAF486846}" type="pres">
      <dgm:prSet presAssocID="{307C52C2-D027-4EA8-9A96-6E235E2B4776}" presName="spaceB" presStyleCnt="0"/>
      <dgm:spPr/>
    </dgm:pt>
  </dgm:ptLst>
  <dgm:cxnLst>
    <dgm:cxn modelId="{9D93ACDB-3556-4F7E-BEE6-2DF2E36AE92E}" type="presOf" srcId="{1B6A16FE-C683-48B3-B5C5-E9EC87DB0F9C}" destId="{581C9010-D44C-4F7F-8E0C-1180A8ACF556}" srcOrd="0" destOrd="0" presId="urn:microsoft.com/office/officeart/2005/8/layout/hProcess11"/>
    <dgm:cxn modelId="{ACA8621C-2EF2-4F5B-89FD-D711522CE9B3}" srcId="{74712563-0D8C-4A82-8741-1C4A6C6800BD}" destId="{3CDA7717-5C4F-4C23-878E-FE382726D5F2}" srcOrd="0" destOrd="0" parTransId="{45DCA5E2-1985-4C87-9996-01390BDB4C1F}" sibTransId="{BEE4F28E-D416-44A4-8D92-1252989D9535}"/>
    <dgm:cxn modelId="{7DFE94EF-7310-4237-BA2B-462632259A68}" type="presOf" srcId="{6FEF0EFD-3228-4EDC-AA28-E60BF2866FE3}" destId="{686B15DA-DF62-4659-87A4-69CF0E6587A3}" srcOrd="0" destOrd="0" presId="urn:microsoft.com/office/officeart/2005/8/layout/hProcess11"/>
    <dgm:cxn modelId="{A47FF903-60B4-413C-9AF3-2FE33D0D2F6F}" type="presOf" srcId="{A0206C02-890C-4A3A-ADBC-6B0119E4A9F5}" destId="{002F21AA-FF48-423A-9B98-33B5CC4F91B3}" srcOrd="0" destOrd="0" presId="urn:microsoft.com/office/officeart/2005/8/layout/hProcess11"/>
    <dgm:cxn modelId="{DA77E778-FC85-4158-A1C7-2E47EC26F326}" srcId="{74712563-0D8C-4A82-8741-1C4A6C6800BD}" destId="{6FEF0EFD-3228-4EDC-AA28-E60BF2866FE3}" srcOrd="1" destOrd="0" parTransId="{D2B12F19-9BEC-434D-86F1-067E7FA55141}" sibTransId="{A6066377-3B90-416D-A8F3-7960F875F433}"/>
    <dgm:cxn modelId="{FD8F985B-0AED-4E40-9799-5EE81BD887EF}" type="presOf" srcId="{3CDA7717-5C4F-4C23-878E-FE382726D5F2}" destId="{73344262-1095-4BD5-8172-71BF3972AC80}" srcOrd="0" destOrd="0" presId="urn:microsoft.com/office/officeart/2005/8/layout/hProcess11"/>
    <dgm:cxn modelId="{04EAC265-FCF2-4BAA-9394-905842AF7162}" srcId="{74712563-0D8C-4A82-8741-1C4A6C6800BD}" destId="{F3CB0B63-B910-44FA-832F-2A65737AB738}" srcOrd="4" destOrd="0" parTransId="{5B2497A3-1D4F-4D3B-8140-D04C430A114D}" sibTransId="{EB4FD078-69F2-4151-9487-F4FE662E04DD}"/>
    <dgm:cxn modelId="{E5BA9834-5297-42EA-A6DB-964492744CF6}" srcId="{74712563-0D8C-4A82-8741-1C4A6C6800BD}" destId="{307C52C2-D027-4EA8-9A96-6E235E2B4776}" srcOrd="5" destOrd="0" parTransId="{4D38E07B-7B60-475A-B8BA-B68745BDBFCA}" sibTransId="{B4B3087B-E4DA-405B-A5AE-81889FD0D75C}"/>
    <dgm:cxn modelId="{C5E75701-A1C3-47CE-9275-52EE58CCCA5D}" type="presOf" srcId="{307C52C2-D027-4EA8-9A96-6E235E2B4776}" destId="{0D77F143-4114-4A1F-8501-FAA2C57810F8}" srcOrd="0" destOrd="0" presId="urn:microsoft.com/office/officeart/2005/8/layout/hProcess11"/>
    <dgm:cxn modelId="{A64F890E-C1A5-4BD6-A230-D18E619B8970}" type="presOf" srcId="{74712563-0D8C-4A82-8741-1C4A6C6800BD}" destId="{54229879-A4B8-476D-972E-6A926590EDD0}" srcOrd="0" destOrd="0" presId="urn:microsoft.com/office/officeart/2005/8/layout/hProcess11"/>
    <dgm:cxn modelId="{9FBCF681-7884-4BB5-B78C-4942FA8DDBDA}" srcId="{74712563-0D8C-4A82-8741-1C4A6C6800BD}" destId="{1B6A16FE-C683-48B3-B5C5-E9EC87DB0F9C}" srcOrd="2" destOrd="0" parTransId="{E16484D0-6249-48C8-8118-91B4C41BF7C5}" sibTransId="{33637517-E1C1-4E16-8D29-5A48937918CC}"/>
    <dgm:cxn modelId="{B7F1CB55-9297-43E6-A70C-9FBA170557A3}" srcId="{74712563-0D8C-4A82-8741-1C4A6C6800BD}" destId="{A0206C02-890C-4A3A-ADBC-6B0119E4A9F5}" srcOrd="3" destOrd="0" parTransId="{0B2310FF-4C2B-4976-8D70-E5DD32AF2F4A}" sibTransId="{D77ADB23-61B2-457B-B812-63DC99F3864E}"/>
    <dgm:cxn modelId="{1C371B99-96BE-4BEF-B71D-77C3E5829C5C}" type="presOf" srcId="{F3CB0B63-B910-44FA-832F-2A65737AB738}" destId="{6167ED45-5D90-43B8-A3BB-910F0E2DB3D4}" srcOrd="0" destOrd="0" presId="urn:microsoft.com/office/officeart/2005/8/layout/hProcess11"/>
    <dgm:cxn modelId="{30572594-518C-4832-9E96-03BEED13F027}" type="presParOf" srcId="{54229879-A4B8-476D-972E-6A926590EDD0}" destId="{B15C82B7-74D5-41CC-9EAE-95226417716E}" srcOrd="0" destOrd="0" presId="urn:microsoft.com/office/officeart/2005/8/layout/hProcess11"/>
    <dgm:cxn modelId="{D12D6660-82D9-494D-A672-C0989B25E99E}" type="presParOf" srcId="{54229879-A4B8-476D-972E-6A926590EDD0}" destId="{FF04BCB1-3AD6-4502-9A15-6C319FDED196}" srcOrd="1" destOrd="0" presId="urn:microsoft.com/office/officeart/2005/8/layout/hProcess11"/>
    <dgm:cxn modelId="{580B2F25-00D8-4721-B613-9316B95379AA}" type="presParOf" srcId="{FF04BCB1-3AD6-4502-9A15-6C319FDED196}" destId="{9B81AC13-765B-45FE-B588-E338AC9A6BCD}" srcOrd="0" destOrd="0" presId="urn:microsoft.com/office/officeart/2005/8/layout/hProcess11"/>
    <dgm:cxn modelId="{54C7BD7C-A2B0-4AA0-BFE5-B1C875E124EC}" type="presParOf" srcId="{9B81AC13-765B-45FE-B588-E338AC9A6BCD}" destId="{73344262-1095-4BD5-8172-71BF3972AC80}" srcOrd="0" destOrd="0" presId="urn:microsoft.com/office/officeart/2005/8/layout/hProcess11"/>
    <dgm:cxn modelId="{1ED6F309-04AF-446A-9E08-0AE46FF80A18}" type="presParOf" srcId="{9B81AC13-765B-45FE-B588-E338AC9A6BCD}" destId="{C910620E-CF14-489A-939D-1B2FC98C816D}" srcOrd="1" destOrd="0" presId="urn:microsoft.com/office/officeart/2005/8/layout/hProcess11"/>
    <dgm:cxn modelId="{BB6A6593-28EF-418A-950F-B2DF65F943DD}" type="presParOf" srcId="{9B81AC13-765B-45FE-B588-E338AC9A6BCD}" destId="{2E34639D-4125-43CB-B6B9-483D647E4338}" srcOrd="2" destOrd="0" presId="urn:microsoft.com/office/officeart/2005/8/layout/hProcess11"/>
    <dgm:cxn modelId="{3325CA1A-445D-4736-A4D5-F16AF64356E2}" type="presParOf" srcId="{FF04BCB1-3AD6-4502-9A15-6C319FDED196}" destId="{3EBBB0DC-220B-44AD-B993-054F89187B2D}" srcOrd="1" destOrd="0" presId="urn:microsoft.com/office/officeart/2005/8/layout/hProcess11"/>
    <dgm:cxn modelId="{6268847B-5D2B-413E-BDDB-6A097B49C3F6}" type="presParOf" srcId="{FF04BCB1-3AD6-4502-9A15-6C319FDED196}" destId="{EF8FF0BA-342B-42A2-BCD4-70092AE1562F}" srcOrd="2" destOrd="0" presId="urn:microsoft.com/office/officeart/2005/8/layout/hProcess11"/>
    <dgm:cxn modelId="{D67053A2-D4E8-4A19-AF6A-98DF60CF9680}" type="presParOf" srcId="{EF8FF0BA-342B-42A2-BCD4-70092AE1562F}" destId="{686B15DA-DF62-4659-87A4-69CF0E6587A3}" srcOrd="0" destOrd="0" presId="urn:microsoft.com/office/officeart/2005/8/layout/hProcess11"/>
    <dgm:cxn modelId="{FA35FB2A-069B-4CE6-919D-A7CDB85BB335}" type="presParOf" srcId="{EF8FF0BA-342B-42A2-BCD4-70092AE1562F}" destId="{20217697-7C8D-4070-BF7D-01D9E9DC4FA0}" srcOrd="1" destOrd="0" presId="urn:microsoft.com/office/officeart/2005/8/layout/hProcess11"/>
    <dgm:cxn modelId="{748D23D4-917E-43C1-BECD-C2810E9398BE}" type="presParOf" srcId="{EF8FF0BA-342B-42A2-BCD4-70092AE1562F}" destId="{4FBFB602-B8A6-44B4-8A05-AABA4E0FD585}" srcOrd="2" destOrd="0" presId="urn:microsoft.com/office/officeart/2005/8/layout/hProcess11"/>
    <dgm:cxn modelId="{07B5F50C-D178-413B-A904-1610747033B6}" type="presParOf" srcId="{FF04BCB1-3AD6-4502-9A15-6C319FDED196}" destId="{53C5F78F-DA65-46EB-B4A5-09FCA513EEC4}" srcOrd="3" destOrd="0" presId="urn:microsoft.com/office/officeart/2005/8/layout/hProcess11"/>
    <dgm:cxn modelId="{44B4D08F-EA83-466F-BB3E-A059291EA262}" type="presParOf" srcId="{FF04BCB1-3AD6-4502-9A15-6C319FDED196}" destId="{888CD71D-6358-424B-AE2A-56BD28D9AB9D}" srcOrd="4" destOrd="0" presId="urn:microsoft.com/office/officeart/2005/8/layout/hProcess11"/>
    <dgm:cxn modelId="{17949FBA-69E6-4193-A245-209A839120BF}" type="presParOf" srcId="{888CD71D-6358-424B-AE2A-56BD28D9AB9D}" destId="{581C9010-D44C-4F7F-8E0C-1180A8ACF556}" srcOrd="0" destOrd="0" presId="urn:microsoft.com/office/officeart/2005/8/layout/hProcess11"/>
    <dgm:cxn modelId="{1F1F1DB4-4459-4209-AAFF-C3C1CD51F1C0}" type="presParOf" srcId="{888CD71D-6358-424B-AE2A-56BD28D9AB9D}" destId="{12EE9507-CD83-4377-AD36-DA3A3615106D}" srcOrd="1" destOrd="0" presId="urn:microsoft.com/office/officeart/2005/8/layout/hProcess11"/>
    <dgm:cxn modelId="{D7E0AC45-1280-4CBF-AE64-CE1261252543}" type="presParOf" srcId="{888CD71D-6358-424B-AE2A-56BD28D9AB9D}" destId="{2A50894B-B8A9-4A55-9AE9-BF8A446482E0}" srcOrd="2" destOrd="0" presId="urn:microsoft.com/office/officeart/2005/8/layout/hProcess11"/>
    <dgm:cxn modelId="{174C1829-E38A-46BE-A875-007F37D88363}" type="presParOf" srcId="{FF04BCB1-3AD6-4502-9A15-6C319FDED196}" destId="{38C1176C-D8B9-4F63-975A-B1B602C61993}" srcOrd="5" destOrd="0" presId="urn:microsoft.com/office/officeart/2005/8/layout/hProcess11"/>
    <dgm:cxn modelId="{9B9A80CB-2666-47AD-BF35-51B2A03A4FAC}" type="presParOf" srcId="{FF04BCB1-3AD6-4502-9A15-6C319FDED196}" destId="{5D22EBC3-19B4-49E1-88AA-5B949F8A9DBE}" srcOrd="6" destOrd="0" presId="urn:microsoft.com/office/officeart/2005/8/layout/hProcess11"/>
    <dgm:cxn modelId="{7BCAA553-450D-4295-8D55-87C7AAE14F92}" type="presParOf" srcId="{5D22EBC3-19B4-49E1-88AA-5B949F8A9DBE}" destId="{002F21AA-FF48-423A-9B98-33B5CC4F91B3}" srcOrd="0" destOrd="0" presId="urn:microsoft.com/office/officeart/2005/8/layout/hProcess11"/>
    <dgm:cxn modelId="{3872D5DB-7EA3-4DE9-8973-35BA4B6F2332}" type="presParOf" srcId="{5D22EBC3-19B4-49E1-88AA-5B949F8A9DBE}" destId="{5818BC68-98D2-4637-B455-503AF58E8AE2}" srcOrd="1" destOrd="0" presId="urn:microsoft.com/office/officeart/2005/8/layout/hProcess11"/>
    <dgm:cxn modelId="{8DD3F0A5-5244-4EAA-AE19-6A255B71041C}" type="presParOf" srcId="{5D22EBC3-19B4-49E1-88AA-5B949F8A9DBE}" destId="{5037F0E7-1019-4FED-99B9-FCE1EA9C450C}" srcOrd="2" destOrd="0" presId="urn:microsoft.com/office/officeart/2005/8/layout/hProcess11"/>
    <dgm:cxn modelId="{943413E9-CD5B-4B33-8560-F00D664F2449}" type="presParOf" srcId="{FF04BCB1-3AD6-4502-9A15-6C319FDED196}" destId="{F6BB8450-2B7C-409C-ADE1-1803194E86CB}" srcOrd="7" destOrd="0" presId="urn:microsoft.com/office/officeart/2005/8/layout/hProcess11"/>
    <dgm:cxn modelId="{F83DCE54-74D7-4A70-9E50-6E0DB9E7856D}" type="presParOf" srcId="{FF04BCB1-3AD6-4502-9A15-6C319FDED196}" destId="{19E4E4B3-4496-4174-ACFC-056B061CE4BF}" srcOrd="8" destOrd="0" presId="urn:microsoft.com/office/officeart/2005/8/layout/hProcess11"/>
    <dgm:cxn modelId="{46DB2157-C23F-4C0B-AD78-76B96F0845EB}" type="presParOf" srcId="{19E4E4B3-4496-4174-ACFC-056B061CE4BF}" destId="{6167ED45-5D90-43B8-A3BB-910F0E2DB3D4}" srcOrd="0" destOrd="0" presId="urn:microsoft.com/office/officeart/2005/8/layout/hProcess11"/>
    <dgm:cxn modelId="{BF20D814-90E9-41B2-B03D-134883939F7C}" type="presParOf" srcId="{19E4E4B3-4496-4174-ACFC-056B061CE4BF}" destId="{F4C9D633-9FD1-4151-AC00-7C485A81D1F1}" srcOrd="1" destOrd="0" presId="urn:microsoft.com/office/officeart/2005/8/layout/hProcess11"/>
    <dgm:cxn modelId="{8D88DD7F-29FB-42C0-94DA-CFDAA1335083}" type="presParOf" srcId="{19E4E4B3-4496-4174-ACFC-056B061CE4BF}" destId="{1265C549-8B40-48D1-8F89-394581E072CD}" srcOrd="2" destOrd="0" presId="urn:microsoft.com/office/officeart/2005/8/layout/hProcess11"/>
    <dgm:cxn modelId="{B2C4316A-DB3D-4ACB-A6DA-8F2F1E460E10}" type="presParOf" srcId="{FF04BCB1-3AD6-4502-9A15-6C319FDED196}" destId="{64C1235E-C6E1-4DB9-9D76-FE8C199DC576}" srcOrd="9" destOrd="0" presId="urn:microsoft.com/office/officeart/2005/8/layout/hProcess11"/>
    <dgm:cxn modelId="{86476DD9-7BB5-4C63-BEE7-F64AAE70EE5E}" type="presParOf" srcId="{FF04BCB1-3AD6-4502-9A15-6C319FDED196}" destId="{E27E44E9-D784-4DD2-A249-5861BD6DA49C}" srcOrd="10" destOrd="0" presId="urn:microsoft.com/office/officeart/2005/8/layout/hProcess11"/>
    <dgm:cxn modelId="{A377C393-D42C-4911-AFB2-A0767DE600A9}" type="presParOf" srcId="{E27E44E9-D784-4DD2-A249-5861BD6DA49C}" destId="{0D77F143-4114-4A1F-8501-FAA2C57810F8}" srcOrd="0" destOrd="0" presId="urn:microsoft.com/office/officeart/2005/8/layout/hProcess11"/>
    <dgm:cxn modelId="{700047BA-08E3-4043-B583-3F523A422394}" type="presParOf" srcId="{E27E44E9-D784-4DD2-A249-5861BD6DA49C}" destId="{F3F951AE-84EB-4286-B37D-DC6467B5EFCE}" srcOrd="1" destOrd="0" presId="urn:microsoft.com/office/officeart/2005/8/layout/hProcess11"/>
    <dgm:cxn modelId="{01DEEC3F-A031-4F80-BB6A-34776BE0CE3B}" type="presParOf" srcId="{E27E44E9-D784-4DD2-A249-5861BD6DA49C}" destId="{A35A931F-F064-4426-B4D5-AFCDAF486846}"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13E842A-A219-4A69-9D28-E9172F6676EB}" type="doc">
      <dgm:prSet loTypeId="urn:microsoft.com/office/officeart/2005/8/layout/hProcess9" loCatId="process" qsTypeId="urn:microsoft.com/office/officeart/2005/8/quickstyle/simple1" qsCatId="simple" csTypeId="urn:microsoft.com/office/officeart/2005/8/colors/accent1_2" csCatId="accent1"/>
      <dgm:spPr/>
      <dgm:t>
        <a:bodyPr/>
        <a:lstStyle/>
        <a:p>
          <a:endParaRPr lang="en-GB"/>
        </a:p>
      </dgm:t>
    </dgm:pt>
    <dgm:pt modelId="{F86E455C-31B2-4750-9703-7EE2B1066E9B}">
      <dgm:prSet/>
      <dgm:spPr/>
      <dgm:t>
        <a:bodyPr/>
        <a:lstStyle/>
        <a:p>
          <a:r>
            <a:rPr lang="en-GB" b="0"/>
            <a:t>Current focus is on the ability of the assessor to give feedback rather than on how the student receives and acts on it</a:t>
          </a:r>
          <a:endParaRPr lang="en-GB"/>
        </a:p>
      </dgm:t>
    </dgm:pt>
    <dgm:pt modelId="{1EABDED5-BD18-410A-9AC2-446E31CCE5C6}" type="parTrans" cxnId="{6EC4DE33-ED9D-429D-B96A-2F82310FF8EB}">
      <dgm:prSet/>
      <dgm:spPr/>
      <dgm:t>
        <a:bodyPr/>
        <a:lstStyle/>
        <a:p>
          <a:endParaRPr lang="en-GB"/>
        </a:p>
      </dgm:t>
    </dgm:pt>
    <dgm:pt modelId="{54F4063E-DDC3-4EBC-A88A-42EA970D2C77}" type="sibTrans" cxnId="{6EC4DE33-ED9D-429D-B96A-2F82310FF8EB}">
      <dgm:prSet/>
      <dgm:spPr/>
      <dgm:t>
        <a:bodyPr/>
        <a:lstStyle/>
        <a:p>
          <a:endParaRPr lang="en-GB"/>
        </a:p>
      </dgm:t>
    </dgm:pt>
    <dgm:pt modelId="{E645C103-29E5-48DE-B4E5-5B200F64C04C}">
      <dgm:prSet/>
      <dgm:spPr/>
      <dgm:t>
        <a:bodyPr/>
        <a:lstStyle/>
        <a:p>
          <a:r>
            <a:rPr lang="en-GB" b="0"/>
            <a:t>Lack of feedback literacy may result in students being blamed for their inability to respond to feedback well</a:t>
          </a:r>
          <a:endParaRPr lang="en-GB"/>
        </a:p>
      </dgm:t>
    </dgm:pt>
    <dgm:pt modelId="{263C8C32-E021-4EB9-952F-1218E11548C7}" type="parTrans" cxnId="{0AFD2819-6E0C-4A33-9BB4-FD86C51693B0}">
      <dgm:prSet/>
      <dgm:spPr/>
      <dgm:t>
        <a:bodyPr/>
        <a:lstStyle/>
        <a:p>
          <a:endParaRPr lang="en-GB"/>
        </a:p>
      </dgm:t>
    </dgm:pt>
    <dgm:pt modelId="{8756C3B2-1B81-409B-82DA-3FA011074EBA}" type="sibTrans" cxnId="{0AFD2819-6E0C-4A33-9BB4-FD86C51693B0}">
      <dgm:prSet/>
      <dgm:spPr/>
      <dgm:t>
        <a:bodyPr/>
        <a:lstStyle/>
        <a:p>
          <a:endParaRPr lang="en-GB"/>
        </a:p>
      </dgm:t>
    </dgm:pt>
    <dgm:pt modelId="{1394D815-EC76-4F07-BB6A-6F96FAB3AA3D}">
      <dgm:prSet/>
      <dgm:spPr/>
      <dgm:t>
        <a:bodyPr/>
        <a:lstStyle/>
        <a:p>
          <a:r>
            <a:rPr lang="en-GB" b="0"/>
            <a:t>Poor uptake of feedback may be interpreted as the student becoming defensive and disengaged in the learning process (Quigley, 2021). </a:t>
          </a:r>
          <a:endParaRPr lang="en-GB"/>
        </a:p>
      </dgm:t>
    </dgm:pt>
    <dgm:pt modelId="{66A0B336-6A0A-47EA-B6D6-D250BC3BA309}" type="parTrans" cxnId="{67D03E0A-27F8-46CC-9029-28E60EE6C8BE}">
      <dgm:prSet/>
      <dgm:spPr/>
      <dgm:t>
        <a:bodyPr/>
        <a:lstStyle/>
        <a:p>
          <a:endParaRPr lang="en-GB"/>
        </a:p>
      </dgm:t>
    </dgm:pt>
    <dgm:pt modelId="{5149FB43-870F-478D-AFAE-4BED67F79C5D}" type="sibTrans" cxnId="{67D03E0A-27F8-46CC-9029-28E60EE6C8BE}">
      <dgm:prSet/>
      <dgm:spPr/>
      <dgm:t>
        <a:bodyPr/>
        <a:lstStyle/>
        <a:p>
          <a:endParaRPr lang="en-GB"/>
        </a:p>
      </dgm:t>
    </dgm:pt>
    <dgm:pt modelId="{CF78A7B0-7409-473D-B9AD-B37D883865D0}">
      <dgm:prSet/>
      <dgm:spPr/>
      <dgm:t>
        <a:bodyPr/>
        <a:lstStyle/>
        <a:p>
          <a:r>
            <a:rPr lang="en-GB" b="0"/>
            <a:t>Enhancing student feedback literacy in clinical teaching creates a high-quality learning environment</a:t>
          </a:r>
          <a:endParaRPr lang="en-GB"/>
        </a:p>
      </dgm:t>
    </dgm:pt>
    <dgm:pt modelId="{D2390595-8811-4BFB-AE84-B0BA5E7BA07F}" type="parTrans" cxnId="{07ED4334-D486-45BF-93D2-FC22F7DE2CBC}">
      <dgm:prSet/>
      <dgm:spPr/>
      <dgm:t>
        <a:bodyPr/>
        <a:lstStyle/>
        <a:p>
          <a:endParaRPr lang="en-GB"/>
        </a:p>
      </dgm:t>
    </dgm:pt>
    <dgm:pt modelId="{4D478C89-BB48-4513-AE00-7FACA77EEFD4}" type="sibTrans" cxnId="{07ED4334-D486-45BF-93D2-FC22F7DE2CBC}">
      <dgm:prSet/>
      <dgm:spPr/>
      <dgm:t>
        <a:bodyPr/>
        <a:lstStyle/>
        <a:p>
          <a:endParaRPr lang="en-GB"/>
        </a:p>
      </dgm:t>
    </dgm:pt>
    <dgm:pt modelId="{5C02A4BA-62E2-4972-9E3E-4183DADE6C77}" type="pres">
      <dgm:prSet presAssocID="{213E842A-A219-4A69-9D28-E9172F6676EB}" presName="CompostProcess" presStyleCnt="0">
        <dgm:presLayoutVars>
          <dgm:dir/>
          <dgm:resizeHandles val="exact"/>
        </dgm:presLayoutVars>
      </dgm:prSet>
      <dgm:spPr/>
      <dgm:t>
        <a:bodyPr/>
        <a:lstStyle/>
        <a:p>
          <a:endParaRPr lang="en-GB"/>
        </a:p>
      </dgm:t>
    </dgm:pt>
    <dgm:pt modelId="{CD745799-9854-4082-8C46-C958900CAE56}" type="pres">
      <dgm:prSet presAssocID="{213E842A-A219-4A69-9D28-E9172F6676EB}" presName="arrow" presStyleLbl="bgShp" presStyleIdx="0" presStyleCnt="1"/>
      <dgm:spPr/>
    </dgm:pt>
    <dgm:pt modelId="{7012CD8B-2981-445F-9594-7321B21923CE}" type="pres">
      <dgm:prSet presAssocID="{213E842A-A219-4A69-9D28-E9172F6676EB}" presName="linearProcess" presStyleCnt="0"/>
      <dgm:spPr/>
    </dgm:pt>
    <dgm:pt modelId="{345F1FDC-D4D9-479C-B6E5-7A9D6BD9A42D}" type="pres">
      <dgm:prSet presAssocID="{F86E455C-31B2-4750-9703-7EE2B1066E9B}" presName="textNode" presStyleLbl="node1" presStyleIdx="0" presStyleCnt="4">
        <dgm:presLayoutVars>
          <dgm:bulletEnabled val="1"/>
        </dgm:presLayoutVars>
      </dgm:prSet>
      <dgm:spPr/>
      <dgm:t>
        <a:bodyPr/>
        <a:lstStyle/>
        <a:p>
          <a:endParaRPr lang="en-GB"/>
        </a:p>
      </dgm:t>
    </dgm:pt>
    <dgm:pt modelId="{EF0CCFC5-073F-4BF8-BA2F-65C1670D9F0E}" type="pres">
      <dgm:prSet presAssocID="{54F4063E-DDC3-4EBC-A88A-42EA970D2C77}" presName="sibTrans" presStyleCnt="0"/>
      <dgm:spPr/>
    </dgm:pt>
    <dgm:pt modelId="{79D37E88-B027-4AB2-8311-694516D5A01F}" type="pres">
      <dgm:prSet presAssocID="{E645C103-29E5-48DE-B4E5-5B200F64C04C}" presName="textNode" presStyleLbl="node1" presStyleIdx="1" presStyleCnt="4">
        <dgm:presLayoutVars>
          <dgm:bulletEnabled val="1"/>
        </dgm:presLayoutVars>
      </dgm:prSet>
      <dgm:spPr/>
      <dgm:t>
        <a:bodyPr/>
        <a:lstStyle/>
        <a:p>
          <a:endParaRPr lang="en-GB"/>
        </a:p>
      </dgm:t>
    </dgm:pt>
    <dgm:pt modelId="{9C2E284F-498E-4DF6-A9FE-BE49B8528AC0}" type="pres">
      <dgm:prSet presAssocID="{8756C3B2-1B81-409B-82DA-3FA011074EBA}" presName="sibTrans" presStyleCnt="0"/>
      <dgm:spPr/>
    </dgm:pt>
    <dgm:pt modelId="{923907A3-05EC-4972-A032-1BCAE7ED3756}" type="pres">
      <dgm:prSet presAssocID="{1394D815-EC76-4F07-BB6A-6F96FAB3AA3D}" presName="textNode" presStyleLbl="node1" presStyleIdx="2" presStyleCnt="4">
        <dgm:presLayoutVars>
          <dgm:bulletEnabled val="1"/>
        </dgm:presLayoutVars>
      </dgm:prSet>
      <dgm:spPr/>
      <dgm:t>
        <a:bodyPr/>
        <a:lstStyle/>
        <a:p>
          <a:endParaRPr lang="en-GB"/>
        </a:p>
      </dgm:t>
    </dgm:pt>
    <dgm:pt modelId="{815B199E-13D8-4243-A5C2-B0D4629218CC}" type="pres">
      <dgm:prSet presAssocID="{5149FB43-870F-478D-AFAE-4BED67F79C5D}" presName="sibTrans" presStyleCnt="0"/>
      <dgm:spPr/>
    </dgm:pt>
    <dgm:pt modelId="{F1B8D910-FB27-4859-B4D1-160F47040897}" type="pres">
      <dgm:prSet presAssocID="{CF78A7B0-7409-473D-B9AD-B37D883865D0}" presName="textNode" presStyleLbl="node1" presStyleIdx="3" presStyleCnt="4">
        <dgm:presLayoutVars>
          <dgm:bulletEnabled val="1"/>
        </dgm:presLayoutVars>
      </dgm:prSet>
      <dgm:spPr/>
      <dgm:t>
        <a:bodyPr/>
        <a:lstStyle/>
        <a:p>
          <a:endParaRPr lang="en-GB"/>
        </a:p>
      </dgm:t>
    </dgm:pt>
  </dgm:ptLst>
  <dgm:cxnLst>
    <dgm:cxn modelId="{67D03E0A-27F8-46CC-9029-28E60EE6C8BE}" srcId="{213E842A-A219-4A69-9D28-E9172F6676EB}" destId="{1394D815-EC76-4F07-BB6A-6F96FAB3AA3D}" srcOrd="2" destOrd="0" parTransId="{66A0B336-6A0A-47EA-B6D6-D250BC3BA309}" sibTransId="{5149FB43-870F-478D-AFAE-4BED67F79C5D}"/>
    <dgm:cxn modelId="{9CB32CA8-2DB9-4546-B4B7-AE07FFB5DC39}" type="presOf" srcId="{CF78A7B0-7409-473D-B9AD-B37D883865D0}" destId="{F1B8D910-FB27-4859-B4D1-160F47040897}" srcOrd="0" destOrd="0" presId="urn:microsoft.com/office/officeart/2005/8/layout/hProcess9"/>
    <dgm:cxn modelId="{6EC4DE33-ED9D-429D-B96A-2F82310FF8EB}" srcId="{213E842A-A219-4A69-9D28-E9172F6676EB}" destId="{F86E455C-31B2-4750-9703-7EE2B1066E9B}" srcOrd="0" destOrd="0" parTransId="{1EABDED5-BD18-410A-9AC2-446E31CCE5C6}" sibTransId="{54F4063E-DDC3-4EBC-A88A-42EA970D2C77}"/>
    <dgm:cxn modelId="{07ED4334-D486-45BF-93D2-FC22F7DE2CBC}" srcId="{213E842A-A219-4A69-9D28-E9172F6676EB}" destId="{CF78A7B0-7409-473D-B9AD-B37D883865D0}" srcOrd="3" destOrd="0" parTransId="{D2390595-8811-4BFB-AE84-B0BA5E7BA07F}" sibTransId="{4D478C89-BB48-4513-AE00-7FACA77EEFD4}"/>
    <dgm:cxn modelId="{40A81FAB-0CB8-4065-ABC1-938C0D31ECBA}" type="presOf" srcId="{1394D815-EC76-4F07-BB6A-6F96FAB3AA3D}" destId="{923907A3-05EC-4972-A032-1BCAE7ED3756}" srcOrd="0" destOrd="0" presId="urn:microsoft.com/office/officeart/2005/8/layout/hProcess9"/>
    <dgm:cxn modelId="{8D5E7FF2-2C66-41BA-9548-C0C8F04E190E}" type="presOf" srcId="{213E842A-A219-4A69-9D28-E9172F6676EB}" destId="{5C02A4BA-62E2-4972-9E3E-4183DADE6C77}" srcOrd="0" destOrd="0" presId="urn:microsoft.com/office/officeart/2005/8/layout/hProcess9"/>
    <dgm:cxn modelId="{01DF6A03-E869-4528-A0D0-81CC729364AE}" type="presOf" srcId="{F86E455C-31B2-4750-9703-7EE2B1066E9B}" destId="{345F1FDC-D4D9-479C-B6E5-7A9D6BD9A42D}" srcOrd="0" destOrd="0" presId="urn:microsoft.com/office/officeart/2005/8/layout/hProcess9"/>
    <dgm:cxn modelId="{0AFD2819-6E0C-4A33-9BB4-FD86C51693B0}" srcId="{213E842A-A219-4A69-9D28-E9172F6676EB}" destId="{E645C103-29E5-48DE-B4E5-5B200F64C04C}" srcOrd="1" destOrd="0" parTransId="{263C8C32-E021-4EB9-952F-1218E11548C7}" sibTransId="{8756C3B2-1B81-409B-82DA-3FA011074EBA}"/>
    <dgm:cxn modelId="{92E0AC35-4844-44B7-B1A5-A971ADAD76BB}" type="presOf" srcId="{E645C103-29E5-48DE-B4E5-5B200F64C04C}" destId="{79D37E88-B027-4AB2-8311-694516D5A01F}" srcOrd="0" destOrd="0" presId="urn:microsoft.com/office/officeart/2005/8/layout/hProcess9"/>
    <dgm:cxn modelId="{F87E96F9-4144-43D5-B687-1DC6C4234C3A}" type="presParOf" srcId="{5C02A4BA-62E2-4972-9E3E-4183DADE6C77}" destId="{CD745799-9854-4082-8C46-C958900CAE56}" srcOrd="0" destOrd="0" presId="urn:microsoft.com/office/officeart/2005/8/layout/hProcess9"/>
    <dgm:cxn modelId="{A425CE16-2FED-45C2-96C7-ABE9B96567E8}" type="presParOf" srcId="{5C02A4BA-62E2-4972-9E3E-4183DADE6C77}" destId="{7012CD8B-2981-445F-9594-7321B21923CE}" srcOrd="1" destOrd="0" presId="urn:microsoft.com/office/officeart/2005/8/layout/hProcess9"/>
    <dgm:cxn modelId="{A478CD1E-32F9-4023-BDE0-80E4AEBDFFEB}" type="presParOf" srcId="{7012CD8B-2981-445F-9594-7321B21923CE}" destId="{345F1FDC-D4D9-479C-B6E5-7A9D6BD9A42D}" srcOrd="0" destOrd="0" presId="urn:microsoft.com/office/officeart/2005/8/layout/hProcess9"/>
    <dgm:cxn modelId="{57E803DA-66F5-4C51-A949-A76A0DBB0430}" type="presParOf" srcId="{7012CD8B-2981-445F-9594-7321B21923CE}" destId="{EF0CCFC5-073F-4BF8-BA2F-65C1670D9F0E}" srcOrd="1" destOrd="0" presId="urn:microsoft.com/office/officeart/2005/8/layout/hProcess9"/>
    <dgm:cxn modelId="{4E90913B-667A-42FF-9ED3-1B2D18D930D9}" type="presParOf" srcId="{7012CD8B-2981-445F-9594-7321B21923CE}" destId="{79D37E88-B027-4AB2-8311-694516D5A01F}" srcOrd="2" destOrd="0" presId="urn:microsoft.com/office/officeart/2005/8/layout/hProcess9"/>
    <dgm:cxn modelId="{BE8357CD-1722-40C5-95DA-E9D93F381E12}" type="presParOf" srcId="{7012CD8B-2981-445F-9594-7321B21923CE}" destId="{9C2E284F-498E-4DF6-A9FE-BE49B8528AC0}" srcOrd="3" destOrd="0" presId="urn:microsoft.com/office/officeart/2005/8/layout/hProcess9"/>
    <dgm:cxn modelId="{C4A86C65-4E52-40A0-8D39-CC689B7D0971}" type="presParOf" srcId="{7012CD8B-2981-445F-9594-7321B21923CE}" destId="{923907A3-05EC-4972-A032-1BCAE7ED3756}" srcOrd="4" destOrd="0" presId="urn:microsoft.com/office/officeart/2005/8/layout/hProcess9"/>
    <dgm:cxn modelId="{C8D7BFBD-E62F-447F-90E0-29C4D14CFAC4}" type="presParOf" srcId="{7012CD8B-2981-445F-9594-7321B21923CE}" destId="{815B199E-13D8-4243-A5C2-B0D4629218CC}" srcOrd="5" destOrd="0" presId="urn:microsoft.com/office/officeart/2005/8/layout/hProcess9"/>
    <dgm:cxn modelId="{4CA22094-A90F-47FB-A29E-3E2074763208}" type="presParOf" srcId="{7012CD8B-2981-445F-9594-7321B21923CE}" destId="{F1B8D910-FB27-4859-B4D1-160F47040897}"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FA03865-198A-4E40-96C8-97B222F47FD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GB"/>
        </a:p>
      </dgm:t>
    </dgm:pt>
    <dgm:pt modelId="{79FA6382-376A-474E-9EB3-E3FF77A914DF}">
      <dgm:prSet/>
      <dgm:spPr/>
      <dgm:t>
        <a:bodyPr/>
        <a:lstStyle/>
        <a:p>
          <a:r>
            <a:rPr lang="en-GB" dirty="0"/>
            <a:t>Project Aim</a:t>
          </a:r>
        </a:p>
      </dgm:t>
    </dgm:pt>
    <dgm:pt modelId="{98DF7865-C00F-44EC-BD4B-DC59ED14F992}" type="parTrans" cxnId="{E16B2F81-2399-490F-965F-DED34B3ECCC0}">
      <dgm:prSet/>
      <dgm:spPr/>
      <dgm:t>
        <a:bodyPr/>
        <a:lstStyle/>
        <a:p>
          <a:endParaRPr lang="en-GB"/>
        </a:p>
      </dgm:t>
    </dgm:pt>
    <dgm:pt modelId="{2F7184C9-6AA1-47C5-8754-91CDFBADB997}" type="sibTrans" cxnId="{E16B2F81-2399-490F-965F-DED34B3ECCC0}">
      <dgm:prSet/>
      <dgm:spPr/>
      <dgm:t>
        <a:bodyPr/>
        <a:lstStyle/>
        <a:p>
          <a:endParaRPr lang="en-GB"/>
        </a:p>
      </dgm:t>
    </dgm:pt>
    <dgm:pt modelId="{6DD567D8-5FB0-44AA-AB94-658E2D3BF6BA}">
      <dgm:prSet/>
      <dgm:spPr/>
      <dgm:t>
        <a:bodyPr/>
        <a:lstStyle/>
        <a:p>
          <a:r>
            <a:rPr lang="en-GB" b="0"/>
            <a:t>To enhance student feedback literacy to support students to become reflective practitioners who continuously develop, think, and act independently</a:t>
          </a:r>
          <a:endParaRPr lang="en-GB"/>
        </a:p>
      </dgm:t>
    </dgm:pt>
    <dgm:pt modelId="{4FD104D3-25A5-4CA2-8CC1-853E69B810B8}" type="parTrans" cxnId="{CD3D3F84-7A51-449F-8D25-D906B70BDDE7}">
      <dgm:prSet/>
      <dgm:spPr/>
      <dgm:t>
        <a:bodyPr/>
        <a:lstStyle/>
        <a:p>
          <a:endParaRPr lang="en-GB"/>
        </a:p>
      </dgm:t>
    </dgm:pt>
    <dgm:pt modelId="{7D04152C-69C7-4DEE-B729-5C5D4801149A}" type="sibTrans" cxnId="{CD3D3F84-7A51-449F-8D25-D906B70BDDE7}">
      <dgm:prSet/>
      <dgm:spPr/>
      <dgm:t>
        <a:bodyPr/>
        <a:lstStyle/>
        <a:p>
          <a:endParaRPr lang="en-GB"/>
        </a:p>
      </dgm:t>
    </dgm:pt>
    <dgm:pt modelId="{4662514C-97AA-41A3-9639-EB008E97FC11}" type="pres">
      <dgm:prSet presAssocID="{4FA03865-198A-4E40-96C8-97B222F47FD9}" presName="Name0" presStyleCnt="0">
        <dgm:presLayoutVars>
          <dgm:dir/>
          <dgm:animLvl val="lvl"/>
          <dgm:resizeHandles val="exact"/>
        </dgm:presLayoutVars>
      </dgm:prSet>
      <dgm:spPr/>
      <dgm:t>
        <a:bodyPr/>
        <a:lstStyle/>
        <a:p>
          <a:endParaRPr lang="en-GB"/>
        </a:p>
      </dgm:t>
    </dgm:pt>
    <dgm:pt modelId="{FF11B64D-4F65-454E-9F40-75CD20456F5E}" type="pres">
      <dgm:prSet presAssocID="{79FA6382-376A-474E-9EB3-E3FF77A914DF}" presName="linNode" presStyleCnt="0"/>
      <dgm:spPr/>
    </dgm:pt>
    <dgm:pt modelId="{ACFD2A4F-C045-42EF-986B-B9745F3E0AA9}" type="pres">
      <dgm:prSet presAssocID="{79FA6382-376A-474E-9EB3-E3FF77A914DF}" presName="parentText" presStyleLbl="node1" presStyleIdx="0" presStyleCnt="1">
        <dgm:presLayoutVars>
          <dgm:chMax val="1"/>
          <dgm:bulletEnabled val="1"/>
        </dgm:presLayoutVars>
      </dgm:prSet>
      <dgm:spPr/>
      <dgm:t>
        <a:bodyPr/>
        <a:lstStyle/>
        <a:p>
          <a:endParaRPr lang="en-GB"/>
        </a:p>
      </dgm:t>
    </dgm:pt>
    <dgm:pt modelId="{8B56BA83-F459-47D9-956F-B185AF1F93F3}" type="pres">
      <dgm:prSet presAssocID="{79FA6382-376A-474E-9EB3-E3FF77A914DF}" presName="descendantText" presStyleLbl="alignAccFollowNode1" presStyleIdx="0" presStyleCnt="1">
        <dgm:presLayoutVars>
          <dgm:bulletEnabled val="1"/>
        </dgm:presLayoutVars>
      </dgm:prSet>
      <dgm:spPr/>
      <dgm:t>
        <a:bodyPr/>
        <a:lstStyle/>
        <a:p>
          <a:endParaRPr lang="en-GB"/>
        </a:p>
      </dgm:t>
    </dgm:pt>
  </dgm:ptLst>
  <dgm:cxnLst>
    <dgm:cxn modelId="{E16B2F81-2399-490F-965F-DED34B3ECCC0}" srcId="{4FA03865-198A-4E40-96C8-97B222F47FD9}" destId="{79FA6382-376A-474E-9EB3-E3FF77A914DF}" srcOrd="0" destOrd="0" parTransId="{98DF7865-C00F-44EC-BD4B-DC59ED14F992}" sibTransId="{2F7184C9-6AA1-47C5-8754-91CDFBADB997}"/>
    <dgm:cxn modelId="{7656DB20-C604-45DD-9458-D25D4861B93E}" type="presOf" srcId="{4FA03865-198A-4E40-96C8-97B222F47FD9}" destId="{4662514C-97AA-41A3-9639-EB008E97FC11}" srcOrd="0" destOrd="0" presId="urn:microsoft.com/office/officeart/2005/8/layout/vList5"/>
    <dgm:cxn modelId="{11A401FF-B6EC-4375-8DD4-9381BCCCDB46}" type="presOf" srcId="{6DD567D8-5FB0-44AA-AB94-658E2D3BF6BA}" destId="{8B56BA83-F459-47D9-956F-B185AF1F93F3}" srcOrd="0" destOrd="0" presId="urn:microsoft.com/office/officeart/2005/8/layout/vList5"/>
    <dgm:cxn modelId="{CD3D3F84-7A51-449F-8D25-D906B70BDDE7}" srcId="{79FA6382-376A-474E-9EB3-E3FF77A914DF}" destId="{6DD567D8-5FB0-44AA-AB94-658E2D3BF6BA}" srcOrd="0" destOrd="0" parTransId="{4FD104D3-25A5-4CA2-8CC1-853E69B810B8}" sibTransId="{7D04152C-69C7-4DEE-B729-5C5D4801149A}"/>
    <dgm:cxn modelId="{390BA334-4518-429A-821D-2AFEDE9ACC97}" type="presOf" srcId="{79FA6382-376A-474E-9EB3-E3FF77A914DF}" destId="{ACFD2A4F-C045-42EF-986B-B9745F3E0AA9}" srcOrd="0" destOrd="0" presId="urn:microsoft.com/office/officeart/2005/8/layout/vList5"/>
    <dgm:cxn modelId="{57E4EE68-A36E-447D-B9AB-314C0B64A1D5}" type="presParOf" srcId="{4662514C-97AA-41A3-9639-EB008E97FC11}" destId="{FF11B64D-4F65-454E-9F40-75CD20456F5E}" srcOrd="0" destOrd="0" presId="urn:microsoft.com/office/officeart/2005/8/layout/vList5"/>
    <dgm:cxn modelId="{2C7878F2-DE09-4D20-9956-5B6B0AEAFEFF}" type="presParOf" srcId="{FF11B64D-4F65-454E-9F40-75CD20456F5E}" destId="{ACFD2A4F-C045-42EF-986B-B9745F3E0AA9}" srcOrd="0" destOrd="0" presId="urn:microsoft.com/office/officeart/2005/8/layout/vList5"/>
    <dgm:cxn modelId="{4EF0122C-61AD-475F-B678-3343378ED8B5}" type="presParOf" srcId="{FF11B64D-4F65-454E-9F40-75CD20456F5E}" destId="{8B56BA83-F459-47D9-956F-B185AF1F93F3}"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E2A815C-0DAB-4AA2-9240-989FF2913A97}" type="doc">
      <dgm:prSet loTypeId="urn:microsoft.com/office/officeart/2005/8/layout/vList5" loCatId="list" qsTypeId="urn:microsoft.com/office/officeart/2005/8/quickstyle/simple1" qsCatId="simple" csTypeId="urn:microsoft.com/office/officeart/2005/8/colors/accent1_2" csCatId="accent1"/>
      <dgm:spPr/>
      <dgm:t>
        <a:bodyPr/>
        <a:lstStyle/>
        <a:p>
          <a:endParaRPr lang="en-GB"/>
        </a:p>
      </dgm:t>
    </dgm:pt>
    <dgm:pt modelId="{69A32878-CF39-4578-BF33-D3D3E898E208}">
      <dgm:prSet/>
      <dgm:spPr/>
      <dgm:t>
        <a:bodyPr/>
        <a:lstStyle/>
        <a:p>
          <a:r>
            <a:rPr lang="en-IE"/>
            <a:t>Investing in quality clinical teaching evidence based resources, students from all healthcare disciplines will be able to develop their feedback literacy and communication skills</a:t>
          </a:r>
          <a:endParaRPr lang="en-GB"/>
        </a:p>
      </dgm:t>
    </dgm:pt>
    <dgm:pt modelId="{900762A5-5E41-40A2-9B66-C73CCD6DB9DE}" type="parTrans" cxnId="{95F59F7A-ABC5-4A6D-954E-FB9C6FCEC6BB}">
      <dgm:prSet/>
      <dgm:spPr/>
      <dgm:t>
        <a:bodyPr/>
        <a:lstStyle/>
        <a:p>
          <a:endParaRPr lang="en-GB"/>
        </a:p>
      </dgm:t>
    </dgm:pt>
    <dgm:pt modelId="{C6AB7233-C12B-469C-AFE9-5253B0C77AF6}" type="sibTrans" cxnId="{95F59F7A-ABC5-4A6D-954E-FB9C6FCEC6BB}">
      <dgm:prSet/>
      <dgm:spPr/>
      <dgm:t>
        <a:bodyPr/>
        <a:lstStyle/>
        <a:p>
          <a:endParaRPr lang="en-GB"/>
        </a:p>
      </dgm:t>
    </dgm:pt>
    <dgm:pt modelId="{CD373E99-D23C-498B-A9F1-574A9195ACB1}">
      <dgm:prSet/>
      <dgm:spPr/>
      <dgm:t>
        <a:bodyPr/>
        <a:lstStyle/>
        <a:p>
          <a:r>
            <a:rPr lang="en-IE"/>
            <a:t>Potential to improve and transform T&amp;L within the CLE</a:t>
          </a:r>
          <a:endParaRPr lang="en-GB"/>
        </a:p>
      </dgm:t>
    </dgm:pt>
    <dgm:pt modelId="{2D2F97B1-CAD8-4F28-911C-817E5236290B}" type="parTrans" cxnId="{57C9D8DC-8AF0-4E4C-BA15-F0EA6E7554A2}">
      <dgm:prSet/>
      <dgm:spPr/>
      <dgm:t>
        <a:bodyPr/>
        <a:lstStyle/>
        <a:p>
          <a:endParaRPr lang="en-GB"/>
        </a:p>
      </dgm:t>
    </dgm:pt>
    <dgm:pt modelId="{FF724BFD-A7CC-4600-80D5-A089024CE906}" type="sibTrans" cxnId="{57C9D8DC-8AF0-4E4C-BA15-F0EA6E7554A2}">
      <dgm:prSet/>
      <dgm:spPr/>
      <dgm:t>
        <a:bodyPr/>
        <a:lstStyle/>
        <a:p>
          <a:endParaRPr lang="en-GB"/>
        </a:p>
      </dgm:t>
    </dgm:pt>
    <dgm:pt modelId="{3735B954-8973-4108-8124-0F9CEAE6E24D}">
      <dgm:prSet/>
      <dgm:spPr/>
      <dgm:t>
        <a:bodyPr/>
        <a:lstStyle/>
        <a:p>
          <a:r>
            <a:rPr lang="en-IE"/>
            <a:t>Capacity to be adapted for use in non-healthcare courses across all disciplines to develop digital learning experiences</a:t>
          </a:r>
          <a:endParaRPr lang="en-GB"/>
        </a:p>
      </dgm:t>
    </dgm:pt>
    <dgm:pt modelId="{CD4A6083-13F9-4594-B4DC-F41B35B5D455}" type="parTrans" cxnId="{EB09A00D-B712-44F1-A62D-5AE49F142662}">
      <dgm:prSet/>
      <dgm:spPr/>
      <dgm:t>
        <a:bodyPr/>
        <a:lstStyle/>
        <a:p>
          <a:endParaRPr lang="en-GB"/>
        </a:p>
      </dgm:t>
    </dgm:pt>
    <dgm:pt modelId="{E34B28B1-DA80-4732-8054-11BD6A11B31B}" type="sibTrans" cxnId="{EB09A00D-B712-44F1-A62D-5AE49F142662}">
      <dgm:prSet/>
      <dgm:spPr/>
      <dgm:t>
        <a:bodyPr/>
        <a:lstStyle/>
        <a:p>
          <a:endParaRPr lang="en-GB"/>
        </a:p>
      </dgm:t>
    </dgm:pt>
    <dgm:pt modelId="{F938186E-FAB5-41A0-9D79-89E882E778F1}" type="pres">
      <dgm:prSet presAssocID="{0E2A815C-0DAB-4AA2-9240-989FF2913A97}" presName="Name0" presStyleCnt="0">
        <dgm:presLayoutVars>
          <dgm:dir/>
          <dgm:animLvl val="lvl"/>
          <dgm:resizeHandles val="exact"/>
        </dgm:presLayoutVars>
      </dgm:prSet>
      <dgm:spPr/>
      <dgm:t>
        <a:bodyPr/>
        <a:lstStyle/>
        <a:p>
          <a:endParaRPr lang="en-GB"/>
        </a:p>
      </dgm:t>
    </dgm:pt>
    <dgm:pt modelId="{1AF76277-E38A-4A26-8B87-F8B2515A2DE9}" type="pres">
      <dgm:prSet presAssocID="{69A32878-CF39-4578-BF33-D3D3E898E208}" presName="linNode" presStyleCnt="0"/>
      <dgm:spPr/>
    </dgm:pt>
    <dgm:pt modelId="{9A412F20-5C42-425A-AE4B-EA3AF37606EB}" type="pres">
      <dgm:prSet presAssocID="{69A32878-CF39-4578-BF33-D3D3E898E208}" presName="parentText" presStyleLbl="node1" presStyleIdx="0" presStyleCnt="3">
        <dgm:presLayoutVars>
          <dgm:chMax val="1"/>
          <dgm:bulletEnabled val="1"/>
        </dgm:presLayoutVars>
      </dgm:prSet>
      <dgm:spPr/>
      <dgm:t>
        <a:bodyPr/>
        <a:lstStyle/>
        <a:p>
          <a:endParaRPr lang="en-GB"/>
        </a:p>
      </dgm:t>
    </dgm:pt>
    <dgm:pt modelId="{AAE1E9A4-29A1-48CA-960D-0391CCFFE08D}" type="pres">
      <dgm:prSet presAssocID="{C6AB7233-C12B-469C-AFE9-5253B0C77AF6}" presName="sp" presStyleCnt="0"/>
      <dgm:spPr/>
    </dgm:pt>
    <dgm:pt modelId="{F5CD85C9-6D2F-4856-9B76-0015A7E9577D}" type="pres">
      <dgm:prSet presAssocID="{CD373E99-D23C-498B-A9F1-574A9195ACB1}" presName="linNode" presStyleCnt="0"/>
      <dgm:spPr/>
    </dgm:pt>
    <dgm:pt modelId="{EBDD23CD-9FB9-4FC2-9331-D70AC42B1070}" type="pres">
      <dgm:prSet presAssocID="{CD373E99-D23C-498B-A9F1-574A9195ACB1}" presName="parentText" presStyleLbl="node1" presStyleIdx="1" presStyleCnt="3">
        <dgm:presLayoutVars>
          <dgm:chMax val="1"/>
          <dgm:bulletEnabled val="1"/>
        </dgm:presLayoutVars>
      </dgm:prSet>
      <dgm:spPr/>
      <dgm:t>
        <a:bodyPr/>
        <a:lstStyle/>
        <a:p>
          <a:endParaRPr lang="en-GB"/>
        </a:p>
      </dgm:t>
    </dgm:pt>
    <dgm:pt modelId="{2AC6DABC-923E-47A5-8D78-24C219B73CA8}" type="pres">
      <dgm:prSet presAssocID="{FF724BFD-A7CC-4600-80D5-A089024CE906}" presName="sp" presStyleCnt="0"/>
      <dgm:spPr/>
    </dgm:pt>
    <dgm:pt modelId="{3A876EEB-0F1A-490B-8ED5-A94CA0ACD69D}" type="pres">
      <dgm:prSet presAssocID="{3735B954-8973-4108-8124-0F9CEAE6E24D}" presName="linNode" presStyleCnt="0"/>
      <dgm:spPr/>
    </dgm:pt>
    <dgm:pt modelId="{2325C624-50D9-4F69-9CC1-E4799074D998}" type="pres">
      <dgm:prSet presAssocID="{3735B954-8973-4108-8124-0F9CEAE6E24D}" presName="parentText" presStyleLbl="node1" presStyleIdx="2" presStyleCnt="3">
        <dgm:presLayoutVars>
          <dgm:chMax val="1"/>
          <dgm:bulletEnabled val="1"/>
        </dgm:presLayoutVars>
      </dgm:prSet>
      <dgm:spPr/>
      <dgm:t>
        <a:bodyPr/>
        <a:lstStyle/>
        <a:p>
          <a:endParaRPr lang="en-GB"/>
        </a:p>
      </dgm:t>
    </dgm:pt>
  </dgm:ptLst>
  <dgm:cxnLst>
    <dgm:cxn modelId="{D04C343F-0C13-4EE8-BCF6-A12872D8C321}" type="presOf" srcId="{0E2A815C-0DAB-4AA2-9240-989FF2913A97}" destId="{F938186E-FAB5-41A0-9D79-89E882E778F1}" srcOrd="0" destOrd="0" presId="urn:microsoft.com/office/officeart/2005/8/layout/vList5"/>
    <dgm:cxn modelId="{010D44CF-2786-4E0F-83B6-3393CD9B881D}" type="presOf" srcId="{3735B954-8973-4108-8124-0F9CEAE6E24D}" destId="{2325C624-50D9-4F69-9CC1-E4799074D998}" srcOrd="0" destOrd="0" presId="urn:microsoft.com/office/officeart/2005/8/layout/vList5"/>
    <dgm:cxn modelId="{94C314A8-EABF-465D-835F-5716BCFB7EDC}" type="presOf" srcId="{CD373E99-D23C-498B-A9F1-574A9195ACB1}" destId="{EBDD23CD-9FB9-4FC2-9331-D70AC42B1070}" srcOrd="0" destOrd="0" presId="urn:microsoft.com/office/officeart/2005/8/layout/vList5"/>
    <dgm:cxn modelId="{57C9D8DC-8AF0-4E4C-BA15-F0EA6E7554A2}" srcId="{0E2A815C-0DAB-4AA2-9240-989FF2913A97}" destId="{CD373E99-D23C-498B-A9F1-574A9195ACB1}" srcOrd="1" destOrd="0" parTransId="{2D2F97B1-CAD8-4F28-911C-817E5236290B}" sibTransId="{FF724BFD-A7CC-4600-80D5-A089024CE906}"/>
    <dgm:cxn modelId="{EB09A00D-B712-44F1-A62D-5AE49F142662}" srcId="{0E2A815C-0DAB-4AA2-9240-989FF2913A97}" destId="{3735B954-8973-4108-8124-0F9CEAE6E24D}" srcOrd="2" destOrd="0" parTransId="{CD4A6083-13F9-4594-B4DC-F41B35B5D455}" sibTransId="{E34B28B1-DA80-4732-8054-11BD6A11B31B}"/>
    <dgm:cxn modelId="{95F59F7A-ABC5-4A6D-954E-FB9C6FCEC6BB}" srcId="{0E2A815C-0DAB-4AA2-9240-989FF2913A97}" destId="{69A32878-CF39-4578-BF33-D3D3E898E208}" srcOrd="0" destOrd="0" parTransId="{900762A5-5E41-40A2-9B66-C73CCD6DB9DE}" sibTransId="{C6AB7233-C12B-469C-AFE9-5253B0C77AF6}"/>
    <dgm:cxn modelId="{687A757B-DF41-4793-8D8D-324B2A6AB503}" type="presOf" srcId="{69A32878-CF39-4578-BF33-D3D3E898E208}" destId="{9A412F20-5C42-425A-AE4B-EA3AF37606EB}" srcOrd="0" destOrd="0" presId="urn:microsoft.com/office/officeart/2005/8/layout/vList5"/>
    <dgm:cxn modelId="{22A74A0E-FAB8-42C2-9A88-6CAA28C36AA5}" type="presParOf" srcId="{F938186E-FAB5-41A0-9D79-89E882E778F1}" destId="{1AF76277-E38A-4A26-8B87-F8B2515A2DE9}" srcOrd="0" destOrd="0" presId="urn:microsoft.com/office/officeart/2005/8/layout/vList5"/>
    <dgm:cxn modelId="{55D1CEF4-BFD5-4BF4-A96D-F21F04DB64AD}" type="presParOf" srcId="{1AF76277-E38A-4A26-8B87-F8B2515A2DE9}" destId="{9A412F20-5C42-425A-AE4B-EA3AF37606EB}" srcOrd="0" destOrd="0" presId="urn:microsoft.com/office/officeart/2005/8/layout/vList5"/>
    <dgm:cxn modelId="{C18F572D-6021-4CAF-979B-6052A31FB188}" type="presParOf" srcId="{F938186E-FAB5-41A0-9D79-89E882E778F1}" destId="{AAE1E9A4-29A1-48CA-960D-0391CCFFE08D}" srcOrd="1" destOrd="0" presId="urn:microsoft.com/office/officeart/2005/8/layout/vList5"/>
    <dgm:cxn modelId="{B35D378E-0128-42C7-8A4F-4A15ACF05D3E}" type="presParOf" srcId="{F938186E-FAB5-41A0-9D79-89E882E778F1}" destId="{F5CD85C9-6D2F-4856-9B76-0015A7E9577D}" srcOrd="2" destOrd="0" presId="urn:microsoft.com/office/officeart/2005/8/layout/vList5"/>
    <dgm:cxn modelId="{6E660D3A-056C-4F8F-9EB8-6A8B2D2AF738}" type="presParOf" srcId="{F5CD85C9-6D2F-4856-9B76-0015A7E9577D}" destId="{EBDD23CD-9FB9-4FC2-9331-D70AC42B1070}" srcOrd="0" destOrd="0" presId="urn:microsoft.com/office/officeart/2005/8/layout/vList5"/>
    <dgm:cxn modelId="{37782D36-0B61-4263-9114-77A204BF92FF}" type="presParOf" srcId="{F938186E-FAB5-41A0-9D79-89E882E778F1}" destId="{2AC6DABC-923E-47A5-8D78-24C219B73CA8}" srcOrd="3" destOrd="0" presId="urn:microsoft.com/office/officeart/2005/8/layout/vList5"/>
    <dgm:cxn modelId="{0A98FF14-6193-4499-9BED-836298F9C7E7}" type="presParOf" srcId="{F938186E-FAB5-41A0-9D79-89E882E778F1}" destId="{3A876EEB-0F1A-490B-8ED5-A94CA0ACD69D}" srcOrd="4" destOrd="0" presId="urn:microsoft.com/office/officeart/2005/8/layout/vList5"/>
    <dgm:cxn modelId="{58D3B080-1DD1-4963-9883-0439346942B9}" type="presParOf" srcId="{3A876EEB-0F1A-490B-8ED5-A94CA0ACD69D}" destId="{2325C624-50D9-4F69-9CC1-E4799074D998}"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A203E83-77F7-472F-90A4-2B9584232C6A}"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GB"/>
        </a:p>
      </dgm:t>
    </dgm:pt>
    <dgm:pt modelId="{787C9022-19CE-4D50-80C6-710BAC745253}">
      <dgm:prSet/>
      <dgm:spPr/>
      <dgm:t>
        <a:bodyPr/>
        <a:lstStyle/>
        <a:p>
          <a:r>
            <a:rPr lang="en-IE" b="0"/>
            <a:t>The initiative will have</a:t>
          </a:r>
          <a:endParaRPr lang="en-GB"/>
        </a:p>
      </dgm:t>
    </dgm:pt>
    <dgm:pt modelId="{10B8CF3F-E9D3-4063-BABB-CF3408A0AF32}" type="parTrans" cxnId="{A3054728-9809-4DE0-A2A9-51EBFF81F17F}">
      <dgm:prSet/>
      <dgm:spPr/>
      <dgm:t>
        <a:bodyPr/>
        <a:lstStyle/>
        <a:p>
          <a:endParaRPr lang="en-GB"/>
        </a:p>
      </dgm:t>
    </dgm:pt>
    <dgm:pt modelId="{EFFDAD51-D356-40D5-94DD-4ED5A4A84E66}" type="sibTrans" cxnId="{A3054728-9809-4DE0-A2A9-51EBFF81F17F}">
      <dgm:prSet/>
      <dgm:spPr/>
      <dgm:t>
        <a:bodyPr/>
        <a:lstStyle/>
        <a:p>
          <a:endParaRPr lang="en-GB"/>
        </a:p>
      </dgm:t>
    </dgm:pt>
    <dgm:pt modelId="{138127B7-AA59-40A6-AF11-9DFE839DB04D}">
      <dgm:prSet/>
      <dgm:spPr/>
      <dgm:t>
        <a:bodyPr/>
        <a:lstStyle/>
        <a:p>
          <a:r>
            <a:rPr lang="en-IE" b="0"/>
            <a:t>(i) pre-course-checking prior knowledge and identifying learning needs</a:t>
          </a:r>
          <a:endParaRPr lang="en-GB"/>
        </a:p>
      </dgm:t>
    </dgm:pt>
    <dgm:pt modelId="{6A83AFF4-5D88-4B3E-ABB0-76C55634DAF3}" type="parTrans" cxnId="{7654D57C-24AE-4DAB-87CF-8D1582399417}">
      <dgm:prSet/>
      <dgm:spPr/>
      <dgm:t>
        <a:bodyPr/>
        <a:lstStyle/>
        <a:p>
          <a:endParaRPr lang="en-GB"/>
        </a:p>
      </dgm:t>
    </dgm:pt>
    <dgm:pt modelId="{826F538A-F905-49E8-8B50-EA7F540A6B50}" type="sibTrans" cxnId="{7654D57C-24AE-4DAB-87CF-8D1582399417}">
      <dgm:prSet/>
      <dgm:spPr/>
      <dgm:t>
        <a:bodyPr/>
        <a:lstStyle/>
        <a:p>
          <a:endParaRPr lang="en-GB"/>
        </a:p>
      </dgm:t>
    </dgm:pt>
    <dgm:pt modelId="{CEE125DB-2E4B-4489-AD9A-6D1E2AC20FCA}">
      <dgm:prSet/>
      <dgm:spPr/>
      <dgm:t>
        <a:bodyPr/>
        <a:lstStyle/>
        <a:p>
          <a:r>
            <a:rPr lang="en-IE" b="0"/>
            <a:t>(ii) post-course-measuring students’ perceptions of content  </a:t>
          </a:r>
          <a:endParaRPr lang="en-GB"/>
        </a:p>
      </dgm:t>
    </dgm:pt>
    <dgm:pt modelId="{D7F27498-9617-40A3-A7CE-1A4D91F2630A}" type="parTrans" cxnId="{A8CAC061-0BF9-4A6E-9AC5-B8DA954457D6}">
      <dgm:prSet/>
      <dgm:spPr/>
      <dgm:t>
        <a:bodyPr/>
        <a:lstStyle/>
        <a:p>
          <a:endParaRPr lang="en-GB"/>
        </a:p>
      </dgm:t>
    </dgm:pt>
    <dgm:pt modelId="{56A24828-C509-4A03-A1F5-DFA302295936}" type="sibTrans" cxnId="{A8CAC061-0BF9-4A6E-9AC5-B8DA954457D6}">
      <dgm:prSet/>
      <dgm:spPr/>
      <dgm:t>
        <a:bodyPr/>
        <a:lstStyle/>
        <a:p>
          <a:endParaRPr lang="en-GB"/>
        </a:p>
      </dgm:t>
    </dgm:pt>
    <dgm:pt modelId="{AC8BDA7D-B869-48AD-A42B-05C56A6178F1}">
      <dgm:prSet/>
      <dgm:spPr/>
      <dgm:t>
        <a:bodyPr/>
        <a:lstStyle/>
        <a:p>
          <a:r>
            <a:rPr lang="en-IE" b="0"/>
            <a:t>(iii) three months after completion-determine long term benefits </a:t>
          </a:r>
          <a:endParaRPr lang="en-GB"/>
        </a:p>
      </dgm:t>
    </dgm:pt>
    <dgm:pt modelId="{B18D4356-B459-4666-B6A2-0016BBD07610}" type="parTrans" cxnId="{5CD4FA12-3AF0-4469-BDD2-660D83E5B2D9}">
      <dgm:prSet/>
      <dgm:spPr/>
      <dgm:t>
        <a:bodyPr/>
        <a:lstStyle/>
        <a:p>
          <a:endParaRPr lang="en-GB"/>
        </a:p>
      </dgm:t>
    </dgm:pt>
    <dgm:pt modelId="{D79AF03D-F97D-43E5-87DD-1348C694214F}" type="sibTrans" cxnId="{5CD4FA12-3AF0-4469-BDD2-660D83E5B2D9}">
      <dgm:prSet/>
      <dgm:spPr/>
      <dgm:t>
        <a:bodyPr/>
        <a:lstStyle/>
        <a:p>
          <a:endParaRPr lang="en-GB"/>
        </a:p>
      </dgm:t>
    </dgm:pt>
    <dgm:pt modelId="{9ABBB42A-1F89-4D0B-BC0E-68BA622E8E5E}">
      <dgm:prSet/>
      <dgm:spPr/>
      <dgm:t>
        <a:bodyPr/>
        <a:lstStyle/>
        <a:p>
          <a:r>
            <a:rPr lang="en-IE" b="0"/>
            <a:t>Descriptive and inferential statistics analysing quantitative data and thematic analysis of qualitative data collected</a:t>
          </a:r>
          <a:r>
            <a:rPr lang="en-GB" b="0"/>
            <a:t> </a:t>
          </a:r>
          <a:endParaRPr lang="en-GB"/>
        </a:p>
      </dgm:t>
    </dgm:pt>
    <dgm:pt modelId="{E7FD6BDD-8B53-4766-BE95-CF4B2FA255CC}" type="parTrans" cxnId="{FA7A40C4-FC74-4A47-AC54-B1F5BB5A6CCA}">
      <dgm:prSet/>
      <dgm:spPr/>
      <dgm:t>
        <a:bodyPr/>
        <a:lstStyle/>
        <a:p>
          <a:endParaRPr lang="en-GB"/>
        </a:p>
      </dgm:t>
    </dgm:pt>
    <dgm:pt modelId="{9182CB4C-7044-46A1-B1CE-96992E4ABC72}" type="sibTrans" cxnId="{FA7A40C4-FC74-4A47-AC54-B1F5BB5A6CCA}">
      <dgm:prSet/>
      <dgm:spPr/>
      <dgm:t>
        <a:bodyPr/>
        <a:lstStyle/>
        <a:p>
          <a:endParaRPr lang="en-GB"/>
        </a:p>
      </dgm:t>
    </dgm:pt>
    <dgm:pt modelId="{B7A2FF43-44A6-4ECF-8EA8-D187EF9202B7}" type="pres">
      <dgm:prSet presAssocID="{9A203E83-77F7-472F-90A4-2B9584232C6A}" presName="Name0" presStyleCnt="0">
        <dgm:presLayoutVars>
          <dgm:dir/>
          <dgm:animLvl val="lvl"/>
          <dgm:resizeHandles val="exact"/>
        </dgm:presLayoutVars>
      </dgm:prSet>
      <dgm:spPr/>
      <dgm:t>
        <a:bodyPr/>
        <a:lstStyle/>
        <a:p>
          <a:endParaRPr lang="en-GB"/>
        </a:p>
      </dgm:t>
    </dgm:pt>
    <dgm:pt modelId="{E511EC27-F07B-4B25-8F3C-5130F6302CA1}" type="pres">
      <dgm:prSet presAssocID="{787C9022-19CE-4D50-80C6-710BAC745253}" presName="linNode" presStyleCnt="0"/>
      <dgm:spPr/>
    </dgm:pt>
    <dgm:pt modelId="{7D287836-733A-431C-BEE6-2426E6765F77}" type="pres">
      <dgm:prSet presAssocID="{787C9022-19CE-4D50-80C6-710BAC745253}" presName="parentText" presStyleLbl="node1" presStyleIdx="0" presStyleCnt="5">
        <dgm:presLayoutVars>
          <dgm:chMax val="1"/>
          <dgm:bulletEnabled val="1"/>
        </dgm:presLayoutVars>
      </dgm:prSet>
      <dgm:spPr/>
      <dgm:t>
        <a:bodyPr/>
        <a:lstStyle/>
        <a:p>
          <a:endParaRPr lang="en-GB"/>
        </a:p>
      </dgm:t>
    </dgm:pt>
    <dgm:pt modelId="{1FF0DBE1-611D-44BE-A00A-41F5DC840DAD}" type="pres">
      <dgm:prSet presAssocID="{EFFDAD51-D356-40D5-94DD-4ED5A4A84E66}" presName="sp" presStyleCnt="0"/>
      <dgm:spPr/>
    </dgm:pt>
    <dgm:pt modelId="{3AE46EFF-7DC0-47F7-A6E6-D81DE45123DE}" type="pres">
      <dgm:prSet presAssocID="{138127B7-AA59-40A6-AF11-9DFE839DB04D}" presName="linNode" presStyleCnt="0"/>
      <dgm:spPr/>
    </dgm:pt>
    <dgm:pt modelId="{4C1457DF-6E22-4981-B995-8CFBEF50B71E}" type="pres">
      <dgm:prSet presAssocID="{138127B7-AA59-40A6-AF11-9DFE839DB04D}" presName="parentText" presStyleLbl="node1" presStyleIdx="1" presStyleCnt="5">
        <dgm:presLayoutVars>
          <dgm:chMax val="1"/>
          <dgm:bulletEnabled val="1"/>
        </dgm:presLayoutVars>
      </dgm:prSet>
      <dgm:spPr/>
      <dgm:t>
        <a:bodyPr/>
        <a:lstStyle/>
        <a:p>
          <a:endParaRPr lang="en-GB"/>
        </a:p>
      </dgm:t>
    </dgm:pt>
    <dgm:pt modelId="{E62C7B96-F0E8-4ACC-B859-EEA631B34EF7}" type="pres">
      <dgm:prSet presAssocID="{826F538A-F905-49E8-8B50-EA7F540A6B50}" presName="sp" presStyleCnt="0"/>
      <dgm:spPr/>
    </dgm:pt>
    <dgm:pt modelId="{7FCF45C3-02A9-437C-8DC1-A67A89146D18}" type="pres">
      <dgm:prSet presAssocID="{CEE125DB-2E4B-4489-AD9A-6D1E2AC20FCA}" presName="linNode" presStyleCnt="0"/>
      <dgm:spPr/>
    </dgm:pt>
    <dgm:pt modelId="{8ADBD2C1-8193-464B-AF5D-0AC030A67201}" type="pres">
      <dgm:prSet presAssocID="{CEE125DB-2E4B-4489-AD9A-6D1E2AC20FCA}" presName="parentText" presStyleLbl="node1" presStyleIdx="2" presStyleCnt="5">
        <dgm:presLayoutVars>
          <dgm:chMax val="1"/>
          <dgm:bulletEnabled val="1"/>
        </dgm:presLayoutVars>
      </dgm:prSet>
      <dgm:spPr/>
      <dgm:t>
        <a:bodyPr/>
        <a:lstStyle/>
        <a:p>
          <a:endParaRPr lang="en-GB"/>
        </a:p>
      </dgm:t>
    </dgm:pt>
    <dgm:pt modelId="{EA4966E6-259A-46C4-AEFC-5B4522D65696}" type="pres">
      <dgm:prSet presAssocID="{56A24828-C509-4A03-A1F5-DFA302295936}" presName="sp" presStyleCnt="0"/>
      <dgm:spPr/>
    </dgm:pt>
    <dgm:pt modelId="{F8E8E9BE-C96C-4852-B147-19E62D48778D}" type="pres">
      <dgm:prSet presAssocID="{AC8BDA7D-B869-48AD-A42B-05C56A6178F1}" presName="linNode" presStyleCnt="0"/>
      <dgm:spPr/>
    </dgm:pt>
    <dgm:pt modelId="{C35ED6A8-58F3-4923-802E-AD930C2CE236}" type="pres">
      <dgm:prSet presAssocID="{AC8BDA7D-B869-48AD-A42B-05C56A6178F1}" presName="parentText" presStyleLbl="node1" presStyleIdx="3" presStyleCnt="5">
        <dgm:presLayoutVars>
          <dgm:chMax val="1"/>
          <dgm:bulletEnabled val="1"/>
        </dgm:presLayoutVars>
      </dgm:prSet>
      <dgm:spPr/>
      <dgm:t>
        <a:bodyPr/>
        <a:lstStyle/>
        <a:p>
          <a:endParaRPr lang="en-GB"/>
        </a:p>
      </dgm:t>
    </dgm:pt>
    <dgm:pt modelId="{36BF2683-9B23-41F2-8B04-7992C984E81F}" type="pres">
      <dgm:prSet presAssocID="{D79AF03D-F97D-43E5-87DD-1348C694214F}" presName="sp" presStyleCnt="0"/>
      <dgm:spPr/>
    </dgm:pt>
    <dgm:pt modelId="{A7BA539F-BBE6-4DD6-98E8-116F146419C3}" type="pres">
      <dgm:prSet presAssocID="{9ABBB42A-1F89-4D0B-BC0E-68BA622E8E5E}" presName="linNode" presStyleCnt="0"/>
      <dgm:spPr/>
    </dgm:pt>
    <dgm:pt modelId="{F6E5238A-928A-46C9-B72E-4A7D4F8D54F9}" type="pres">
      <dgm:prSet presAssocID="{9ABBB42A-1F89-4D0B-BC0E-68BA622E8E5E}" presName="parentText" presStyleLbl="node1" presStyleIdx="4" presStyleCnt="5">
        <dgm:presLayoutVars>
          <dgm:chMax val="1"/>
          <dgm:bulletEnabled val="1"/>
        </dgm:presLayoutVars>
      </dgm:prSet>
      <dgm:spPr/>
      <dgm:t>
        <a:bodyPr/>
        <a:lstStyle/>
        <a:p>
          <a:endParaRPr lang="en-GB"/>
        </a:p>
      </dgm:t>
    </dgm:pt>
  </dgm:ptLst>
  <dgm:cxnLst>
    <dgm:cxn modelId="{F4036E8E-D359-4C89-A405-2E5CB6CF09B3}" type="presOf" srcId="{AC8BDA7D-B869-48AD-A42B-05C56A6178F1}" destId="{C35ED6A8-58F3-4923-802E-AD930C2CE236}" srcOrd="0" destOrd="0" presId="urn:microsoft.com/office/officeart/2005/8/layout/vList5"/>
    <dgm:cxn modelId="{BA5D815D-39C0-4AD8-8929-374F6ED02077}" type="presOf" srcId="{787C9022-19CE-4D50-80C6-710BAC745253}" destId="{7D287836-733A-431C-BEE6-2426E6765F77}" srcOrd="0" destOrd="0" presId="urn:microsoft.com/office/officeart/2005/8/layout/vList5"/>
    <dgm:cxn modelId="{8A0396F6-A064-4629-A5EF-974AE9C4DBC7}" type="presOf" srcId="{138127B7-AA59-40A6-AF11-9DFE839DB04D}" destId="{4C1457DF-6E22-4981-B995-8CFBEF50B71E}" srcOrd="0" destOrd="0" presId="urn:microsoft.com/office/officeart/2005/8/layout/vList5"/>
    <dgm:cxn modelId="{5CD4FA12-3AF0-4469-BDD2-660D83E5B2D9}" srcId="{9A203E83-77F7-472F-90A4-2B9584232C6A}" destId="{AC8BDA7D-B869-48AD-A42B-05C56A6178F1}" srcOrd="3" destOrd="0" parTransId="{B18D4356-B459-4666-B6A2-0016BBD07610}" sibTransId="{D79AF03D-F97D-43E5-87DD-1348C694214F}"/>
    <dgm:cxn modelId="{FA7A40C4-FC74-4A47-AC54-B1F5BB5A6CCA}" srcId="{9A203E83-77F7-472F-90A4-2B9584232C6A}" destId="{9ABBB42A-1F89-4D0B-BC0E-68BA622E8E5E}" srcOrd="4" destOrd="0" parTransId="{E7FD6BDD-8B53-4766-BE95-CF4B2FA255CC}" sibTransId="{9182CB4C-7044-46A1-B1CE-96992E4ABC72}"/>
    <dgm:cxn modelId="{5F7D14BD-62CF-4E4B-AB80-64C9764462E7}" type="presOf" srcId="{9ABBB42A-1F89-4D0B-BC0E-68BA622E8E5E}" destId="{F6E5238A-928A-46C9-B72E-4A7D4F8D54F9}" srcOrd="0" destOrd="0" presId="urn:microsoft.com/office/officeart/2005/8/layout/vList5"/>
    <dgm:cxn modelId="{AC7A7C2F-9719-48D6-AA05-13118BA47283}" type="presOf" srcId="{CEE125DB-2E4B-4489-AD9A-6D1E2AC20FCA}" destId="{8ADBD2C1-8193-464B-AF5D-0AC030A67201}" srcOrd="0" destOrd="0" presId="urn:microsoft.com/office/officeart/2005/8/layout/vList5"/>
    <dgm:cxn modelId="{3D34F396-78D8-4D02-989B-F22AA9B1F587}" type="presOf" srcId="{9A203E83-77F7-472F-90A4-2B9584232C6A}" destId="{B7A2FF43-44A6-4ECF-8EA8-D187EF9202B7}" srcOrd="0" destOrd="0" presId="urn:microsoft.com/office/officeart/2005/8/layout/vList5"/>
    <dgm:cxn modelId="{A3054728-9809-4DE0-A2A9-51EBFF81F17F}" srcId="{9A203E83-77F7-472F-90A4-2B9584232C6A}" destId="{787C9022-19CE-4D50-80C6-710BAC745253}" srcOrd="0" destOrd="0" parTransId="{10B8CF3F-E9D3-4063-BABB-CF3408A0AF32}" sibTransId="{EFFDAD51-D356-40D5-94DD-4ED5A4A84E66}"/>
    <dgm:cxn modelId="{7654D57C-24AE-4DAB-87CF-8D1582399417}" srcId="{9A203E83-77F7-472F-90A4-2B9584232C6A}" destId="{138127B7-AA59-40A6-AF11-9DFE839DB04D}" srcOrd="1" destOrd="0" parTransId="{6A83AFF4-5D88-4B3E-ABB0-76C55634DAF3}" sibTransId="{826F538A-F905-49E8-8B50-EA7F540A6B50}"/>
    <dgm:cxn modelId="{A8CAC061-0BF9-4A6E-9AC5-B8DA954457D6}" srcId="{9A203E83-77F7-472F-90A4-2B9584232C6A}" destId="{CEE125DB-2E4B-4489-AD9A-6D1E2AC20FCA}" srcOrd="2" destOrd="0" parTransId="{D7F27498-9617-40A3-A7CE-1A4D91F2630A}" sibTransId="{56A24828-C509-4A03-A1F5-DFA302295936}"/>
    <dgm:cxn modelId="{DA1A8BCA-E872-4476-A988-A139BE2A6CA9}" type="presParOf" srcId="{B7A2FF43-44A6-4ECF-8EA8-D187EF9202B7}" destId="{E511EC27-F07B-4B25-8F3C-5130F6302CA1}" srcOrd="0" destOrd="0" presId="urn:microsoft.com/office/officeart/2005/8/layout/vList5"/>
    <dgm:cxn modelId="{2BCC027A-B326-4DD5-83EC-D96944A78D50}" type="presParOf" srcId="{E511EC27-F07B-4B25-8F3C-5130F6302CA1}" destId="{7D287836-733A-431C-BEE6-2426E6765F77}" srcOrd="0" destOrd="0" presId="urn:microsoft.com/office/officeart/2005/8/layout/vList5"/>
    <dgm:cxn modelId="{405EC39B-8B90-4AC4-B872-1C5A4085EFCD}" type="presParOf" srcId="{B7A2FF43-44A6-4ECF-8EA8-D187EF9202B7}" destId="{1FF0DBE1-611D-44BE-A00A-41F5DC840DAD}" srcOrd="1" destOrd="0" presId="urn:microsoft.com/office/officeart/2005/8/layout/vList5"/>
    <dgm:cxn modelId="{4C57E2DB-B3BD-4851-AA1E-AA3B765043C8}" type="presParOf" srcId="{B7A2FF43-44A6-4ECF-8EA8-D187EF9202B7}" destId="{3AE46EFF-7DC0-47F7-A6E6-D81DE45123DE}" srcOrd="2" destOrd="0" presId="urn:microsoft.com/office/officeart/2005/8/layout/vList5"/>
    <dgm:cxn modelId="{D4A23084-DC38-4740-997C-20DBB94A375C}" type="presParOf" srcId="{3AE46EFF-7DC0-47F7-A6E6-D81DE45123DE}" destId="{4C1457DF-6E22-4981-B995-8CFBEF50B71E}" srcOrd="0" destOrd="0" presId="urn:microsoft.com/office/officeart/2005/8/layout/vList5"/>
    <dgm:cxn modelId="{EA15EF25-D881-4241-B048-729067708259}" type="presParOf" srcId="{B7A2FF43-44A6-4ECF-8EA8-D187EF9202B7}" destId="{E62C7B96-F0E8-4ACC-B859-EEA631B34EF7}" srcOrd="3" destOrd="0" presId="urn:microsoft.com/office/officeart/2005/8/layout/vList5"/>
    <dgm:cxn modelId="{1BE5FB22-FE7F-45F7-98E0-99E865076633}" type="presParOf" srcId="{B7A2FF43-44A6-4ECF-8EA8-D187EF9202B7}" destId="{7FCF45C3-02A9-437C-8DC1-A67A89146D18}" srcOrd="4" destOrd="0" presId="urn:microsoft.com/office/officeart/2005/8/layout/vList5"/>
    <dgm:cxn modelId="{56C453AB-5B20-4581-ADC7-E834F89246B9}" type="presParOf" srcId="{7FCF45C3-02A9-437C-8DC1-A67A89146D18}" destId="{8ADBD2C1-8193-464B-AF5D-0AC030A67201}" srcOrd="0" destOrd="0" presId="urn:microsoft.com/office/officeart/2005/8/layout/vList5"/>
    <dgm:cxn modelId="{CD3CAF77-AFB3-486C-AEF4-6368284899FD}" type="presParOf" srcId="{B7A2FF43-44A6-4ECF-8EA8-D187EF9202B7}" destId="{EA4966E6-259A-46C4-AEFC-5B4522D65696}" srcOrd="5" destOrd="0" presId="urn:microsoft.com/office/officeart/2005/8/layout/vList5"/>
    <dgm:cxn modelId="{A4ABF42A-E490-411F-9E5F-64996A1B7B31}" type="presParOf" srcId="{B7A2FF43-44A6-4ECF-8EA8-D187EF9202B7}" destId="{F8E8E9BE-C96C-4852-B147-19E62D48778D}" srcOrd="6" destOrd="0" presId="urn:microsoft.com/office/officeart/2005/8/layout/vList5"/>
    <dgm:cxn modelId="{10B83EC9-C7E8-45F3-9B95-3957031AB3A6}" type="presParOf" srcId="{F8E8E9BE-C96C-4852-B147-19E62D48778D}" destId="{C35ED6A8-58F3-4923-802E-AD930C2CE236}" srcOrd="0" destOrd="0" presId="urn:microsoft.com/office/officeart/2005/8/layout/vList5"/>
    <dgm:cxn modelId="{F3F7CBD4-9FB1-4FF6-B2EA-CB1BFF4F1A0A}" type="presParOf" srcId="{B7A2FF43-44A6-4ECF-8EA8-D187EF9202B7}" destId="{36BF2683-9B23-41F2-8B04-7992C984E81F}" srcOrd="7" destOrd="0" presId="urn:microsoft.com/office/officeart/2005/8/layout/vList5"/>
    <dgm:cxn modelId="{07298275-5E24-4185-83E5-2BDBDEF47BCF}" type="presParOf" srcId="{B7A2FF43-44A6-4ECF-8EA8-D187EF9202B7}" destId="{A7BA539F-BBE6-4DD6-98E8-116F146419C3}" srcOrd="8" destOrd="0" presId="urn:microsoft.com/office/officeart/2005/8/layout/vList5"/>
    <dgm:cxn modelId="{8DBD56DA-ADB6-43EE-8FE9-68AB2D1A08C5}" type="presParOf" srcId="{A7BA539F-BBE6-4DD6-98E8-116F146419C3}" destId="{F6E5238A-928A-46C9-B72E-4A7D4F8D54F9}"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C1C09FC-4ADA-4811-BE22-7CFC1DA73C6D}" type="doc">
      <dgm:prSet loTypeId="urn:microsoft.com/office/officeart/2005/8/layout/hProcess11" loCatId="process" qsTypeId="urn:microsoft.com/office/officeart/2005/8/quickstyle/simple1" qsCatId="simple" csTypeId="urn:microsoft.com/office/officeart/2005/8/colors/accent1_2" csCatId="accent1"/>
      <dgm:spPr/>
      <dgm:t>
        <a:bodyPr/>
        <a:lstStyle/>
        <a:p>
          <a:endParaRPr lang="en-GB"/>
        </a:p>
      </dgm:t>
    </dgm:pt>
    <dgm:pt modelId="{FEE44EE6-E7CF-461B-B250-B4282739FA94}">
      <dgm:prSet/>
      <dgm:spPr/>
      <dgm:t>
        <a:bodyPr/>
        <a:lstStyle/>
        <a:p>
          <a:r>
            <a:rPr lang="en-GB" b="0"/>
            <a:t>Module content and animations developed July + August 2022</a:t>
          </a:r>
          <a:endParaRPr lang="en-GB"/>
        </a:p>
      </dgm:t>
    </dgm:pt>
    <dgm:pt modelId="{72EA1DB7-376C-4EAD-BD4A-1AE442CE9A5D}" type="parTrans" cxnId="{D40C7CB9-CEDC-4B96-AB40-9242BD739939}">
      <dgm:prSet/>
      <dgm:spPr/>
      <dgm:t>
        <a:bodyPr/>
        <a:lstStyle/>
        <a:p>
          <a:endParaRPr lang="en-GB"/>
        </a:p>
      </dgm:t>
    </dgm:pt>
    <dgm:pt modelId="{51C44639-0690-492F-B480-DC2C59B7C5C5}" type="sibTrans" cxnId="{D40C7CB9-CEDC-4B96-AB40-9242BD739939}">
      <dgm:prSet/>
      <dgm:spPr/>
      <dgm:t>
        <a:bodyPr/>
        <a:lstStyle/>
        <a:p>
          <a:endParaRPr lang="en-GB"/>
        </a:p>
      </dgm:t>
    </dgm:pt>
    <dgm:pt modelId="{0A853F65-7C25-4DA4-A521-1CF6DA6B0E0C}">
      <dgm:prSet/>
      <dgm:spPr/>
      <dgm:t>
        <a:bodyPr/>
        <a:lstStyle/>
        <a:p>
          <a:r>
            <a:rPr lang="en-GB" b="0"/>
            <a:t>Ethics DDUH December 2022</a:t>
          </a:r>
          <a:endParaRPr lang="en-GB"/>
        </a:p>
      </dgm:t>
    </dgm:pt>
    <dgm:pt modelId="{44C29276-9FEF-4A47-B66A-29600772EBF4}" type="parTrans" cxnId="{5EA13B79-92FD-41BE-A345-70D883BD79A3}">
      <dgm:prSet/>
      <dgm:spPr/>
      <dgm:t>
        <a:bodyPr/>
        <a:lstStyle/>
        <a:p>
          <a:endParaRPr lang="en-GB"/>
        </a:p>
      </dgm:t>
    </dgm:pt>
    <dgm:pt modelId="{C450EC37-FC53-4E3C-AB2E-E10609FA5A25}" type="sibTrans" cxnId="{5EA13B79-92FD-41BE-A345-70D883BD79A3}">
      <dgm:prSet/>
      <dgm:spPr/>
      <dgm:t>
        <a:bodyPr/>
        <a:lstStyle/>
        <a:p>
          <a:endParaRPr lang="en-GB"/>
        </a:p>
      </dgm:t>
    </dgm:pt>
    <dgm:pt modelId="{434C4CB5-5685-4D02-A6E9-EEB7551CEB6E}">
      <dgm:prSet/>
      <dgm:spPr/>
      <dgm:t>
        <a:bodyPr/>
        <a:lstStyle/>
        <a:p>
          <a:r>
            <a:rPr lang="en-GB" b="0" dirty="0"/>
            <a:t>Pilot module in DDUH Feb 2023 -target years 3</a:t>
          </a:r>
          <a:r>
            <a:rPr lang="en-GB" b="0" baseline="30000" dirty="0"/>
            <a:t>rd</a:t>
          </a:r>
          <a:r>
            <a:rPr lang="en-GB" b="0" dirty="0"/>
            <a:t> and 4</a:t>
          </a:r>
          <a:r>
            <a:rPr lang="en-GB" b="0" baseline="30000" dirty="0"/>
            <a:t>th</a:t>
          </a:r>
          <a:r>
            <a:rPr lang="en-GB" b="0" dirty="0"/>
            <a:t> years</a:t>
          </a:r>
          <a:endParaRPr lang="en-GB" dirty="0"/>
        </a:p>
      </dgm:t>
    </dgm:pt>
    <dgm:pt modelId="{924C5DD6-6882-4738-96DE-84F156885A71}" type="parTrans" cxnId="{0E143FF0-888B-4BB8-A47E-E4135DC86DE4}">
      <dgm:prSet/>
      <dgm:spPr/>
      <dgm:t>
        <a:bodyPr/>
        <a:lstStyle/>
        <a:p>
          <a:endParaRPr lang="en-GB"/>
        </a:p>
      </dgm:t>
    </dgm:pt>
    <dgm:pt modelId="{0D7969CC-6A12-4799-922E-C966CD5B7506}" type="sibTrans" cxnId="{0E143FF0-888B-4BB8-A47E-E4135DC86DE4}">
      <dgm:prSet/>
      <dgm:spPr/>
      <dgm:t>
        <a:bodyPr/>
        <a:lstStyle/>
        <a:p>
          <a:endParaRPr lang="en-GB"/>
        </a:p>
      </dgm:t>
    </dgm:pt>
    <dgm:pt modelId="{7CF1BBD9-A5B5-4A3D-A93F-B97842F18869}">
      <dgm:prSet/>
      <dgm:spPr/>
      <dgm:t>
        <a:bodyPr/>
        <a:lstStyle/>
        <a:p>
          <a:r>
            <a:rPr lang="en-GB" b="0"/>
            <a:t>Evaluation, review and revisions</a:t>
          </a:r>
          <a:endParaRPr lang="en-GB"/>
        </a:p>
      </dgm:t>
    </dgm:pt>
    <dgm:pt modelId="{B9798AE3-72E3-4A09-909F-D28E4020D6AA}" type="parTrans" cxnId="{DEE8383D-B74E-4907-AECF-2237EC0EF9E1}">
      <dgm:prSet/>
      <dgm:spPr/>
      <dgm:t>
        <a:bodyPr/>
        <a:lstStyle/>
        <a:p>
          <a:endParaRPr lang="en-GB"/>
        </a:p>
      </dgm:t>
    </dgm:pt>
    <dgm:pt modelId="{624444BD-6310-4EE7-AC96-F6D17B02066F}" type="sibTrans" cxnId="{DEE8383D-B74E-4907-AECF-2237EC0EF9E1}">
      <dgm:prSet/>
      <dgm:spPr/>
      <dgm:t>
        <a:bodyPr/>
        <a:lstStyle/>
        <a:p>
          <a:endParaRPr lang="en-GB"/>
        </a:p>
      </dgm:t>
    </dgm:pt>
    <dgm:pt modelId="{CE2B32F1-BA84-412D-9F73-6894C1398DD6}">
      <dgm:prSet/>
      <dgm:spPr/>
      <dgm:t>
        <a:bodyPr/>
        <a:lstStyle/>
        <a:p>
          <a:r>
            <a:rPr lang="en-GB" b="0"/>
            <a:t>Sept 2023 roll out across Health Faculty</a:t>
          </a:r>
          <a:endParaRPr lang="en-GB"/>
        </a:p>
      </dgm:t>
    </dgm:pt>
    <dgm:pt modelId="{54AC633C-926E-44E3-990F-F26E3C039683}" type="parTrans" cxnId="{288D38F9-52E7-4F00-B0BC-CBBE70458121}">
      <dgm:prSet/>
      <dgm:spPr/>
      <dgm:t>
        <a:bodyPr/>
        <a:lstStyle/>
        <a:p>
          <a:endParaRPr lang="en-GB"/>
        </a:p>
      </dgm:t>
    </dgm:pt>
    <dgm:pt modelId="{F473FA77-30A7-4550-BCF2-34880A6A4718}" type="sibTrans" cxnId="{288D38F9-52E7-4F00-B0BC-CBBE70458121}">
      <dgm:prSet/>
      <dgm:spPr/>
      <dgm:t>
        <a:bodyPr/>
        <a:lstStyle/>
        <a:p>
          <a:endParaRPr lang="en-GB"/>
        </a:p>
      </dgm:t>
    </dgm:pt>
    <dgm:pt modelId="{63EF06E0-2891-4C9B-904F-E1AE6FEB9427}">
      <dgm:prSet/>
      <dgm:spPr/>
      <dgm:t>
        <a:bodyPr/>
        <a:lstStyle/>
        <a:p>
          <a:r>
            <a:rPr lang="en-IE" b="0"/>
            <a:t>Evaluate and publish findings</a:t>
          </a:r>
          <a:endParaRPr lang="en-GB"/>
        </a:p>
      </dgm:t>
    </dgm:pt>
    <dgm:pt modelId="{45BFCA2C-94BC-40CB-87AD-8FC4DB93CD60}" type="parTrans" cxnId="{A00B2F4E-32CF-42D1-BAE4-B4E9398C126E}">
      <dgm:prSet/>
      <dgm:spPr/>
      <dgm:t>
        <a:bodyPr/>
        <a:lstStyle/>
        <a:p>
          <a:endParaRPr lang="en-GB"/>
        </a:p>
      </dgm:t>
    </dgm:pt>
    <dgm:pt modelId="{99891D7C-0825-4CF9-9A92-FEA401772741}" type="sibTrans" cxnId="{A00B2F4E-32CF-42D1-BAE4-B4E9398C126E}">
      <dgm:prSet/>
      <dgm:spPr/>
      <dgm:t>
        <a:bodyPr/>
        <a:lstStyle/>
        <a:p>
          <a:endParaRPr lang="en-GB"/>
        </a:p>
      </dgm:t>
    </dgm:pt>
    <dgm:pt modelId="{7B74513B-728D-45D7-A3E7-3542862C8A78}" type="pres">
      <dgm:prSet presAssocID="{FC1C09FC-4ADA-4811-BE22-7CFC1DA73C6D}" presName="Name0" presStyleCnt="0">
        <dgm:presLayoutVars>
          <dgm:dir/>
          <dgm:resizeHandles val="exact"/>
        </dgm:presLayoutVars>
      </dgm:prSet>
      <dgm:spPr/>
      <dgm:t>
        <a:bodyPr/>
        <a:lstStyle/>
        <a:p>
          <a:endParaRPr lang="en-GB"/>
        </a:p>
      </dgm:t>
    </dgm:pt>
    <dgm:pt modelId="{D7125ADF-BE72-4A36-8417-6F2AB596DFEE}" type="pres">
      <dgm:prSet presAssocID="{FC1C09FC-4ADA-4811-BE22-7CFC1DA73C6D}" presName="arrow" presStyleLbl="bgShp" presStyleIdx="0" presStyleCnt="1"/>
      <dgm:spPr/>
    </dgm:pt>
    <dgm:pt modelId="{6531CF1C-DF73-43D5-A726-1B2591259914}" type="pres">
      <dgm:prSet presAssocID="{FC1C09FC-4ADA-4811-BE22-7CFC1DA73C6D}" presName="points" presStyleCnt="0"/>
      <dgm:spPr/>
    </dgm:pt>
    <dgm:pt modelId="{9EAB7C28-3F4D-4725-A145-4E50B6AE43BB}" type="pres">
      <dgm:prSet presAssocID="{FEE44EE6-E7CF-461B-B250-B4282739FA94}" presName="compositeA" presStyleCnt="0"/>
      <dgm:spPr/>
    </dgm:pt>
    <dgm:pt modelId="{24F2C00E-C15C-4697-B104-2ABC99EC099D}" type="pres">
      <dgm:prSet presAssocID="{FEE44EE6-E7CF-461B-B250-B4282739FA94}" presName="textA" presStyleLbl="revTx" presStyleIdx="0" presStyleCnt="6">
        <dgm:presLayoutVars>
          <dgm:bulletEnabled val="1"/>
        </dgm:presLayoutVars>
      </dgm:prSet>
      <dgm:spPr/>
      <dgm:t>
        <a:bodyPr/>
        <a:lstStyle/>
        <a:p>
          <a:endParaRPr lang="en-GB"/>
        </a:p>
      </dgm:t>
    </dgm:pt>
    <dgm:pt modelId="{55E314B7-2AF2-48DB-B351-2835F0BECED7}" type="pres">
      <dgm:prSet presAssocID="{FEE44EE6-E7CF-461B-B250-B4282739FA94}" presName="circleA" presStyleLbl="node1" presStyleIdx="0" presStyleCnt="6"/>
      <dgm:spPr/>
    </dgm:pt>
    <dgm:pt modelId="{954EF406-7F08-47E9-B6CB-43B0D83E9745}" type="pres">
      <dgm:prSet presAssocID="{FEE44EE6-E7CF-461B-B250-B4282739FA94}" presName="spaceA" presStyleCnt="0"/>
      <dgm:spPr/>
    </dgm:pt>
    <dgm:pt modelId="{9F07A76E-84C5-4671-A96C-6FA22CEDD45F}" type="pres">
      <dgm:prSet presAssocID="{51C44639-0690-492F-B480-DC2C59B7C5C5}" presName="space" presStyleCnt="0"/>
      <dgm:spPr/>
    </dgm:pt>
    <dgm:pt modelId="{A05EDAE8-93DC-448C-83E0-E364C354F45B}" type="pres">
      <dgm:prSet presAssocID="{0A853F65-7C25-4DA4-A521-1CF6DA6B0E0C}" presName="compositeB" presStyleCnt="0"/>
      <dgm:spPr/>
    </dgm:pt>
    <dgm:pt modelId="{67FB7B53-C32A-4106-B9B3-01B50010E854}" type="pres">
      <dgm:prSet presAssocID="{0A853F65-7C25-4DA4-A521-1CF6DA6B0E0C}" presName="textB" presStyleLbl="revTx" presStyleIdx="1" presStyleCnt="6">
        <dgm:presLayoutVars>
          <dgm:bulletEnabled val="1"/>
        </dgm:presLayoutVars>
      </dgm:prSet>
      <dgm:spPr/>
      <dgm:t>
        <a:bodyPr/>
        <a:lstStyle/>
        <a:p>
          <a:endParaRPr lang="en-GB"/>
        </a:p>
      </dgm:t>
    </dgm:pt>
    <dgm:pt modelId="{2BF29F07-470B-4A0C-89C9-36D737EEAEF4}" type="pres">
      <dgm:prSet presAssocID="{0A853F65-7C25-4DA4-A521-1CF6DA6B0E0C}" presName="circleB" presStyleLbl="node1" presStyleIdx="1" presStyleCnt="6"/>
      <dgm:spPr/>
    </dgm:pt>
    <dgm:pt modelId="{5AD32AD1-C094-4162-98C4-896E066E6FF8}" type="pres">
      <dgm:prSet presAssocID="{0A853F65-7C25-4DA4-A521-1CF6DA6B0E0C}" presName="spaceB" presStyleCnt="0"/>
      <dgm:spPr/>
    </dgm:pt>
    <dgm:pt modelId="{B4853D2E-C64D-439F-A12C-9828C8AB8D6F}" type="pres">
      <dgm:prSet presAssocID="{C450EC37-FC53-4E3C-AB2E-E10609FA5A25}" presName="space" presStyleCnt="0"/>
      <dgm:spPr/>
    </dgm:pt>
    <dgm:pt modelId="{6CDC1D05-6859-4DB7-AAFE-16F2025E3E20}" type="pres">
      <dgm:prSet presAssocID="{434C4CB5-5685-4D02-A6E9-EEB7551CEB6E}" presName="compositeA" presStyleCnt="0"/>
      <dgm:spPr/>
    </dgm:pt>
    <dgm:pt modelId="{B60DAF52-97BC-4859-88ED-34EDD91A3C98}" type="pres">
      <dgm:prSet presAssocID="{434C4CB5-5685-4D02-A6E9-EEB7551CEB6E}" presName="textA" presStyleLbl="revTx" presStyleIdx="2" presStyleCnt="6">
        <dgm:presLayoutVars>
          <dgm:bulletEnabled val="1"/>
        </dgm:presLayoutVars>
      </dgm:prSet>
      <dgm:spPr/>
      <dgm:t>
        <a:bodyPr/>
        <a:lstStyle/>
        <a:p>
          <a:endParaRPr lang="en-GB"/>
        </a:p>
      </dgm:t>
    </dgm:pt>
    <dgm:pt modelId="{E222F31C-7654-407C-BD89-2CD731342CBB}" type="pres">
      <dgm:prSet presAssocID="{434C4CB5-5685-4D02-A6E9-EEB7551CEB6E}" presName="circleA" presStyleLbl="node1" presStyleIdx="2" presStyleCnt="6"/>
      <dgm:spPr/>
    </dgm:pt>
    <dgm:pt modelId="{2A355925-C8CC-4990-82CA-C89C41832326}" type="pres">
      <dgm:prSet presAssocID="{434C4CB5-5685-4D02-A6E9-EEB7551CEB6E}" presName="spaceA" presStyleCnt="0"/>
      <dgm:spPr/>
    </dgm:pt>
    <dgm:pt modelId="{A80657D1-BAF5-4C22-BF86-22D9B84E24B7}" type="pres">
      <dgm:prSet presAssocID="{0D7969CC-6A12-4799-922E-C966CD5B7506}" presName="space" presStyleCnt="0"/>
      <dgm:spPr/>
    </dgm:pt>
    <dgm:pt modelId="{A10A1048-FD14-4E20-A457-1106EF45F7EF}" type="pres">
      <dgm:prSet presAssocID="{7CF1BBD9-A5B5-4A3D-A93F-B97842F18869}" presName="compositeB" presStyleCnt="0"/>
      <dgm:spPr/>
    </dgm:pt>
    <dgm:pt modelId="{697DC56B-BEFD-4D1C-9740-787FC98B7465}" type="pres">
      <dgm:prSet presAssocID="{7CF1BBD9-A5B5-4A3D-A93F-B97842F18869}" presName="textB" presStyleLbl="revTx" presStyleIdx="3" presStyleCnt="6">
        <dgm:presLayoutVars>
          <dgm:bulletEnabled val="1"/>
        </dgm:presLayoutVars>
      </dgm:prSet>
      <dgm:spPr/>
      <dgm:t>
        <a:bodyPr/>
        <a:lstStyle/>
        <a:p>
          <a:endParaRPr lang="en-GB"/>
        </a:p>
      </dgm:t>
    </dgm:pt>
    <dgm:pt modelId="{BB3E1C7E-9464-40AD-8056-0B3DA80A3C1A}" type="pres">
      <dgm:prSet presAssocID="{7CF1BBD9-A5B5-4A3D-A93F-B97842F18869}" presName="circleB" presStyleLbl="node1" presStyleIdx="3" presStyleCnt="6"/>
      <dgm:spPr/>
    </dgm:pt>
    <dgm:pt modelId="{359ACBCE-C146-40FE-9068-31C800C67702}" type="pres">
      <dgm:prSet presAssocID="{7CF1BBD9-A5B5-4A3D-A93F-B97842F18869}" presName="spaceB" presStyleCnt="0"/>
      <dgm:spPr/>
    </dgm:pt>
    <dgm:pt modelId="{83038578-7AED-46D5-A156-68A78B9D7A7F}" type="pres">
      <dgm:prSet presAssocID="{624444BD-6310-4EE7-AC96-F6D17B02066F}" presName="space" presStyleCnt="0"/>
      <dgm:spPr/>
    </dgm:pt>
    <dgm:pt modelId="{2388457A-3708-4AA1-BB93-A82B5A56B3F5}" type="pres">
      <dgm:prSet presAssocID="{CE2B32F1-BA84-412D-9F73-6894C1398DD6}" presName="compositeA" presStyleCnt="0"/>
      <dgm:spPr/>
    </dgm:pt>
    <dgm:pt modelId="{9DEBD9A6-3EB9-4B39-A872-8B9040B44B40}" type="pres">
      <dgm:prSet presAssocID="{CE2B32F1-BA84-412D-9F73-6894C1398DD6}" presName="textA" presStyleLbl="revTx" presStyleIdx="4" presStyleCnt="6">
        <dgm:presLayoutVars>
          <dgm:bulletEnabled val="1"/>
        </dgm:presLayoutVars>
      </dgm:prSet>
      <dgm:spPr/>
      <dgm:t>
        <a:bodyPr/>
        <a:lstStyle/>
        <a:p>
          <a:endParaRPr lang="en-GB"/>
        </a:p>
      </dgm:t>
    </dgm:pt>
    <dgm:pt modelId="{38526164-78D1-4CB7-89D7-417AA75AD7CD}" type="pres">
      <dgm:prSet presAssocID="{CE2B32F1-BA84-412D-9F73-6894C1398DD6}" presName="circleA" presStyleLbl="node1" presStyleIdx="4" presStyleCnt="6"/>
      <dgm:spPr/>
    </dgm:pt>
    <dgm:pt modelId="{5B60B03E-457E-49BE-8BAD-E378AA6701A6}" type="pres">
      <dgm:prSet presAssocID="{CE2B32F1-BA84-412D-9F73-6894C1398DD6}" presName="spaceA" presStyleCnt="0"/>
      <dgm:spPr/>
    </dgm:pt>
    <dgm:pt modelId="{807566C7-FA8F-49B0-B47A-B36C435B6D9B}" type="pres">
      <dgm:prSet presAssocID="{F473FA77-30A7-4550-BCF2-34880A6A4718}" presName="space" presStyleCnt="0"/>
      <dgm:spPr/>
    </dgm:pt>
    <dgm:pt modelId="{3A76FCE9-1A83-4FBF-8123-E8123EA97B46}" type="pres">
      <dgm:prSet presAssocID="{63EF06E0-2891-4C9B-904F-E1AE6FEB9427}" presName="compositeB" presStyleCnt="0"/>
      <dgm:spPr/>
    </dgm:pt>
    <dgm:pt modelId="{238D02D5-E02B-46DC-B233-9EEBBEC669BB}" type="pres">
      <dgm:prSet presAssocID="{63EF06E0-2891-4C9B-904F-E1AE6FEB9427}" presName="textB" presStyleLbl="revTx" presStyleIdx="5" presStyleCnt="6">
        <dgm:presLayoutVars>
          <dgm:bulletEnabled val="1"/>
        </dgm:presLayoutVars>
      </dgm:prSet>
      <dgm:spPr/>
      <dgm:t>
        <a:bodyPr/>
        <a:lstStyle/>
        <a:p>
          <a:endParaRPr lang="en-GB"/>
        </a:p>
      </dgm:t>
    </dgm:pt>
    <dgm:pt modelId="{3D4DC73E-8F57-4542-9B59-DFF1903C218F}" type="pres">
      <dgm:prSet presAssocID="{63EF06E0-2891-4C9B-904F-E1AE6FEB9427}" presName="circleB" presStyleLbl="node1" presStyleIdx="5" presStyleCnt="6"/>
      <dgm:spPr/>
    </dgm:pt>
    <dgm:pt modelId="{BA62D795-7994-4390-8C08-62A53C00BD74}" type="pres">
      <dgm:prSet presAssocID="{63EF06E0-2891-4C9B-904F-E1AE6FEB9427}" presName="spaceB" presStyleCnt="0"/>
      <dgm:spPr/>
    </dgm:pt>
  </dgm:ptLst>
  <dgm:cxnLst>
    <dgm:cxn modelId="{5EA13B79-92FD-41BE-A345-70D883BD79A3}" srcId="{FC1C09FC-4ADA-4811-BE22-7CFC1DA73C6D}" destId="{0A853F65-7C25-4DA4-A521-1CF6DA6B0E0C}" srcOrd="1" destOrd="0" parTransId="{44C29276-9FEF-4A47-B66A-29600772EBF4}" sibTransId="{C450EC37-FC53-4E3C-AB2E-E10609FA5A25}"/>
    <dgm:cxn modelId="{288D38F9-52E7-4F00-B0BC-CBBE70458121}" srcId="{FC1C09FC-4ADA-4811-BE22-7CFC1DA73C6D}" destId="{CE2B32F1-BA84-412D-9F73-6894C1398DD6}" srcOrd="4" destOrd="0" parTransId="{54AC633C-926E-44E3-990F-F26E3C039683}" sibTransId="{F473FA77-30A7-4550-BCF2-34880A6A4718}"/>
    <dgm:cxn modelId="{65F2E087-717F-45A0-9B46-A356879B356E}" type="presOf" srcId="{0A853F65-7C25-4DA4-A521-1CF6DA6B0E0C}" destId="{67FB7B53-C32A-4106-B9B3-01B50010E854}" srcOrd="0" destOrd="0" presId="urn:microsoft.com/office/officeart/2005/8/layout/hProcess11"/>
    <dgm:cxn modelId="{D40C7CB9-CEDC-4B96-AB40-9242BD739939}" srcId="{FC1C09FC-4ADA-4811-BE22-7CFC1DA73C6D}" destId="{FEE44EE6-E7CF-461B-B250-B4282739FA94}" srcOrd="0" destOrd="0" parTransId="{72EA1DB7-376C-4EAD-BD4A-1AE442CE9A5D}" sibTransId="{51C44639-0690-492F-B480-DC2C59B7C5C5}"/>
    <dgm:cxn modelId="{D82C479D-96CF-4FBE-B736-3E42D4037937}" type="presOf" srcId="{434C4CB5-5685-4D02-A6E9-EEB7551CEB6E}" destId="{B60DAF52-97BC-4859-88ED-34EDD91A3C98}" srcOrd="0" destOrd="0" presId="urn:microsoft.com/office/officeart/2005/8/layout/hProcess11"/>
    <dgm:cxn modelId="{C99772D2-68C0-4638-ADDD-038B7E4B8D5F}" type="presOf" srcId="{FEE44EE6-E7CF-461B-B250-B4282739FA94}" destId="{24F2C00E-C15C-4697-B104-2ABC99EC099D}" srcOrd="0" destOrd="0" presId="urn:microsoft.com/office/officeart/2005/8/layout/hProcess11"/>
    <dgm:cxn modelId="{68DCA7E2-BC6F-4379-9DB4-C765A3B53E42}" type="presOf" srcId="{CE2B32F1-BA84-412D-9F73-6894C1398DD6}" destId="{9DEBD9A6-3EB9-4B39-A872-8B9040B44B40}" srcOrd="0" destOrd="0" presId="urn:microsoft.com/office/officeart/2005/8/layout/hProcess11"/>
    <dgm:cxn modelId="{66BF3742-9E80-4DE3-A544-BA34AE90585F}" type="presOf" srcId="{7CF1BBD9-A5B5-4A3D-A93F-B97842F18869}" destId="{697DC56B-BEFD-4D1C-9740-787FC98B7465}" srcOrd="0" destOrd="0" presId="urn:microsoft.com/office/officeart/2005/8/layout/hProcess11"/>
    <dgm:cxn modelId="{B9BE13D7-277B-470E-9103-58FDEFDA46AB}" type="presOf" srcId="{63EF06E0-2891-4C9B-904F-E1AE6FEB9427}" destId="{238D02D5-E02B-46DC-B233-9EEBBEC669BB}" srcOrd="0" destOrd="0" presId="urn:microsoft.com/office/officeart/2005/8/layout/hProcess11"/>
    <dgm:cxn modelId="{A00B2F4E-32CF-42D1-BAE4-B4E9398C126E}" srcId="{FC1C09FC-4ADA-4811-BE22-7CFC1DA73C6D}" destId="{63EF06E0-2891-4C9B-904F-E1AE6FEB9427}" srcOrd="5" destOrd="0" parTransId="{45BFCA2C-94BC-40CB-87AD-8FC4DB93CD60}" sibTransId="{99891D7C-0825-4CF9-9A92-FEA401772741}"/>
    <dgm:cxn modelId="{0E143FF0-888B-4BB8-A47E-E4135DC86DE4}" srcId="{FC1C09FC-4ADA-4811-BE22-7CFC1DA73C6D}" destId="{434C4CB5-5685-4D02-A6E9-EEB7551CEB6E}" srcOrd="2" destOrd="0" parTransId="{924C5DD6-6882-4738-96DE-84F156885A71}" sibTransId="{0D7969CC-6A12-4799-922E-C966CD5B7506}"/>
    <dgm:cxn modelId="{771ADA29-68C1-4386-AFFC-C92CC1C009F2}" type="presOf" srcId="{FC1C09FC-4ADA-4811-BE22-7CFC1DA73C6D}" destId="{7B74513B-728D-45D7-A3E7-3542862C8A78}" srcOrd="0" destOrd="0" presId="urn:microsoft.com/office/officeart/2005/8/layout/hProcess11"/>
    <dgm:cxn modelId="{DEE8383D-B74E-4907-AECF-2237EC0EF9E1}" srcId="{FC1C09FC-4ADA-4811-BE22-7CFC1DA73C6D}" destId="{7CF1BBD9-A5B5-4A3D-A93F-B97842F18869}" srcOrd="3" destOrd="0" parTransId="{B9798AE3-72E3-4A09-909F-D28E4020D6AA}" sibTransId="{624444BD-6310-4EE7-AC96-F6D17B02066F}"/>
    <dgm:cxn modelId="{194ADD0F-6F8F-410B-8A43-93B9C3E85B29}" type="presParOf" srcId="{7B74513B-728D-45D7-A3E7-3542862C8A78}" destId="{D7125ADF-BE72-4A36-8417-6F2AB596DFEE}" srcOrd="0" destOrd="0" presId="urn:microsoft.com/office/officeart/2005/8/layout/hProcess11"/>
    <dgm:cxn modelId="{313824E0-763E-4BCF-B99B-0C08D919B6AC}" type="presParOf" srcId="{7B74513B-728D-45D7-A3E7-3542862C8A78}" destId="{6531CF1C-DF73-43D5-A726-1B2591259914}" srcOrd="1" destOrd="0" presId="urn:microsoft.com/office/officeart/2005/8/layout/hProcess11"/>
    <dgm:cxn modelId="{59350BAE-6E1D-4F63-80CC-6CDA1339FBEB}" type="presParOf" srcId="{6531CF1C-DF73-43D5-A726-1B2591259914}" destId="{9EAB7C28-3F4D-4725-A145-4E50B6AE43BB}" srcOrd="0" destOrd="0" presId="urn:microsoft.com/office/officeart/2005/8/layout/hProcess11"/>
    <dgm:cxn modelId="{16129C47-42EA-49F5-908F-EFB984FEFD00}" type="presParOf" srcId="{9EAB7C28-3F4D-4725-A145-4E50B6AE43BB}" destId="{24F2C00E-C15C-4697-B104-2ABC99EC099D}" srcOrd="0" destOrd="0" presId="urn:microsoft.com/office/officeart/2005/8/layout/hProcess11"/>
    <dgm:cxn modelId="{CCE9E902-F6B8-4368-8C85-3A17537D1DC6}" type="presParOf" srcId="{9EAB7C28-3F4D-4725-A145-4E50B6AE43BB}" destId="{55E314B7-2AF2-48DB-B351-2835F0BECED7}" srcOrd="1" destOrd="0" presId="urn:microsoft.com/office/officeart/2005/8/layout/hProcess11"/>
    <dgm:cxn modelId="{CCFC3B9B-A399-484D-9E94-FAE9328E0127}" type="presParOf" srcId="{9EAB7C28-3F4D-4725-A145-4E50B6AE43BB}" destId="{954EF406-7F08-47E9-B6CB-43B0D83E9745}" srcOrd="2" destOrd="0" presId="urn:microsoft.com/office/officeart/2005/8/layout/hProcess11"/>
    <dgm:cxn modelId="{8D311A9B-D16F-41B2-95FB-A133D820A431}" type="presParOf" srcId="{6531CF1C-DF73-43D5-A726-1B2591259914}" destId="{9F07A76E-84C5-4671-A96C-6FA22CEDD45F}" srcOrd="1" destOrd="0" presId="urn:microsoft.com/office/officeart/2005/8/layout/hProcess11"/>
    <dgm:cxn modelId="{055E69E1-DF53-49A7-8278-88EB362708C7}" type="presParOf" srcId="{6531CF1C-DF73-43D5-A726-1B2591259914}" destId="{A05EDAE8-93DC-448C-83E0-E364C354F45B}" srcOrd="2" destOrd="0" presId="urn:microsoft.com/office/officeart/2005/8/layout/hProcess11"/>
    <dgm:cxn modelId="{994EC3F0-24CA-48EB-B8FA-0B4E3F7C5E3F}" type="presParOf" srcId="{A05EDAE8-93DC-448C-83E0-E364C354F45B}" destId="{67FB7B53-C32A-4106-B9B3-01B50010E854}" srcOrd="0" destOrd="0" presId="urn:microsoft.com/office/officeart/2005/8/layout/hProcess11"/>
    <dgm:cxn modelId="{ECBF49D4-B901-4BCB-8BCE-7BF8E36A780B}" type="presParOf" srcId="{A05EDAE8-93DC-448C-83E0-E364C354F45B}" destId="{2BF29F07-470B-4A0C-89C9-36D737EEAEF4}" srcOrd="1" destOrd="0" presId="urn:microsoft.com/office/officeart/2005/8/layout/hProcess11"/>
    <dgm:cxn modelId="{477CA562-6000-4350-8462-C0D2527B05B4}" type="presParOf" srcId="{A05EDAE8-93DC-448C-83E0-E364C354F45B}" destId="{5AD32AD1-C094-4162-98C4-896E066E6FF8}" srcOrd="2" destOrd="0" presId="urn:microsoft.com/office/officeart/2005/8/layout/hProcess11"/>
    <dgm:cxn modelId="{1348312A-84D0-4934-9E38-51AF6F64C231}" type="presParOf" srcId="{6531CF1C-DF73-43D5-A726-1B2591259914}" destId="{B4853D2E-C64D-439F-A12C-9828C8AB8D6F}" srcOrd="3" destOrd="0" presId="urn:microsoft.com/office/officeart/2005/8/layout/hProcess11"/>
    <dgm:cxn modelId="{D5B67B21-6012-47CD-8676-15A636F71D15}" type="presParOf" srcId="{6531CF1C-DF73-43D5-A726-1B2591259914}" destId="{6CDC1D05-6859-4DB7-AAFE-16F2025E3E20}" srcOrd="4" destOrd="0" presId="urn:microsoft.com/office/officeart/2005/8/layout/hProcess11"/>
    <dgm:cxn modelId="{C03FBDB2-592B-46EF-A337-461B4486AB60}" type="presParOf" srcId="{6CDC1D05-6859-4DB7-AAFE-16F2025E3E20}" destId="{B60DAF52-97BC-4859-88ED-34EDD91A3C98}" srcOrd="0" destOrd="0" presId="urn:microsoft.com/office/officeart/2005/8/layout/hProcess11"/>
    <dgm:cxn modelId="{525DDFF2-688E-417F-B0DB-695B427D2E23}" type="presParOf" srcId="{6CDC1D05-6859-4DB7-AAFE-16F2025E3E20}" destId="{E222F31C-7654-407C-BD89-2CD731342CBB}" srcOrd="1" destOrd="0" presId="urn:microsoft.com/office/officeart/2005/8/layout/hProcess11"/>
    <dgm:cxn modelId="{A92F0094-0E1F-4838-B67A-3460642386AD}" type="presParOf" srcId="{6CDC1D05-6859-4DB7-AAFE-16F2025E3E20}" destId="{2A355925-C8CC-4990-82CA-C89C41832326}" srcOrd="2" destOrd="0" presId="urn:microsoft.com/office/officeart/2005/8/layout/hProcess11"/>
    <dgm:cxn modelId="{B09B036F-EC9E-4063-A4C7-5EB499522AAD}" type="presParOf" srcId="{6531CF1C-DF73-43D5-A726-1B2591259914}" destId="{A80657D1-BAF5-4C22-BF86-22D9B84E24B7}" srcOrd="5" destOrd="0" presId="urn:microsoft.com/office/officeart/2005/8/layout/hProcess11"/>
    <dgm:cxn modelId="{3BA0FABA-AE9C-42D7-9B03-F89DEF306855}" type="presParOf" srcId="{6531CF1C-DF73-43D5-A726-1B2591259914}" destId="{A10A1048-FD14-4E20-A457-1106EF45F7EF}" srcOrd="6" destOrd="0" presId="urn:microsoft.com/office/officeart/2005/8/layout/hProcess11"/>
    <dgm:cxn modelId="{E3991186-C687-4EFD-A63D-C7C6FA2362E1}" type="presParOf" srcId="{A10A1048-FD14-4E20-A457-1106EF45F7EF}" destId="{697DC56B-BEFD-4D1C-9740-787FC98B7465}" srcOrd="0" destOrd="0" presId="urn:microsoft.com/office/officeart/2005/8/layout/hProcess11"/>
    <dgm:cxn modelId="{91896F58-7079-4C6C-8AD5-64F324C557BE}" type="presParOf" srcId="{A10A1048-FD14-4E20-A457-1106EF45F7EF}" destId="{BB3E1C7E-9464-40AD-8056-0B3DA80A3C1A}" srcOrd="1" destOrd="0" presId="urn:microsoft.com/office/officeart/2005/8/layout/hProcess11"/>
    <dgm:cxn modelId="{4C782E5A-800A-4FC3-BA98-3712410C8E6C}" type="presParOf" srcId="{A10A1048-FD14-4E20-A457-1106EF45F7EF}" destId="{359ACBCE-C146-40FE-9068-31C800C67702}" srcOrd="2" destOrd="0" presId="urn:microsoft.com/office/officeart/2005/8/layout/hProcess11"/>
    <dgm:cxn modelId="{21BA5773-3151-47F8-ADF5-EED41C53D5E9}" type="presParOf" srcId="{6531CF1C-DF73-43D5-A726-1B2591259914}" destId="{83038578-7AED-46D5-A156-68A78B9D7A7F}" srcOrd="7" destOrd="0" presId="urn:microsoft.com/office/officeart/2005/8/layout/hProcess11"/>
    <dgm:cxn modelId="{C6D8BFCD-7A04-4A66-B45D-9F49A59DE301}" type="presParOf" srcId="{6531CF1C-DF73-43D5-A726-1B2591259914}" destId="{2388457A-3708-4AA1-BB93-A82B5A56B3F5}" srcOrd="8" destOrd="0" presId="urn:microsoft.com/office/officeart/2005/8/layout/hProcess11"/>
    <dgm:cxn modelId="{6153CEB3-D599-4617-9734-119DC72A2FB7}" type="presParOf" srcId="{2388457A-3708-4AA1-BB93-A82B5A56B3F5}" destId="{9DEBD9A6-3EB9-4B39-A872-8B9040B44B40}" srcOrd="0" destOrd="0" presId="urn:microsoft.com/office/officeart/2005/8/layout/hProcess11"/>
    <dgm:cxn modelId="{8FA05A5A-553D-4876-9581-2FB8E016D8AE}" type="presParOf" srcId="{2388457A-3708-4AA1-BB93-A82B5A56B3F5}" destId="{38526164-78D1-4CB7-89D7-417AA75AD7CD}" srcOrd="1" destOrd="0" presId="urn:microsoft.com/office/officeart/2005/8/layout/hProcess11"/>
    <dgm:cxn modelId="{761140ED-6E41-4E90-BA2D-498E1FAEA3A8}" type="presParOf" srcId="{2388457A-3708-4AA1-BB93-A82B5A56B3F5}" destId="{5B60B03E-457E-49BE-8BAD-E378AA6701A6}" srcOrd="2" destOrd="0" presId="urn:microsoft.com/office/officeart/2005/8/layout/hProcess11"/>
    <dgm:cxn modelId="{B0EB72B9-65CF-4BDB-B297-8BFEE9D44213}" type="presParOf" srcId="{6531CF1C-DF73-43D5-A726-1B2591259914}" destId="{807566C7-FA8F-49B0-B47A-B36C435B6D9B}" srcOrd="9" destOrd="0" presId="urn:microsoft.com/office/officeart/2005/8/layout/hProcess11"/>
    <dgm:cxn modelId="{8D97BA4A-9015-4298-A7F3-E6FC1A43E184}" type="presParOf" srcId="{6531CF1C-DF73-43D5-A726-1B2591259914}" destId="{3A76FCE9-1A83-4FBF-8123-E8123EA97B46}" srcOrd="10" destOrd="0" presId="urn:microsoft.com/office/officeart/2005/8/layout/hProcess11"/>
    <dgm:cxn modelId="{997FAA90-6F78-4A30-853B-19A740999CC2}" type="presParOf" srcId="{3A76FCE9-1A83-4FBF-8123-E8123EA97B46}" destId="{238D02D5-E02B-46DC-B233-9EEBBEC669BB}" srcOrd="0" destOrd="0" presId="urn:microsoft.com/office/officeart/2005/8/layout/hProcess11"/>
    <dgm:cxn modelId="{56A8F57A-D4EE-47D9-97E4-86D477E93A47}" type="presParOf" srcId="{3A76FCE9-1A83-4FBF-8123-E8123EA97B46}" destId="{3D4DC73E-8F57-4542-9B59-DFF1903C218F}" srcOrd="1" destOrd="0" presId="urn:microsoft.com/office/officeart/2005/8/layout/hProcess11"/>
    <dgm:cxn modelId="{7885023B-84EF-4600-8E7E-33D245810182}" type="presParOf" srcId="{3A76FCE9-1A83-4FBF-8123-E8123EA97B46}" destId="{BA62D795-7994-4390-8C08-62A53C00BD74}"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9CA1398-5D9A-4F4F-A3B3-6E9D09CAA6C4}"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GB"/>
        </a:p>
      </dgm:t>
    </dgm:pt>
    <dgm:pt modelId="{A90BD213-A109-4932-85D7-57FB551E8A84}">
      <dgm:prSet/>
      <dgm:spPr/>
      <dgm:t>
        <a:bodyPr/>
        <a:lstStyle/>
        <a:p>
          <a:r>
            <a:rPr lang="en-IE" b="0"/>
            <a:t>Enhance student engagement in learning and maximise the learning opportunities for students</a:t>
          </a:r>
          <a:endParaRPr lang="en-GB"/>
        </a:p>
      </dgm:t>
    </dgm:pt>
    <dgm:pt modelId="{AAD51C4F-E0F2-458F-896A-46F1781F1151}" type="parTrans" cxnId="{BC9413C3-3B7F-425A-8A7B-DF747FB4DBCA}">
      <dgm:prSet/>
      <dgm:spPr/>
      <dgm:t>
        <a:bodyPr/>
        <a:lstStyle/>
        <a:p>
          <a:endParaRPr lang="en-GB"/>
        </a:p>
      </dgm:t>
    </dgm:pt>
    <dgm:pt modelId="{20FF5325-A01C-4FFC-BE80-12460372BD3A}" type="sibTrans" cxnId="{BC9413C3-3B7F-425A-8A7B-DF747FB4DBCA}">
      <dgm:prSet/>
      <dgm:spPr/>
      <dgm:t>
        <a:bodyPr/>
        <a:lstStyle/>
        <a:p>
          <a:endParaRPr lang="en-GB"/>
        </a:p>
      </dgm:t>
    </dgm:pt>
    <dgm:pt modelId="{2F19CABD-8441-4844-A59E-5553EBFC7E6F}">
      <dgm:prSet/>
      <dgm:spPr/>
      <dgm:t>
        <a:bodyPr/>
        <a:lstStyle/>
        <a:p>
          <a:r>
            <a:rPr lang="en-IE" b="0"/>
            <a:t>Promote high quality learning experiences and communication in CLE</a:t>
          </a:r>
          <a:endParaRPr lang="en-GB"/>
        </a:p>
      </dgm:t>
    </dgm:pt>
    <dgm:pt modelId="{D6695CF9-5803-4584-BFC4-CC6A181B4141}" type="parTrans" cxnId="{4666D019-9452-4DD1-8E77-8A8C4828DBC7}">
      <dgm:prSet/>
      <dgm:spPr/>
      <dgm:t>
        <a:bodyPr/>
        <a:lstStyle/>
        <a:p>
          <a:endParaRPr lang="en-GB"/>
        </a:p>
      </dgm:t>
    </dgm:pt>
    <dgm:pt modelId="{4D2A047B-D4F7-4E8B-A3D2-58DCFC197E44}" type="sibTrans" cxnId="{4666D019-9452-4DD1-8E77-8A8C4828DBC7}">
      <dgm:prSet/>
      <dgm:spPr/>
      <dgm:t>
        <a:bodyPr/>
        <a:lstStyle/>
        <a:p>
          <a:endParaRPr lang="en-GB"/>
        </a:p>
      </dgm:t>
    </dgm:pt>
    <dgm:pt modelId="{2D5E2564-79C8-49A3-AEED-672DC727EA95}">
      <dgm:prSet/>
      <dgm:spPr/>
      <dgm:t>
        <a:bodyPr/>
        <a:lstStyle/>
        <a:p>
          <a:r>
            <a:rPr lang="en-IE" b="0"/>
            <a:t>Enhance professional and clinical competency and development of lifelong skills for reflective practice</a:t>
          </a:r>
          <a:endParaRPr lang="en-GB"/>
        </a:p>
      </dgm:t>
    </dgm:pt>
    <dgm:pt modelId="{72027025-3EBD-450A-88B9-C0202BF9ACB5}" type="parTrans" cxnId="{FEF4866D-9447-4C2D-AE9C-93BB628DB9F6}">
      <dgm:prSet/>
      <dgm:spPr/>
      <dgm:t>
        <a:bodyPr/>
        <a:lstStyle/>
        <a:p>
          <a:endParaRPr lang="en-GB"/>
        </a:p>
      </dgm:t>
    </dgm:pt>
    <dgm:pt modelId="{64D9C7A8-01B0-4E48-BF8D-1517D8BFF716}" type="sibTrans" cxnId="{FEF4866D-9447-4C2D-AE9C-93BB628DB9F6}">
      <dgm:prSet/>
      <dgm:spPr/>
      <dgm:t>
        <a:bodyPr/>
        <a:lstStyle/>
        <a:p>
          <a:endParaRPr lang="en-GB"/>
        </a:p>
      </dgm:t>
    </dgm:pt>
    <dgm:pt modelId="{906BB400-3612-404D-B0D7-AD979662CC07}">
      <dgm:prSet/>
      <dgm:spPr/>
      <dgm:t>
        <a:bodyPr/>
        <a:lstStyle/>
        <a:p>
          <a:r>
            <a:rPr lang="en-IE" b="0" dirty="0"/>
            <a:t>Promote positive impact and improved health and wellbeing of healthcare students, but ultimately, the quality of patient care into the future</a:t>
          </a:r>
          <a:endParaRPr lang="en-GB" dirty="0"/>
        </a:p>
      </dgm:t>
    </dgm:pt>
    <dgm:pt modelId="{A0B8E64A-2D51-4EB3-A91E-F5E74A5A91AC}" type="parTrans" cxnId="{E8DCD210-C952-49A9-8153-8D1E70E9C87E}">
      <dgm:prSet/>
      <dgm:spPr/>
      <dgm:t>
        <a:bodyPr/>
        <a:lstStyle/>
        <a:p>
          <a:endParaRPr lang="en-GB"/>
        </a:p>
      </dgm:t>
    </dgm:pt>
    <dgm:pt modelId="{2A3B4558-398A-4FBA-BD95-91FE70B893CB}" type="sibTrans" cxnId="{E8DCD210-C952-49A9-8153-8D1E70E9C87E}">
      <dgm:prSet/>
      <dgm:spPr/>
      <dgm:t>
        <a:bodyPr/>
        <a:lstStyle/>
        <a:p>
          <a:endParaRPr lang="en-GB"/>
        </a:p>
      </dgm:t>
    </dgm:pt>
    <dgm:pt modelId="{F62FAE92-1158-44B1-957F-77DD8DFC7F06}" type="pres">
      <dgm:prSet presAssocID="{D9CA1398-5D9A-4F4F-A3B3-6E9D09CAA6C4}" presName="linearFlow" presStyleCnt="0">
        <dgm:presLayoutVars>
          <dgm:dir/>
          <dgm:resizeHandles val="exact"/>
        </dgm:presLayoutVars>
      </dgm:prSet>
      <dgm:spPr/>
      <dgm:t>
        <a:bodyPr/>
        <a:lstStyle/>
        <a:p>
          <a:endParaRPr lang="en-GB"/>
        </a:p>
      </dgm:t>
    </dgm:pt>
    <dgm:pt modelId="{12BFF493-9E0C-41CE-AE17-3A27D6439504}" type="pres">
      <dgm:prSet presAssocID="{A90BD213-A109-4932-85D7-57FB551E8A84}" presName="composite" presStyleCnt="0"/>
      <dgm:spPr/>
    </dgm:pt>
    <dgm:pt modelId="{D98EB048-CC1F-4276-8C6B-463485D065D3}" type="pres">
      <dgm:prSet presAssocID="{A90BD213-A109-4932-85D7-57FB551E8A84}" presName="imgShp" presStyleLbl="fgImgPlace1" presStyleIdx="0" presStyleCnt="4"/>
      <dgm:spPr>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l="-17000" r="-17000"/>
          </a:stretch>
        </a:blipFill>
      </dgm:spPr>
    </dgm:pt>
    <dgm:pt modelId="{B665D46A-B6E8-49EE-A1E4-366736A82D91}" type="pres">
      <dgm:prSet presAssocID="{A90BD213-A109-4932-85D7-57FB551E8A84}" presName="txShp" presStyleLbl="node1" presStyleIdx="0" presStyleCnt="4">
        <dgm:presLayoutVars>
          <dgm:bulletEnabled val="1"/>
        </dgm:presLayoutVars>
      </dgm:prSet>
      <dgm:spPr/>
      <dgm:t>
        <a:bodyPr/>
        <a:lstStyle/>
        <a:p>
          <a:endParaRPr lang="en-GB"/>
        </a:p>
      </dgm:t>
    </dgm:pt>
    <dgm:pt modelId="{BF59B7C9-4345-4105-8FE8-B2EB7B9896B8}" type="pres">
      <dgm:prSet presAssocID="{20FF5325-A01C-4FFC-BE80-12460372BD3A}" presName="spacing" presStyleCnt="0"/>
      <dgm:spPr/>
    </dgm:pt>
    <dgm:pt modelId="{986A9C0C-A555-480C-B3B6-76421E7FAA0B}" type="pres">
      <dgm:prSet presAssocID="{2F19CABD-8441-4844-A59E-5553EBFC7E6F}" presName="composite" presStyleCnt="0"/>
      <dgm:spPr/>
    </dgm:pt>
    <dgm:pt modelId="{87D17626-9E44-4D77-9670-044AEB28F8E8}" type="pres">
      <dgm:prSet presAssocID="{2F19CABD-8441-4844-A59E-5553EBFC7E6F}" presName="imgShp" presStyleLbl="fgImgPlace1" presStyleIdx="1" presStyleCnt="4"/>
      <dgm:spPr>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l="-17000" r="-17000"/>
          </a:stretch>
        </a:blipFill>
      </dgm:spPr>
    </dgm:pt>
    <dgm:pt modelId="{AF8E7F89-976D-4F76-A573-45C68CB2C311}" type="pres">
      <dgm:prSet presAssocID="{2F19CABD-8441-4844-A59E-5553EBFC7E6F}" presName="txShp" presStyleLbl="node1" presStyleIdx="1" presStyleCnt="4">
        <dgm:presLayoutVars>
          <dgm:bulletEnabled val="1"/>
        </dgm:presLayoutVars>
      </dgm:prSet>
      <dgm:spPr/>
      <dgm:t>
        <a:bodyPr/>
        <a:lstStyle/>
        <a:p>
          <a:endParaRPr lang="en-GB"/>
        </a:p>
      </dgm:t>
    </dgm:pt>
    <dgm:pt modelId="{45C0C84F-8A96-4D92-9251-04D751619AD5}" type="pres">
      <dgm:prSet presAssocID="{4D2A047B-D4F7-4E8B-A3D2-58DCFC197E44}" presName="spacing" presStyleCnt="0"/>
      <dgm:spPr/>
    </dgm:pt>
    <dgm:pt modelId="{19B244B7-13A9-4624-B90A-371653081DC7}" type="pres">
      <dgm:prSet presAssocID="{2D5E2564-79C8-49A3-AEED-672DC727EA95}" presName="composite" presStyleCnt="0"/>
      <dgm:spPr/>
    </dgm:pt>
    <dgm:pt modelId="{53F05D5F-4E9F-4B4C-A615-4A2223C87638}" type="pres">
      <dgm:prSet presAssocID="{2D5E2564-79C8-49A3-AEED-672DC727EA95}" presName="imgShp" presStyleLbl="fgImgPlace1" presStyleIdx="2" presStyleCnt="4"/>
      <dgm:spPr>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l="-17000" r="-17000"/>
          </a:stretch>
        </a:blipFill>
      </dgm:spPr>
    </dgm:pt>
    <dgm:pt modelId="{445D5B29-280C-4448-ACA9-A7580BB55D6E}" type="pres">
      <dgm:prSet presAssocID="{2D5E2564-79C8-49A3-AEED-672DC727EA95}" presName="txShp" presStyleLbl="node1" presStyleIdx="2" presStyleCnt="4">
        <dgm:presLayoutVars>
          <dgm:bulletEnabled val="1"/>
        </dgm:presLayoutVars>
      </dgm:prSet>
      <dgm:spPr/>
      <dgm:t>
        <a:bodyPr/>
        <a:lstStyle/>
        <a:p>
          <a:endParaRPr lang="en-GB"/>
        </a:p>
      </dgm:t>
    </dgm:pt>
    <dgm:pt modelId="{38D0CA04-20E3-413B-BD2D-515C27E277BA}" type="pres">
      <dgm:prSet presAssocID="{64D9C7A8-01B0-4E48-BF8D-1517D8BFF716}" presName="spacing" presStyleCnt="0"/>
      <dgm:spPr/>
    </dgm:pt>
    <dgm:pt modelId="{E66EBB6A-97FF-4C64-8C63-37B9C0D23221}" type="pres">
      <dgm:prSet presAssocID="{906BB400-3612-404D-B0D7-AD979662CC07}" presName="composite" presStyleCnt="0"/>
      <dgm:spPr/>
    </dgm:pt>
    <dgm:pt modelId="{5EE9B2A0-AA8A-4520-AFD1-2B741D59831B}" type="pres">
      <dgm:prSet presAssocID="{906BB400-3612-404D-B0D7-AD979662CC07}" presName="imgShp" presStyleLbl="fgImgPlace1" presStyleIdx="3" presStyleCnt="4"/>
      <dgm:spPr>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l="-17000" r="-17000"/>
          </a:stretch>
        </a:blipFill>
      </dgm:spPr>
    </dgm:pt>
    <dgm:pt modelId="{51DD83B2-493A-4A02-94D2-03E154D407BD}" type="pres">
      <dgm:prSet presAssocID="{906BB400-3612-404D-B0D7-AD979662CC07}" presName="txShp" presStyleLbl="node1" presStyleIdx="3" presStyleCnt="4">
        <dgm:presLayoutVars>
          <dgm:bulletEnabled val="1"/>
        </dgm:presLayoutVars>
      </dgm:prSet>
      <dgm:spPr/>
      <dgm:t>
        <a:bodyPr/>
        <a:lstStyle/>
        <a:p>
          <a:endParaRPr lang="en-GB"/>
        </a:p>
      </dgm:t>
    </dgm:pt>
  </dgm:ptLst>
  <dgm:cxnLst>
    <dgm:cxn modelId="{4666D019-9452-4DD1-8E77-8A8C4828DBC7}" srcId="{D9CA1398-5D9A-4F4F-A3B3-6E9D09CAA6C4}" destId="{2F19CABD-8441-4844-A59E-5553EBFC7E6F}" srcOrd="1" destOrd="0" parTransId="{D6695CF9-5803-4584-BFC4-CC6A181B4141}" sibTransId="{4D2A047B-D4F7-4E8B-A3D2-58DCFC197E44}"/>
    <dgm:cxn modelId="{260C41C4-6E08-4080-B90A-E5B681F19C29}" type="presOf" srcId="{2D5E2564-79C8-49A3-AEED-672DC727EA95}" destId="{445D5B29-280C-4448-ACA9-A7580BB55D6E}" srcOrd="0" destOrd="0" presId="urn:microsoft.com/office/officeart/2005/8/layout/vList3"/>
    <dgm:cxn modelId="{62B95A2F-6972-414C-B7CD-FA88DBD2C31F}" type="presOf" srcId="{906BB400-3612-404D-B0D7-AD979662CC07}" destId="{51DD83B2-493A-4A02-94D2-03E154D407BD}" srcOrd="0" destOrd="0" presId="urn:microsoft.com/office/officeart/2005/8/layout/vList3"/>
    <dgm:cxn modelId="{EB6BF033-E121-4728-B81D-3AC176BC8780}" type="presOf" srcId="{2F19CABD-8441-4844-A59E-5553EBFC7E6F}" destId="{AF8E7F89-976D-4F76-A573-45C68CB2C311}" srcOrd="0" destOrd="0" presId="urn:microsoft.com/office/officeart/2005/8/layout/vList3"/>
    <dgm:cxn modelId="{2DE12AF5-37E4-4D6C-9E81-62399C46AFB4}" type="presOf" srcId="{D9CA1398-5D9A-4F4F-A3B3-6E9D09CAA6C4}" destId="{F62FAE92-1158-44B1-957F-77DD8DFC7F06}" srcOrd="0" destOrd="0" presId="urn:microsoft.com/office/officeart/2005/8/layout/vList3"/>
    <dgm:cxn modelId="{FEF4866D-9447-4C2D-AE9C-93BB628DB9F6}" srcId="{D9CA1398-5D9A-4F4F-A3B3-6E9D09CAA6C4}" destId="{2D5E2564-79C8-49A3-AEED-672DC727EA95}" srcOrd="2" destOrd="0" parTransId="{72027025-3EBD-450A-88B9-C0202BF9ACB5}" sibTransId="{64D9C7A8-01B0-4E48-BF8D-1517D8BFF716}"/>
    <dgm:cxn modelId="{BC9413C3-3B7F-425A-8A7B-DF747FB4DBCA}" srcId="{D9CA1398-5D9A-4F4F-A3B3-6E9D09CAA6C4}" destId="{A90BD213-A109-4932-85D7-57FB551E8A84}" srcOrd="0" destOrd="0" parTransId="{AAD51C4F-E0F2-458F-896A-46F1781F1151}" sibTransId="{20FF5325-A01C-4FFC-BE80-12460372BD3A}"/>
    <dgm:cxn modelId="{E8DCD210-C952-49A9-8153-8D1E70E9C87E}" srcId="{D9CA1398-5D9A-4F4F-A3B3-6E9D09CAA6C4}" destId="{906BB400-3612-404D-B0D7-AD979662CC07}" srcOrd="3" destOrd="0" parTransId="{A0B8E64A-2D51-4EB3-A91E-F5E74A5A91AC}" sibTransId="{2A3B4558-398A-4FBA-BD95-91FE70B893CB}"/>
    <dgm:cxn modelId="{B3FAE9EA-0DFA-4B00-9A2B-5735B0E8BB59}" type="presOf" srcId="{A90BD213-A109-4932-85D7-57FB551E8A84}" destId="{B665D46A-B6E8-49EE-A1E4-366736A82D91}" srcOrd="0" destOrd="0" presId="urn:microsoft.com/office/officeart/2005/8/layout/vList3"/>
    <dgm:cxn modelId="{3F0D60BB-1B9F-4DE7-8B31-DFDF3600FD2B}" type="presParOf" srcId="{F62FAE92-1158-44B1-957F-77DD8DFC7F06}" destId="{12BFF493-9E0C-41CE-AE17-3A27D6439504}" srcOrd="0" destOrd="0" presId="urn:microsoft.com/office/officeart/2005/8/layout/vList3"/>
    <dgm:cxn modelId="{2570CE9F-A2B4-482C-A030-F009038351E3}" type="presParOf" srcId="{12BFF493-9E0C-41CE-AE17-3A27D6439504}" destId="{D98EB048-CC1F-4276-8C6B-463485D065D3}" srcOrd="0" destOrd="0" presId="urn:microsoft.com/office/officeart/2005/8/layout/vList3"/>
    <dgm:cxn modelId="{B26A7D46-764B-441B-8CED-77AF3BDBF038}" type="presParOf" srcId="{12BFF493-9E0C-41CE-AE17-3A27D6439504}" destId="{B665D46A-B6E8-49EE-A1E4-366736A82D91}" srcOrd="1" destOrd="0" presId="urn:microsoft.com/office/officeart/2005/8/layout/vList3"/>
    <dgm:cxn modelId="{6B98922B-141E-448B-A7B1-0AAE910F6399}" type="presParOf" srcId="{F62FAE92-1158-44B1-957F-77DD8DFC7F06}" destId="{BF59B7C9-4345-4105-8FE8-B2EB7B9896B8}" srcOrd="1" destOrd="0" presId="urn:microsoft.com/office/officeart/2005/8/layout/vList3"/>
    <dgm:cxn modelId="{F1B815A2-7C34-4BA6-90FD-4767C8C74F68}" type="presParOf" srcId="{F62FAE92-1158-44B1-957F-77DD8DFC7F06}" destId="{986A9C0C-A555-480C-B3B6-76421E7FAA0B}" srcOrd="2" destOrd="0" presId="urn:microsoft.com/office/officeart/2005/8/layout/vList3"/>
    <dgm:cxn modelId="{590CADB7-5888-48BE-83A3-4EF9E340C5DC}" type="presParOf" srcId="{986A9C0C-A555-480C-B3B6-76421E7FAA0B}" destId="{87D17626-9E44-4D77-9670-044AEB28F8E8}" srcOrd="0" destOrd="0" presId="urn:microsoft.com/office/officeart/2005/8/layout/vList3"/>
    <dgm:cxn modelId="{06E42A42-AC2C-41EF-AC61-E7FCA4A30AE2}" type="presParOf" srcId="{986A9C0C-A555-480C-B3B6-76421E7FAA0B}" destId="{AF8E7F89-976D-4F76-A573-45C68CB2C311}" srcOrd="1" destOrd="0" presId="urn:microsoft.com/office/officeart/2005/8/layout/vList3"/>
    <dgm:cxn modelId="{C98DE839-3DB3-45D5-9179-BF4654E40043}" type="presParOf" srcId="{F62FAE92-1158-44B1-957F-77DD8DFC7F06}" destId="{45C0C84F-8A96-4D92-9251-04D751619AD5}" srcOrd="3" destOrd="0" presId="urn:microsoft.com/office/officeart/2005/8/layout/vList3"/>
    <dgm:cxn modelId="{B3D5A033-DB98-4F34-B32C-B7DC930A2F2D}" type="presParOf" srcId="{F62FAE92-1158-44B1-957F-77DD8DFC7F06}" destId="{19B244B7-13A9-4624-B90A-371653081DC7}" srcOrd="4" destOrd="0" presId="urn:microsoft.com/office/officeart/2005/8/layout/vList3"/>
    <dgm:cxn modelId="{C688F8E7-4457-402C-8CF9-7A19A9BC9DD4}" type="presParOf" srcId="{19B244B7-13A9-4624-B90A-371653081DC7}" destId="{53F05D5F-4E9F-4B4C-A615-4A2223C87638}" srcOrd="0" destOrd="0" presId="urn:microsoft.com/office/officeart/2005/8/layout/vList3"/>
    <dgm:cxn modelId="{6F3DB0A1-8CCC-4CA0-B005-19248DACC7C3}" type="presParOf" srcId="{19B244B7-13A9-4624-B90A-371653081DC7}" destId="{445D5B29-280C-4448-ACA9-A7580BB55D6E}" srcOrd="1" destOrd="0" presId="urn:microsoft.com/office/officeart/2005/8/layout/vList3"/>
    <dgm:cxn modelId="{BC63F463-5DCC-4A78-9353-662F59E12E57}" type="presParOf" srcId="{F62FAE92-1158-44B1-957F-77DD8DFC7F06}" destId="{38D0CA04-20E3-413B-BD2D-515C27E277BA}" srcOrd="5" destOrd="0" presId="urn:microsoft.com/office/officeart/2005/8/layout/vList3"/>
    <dgm:cxn modelId="{593775EE-EE64-40BD-AD4F-924EFE7DE983}" type="presParOf" srcId="{F62FAE92-1158-44B1-957F-77DD8DFC7F06}" destId="{E66EBB6A-97FF-4C64-8C63-37B9C0D23221}" srcOrd="6" destOrd="0" presId="urn:microsoft.com/office/officeart/2005/8/layout/vList3"/>
    <dgm:cxn modelId="{66525137-4534-472A-A31B-A568A316CD0F}" type="presParOf" srcId="{E66EBB6A-97FF-4C64-8C63-37B9C0D23221}" destId="{5EE9B2A0-AA8A-4520-AFD1-2B741D59831B}" srcOrd="0" destOrd="0" presId="urn:microsoft.com/office/officeart/2005/8/layout/vList3"/>
    <dgm:cxn modelId="{DE944A20-37AF-4FAA-8F60-20F035D1B7CF}" type="presParOf" srcId="{E66EBB6A-97FF-4C64-8C63-37B9C0D23221}" destId="{51DD83B2-493A-4A02-94D2-03E154D407BD}"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6AD791E-1489-4DB7-A299-A0126BEC6DB7}" type="doc">
      <dgm:prSet loTypeId="urn:microsoft.com/office/officeart/2005/8/layout/process1" loCatId="process" qsTypeId="urn:microsoft.com/office/officeart/2005/8/quickstyle/simple1" qsCatId="simple" csTypeId="urn:microsoft.com/office/officeart/2005/8/colors/accent1_2" csCatId="accent1"/>
      <dgm:spPr/>
      <dgm:t>
        <a:bodyPr/>
        <a:lstStyle/>
        <a:p>
          <a:endParaRPr lang="en-GB"/>
        </a:p>
      </dgm:t>
    </dgm:pt>
    <dgm:pt modelId="{3818D607-6E79-418A-AD8A-CA259DEB3C0F}">
      <dgm:prSet/>
      <dgm:spPr/>
      <dgm:t>
        <a:bodyPr/>
        <a:lstStyle/>
        <a:p>
          <a:r>
            <a:rPr lang="en-GB" b="0"/>
            <a:t>This transdisciplinary online module will support students’ development of feedback literacy skills is innovative, engaging and novel </a:t>
          </a:r>
          <a:endParaRPr lang="en-GB"/>
        </a:p>
      </dgm:t>
    </dgm:pt>
    <dgm:pt modelId="{21F3D20E-DE7D-49DF-8BA0-2591DFBBC647}" type="parTrans" cxnId="{37E69DCB-B824-4314-B72A-010FEFF80EBE}">
      <dgm:prSet/>
      <dgm:spPr/>
      <dgm:t>
        <a:bodyPr/>
        <a:lstStyle/>
        <a:p>
          <a:endParaRPr lang="en-GB"/>
        </a:p>
      </dgm:t>
    </dgm:pt>
    <dgm:pt modelId="{91C248E5-1200-4B80-B125-29027EDEA220}" type="sibTrans" cxnId="{37E69DCB-B824-4314-B72A-010FEFF80EBE}">
      <dgm:prSet/>
      <dgm:spPr/>
      <dgm:t>
        <a:bodyPr/>
        <a:lstStyle/>
        <a:p>
          <a:endParaRPr lang="en-GB"/>
        </a:p>
      </dgm:t>
    </dgm:pt>
    <dgm:pt modelId="{446B4E26-6BA9-4E91-86C5-A5B8116034D7}">
      <dgm:prSet/>
      <dgm:spPr/>
      <dgm:t>
        <a:bodyPr/>
        <a:lstStyle/>
        <a:p>
          <a:r>
            <a:rPr lang="en-GB" b="0" dirty="0"/>
            <a:t>Asynchronous online mode of delivery provides students with the tools to develop feedback literacy skills in a flexible manner (</a:t>
          </a:r>
          <a:r>
            <a:rPr lang="en-GB" b="0" dirty="0" err="1"/>
            <a:t>Wentling</a:t>
          </a:r>
          <a:r>
            <a:rPr lang="en-GB" b="0" dirty="0"/>
            <a:t> et al., 2000) </a:t>
          </a:r>
          <a:endParaRPr lang="en-GB" dirty="0"/>
        </a:p>
      </dgm:t>
    </dgm:pt>
    <dgm:pt modelId="{25D0AC14-3A86-4007-91C9-A4E0CA5348AE}" type="parTrans" cxnId="{4CAB2BF7-EBA2-4B4F-9EF6-56E173E30BEC}">
      <dgm:prSet/>
      <dgm:spPr/>
      <dgm:t>
        <a:bodyPr/>
        <a:lstStyle/>
        <a:p>
          <a:endParaRPr lang="en-GB"/>
        </a:p>
      </dgm:t>
    </dgm:pt>
    <dgm:pt modelId="{39EEA3DE-26A0-478A-995F-AD0E60D5E941}" type="sibTrans" cxnId="{4CAB2BF7-EBA2-4B4F-9EF6-56E173E30BEC}">
      <dgm:prSet/>
      <dgm:spPr/>
      <dgm:t>
        <a:bodyPr/>
        <a:lstStyle/>
        <a:p>
          <a:endParaRPr lang="en-GB"/>
        </a:p>
      </dgm:t>
    </dgm:pt>
    <dgm:pt modelId="{58C94071-C847-42F0-8973-4ED2B4413526}">
      <dgm:prSet/>
      <dgm:spPr/>
      <dgm:t>
        <a:bodyPr/>
        <a:lstStyle/>
        <a:p>
          <a:r>
            <a:rPr lang="en-GB" b="0" dirty="0"/>
            <a:t>This flexibility has become increasingly relevant in the context of COVID-19 with the rapid move to blended approaches to teaching and learning (UNESCO, 2020) </a:t>
          </a:r>
          <a:endParaRPr lang="en-GB" dirty="0"/>
        </a:p>
      </dgm:t>
    </dgm:pt>
    <dgm:pt modelId="{7F8EB980-399C-470D-9A97-C03C7BC61150}" type="parTrans" cxnId="{B1755F46-8EB5-41FB-9889-BD3F2ECE4555}">
      <dgm:prSet/>
      <dgm:spPr/>
      <dgm:t>
        <a:bodyPr/>
        <a:lstStyle/>
        <a:p>
          <a:endParaRPr lang="en-GB"/>
        </a:p>
      </dgm:t>
    </dgm:pt>
    <dgm:pt modelId="{72EC50A9-BCEB-4D99-B70F-19ADAA1E08AA}" type="sibTrans" cxnId="{B1755F46-8EB5-41FB-9889-BD3F2ECE4555}">
      <dgm:prSet/>
      <dgm:spPr/>
      <dgm:t>
        <a:bodyPr/>
        <a:lstStyle/>
        <a:p>
          <a:endParaRPr lang="en-GB"/>
        </a:p>
      </dgm:t>
    </dgm:pt>
    <dgm:pt modelId="{E682A03B-ADD1-4259-A26D-E55E9F8B6E73}" type="pres">
      <dgm:prSet presAssocID="{C6AD791E-1489-4DB7-A299-A0126BEC6DB7}" presName="Name0" presStyleCnt="0">
        <dgm:presLayoutVars>
          <dgm:dir/>
          <dgm:resizeHandles val="exact"/>
        </dgm:presLayoutVars>
      </dgm:prSet>
      <dgm:spPr/>
      <dgm:t>
        <a:bodyPr/>
        <a:lstStyle/>
        <a:p>
          <a:endParaRPr lang="en-GB"/>
        </a:p>
      </dgm:t>
    </dgm:pt>
    <dgm:pt modelId="{85095F16-BE59-4E1E-ADAD-09CA3E18AA27}" type="pres">
      <dgm:prSet presAssocID="{3818D607-6E79-418A-AD8A-CA259DEB3C0F}" presName="node" presStyleLbl="node1" presStyleIdx="0" presStyleCnt="3">
        <dgm:presLayoutVars>
          <dgm:bulletEnabled val="1"/>
        </dgm:presLayoutVars>
      </dgm:prSet>
      <dgm:spPr/>
      <dgm:t>
        <a:bodyPr/>
        <a:lstStyle/>
        <a:p>
          <a:endParaRPr lang="en-GB"/>
        </a:p>
      </dgm:t>
    </dgm:pt>
    <dgm:pt modelId="{052A7885-7994-4226-B16D-1386CAC6E183}" type="pres">
      <dgm:prSet presAssocID="{91C248E5-1200-4B80-B125-29027EDEA220}" presName="sibTrans" presStyleLbl="sibTrans2D1" presStyleIdx="0" presStyleCnt="2"/>
      <dgm:spPr/>
      <dgm:t>
        <a:bodyPr/>
        <a:lstStyle/>
        <a:p>
          <a:endParaRPr lang="en-GB"/>
        </a:p>
      </dgm:t>
    </dgm:pt>
    <dgm:pt modelId="{3D05AE76-A346-4835-8DA6-D71AE4F11F41}" type="pres">
      <dgm:prSet presAssocID="{91C248E5-1200-4B80-B125-29027EDEA220}" presName="connectorText" presStyleLbl="sibTrans2D1" presStyleIdx="0" presStyleCnt="2"/>
      <dgm:spPr/>
      <dgm:t>
        <a:bodyPr/>
        <a:lstStyle/>
        <a:p>
          <a:endParaRPr lang="en-GB"/>
        </a:p>
      </dgm:t>
    </dgm:pt>
    <dgm:pt modelId="{C2F116D2-8E1E-4C87-B9CA-13501F843B4D}" type="pres">
      <dgm:prSet presAssocID="{446B4E26-6BA9-4E91-86C5-A5B8116034D7}" presName="node" presStyleLbl="node1" presStyleIdx="1" presStyleCnt="3">
        <dgm:presLayoutVars>
          <dgm:bulletEnabled val="1"/>
        </dgm:presLayoutVars>
      </dgm:prSet>
      <dgm:spPr/>
      <dgm:t>
        <a:bodyPr/>
        <a:lstStyle/>
        <a:p>
          <a:endParaRPr lang="en-GB"/>
        </a:p>
      </dgm:t>
    </dgm:pt>
    <dgm:pt modelId="{B75BEBDE-BFC3-42DA-B11B-02D450B4FE4F}" type="pres">
      <dgm:prSet presAssocID="{39EEA3DE-26A0-478A-995F-AD0E60D5E941}" presName="sibTrans" presStyleLbl="sibTrans2D1" presStyleIdx="1" presStyleCnt="2"/>
      <dgm:spPr/>
      <dgm:t>
        <a:bodyPr/>
        <a:lstStyle/>
        <a:p>
          <a:endParaRPr lang="en-GB"/>
        </a:p>
      </dgm:t>
    </dgm:pt>
    <dgm:pt modelId="{63F98B9D-5131-4EE4-96C6-21C72F01544B}" type="pres">
      <dgm:prSet presAssocID="{39EEA3DE-26A0-478A-995F-AD0E60D5E941}" presName="connectorText" presStyleLbl="sibTrans2D1" presStyleIdx="1" presStyleCnt="2"/>
      <dgm:spPr/>
      <dgm:t>
        <a:bodyPr/>
        <a:lstStyle/>
        <a:p>
          <a:endParaRPr lang="en-GB"/>
        </a:p>
      </dgm:t>
    </dgm:pt>
    <dgm:pt modelId="{D805E4A4-D315-488B-B91D-80271BC2021D}" type="pres">
      <dgm:prSet presAssocID="{58C94071-C847-42F0-8973-4ED2B4413526}" presName="node" presStyleLbl="node1" presStyleIdx="2" presStyleCnt="3">
        <dgm:presLayoutVars>
          <dgm:bulletEnabled val="1"/>
        </dgm:presLayoutVars>
      </dgm:prSet>
      <dgm:spPr/>
      <dgm:t>
        <a:bodyPr/>
        <a:lstStyle/>
        <a:p>
          <a:endParaRPr lang="en-GB"/>
        </a:p>
      </dgm:t>
    </dgm:pt>
  </dgm:ptLst>
  <dgm:cxnLst>
    <dgm:cxn modelId="{EEE268CE-2863-49B1-8786-EEF0CCFB4CCC}" type="presOf" srcId="{C6AD791E-1489-4DB7-A299-A0126BEC6DB7}" destId="{E682A03B-ADD1-4259-A26D-E55E9F8B6E73}" srcOrd="0" destOrd="0" presId="urn:microsoft.com/office/officeart/2005/8/layout/process1"/>
    <dgm:cxn modelId="{EAF39767-E0FD-4CCE-9262-BB658658A430}" type="presOf" srcId="{39EEA3DE-26A0-478A-995F-AD0E60D5E941}" destId="{B75BEBDE-BFC3-42DA-B11B-02D450B4FE4F}" srcOrd="0" destOrd="0" presId="urn:microsoft.com/office/officeart/2005/8/layout/process1"/>
    <dgm:cxn modelId="{37E69DCB-B824-4314-B72A-010FEFF80EBE}" srcId="{C6AD791E-1489-4DB7-A299-A0126BEC6DB7}" destId="{3818D607-6E79-418A-AD8A-CA259DEB3C0F}" srcOrd="0" destOrd="0" parTransId="{21F3D20E-DE7D-49DF-8BA0-2591DFBBC647}" sibTransId="{91C248E5-1200-4B80-B125-29027EDEA220}"/>
    <dgm:cxn modelId="{E99925ED-9431-4D61-BFBE-9CAF3C93E660}" type="presOf" srcId="{91C248E5-1200-4B80-B125-29027EDEA220}" destId="{3D05AE76-A346-4835-8DA6-D71AE4F11F41}" srcOrd="1" destOrd="0" presId="urn:microsoft.com/office/officeart/2005/8/layout/process1"/>
    <dgm:cxn modelId="{EB224545-E75E-4AEA-BFC2-983D20CBCBA1}" type="presOf" srcId="{58C94071-C847-42F0-8973-4ED2B4413526}" destId="{D805E4A4-D315-488B-B91D-80271BC2021D}" srcOrd="0" destOrd="0" presId="urn:microsoft.com/office/officeart/2005/8/layout/process1"/>
    <dgm:cxn modelId="{4CAB2BF7-EBA2-4B4F-9EF6-56E173E30BEC}" srcId="{C6AD791E-1489-4DB7-A299-A0126BEC6DB7}" destId="{446B4E26-6BA9-4E91-86C5-A5B8116034D7}" srcOrd="1" destOrd="0" parTransId="{25D0AC14-3A86-4007-91C9-A4E0CA5348AE}" sibTransId="{39EEA3DE-26A0-478A-995F-AD0E60D5E941}"/>
    <dgm:cxn modelId="{B1755F46-8EB5-41FB-9889-BD3F2ECE4555}" srcId="{C6AD791E-1489-4DB7-A299-A0126BEC6DB7}" destId="{58C94071-C847-42F0-8973-4ED2B4413526}" srcOrd="2" destOrd="0" parTransId="{7F8EB980-399C-470D-9A97-C03C7BC61150}" sibTransId="{72EC50A9-BCEB-4D99-B70F-19ADAA1E08AA}"/>
    <dgm:cxn modelId="{52E3C0E2-4D93-4A01-BF1C-FFE7D59C0AA1}" type="presOf" srcId="{39EEA3DE-26A0-478A-995F-AD0E60D5E941}" destId="{63F98B9D-5131-4EE4-96C6-21C72F01544B}" srcOrd="1" destOrd="0" presId="urn:microsoft.com/office/officeart/2005/8/layout/process1"/>
    <dgm:cxn modelId="{D97EB911-AFEE-4678-9109-188AC61A576D}" type="presOf" srcId="{446B4E26-6BA9-4E91-86C5-A5B8116034D7}" destId="{C2F116D2-8E1E-4C87-B9CA-13501F843B4D}" srcOrd="0" destOrd="0" presId="urn:microsoft.com/office/officeart/2005/8/layout/process1"/>
    <dgm:cxn modelId="{E10B118C-6108-4DB3-AAE6-3D7ABC26A1EF}" type="presOf" srcId="{3818D607-6E79-418A-AD8A-CA259DEB3C0F}" destId="{85095F16-BE59-4E1E-ADAD-09CA3E18AA27}" srcOrd="0" destOrd="0" presId="urn:microsoft.com/office/officeart/2005/8/layout/process1"/>
    <dgm:cxn modelId="{FA9A16A1-EA01-4F0E-AC63-DE1918CA3A4D}" type="presOf" srcId="{91C248E5-1200-4B80-B125-29027EDEA220}" destId="{052A7885-7994-4226-B16D-1386CAC6E183}" srcOrd="0" destOrd="0" presId="urn:microsoft.com/office/officeart/2005/8/layout/process1"/>
    <dgm:cxn modelId="{ABFB5FE8-D76F-4F4D-A691-571A33D32B0A}" type="presParOf" srcId="{E682A03B-ADD1-4259-A26D-E55E9F8B6E73}" destId="{85095F16-BE59-4E1E-ADAD-09CA3E18AA27}" srcOrd="0" destOrd="0" presId="urn:microsoft.com/office/officeart/2005/8/layout/process1"/>
    <dgm:cxn modelId="{C0C019E9-2236-45E4-9130-8199EFC64EC6}" type="presParOf" srcId="{E682A03B-ADD1-4259-A26D-E55E9F8B6E73}" destId="{052A7885-7994-4226-B16D-1386CAC6E183}" srcOrd="1" destOrd="0" presId="urn:microsoft.com/office/officeart/2005/8/layout/process1"/>
    <dgm:cxn modelId="{DF5546BF-6CD5-4881-95FB-7EF5400EF7C7}" type="presParOf" srcId="{052A7885-7994-4226-B16D-1386CAC6E183}" destId="{3D05AE76-A346-4835-8DA6-D71AE4F11F41}" srcOrd="0" destOrd="0" presId="urn:microsoft.com/office/officeart/2005/8/layout/process1"/>
    <dgm:cxn modelId="{ACE210C8-8DEE-45C2-B6E1-578FD328A447}" type="presParOf" srcId="{E682A03B-ADD1-4259-A26D-E55E9F8B6E73}" destId="{C2F116D2-8E1E-4C87-B9CA-13501F843B4D}" srcOrd="2" destOrd="0" presId="urn:microsoft.com/office/officeart/2005/8/layout/process1"/>
    <dgm:cxn modelId="{1C6D49E3-6537-42A9-BBC8-429C3F08E453}" type="presParOf" srcId="{E682A03B-ADD1-4259-A26D-E55E9F8B6E73}" destId="{B75BEBDE-BFC3-42DA-B11B-02D450B4FE4F}" srcOrd="3" destOrd="0" presId="urn:microsoft.com/office/officeart/2005/8/layout/process1"/>
    <dgm:cxn modelId="{8AB4DE94-79FD-4D24-AF74-44B182A54675}" type="presParOf" srcId="{B75BEBDE-BFC3-42DA-B11B-02D450B4FE4F}" destId="{63F98B9D-5131-4EE4-96C6-21C72F01544B}" srcOrd="0" destOrd="0" presId="urn:microsoft.com/office/officeart/2005/8/layout/process1"/>
    <dgm:cxn modelId="{587555E7-2795-45DD-8881-1F6EEA922518}" type="presParOf" srcId="{E682A03B-ADD1-4259-A26D-E55E9F8B6E73}" destId="{D805E4A4-D315-488B-B91D-80271BC2021D}"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2F3EB66C-41BB-46FF-AF0A-37FF9A1EE2C7}"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GB"/>
        </a:p>
      </dgm:t>
    </dgm:pt>
    <dgm:pt modelId="{A56738BB-C0D1-498A-9881-C7971B318226}">
      <dgm:prSet/>
      <dgm:spPr/>
      <dgm:t>
        <a:bodyPr/>
        <a:lstStyle/>
        <a:p>
          <a:r>
            <a:rPr lang="en-GB" b="1" i="1" dirty="0"/>
            <a:t>Take home message-</a:t>
          </a:r>
          <a:r>
            <a:rPr lang="en-GB" b="1" dirty="0"/>
            <a:t/>
          </a:r>
          <a:br>
            <a:rPr lang="en-GB" b="1" dirty="0"/>
          </a:br>
          <a:r>
            <a:rPr lang="en-GB" b="1" dirty="0"/>
            <a:t/>
          </a:r>
          <a:br>
            <a:rPr lang="en-GB" b="1" dirty="0"/>
          </a:br>
          <a:r>
            <a:rPr lang="en-GB" b="0" dirty="0"/>
            <a:t>Enhancing student feedback literacy in clinical teaching can create a high-quality learning environment</a:t>
          </a:r>
          <a:br>
            <a:rPr lang="en-GB" b="0" dirty="0"/>
          </a:br>
          <a:r>
            <a:rPr lang="en-GB" b="0" dirty="0"/>
            <a:t/>
          </a:r>
          <a:br>
            <a:rPr lang="en-GB" b="0" dirty="0"/>
          </a:br>
          <a:r>
            <a:rPr lang="en-GB" b="1" dirty="0"/>
            <a:t>Students value your feedback in this high quality clinical learning environment</a:t>
          </a:r>
          <a:br>
            <a:rPr lang="en-GB" b="1" dirty="0"/>
          </a:br>
          <a:r>
            <a:rPr lang="en-GB" b="1" dirty="0"/>
            <a:t/>
          </a:r>
          <a:br>
            <a:rPr lang="en-GB" b="1" dirty="0"/>
          </a:br>
          <a:r>
            <a:rPr lang="en-GB" b="1" dirty="0"/>
            <a:t/>
          </a:r>
          <a:br>
            <a:rPr lang="en-GB" b="1" dirty="0"/>
          </a:br>
          <a:r>
            <a:rPr lang="en-GB" b="1" dirty="0">
              <a:hlinkClick xmlns:r="http://schemas.openxmlformats.org/officeDocument/2006/relationships" r:id="rId1"/>
            </a:rPr>
            <a:t>SDavis@dental.tcd.ie</a:t>
          </a:r>
          <a:r>
            <a:rPr lang="en-GB" b="1" dirty="0"/>
            <a:t> for correspondence</a:t>
          </a:r>
          <a:endParaRPr lang="en-GB" dirty="0"/>
        </a:p>
      </dgm:t>
    </dgm:pt>
    <dgm:pt modelId="{EB2F83D5-E079-4570-8DE9-A4294B56B9E8}" type="parTrans" cxnId="{2267ED87-9176-4B53-ABA8-C33236707DCD}">
      <dgm:prSet/>
      <dgm:spPr/>
      <dgm:t>
        <a:bodyPr/>
        <a:lstStyle/>
        <a:p>
          <a:endParaRPr lang="en-GB"/>
        </a:p>
      </dgm:t>
    </dgm:pt>
    <dgm:pt modelId="{61A96F6D-305A-4852-844E-FA46AE4DEDD1}" type="sibTrans" cxnId="{2267ED87-9176-4B53-ABA8-C33236707DCD}">
      <dgm:prSet/>
      <dgm:spPr/>
      <dgm:t>
        <a:bodyPr/>
        <a:lstStyle/>
        <a:p>
          <a:endParaRPr lang="en-GB"/>
        </a:p>
      </dgm:t>
    </dgm:pt>
    <dgm:pt modelId="{7956A0B0-C737-4051-827D-A3A2DC3597C1}" type="pres">
      <dgm:prSet presAssocID="{2F3EB66C-41BB-46FF-AF0A-37FF9A1EE2C7}" presName="linear" presStyleCnt="0">
        <dgm:presLayoutVars>
          <dgm:dir/>
          <dgm:resizeHandles val="exact"/>
        </dgm:presLayoutVars>
      </dgm:prSet>
      <dgm:spPr/>
      <dgm:t>
        <a:bodyPr/>
        <a:lstStyle/>
        <a:p>
          <a:endParaRPr lang="en-GB"/>
        </a:p>
      </dgm:t>
    </dgm:pt>
    <dgm:pt modelId="{5E5D58A7-ED2A-46CA-A21A-0466A218B2B4}" type="pres">
      <dgm:prSet presAssocID="{A56738BB-C0D1-498A-9881-C7971B318226}" presName="comp" presStyleCnt="0"/>
      <dgm:spPr/>
    </dgm:pt>
    <dgm:pt modelId="{25AF90BD-6739-464A-A08D-24B1E2575797}" type="pres">
      <dgm:prSet presAssocID="{A56738BB-C0D1-498A-9881-C7971B318226}" presName="box" presStyleLbl="node1" presStyleIdx="0" presStyleCnt="1"/>
      <dgm:spPr/>
      <dgm:t>
        <a:bodyPr/>
        <a:lstStyle/>
        <a:p>
          <a:endParaRPr lang="en-GB"/>
        </a:p>
      </dgm:t>
    </dgm:pt>
    <dgm:pt modelId="{042B3D17-9937-4A35-8610-0FE4B636ED1B}" type="pres">
      <dgm:prSet presAssocID="{A56738BB-C0D1-498A-9881-C7971B318226}" presName="img" presStyleLbl="fgImgPlace1" presStyleIdx="0" presStyleCnt="1" custScaleX="135651" custScaleY="49950" custLinFactNeighborX="-14382" custLinFactNeighborY="-8449"/>
      <dgm:spPr>
        <a:blipFill rotWithShape="1">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dgm:spPr>
    </dgm:pt>
    <dgm:pt modelId="{2595121C-36CC-4552-B4F8-49E2DD01FB6F}" type="pres">
      <dgm:prSet presAssocID="{A56738BB-C0D1-498A-9881-C7971B318226}" presName="text" presStyleLbl="node1" presStyleIdx="0" presStyleCnt="1">
        <dgm:presLayoutVars>
          <dgm:bulletEnabled val="1"/>
        </dgm:presLayoutVars>
      </dgm:prSet>
      <dgm:spPr/>
      <dgm:t>
        <a:bodyPr/>
        <a:lstStyle/>
        <a:p>
          <a:endParaRPr lang="en-GB"/>
        </a:p>
      </dgm:t>
    </dgm:pt>
  </dgm:ptLst>
  <dgm:cxnLst>
    <dgm:cxn modelId="{F88A9443-B384-4067-9049-743ADE552758}" type="presOf" srcId="{2F3EB66C-41BB-46FF-AF0A-37FF9A1EE2C7}" destId="{7956A0B0-C737-4051-827D-A3A2DC3597C1}" srcOrd="0" destOrd="0" presId="urn:microsoft.com/office/officeart/2005/8/layout/vList4"/>
    <dgm:cxn modelId="{2267ED87-9176-4B53-ABA8-C33236707DCD}" srcId="{2F3EB66C-41BB-46FF-AF0A-37FF9A1EE2C7}" destId="{A56738BB-C0D1-498A-9881-C7971B318226}" srcOrd="0" destOrd="0" parTransId="{EB2F83D5-E079-4570-8DE9-A4294B56B9E8}" sibTransId="{61A96F6D-305A-4852-844E-FA46AE4DEDD1}"/>
    <dgm:cxn modelId="{376372FB-BCA7-4966-B2A2-96687D95D25F}" type="presOf" srcId="{A56738BB-C0D1-498A-9881-C7971B318226}" destId="{25AF90BD-6739-464A-A08D-24B1E2575797}" srcOrd="0" destOrd="0" presId="urn:microsoft.com/office/officeart/2005/8/layout/vList4"/>
    <dgm:cxn modelId="{587E433B-A3A5-4A2D-B4D8-FC56E5B5EA8C}" type="presOf" srcId="{A56738BB-C0D1-498A-9881-C7971B318226}" destId="{2595121C-36CC-4552-B4F8-49E2DD01FB6F}" srcOrd="1" destOrd="0" presId="urn:microsoft.com/office/officeart/2005/8/layout/vList4"/>
    <dgm:cxn modelId="{FC93CFC4-F67A-4C34-AB2C-684A2642F961}" type="presParOf" srcId="{7956A0B0-C737-4051-827D-A3A2DC3597C1}" destId="{5E5D58A7-ED2A-46CA-A21A-0466A218B2B4}" srcOrd="0" destOrd="0" presId="urn:microsoft.com/office/officeart/2005/8/layout/vList4"/>
    <dgm:cxn modelId="{4BAAE950-EDDE-41FA-82D9-82DC382A766C}" type="presParOf" srcId="{5E5D58A7-ED2A-46CA-A21A-0466A218B2B4}" destId="{25AF90BD-6739-464A-A08D-24B1E2575797}" srcOrd="0" destOrd="0" presId="urn:microsoft.com/office/officeart/2005/8/layout/vList4"/>
    <dgm:cxn modelId="{69C67312-E981-43BB-915C-1C3F41B0CBB3}" type="presParOf" srcId="{5E5D58A7-ED2A-46CA-A21A-0466A218B2B4}" destId="{042B3D17-9937-4A35-8610-0FE4B636ED1B}" srcOrd="1" destOrd="0" presId="urn:microsoft.com/office/officeart/2005/8/layout/vList4"/>
    <dgm:cxn modelId="{0EFBD58B-01B6-4665-A8BC-F07E185DBC9E}" type="presParOf" srcId="{5E5D58A7-ED2A-46CA-A21A-0466A218B2B4}" destId="{2595121C-36CC-4552-B4F8-49E2DD01FB6F}"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D9BA20-48CC-4837-A412-2A6AC7E3663C}">
      <dsp:nvSpPr>
        <dsp:cNvPr id="0" name=""/>
        <dsp:cNvSpPr/>
      </dsp:nvSpPr>
      <dsp:spPr>
        <a:xfrm rot="5400000">
          <a:off x="3513864" y="-242953"/>
          <a:ext cx="4644406" cy="5492769"/>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GB" sz="2300" b="1" kern="1200" dirty="0"/>
            <a:t>To have insight into the dental learning environment</a:t>
          </a:r>
          <a:endParaRPr lang="en-GB" sz="2300" kern="1200" dirty="0"/>
        </a:p>
        <a:p>
          <a:pPr marL="228600" lvl="1" indent="-228600" algn="l" defTabSz="1022350">
            <a:lnSpc>
              <a:spcPct val="90000"/>
            </a:lnSpc>
            <a:spcBef>
              <a:spcPct val="0"/>
            </a:spcBef>
            <a:spcAft>
              <a:spcPct val="15000"/>
            </a:spcAft>
            <a:buChar char="••"/>
          </a:pPr>
          <a:r>
            <a:rPr lang="en-GB" sz="2300" b="1" kern="1200" dirty="0"/>
            <a:t>To review the central role of feedback in learning</a:t>
          </a:r>
        </a:p>
        <a:p>
          <a:pPr marL="228600" lvl="1" indent="-228600" algn="l" defTabSz="1022350">
            <a:lnSpc>
              <a:spcPct val="90000"/>
            </a:lnSpc>
            <a:spcBef>
              <a:spcPct val="0"/>
            </a:spcBef>
            <a:spcAft>
              <a:spcPct val="15000"/>
            </a:spcAft>
            <a:buChar char="••"/>
          </a:pPr>
          <a:r>
            <a:rPr lang="en-GB" sz="2300" b="1" kern="1200"/>
            <a:t>To present some challenges around feedback</a:t>
          </a:r>
          <a:endParaRPr lang="en-GB" sz="2300" kern="1200"/>
        </a:p>
        <a:p>
          <a:pPr marL="228600" lvl="1" indent="-228600" algn="l" defTabSz="1022350">
            <a:lnSpc>
              <a:spcPct val="90000"/>
            </a:lnSpc>
            <a:spcBef>
              <a:spcPct val="0"/>
            </a:spcBef>
            <a:spcAft>
              <a:spcPct val="15000"/>
            </a:spcAft>
            <a:buChar char="••"/>
          </a:pPr>
          <a:r>
            <a:rPr lang="en-GB" sz="2300" b="1" kern="1200"/>
            <a:t>To understand why reconceptualisation of feedback as a sense making process is coming to light in the literature</a:t>
          </a:r>
          <a:endParaRPr lang="en-GB" sz="2300" kern="1200"/>
        </a:p>
        <a:p>
          <a:pPr marL="228600" lvl="1" indent="-228600" algn="l" defTabSz="1022350">
            <a:lnSpc>
              <a:spcPct val="90000"/>
            </a:lnSpc>
            <a:spcBef>
              <a:spcPct val="0"/>
            </a:spcBef>
            <a:spcAft>
              <a:spcPct val="15000"/>
            </a:spcAft>
            <a:buChar char="••"/>
          </a:pPr>
          <a:r>
            <a:rPr lang="en-GB" sz="2300" b="1" kern="1200"/>
            <a:t>To present some research around student feedback literacy underway at DDUH</a:t>
          </a:r>
          <a:endParaRPr lang="en-GB" sz="2300" kern="1200"/>
        </a:p>
      </dsp:txBody>
      <dsp:txXfrm rot="-5400000">
        <a:off x="3089683" y="407949"/>
        <a:ext cx="5266048" cy="4190964"/>
      </dsp:txXfrm>
    </dsp:sp>
    <dsp:sp modelId="{E9AD0B10-9055-4EC6-A01C-7A0959323A6E}">
      <dsp:nvSpPr>
        <dsp:cNvPr id="0" name=""/>
        <dsp:cNvSpPr/>
      </dsp:nvSpPr>
      <dsp:spPr>
        <a:xfrm>
          <a:off x="0" y="0"/>
          <a:ext cx="3089683" cy="50068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87630" rIns="175260" bIns="87630" numCol="1" spcCol="1270" anchor="ctr" anchorCtr="0">
          <a:noAutofit/>
        </a:bodyPr>
        <a:lstStyle/>
        <a:p>
          <a:pPr lvl="0" algn="ctr" defTabSz="2044700">
            <a:lnSpc>
              <a:spcPct val="90000"/>
            </a:lnSpc>
            <a:spcBef>
              <a:spcPct val="0"/>
            </a:spcBef>
            <a:spcAft>
              <a:spcPct val="35000"/>
            </a:spcAft>
          </a:pPr>
          <a:r>
            <a:rPr lang="en-GB" sz="4600" kern="1200" dirty="0"/>
            <a:t>Learning Outcomes</a:t>
          </a:r>
        </a:p>
      </dsp:txBody>
      <dsp:txXfrm>
        <a:off x="150826" y="150826"/>
        <a:ext cx="2788031" cy="47052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CD122F-17BC-4A6A-833F-13849BB8761E}">
      <dsp:nvSpPr>
        <dsp:cNvPr id="0" name=""/>
        <dsp:cNvSpPr/>
      </dsp:nvSpPr>
      <dsp:spPr>
        <a:xfrm>
          <a:off x="113019" y="373"/>
          <a:ext cx="3568162" cy="159800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GB" sz="1700" kern="1200" dirty="0"/>
            <a:t>Due to avoid upsetting students with honest and critical feedback- lead to vanishing FB where meaningful feedback is avoided.</a:t>
          </a:r>
        </a:p>
      </dsp:txBody>
      <dsp:txXfrm>
        <a:off x="113019" y="373"/>
        <a:ext cx="3568162" cy="1598006"/>
      </dsp:txXfrm>
    </dsp:sp>
    <dsp:sp modelId="{7316C0C7-F9A6-41EB-AED9-AE5F3E4C91B5}">
      <dsp:nvSpPr>
        <dsp:cNvPr id="0" name=""/>
        <dsp:cNvSpPr/>
      </dsp:nvSpPr>
      <dsp:spPr>
        <a:xfrm>
          <a:off x="3947517" y="373"/>
          <a:ext cx="3720532" cy="159800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GB" sz="1700" kern="1200" dirty="0"/>
            <a:t>Lack of direct observation of task</a:t>
          </a:r>
        </a:p>
      </dsp:txBody>
      <dsp:txXfrm>
        <a:off x="3947517" y="373"/>
        <a:ext cx="3720532" cy="1598006"/>
      </dsp:txXfrm>
    </dsp:sp>
    <dsp:sp modelId="{762558CD-9CFF-4459-8A81-DEBDEC3885B6}">
      <dsp:nvSpPr>
        <dsp:cNvPr id="0" name=""/>
        <dsp:cNvSpPr/>
      </dsp:nvSpPr>
      <dsp:spPr>
        <a:xfrm>
          <a:off x="657540" y="1864714"/>
          <a:ext cx="3159366" cy="159800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GB" sz="1700" kern="1200" dirty="0"/>
            <a:t>Inadequate time set aside for FB</a:t>
          </a:r>
        </a:p>
        <a:p>
          <a:pPr lvl="0" algn="ctr" defTabSz="755650">
            <a:lnSpc>
              <a:spcPct val="90000"/>
            </a:lnSpc>
            <a:spcBef>
              <a:spcPct val="0"/>
            </a:spcBef>
            <a:spcAft>
              <a:spcPct val="35000"/>
            </a:spcAft>
          </a:pPr>
          <a:r>
            <a:rPr lang="en-GB" sz="1700" kern="1200" dirty="0"/>
            <a:t>Busy clinical environment where the patient quality care and education occur concurrently</a:t>
          </a:r>
        </a:p>
      </dsp:txBody>
      <dsp:txXfrm>
        <a:off x="657540" y="1864714"/>
        <a:ext cx="3159366" cy="1598006"/>
      </dsp:txXfrm>
    </dsp:sp>
    <dsp:sp modelId="{A2DF7F7D-9E9F-47B1-9DFC-A3380F3BDFB9}">
      <dsp:nvSpPr>
        <dsp:cNvPr id="0" name=""/>
        <dsp:cNvSpPr/>
      </dsp:nvSpPr>
      <dsp:spPr>
        <a:xfrm>
          <a:off x="4083241" y="1864714"/>
          <a:ext cx="3040287" cy="159800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GB" sz="1700" kern="1200" dirty="0"/>
            <a:t>Inappropriate tone in message delivery</a:t>
          </a:r>
        </a:p>
      </dsp:txBody>
      <dsp:txXfrm>
        <a:off x="4083241" y="1864714"/>
        <a:ext cx="3040287" cy="1598006"/>
      </dsp:txXfrm>
    </dsp:sp>
    <dsp:sp modelId="{9B52DBA1-19C9-4980-99D9-2926AC4CDEB3}">
      <dsp:nvSpPr>
        <dsp:cNvPr id="0" name=""/>
        <dsp:cNvSpPr/>
      </dsp:nvSpPr>
      <dsp:spPr>
        <a:xfrm>
          <a:off x="2013729" y="3729055"/>
          <a:ext cx="3753611" cy="159800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GB" sz="1700" kern="1200" dirty="0"/>
            <a:t>Limited external FB leading to generation of incorrect self assessment. </a:t>
          </a:r>
        </a:p>
        <a:p>
          <a:pPr lvl="0" algn="l" defTabSz="755650">
            <a:lnSpc>
              <a:spcPct val="90000"/>
            </a:lnSpc>
            <a:spcBef>
              <a:spcPct val="0"/>
            </a:spcBef>
            <a:spcAft>
              <a:spcPct val="35000"/>
            </a:spcAft>
          </a:pPr>
          <a:r>
            <a:rPr lang="en-GB" sz="1700" kern="1200" dirty="0"/>
            <a:t>High performers understate performance</a:t>
          </a:r>
        </a:p>
        <a:p>
          <a:pPr lvl="0" algn="l" defTabSz="755650">
            <a:lnSpc>
              <a:spcPct val="90000"/>
            </a:lnSpc>
            <a:spcBef>
              <a:spcPct val="0"/>
            </a:spcBef>
            <a:spcAft>
              <a:spcPct val="35000"/>
            </a:spcAft>
          </a:pPr>
          <a:r>
            <a:rPr lang="en-GB" sz="1700" kern="1200" dirty="0"/>
            <a:t>Low performers overstate performance.</a:t>
          </a:r>
        </a:p>
      </dsp:txBody>
      <dsp:txXfrm>
        <a:off x="2013729" y="3729055"/>
        <a:ext cx="3753611" cy="15980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684214-2A83-49E7-B798-37F454E02FDD}">
      <dsp:nvSpPr>
        <dsp:cNvPr id="0" name=""/>
        <dsp:cNvSpPr/>
      </dsp:nvSpPr>
      <dsp:spPr>
        <a:xfrm>
          <a:off x="636" y="683479"/>
          <a:ext cx="2739360" cy="3287233"/>
        </a:xfrm>
        <a:prstGeom prst="roundRect">
          <a:avLst>
            <a:gd name="adj" fmla="val 500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0" tIns="106299" rIns="137795" bIns="0" numCol="1" spcCol="1270" anchor="t" anchorCtr="0">
          <a:noAutofit/>
        </a:bodyPr>
        <a:lstStyle/>
        <a:p>
          <a:pPr lvl="0" algn="r" defTabSz="1377950">
            <a:lnSpc>
              <a:spcPct val="90000"/>
            </a:lnSpc>
            <a:spcBef>
              <a:spcPct val="0"/>
            </a:spcBef>
            <a:spcAft>
              <a:spcPct val="35000"/>
            </a:spcAft>
          </a:pPr>
          <a:endParaRPr lang="en-GB" sz="3100" kern="1200" dirty="0"/>
        </a:p>
      </dsp:txBody>
      <dsp:txXfrm rot="16200000">
        <a:off x="-1073192" y="1757308"/>
        <a:ext cx="2695531" cy="547872"/>
      </dsp:txXfrm>
    </dsp:sp>
    <dsp:sp modelId="{60D5D062-A60D-43DA-A7A0-7DA086CD9896}">
      <dsp:nvSpPr>
        <dsp:cNvPr id="0" name=""/>
        <dsp:cNvSpPr/>
      </dsp:nvSpPr>
      <dsp:spPr>
        <a:xfrm>
          <a:off x="548508" y="683479"/>
          <a:ext cx="2040823" cy="3287233"/>
        </a:xfrm>
        <a:prstGeom prst="rect">
          <a:avLst/>
        </a:prstGeom>
        <a:noFill/>
        <a:ln>
          <a:noFill/>
        </a:ln>
        <a:effectLst>
          <a:outerShdw blurRad="40000" dist="20000" dir="5400000" rotWithShape="0">
            <a:srgbClr val="000000">
              <a:alpha val="38000"/>
            </a:srgbClr>
          </a:outerShdw>
        </a:effectLst>
        <a:scene3d>
          <a:camera prst="orthographicFront"/>
          <a:lightRig rig="flat" dir="t"/>
        </a:scene3d>
        <a:sp3d/>
      </dsp:spPr>
      <dsp:style>
        <a:lnRef idx="0">
          <a:scrgbClr r="0" g="0" b="0"/>
        </a:lnRef>
        <a:fillRef idx="2">
          <a:scrgbClr r="0" g="0" b="0"/>
        </a:fillRef>
        <a:effectRef idx="1">
          <a:scrgbClr r="0" g="0" b="0"/>
        </a:effectRef>
        <a:fontRef idx="minor">
          <a:schemeClr val="dk1"/>
        </a:fontRef>
      </dsp:style>
      <dsp:txBody>
        <a:bodyPr spcFirstLastPara="0" vert="horz" wrap="square" lIns="0" tIns="65151" rIns="0" bIns="0" numCol="1" spcCol="1270" anchor="t" anchorCtr="0">
          <a:noAutofit/>
        </a:bodyPr>
        <a:lstStyle/>
        <a:p>
          <a:pPr lvl="0" algn="l" defTabSz="844550">
            <a:lnSpc>
              <a:spcPct val="90000"/>
            </a:lnSpc>
            <a:spcBef>
              <a:spcPct val="0"/>
            </a:spcBef>
            <a:spcAft>
              <a:spcPct val="35000"/>
            </a:spcAft>
          </a:pPr>
          <a:r>
            <a:rPr lang="en-GB" sz="1900" kern="1200" dirty="0"/>
            <a:t>Recently argued process of using FB information more important than what and how info is delivered.</a:t>
          </a:r>
        </a:p>
      </dsp:txBody>
      <dsp:txXfrm>
        <a:off x="548508" y="683479"/>
        <a:ext cx="2040823" cy="3287233"/>
      </dsp:txXfrm>
    </dsp:sp>
    <dsp:sp modelId="{D52D795B-3B25-4CAA-98EB-96A01ED4040B}">
      <dsp:nvSpPr>
        <dsp:cNvPr id="0" name=""/>
        <dsp:cNvSpPr/>
      </dsp:nvSpPr>
      <dsp:spPr>
        <a:xfrm>
          <a:off x="2835875" y="683479"/>
          <a:ext cx="2739360" cy="3287233"/>
        </a:xfrm>
        <a:prstGeom prst="roundRect">
          <a:avLst>
            <a:gd name="adj" fmla="val 5000"/>
          </a:avLst>
        </a:prstGeom>
        <a:gradFill rotWithShape="0">
          <a:gsLst>
            <a:gs pos="0">
              <a:schemeClr val="accent2">
                <a:hueOff val="-6136830"/>
                <a:satOff val="-42966"/>
                <a:lumOff val="4804"/>
                <a:alphaOff val="0"/>
                <a:tint val="50000"/>
                <a:satMod val="300000"/>
              </a:schemeClr>
            </a:gs>
            <a:gs pos="35000">
              <a:schemeClr val="accent2">
                <a:hueOff val="-6136830"/>
                <a:satOff val="-42966"/>
                <a:lumOff val="4804"/>
                <a:alphaOff val="0"/>
                <a:tint val="37000"/>
                <a:satMod val="300000"/>
              </a:schemeClr>
            </a:gs>
            <a:gs pos="100000">
              <a:schemeClr val="accent2">
                <a:hueOff val="-6136830"/>
                <a:satOff val="-42966"/>
                <a:lumOff val="4804"/>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0" tIns="106299" rIns="137795" bIns="0" numCol="1" spcCol="1270" anchor="t" anchorCtr="0">
          <a:noAutofit/>
        </a:bodyPr>
        <a:lstStyle/>
        <a:p>
          <a:pPr lvl="0" algn="r" defTabSz="1377950">
            <a:lnSpc>
              <a:spcPct val="90000"/>
            </a:lnSpc>
            <a:spcBef>
              <a:spcPct val="0"/>
            </a:spcBef>
            <a:spcAft>
              <a:spcPct val="35000"/>
            </a:spcAft>
          </a:pPr>
          <a:endParaRPr lang="en-GB" sz="3100" kern="1200" dirty="0"/>
        </a:p>
      </dsp:txBody>
      <dsp:txXfrm rot="16200000">
        <a:off x="1762045" y="1757308"/>
        <a:ext cx="2695531" cy="547872"/>
      </dsp:txXfrm>
    </dsp:sp>
    <dsp:sp modelId="{CA285DC5-9983-4B81-81B6-3E66457311F6}">
      <dsp:nvSpPr>
        <dsp:cNvPr id="0" name=""/>
        <dsp:cNvSpPr/>
      </dsp:nvSpPr>
      <dsp:spPr>
        <a:xfrm rot="5400000">
          <a:off x="2608167" y="3294417"/>
          <a:ext cx="482809" cy="410904"/>
        </a:xfrm>
        <a:prstGeom prst="flowChartExtract">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9C0B8586-4F41-4208-996D-C726C75004A9}">
      <dsp:nvSpPr>
        <dsp:cNvPr id="0" name=""/>
        <dsp:cNvSpPr/>
      </dsp:nvSpPr>
      <dsp:spPr>
        <a:xfrm>
          <a:off x="3383747" y="683479"/>
          <a:ext cx="2040823" cy="3287233"/>
        </a:xfrm>
        <a:prstGeom prst="rect">
          <a:avLst/>
        </a:prstGeom>
        <a:noFill/>
        <a:ln>
          <a:noFill/>
        </a:ln>
        <a:effectLst>
          <a:outerShdw blurRad="40000" dist="20000" dir="5400000" rotWithShape="0">
            <a:srgbClr val="000000">
              <a:alpha val="38000"/>
            </a:srgbClr>
          </a:outerShdw>
        </a:effectLst>
        <a:scene3d>
          <a:camera prst="orthographicFront"/>
          <a:lightRig rig="flat" dir="t"/>
        </a:scene3d>
        <a:sp3d/>
      </dsp:spPr>
      <dsp:style>
        <a:lnRef idx="0">
          <a:scrgbClr r="0" g="0" b="0"/>
        </a:lnRef>
        <a:fillRef idx="2">
          <a:scrgbClr r="0" g="0" b="0"/>
        </a:fillRef>
        <a:effectRef idx="1">
          <a:scrgbClr r="0" g="0" b="0"/>
        </a:effectRef>
        <a:fontRef idx="minor">
          <a:schemeClr val="dk1"/>
        </a:fontRef>
      </dsp:style>
      <dsp:txBody>
        <a:bodyPr spcFirstLastPara="0" vert="horz" wrap="square" lIns="0" tIns="65151" rIns="0" bIns="0" numCol="1" spcCol="1270" anchor="t" anchorCtr="0">
          <a:noAutofit/>
        </a:bodyPr>
        <a:lstStyle/>
        <a:p>
          <a:pPr lvl="0" algn="l" defTabSz="844550">
            <a:lnSpc>
              <a:spcPct val="90000"/>
            </a:lnSpc>
            <a:spcBef>
              <a:spcPct val="0"/>
            </a:spcBef>
            <a:spcAft>
              <a:spcPct val="35000"/>
            </a:spcAft>
          </a:pPr>
          <a:r>
            <a:rPr lang="en-GB" sz="1900" kern="1200" dirty="0"/>
            <a:t>FB without further engagement is only viewed by them as non-essential info</a:t>
          </a:r>
        </a:p>
      </dsp:txBody>
      <dsp:txXfrm>
        <a:off x="3383747" y="683479"/>
        <a:ext cx="2040823" cy="3287233"/>
      </dsp:txXfrm>
    </dsp:sp>
    <dsp:sp modelId="{CFB01C40-85CE-46B8-982C-68600F23263F}">
      <dsp:nvSpPr>
        <dsp:cNvPr id="0" name=""/>
        <dsp:cNvSpPr/>
      </dsp:nvSpPr>
      <dsp:spPr>
        <a:xfrm>
          <a:off x="5671113" y="683479"/>
          <a:ext cx="2739360" cy="3287233"/>
        </a:xfrm>
        <a:prstGeom prst="roundRect">
          <a:avLst>
            <a:gd name="adj" fmla="val 5000"/>
          </a:avLst>
        </a:prstGeom>
        <a:gradFill rotWithShape="0">
          <a:gsLst>
            <a:gs pos="0">
              <a:schemeClr val="accent2">
                <a:hueOff val="-12273659"/>
                <a:satOff val="-85933"/>
                <a:lumOff val="9609"/>
                <a:alphaOff val="0"/>
                <a:tint val="50000"/>
                <a:satMod val="300000"/>
              </a:schemeClr>
            </a:gs>
            <a:gs pos="35000">
              <a:schemeClr val="accent2">
                <a:hueOff val="-12273659"/>
                <a:satOff val="-85933"/>
                <a:lumOff val="9609"/>
                <a:alphaOff val="0"/>
                <a:tint val="37000"/>
                <a:satMod val="300000"/>
              </a:schemeClr>
            </a:gs>
            <a:gs pos="100000">
              <a:schemeClr val="accent2">
                <a:hueOff val="-12273659"/>
                <a:satOff val="-85933"/>
                <a:lumOff val="9609"/>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0" tIns="106299" rIns="137795" bIns="0" numCol="1" spcCol="1270" anchor="t" anchorCtr="0">
          <a:noAutofit/>
        </a:bodyPr>
        <a:lstStyle/>
        <a:p>
          <a:pPr lvl="0" algn="r" defTabSz="1377950">
            <a:lnSpc>
              <a:spcPct val="90000"/>
            </a:lnSpc>
            <a:spcBef>
              <a:spcPct val="0"/>
            </a:spcBef>
            <a:spcAft>
              <a:spcPct val="35000"/>
            </a:spcAft>
          </a:pPr>
          <a:endParaRPr lang="en-GB" sz="3100" kern="1200" dirty="0"/>
        </a:p>
      </dsp:txBody>
      <dsp:txXfrm rot="16200000">
        <a:off x="4597284" y="1757308"/>
        <a:ext cx="2695531" cy="547872"/>
      </dsp:txXfrm>
    </dsp:sp>
    <dsp:sp modelId="{CF17C905-3DCE-452A-B670-310C67EF8502}">
      <dsp:nvSpPr>
        <dsp:cNvPr id="0" name=""/>
        <dsp:cNvSpPr/>
      </dsp:nvSpPr>
      <dsp:spPr>
        <a:xfrm rot="5400000">
          <a:off x="5443405" y="3294417"/>
          <a:ext cx="482809" cy="410904"/>
        </a:xfrm>
        <a:prstGeom prst="flowChartExtract">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hueOff val="-12273659"/>
              <a:satOff val="-85933"/>
              <a:lumOff val="9609"/>
              <a:alphaOff val="0"/>
            </a:schemeClr>
          </a:solidFill>
          <a:prstDash val="solid"/>
        </a:ln>
        <a:effectLst/>
      </dsp:spPr>
      <dsp:style>
        <a:lnRef idx="1">
          <a:scrgbClr r="0" g="0" b="0"/>
        </a:lnRef>
        <a:fillRef idx="2">
          <a:scrgbClr r="0" g="0" b="0"/>
        </a:fillRef>
        <a:effectRef idx="0">
          <a:scrgbClr r="0" g="0" b="0"/>
        </a:effectRef>
        <a:fontRef idx="minor"/>
      </dsp:style>
    </dsp:sp>
    <dsp:sp modelId="{177D39ED-594D-457C-AE8D-7D201DA27F01}">
      <dsp:nvSpPr>
        <dsp:cNvPr id="0" name=""/>
        <dsp:cNvSpPr/>
      </dsp:nvSpPr>
      <dsp:spPr>
        <a:xfrm>
          <a:off x="6218985" y="683479"/>
          <a:ext cx="2040823" cy="3287233"/>
        </a:xfrm>
        <a:prstGeom prst="rect">
          <a:avLst/>
        </a:prstGeom>
        <a:noFill/>
        <a:ln>
          <a:noFill/>
        </a:ln>
        <a:effectLst>
          <a:outerShdw blurRad="40000" dist="20000" dir="5400000" rotWithShape="0">
            <a:srgbClr val="000000">
              <a:alpha val="38000"/>
            </a:srgbClr>
          </a:outerShdw>
        </a:effectLst>
        <a:scene3d>
          <a:camera prst="orthographicFront"/>
          <a:lightRig rig="flat" dir="t"/>
        </a:scene3d>
        <a:sp3d/>
      </dsp:spPr>
      <dsp:style>
        <a:lnRef idx="0">
          <a:scrgbClr r="0" g="0" b="0"/>
        </a:lnRef>
        <a:fillRef idx="2">
          <a:scrgbClr r="0" g="0" b="0"/>
        </a:fillRef>
        <a:effectRef idx="1">
          <a:scrgbClr r="0" g="0" b="0"/>
        </a:effectRef>
        <a:fontRef idx="minor">
          <a:schemeClr val="dk1"/>
        </a:fontRef>
      </dsp:style>
      <dsp:txBody>
        <a:bodyPr spcFirstLastPara="0" vert="horz" wrap="square" lIns="0" tIns="65151" rIns="0" bIns="0" numCol="1" spcCol="1270" anchor="t" anchorCtr="0">
          <a:noAutofit/>
        </a:bodyPr>
        <a:lstStyle/>
        <a:p>
          <a:pPr lvl="0" algn="l" defTabSz="844550">
            <a:lnSpc>
              <a:spcPct val="90000"/>
            </a:lnSpc>
            <a:spcBef>
              <a:spcPct val="0"/>
            </a:spcBef>
            <a:spcAft>
              <a:spcPct val="35000"/>
            </a:spcAft>
            <a:buNone/>
          </a:pPr>
          <a:r>
            <a:rPr lang="en-GB" sz="1900" kern="1200" dirty="0"/>
            <a:t>Suttons suggestion of FB as sense making process- 4 features</a:t>
          </a:r>
        </a:p>
        <a:p>
          <a:pPr lvl="0" algn="l" defTabSz="844550">
            <a:lnSpc>
              <a:spcPct val="90000"/>
            </a:lnSpc>
            <a:spcBef>
              <a:spcPct val="0"/>
            </a:spcBef>
            <a:spcAft>
              <a:spcPct val="35000"/>
            </a:spcAft>
            <a:buFont typeface="Arial" panose="020B0604020202020204" pitchFamily="34" charset="0"/>
            <a:buChar char="•"/>
          </a:pPr>
          <a:r>
            <a:rPr lang="en-GB" sz="1900" kern="1200" dirty="0"/>
            <a:t>-Appreciating FB</a:t>
          </a:r>
        </a:p>
        <a:p>
          <a:pPr lvl="0" algn="l" defTabSz="844550">
            <a:lnSpc>
              <a:spcPct val="90000"/>
            </a:lnSpc>
            <a:spcBef>
              <a:spcPct val="0"/>
            </a:spcBef>
            <a:spcAft>
              <a:spcPct val="35000"/>
            </a:spcAft>
            <a:buFont typeface="Arial" panose="020B0604020202020204" pitchFamily="34" charset="0"/>
            <a:buChar char="•"/>
          </a:pPr>
          <a:r>
            <a:rPr lang="en-GB" sz="1900" kern="1200" dirty="0"/>
            <a:t>-Making judgements</a:t>
          </a:r>
        </a:p>
        <a:p>
          <a:pPr lvl="0" algn="l" defTabSz="844550">
            <a:lnSpc>
              <a:spcPct val="90000"/>
            </a:lnSpc>
            <a:spcBef>
              <a:spcPct val="0"/>
            </a:spcBef>
            <a:spcAft>
              <a:spcPct val="35000"/>
            </a:spcAft>
            <a:buFont typeface="Arial" panose="020B0604020202020204" pitchFamily="34" charset="0"/>
            <a:buChar char="•"/>
          </a:pPr>
          <a:r>
            <a:rPr lang="en-GB" sz="1900" kern="1200" dirty="0"/>
            <a:t>-Managing Affect</a:t>
          </a:r>
        </a:p>
        <a:p>
          <a:pPr lvl="0" algn="l" defTabSz="844550">
            <a:lnSpc>
              <a:spcPct val="90000"/>
            </a:lnSpc>
            <a:spcBef>
              <a:spcPct val="0"/>
            </a:spcBef>
            <a:spcAft>
              <a:spcPct val="35000"/>
            </a:spcAft>
            <a:buFont typeface="Arial" panose="020B0604020202020204" pitchFamily="34" charset="0"/>
            <a:buChar char="•"/>
          </a:pPr>
          <a:r>
            <a:rPr lang="en-GB" sz="1900" kern="1200" dirty="0"/>
            <a:t>-Taking actions</a:t>
          </a:r>
        </a:p>
        <a:p>
          <a:pPr lvl="0" algn="l" defTabSz="844550">
            <a:lnSpc>
              <a:spcPct val="90000"/>
            </a:lnSpc>
            <a:spcBef>
              <a:spcPct val="0"/>
            </a:spcBef>
            <a:spcAft>
              <a:spcPct val="35000"/>
            </a:spcAft>
            <a:buNone/>
          </a:pPr>
          <a:endParaRPr lang="en-GB" sz="1900" kern="1200" dirty="0"/>
        </a:p>
      </dsp:txBody>
      <dsp:txXfrm>
        <a:off x="6218985" y="683479"/>
        <a:ext cx="2040823" cy="32872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C76299-F38B-4217-ADBE-F44D59A891A3}">
      <dsp:nvSpPr>
        <dsp:cNvPr id="0" name=""/>
        <dsp:cNvSpPr/>
      </dsp:nvSpPr>
      <dsp:spPr>
        <a:xfrm>
          <a:off x="0" y="16468"/>
          <a:ext cx="7500938" cy="9945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IE" sz="2500" kern="1200" dirty="0" smtClean="0"/>
            <a:t>A psychologically safe space is created for the feedback conversation</a:t>
          </a:r>
          <a:endParaRPr lang="en-GB" sz="2500" kern="1200" dirty="0"/>
        </a:p>
      </dsp:txBody>
      <dsp:txXfrm>
        <a:off x="48547" y="65015"/>
        <a:ext cx="7403844" cy="897406"/>
      </dsp:txXfrm>
    </dsp:sp>
    <dsp:sp modelId="{24A8A4F9-F18B-4022-B8EA-B19E07564A75}">
      <dsp:nvSpPr>
        <dsp:cNvPr id="0" name=""/>
        <dsp:cNvSpPr/>
      </dsp:nvSpPr>
      <dsp:spPr>
        <a:xfrm>
          <a:off x="0" y="1010969"/>
          <a:ext cx="7500938" cy="41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8155" tIns="31750" rIns="177800" bIns="31750" numCol="1" spcCol="1270" anchor="t" anchorCtr="0">
          <a:noAutofit/>
        </a:bodyPr>
        <a:lstStyle/>
        <a:p>
          <a:pPr marL="228600" lvl="1" indent="-228600" algn="l" defTabSz="889000">
            <a:lnSpc>
              <a:spcPct val="90000"/>
            </a:lnSpc>
            <a:spcBef>
              <a:spcPct val="0"/>
            </a:spcBef>
            <a:spcAft>
              <a:spcPct val="20000"/>
            </a:spcAft>
            <a:buChar char="••"/>
          </a:pPr>
          <a:r>
            <a:rPr lang="en-IE" sz="2000" kern="1200" dirty="0" smtClean="0"/>
            <a:t>Student’s self assessent on strengths and challenges is promoted</a:t>
          </a:r>
          <a:endParaRPr lang="en-GB" sz="2000" kern="1200" dirty="0"/>
        </a:p>
      </dsp:txBody>
      <dsp:txXfrm>
        <a:off x="0" y="1010969"/>
        <a:ext cx="7500938" cy="414000"/>
      </dsp:txXfrm>
    </dsp:sp>
    <dsp:sp modelId="{E2635CE5-CB17-4A0D-B047-113C5B7177FF}">
      <dsp:nvSpPr>
        <dsp:cNvPr id="0" name=""/>
        <dsp:cNvSpPr/>
      </dsp:nvSpPr>
      <dsp:spPr>
        <a:xfrm>
          <a:off x="0" y="1424969"/>
          <a:ext cx="7500938" cy="9945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IE" sz="2500" kern="1200" dirty="0" smtClean="0"/>
            <a:t>FB includes future-focused actions ,learners are guided to formulate action plans for improvement</a:t>
          </a:r>
          <a:endParaRPr lang="en-GB" sz="2500" kern="1200" dirty="0"/>
        </a:p>
      </dsp:txBody>
      <dsp:txXfrm>
        <a:off x="48547" y="1473516"/>
        <a:ext cx="7403844" cy="897406"/>
      </dsp:txXfrm>
    </dsp:sp>
    <dsp:sp modelId="{8596C850-0BC2-410A-98C4-B369B09FA5DB}">
      <dsp:nvSpPr>
        <dsp:cNvPr id="0" name=""/>
        <dsp:cNvSpPr/>
      </dsp:nvSpPr>
      <dsp:spPr>
        <a:xfrm>
          <a:off x="0" y="2419469"/>
          <a:ext cx="7500938" cy="1604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8155" tIns="31750" rIns="177800" bIns="31750" numCol="1" spcCol="1270" anchor="t" anchorCtr="0">
          <a:noAutofit/>
        </a:bodyPr>
        <a:lstStyle/>
        <a:p>
          <a:pPr marL="228600" lvl="1" indent="-228600" algn="l" defTabSz="889000">
            <a:lnSpc>
              <a:spcPct val="90000"/>
            </a:lnSpc>
            <a:spcBef>
              <a:spcPct val="0"/>
            </a:spcBef>
            <a:spcAft>
              <a:spcPct val="20000"/>
            </a:spcAft>
            <a:buChar char="••"/>
          </a:pPr>
          <a:r>
            <a:rPr lang="en-IE" sz="2000" kern="1200" dirty="0" smtClean="0"/>
            <a:t>Expected standards of performance area clarified by using specific criteria</a:t>
          </a:r>
          <a:endParaRPr lang="en-GB" sz="2000" kern="1200" dirty="0"/>
        </a:p>
        <a:p>
          <a:pPr marL="228600" lvl="1" indent="-228600" algn="l" defTabSz="889000">
            <a:lnSpc>
              <a:spcPct val="90000"/>
            </a:lnSpc>
            <a:spcBef>
              <a:spcPct val="0"/>
            </a:spcBef>
            <a:spcAft>
              <a:spcPct val="20000"/>
            </a:spcAft>
            <a:buChar char="••"/>
          </a:pPr>
          <a:r>
            <a:rPr lang="en-IE" sz="2000" kern="1200" dirty="0" smtClean="0"/>
            <a:t>Enter into a dialogue about the student’s learning</a:t>
          </a:r>
          <a:endParaRPr lang="en-GB" sz="2000" kern="1200" dirty="0"/>
        </a:p>
        <a:p>
          <a:pPr marL="228600" lvl="1" indent="-228600" algn="l" defTabSz="889000">
            <a:lnSpc>
              <a:spcPct val="90000"/>
            </a:lnSpc>
            <a:spcBef>
              <a:spcPct val="0"/>
            </a:spcBef>
            <a:spcAft>
              <a:spcPct val="20000"/>
            </a:spcAft>
            <a:buChar char="••"/>
          </a:pPr>
          <a:r>
            <a:rPr lang="en-IE" sz="2000" kern="1200" dirty="0" smtClean="0"/>
            <a:t>Emotional respsonses are acknowledged and addressed students motivation and self-esteem are encouraged</a:t>
          </a:r>
          <a:endParaRPr lang="en-GB" sz="2000" kern="1200" dirty="0"/>
        </a:p>
      </dsp:txBody>
      <dsp:txXfrm>
        <a:off x="0" y="2419469"/>
        <a:ext cx="7500938" cy="160425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5C82B7-74D5-41CC-9EAE-95226417716E}">
      <dsp:nvSpPr>
        <dsp:cNvPr id="0" name=""/>
        <dsp:cNvSpPr/>
      </dsp:nvSpPr>
      <dsp:spPr>
        <a:xfrm>
          <a:off x="0" y="1212056"/>
          <a:ext cx="7500938" cy="1616075"/>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344262-1095-4BD5-8172-71BF3972AC80}">
      <dsp:nvSpPr>
        <dsp:cNvPr id="0" name=""/>
        <dsp:cNvSpPr/>
      </dsp:nvSpPr>
      <dsp:spPr>
        <a:xfrm>
          <a:off x="1854" y="0"/>
          <a:ext cx="1079541" cy="16160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b" anchorCtr="0">
          <a:noAutofit/>
        </a:bodyPr>
        <a:lstStyle/>
        <a:p>
          <a:pPr lvl="0" algn="ctr" defTabSz="488950">
            <a:lnSpc>
              <a:spcPct val="90000"/>
            </a:lnSpc>
            <a:spcBef>
              <a:spcPct val="0"/>
            </a:spcBef>
            <a:spcAft>
              <a:spcPct val="35000"/>
            </a:spcAft>
          </a:pPr>
          <a:r>
            <a:rPr lang="en-GB" sz="1100" kern="1200" dirty="0"/>
            <a:t>Report on feedback DDUH</a:t>
          </a:r>
        </a:p>
      </dsp:txBody>
      <dsp:txXfrm>
        <a:off x="1854" y="0"/>
        <a:ext cx="1079541" cy="1616075"/>
      </dsp:txXfrm>
    </dsp:sp>
    <dsp:sp modelId="{C910620E-CF14-489A-939D-1B2FC98C816D}">
      <dsp:nvSpPr>
        <dsp:cNvPr id="0" name=""/>
        <dsp:cNvSpPr/>
      </dsp:nvSpPr>
      <dsp:spPr>
        <a:xfrm>
          <a:off x="339615" y="1818084"/>
          <a:ext cx="404018" cy="40401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6B15DA-DF62-4659-87A4-69CF0E6587A3}">
      <dsp:nvSpPr>
        <dsp:cNvPr id="0" name=""/>
        <dsp:cNvSpPr/>
      </dsp:nvSpPr>
      <dsp:spPr>
        <a:xfrm>
          <a:off x="1135372" y="2424112"/>
          <a:ext cx="1079541" cy="16160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t" anchorCtr="0">
          <a:noAutofit/>
        </a:bodyPr>
        <a:lstStyle/>
        <a:p>
          <a:pPr lvl="0" algn="ctr" defTabSz="488950">
            <a:lnSpc>
              <a:spcPct val="90000"/>
            </a:lnSpc>
            <a:spcBef>
              <a:spcPct val="0"/>
            </a:spcBef>
            <a:spcAft>
              <a:spcPct val="35000"/>
            </a:spcAft>
          </a:pPr>
          <a:r>
            <a:rPr lang="en-IE" sz="1100" b="1" kern="1200" dirty="0"/>
            <a:t>2. Development of an eLearning tool around feedback for clinical teachers at DDUH</a:t>
          </a:r>
          <a:endParaRPr lang="en-GB" sz="1100" kern="1200" dirty="0"/>
        </a:p>
      </dsp:txBody>
      <dsp:txXfrm>
        <a:off x="1135372" y="2424112"/>
        <a:ext cx="1079541" cy="1616075"/>
      </dsp:txXfrm>
    </dsp:sp>
    <dsp:sp modelId="{20217697-7C8D-4070-BF7D-01D9E9DC4FA0}">
      <dsp:nvSpPr>
        <dsp:cNvPr id="0" name=""/>
        <dsp:cNvSpPr/>
      </dsp:nvSpPr>
      <dsp:spPr>
        <a:xfrm>
          <a:off x="1473134" y="1818084"/>
          <a:ext cx="404018" cy="40401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1C9010-D44C-4F7F-8E0C-1180A8ACF556}">
      <dsp:nvSpPr>
        <dsp:cNvPr id="0" name=""/>
        <dsp:cNvSpPr/>
      </dsp:nvSpPr>
      <dsp:spPr>
        <a:xfrm>
          <a:off x="2268891" y="0"/>
          <a:ext cx="1079541" cy="16160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b" anchorCtr="0">
          <a:noAutofit/>
        </a:bodyPr>
        <a:lstStyle/>
        <a:p>
          <a:pPr lvl="0" algn="ctr" defTabSz="488950">
            <a:lnSpc>
              <a:spcPct val="90000"/>
            </a:lnSpc>
            <a:spcBef>
              <a:spcPct val="0"/>
            </a:spcBef>
            <a:spcAft>
              <a:spcPct val="35000"/>
            </a:spcAft>
          </a:pPr>
          <a:r>
            <a:rPr lang="en-IE" sz="1100" b="0" kern="1200" dirty="0"/>
            <a:t>Recipient of Dean of Health Faculty Award 2018, Trinity College Dublin</a:t>
          </a:r>
          <a:r>
            <a:rPr lang="en-IE" sz="1100" b="1" kern="1200" dirty="0"/>
            <a:t>.</a:t>
          </a:r>
          <a:endParaRPr lang="en-GB" sz="1100" kern="1200" dirty="0"/>
        </a:p>
      </dsp:txBody>
      <dsp:txXfrm>
        <a:off x="2268891" y="0"/>
        <a:ext cx="1079541" cy="1616075"/>
      </dsp:txXfrm>
    </dsp:sp>
    <dsp:sp modelId="{12EE9507-CD83-4377-AD36-DA3A3615106D}">
      <dsp:nvSpPr>
        <dsp:cNvPr id="0" name=""/>
        <dsp:cNvSpPr/>
      </dsp:nvSpPr>
      <dsp:spPr>
        <a:xfrm>
          <a:off x="2606653" y="1818084"/>
          <a:ext cx="404018" cy="40401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2F21AA-FF48-423A-9B98-33B5CC4F91B3}">
      <dsp:nvSpPr>
        <dsp:cNvPr id="0" name=""/>
        <dsp:cNvSpPr/>
      </dsp:nvSpPr>
      <dsp:spPr>
        <a:xfrm>
          <a:off x="3402410" y="2424112"/>
          <a:ext cx="1079541" cy="16160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t" anchorCtr="0">
          <a:noAutofit/>
        </a:bodyPr>
        <a:lstStyle/>
        <a:p>
          <a:pPr lvl="0" algn="ctr" defTabSz="488950">
            <a:lnSpc>
              <a:spcPct val="90000"/>
            </a:lnSpc>
            <a:spcBef>
              <a:spcPct val="0"/>
            </a:spcBef>
            <a:spcAft>
              <a:spcPct val="35000"/>
            </a:spcAft>
          </a:pPr>
          <a:r>
            <a:rPr lang="en-IE" sz="1100" b="0" kern="1200"/>
            <a:t>Adapted and made available to Faculty of Health Sciences.</a:t>
          </a:r>
          <a:endParaRPr lang="en-GB" sz="1100" kern="1200"/>
        </a:p>
      </dsp:txBody>
      <dsp:txXfrm>
        <a:off x="3402410" y="2424112"/>
        <a:ext cx="1079541" cy="1616075"/>
      </dsp:txXfrm>
    </dsp:sp>
    <dsp:sp modelId="{5818BC68-98D2-4637-B455-503AF58E8AE2}">
      <dsp:nvSpPr>
        <dsp:cNvPr id="0" name=""/>
        <dsp:cNvSpPr/>
      </dsp:nvSpPr>
      <dsp:spPr>
        <a:xfrm>
          <a:off x="3740172" y="1818084"/>
          <a:ext cx="404018" cy="40401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67ED45-5D90-43B8-A3BB-910F0E2DB3D4}">
      <dsp:nvSpPr>
        <dsp:cNvPr id="0" name=""/>
        <dsp:cNvSpPr/>
      </dsp:nvSpPr>
      <dsp:spPr>
        <a:xfrm>
          <a:off x="4535929" y="0"/>
          <a:ext cx="1079541" cy="16160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b" anchorCtr="0">
          <a:noAutofit/>
        </a:bodyPr>
        <a:lstStyle/>
        <a:p>
          <a:pPr lvl="0" algn="ctr" defTabSz="488950">
            <a:lnSpc>
              <a:spcPct val="90000"/>
            </a:lnSpc>
            <a:spcBef>
              <a:spcPct val="0"/>
            </a:spcBef>
            <a:spcAft>
              <a:spcPct val="35000"/>
            </a:spcAft>
          </a:pPr>
          <a:r>
            <a:rPr lang="en-IE" sz="1100" b="0" kern="1200"/>
            <a:t>Physio + OT paper preparation stage</a:t>
          </a:r>
          <a:endParaRPr lang="en-GB" sz="1100" kern="1200"/>
        </a:p>
      </dsp:txBody>
      <dsp:txXfrm>
        <a:off x="4535929" y="0"/>
        <a:ext cx="1079541" cy="1616075"/>
      </dsp:txXfrm>
    </dsp:sp>
    <dsp:sp modelId="{F4C9D633-9FD1-4151-AC00-7C485A81D1F1}">
      <dsp:nvSpPr>
        <dsp:cNvPr id="0" name=""/>
        <dsp:cNvSpPr/>
      </dsp:nvSpPr>
      <dsp:spPr>
        <a:xfrm>
          <a:off x="4873690" y="1818084"/>
          <a:ext cx="404018" cy="40401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D77F143-4114-4A1F-8501-FAA2C57810F8}">
      <dsp:nvSpPr>
        <dsp:cNvPr id="0" name=""/>
        <dsp:cNvSpPr/>
      </dsp:nvSpPr>
      <dsp:spPr>
        <a:xfrm>
          <a:off x="5669448" y="2424112"/>
          <a:ext cx="1079541" cy="16160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t" anchorCtr="0">
          <a:noAutofit/>
        </a:bodyPr>
        <a:lstStyle/>
        <a:p>
          <a:pPr lvl="0" algn="ctr" defTabSz="488950">
            <a:lnSpc>
              <a:spcPct val="90000"/>
            </a:lnSpc>
            <a:spcBef>
              <a:spcPct val="0"/>
            </a:spcBef>
            <a:spcAft>
              <a:spcPct val="35000"/>
            </a:spcAft>
          </a:pPr>
          <a:r>
            <a:rPr lang="en-IE" sz="1100" b="0" kern="1200"/>
            <a:t>Medicine data collection</a:t>
          </a:r>
          <a:endParaRPr lang="en-GB" sz="1100" kern="1200"/>
        </a:p>
      </dsp:txBody>
      <dsp:txXfrm>
        <a:off x="5669448" y="2424112"/>
        <a:ext cx="1079541" cy="1616075"/>
      </dsp:txXfrm>
    </dsp:sp>
    <dsp:sp modelId="{F3F951AE-84EB-4286-B37D-DC6467B5EFCE}">
      <dsp:nvSpPr>
        <dsp:cNvPr id="0" name=""/>
        <dsp:cNvSpPr/>
      </dsp:nvSpPr>
      <dsp:spPr>
        <a:xfrm>
          <a:off x="6007209" y="1818084"/>
          <a:ext cx="404018" cy="40401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745799-9854-4082-8C46-C958900CAE56}">
      <dsp:nvSpPr>
        <dsp:cNvPr id="0" name=""/>
        <dsp:cNvSpPr/>
      </dsp:nvSpPr>
      <dsp:spPr>
        <a:xfrm>
          <a:off x="583357" y="0"/>
          <a:ext cx="6611386" cy="5063344"/>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5F1FDC-D4D9-479C-B6E5-7A9D6BD9A42D}">
      <dsp:nvSpPr>
        <dsp:cNvPr id="0" name=""/>
        <dsp:cNvSpPr/>
      </dsp:nvSpPr>
      <dsp:spPr>
        <a:xfrm>
          <a:off x="3892" y="1519003"/>
          <a:ext cx="1872365" cy="202533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GB" sz="1500" b="0" kern="1200"/>
            <a:t>Current focus is on the ability of the assessor to give feedback rather than on how the student receives and acts on it</a:t>
          </a:r>
          <a:endParaRPr lang="en-GB" sz="1500" kern="1200"/>
        </a:p>
      </dsp:txBody>
      <dsp:txXfrm>
        <a:off x="95293" y="1610404"/>
        <a:ext cx="1689563" cy="1842536"/>
      </dsp:txXfrm>
    </dsp:sp>
    <dsp:sp modelId="{79D37E88-B027-4AB2-8311-694516D5A01F}">
      <dsp:nvSpPr>
        <dsp:cNvPr id="0" name=""/>
        <dsp:cNvSpPr/>
      </dsp:nvSpPr>
      <dsp:spPr>
        <a:xfrm>
          <a:off x="1969876" y="1519003"/>
          <a:ext cx="1872365" cy="202533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GB" sz="1500" b="0" kern="1200"/>
            <a:t>Lack of feedback literacy may result in students being blamed for their inability to respond to feedback well</a:t>
          </a:r>
          <a:endParaRPr lang="en-GB" sz="1500" kern="1200"/>
        </a:p>
      </dsp:txBody>
      <dsp:txXfrm>
        <a:off x="2061277" y="1610404"/>
        <a:ext cx="1689563" cy="1842536"/>
      </dsp:txXfrm>
    </dsp:sp>
    <dsp:sp modelId="{923907A3-05EC-4972-A032-1BCAE7ED3756}">
      <dsp:nvSpPr>
        <dsp:cNvPr id="0" name=""/>
        <dsp:cNvSpPr/>
      </dsp:nvSpPr>
      <dsp:spPr>
        <a:xfrm>
          <a:off x="3935860" y="1519003"/>
          <a:ext cx="1872365" cy="202533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GB" sz="1500" b="0" kern="1200"/>
            <a:t>Poor uptake of feedback may be interpreted as the student becoming defensive and disengaged in the learning process (Quigley, 2021). </a:t>
          </a:r>
          <a:endParaRPr lang="en-GB" sz="1500" kern="1200"/>
        </a:p>
      </dsp:txBody>
      <dsp:txXfrm>
        <a:off x="4027261" y="1610404"/>
        <a:ext cx="1689563" cy="1842536"/>
      </dsp:txXfrm>
    </dsp:sp>
    <dsp:sp modelId="{F1B8D910-FB27-4859-B4D1-160F47040897}">
      <dsp:nvSpPr>
        <dsp:cNvPr id="0" name=""/>
        <dsp:cNvSpPr/>
      </dsp:nvSpPr>
      <dsp:spPr>
        <a:xfrm>
          <a:off x="5901843" y="1519003"/>
          <a:ext cx="1872365" cy="202533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GB" sz="1500" b="0" kern="1200"/>
            <a:t>Enhancing student feedback literacy in clinical teaching creates a high-quality learning environment</a:t>
          </a:r>
          <a:endParaRPr lang="en-GB" sz="1500" kern="1200"/>
        </a:p>
      </dsp:txBody>
      <dsp:txXfrm>
        <a:off x="5993244" y="1610404"/>
        <a:ext cx="1689563" cy="184253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56BA83-F459-47D9-956F-B185AF1F93F3}">
      <dsp:nvSpPr>
        <dsp:cNvPr id="0" name=""/>
        <dsp:cNvSpPr/>
      </dsp:nvSpPr>
      <dsp:spPr>
        <a:xfrm rot="5400000">
          <a:off x="4422905" y="-1553134"/>
          <a:ext cx="1355464" cy="480060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GB" sz="2000" b="0" kern="1200"/>
            <a:t>To enhance student feedback literacy to support students to become reflective practitioners who continuously develop, think, and act independently</a:t>
          </a:r>
          <a:endParaRPr lang="en-GB" sz="2000" kern="1200"/>
        </a:p>
      </dsp:txBody>
      <dsp:txXfrm rot="-5400000">
        <a:off x="2700337" y="235602"/>
        <a:ext cx="4734432" cy="1223128"/>
      </dsp:txXfrm>
    </dsp:sp>
    <dsp:sp modelId="{ACFD2A4F-C045-42EF-986B-B9745F3E0AA9}">
      <dsp:nvSpPr>
        <dsp:cNvPr id="0" name=""/>
        <dsp:cNvSpPr/>
      </dsp:nvSpPr>
      <dsp:spPr>
        <a:xfrm>
          <a:off x="0" y="0"/>
          <a:ext cx="2700337" cy="16943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91440" rIns="182880" bIns="91440" numCol="1" spcCol="1270" anchor="ctr" anchorCtr="0">
          <a:noAutofit/>
        </a:bodyPr>
        <a:lstStyle/>
        <a:p>
          <a:pPr lvl="0" algn="ctr" defTabSz="2133600">
            <a:lnSpc>
              <a:spcPct val="90000"/>
            </a:lnSpc>
            <a:spcBef>
              <a:spcPct val="0"/>
            </a:spcBef>
            <a:spcAft>
              <a:spcPct val="35000"/>
            </a:spcAft>
          </a:pPr>
          <a:r>
            <a:rPr lang="en-GB" sz="4800" kern="1200" dirty="0"/>
            <a:t>Project Aim</a:t>
          </a:r>
        </a:p>
      </dsp:txBody>
      <dsp:txXfrm>
        <a:off x="82710" y="82710"/>
        <a:ext cx="2534917" cy="152891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412F20-5C42-425A-AE4B-EA3AF37606EB}">
      <dsp:nvSpPr>
        <dsp:cNvPr id="0" name=""/>
        <dsp:cNvSpPr/>
      </dsp:nvSpPr>
      <dsp:spPr>
        <a:xfrm>
          <a:off x="2739874" y="2053"/>
          <a:ext cx="3082359" cy="135532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lvl="0" algn="ctr" defTabSz="666750">
            <a:lnSpc>
              <a:spcPct val="90000"/>
            </a:lnSpc>
            <a:spcBef>
              <a:spcPct val="0"/>
            </a:spcBef>
            <a:spcAft>
              <a:spcPct val="35000"/>
            </a:spcAft>
          </a:pPr>
          <a:r>
            <a:rPr lang="en-IE" sz="1500" kern="1200"/>
            <a:t>Investing in quality clinical teaching evidence based resources, students from all healthcare disciplines will be able to develop their feedback literacy and communication skills</a:t>
          </a:r>
          <a:endParaRPr lang="en-GB" sz="1500" kern="1200"/>
        </a:p>
      </dsp:txBody>
      <dsp:txXfrm>
        <a:off x="2806035" y="68214"/>
        <a:ext cx="2950037" cy="1223001"/>
      </dsp:txXfrm>
    </dsp:sp>
    <dsp:sp modelId="{EBDD23CD-9FB9-4FC2-9331-D70AC42B1070}">
      <dsp:nvSpPr>
        <dsp:cNvPr id="0" name=""/>
        <dsp:cNvSpPr/>
      </dsp:nvSpPr>
      <dsp:spPr>
        <a:xfrm>
          <a:off x="2739874" y="1425142"/>
          <a:ext cx="3082359" cy="135532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lvl="0" algn="ctr" defTabSz="666750">
            <a:lnSpc>
              <a:spcPct val="90000"/>
            </a:lnSpc>
            <a:spcBef>
              <a:spcPct val="0"/>
            </a:spcBef>
            <a:spcAft>
              <a:spcPct val="35000"/>
            </a:spcAft>
          </a:pPr>
          <a:r>
            <a:rPr lang="en-IE" sz="1500" kern="1200"/>
            <a:t>Potential to improve and transform T&amp;L within the CLE</a:t>
          </a:r>
          <a:endParaRPr lang="en-GB" sz="1500" kern="1200"/>
        </a:p>
      </dsp:txBody>
      <dsp:txXfrm>
        <a:off x="2806035" y="1491303"/>
        <a:ext cx="2950037" cy="1223001"/>
      </dsp:txXfrm>
    </dsp:sp>
    <dsp:sp modelId="{2325C624-50D9-4F69-9CC1-E4799074D998}">
      <dsp:nvSpPr>
        <dsp:cNvPr id="0" name=""/>
        <dsp:cNvSpPr/>
      </dsp:nvSpPr>
      <dsp:spPr>
        <a:xfrm>
          <a:off x="2739874" y="2848232"/>
          <a:ext cx="3082359" cy="135532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lvl="0" algn="ctr" defTabSz="666750">
            <a:lnSpc>
              <a:spcPct val="90000"/>
            </a:lnSpc>
            <a:spcBef>
              <a:spcPct val="0"/>
            </a:spcBef>
            <a:spcAft>
              <a:spcPct val="35000"/>
            </a:spcAft>
          </a:pPr>
          <a:r>
            <a:rPr lang="en-IE" sz="1500" kern="1200"/>
            <a:t>Capacity to be adapted for use in non-healthcare courses across all disciplines to develop digital learning experiences</a:t>
          </a:r>
          <a:endParaRPr lang="en-GB" sz="1500" kern="1200"/>
        </a:p>
      </dsp:txBody>
      <dsp:txXfrm>
        <a:off x="2806035" y="2914393"/>
        <a:ext cx="2950037" cy="122300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287836-733A-431C-BEE6-2426E6765F77}">
      <dsp:nvSpPr>
        <dsp:cNvPr id="0" name=""/>
        <dsp:cNvSpPr/>
      </dsp:nvSpPr>
      <dsp:spPr>
        <a:xfrm>
          <a:off x="2559386" y="1492"/>
          <a:ext cx="2879310" cy="6527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lvl="0" algn="ctr" defTabSz="533400">
            <a:lnSpc>
              <a:spcPct val="90000"/>
            </a:lnSpc>
            <a:spcBef>
              <a:spcPct val="0"/>
            </a:spcBef>
            <a:spcAft>
              <a:spcPct val="35000"/>
            </a:spcAft>
          </a:pPr>
          <a:r>
            <a:rPr lang="en-IE" sz="1200" b="0" kern="1200"/>
            <a:t>The initiative will have</a:t>
          </a:r>
          <a:endParaRPr lang="en-GB" sz="1200" kern="1200"/>
        </a:p>
      </dsp:txBody>
      <dsp:txXfrm>
        <a:off x="2591250" y="33356"/>
        <a:ext cx="2815582" cy="589003"/>
      </dsp:txXfrm>
    </dsp:sp>
    <dsp:sp modelId="{4C1457DF-6E22-4981-B995-8CFBEF50B71E}">
      <dsp:nvSpPr>
        <dsp:cNvPr id="0" name=""/>
        <dsp:cNvSpPr/>
      </dsp:nvSpPr>
      <dsp:spPr>
        <a:xfrm>
          <a:off x="2559386" y="686861"/>
          <a:ext cx="2879310" cy="6527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lvl="0" algn="ctr" defTabSz="533400">
            <a:lnSpc>
              <a:spcPct val="90000"/>
            </a:lnSpc>
            <a:spcBef>
              <a:spcPct val="0"/>
            </a:spcBef>
            <a:spcAft>
              <a:spcPct val="35000"/>
            </a:spcAft>
          </a:pPr>
          <a:r>
            <a:rPr lang="en-IE" sz="1200" b="0" kern="1200"/>
            <a:t>(i) pre-course-checking prior knowledge and identifying learning needs</a:t>
          </a:r>
          <a:endParaRPr lang="en-GB" sz="1200" kern="1200"/>
        </a:p>
      </dsp:txBody>
      <dsp:txXfrm>
        <a:off x="2591250" y="718725"/>
        <a:ext cx="2815582" cy="589003"/>
      </dsp:txXfrm>
    </dsp:sp>
    <dsp:sp modelId="{8ADBD2C1-8193-464B-AF5D-0AC030A67201}">
      <dsp:nvSpPr>
        <dsp:cNvPr id="0" name=""/>
        <dsp:cNvSpPr/>
      </dsp:nvSpPr>
      <dsp:spPr>
        <a:xfrm>
          <a:off x="2559386" y="1372229"/>
          <a:ext cx="2879310" cy="6527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lvl="0" algn="ctr" defTabSz="533400">
            <a:lnSpc>
              <a:spcPct val="90000"/>
            </a:lnSpc>
            <a:spcBef>
              <a:spcPct val="0"/>
            </a:spcBef>
            <a:spcAft>
              <a:spcPct val="35000"/>
            </a:spcAft>
          </a:pPr>
          <a:r>
            <a:rPr lang="en-IE" sz="1200" b="0" kern="1200"/>
            <a:t>(ii) post-course-measuring students’ perceptions of content  </a:t>
          </a:r>
          <a:endParaRPr lang="en-GB" sz="1200" kern="1200"/>
        </a:p>
      </dsp:txBody>
      <dsp:txXfrm>
        <a:off x="2591250" y="1404093"/>
        <a:ext cx="2815582" cy="589003"/>
      </dsp:txXfrm>
    </dsp:sp>
    <dsp:sp modelId="{C35ED6A8-58F3-4923-802E-AD930C2CE236}">
      <dsp:nvSpPr>
        <dsp:cNvPr id="0" name=""/>
        <dsp:cNvSpPr/>
      </dsp:nvSpPr>
      <dsp:spPr>
        <a:xfrm>
          <a:off x="2559386" y="2057597"/>
          <a:ext cx="2879310" cy="6527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lvl="0" algn="ctr" defTabSz="533400">
            <a:lnSpc>
              <a:spcPct val="90000"/>
            </a:lnSpc>
            <a:spcBef>
              <a:spcPct val="0"/>
            </a:spcBef>
            <a:spcAft>
              <a:spcPct val="35000"/>
            </a:spcAft>
          </a:pPr>
          <a:r>
            <a:rPr lang="en-IE" sz="1200" b="0" kern="1200"/>
            <a:t>(iii) three months after completion-determine long term benefits </a:t>
          </a:r>
          <a:endParaRPr lang="en-GB" sz="1200" kern="1200"/>
        </a:p>
      </dsp:txBody>
      <dsp:txXfrm>
        <a:off x="2591250" y="2089461"/>
        <a:ext cx="2815582" cy="589003"/>
      </dsp:txXfrm>
    </dsp:sp>
    <dsp:sp modelId="{F6E5238A-928A-46C9-B72E-4A7D4F8D54F9}">
      <dsp:nvSpPr>
        <dsp:cNvPr id="0" name=""/>
        <dsp:cNvSpPr/>
      </dsp:nvSpPr>
      <dsp:spPr>
        <a:xfrm>
          <a:off x="2559386" y="2742966"/>
          <a:ext cx="2879310" cy="6527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lvl="0" algn="ctr" defTabSz="533400">
            <a:lnSpc>
              <a:spcPct val="90000"/>
            </a:lnSpc>
            <a:spcBef>
              <a:spcPct val="0"/>
            </a:spcBef>
            <a:spcAft>
              <a:spcPct val="35000"/>
            </a:spcAft>
          </a:pPr>
          <a:r>
            <a:rPr lang="en-IE" sz="1200" b="0" kern="1200"/>
            <a:t>Descriptive and inferential statistics analysing quantitative data and thematic analysis of qualitative data collected</a:t>
          </a:r>
          <a:r>
            <a:rPr lang="en-GB" sz="1200" b="0" kern="1200"/>
            <a:t> </a:t>
          </a:r>
          <a:endParaRPr lang="en-GB" sz="1200" kern="1200"/>
        </a:p>
      </dsp:txBody>
      <dsp:txXfrm>
        <a:off x="2591250" y="2774830"/>
        <a:ext cx="2815582" cy="58900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5ADF-BE72-4A36-8417-6F2AB596DFEE}">
      <dsp:nvSpPr>
        <dsp:cNvPr id="0" name=""/>
        <dsp:cNvSpPr/>
      </dsp:nvSpPr>
      <dsp:spPr>
        <a:xfrm>
          <a:off x="0" y="1419651"/>
          <a:ext cx="8148210" cy="1892869"/>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F2C00E-C15C-4697-B104-2ABC99EC099D}">
      <dsp:nvSpPr>
        <dsp:cNvPr id="0" name=""/>
        <dsp:cNvSpPr/>
      </dsp:nvSpPr>
      <dsp:spPr>
        <a:xfrm>
          <a:off x="2014" y="0"/>
          <a:ext cx="1172697" cy="1892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lvl="0" algn="ctr" defTabSz="666750">
            <a:lnSpc>
              <a:spcPct val="90000"/>
            </a:lnSpc>
            <a:spcBef>
              <a:spcPct val="0"/>
            </a:spcBef>
            <a:spcAft>
              <a:spcPct val="35000"/>
            </a:spcAft>
          </a:pPr>
          <a:r>
            <a:rPr lang="en-GB" sz="1500" b="0" kern="1200"/>
            <a:t>Module content and animations developed July + August 2022</a:t>
          </a:r>
          <a:endParaRPr lang="en-GB" sz="1500" kern="1200"/>
        </a:p>
      </dsp:txBody>
      <dsp:txXfrm>
        <a:off x="2014" y="0"/>
        <a:ext cx="1172697" cy="1892869"/>
      </dsp:txXfrm>
    </dsp:sp>
    <dsp:sp modelId="{55E314B7-2AF2-48DB-B351-2835F0BECED7}">
      <dsp:nvSpPr>
        <dsp:cNvPr id="0" name=""/>
        <dsp:cNvSpPr/>
      </dsp:nvSpPr>
      <dsp:spPr>
        <a:xfrm>
          <a:off x="351754" y="2129477"/>
          <a:ext cx="473217" cy="47321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FB7B53-C32A-4106-B9B3-01B50010E854}">
      <dsp:nvSpPr>
        <dsp:cNvPr id="0" name=""/>
        <dsp:cNvSpPr/>
      </dsp:nvSpPr>
      <dsp:spPr>
        <a:xfrm>
          <a:off x="1233346" y="2839303"/>
          <a:ext cx="1172697" cy="1892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666750">
            <a:lnSpc>
              <a:spcPct val="90000"/>
            </a:lnSpc>
            <a:spcBef>
              <a:spcPct val="0"/>
            </a:spcBef>
            <a:spcAft>
              <a:spcPct val="35000"/>
            </a:spcAft>
          </a:pPr>
          <a:r>
            <a:rPr lang="en-GB" sz="1500" b="0" kern="1200"/>
            <a:t>Ethics DDUH December 2022</a:t>
          </a:r>
          <a:endParaRPr lang="en-GB" sz="1500" kern="1200"/>
        </a:p>
      </dsp:txBody>
      <dsp:txXfrm>
        <a:off x="1233346" y="2839303"/>
        <a:ext cx="1172697" cy="1892869"/>
      </dsp:txXfrm>
    </dsp:sp>
    <dsp:sp modelId="{2BF29F07-470B-4A0C-89C9-36D737EEAEF4}">
      <dsp:nvSpPr>
        <dsp:cNvPr id="0" name=""/>
        <dsp:cNvSpPr/>
      </dsp:nvSpPr>
      <dsp:spPr>
        <a:xfrm>
          <a:off x="1583086" y="2129477"/>
          <a:ext cx="473217" cy="47321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0DAF52-97BC-4859-88ED-34EDD91A3C98}">
      <dsp:nvSpPr>
        <dsp:cNvPr id="0" name=""/>
        <dsp:cNvSpPr/>
      </dsp:nvSpPr>
      <dsp:spPr>
        <a:xfrm>
          <a:off x="2464679" y="0"/>
          <a:ext cx="1172697" cy="1892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lvl="0" algn="ctr" defTabSz="666750">
            <a:lnSpc>
              <a:spcPct val="90000"/>
            </a:lnSpc>
            <a:spcBef>
              <a:spcPct val="0"/>
            </a:spcBef>
            <a:spcAft>
              <a:spcPct val="35000"/>
            </a:spcAft>
          </a:pPr>
          <a:r>
            <a:rPr lang="en-GB" sz="1500" b="0" kern="1200" dirty="0"/>
            <a:t>Pilot module in DDUH Feb 2023 -target years 3</a:t>
          </a:r>
          <a:r>
            <a:rPr lang="en-GB" sz="1500" b="0" kern="1200" baseline="30000" dirty="0"/>
            <a:t>rd</a:t>
          </a:r>
          <a:r>
            <a:rPr lang="en-GB" sz="1500" b="0" kern="1200" dirty="0"/>
            <a:t> and 4</a:t>
          </a:r>
          <a:r>
            <a:rPr lang="en-GB" sz="1500" b="0" kern="1200" baseline="30000" dirty="0"/>
            <a:t>th</a:t>
          </a:r>
          <a:r>
            <a:rPr lang="en-GB" sz="1500" b="0" kern="1200" dirty="0"/>
            <a:t> years</a:t>
          </a:r>
          <a:endParaRPr lang="en-GB" sz="1500" kern="1200" dirty="0"/>
        </a:p>
      </dsp:txBody>
      <dsp:txXfrm>
        <a:off x="2464679" y="0"/>
        <a:ext cx="1172697" cy="1892869"/>
      </dsp:txXfrm>
    </dsp:sp>
    <dsp:sp modelId="{E222F31C-7654-407C-BD89-2CD731342CBB}">
      <dsp:nvSpPr>
        <dsp:cNvPr id="0" name=""/>
        <dsp:cNvSpPr/>
      </dsp:nvSpPr>
      <dsp:spPr>
        <a:xfrm>
          <a:off x="2814419" y="2129477"/>
          <a:ext cx="473217" cy="47321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7DC56B-BEFD-4D1C-9740-787FC98B7465}">
      <dsp:nvSpPr>
        <dsp:cNvPr id="0" name=""/>
        <dsp:cNvSpPr/>
      </dsp:nvSpPr>
      <dsp:spPr>
        <a:xfrm>
          <a:off x="3696011" y="2839303"/>
          <a:ext cx="1172697" cy="1892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666750">
            <a:lnSpc>
              <a:spcPct val="90000"/>
            </a:lnSpc>
            <a:spcBef>
              <a:spcPct val="0"/>
            </a:spcBef>
            <a:spcAft>
              <a:spcPct val="35000"/>
            </a:spcAft>
          </a:pPr>
          <a:r>
            <a:rPr lang="en-GB" sz="1500" b="0" kern="1200"/>
            <a:t>Evaluation, review and revisions</a:t>
          </a:r>
          <a:endParaRPr lang="en-GB" sz="1500" kern="1200"/>
        </a:p>
      </dsp:txBody>
      <dsp:txXfrm>
        <a:off x="3696011" y="2839303"/>
        <a:ext cx="1172697" cy="1892869"/>
      </dsp:txXfrm>
    </dsp:sp>
    <dsp:sp modelId="{BB3E1C7E-9464-40AD-8056-0B3DA80A3C1A}">
      <dsp:nvSpPr>
        <dsp:cNvPr id="0" name=""/>
        <dsp:cNvSpPr/>
      </dsp:nvSpPr>
      <dsp:spPr>
        <a:xfrm>
          <a:off x="4045752" y="2129477"/>
          <a:ext cx="473217" cy="47321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DEBD9A6-3EB9-4B39-A872-8B9040B44B40}">
      <dsp:nvSpPr>
        <dsp:cNvPr id="0" name=""/>
        <dsp:cNvSpPr/>
      </dsp:nvSpPr>
      <dsp:spPr>
        <a:xfrm>
          <a:off x="4927344" y="0"/>
          <a:ext cx="1172697" cy="1892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lvl="0" algn="ctr" defTabSz="666750">
            <a:lnSpc>
              <a:spcPct val="90000"/>
            </a:lnSpc>
            <a:spcBef>
              <a:spcPct val="0"/>
            </a:spcBef>
            <a:spcAft>
              <a:spcPct val="35000"/>
            </a:spcAft>
          </a:pPr>
          <a:r>
            <a:rPr lang="en-GB" sz="1500" b="0" kern="1200"/>
            <a:t>Sept 2023 roll out across Health Faculty</a:t>
          </a:r>
          <a:endParaRPr lang="en-GB" sz="1500" kern="1200"/>
        </a:p>
      </dsp:txBody>
      <dsp:txXfrm>
        <a:off x="4927344" y="0"/>
        <a:ext cx="1172697" cy="1892869"/>
      </dsp:txXfrm>
    </dsp:sp>
    <dsp:sp modelId="{38526164-78D1-4CB7-89D7-417AA75AD7CD}">
      <dsp:nvSpPr>
        <dsp:cNvPr id="0" name=""/>
        <dsp:cNvSpPr/>
      </dsp:nvSpPr>
      <dsp:spPr>
        <a:xfrm>
          <a:off x="5277084" y="2129477"/>
          <a:ext cx="473217" cy="47321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8D02D5-E02B-46DC-B233-9EEBBEC669BB}">
      <dsp:nvSpPr>
        <dsp:cNvPr id="0" name=""/>
        <dsp:cNvSpPr/>
      </dsp:nvSpPr>
      <dsp:spPr>
        <a:xfrm>
          <a:off x="6158677" y="2839303"/>
          <a:ext cx="1172697" cy="1892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666750">
            <a:lnSpc>
              <a:spcPct val="90000"/>
            </a:lnSpc>
            <a:spcBef>
              <a:spcPct val="0"/>
            </a:spcBef>
            <a:spcAft>
              <a:spcPct val="35000"/>
            </a:spcAft>
          </a:pPr>
          <a:r>
            <a:rPr lang="en-IE" sz="1500" b="0" kern="1200"/>
            <a:t>Evaluate and publish findings</a:t>
          </a:r>
          <a:endParaRPr lang="en-GB" sz="1500" kern="1200"/>
        </a:p>
      </dsp:txBody>
      <dsp:txXfrm>
        <a:off x="6158677" y="2839303"/>
        <a:ext cx="1172697" cy="1892869"/>
      </dsp:txXfrm>
    </dsp:sp>
    <dsp:sp modelId="{3D4DC73E-8F57-4542-9B59-DFF1903C218F}">
      <dsp:nvSpPr>
        <dsp:cNvPr id="0" name=""/>
        <dsp:cNvSpPr/>
      </dsp:nvSpPr>
      <dsp:spPr>
        <a:xfrm>
          <a:off x="6508417" y="2129477"/>
          <a:ext cx="473217" cy="47321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65D46A-B6E8-49EE-A1E4-366736A82D91}">
      <dsp:nvSpPr>
        <dsp:cNvPr id="0" name=""/>
        <dsp:cNvSpPr/>
      </dsp:nvSpPr>
      <dsp:spPr>
        <a:xfrm rot="10800000">
          <a:off x="1552358" y="995"/>
          <a:ext cx="5201739" cy="968584"/>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7119" tIns="64770" rIns="120904" bIns="64770" numCol="1" spcCol="1270" anchor="ctr" anchorCtr="0">
          <a:noAutofit/>
        </a:bodyPr>
        <a:lstStyle/>
        <a:p>
          <a:pPr lvl="0" algn="ctr" defTabSz="755650">
            <a:lnSpc>
              <a:spcPct val="90000"/>
            </a:lnSpc>
            <a:spcBef>
              <a:spcPct val="0"/>
            </a:spcBef>
            <a:spcAft>
              <a:spcPct val="35000"/>
            </a:spcAft>
          </a:pPr>
          <a:r>
            <a:rPr lang="en-IE" sz="1700" b="0" kern="1200"/>
            <a:t>Enhance student engagement in learning and maximise the learning opportunities for students</a:t>
          </a:r>
          <a:endParaRPr lang="en-GB" sz="1700" kern="1200"/>
        </a:p>
      </dsp:txBody>
      <dsp:txXfrm rot="10800000">
        <a:off x="1794504" y="995"/>
        <a:ext cx="4959593" cy="968584"/>
      </dsp:txXfrm>
    </dsp:sp>
    <dsp:sp modelId="{D98EB048-CC1F-4276-8C6B-463485D065D3}">
      <dsp:nvSpPr>
        <dsp:cNvPr id="0" name=""/>
        <dsp:cNvSpPr/>
      </dsp:nvSpPr>
      <dsp:spPr>
        <a:xfrm>
          <a:off x="1068066" y="995"/>
          <a:ext cx="968584" cy="968584"/>
        </a:xfrm>
        <a:prstGeom prst="ellipse">
          <a:avLst/>
        </a:prstGeom>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l="-17000" r="-1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8E7F89-976D-4F76-A573-45C68CB2C311}">
      <dsp:nvSpPr>
        <dsp:cNvPr id="0" name=""/>
        <dsp:cNvSpPr/>
      </dsp:nvSpPr>
      <dsp:spPr>
        <a:xfrm rot="10800000">
          <a:off x="1552358" y="1258710"/>
          <a:ext cx="5201739" cy="968584"/>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7119" tIns="64770" rIns="120904" bIns="64770" numCol="1" spcCol="1270" anchor="ctr" anchorCtr="0">
          <a:noAutofit/>
        </a:bodyPr>
        <a:lstStyle/>
        <a:p>
          <a:pPr lvl="0" algn="ctr" defTabSz="755650">
            <a:lnSpc>
              <a:spcPct val="90000"/>
            </a:lnSpc>
            <a:spcBef>
              <a:spcPct val="0"/>
            </a:spcBef>
            <a:spcAft>
              <a:spcPct val="35000"/>
            </a:spcAft>
          </a:pPr>
          <a:r>
            <a:rPr lang="en-IE" sz="1700" b="0" kern="1200"/>
            <a:t>Promote high quality learning experiences and communication in CLE</a:t>
          </a:r>
          <a:endParaRPr lang="en-GB" sz="1700" kern="1200"/>
        </a:p>
      </dsp:txBody>
      <dsp:txXfrm rot="10800000">
        <a:off x="1794504" y="1258710"/>
        <a:ext cx="4959593" cy="968584"/>
      </dsp:txXfrm>
    </dsp:sp>
    <dsp:sp modelId="{87D17626-9E44-4D77-9670-044AEB28F8E8}">
      <dsp:nvSpPr>
        <dsp:cNvPr id="0" name=""/>
        <dsp:cNvSpPr/>
      </dsp:nvSpPr>
      <dsp:spPr>
        <a:xfrm>
          <a:off x="1068066" y="1258710"/>
          <a:ext cx="968584" cy="968584"/>
        </a:xfrm>
        <a:prstGeom prst="ellipse">
          <a:avLst/>
        </a:prstGeom>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l="-17000" r="-1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45D5B29-280C-4448-ACA9-A7580BB55D6E}">
      <dsp:nvSpPr>
        <dsp:cNvPr id="0" name=""/>
        <dsp:cNvSpPr/>
      </dsp:nvSpPr>
      <dsp:spPr>
        <a:xfrm rot="10800000">
          <a:off x="1552358" y="2516424"/>
          <a:ext cx="5201739" cy="968584"/>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7119" tIns="64770" rIns="120904" bIns="64770" numCol="1" spcCol="1270" anchor="ctr" anchorCtr="0">
          <a:noAutofit/>
        </a:bodyPr>
        <a:lstStyle/>
        <a:p>
          <a:pPr lvl="0" algn="ctr" defTabSz="755650">
            <a:lnSpc>
              <a:spcPct val="90000"/>
            </a:lnSpc>
            <a:spcBef>
              <a:spcPct val="0"/>
            </a:spcBef>
            <a:spcAft>
              <a:spcPct val="35000"/>
            </a:spcAft>
          </a:pPr>
          <a:r>
            <a:rPr lang="en-IE" sz="1700" b="0" kern="1200"/>
            <a:t>Enhance professional and clinical competency and development of lifelong skills for reflective practice</a:t>
          </a:r>
          <a:endParaRPr lang="en-GB" sz="1700" kern="1200"/>
        </a:p>
      </dsp:txBody>
      <dsp:txXfrm rot="10800000">
        <a:off x="1794504" y="2516424"/>
        <a:ext cx="4959593" cy="968584"/>
      </dsp:txXfrm>
    </dsp:sp>
    <dsp:sp modelId="{53F05D5F-4E9F-4B4C-A615-4A2223C87638}">
      <dsp:nvSpPr>
        <dsp:cNvPr id="0" name=""/>
        <dsp:cNvSpPr/>
      </dsp:nvSpPr>
      <dsp:spPr>
        <a:xfrm>
          <a:off x="1068066" y="2516424"/>
          <a:ext cx="968584" cy="968584"/>
        </a:xfrm>
        <a:prstGeom prst="ellipse">
          <a:avLst/>
        </a:prstGeom>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l="-17000" r="-1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1DD83B2-493A-4A02-94D2-03E154D407BD}">
      <dsp:nvSpPr>
        <dsp:cNvPr id="0" name=""/>
        <dsp:cNvSpPr/>
      </dsp:nvSpPr>
      <dsp:spPr>
        <a:xfrm rot="10800000">
          <a:off x="1552358" y="3774139"/>
          <a:ext cx="5201739" cy="968584"/>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7119" tIns="64770" rIns="120904" bIns="64770" numCol="1" spcCol="1270" anchor="ctr" anchorCtr="0">
          <a:noAutofit/>
        </a:bodyPr>
        <a:lstStyle/>
        <a:p>
          <a:pPr lvl="0" algn="ctr" defTabSz="755650">
            <a:lnSpc>
              <a:spcPct val="90000"/>
            </a:lnSpc>
            <a:spcBef>
              <a:spcPct val="0"/>
            </a:spcBef>
            <a:spcAft>
              <a:spcPct val="35000"/>
            </a:spcAft>
          </a:pPr>
          <a:r>
            <a:rPr lang="en-IE" sz="1700" b="0" kern="1200" dirty="0"/>
            <a:t>Promote positive impact and improved health and wellbeing of healthcare students, but ultimately, the quality of patient care into the future</a:t>
          </a:r>
          <a:endParaRPr lang="en-GB" sz="1700" kern="1200" dirty="0"/>
        </a:p>
      </dsp:txBody>
      <dsp:txXfrm rot="10800000">
        <a:off x="1794504" y="3774139"/>
        <a:ext cx="4959593" cy="968584"/>
      </dsp:txXfrm>
    </dsp:sp>
    <dsp:sp modelId="{5EE9B2A0-AA8A-4520-AFD1-2B741D59831B}">
      <dsp:nvSpPr>
        <dsp:cNvPr id="0" name=""/>
        <dsp:cNvSpPr/>
      </dsp:nvSpPr>
      <dsp:spPr>
        <a:xfrm>
          <a:off x="1068066" y="3774139"/>
          <a:ext cx="968584" cy="968584"/>
        </a:xfrm>
        <a:prstGeom prst="ellipse">
          <a:avLst/>
        </a:prstGeom>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l="-17000" r="-1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095F16-BE59-4E1E-ADAD-09CA3E18AA27}">
      <dsp:nvSpPr>
        <dsp:cNvPr id="0" name=""/>
        <dsp:cNvSpPr/>
      </dsp:nvSpPr>
      <dsp:spPr>
        <a:xfrm>
          <a:off x="6893" y="155195"/>
          <a:ext cx="2060244" cy="30380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b="0" kern="1200"/>
            <a:t>This transdisciplinary online module will support students’ development of feedback literacy skills is innovative, engaging and novel </a:t>
          </a:r>
          <a:endParaRPr lang="en-GB" sz="1800" kern="1200"/>
        </a:p>
      </dsp:txBody>
      <dsp:txXfrm>
        <a:off x="67235" y="215537"/>
        <a:ext cx="1939560" cy="2917396"/>
      </dsp:txXfrm>
    </dsp:sp>
    <dsp:sp modelId="{052A7885-7994-4226-B16D-1386CAC6E183}">
      <dsp:nvSpPr>
        <dsp:cNvPr id="0" name=""/>
        <dsp:cNvSpPr/>
      </dsp:nvSpPr>
      <dsp:spPr>
        <a:xfrm>
          <a:off x="2273161" y="1418765"/>
          <a:ext cx="436771" cy="5109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GB" sz="1400" kern="1200"/>
        </a:p>
      </dsp:txBody>
      <dsp:txXfrm>
        <a:off x="2273161" y="1520953"/>
        <a:ext cx="305740" cy="306564"/>
      </dsp:txXfrm>
    </dsp:sp>
    <dsp:sp modelId="{C2F116D2-8E1E-4C87-B9CA-13501F843B4D}">
      <dsp:nvSpPr>
        <dsp:cNvPr id="0" name=""/>
        <dsp:cNvSpPr/>
      </dsp:nvSpPr>
      <dsp:spPr>
        <a:xfrm>
          <a:off x="2891234" y="155195"/>
          <a:ext cx="2060244" cy="30380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b="0" kern="1200" dirty="0"/>
            <a:t>Asynchronous online mode of delivery provides students with the tools to develop feedback literacy skills in a flexible manner (</a:t>
          </a:r>
          <a:r>
            <a:rPr lang="en-GB" sz="1800" b="0" kern="1200" dirty="0" err="1"/>
            <a:t>Wentling</a:t>
          </a:r>
          <a:r>
            <a:rPr lang="en-GB" sz="1800" b="0" kern="1200" dirty="0"/>
            <a:t> et al., 2000) </a:t>
          </a:r>
          <a:endParaRPr lang="en-GB" sz="1800" kern="1200" dirty="0"/>
        </a:p>
      </dsp:txBody>
      <dsp:txXfrm>
        <a:off x="2951576" y="215537"/>
        <a:ext cx="1939560" cy="2917396"/>
      </dsp:txXfrm>
    </dsp:sp>
    <dsp:sp modelId="{B75BEBDE-BFC3-42DA-B11B-02D450B4FE4F}">
      <dsp:nvSpPr>
        <dsp:cNvPr id="0" name=""/>
        <dsp:cNvSpPr/>
      </dsp:nvSpPr>
      <dsp:spPr>
        <a:xfrm>
          <a:off x="5157503" y="1418765"/>
          <a:ext cx="436771" cy="5109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GB" sz="1400" kern="1200"/>
        </a:p>
      </dsp:txBody>
      <dsp:txXfrm>
        <a:off x="5157503" y="1520953"/>
        <a:ext cx="305740" cy="306564"/>
      </dsp:txXfrm>
    </dsp:sp>
    <dsp:sp modelId="{D805E4A4-D315-488B-B91D-80271BC2021D}">
      <dsp:nvSpPr>
        <dsp:cNvPr id="0" name=""/>
        <dsp:cNvSpPr/>
      </dsp:nvSpPr>
      <dsp:spPr>
        <a:xfrm>
          <a:off x="5775576" y="155195"/>
          <a:ext cx="2060244" cy="30380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b="0" kern="1200" dirty="0"/>
            <a:t>This flexibility has become increasingly relevant in the context of COVID-19 with the rapid move to blended approaches to teaching and learning (UNESCO, 2020) </a:t>
          </a:r>
          <a:endParaRPr lang="en-GB" sz="1800" kern="1200" dirty="0"/>
        </a:p>
      </dsp:txBody>
      <dsp:txXfrm>
        <a:off x="5835918" y="215537"/>
        <a:ext cx="1939560" cy="291739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AF90BD-6739-464A-A08D-24B1E2575797}">
      <dsp:nvSpPr>
        <dsp:cNvPr id="0" name=""/>
        <dsp:cNvSpPr/>
      </dsp:nvSpPr>
      <dsp:spPr>
        <a:xfrm>
          <a:off x="0" y="0"/>
          <a:ext cx="8212584" cy="516790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GB" sz="2700" b="1" i="1" kern="1200" dirty="0"/>
            <a:t>Take home message-</a:t>
          </a:r>
          <a:r>
            <a:rPr lang="en-GB" sz="2700" b="1" kern="1200" dirty="0"/>
            <a:t/>
          </a:r>
          <a:br>
            <a:rPr lang="en-GB" sz="2700" b="1" kern="1200" dirty="0"/>
          </a:br>
          <a:r>
            <a:rPr lang="en-GB" sz="2700" b="1" kern="1200" dirty="0"/>
            <a:t/>
          </a:r>
          <a:br>
            <a:rPr lang="en-GB" sz="2700" b="1" kern="1200" dirty="0"/>
          </a:br>
          <a:r>
            <a:rPr lang="en-GB" sz="2700" b="0" kern="1200" dirty="0"/>
            <a:t>Enhancing student feedback literacy in clinical teaching can create a high-quality learning environment</a:t>
          </a:r>
          <a:br>
            <a:rPr lang="en-GB" sz="2700" b="0" kern="1200" dirty="0"/>
          </a:br>
          <a:r>
            <a:rPr lang="en-GB" sz="2700" b="0" kern="1200" dirty="0"/>
            <a:t/>
          </a:r>
          <a:br>
            <a:rPr lang="en-GB" sz="2700" b="0" kern="1200" dirty="0"/>
          </a:br>
          <a:r>
            <a:rPr lang="en-GB" sz="2700" b="1" kern="1200" dirty="0"/>
            <a:t>Students value your feedback in this high quality clinical learning environment</a:t>
          </a:r>
          <a:br>
            <a:rPr lang="en-GB" sz="2700" b="1" kern="1200" dirty="0"/>
          </a:br>
          <a:r>
            <a:rPr lang="en-GB" sz="2700" b="1" kern="1200" dirty="0"/>
            <a:t/>
          </a:r>
          <a:br>
            <a:rPr lang="en-GB" sz="2700" b="1" kern="1200" dirty="0"/>
          </a:br>
          <a:r>
            <a:rPr lang="en-GB" sz="2700" b="1" kern="1200" dirty="0"/>
            <a:t/>
          </a:r>
          <a:br>
            <a:rPr lang="en-GB" sz="2700" b="1" kern="1200" dirty="0"/>
          </a:br>
          <a:r>
            <a:rPr lang="en-GB" sz="2700" b="1" kern="1200" dirty="0">
              <a:hlinkClick xmlns:r="http://schemas.openxmlformats.org/officeDocument/2006/relationships" r:id="rId1"/>
            </a:rPr>
            <a:t>SDavis@dental.tcd.ie</a:t>
          </a:r>
          <a:r>
            <a:rPr lang="en-GB" sz="2700" b="1" kern="1200" dirty="0"/>
            <a:t> for correspondence</a:t>
          </a:r>
          <a:endParaRPr lang="en-GB" sz="2700" kern="1200" dirty="0"/>
        </a:p>
      </dsp:txBody>
      <dsp:txXfrm>
        <a:off x="2159306" y="0"/>
        <a:ext cx="6053277" cy="5167901"/>
      </dsp:txXfrm>
    </dsp:sp>
    <dsp:sp modelId="{042B3D17-9937-4A35-8610-0FE4B636ED1B}">
      <dsp:nvSpPr>
        <dsp:cNvPr id="0" name=""/>
        <dsp:cNvSpPr/>
      </dsp:nvSpPr>
      <dsp:spPr>
        <a:xfrm>
          <a:off x="0" y="1202095"/>
          <a:ext cx="2228090" cy="2065093"/>
        </a:xfrm>
        <a:prstGeom prst="roundRect">
          <a:avLst>
            <a:gd name="adj" fmla="val 10000"/>
          </a:avLst>
        </a:prstGeom>
        <a:blipFill rotWithShape="1">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5936"/>
          </a:xfrm>
          <a:prstGeom prst="rect">
            <a:avLst/>
          </a:prstGeom>
        </p:spPr>
        <p:txBody>
          <a:bodyPr vert="horz" lIns="91001" tIns="45501" rIns="91001" bIns="45501" rtlCol="0"/>
          <a:lstStyle>
            <a:lvl1pPr algn="l">
              <a:defRPr sz="1200"/>
            </a:lvl1pPr>
          </a:lstStyle>
          <a:p>
            <a:endParaRPr lang="en-GB" dirty="0"/>
          </a:p>
        </p:txBody>
      </p:sp>
      <p:sp>
        <p:nvSpPr>
          <p:cNvPr id="3" name="Date Placeholder 2"/>
          <p:cNvSpPr>
            <a:spLocks noGrp="1"/>
          </p:cNvSpPr>
          <p:nvPr>
            <p:ph type="dt" sz="quarter" idx="1"/>
          </p:nvPr>
        </p:nvSpPr>
        <p:spPr>
          <a:xfrm>
            <a:off x="3850443" y="0"/>
            <a:ext cx="2945659" cy="495936"/>
          </a:xfrm>
          <a:prstGeom prst="rect">
            <a:avLst/>
          </a:prstGeom>
        </p:spPr>
        <p:txBody>
          <a:bodyPr vert="horz" lIns="91001" tIns="45501" rIns="91001" bIns="45501" rtlCol="0"/>
          <a:lstStyle>
            <a:lvl1pPr algn="r">
              <a:defRPr sz="1200"/>
            </a:lvl1pPr>
          </a:lstStyle>
          <a:p>
            <a:fld id="{9EE739D8-D12A-497D-A331-8D1207BE9BD5}" type="datetimeFigureOut">
              <a:rPr lang="en-GB" smtClean="0"/>
              <a:t>18/01/2023</a:t>
            </a:fld>
            <a:endParaRPr lang="en-GB" dirty="0"/>
          </a:p>
        </p:txBody>
      </p:sp>
      <p:sp>
        <p:nvSpPr>
          <p:cNvPr id="4" name="Footer Placeholder 3"/>
          <p:cNvSpPr>
            <a:spLocks noGrp="1"/>
          </p:cNvSpPr>
          <p:nvPr>
            <p:ph type="ftr" sz="quarter" idx="2"/>
          </p:nvPr>
        </p:nvSpPr>
        <p:spPr>
          <a:xfrm>
            <a:off x="0" y="9430705"/>
            <a:ext cx="2945659" cy="495936"/>
          </a:xfrm>
          <a:prstGeom prst="rect">
            <a:avLst/>
          </a:prstGeom>
        </p:spPr>
        <p:txBody>
          <a:bodyPr vert="horz" lIns="91001" tIns="45501" rIns="91001" bIns="45501"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50443" y="9430705"/>
            <a:ext cx="2945659" cy="495936"/>
          </a:xfrm>
          <a:prstGeom prst="rect">
            <a:avLst/>
          </a:prstGeom>
        </p:spPr>
        <p:txBody>
          <a:bodyPr vert="horz" lIns="91001" tIns="45501" rIns="91001" bIns="45501" rtlCol="0" anchor="b"/>
          <a:lstStyle>
            <a:lvl1pPr algn="r">
              <a:defRPr sz="1200"/>
            </a:lvl1pPr>
          </a:lstStyle>
          <a:p>
            <a:fld id="{E4285B46-1187-47E3-8002-D98988A9EC5C}" type="slidenum">
              <a:rPr lang="en-GB" smtClean="0"/>
              <a:t>‹#›</a:t>
            </a:fld>
            <a:endParaRPr lang="en-GB" dirty="0"/>
          </a:p>
        </p:txBody>
      </p:sp>
    </p:spTree>
    <p:extLst>
      <p:ext uri="{BB962C8B-B14F-4D97-AF65-F5344CB8AC3E}">
        <p14:creationId xmlns:p14="http://schemas.microsoft.com/office/powerpoint/2010/main" val="1977331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915988" y="744538"/>
            <a:ext cx="4965700" cy="3724275"/>
          </a:xfrm>
          <a:prstGeom prst="rect">
            <a:avLst/>
          </a:prstGeom>
          <a:noFill/>
          <a:ln w="12700">
            <a:solidFill>
              <a:prstClr val="black"/>
            </a:solidFill>
          </a:ln>
        </p:spPr>
        <p:txBody>
          <a:bodyPr vert="horz" lIns="91001" tIns="45501" rIns="91001" bIns="45501" rtlCol="0" anchor="ctr"/>
          <a:lstStyle/>
          <a:p>
            <a:endParaRPr lang="en-GB" dirty="0"/>
          </a:p>
        </p:txBody>
      </p:sp>
      <p:sp>
        <p:nvSpPr>
          <p:cNvPr id="5" name="Notes Placeholder 4"/>
          <p:cNvSpPr>
            <a:spLocks noGrp="1"/>
          </p:cNvSpPr>
          <p:nvPr>
            <p:ph type="body" sz="quarter" idx="3"/>
          </p:nvPr>
        </p:nvSpPr>
        <p:spPr>
          <a:xfrm>
            <a:off x="979281" y="4715907"/>
            <a:ext cx="4865156" cy="4467701"/>
          </a:xfrm>
          <a:prstGeom prst="rect">
            <a:avLst/>
          </a:prstGeom>
        </p:spPr>
        <p:txBody>
          <a:bodyPr vert="horz" lIns="91001" tIns="45501" rIns="91001" bIns="4550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5"/>
          </p:nvPr>
        </p:nvSpPr>
        <p:spPr>
          <a:xfrm>
            <a:off x="5969897" y="9431814"/>
            <a:ext cx="827778" cy="496411"/>
          </a:xfrm>
          <a:prstGeom prst="rect">
            <a:avLst/>
          </a:prstGeom>
        </p:spPr>
        <p:txBody>
          <a:bodyPr vert="horz" lIns="91001" tIns="45501" rIns="91001" bIns="45501" rtlCol="0" anchor="b"/>
          <a:lstStyle>
            <a:lvl1pPr algn="r">
              <a:defRPr sz="1200">
                <a:latin typeface="+mn-lt"/>
                <a:cs typeface="Arial" panose="020B0604020202020204" pitchFamily="34" charset="0"/>
              </a:defRPr>
            </a:lvl1pPr>
          </a:lstStyle>
          <a:p>
            <a:fld id="{49DD4D23-C98A-435E-AE88-9061F8349B02}" type="slidenum">
              <a:rPr lang="en-GB" smtClean="0"/>
              <a:pPr/>
              <a:t>‹#›</a:t>
            </a:fld>
            <a:endParaRPr lang="en-GB" dirty="0"/>
          </a:p>
        </p:txBody>
      </p:sp>
    </p:spTree>
    <p:extLst>
      <p:ext uri="{BB962C8B-B14F-4D97-AF65-F5344CB8AC3E}">
        <p14:creationId xmlns:p14="http://schemas.microsoft.com/office/powerpoint/2010/main" val="610033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Arial" panose="020B0604020202020204" pitchFamily="34" charset="0"/>
      </a:defRPr>
    </a:lvl1pPr>
    <a:lvl2pPr marL="457200" algn="l" defTabSz="914400" rtl="0" eaLnBrk="1" latinLnBrk="0" hangingPunct="1">
      <a:defRPr sz="1200" kern="1200">
        <a:solidFill>
          <a:schemeClr val="tx1"/>
        </a:solidFill>
        <a:latin typeface="+mn-lt"/>
        <a:ea typeface="+mn-ea"/>
        <a:cs typeface="Arial" panose="020B0604020202020204" pitchFamily="34" charset="0"/>
      </a:defRPr>
    </a:lvl2pPr>
    <a:lvl3pPr marL="914400" algn="l" defTabSz="914400" rtl="0" eaLnBrk="1" latinLnBrk="0" hangingPunct="1">
      <a:defRPr sz="1200" kern="1200">
        <a:solidFill>
          <a:schemeClr val="tx1"/>
        </a:solidFill>
        <a:latin typeface="+mn-lt"/>
        <a:ea typeface="+mn-ea"/>
        <a:cs typeface="Arial" panose="020B0604020202020204" pitchFamily="34" charset="0"/>
      </a:defRPr>
    </a:lvl3pPr>
    <a:lvl4pPr marL="1371600" algn="l" defTabSz="914400" rtl="0" eaLnBrk="1" latinLnBrk="0" hangingPunct="1">
      <a:defRPr sz="1200" kern="1200">
        <a:solidFill>
          <a:schemeClr val="tx1"/>
        </a:solidFill>
        <a:latin typeface="+mn-lt"/>
        <a:ea typeface="+mn-ea"/>
        <a:cs typeface="Arial" panose="020B0604020202020204" pitchFamily="34" charset="0"/>
      </a:defRPr>
    </a:lvl4pPr>
    <a:lvl5pPr marL="1828800" algn="l" defTabSz="914400" rtl="0" eaLnBrk="1" latinLnBrk="0" hangingPunct="1">
      <a:defRPr sz="1200" kern="1200">
        <a:solidFill>
          <a:schemeClr val="tx1"/>
        </a:solidFill>
        <a:latin typeface="+mn-lt"/>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Arial" panose="020B0604020202020204" pitchFamily="34" charset="0"/>
              </a:rPr>
              <a:t>Hello my name is Siobhan Davis and I am an Assistant Professor in Restorative Dentistry at the Dublin Dental University Hospital, Dublin, Ireland.</a:t>
            </a:r>
          </a:p>
          <a:p>
            <a:r>
              <a:rPr lang="en-GB" sz="1200" kern="1200" dirty="0">
                <a:solidFill>
                  <a:schemeClr val="tx1"/>
                </a:solidFill>
                <a:effectLst/>
                <a:latin typeface="+mn-lt"/>
                <a:ea typeface="+mn-ea"/>
                <a:cs typeface="Arial" panose="020B0604020202020204" pitchFamily="34" charset="0"/>
              </a:rPr>
              <a:t>I’m delighted to present this project titled "Developing Student Feedback Literacy in Healthcare Curriculum: a supportive educational Innovation” on behalf of our mutlidisciplinary project team. </a:t>
            </a:r>
          </a:p>
        </p:txBody>
      </p:sp>
      <p:sp>
        <p:nvSpPr>
          <p:cNvPr id="4" name="Slide Number Placeholder 3"/>
          <p:cNvSpPr>
            <a:spLocks noGrp="1"/>
          </p:cNvSpPr>
          <p:nvPr>
            <p:ph type="sldNum" sz="quarter" idx="10"/>
          </p:nvPr>
        </p:nvSpPr>
        <p:spPr/>
        <p:txBody>
          <a:bodyPr/>
          <a:lstStyle/>
          <a:p>
            <a:fld id="{49DD4D23-C98A-435E-AE88-9061F8349B02}" type="slidenum">
              <a:rPr lang="en-GB" smtClean="0"/>
              <a:pPr/>
              <a:t>1</a:t>
            </a:fld>
            <a:endParaRPr lang="en-GB" dirty="0"/>
          </a:p>
        </p:txBody>
      </p:sp>
    </p:spTree>
    <p:extLst>
      <p:ext uri="{BB962C8B-B14F-4D97-AF65-F5344CB8AC3E}">
        <p14:creationId xmlns:p14="http://schemas.microsoft.com/office/powerpoint/2010/main" val="29792828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Whilst FB is an essential tool in med Ed it is often difficult for both faculty and learners (Milan 2006).</a:t>
            </a:r>
          </a:p>
          <a:p>
            <a:endParaRPr lang="en-GB" dirty="0"/>
          </a:p>
          <a:p>
            <a:r>
              <a:rPr lang="en-GB" dirty="0"/>
              <a:t>Staff and students</a:t>
            </a:r>
            <a:r>
              <a:rPr lang="en-GB" baseline="0" dirty="0"/>
              <a:t> must have a clear purpose of what the FB process has otherwise evaluation will be compromised.</a:t>
            </a:r>
          </a:p>
          <a:p>
            <a:r>
              <a:rPr lang="en-GB" dirty="0"/>
              <a:t>Student</a:t>
            </a:r>
            <a:r>
              <a:rPr lang="en-GB" baseline="0" dirty="0"/>
              <a:t> dissatisfaction with FB (Sumit et al 2004) and difficulties resourcing FB (Price et al 2010) means that effectiveness has become very important. </a:t>
            </a:r>
          </a:p>
          <a:p>
            <a:r>
              <a:rPr lang="en-GB" baseline="0" dirty="0"/>
              <a:t>Debates on enhancing student access, retention, completion and satisfaction within a university context have thrown a focus on assessment FB in HE (Eckel and King 2004).</a:t>
            </a:r>
          </a:p>
          <a:p>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dirty="0"/>
              <a:t>Measuring the time dedicated to FB can only indicate that FB processes are being facilitated and not the quality of the FB</a:t>
            </a:r>
          </a:p>
          <a:p>
            <a:endParaRPr lang="en-GB" baseline="0" dirty="0"/>
          </a:p>
          <a:p>
            <a:endParaRPr lang="en-GB" dirty="0"/>
          </a:p>
        </p:txBody>
      </p:sp>
      <p:sp>
        <p:nvSpPr>
          <p:cNvPr id="4" name="Slide Number Placeholder 3"/>
          <p:cNvSpPr>
            <a:spLocks noGrp="1"/>
          </p:cNvSpPr>
          <p:nvPr>
            <p:ph type="sldNum" sz="quarter" idx="10"/>
          </p:nvPr>
        </p:nvSpPr>
        <p:spPr/>
        <p:txBody>
          <a:bodyPr/>
          <a:lstStyle/>
          <a:p>
            <a:fld id="{C95CFE22-AE31-4CF9-928E-91CE1B2973EB}" type="slidenum">
              <a:rPr lang="en-GB" smtClean="0"/>
              <a:t>16</a:t>
            </a:fld>
            <a:endParaRPr lang="en-GB" dirty="0"/>
          </a:p>
        </p:txBody>
      </p:sp>
    </p:spTree>
    <p:extLst>
      <p:ext uri="{BB962C8B-B14F-4D97-AF65-F5344CB8AC3E}">
        <p14:creationId xmlns:p14="http://schemas.microsoft.com/office/powerpoint/2010/main" val="36802864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May not be in a position to act</a:t>
            </a:r>
            <a:r>
              <a:rPr lang="en-GB" baseline="0" dirty="0"/>
              <a:t> on it</a:t>
            </a:r>
            <a:endParaRPr lang="en-GB" dirty="0"/>
          </a:p>
          <a:p>
            <a:r>
              <a:rPr lang="en-GB" dirty="0"/>
              <a:t>Price et al 2012 stated that the pedagogic</a:t>
            </a:r>
            <a:r>
              <a:rPr lang="en-GB" baseline="0" dirty="0"/>
              <a:t> literacy or the assessment of literacy of the students is key to FB and FB practices.</a:t>
            </a:r>
          </a:p>
          <a:p>
            <a:endParaRPr lang="en-GB" baseline="0" dirty="0"/>
          </a:p>
        </p:txBody>
      </p:sp>
      <p:sp>
        <p:nvSpPr>
          <p:cNvPr id="4" name="Slide Number Placeholder 3"/>
          <p:cNvSpPr>
            <a:spLocks noGrp="1"/>
          </p:cNvSpPr>
          <p:nvPr>
            <p:ph type="sldNum" sz="quarter" idx="10"/>
          </p:nvPr>
        </p:nvSpPr>
        <p:spPr/>
        <p:txBody>
          <a:bodyPr/>
          <a:lstStyle/>
          <a:p>
            <a:fld id="{C95CFE22-AE31-4CF9-928E-91CE1B2973EB}" type="slidenum">
              <a:rPr lang="en-GB" smtClean="0"/>
              <a:t>17</a:t>
            </a:fld>
            <a:endParaRPr lang="en-GB" dirty="0"/>
          </a:p>
        </p:txBody>
      </p:sp>
    </p:spTree>
    <p:extLst>
      <p:ext uri="{BB962C8B-B14F-4D97-AF65-F5344CB8AC3E}">
        <p14:creationId xmlns:p14="http://schemas.microsoft.com/office/powerpoint/2010/main" val="20068719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Arial" panose="020B0604020202020204" pitchFamily="34" charset="0"/>
              </a:rPr>
              <a:t>The first phase was the based on the Dean</a:t>
            </a:r>
            <a:r>
              <a:rPr lang="en-GB" sz="1200" kern="1200" baseline="0" dirty="0">
                <a:solidFill>
                  <a:schemeClr val="tx1"/>
                </a:solidFill>
                <a:effectLst/>
                <a:latin typeface="+mn-lt"/>
                <a:ea typeface="+mn-ea"/>
                <a:cs typeface="Arial" panose="020B0604020202020204" pitchFamily="34" charset="0"/>
              </a:rPr>
              <a:t> of the d</a:t>
            </a:r>
            <a:r>
              <a:rPr lang="en-GB" sz="1200" kern="1200" dirty="0">
                <a:solidFill>
                  <a:schemeClr val="tx1"/>
                </a:solidFill>
                <a:effectLst/>
                <a:latin typeface="+mn-lt"/>
                <a:ea typeface="+mn-ea"/>
                <a:cs typeface="Arial" panose="020B0604020202020204" pitchFamily="34" charset="0"/>
              </a:rPr>
              <a:t>ental schools desire to develop and improve on the feedback processes in the school. This resulted in a change project where a new model of feedback was developed and introduced on the Clinical skills Laboratory and then on the integrated patient care and advanced restorative sessions in the hospital. This collimated in a report in the feedback processes in the school and the publication of a paper in BMC Med Ed Date. Quan and Qualitiative data from this study showed some interesting themes and barriers around feedback in the CLE which were reflected elsewhere in the literature such as time for feedback, students afraid to approach supervisors for FB as they were afraid this would negatively impact on the grade assigned for the session and so on.</a:t>
            </a:r>
          </a:p>
          <a:p>
            <a:endParaRPr lang="en-GB" dirty="0"/>
          </a:p>
        </p:txBody>
      </p:sp>
      <p:sp>
        <p:nvSpPr>
          <p:cNvPr id="4" name="Slide Number Placeholder 3"/>
          <p:cNvSpPr>
            <a:spLocks noGrp="1"/>
          </p:cNvSpPr>
          <p:nvPr>
            <p:ph type="sldNum" sz="quarter" idx="10"/>
          </p:nvPr>
        </p:nvSpPr>
        <p:spPr/>
        <p:txBody>
          <a:bodyPr/>
          <a:lstStyle/>
          <a:p>
            <a:fld id="{49DD4D23-C98A-435E-AE88-9061F8349B02}" type="slidenum">
              <a:rPr lang="en-GB" smtClean="0"/>
              <a:pPr/>
              <a:t>22</a:t>
            </a:fld>
            <a:endParaRPr lang="en-GB" dirty="0"/>
          </a:p>
        </p:txBody>
      </p:sp>
    </p:spTree>
    <p:extLst>
      <p:ext uri="{BB962C8B-B14F-4D97-AF65-F5344CB8AC3E}">
        <p14:creationId xmlns:p14="http://schemas.microsoft.com/office/powerpoint/2010/main" val="35929936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I’ve included the model of</a:t>
            </a:r>
            <a:r>
              <a:rPr lang="en-IE" baseline="0" dirty="0"/>
              <a:t> Feedback here which is very straighforward, evidence based and doesn’t take too much time to implement on sessions.</a:t>
            </a:r>
          </a:p>
          <a:p>
            <a:r>
              <a:rPr lang="en-IE" baseline="0" dirty="0"/>
              <a:t>Interestingly dental students didn’t see the clincial sessions as having learning outomes at the outset of this study in the typical way that they might see a laboratory session or a lecture- maybe a link with not seeing the clinical environment as a learning opportunity persay,</a:t>
            </a:r>
            <a:endParaRPr lang="en-GB" dirty="0"/>
          </a:p>
        </p:txBody>
      </p:sp>
      <p:sp>
        <p:nvSpPr>
          <p:cNvPr id="4" name="Slide Number Placeholder 3"/>
          <p:cNvSpPr>
            <a:spLocks noGrp="1"/>
          </p:cNvSpPr>
          <p:nvPr>
            <p:ph type="sldNum" sz="quarter" idx="10"/>
          </p:nvPr>
        </p:nvSpPr>
        <p:spPr/>
        <p:txBody>
          <a:bodyPr/>
          <a:lstStyle/>
          <a:p>
            <a:fld id="{49DD4D23-C98A-435E-AE88-9061F8349B02}" type="slidenum">
              <a:rPr lang="en-GB" smtClean="0"/>
              <a:pPr/>
              <a:t>23</a:t>
            </a:fld>
            <a:endParaRPr lang="en-GB" dirty="0"/>
          </a:p>
        </p:txBody>
      </p:sp>
    </p:spTree>
    <p:extLst>
      <p:ext uri="{BB962C8B-B14F-4D97-AF65-F5344CB8AC3E}">
        <p14:creationId xmlns:p14="http://schemas.microsoft.com/office/powerpoint/2010/main" val="2869482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Arial" panose="020B0604020202020204" pitchFamily="34" charset="0"/>
              </a:rPr>
              <a:t>Second phase of this project- In an effort to support the clinical teachers (which was one</a:t>
            </a:r>
            <a:r>
              <a:rPr lang="en-GB" sz="1200" kern="1200" baseline="0" dirty="0">
                <a:solidFill>
                  <a:schemeClr val="tx1"/>
                </a:solidFill>
                <a:effectLst/>
                <a:latin typeface="+mn-lt"/>
                <a:ea typeface="+mn-ea"/>
                <a:cs typeface="Arial" panose="020B0604020202020204" pitchFamily="34" charset="0"/>
              </a:rPr>
              <a:t> of the</a:t>
            </a:r>
            <a:r>
              <a:rPr lang="en-GB" sz="1200" kern="1200" dirty="0">
                <a:solidFill>
                  <a:schemeClr val="tx1"/>
                </a:solidFill>
                <a:effectLst/>
                <a:latin typeface="+mn-lt"/>
                <a:ea typeface="+mn-ea"/>
                <a:cs typeface="Arial" panose="020B0604020202020204" pitchFamily="34" charset="0"/>
              </a:rPr>
              <a:t> recommendations</a:t>
            </a:r>
            <a:r>
              <a:rPr lang="en-GB" sz="1200" kern="1200" baseline="0" dirty="0">
                <a:solidFill>
                  <a:schemeClr val="tx1"/>
                </a:solidFill>
                <a:effectLst/>
                <a:latin typeface="+mn-lt"/>
                <a:ea typeface="+mn-ea"/>
                <a:cs typeface="Arial" panose="020B0604020202020204" pitchFamily="34" charset="0"/>
              </a:rPr>
              <a:t> of the feedback report) </a:t>
            </a:r>
            <a:r>
              <a:rPr lang="en-GB" sz="1200" kern="1200" dirty="0">
                <a:solidFill>
                  <a:schemeClr val="tx1"/>
                </a:solidFill>
                <a:effectLst/>
                <a:latin typeface="+mn-lt"/>
                <a:ea typeface="+mn-ea"/>
                <a:cs typeface="Arial" panose="020B0604020202020204" pitchFamily="34" charset="0"/>
              </a:rPr>
              <a:t> and on the receipt of a Deans Award for Innovation 2018 the second phase of this project was the development of an elearning tool around feedback which was made available through Blackboard and contained evidence based knowledge on FB processes in the CLE and contained recorded AV clips of clinical teachers and their students in scenarios that might occur on the clinical sessions. This was piloted in the DDUH. Subsequently we made this available to the Faculty of Healthsciences- the AV scenarios were changed to suit the individual schools who participated and we evaluated the module and we have 2 papers from RT and SLT published and are at data collection stages in the school of physio and medicine.</a:t>
            </a:r>
          </a:p>
          <a:p>
            <a:endParaRPr lang="en-GB" dirty="0"/>
          </a:p>
        </p:txBody>
      </p:sp>
      <p:sp>
        <p:nvSpPr>
          <p:cNvPr id="4" name="Slide Number Placeholder 3"/>
          <p:cNvSpPr>
            <a:spLocks noGrp="1"/>
          </p:cNvSpPr>
          <p:nvPr>
            <p:ph type="sldNum" sz="quarter" idx="10"/>
          </p:nvPr>
        </p:nvSpPr>
        <p:spPr/>
        <p:txBody>
          <a:bodyPr/>
          <a:lstStyle/>
          <a:p>
            <a:fld id="{49DD4D23-C98A-435E-AE88-9061F8349B02}" type="slidenum">
              <a:rPr lang="en-GB" smtClean="0"/>
              <a:pPr/>
              <a:t>25</a:t>
            </a:fld>
            <a:endParaRPr lang="en-GB" dirty="0"/>
          </a:p>
        </p:txBody>
      </p:sp>
    </p:spTree>
    <p:extLst>
      <p:ext uri="{BB962C8B-B14F-4D97-AF65-F5344CB8AC3E}">
        <p14:creationId xmlns:p14="http://schemas.microsoft.com/office/powerpoint/2010/main" val="12298994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Arial" panose="020B0604020202020204" pitchFamily="34" charset="0"/>
              </a:rPr>
              <a:t>Which brings me to Phase 3 of this project which is the development of a unit of elearning to address student literacy in feedback in the CLE.</a:t>
            </a:r>
          </a:p>
          <a:p>
            <a:pPr marL="285750" indent="-285750" algn="just">
              <a:lnSpc>
                <a:spcPct val="107000"/>
              </a:lnSpc>
              <a:spcAft>
                <a:spcPts val="800"/>
              </a:spcAft>
              <a:buFont typeface="Arial" panose="020B0604020202020204" pitchFamily="34" charset="0"/>
              <a:buChar char="•"/>
            </a:pPr>
            <a:r>
              <a:rPr lang="en-GB" sz="1200" b="0" dirty="0">
                <a:effectLst/>
                <a:latin typeface="Calibri" panose="020F0502020204030204" pitchFamily="34" charset="0"/>
                <a:ea typeface="Times New Roman" panose="02020603050405020304" pitchFamily="18" charset="0"/>
              </a:rPr>
              <a:t>There have been numerous calls for healthcare students to be explicitly supported to increase their agency and active engagement with the feedback process, that is, to intentionally support their feedback literacy skills (Winstone et al., 2017).   </a:t>
            </a:r>
            <a:r>
              <a:rPr lang="en-GB" sz="1200" b="0" dirty="0">
                <a:effectLst/>
                <a:latin typeface="Calibri" panose="020F0502020204030204" pitchFamily="34" charset="0"/>
                <a:ea typeface="Times New Roman" panose="02020603050405020304" pitchFamily="18" charset="0"/>
                <a:cs typeface="Times New Roman" panose="02020603050405020304" pitchFamily="18" charset="0"/>
              </a:rPr>
              <a:t>Much of the focus of current research on feedback is on the ability of the assessor to give feedback rather than on how the student receives and acts on it. </a:t>
            </a:r>
          </a:p>
          <a:p>
            <a:pPr marL="285750" indent="-285750" algn="just">
              <a:lnSpc>
                <a:spcPct val="107000"/>
              </a:lnSpc>
              <a:spcAft>
                <a:spcPts val="800"/>
              </a:spcAft>
              <a:buFont typeface="Arial" panose="020B0604020202020204" pitchFamily="34" charset="0"/>
              <a:buChar char="•"/>
            </a:pPr>
            <a:r>
              <a:rPr lang="en-GB" sz="1200" b="0" dirty="0">
                <a:effectLst/>
                <a:latin typeface="Calibri" panose="020F0502020204030204" pitchFamily="34" charset="0"/>
                <a:ea typeface="Times New Roman" panose="02020603050405020304" pitchFamily="18" charset="0"/>
                <a:cs typeface="Times New Roman" panose="02020603050405020304" pitchFamily="18" charset="0"/>
              </a:rPr>
              <a:t>Lack of feedback literacy may result in students being blamed for their inability to respond to feedback well. </a:t>
            </a:r>
          </a:p>
          <a:p>
            <a:pPr marL="285750" indent="-285750" algn="just">
              <a:lnSpc>
                <a:spcPct val="107000"/>
              </a:lnSpc>
              <a:spcAft>
                <a:spcPts val="800"/>
              </a:spcAft>
              <a:buFont typeface="Arial" panose="020B0604020202020204" pitchFamily="34" charset="0"/>
              <a:buChar char="•"/>
            </a:pPr>
            <a:r>
              <a:rPr lang="en-GB" sz="1200" b="0" dirty="0">
                <a:effectLst/>
                <a:latin typeface="Calibri" panose="020F0502020204030204" pitchFamily="34" charset="0"/>
                <a:ea typeface="Times New Roman" panose="02020603050405020304" pitchFamily="18" charset="0"/>
                <a:cs typeface="Times New Roman" panose="02020603050405020304" pitchFamily="18" charset="0"/>
              </a:rPr>
              <a:t>Poor uptake of feedback may be interpreted as the student becoming defensive and disengaged in the learning process (Quigley, 2021). </a:t>
            </a:r>
            <a:r>
              <a:rPr lang="en-GB" sz="1200" b="0" dirty="0">
                <a:latin typeface="Calibri" panose="020F0502020204030204" pitchFamily="34" charset="0"/>
                <a:ea typeface="Times New Roman" panose="02020603050405020304" pitchFamily="18" charset="0"/>
                <a:cs typeface="Times New Roman" panose="02020603050405020304" pitchFamily="18" charset="0"/>
              </a:rPr>
              <a:t>M</a:t>
            </a:r>
            <a:r>
              <a:rPr lang="en-GB" sz="1200" b="0" dirty="0">
                <a:effectLst/>
                <a:latin typeface="Calibri" panose="020F0502020204030204" pitchFamily="34" charset="0"/>
                <a:ea typeface="Times New Roman" panose="02020603050405020304" pitchFamily="18" charset="0"/>
                <a:cs typeface="Times New Roman" panose="02020603050405020304" pitchFamily="18" charset="0"/>
              </a:rPr>
              <a:t>ay lead to  a less than optimal learning environment for the student and assessor. </a:t>
            </a:r>
            <a:endParaRPr lang="en-GB" sz="1200" b="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Arial" panose="020B0604020202020204" pitchFamily="34" charset="0"/>
              <a:buChar char="•"/>
            </a:pPr>
            <a:r>
              <a:rPr lang="en-GB" sz="1200" b="0" dirty="0">
                <a:effectLst/>
                <a:latin typeface="Calibri" panose="020F0502020204030204" pitchFamily="34" charset="0"/>
                <a:ea typeface="Times New Roman" panose="02020603050405020304" pitchFamily="18" charset="0"/>
                <a:cs typeface="Times New Roman" panose="02020603050405020304" pitchFamily="18" charset="0"/>
              </a:rPr>
              <a:t>Enhancing student feedback literacy in clinical teaching creates a high-quality learning environment that supports students to become reflective practitioners who continuously develop, think and act independently. </a:t>
            </a:r>
            <a:endParaRPr lang="en-GB"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dirty="0">
              <a:effectLst/>
              <a:latin typeface="Calibri" panose="020F0502020204030204" pitchFamily="34" charset="0"/>
              <a:ea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fld id="{49DD4D23-C98A-435E-AE88-9061F8349B02}" type="slidenum">
              <a:rPr lang="en-GB" smtClean="0"/>
              <a:pPr/>
              <a:t>26</a:t>
            </a:fld>
            <a:endParaRPr lang="en-GB" dirty="0"/>
          </a:p>
        </p:txBody>
      </p:sp>
    </p:spTree>
    <p:extLst>
      <p:ext uri="{BB962C8B-B14F-4D97-AF65-F5344CB8AC3E}">
        <p14:creationId xmlns:p14="http://schemas.microsoft.com/office/powerpoint/2010/main" val="28601130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Arial" panose="020B0604020202020204" pitchFamily="34" charset="0"/>
              </a:rPr>
              <a:t>I’m very fortunate to be part of a great team and we have collaborated previously on other feedback innovations. This team is made up of representatives from the school of medicine, physiotherapy, radiation therapy, speech and language studies, social sciences. I have found</a:t>
            </a:r>
            <a:r>
              <a:rPr lang="en-GB" sz="1200" kern="1200" baseline="0" dirty="0">
                <a:solidFill>
                  <a:schemeClr val="tx1"/>
                </a:solidFill>
                <a:effectLst/>
                <a:latin typeface="+mn-lt"/>
                <a:ea typeface="+mn-ea"/>
                <a:cs typeface="Arial" panose="020B0604020202020204" pitchFamily="34" charset="0"/>
              </a:rPr>
              <a:t> that approaching FB and involving several academic disciplines in an approach to a topic like this extremely beneficial, dynamic and catalystic. (is this even a word??) Hopefully they feel the same way working with me!</a:t>
            </a:r>
            <a:endParaRPr lang="en-GB"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27</a:t>
            </a:fld>
            <a:endParaRPr lang="en-GB" dirty="0"/>
          </a:p>
        </p:txBody>
      </p:sp>
    </p:spTree>
    <p:extLst>
      <p:ext uri="{BB962C8B-B14F-4D97-AF65-F5344CB8AC3E}">
        <p14:creationId xmlns:p14="http://schemas.microsoft.com/office/powerpoint/2010/main" val="26423363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Why and how do we know animation will work here- vs AV clips???Going to pilot and see how</a:t>
            </a:r>
            <a:r>
              <a:rPr lang="en-GB" baseline="0" dirty="0"/>
              <a:t> the animation is received.</a:t>
            </a:r>
          </a:p>
          <a:p>
            <a:r>
              <a:rPr lang="en-IE" baseline="0" dirty="0"/>
              <a:t>Each animation has been designed to show evidence based FB practices and where opportunities are missed as these have been well received in previous versions.</a:t>
            </a:r>
            <a:endParaRPr lang="en-GB"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28</a:t>
            </a:fld>
            <a:endParaRPr lang="en-GB" dirty="0"/>
          </a:p>
        </p:txBody>
      </p:sp>
    </p:spTree>
    <p:extLst>
      <p:ext uri="{BB962C8B-B14F-4D97-AF65-F5344CB8AC3E}">
        <p14:creationId xmlns:p14="http://schemas.microsoft.com/office/powerpoint/2010/main" val="512339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solidFill>
                  <a:srgbClr val="000000"/>
                </a:solidFill>
                <a:effectLst/>
                <a:latin typeface="Calibri" panose="020F0502020204030204" pitchFamily="34" charset="0"/>
                <a:ea typeface="Times New Roman" panose="02020603050405020304" pitchFamily="18" charset="0"/>
              </a:rPr>
              <a:t>Project Objectives</a:t>
            </a:r>
            <a:r>
              <a:rPr lang="en-GB" sz="1200" b="0" dirty="0">
                <a:solidFill>
                  <a:srgbClr val="000000"/>
                </a:solidFill>
                <a:effectLst/>
                <a:latin typeface="Calibri" panose="020F0502020204030204" pitchFamily="34" charset="0"/>
                <a:ea typeface="Times New Roman" panose="02020603050405020304" pitchFamily="18" charset="0"/>
              </a:rPr>
              <a:t>:</a:t>
            </a:r>
          </a:p>
          <a:p>
            <a:pPr marL="285750" indent="-285750">
              <a:buFont typeface="Arial" panose="020B0604020202020204" pitchFamily="34" charset="0"/>
              <a:buChar char="•"/>
            </a:pPr>
            <a:r>
              <a:rPr lang="en-GB" sz="1200" b="0" dirty="0">
                <a:solidFill>
                  <a:srgbClr val="000000"/>
                </a:solidFill>
                <a:effectLst/>
                <a:latin typeface="Calibri" panose="020F0502020204030204" pitchFamily="34" charset="0"/>
                <a:ea typeface="Times New Roman" panose="02020603050405020304" pitchFamily="18" charset="0"/>
              </a:rPr>
              <a:t>R</a:t>
            </a:r>
            <a:r>
              <a:rPr lang="en-IE" sz="1200" b="0" dirty="0">
                <a:effectLst/>
                <a:latin typeface="Calibri" panose="020F0502020204030204" pitchFamily="34" charset="0"/>
                <a:ea typeface="Calibri" panose="020F0502020204030204" pitchFamily="34" charset="0"/>
              </a:rPr>
              <a:t>eview of the literature exploring evidence-based strategies in feedback literacy</a:t>
            </a:r>
          </a:p>
          <a:p>
            <a:pPr marL="285750" indent="-285750">
              <a:buFont typeface="Arial" panose="020B0604020202020204" pitchFamily="34" charset="0"/>
              <a:buChar char="•"/>
            </a:pPr>
            <a:r>
              <a:rPr lang="en-IE" b="0" dirty="0">
                <a:latin typeface="Calibri" panose="020F0502020204030204" pitchFamily="34" charset="0"/>
                <a:ea typeface="Calibri" panose="020F0502020204030204" pitchFamily="34" charset="0"/>
              </a:rPr>
              <a:t>I</a:t>
            </a:r>
            <a:r>
              <a:rPr lang="en-IE" sz="1200" b="0" dirty="0">
                <a:effectLst/>
                <a:latin typeface="Calibri" panose="020F0502020204030204" pitchFamily="34" charset="0"/>
                <a:ea typeface="Calibri" panose="020F0502020204030204" pitchFamily="34" charset="0"/>
              </a:rPr>
              <a:t>nitiative content was developed, including: enhancing </a:t>
            </a:r>
            <a:r>
              <a:rPr lang="en-GB" sz="1200" b="0" dirty="0">
                <a:effectLst/>
                <a:latin typeface="Calibri" panose="020F0502020204030204" pitchFamily="34" charset="0"/>
                <a:ea typeface="Calibri" panose="020F0502020204030204" pitchFamily="34" charset="0"/>
              </a:rPr>
              <a:t>self-appraisal skills, increasing the ability to make judgements about performance, converting goals for improvement into an action plan, and managing emotions associated with receiving difficult feedback (Carless &amp; Boud, 2018; </a:t>
            </a:r>
            <a:r>
              <a:rPr lang="en-GB" b="0" dirty="0">
                <a:latin typeface="Calibri" panose="020F0502020204030204" pitchFamily="34" charset="0"/>
                <a:ea typeface="Calibri" panose="020F0502020204030204" pitchFamily="34" charset="0"/>
              </a:rPr>
              <a:t>Winstone et al., 2017).</a:t>
            </a:r>
          </a:p>
          <a:p>
            <a:pPr marL="285750" indent="-285750">
              <a:buFont typeface="Arial" panose="020B0604020202020204" pitchFamily="34" charset="0"/>
              <a:buChar char="•"/>
            </a:pPr>
            <a:r>
              <a:rPr lang="en-IE" b="0" dirty="0">
                <a:latin typeface="Calibri" panose="020F0502020204030204" pitchFamily="34" charset="0"/>
                <a:ea typeface="Calibri" panose="020F0502020204030204" pitchFamily="34" charset="0"/>
              </a:rPr>
              <a:t>O</a:t>
            </a:r>
            <a:r>
              <a:rPr lang="en-IE" sz="1200" b="0" dirty="0">
                <a:effectLst/>
                <a:latin typeface="Calibri" panose="020F0502020204030204" pitchFamily="34" charset="0"/>
                <a:ea typeface="Calibri" panose="020F0502020204030204" pitchFamily="34" charset="0"/>
              </a:rPr>
              <a:t>nline module is asynchronous distributed location, independently completed and electronic-only. </a:t>
            </a:r>
          </a:p>
          <a:p>
            <a:pPr marL="285750" indent="-285750">
              <a:buFont typeface="Arial" panose="020B0604020202020204" pitchFamily="34" charset="0"/>
              <a:buChar char="•"/>
            </a:pPr>
            <a:r>
              <a:rPr lang="en-IE" sz="1200" b="0" dirty="0">
                <a:effectLst/>
                <a:latin typeface="Calibri" panose="020F0502020204030204" pitchFamily="34" charset="0"/>
                <a:ea typeface="Calibri" panose="020F0502020204030204" pitchFamily="34" charset="0"/>
              </a:rPr>
              <a:t>Online education technologist supported the inclusion of multimodal content to include animation components to increase student engagement (Liu and Elms 2019)</a:t>
            </a:r>
            <a:endParaRPr lang="en-IE" dirty="0"/>
          </a:p>
          <a:p>
            <a:endParaRPr lang="en-IE" dirty="0"/>
          </a:p>
        </p:txBody>
      </p:sp>
      <p:sp>
        <p:nvSpPr>
          <p:cNvPr id="4" name="Slide Number Placeholder 3"/>
          <p:cNvSpPr>
            <a:spLocks noGrp="1"/>
          </p:cNvSpPr>
          <p:nvPr>
            <p:ph type="sldNum" sz="quarter" idx="10"/>
          </p:nvPr>
        </p:nvSpPr>
        <p:spPr/>
        <p:txBody>
          <a:bodyPr/>
          <a:lstStyle/>
          <a:p>
            <a:fld id="{49DD4D23-C98A-435E-AE88-9061F8349B02}" type="slidenum">
              <a:rPr lang="en-GB" smtClean="0"/>
              <a:pPr/>
              <a:t>29</a:t>
            </a:fld>
            <a:endParaRPr lang="en-GB" dirty="0"/>
          </a:p>
        </p:txBody>
      </p:sp>
    </p:spTree>
    <p:extLst>
      <p:ext uri="{BB962C8B-B14F-4D97-AF65-F5344CB8AC3E}">
        <p14:creationId xmlns:p14="http://schemas.microsoft.com/office/powerpoint/2010/main" val="18711276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fontAlgn="base"/>
            <a:r>
              <a:rPr lang="en-IE" dirty="0"/>
              <a:t>Investing in the provision of quality clinical teaching evidence based resources, through an accessible digital platform, students from all healthcare disciplines will be able to develop their feedback literacy and communication skills.</a:t>
            </a:r>
          </a:p>
          <a:p>
            <a:pPr lvl="1" fontAlgn="base"/>
            <a:r>
              <a:rPr lang="en-IE" dirty="0"/>
              <a:t>Potential to improve and transform T&amp;L within the clinical environment, enabling student success, enhancement of the student learning experience and quality delivery of patient care into the future.</a:t>
            </a:r>
          </a:p>
          <a:p>
            <a:pPr lvl="1" fontAlgn="base"/>
            <a:r>
              <a:rPr lang="en-IE" dirty="0"/>
              <a:t>Capacity to be adapted for use in non-healthcare courses across all disciplines to develop digital learning experiences.</a:t>
            </a:r>
          </a:p>
          <a:p>
            <a:endParaRPr lang="en-GB" dirty="0"/>
          </a:p>
        </p:txBody>
      </p:sp>
      <p:sp>
        <p:nvSpPr>
          <p:cNvPr id="4" name="Slide Number Placeholder 3"/>
          <p:cNvSpPr>
            <a:spLocks noGrp="1"/>
          </p:cNvSpPr>
          <p:nvPr>
            <p:ph type="sldNum" sz="quarter" idx="10"/>
          </p:nvPr>
        </p:nvSpPr>
        <p:spPr/>
        <p:txBody>
          <a:bodyPr/>
          <a:lstStyle/>
          <a:p>
            <a:fld id="{49DD4D23-C98A-435E-AE88-9061F8349B02}" type="slidenum">
              <a:rPr lang="en-GB" smtClean="0"/>
              <a:pPr/>
              <a:t>30</a:t>
            </a:fld>
            <a:endParaRPr lang="en-GB" dirty="0"/>
          </a:p>
        </p:txBody>
      </p:sp>
    </p:spTree>
    <p:extLst>
      <p:ext uri="{BB962C8B-B14F-4D97-AF65-F5344CB8AC3E}">
        <p14:creationId xmlns:p14="http://schemas.microsoft.com/office/powerpoint/2010/main" val="10266787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IE" sz="1200" b="0" dirty="0">
                <a:effectLst/>
                <a:latin typeface="Calibri" panose="020F0502020204030204" pitchFamily="34" charset="0"/>
                <a:ea typeface="Times New Roman" panose="02020603050405020304" pitchFamily="18" charset="0"/>
              </a:rPr>
              <a:t>The initiative will have</a:t>
            </a:r>
          </a:p>
          <a:p>
            <a:pPr marL="342900" indent="-342900">
              <a:buFont typeface="Arial" panose="020B0604020202020204" pitchFamily="34" charset="0"/>
              <a:buChar char="•"/>
            </a:pPr>
            <a:r>
              <a:rPr lang="en-IE" sz="1200" b="0" dirty="0">
                <a:effectLst/>
                <a:latin typeface="Calibri" panose="020F0502020204030204" pitchFamily="34" charset="0"/>
                <a:ea typeface="Times New Roman" panose="02020603050405020304" pitchFamily="18" charset="0"/>
              </a:rPr>
              <a:t> (i) pre-course evaluation to check prior knowledge and identify learning needs</a:t>
            </a:r>
            <a:br>
              <a:rPr lang="en-IE" sz="1200" b="0" dirty="0">
                <a:effectLst/>
                <a:latin typeface="Calibri" panose="020F0502020204030204" pitchFamily="34" charset="0"/>
                <a:ea typeface="Times New Roman" panose="02020603050405020304" pitchFamily="18" charset="0"/>
              </a:rPr>
            </a:br>
            <a:r>
              <a:rPr lang="en-IE" sz="1200" b="0" dirty="0">
                <a:effectLst/>
                <a:latin typeface="Calibri" panose="020F0502020204030204" pitchFamily="34" charset="0"/>
                <a:ea typeface="Times New Roman" panose="02020603050405020304" pitchFamily="18" charset="0"/>
              </a:rPr>
              <a:t> (ii) post-course evaluation to measure students’ perceptions of content (iii)evaluation three months after completion to determine long term benefits </a:t>
            </a:r>
            <a:endParaRPr lang="en-IE" sz="1200" b="0" dirty="0">
              <a:latin typeface="Calibri" panose="020F0502020204030204" pitchFamily="34" charset="0"/>
              <a:ea typeface="Times New Roman" panose="02020603050405020304" pitchFamily="18" charset="0"/>
            </a:endParaRPr>
          </a:p>
          <a:p>
            <a:endParaRPr lang="en-IE" sz="1200" b="0" dirty="0">
              <a:effectLst/>
              <a:latin typeface="Calibri" panose="020F0502020204030204" pitchFamily="34" charset="0"/>
              <a:ea typeface="Times New Roman" panose="02020603050405020304" pitchFamily="18" charset="0"/>
            </a:endParaRPr>
          </a:p>
          <a:p>
            <a:r>
              <a:rPr lang="en-IE" sz="1200" b="0" dirty="0">
                <a:effectLst/>
                <a:latin typeface="Calibri" panose="020F0502020204030204" pitchFamily="34" charset="0"/>
                <a:ea typeface="Times New Roman" panose="02020603050405020304" pitchFamily="18" charset="0"/>
              </a:rPr>
              <a:t>Descriptive and inferential statistics will be completed to analyse the quantitative data collected and thematic analysis will be applied to qualitative data collected. </a:t>
            </a:r>
            <a:r>
              <a:rPr lang="en-GB" sz="1200" b="0" dirty="0">
                <a:effectLst/>
                <a:latin typeface="Calibri" panose="020F0502020204030204" pitchFamily="34" charset="0"/>
                <a:ea typeface="Times New Roman" panose="02020603050405020304" pitchFamily="18" charset="0"/>
              </a:rPr>
              <a:t> </a:t>
            </a:r>
            <a:endParaRPr lang="en-GB" sz="1200" b="0" dirty="0">
              <a:effectLst/>
              <a:latin typeface="Times New Roman" panose="02020603050405020304" pitchFamily="18" charset="0"/>
              <a:ea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fld id="{49DD4D23-C98A-435E-AE88-9061F8349B02}" type="slidenum">
              <a:rPr lang="en-GB" smtClean="0"/>
              <a:pPr/>
              <a:t>31</a:t>
            </a:fld>
            <a:endParaRPr lang="en-GB" dirty="0"/>
          </a:p>
        </p:txBody>
      </p:sp>
    </p:spTree>
    <p:extLst>
      <p:ext uri="{BB962C8B-B14F-4D97-AF65-F5344CB8AC3E}">
        <p14:creationId xmlns:p14="http://schemas.microsoft.com/office/powerpoint/2010/main" val="29774876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Need to finalise times here for future.</a:t>
            </a:r>
          </a:p>
        </p:txBody>
      </p:sp>
      <p:sp>
        <p:nvSpPr>
          <p:cNvPr id="4" name="Slide Number Placeholder 3"/>
          <p:cNvSpPr>
            <a:spLocks noGrp="1"/>
          </p:cNvSpPr>
          <p:nvPr>
            <p:ph type="sldNum" sz="quarter" idx="5"/>
          </p:nvPr>
        </p:nvSpPr>
        <p:spPr/>
        <p:txBody>
          <a:bodyPr/>
          <a:lstStyle/>
          <a:p>
            <a:fld id="{49DD4D23-C98A-435E-AE88-9061F8349B02}" type="slidenum">
              <a:rPr lang="en-GB" smtClean="0"/>
              <a:pPr/>
              <a:t>32</a:t>
            </a:fld>
            <a:endParaRPr lang="en-GB" dirty="0"/>
          </a:p>
        </p:txBody>
      </p:sp>
    </p:spTree>
    <p:extLst>
      <p:ext uri="{BB962C8B-B14F-4D97-AF65-F5344CB8AC3E}">
        <p14:creationId xmlns:p14="http://schemas.microsoft.com/office/powerpoint/2010/main" val="20392911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971" t="3974" r="3958" b="558"/>
          <a:stretch/>
        </p:blipFill>
        <p:spPr>
          <a:xfrm>
            <a:off x="0" y="0"/>
            <a:ext cx="9144000" cy="6858000"/>
          </a:xfrm>
          <a:prstGeom prst="rect">
            <a:avLst/>
          </a:prstGeom>
        </p:spPr>
      </p:pic>
      <p:sp>
        <p:nvSpPr>
          <p:cNvPr id="2" name="Title 1"/>
          <p:cNvSpPr>
            <a:spLocks noGrp="1"/>
          </p:cNvSpPr>
          <p:nvPr>
            <p:ph type="ctrTitle"/>
          </p:nvPr>
        </p:nvSpPr>
        <p:spPr>
          <a:xfrm>
            <a:off x="828674" y="3715200"/>
            <a:ext cx="7500939" cy="554850"/>
          </a:xfrm>
        </p:spPr>
        <p:txBody>
          <a:bodyPr/>
          <a:lstStyle>
            <a:lvl1pPr algn="l">
              <a:defRPr sz="2600">
                <a:solidFill>
                  <a:schemeClr val="bg1"/>
                </a:solidFill>
              </a:defRPr>
            </a:lvl1pPr>
          </a:lstStyle>
          <a:p>
            <a:r>
              <a:rPr lang="en-US"/>
              <a:t>Click to edit Master title style</a:t>
            </a:r>
            <a:endParaRPr lang="en-GB"/>
          </a:p>
        </p:txBody>
      </p:sp>
      <p:sp>
        <p:nvSpPr>
          <p:cNvPr id="3" name="Subtitle 2"/>
          <p:cNvSpPr>
            <a:spLocks noGrp="1"/>
          </p:cNvSpPr>
          <p:nvPr>
            <p:ph type="subTitle" idx="1"/>
          </p:nvPr>
        </p:nvSpPr>
        <p:spPr>
          <a:xfrm>
            <a:off x="828675" y="4289400"/>
            <a:ext cx="7500938" cy="361800"/>
          </a:xfrm>
        </p:spPr>
        <p:txBody>
          <a:bodyPr/>
          <a:lstStyle>
            <a:lvl1pPr marL="0" indent="0" algn="l">
              <a:buNone/>
              <a:defRPr sz="20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8675" y="525798"/>
            <a:ext cx="3020400" cy="807254"/>
          </a:xfrm>
          <a:prstGeom prst="rect">
            <a:avLst/>
          </a:prstGeom>
        </p:spPr>
      </p:pic>
      <p:sp>
        <p:nvSpPr>
          <p:cNvPr id="11" name="Text Placeholder 10"/>
          <p:cNvSpPr>
            <a:spLocks noGrp="1"/>
          </p:cNvSpPr>
          <p:nvPr>
            <p:ph type="body" sz="quarter" idx="10"/>
          </p:nvPr>
        </p:nvSpPr>
        <p:spPr>
          <a:xfrm>
            <a:off x="828675" y="5481750"/>
            <a:ext cx="4679325" cy="979374"/>
          </a:xfrm>
        </p:spPr>
        <p:txBody>
          <a:bodyPr/>
          <a:lstStyle>
            <a:lvl1pPr>
              <a:spcBef>
                <a:spcPts val="0"/>
              </a:spcBef>
              <a:defRPr sz="1400">
                <a:solidFill>
                  <a:schemeClr val="bg1"/>
                </a:solidFill>
              </a:defRPr>
            </a:lvl1pPr>
            <a:lvl2pPr marL="0" indent="0">
              <a:spcBef>
                <a:spcPts val="0"/>
              </a:spcBef>
              <a:buNone/>
              <a:defRPr sz="1400">
                <a:solidFill>
                  <a:schemeClr val="bg1"/>
                </a:solidFill>
              </a:defRPr>
            </a:lvl2pPr>
            <a:lvl3pPr marL="0" indent="0">
              <a:spcBef>
                <a:spcPts val="567"/>
              </a:spcBef>
              <a:buNone/>
              <a:defRPr sz="1400">
                <a:solidFill>
                  <a:schemeClr val="bg1"/>
                </a:solidFill>
              </a:defRPr>
            </a:lvl3pPr>
            <a:lvl4pPr>
              <a:spcBef>
                <a:spcPts val="0"/>
              </a:spcBef>
              <a:defRPr sz="1400">
                <a:solidFill>
                  <a:schemeClr val="bg1"/>
                </a:solidFill>
              </a:defRPr>
            </a:lvl4pPr>
            <a:lvl5pPr>
              <a:spcBef>
                <a:spcPts val="0"/>
              </a:spcBef>
              <a:defRPr sz="1400">
                <a:solidFill>
                  <a:schemeClr val="bg1"/>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533279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Content 20p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Text Placeholder 3"/>
          <p:cNvSpPr>
            <a:spLocks noGrp="1"/>
          </p:cNvSpPr>
          <p:nvPr>
            <p:ph type="body" sz="quarter" idx="10"/>
          </p:nvPr>
        </p:nvSpPr>
        <p:spPr>
          <a:xfrm>
            <a:off x="828675" y="1881075"/>
            <a:ext cx="7500938" cy="4040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Text Placeholder 5"/>
          <p:cNvSpPr>
            <a:spLocks noGrp="1"/>
          </p:cNvSpPr>
          <p:nvPr>
            <p:ph type="body" sz="quarter" idx="11"/>
          </p:nvPr>
        </p:nvSpPr>
        <p:spPr>
          <a:xfrm>
            <a:off x="828675" y="914400"/>
            <a:ext cx="7500938" cy="276225"/>
          </a:xfrm>
        </p:spPr>
        <p:txBody>
          <a:bodyPr/>
          <a:lstStyle>
            <a:lvl1pPr>
              <a:defRPr sz="2000" b="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3573000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mp; 2 Column Content 20pt">
    <p:spTree>
      <p:nvGrpSpPr>
        <p:cNvPr id="1" name=""/>
        <p:cNvGrpSpPr/>
        <p:nvPr/>
      </p:nvGrpSpPr>
      <p:grpSpPr>
        <a:xfrm>
          <a:off x="0" y="0"/>
          <a:ext cx="0" cy="0"/>
          <a:chOff x="0" y="0"/>
          <a:chExt cx="0" cy="0"/>
        </a:xfrm>
      </p:grpSpPr>
      <p:sp>
        <p:nvSpPr>
          <p:cNvPr id="5" name="Rectangle 4"/>
          <p:cNvSpPr/>
          <p:nvPr userDrawn="1"/>
        </p:nvSpPr>
        <p:spPr>
          <a:xfrm>
            <a:off x="0" y="5819775"/>
            <a:ext cx="9144000" cy="1036637"/>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endParaRPr lang="en-GB" sz="1000"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3913" y="6046348"/>
            <a:ext cx="2060224" cy="550631"/>
          </a:xfrm>
          <a:prstGeom prst="rect">
            <a:avLst/>
          </a:prstGeom>
        </p:spPr>
      </p:pic>
      <p:sp>
        <p:nvSpPr>
          <p:cNvPr id="2" name="Title 1"/>
          <p:cNvSpPr>
            <a:spLocks noGrp="1"/>
          </p:cNvSpPr>
          <p:nvPr>
            <p:ph type="title"/>
          </p:nvPr>
        </p:nvSpPr>
        <p:spPr/>
        <p:txBody>
          <a:bodyPr/>
          <a:lstStyle/>
          <a:p>
            <a:r>
              <a:rPr lang="en-US"/>
              <a:t>Click to edit Master title style</a:t>
            </a:r>
            <a:endParaRPr lang="en-GB"/>
          </a:p>
        </p:txBody>
      </p:sp>
      <p:sp>
        <p:nvSpPr>
          <p:cNvPr id="8" name="Text Placeholder 5"/>
          <p:cNvSpPr>
            <a:spLocks noGrp="1"/>
          </p:cNvSpPr>
          <p:nvPr>
            <p:ph type="body" sz="quarter" idx="11"/>
          </p:nvPr>
        </p:nvSpPr>
        <p:spPr>
          <a:xfrm>
            <a:off x="828675" y="914400"/>
            <a:ext cx="7500938" cy="276225"/>
          </a:xfrm>
        </p:spPr>
        <p:txBody>
          <a:bodyPr/>
          <a:lstStyle>
            <a:lvl1pPr>
              <a:defRPr sz="2000" b="0">
                <a:solidFill>
                  <a:schemeClr val="tx1"/>
                </a:solidFill>
              </a:defRPr>
            </a:lvl1pPr>
          </a:lstStyle>
          <a:p>
            <a:pPr lvl="0"/>
            <a:r>
              <a:rPr lang="en-US"/>
              <a:t>Click to edit Master text styles</a:t>
            </a:r>
          </a:p>
        </p:txBody>
      </p:sp>
      <p:cxnSp>
        <p:nvCxnSpPr>
          <p:cNvPr id="6" name="Straight Connector 5"/>
          <p:cNvCxnSpPr/>
          <p:nvPr userDrawn="1"/>
        </p:nvCxnSpPr>
        <p:spPr>
          <a:xfrm>
            <a:off x="0" y="1438275"/>
            <a:ext cx="9144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Text Placeholder 3"/>
          <p:cNvSpPr>
            <a:spLocks noGrp="1"/>
          </p:cNvSpPr>
          <p:nvPr>
            <p:ph type="body" sz="quarter" idx="10"/>
          </p:nvPr>
        </p:nvSpPr>
        <p:spPr>
          <a:xfrm>
            <a:off x="828675" y="1881075"/>
            <a:ext cx="7500938" cy="4040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4209210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Title &amp; 2 Column Content 20pt">
    <p:spTree>
      <p:nvGrpSpPr>
        <p:cNvPr id="1" name=""/>
        <p:cNvGrpSpPr/>
        <p:nvPr/>
      </p:nvGrpSpPr>
      <p:grpSpPr>
        <a:xfrm>
          <a:off x="0" y="0"/>
          <a:ext cx="0" cy="0"/>
          <a:chOff x="0" y="0"/>
          <a:chExt cx="0" cy="0"/>
        </a:xfrm>
      </p:grpSpPr>
      <p:sp>
        <p:nvSpPr>
          <p:cNvPr id="5" name="Rectangle 4"/>
          <p:cNvSpPr/>
          <p:nvPr userDrawn="1"/>
        </p:nvSpPr>
        <p:spPr>
          <a:xfrm>
            <a:off x="0" y="5819775"/>
            <a:ext cx="9144000" cy="1036637"/>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endParaRPr lang="en-GB" sz="1000"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3913" y="6046348"/>
            <a:ext cx="2060224" cy="550631"/>
          </a:xfrm>
          <a:prstGeom prst="rect">
            <a:avLst/>
          </a:prstGeom>
        </p:spPr>
      </p:pic>
      <p:sp>
        <p:nvSpPr>
          <p:cNvPr id="2" name="Title 1"/>
          <p:cNvSpPr>
            <a:spLocks noGrp="1"/>
          </p:cNvSpPr>
          <p:nvPr>
            <p:ph type="title"/>
          </p:nvPr>
        </p:nvSpPr>
        <p:spPr/>
        <p:txBody>
          <a:bodyPr/>
          <a:lstStyle/>
          <a:p>
            <a:r>
              <a:rPr lang="en-US"/>
              <a:t>Click to edit Master title style</a:t>
            </a:r>
            <a:endParaRPr lang="en-GB"/>
          </a:p>
        </p:txBody>
      </p:sp>
      <p:sp>
        <p:nvSpPr>
          <p:cNvPr id="4" name="Text Placeholder 3"/>
          <p:cNvSpPr>
            <a:spLocks noGrp="1"/>
          </p:cNvSpPr>
          <p:nvPr>
            <p:ph type="body" sz="quarter" idx="10"/>
          </p:nvPr>
        </p:nvSpPr>
        <p:spPr>
          <a:xfrm>
            <a:off x="828676" y="1881075"/>
            <a:ext cx="3933824" cy="3163365"/>
          </a:xfrm>
        </p:spPr>
        <p:txBody>
          <a:bodyPr/>
          <a:lstStyle>
            <a:lvl1pPr marL="276225" indent="-276225">
              <a:spcBef>
                <a:spcPts val="900"/>
              </a:spcBef>
              <a:buClr>
                <a:schemeClr val="tx2"/>
              </a:buClr>
              <a:buFont typeface="Arial" panose="020B0604020202020204" pitchFamily="34" charset="0"/>
              <a:buChar char="‒"/>
              <a:defRPr sz="1400" b="0"/>
            </a:lvl1pPr>
            <a:lvl2pPr marL="625475" indent="-233363">
              <a:buFont typeface="Arial" panose="020B0604020202020204" pitchFamily="34" charset="0"/>
              <a:buChar char="•"/>
              <a:defRPr sz="1400"/>
            </a:lvl2pPr>
            <a:lvl3pPr marL="912813" indent="-222250">
              <a:defRPr sz="1400"/>
            </a:lvl3pPr>
            <a:lvl4pPr marL="1128713" indent="-190500">
              <a:defRPr sz="1400"/>
            </a:lvl4pPr>
            <a:lvl5pPr marL="1439863" indent="-185738">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 Placeholder 5"/>
          <p:cNvSpPr>
            <a:spLocks noGrp="1"/>
          </p:cNvSpPr>
          <p:nvPr>
            <p:ph type="body" sz="quarter" idx="11"/>
          </p:nvPr>
        </p:nvSpPr>
        <p:spPr>
          <a:xfrm>
            <a:off x="828675" y="914400"/>
            <a:ext cx="7500938" cy="276225"/>
          </a:xfrm>
        </p:spPr>
        <p:txBody>
          <a:bodyPr/>
          <a:lstStyle>
            <a:lvl1pPr>
              <a:defRPr sz="2000" b="0">
                <a:solidFill>
                  <a:schemeClr val="tx1"/>
                </a:solidFill>
              </a:defRPr>
            </a:lvl1pPr>
          </a:lstStyle>
          <a:p>
            <a:pPr lvl="0"/>
            <a:r>
              <a:rPr lang="en-US"/>
              <a:t>Click to edit Master text styles</a:t>
            </a:r>
          </a:p>
        </p:txBody>
      </p:sp>
      <p:cxnSp>
        <p:nvCxnSpPr>
          <p:cNvPr id="6" name="Straight Connector 5"/>
          <p:cNvCxnSpPr/>
          <p:nvPr userDrawn="1"/>
        </p:nvCxnSpPr>
        <p:spPr>
          <a:xfrm>
            <a:off x="0" y="1438275"/>
            <a:ext cx="9144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 Placeholder 3"/>
          <p:cNvSpPr>
            <a:spLocks noGrp="1"/>
          </p:cNvSpPr>
          <p:nvPr>
            <p:ph type="body" sz="quarter" idx="12"/>
          </p:nvPr>
        </p:nvSpPr>
        <p:spPr>
          <a:xfrm>
            <a:off x="4914901" y="1881075"/>
            <a:ext cx="3934800" cy="3163365"/>
          </a:xfrm>
        </p:spPr>
        <p:txBody>
          <a:bodyPr/>
          <a:lstStyle>
            <a:lvl1pPr marL="276225" indent="-276225">
              <a:spcBef>
                <a:spcPts val="900"/>
              </a:spcBef>
              <a:buClr>
                <a:schemeClr val="tx2"/>
              </a:buClr>
              <a:buFont typeface="Arial" panose="020B0604020202020204" pitchFamily="34" charset="0"/>
              <a:buChar char="‒"/>
              <a:defRPr sz="1400" b="0"/>
            </a:lvl1pPr>
            <a:lvl2pPr marL="625475" indent="-233363">
              <a:buFont typeface="Arial" panose="020B0604020202020204" pitchFamily="34" charset="0"/>
              <a:buChar char="•"/>
              <a:defRPr sz="1400"/>
            </a:lvl2pPr>
            <a:lvl3pPr marL="912813" indent="-222250">
              <a:defRPr sz="1400"/>
            </a:lvl3pPr>
            <a:lvl4pPr marL="1128713" indent="-190500">
              <a:defRPr sz="1400"/>
            </a:lvl4pPr>
            <a:lvl5pPr marL="1439863" indent="-185738">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71917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Content &amp;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4939200" y="1438275"/>
            <a:ext cx="4204800" cy="5076825"/>
          </a:xfrm>
          <a:solidFill>
            <a:schemeClr val="accent4"/>
          </a:solidFill>
        </p:spPr>
        <p:txBody>
          <a:bodyPr tIns="0" anchor="ctr" anchorCtr="0"/>
          <a:lstStyle>
            <a:lvl1pPr algn="ctr">
              <a:defRPr sz="1600" b="0">
                <a:solidFill>
                  <a:schemeClr val="accent3"/>
                </a:solidFill>
              </a:defRPr>
            </a:lvl1pPr>
          </a:lstStyle>
          <a:p>
            <a:r>
              <a:rPr lang="en-GB" dirty="0"/>
              <a:t>IMAGE</a:t>
            </a:r>
          </a:p>
        </p:txBody>
      </p:sp>
      <p:sp>
        <p:nvSpPr>
          <p:cNvPr id="2" name="Title 1"/>
          <p:cNvSpPr>
            <a:spLocks noGrp="1"/>
          </p:cNvSpPr>
          <p:nvPr>
            <p:ph type="title"/>
          </p:nvPr>
        </p:nvSpPr>
        <p:spPr/>
        <p:txBody>
          <a:bodyPr/>
          <a:lstStyle/>
          <a:p>
            <a:r>
              <a:rPr lang="en-US"/>
              <a:t>Click to edit Master title style</a:t>
            </a:r>
            <a:endParaRPr lang="en-GB"/>
          </a:p>
        </p:txBody>
      </p:sp>
      <p:sp>
        <p:nvSpPr>
          <p:cNvPr id="4" name="Text Placeholder 3"/>
          <p:cNvSpPr>
            <a:spLocks noGrp="1"/>
          </p:cNvSpPr>
          <p:nvPr>
            <p:ph type="body" sz="quarter" idx="10"/>
          </p:nvPr>
        </p:nvSpPr>
        <p:spPr>
          <a:xfrm>
            <a:off x="828675" y="1905000"/>
            <a:ext cx="3819525" cy="3987688"/>
          </a:xfrm>
        </p:spPr>
        <p:txBody>
          <a:bodyPr/>
          <a:lstStyle>
            <a:lvl1pPr marL="238125" indent="-238125">
              <a:spcBef>
                <a:spcPts val="850"/>
              </a:spcBef>
              <a:buClr>
                <a:schemeClr val="tx2"/>
              </a:buClr>
              <a:buFont typeface="Calibri" panose="020F0502020204030204" pitchFamily="34" charset="0"/>
              <a:buChar char="–"/>
              <a:defRPr sz="1400" b="0"/>
            </a:lvl1pPr>
            <a:lvl2pPr marL="503238" indent="-207963">
              <a:spcBef>
                <a:spcPts val="0"/>
              </a:spcBef>
              <a:spcAft>
                <a:spcPts val="567"/>
              </a:spcAft>
              <a:defRPr sz="1400" b="0"/>
            </a:lvl2pPr>
            <a:lvl3pPr>
              <a:defRPr sz="1400" b="0"/>
            </a:lvl3pPr>
            <a:lvl4pPr>
              <a:defRPr sz="1400" b="0"/>
            </a:lvl4pPr>
            <a:lvl5pPr>
              <a:defRPr sz="1400" b="0"/>
            </a:lvl5pPr>
          </a:lstStyle>
          <a:p>
            <a:pPr lvl="0"/>
            <a:r>
              <a:rPr lang="en-US"/>
              <a:t>Click to edit Master text styles</a:t>
            </a:r>
          </a:p>
          <a:p>
            <a:pPr lvl="1"/>
            <a:r>
              <a:rPr lang="en-US"/>
              <a:t>Second level</a:t>
            </a:r>
          </a:p>
        </p:txBody>
      </p:sp>
      <p:sp>
        <p:nvSpPr>
          <p:cNvPr id="6" name="Text Placeholder 5"/>
          <p:cNvSpPr>
            <a:spLocks noGrp="1"/>
          </p:cNvSpPr>
          <p:nvPr>
            <p:ph type="body" sz="quarter" idx="11"/>
          </p:nvPr>
        </p:nvSpPr>
        <p:spPr>
          <a:xfrm>
            <a:off x="828675" y="914400"/>
            <a:ext cx="7500938" cy="276225"/>
          </a:xfrm>
        </p:spPr>
        <p:txBody>
          <a:bodyPr/>
          <a:lstStyle>
            <a:lvl1pPr>
              <a:defRPr sz="2000" b="0">
                <a:solidFill>
                  <a:schemeClr val="tx1"/>
                </a:solidFill>
              </a:defRPr>
            </a:lvl1pPr>
          </a:lstStyle>
          <a:p>
            <a:pPr lvl="0"/>
            <a:r>
              <a:rPr lang="en-US"/>
              <a:t>Click to edit Master text styles</a:t>
            </a:r>
          </a:p>
        </p:txBody>
      </p:sp>
      <p:sp>
        <p:nvSpPr>
          <p:cNvPr id="8" name="Rectangle 7"/>
          <p:cNvSpPr/>
          <p:nvPr userDrawn="1"/>
        </p:nvSpPr>
        <p:spPr>
          <a:xfrm>
            <a:off x="0" y="6498000"/>
            <a:ext cx="9144000" cy="360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000" b="1" dirty="0"/>
              <a:t>Trinity College Dublin, </a:t>
            </a:r>
            <a:r>
              <a:rPr lang="en-GB" sz="1000" dirty="0"/>
              <a:t>The University of Dublin</a:t>
            </a:r>
          </a:p>
        </p:txBody>
      </p:sp>
      <p:cxnSp>
        <p:nvCxnSpPr>
          <p:cNvPr id="7" name="Straight Connector 6"/>
          <p:cNvCxnSpPr/>
          <p:nvPr userDrawn="1"/>
        </p:nvCxnSpPr>
        <p:spPr>
          <a:xfrm>
            <a:off x="0" y="1438275"/>
            <a:ext cx="9144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2368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mp;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0" y="1438275"/>
            <a:ext cx="9144000" cy="5076825"/>
          </a:xfrm>
          <a:solidFill>
            <a:schemeClr val="accent4"/>
          </a:solidFill>
        </p:spPr>
        <p:txBody>
          <a:bodyPr tIns="0" anchor="ctr" anchorCtr="0"/>
          <a:lstStyle>
            <a:lvl1pPr algn="ctr">
              <a:defRPr sz="1600" b="0">
                <a:solidFill>
                  <a:schemeClr val="accent3"/>
                </a:solidFill>
              </a:defRPr>
            </a:lvl1pPr>
          </a:lstStyle>
          <a:p>
            <a:r>
              <a:rPr lang="en-GB" dirty="0"/>
              <a:t>IMAGE</a:t>
            </a:r>
          </a:p>
        </p:txBody>
      </p:sp>
      <p:sp>
        <p:nvSpPr>
          <p:cNvPr id="2" name="Title 1"/>
          <p:cNvSpPr>
            <a:spLocks noGrp="1"/>
          </p:cNvSpPr>
          <p:nvPr>
            <p:ph type="title"/>
          </p:nvPr>
        </p:nvSpPr>
        <p:spPr/>
        <p:txBody>
          <a:bodyPr/>
          <a:lstStyle/>
          <a:p>
            <a:r>
              <a:rPr lang="en-US"/>
              <a:t>Click to edit Master title style</a:t>
            </a:r>
            <a:endParaRPr lang="en-GB"/>
          </a:p>
        </p:txBody>
      </p:sp>
      <p:sp>
        <p:nvSpPr>
          <p:cNvPr id="6" name="Text Placeholder 5"/>
          <p:cNvSpPr>
            <a:spLocks noGrp="1"/>
          </p:cNvSpPr>
          <p:nvPr>
            <p:ph type="body" sz="quarter" idx="11"/>
          </p:nvPr>
        </p:nvSpPr>
        <p:spPr>
          <a:xfrm>
            <a:off x="828675" y="914400"/>
            <a:ext cx="7500938" cy="276225"/>
          </a:xfrm>
        </p:spPr>
        <p:txBody>
          <a:bodyPr/>
          <a:lstStyle>
            <a:lvl1pPr>
              <a:defRPr sz="2000" b="0">
                <a:solidFill>
                  <a:schemeClr val="tx1"/>
                </a:solidFill>
              </a:defRPr>
            </a:lvl1pPr>
          </a:lstStyle>
          <a:p>
            <a:pPr lvl="0"/>
            <a:r>
              <a:rPr lang="en-US"/>
              <a:t>Click to edit Master text styles</a:t>
            </a:r>
          </a:p>
        </p:txBody>
      </p:sp>
      <p:sp>
        <p:nvSpPr>
          <p:cNvPr id="8" name="Rectangle 7"/>
          <p:cNvSpPr/>
          <p:nvPr userDrawn="1"/>
        </p:nvSpPr>
        <p:spPr>
          <a:xfrm>
            <a:off x="0" y="6498000"/>
            <a:ext cx="9144000" cy="360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000" b="1" dirty="0"/>
              <a:t>Trinity College Dublin, </a:t>
            </a:r>
            <a:r>
              <a:rPr lang="en-GB" sz="1000" dirty="0"/>
              <a:t>The University of Dublin</a:t>
            </a:r>
          </a:p>
        </p:txBody>
      </p:sp>
      <p:cxnSp>
        <p:nvCxnSpPr>
          <p:cNvPr id="7" name="Straight Connector 6"/>
          <p:cNvCxnSpPr/>
          <p:nvPr userDrawn="1"/>
        </p:nvCxnSpPr>
        <p:spPr>
          <a:xfrm>
            <a:off x="0" y="1438275"/>
            <a:ext cx="9144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8617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l="971" t="3974" r="3958" b="558"/>
          <a:stretch/>
        </p:blipFill>
        <p:spPr>
          <a:xfrm>
            <a:off x="0" y="0"/>
            <a:ext cx="9144000" cy="6858000"/>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8675" y="525798"/>
            <a:ext cx="3020400" cy="807254"/>
          </a:xfrm>
          <a:prstGeom prst="rect">
            <a:avLst/>
          </a:prstGeom>
        </p:spPr>
      </p:pic>
      <p:sp>
        <p:nvSpPr>
          <p:cNvPr id="2" name="Title 1"/>
          <p:cNvSpPr>
            <a:spLocks noGrp="1"/>
          </p:cNvSpPr>
          <p:nvPr>
            <p:ph type="ctrTitle"/>
          </p:nvPr>
        </p:nvSpPr>
        <p:spPr>
          <a:xfrm>
            <a:off x="828674" y="3715200"/>
            <a:ext cx="7500939" cy="554850"/>
          </a:xfrm>
        </p:spPr>
        <p:txBody>
          <a:bodyPr/>
          <a:lstStyle>
            <a:lvl1pPr algn="l">
              <a:defRPr sz="4200">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547789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757743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28674" y="360000"/>
            <a:ext cx="7500939" cy="561600"/>
          </a:xfrm>
          <a:prstGeom prst="rect">
            <a:avLst/>
          </a:prstGeom>
        </p:spPr>
        <p:txBody>
          <a:bodyPr vert="horz" lIns="0" tIns="0" rIns="0" bIns="0" rtlCol="0" anchor="b" anchorCtr="0">
            <a:noAutofit/>
          </a:bodyPr>
          <a:lstStyle/>
          <a:p>
            <a:r>
              <a:rPr lang="en-US"/>
              <a:t>Click to edit Master title style</a:t>
            </a:r>
            <a:endParaRPr lang="en-GB"/>
          </a:p>
        </p:txBody>
      </p:sp>
      <p:sp>
        <p:nvSpPr>
          <p:cNvPr id="3" name="Text Placeholder 2"/>
          <p:cNvSpPr>
            <a:spLocks noGrp="1"/>
          </p:cNvSpPr>
          <p:nvPr>
            <p:ph type="body" idx="1"/>
          </p:nvPr>
        </p:nvSpPr>
        <p:spPr>
          <a:xfrm>
            <a:off x="828675" y="1871551"/>
            <a:ext cx="7500938" cy="40968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Rectangle 10"/>
          <p:cNvSpPr/>
          <p:nvPr/>
        </p:nvSpPr>
        <p:spPr>
          <a:xfrm>
            <a:off x="0" y="6498000"/>
            <a:ext cx="9144000" cy="360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000" b="1" dirty="0"/>
              <a:t>Trinity College Dublin, </a:t>
            </a:r>
            <a:r>
              <a:rPr lang="en-GB" sz="1000" dirty="0"/>
              <a:t>The University of Dublin</a:t>
            </a:r>
          </a:p>
        </p:txBody>
      </p:sp>
      <p:cxnSp>
        <p:nvCxnSpPr>
          <p:cNvPr id="6" name="Straight Connector 5"/>
          <p:cNvCxnSpPr/>
          <p:nvPr/>
        </p:nvCxnSpPr>
        <p:spPr>
          <a:xfrm>
            <a:off x="0" y="1438275"/>
            <a:ext cx="9144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1066575"/>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0" r:id="rId3"/>
    <p:sldLayoutId id="2147483661" r:id="rId4"/>
    <p:sldLayoutId id="2147483657" r:id="rId5"/>
    <p:sldLayoutId id="2147483658" r:id="rId6"/>
    <p:sldLayoutId id="2147483659" r:id="rId7"/>
    <p:sldLayoutId id="2147483654" r:id="rId8"/>
  </p:sldLayoutIdLst>
  <p:txStyles>
    <p:titleStyle>
      <a:lvl1pPr algn="l" defTabSz="914400" rtl="0" eaLnBrk="1" latinLnBrk="0" hangingPunct="1">
        <a:spcBef>
          <a:spcPct val="0"/>
        </a:spcBef>
        <a:buNone/>
        <a:defRPr sz="2600" b="1" kern="1200">
          <a:solidFill>
            <a:schemeClr val="tx1"/>
          </a:solidFill>
          <a:latin typeface="+mj-lt"/>
          <a:ea typeface="+mj-ea"/>
          <a:cs typeface="+mj-cs"/>
        </a:defRPr>
      </a:lvl1pPr>
    </p:titleStyle>
    <p:body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4.xml"/><Relationship Id="rId5" Type="http://schemas.openxmlformats.org/officeDocument/2006/relationships/image" Target="../media/image16.jpg"/><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www.google.ie/url?sa=i&amp;rct=j&amp;q=&amp;esrc=s&amp;source=images&amp;cd=&amp;cad=rja&amp;uact=8&amp;ved=0ahUKEwiyjo3IiObKAhVHqw4KHVUtDP8QjRwIBw&amp;url=http://it.dreamstime.com/fotografia-stock-libera-da-diritti-vetro-di-acqua-image12836927&amp;bvm=bv.113370389,d.eWE&amp;psig=AFQjCNEs8IMfyGxG768nyGulqd-czn55Og&amp;ust=1454948709795116"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31.png"/></Relationships>
</file>

<file path=ppt/slides/_rels/slide2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1.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6.xml.rels><?xml version="1.0" encoding="UTF-8" standalone="yes"?>
<Relationships xmlns="http://schemas.openxmlformats.org/package/2006/relationships"><Relationship Id="rId3" Type="http://schemas.openxmlformats.org/officeDocument/2006/relationships/hyperlink" Target="https://doi.org/10.1159/000519614" TargetMode="External"/><Relationship Id="rId2" Type="http://schemas.openxmlformats.org/officeDocument/2006/relationships/hyperlink" Target="https://doi.org/10.1186/s12909-022-03630-1" TargetMode="External"/><Relationship Id="rId1" Type="http://schemas.openxmlformats.org/officeDocument/2006/relationships/slideLayout" Target="../slideLayouts/slideLayout7.xml"/><Relationship Id="rId4" Type="http://schemas.openxmlformats.org/officeDocument/2006/relationships/hyperlink" Target="https://doi.org/10.1016/j.jmir.2021.03.033"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GB" dirty="0"/>
              <a:t>Presented by</a:t>
            </a:r>
          </a:p>
          <a:p>
            <a:r>
              <a:rPr lang="en-GB" dirty="0"/>
              <a:t>Siobhan Davis, Assistant Professor of Restorative Dentistry.</a:t>
            </a:r>
          </a:p>
          <a:p>
            <a:r>
              <a:rPr lang="en-GB" dirty="0"/>
              <a:t>Dublin Dental University Hospital.</a:t>
            </a:r>
          </a:p>
          <a:p>
            <a:endParaRPr lang="en-GB" dirty="0"/>
          </a:p>
        </p:txBody>
      </p:sp>
      <p:sp>
        <p:nvSpPr>
          <p:cNvPr id="2" name="Title 1"/>
          <p:cNvSpPr>
            <a:spLocks noGrp="1"/>
          </p:cNvSpPr>
          <p:nvPr>
            <p:ph type="ctrTitle"/>
          </p:nvPr>
        </p:nvSpPr>
        <p:spPr/>
        <p:txBody>
          <a:bodyPr/>
          <a:lstStyle/>
          <a:p>
            <a:r>
              <a:rPr lang="en-GB" sz="2800" dirty="0">
                <a:effectLst/>
                <a:latin typeface="Calibri" panose="020F0502020204030204" pitchFamily="34" charset="0"/>
                <a:ea typeface="Calibri" panose="020F0502020204030204" pitchFamily="34" charset="0"/>
                <a:cs typeface="Times New Roman" panose="02020603050405020304" pitchFamily="18" charset="0"/>
              </a:rPr>
              <a:t>Developing students’ feedback literacy in healthcare curriculum: a supportive educational innovation.</a:t>
            </a:r>
            <a:endParaRPr lang="en-GB" sz="2800" dirty="0"/>
          </a:p>
        </p:txBody>
      </p:sp>
      <p:pic>
        <p:nvPicPr>
          <p:cNvPr id="1028" name="Picture 4" descr="Dublin Dental University Hospital">
            <a:extLst>
              <a:ext uri="{FF2B5EF4-FFF2-40B4-BE49-F238E27FC236}">
                <a16:creationId xmlns:a16="http://schemas.microsoft.com/office/drawing/2014/main" id="{2089CD4A-C610-62FC-D1CD-07C12B129E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3688" y="4387065"/>
            <a:ext cx="1543050" cy="2457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27920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606BF4F4-AE84-95EB-05E6-7AE48F8CD2CF}"/>
              </a:ext>
            </a:extLst>
          </p:cNvPr>
          <p:cNvGraphicFramePr/>
          <p:nvPr>
            <p:extLst>
              <p:ext uri="{D42A27DB-BD31-4B8C-83A1-F6EECF244321}">
                <p14:modId xmlns:p14="http://schemas.microsoft.com/office/powerpoint/2010/main" val="659939330"/>
              </p:ext>
            </p:extLst>
          </p:nvPr>
        </p:nvGraphicFramePr>
        <p:xfrm>
          <a:off x="88935" y="925568"/>
          <a:ext cx="8582453" cy="50068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129485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2C783-D1CD-C85B-D324-3CB926E386D9}"/>
              </a:ext>
            </a:extLst>
          </p:cNvPr>
          <p:cNvSpPr>
            <a:spLocks noGrp="1"/>
          </p:cNvSpPr>
          <p:nvPr>
            <p:ph type="title"/>
          </p:nvPr>
        </p:nvSpPr>
        <p:spPr/>
        <p:txBody>
          <a:bodyPr/>
          <a:lstStyle/>
          <a:p>
            <a:r>
              <a:rPr lang="en-GB" sz="3600" dirty="0"/>
              <a:t>Dublin Dental University Hospital</a:t>
            </a:r>
          </a:p>
        </p:txBody>
      </p:sp>
      <p:sp>
        <p:nvSpPr>
          <p:cNvPr id="3" name="Text Placeholder 2">
            <a:extLst>
              <a:ext uri="{FF2B5EF4-FFF2-40B4-BE49-F238E27FC236}">
                <a16:creationId xmlns:a16="http://schemas.microsoft.com/office/drawing/2014/main" id="{35A37DDE-5745-8F31-6CDA-34573473DE9F}"/>
              </a:ext>
            </a:extLst>
          </p:cNvPr>
          <p:cNvSpPr>
            <a:spLocks noGrp="1"/>
          </p:cNvSpPr>
          <p:nvPr>
            <p:ph type="body" sz="quarter" idx="10"/>
          </p:nvPr>
        </p:nvSpPr>
        <p:spPr>
          <a:xfrm>
            <a:off x="828675" y="2378325"/>
            <a:ext cx="7500938" cy="4040188"/>
          </a:xfrm>
        </p:spPr>
        <p:txBody>
          <a:bodyPr/>
          <a:lstStyle/>
          <a:p>
            <a:endParaRPr lang="en-GB" dirty="0"/>
          </a:p>
        </p:txBody>
      </p:sp>
      <p:pic>
        <p:nvPicPr>
          <p:cNvPr id="2050" name="Picture 2" descr="  ">
            <a:extLst>
              <a:ext uri="{FF2B5EF4-FFF2-40B4-BE49-F238E27FC236}">
                <a16:creationId xmlns:a16="http://schemas.microsoft.com/office/drawing/2014/main" id="{FBE50A80-9C1A-2426-C8F7-465292ABCF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5450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75259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4F975-0CF6-3120-0659-74C9536353C1}"/>
              </a:ext>
            </a:extLst>
          </p:cNvPr>
          <p:cNvSpPr>
            <a:spLocks noGrp="1"/>
          </p:cNvSpPr>
          <p:nvPr>
            <p:ph type="title"/>
          </p:nvPr>
        </p:nvSpPr>
        <p:spPr/>
        <p:txBody>
          <a:bodyPr/>
          <a:lstStyle/>
          <a:p>
            <a:endParaRPr lang="en-GB"/>
          </a:p>
        </p:txBody>
      </p:sp>
      <p:sp>
        <p:nvSpPr>
          <p:cNvPr id="4" name="Text Placeholder 3">
            <a:extLst>
              <a:ext uri="{FF2B5EF4-FFF2-40B4-BE49-F238E27FC236}">
                <a16:creationId xmlns:a16="http://schemas.microsoft.com/office/drawing/2014/main" id="{CD264A7B-4E1B-BA81-1CCA-3B686323CC77}"/>
              </a:ext>
            </a:extLst>
          </p:cNvPr>
          <p:cNvSpPr>
            <a:spLocks noGrp="1"/>
          </p:cNvSpPr>
          <p:nvPr>
            <p:ph type="body" sz="quarter" idx="11"/>
          </p:nvPr>
        </p:nvSpPr>
        <p:spPr/>
        <p:txBody>
          <a:bodyPr/>
          <a:lstStyle/>
          <a:p>
            <a:endParaRPr lang="en-GB"/>
          </a:p>
        </p:txBody>
      </p:sp>
      <p:sp>
        <p:nvSpPr>
          <p:cNvPr id="6" name="AutoShape 4">
            <a:extLst>
              <a:ext uri="{FF2B5EF4-FFF2-40B4-BE49-F238E27FC236}">
                <a16:creationId xmlns:a16="http://schemas.microsoft.com/office/drawing/2014/main" id="{F86BD174-BA39-8F8B-CE71-3572FD786F2C}"/>
              </a:ext>
            </a:extLst>
          </p:cNvPr>
          <p:cNvSpPr>
            <a:spLocks noGrp="1" noChangeAspect="1" noChangeArrowheads="1"/>
          </p:cNvSpPr>
          <p:nvPr>
            <p:ph type="body" sz="quarter" idx="10"/>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a:extLst>
              <a:ext uri="{FF2B5EF4-FFF2-40B4-BE49-F238E27FC236}">
                <a16:creationId xmlns:a16="http://schemas.microsoft.com/office/drawing/2014/main" id="{2D3CF5DE-258E-4957-C5FC-5E1B239704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60742"/>
          </a:xfrm>
          <a:prstGeom prst="rect">
            <a:avLst/>
          </a:prstGeom>
        </p:spPr>
      </p:pic>
    </p:spTree>
    <p:extLst>
      <p:ext uri="{BB962C8B-B14F-4D97-AF65-F5344CB8AC3E}">
        <p14:creationId xmlns:p14="http://schemas.microsoft.com/office/powerpoint/2010/main" val="493942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4CC89-1457-6F9C-7360-4A4DCCD3D39D}"/>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36EA9905-5A5E-73C2-F926-EBE7490749F8}"/>
              </a:ext>
            </a:extLst>
          </p:cNvPr>
          <p:cNvSpPr>
            <a:spLocks noGrp="1"/>
          </p:cNvSpPr>
          <p:nvPr>
            <p:ph type="body" sz="quarter" idx="10"/>
          </p:nvPr>
        </p:nvSpPr>
        <p:spPr/>
        <p:txBody>
          <a:bodyPr/>
          <a:lstStyle/>
          <a:p>
            <a:endParaRPr lang="en-GB" dirty="0"/>
          </a:p>
        </p:txBody>
      </p:sp>
      <p:sp>
        <p:nvSpPr>
          <p:cNvPr id="4" name="Text Placeholder 3">
            <a:extLst>
              <a:ext uri="{FF2B5EF4-FFF2-40B4-BE49-F238E27FC236}">
                <a16:creationId xmlns:a16="http://schemas.microsoft.com/office/drawing/2014/main" id="{4B0BF45A-D5EA-B965-FE2A-C7A96932E9AF}"/>
              </a:ext>
            </a:extLst>
          </p:cNvPr>
          <p:cNvSpPr>
            <a:spLocks noGrp="1"/>
          </p:cNvSpPr>
          <p:nvPr>
            <p:ph type="body" sz="quarter" idx="11"/>
          </p:nvPr>
        </p:nvSpPr>
        <p:spPr/>
        <p:txBody>
          <a:bodyPr/>
          <a:lstStyle/>
          <a:p>
            <a:endParaRPr lang="en-GB"/>
          </a:p>
        </p:txBody>
      </p:sp>
      <p:pic>
        <p:nvPicPr>
          <p:cNvPr id="6" name="Picture 5">
            <a:extLst>
              <a:ext uri="{FF2B5EF4-FFF2-40B4-BE49-F238E27FC236}">
                <a16:creationId xmlns:a16="http://schemas.microsoft.com/office/drawing/2014/main" id="{B144F084-8B00-3E00-46F2-D8210AFDFD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02118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62405-A2AE-8F67-271E-DFBBB8B74316}"/>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231F9D44-F52D-9C08-005B-3C0C6B0621BB}"/>
              </a:ext>
            </a:extLst>
          </p:cNvPr>
          <p:cNvSpPr>
            <a:spLocks noGrp="1"/>
          </p:cNvSpPr>
          <p:nvPr>
            <p:ph type="body" sz="quarter" idx="10"/>
          </p:nvPr>
        </p:nvSpPr>
        <p:spPr/>
        <p:txBody>
          <a:bodyPr/>
          <a:lstStyle/>
          <a:p>
            <a:endParaRPr lang="en-GB"/>
          </a:p>
        </p:txBody>
      </p:sp>
      <p:sp>
        <p:nvSpPr>
          <p:cNvPr id="4" name="Text Placeholder 3">
            <a:extLst>
              <a:ext uri="{FF2B5EF4-FFF2-40B4-BE49-F238E27FC236}">
                <a16:creationId xmlns:a16="http://schemas.microsoft.com/office/drawing/2014/main" id="{A36F8D7C-AB62-FBD8-6C05-E27C91064643}"/>
              </a:ext>
            </a:extLst>
          </p:cNvPr>
          <p:cNvSpPr>
            <a:spLocks noGrp="1"/>
          </p:cNvSpPr>
          <p:nvPr>
            <p:ph type="body" sz="quarter" idx="11"/>
          </p:nvPr>
        </p:nvSpPr>
        <p:spPr/>
        <p:txBody>
          <a:bodyPr/>
          <a:lstStyle/>
          <a:p>
            <a:endParaRPr lang="en-GB"/>
          </a:p>
        </p:txBody>
      </p:sp>
      <p:pic>
        <p:nvPicPr>
          <p:cNvPr id="6" name="Picture 5">
            <a:extLst>
              <a:ext uri="{FF2B5EF4-FFF2-40B4-BE49-F238E27FC236}">
                <a16:creationId xmlns:a16="http://schemas.microsoft.com/office/drawing/2014/main" id="{EE3DB825-3966-C6C0-1A4D-2283157E35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4001" cy="6858000"/>
          </a:xfrm>
          <a:prstGeom prst="rect">
            <a:avLst/>
          </a:prstGeom>
        </p:spPr>
      </p:pic>
    </p:spTree>
    <p:extLst>
      <p:ext uri="{BB962C8B-B14F-4D97-AF65-F5344CB8AC3E}">
        <p14:creationId xmlns:p14="http://schemas.microsoft.com/office/powerpoint/2010/main" val="452917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74C1B-566F-57C1-5A14-6C01AB751CCD}"/>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54F51EA2-1CAC-4342-7F97-37BF20D1F569}"/>
              </a:ext>
            </a:extLst>
          </p:cNvPr>
          <p:cNvSpPr>
            <a:spLocks noGrp="1"/>
          </p:cNvSpPr>
          <p:nvPr>
            <p:ph type="body" sz="quarter" idx="10"/>
          </p:nvPr>
        </p:nvSpPr>
        <p:spPr/>
        <p:txBody>
          <a:bodyPr/>
          <a:lstStyle/>
          <a:p>
            <a:endParaRPr lang="en-GB"/>
          </a:p>
        </p:txBody>
      </p:sp>
      <p:sp>
        <p:nvSpPr>
          <p:cNvPr id="4" name="Text Placeholder 3">
            <a:extLst>
              <a:ext uri="{FF2B5EF4-FFF2-40B4-BE49-F238E27FC236}">
                <a16:creationId xmlns:a16="http://schemas.microsoft.com/office/drawing/2014/main" id="{7AEC4AF9-02A3-53DD-4B3F-F74EB0EC5B61}"/>
              </a:ext>
            </a:extLst>
          </p:cNvPr>
          <p:cNvSpPr>
            <a:spLocks noGrp="1"/>
          </p:cNvSpPr>
          <p:nvPr>
            <p:ph type="body" sz="quarter" idx="11"/>
          </p:nvPr>
        </p:nvSpPr>
        <p:spPr/>
        <p:txBody>
          <a:bodyPr/>
          <a:lstStyle/>
          <a:p>
            <a:endParaRPr lang="en-GB"/>
          </a:p>
        </p:txBody>
      </p:sp>
      <p:pic>
        <p:nvPicPr>
          <p:cNvPr id="6" name="Picture 5">
            <a:extLst>
              <a:ext uri="{FF2B5EF4-FFF2-40B4-BE49-F238E27FC236}">
                <a16:creationId xmlns:a16="http://schemas.microsoft.com/office/drawing/2014/main" id="{C1F5F45D-0A8A-A6BA-4065-C0FB24AA57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33839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B67CD-85C0-8B75-6544-B7643427932E}"/>
              </a:ext>
            </a:extLst>
          </p:cNvPr>
          <p:cNvSpPr>
            <a:spLocks noGrp="1"/>
          </p:cNvSpPr>
          <p:nvPr>
            <p:ph type="title"/>
          </p:nvPr>
        </p:nvSpPr>
        <p:spPr/>
        <p:txBody>
          <a:bodyPr/>
          <a:lstStyle/>
          <a:p>
            <a:r>
              <a:rPr lang="en-GB" sz="3200" dirty="0"/>
              <a:t>Prosthodontist</a:t>
            </a:r>
          </a:p>
        </p:txBody>
      </p:sp>
      <p:pic>
        <p:nvPicPr>
          <p:cNvPr id="6" name="Picture 5">
            <a:extLst>
              <a:ext uri="{FF2B5EF4-FFF2-40B4-BE49-F238E27FC236}">
                <a16:creationId xmlns:a16="http://schemas.microsoft.com/office/drawing/2014/main" id="{F55DBE97-2232-27EA-EC9E-48997F82E4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4184" y="1498578"/>
            <a:ext cx="3651976" cy="2738982"/>
          </a:xfrm>
          <a:prstGeom prst="rect">
            <a:avLst/>
          </a:prstGeom>
        </p:spPr>
      </p:pic>
      <p:pic>
        <p:nvPicPr>
          <p:cNvPr id="8" name="Picture 7">
            <a:extLst>
              <a:ext uri="{FF2B5EF4-FFF2-40B4-BE49-F238E27FC236}">
                <a16:creationId xmlns:a16="http://schemas.microsoft.com/office/drawing/2014/main" id="{36664D6E-2C6B-A617-26BA-3D29B38202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69" y="1498578"/>
            <a:ext cx="3651975" cy="2738982"/>
          </a:xfrm>
          <a:prstGeom prst="rect">
            <a:avLst/>
          </a:prstGeom>
        </p:spPr>
      </p:pic>
      <p:pic>
        <p:nvPicPr>
          <p:cNvPr id="10" name="Picture 9">
            <a:extLst>
              <a:ext uri="{FF2B5EF4-FFF2-40B4-BE49-F238E27FC236}">
                <a16:creationId xmlns:a16="http://schemas.microsoft.com/office/drawing/2014/main" id="{5600EAA3-C58E-C65F-6D94-6D4FFE4AED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03399" y="3759018"/>
            <a:ext cx="3651976" cy="2738982"/>
          </a:xfrm>
          <a:prstGeom prst="rect">
            <a:avLst/>
          </a:prstGeom>
        </p:spPr>
      </p:pic>
    </p:spTree>
    <p:extLst>
      <p:ext uri="{BB962C8B-B14F-4D97-AF65-F5344CB8AC3E}">
        <p14:creationId xmlns:p14="http://schemas.microsoft.com/office/powerpoint/2010/main" val="1665736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ppt_x"/>
                                          </p:val>
                                        </p:tav>
                                        <p:tav tm="100000">
                                          <p:val>
                                            <p:strVal val="#ppt_x"/>
                                          </p:val>
                                        </p:tav>
                                      </p:tavLst>
                                    </p:anim>
                                    <p:anim calcmode="lin" valueType="num">
                                      <p:cBhvr additive="base">
                                        <p:cTn id="1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62E6A-24F5-0C34-D656-E955C99CD8C9}"/>
              </a:ext>
            </a:extLst>
          </p:cNvPr>
          <p:cNvSpPr>
            <a:spLocks noGrp="1"/>
          </p:cNvSpPr>
          <p:nvPr>
            <p:ph type="title"/>
          </p:nvPr>
        </p:nvSpPr>
        <p:spPr>
          <a:xfrm>
            <a:off x="113157" y="74329"/>
            <a:ext cx="7500939" cy="561600"/>
          </a:xfrm>
        </p:spPr>
        <p:txBody>
          <a:bodyPr/>
          <a:lstStyle/>
          <a:p>
            <a:r>
              <a:rPr lang="en-GB" sz="3200" dirty="0"/>
              <a:t>Clinical cases</a:t>
            </a:r>
          </a:p>
        </p:txBody>
      </p:sp>
      <p:sp>
        <p:nvSpPr>
          <p:cNvPr id="3" name="Text Placeholder 2">
            <a:extLst>
              <a:ext uri="{FF2B5EF4-FFF2-40B4-BE49-F238E27FC236}">
                <a16:creationId xmlns:a16="http://schemas.microsoft.com/office/drawing/2014/main" id="{4543AD1F-BDBA-3861-2419-017108C2E033}"/>
              </a:ext>
            </a:extLst>
          </p:cNvPr>
          <p:cNvSpPr>
            <a:spLocks noGrp="1"/>
          </p:cNvSpPr>
          <p:nvPr>
            <p:ph type="body" sz="quarter" idx="10"/>
          </p:nvPr>
        </p:nvSpPr>
        <p:spPr/>
        <p:txBody>
          <a:bodyPr/>
          <a:lstStyle/>
          <a:p>
            <a:endParaRPr lang="en-GB"/>
          </a:p>
        </p:txBody>
      </p:sp>
      <p:sp>
        <p:nvSpPr>
          <p:cNvPr id="5" name="Text Placeholder 4">
            <a:extLst>
              <a:ext uri="{FF2B5EF4-FFF2-40B4-BE49-F238E27FC236}">
                <a16:creationId xmlns:a16="http://schemas.microsoft.com/office/drawing/2014/main" id="{EEF51863-5247-8927-507A-03D0BA1173F7}"/>
              </a:ext>
            </a:extLst>
          </p:cNvPr>
          <p:cNvSpPr>
            <a:spLocks noGrp="1"/>
          </p:cNvSpPr>
          <p:nvPr>
            <p:ph type="body" sz="quarter" idx="12"/>
          </p:nvPr>
        </p:nvSpPr>
        <p:spPr/>
        <p:txBody>
          <a:bodyPr/>
          <a:lstStyle/>
          <a:p>
            <a:endParaRPr lang="en-GB"/>
          </a:p>
        </p:txBody>
      </p:sp>
      <p:pic>
        <p:nvPicPr>
          <p:cNvPr id="7" name="Picture 6">
            <a:extLst>
              <a:ext uri="{FF2B5EF4-FFF2-40B4-BE49-F238E27FC236}">
                <a16:creationId xmlns:a16="http://schemas.microsoft.com/office/drawing/2014/main" id="{680F192D-B1F9-952F-2FE4-62AFEED264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 y="1002030"/>
            <a:ext cx="6096000" cy="3733800"/>
          </a:xfrm>
          <a:prstGeom prst="rect">
            <a:avLst/>
          </a:prstGeom>
        </p:spPr>
      </p:pic>
      <p:pic>
        <p:nvPicPr>
          <p:cNvPr id="9" name="Picture 8">
            <a:extLst>
              <a:ext uri="{FF2B5EF4-FFF2-40B4-BE49-F238E27FC236}">
                <a16:creationId xmlns:a16="http://schemas.microsoft.com/office/drawing/2014/main" id="{EBDA6618-C313-5905-C7AC-96D78FDB13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400" y="1672556"/>
            <a:ext cx="6096000" cy="3990975"/>
          </a:xfrm>
          <a:prstGeom prst="rect">
            <a:avLst/>
          </a:prstGeom>
        </p:spPr>
      </p:pic>
      <p:pic>
        <p:nvPicPr>
          <p:cNvPr id="11" name="Picture 10">
            <a:extLst>
              <a:ext uri="{FF2B5EF4-FFF2-40B4-BE49-F238E27FC236}">
                <a16:creationId xmlns:a16="http://schemas.microsoft.com/office/drawing/2014/main" id="{2315EA89-14FB-D5BA-0525-4935347B27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5625" y="1592126"/>
            <a:ext cx="6096000" cy="4010025"/>
          </a:xfrm>
          <a:prstGeom prst="rect">
            <a:avLst/>
          </a:prstGeom>
        </p:spPr>
      </p:pic>
      <p:pic>
        <p:nvPicPr>
          <p:cNvPr id="13" name="Picture 12">
            <a:extLst>
              <a:ext uri="{FF2B5EF4-FFF2-40B4-BE49-F238E27FC236}">
                <a16:creationId xmlns:a16="http://schemas.microsoft.com/office/drawing/2014/main" id="{9B170743-FFAA-FAD0-7D5F-2725279F9C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157" y="807806"/>
            <a:ext cx="2761694" cy="4855725"/>
          </a:xfrm>
          <a:prstGeom prst="rect">
            <a:avLst/>
          </a:prstGeom>
        </p:spPr>
      </p:pic>
    </p:spTree>
    <p:extLst>
      <p:ext uri="{BB962C8B-B14F-4D97-AF65-F5344CB8AC3E}">
        <p14:creationId xmlns:p14="http://schemas.microsoft.com/office/powerpoint/2010/main" val="2160060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4F46D-7827-9BAC-E94F-5726442ADBC3}"/>
              </a:ext>
            </a:extLst>
          </p:cNvPr>
          <p:cNvSpPr>
            <a:spLocks noGrp="1"/>
          </p:cNvSpPr>
          <p:nvPr>
            <p:ph type="title"/>
          </p:nvPr>
        </p:nvSpPr>
        <p:spPr>
          <a:xfrm>
            <a:off x="821530" y="521757"/>
            <a:ext cx="7500939" cy="561600"/>
          </a:xfrm>
        </p:spPr>
        <p:txBody>
          <a:bodyPr/>
          <a:lstStyle/>
          <a:p>
            <a:r>
              <a:rPr lang="en-GB" sz="3200" dirty="0"/>
              <a:t>Clinical case implant supported maxillary complete prosthesis</a:t>
            </a:r>
          </a:p>
        </p:txBody>
      </p:sp>
      <p:sp>
        <p:nvSpPr>
          <p:cNvPr id="3" name="Text Placeholder 2">
            <a:extLst>
              <a:ext uri="{FF2B5EF4-FFF2-40B4-BE49-F238E27FC236}">
                <a16:creationId xmlns:a16="http://schemas.microsoft.com/office/drawing/2014/main" id="{39983F82-7017-43E3-C331-6343C79A5A52}"/>
              </a:ext>
            </a:extLst>
          </p:cNvPr>
          <p:cNvSpPr>
            <a:spLocks noGrp="1"/>
          </p:cNvSpPr>
          <p:nvPr>
            <p:ph type="body" sz="quarter" idx="10"/>
          </p:nvPr>
        </p:nvSpPr>
        <p:spPr/>
        <p:txBody>
          <a:bodyPr/>
          <a:lstStyle/>
          <a:p>
            <a:endParaRPr lang="en-GB"/>
          </a:p>
        </p:txBody>
      </p:sp>
      <p:pic>
        <p:nvPicPr>
          <p:cNvPr id="6" name="Picture 5">
            <a:extLst>
              <a:ext uri="{FF2B5EF4-FFF2-40B4-BE49-F238E27FC236}">
                <a16:creationId xmlns:a16="http://schemas.microsoft.com/office/drawing/2014/main" id="{7975448E-1161-5A17-60BC-E786F8DE76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92" y="1349263"/>
            <a:ext cx="6096000" cy="4572000"/>
          </a:xfrm>
          <a:prstGeom prst="rect">
            <a:avLst/>
          </a:prstGeom>
        </p:spPr>
      </p:pic>
      <p:pic>
        <p:nvPicPr>
          <p:cNvPr id="8" name="Picture 7">
            <a:extLst>
              <a:ext uri="{FF2B5EF4-FFF2-40B4-BE49-F238E27FC236}">
                <a16:creationId xmlns:a16="http://schemas.microsoft.com/office/drawing/2014/main" id="{1ACC8E15-D320-B0FA-C679-C664A734B5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2513" y="2443676"/>
            <a:ext cx="6096000" cy="3905250"/>
          </a:xfrm>
          <a:prstGeom prst="rect">
            <a:avLst/>
          </a:prstGeom>
        </p:spPr>
      </p:pic>
    </p:spTree>
    <p:extLst>
      <p:ext uri="{BB962C8B-B14F-4D97-AF65-F5344CB8AC3E}">
        <p14:creationId xmlns:p14="http://schemas.microsoft.com/office/powerpoint/2010/main" val="1332249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6CEB8-CE53-7860-6C3C-60646C7F0457}"/>
              </a:ext>
            </a:extLst>
          </p:cNvPr>
          <p:cNvSpPr>
            <a:spLocks noGrp="1"/>
          </p:cNvSpPr>
          <p:nvPr>
            <p:ph type="title"/>
          </p:nvPr>
        </p:nvSpPr>
        <p:spPr/>
        <p:txBody>
          <a:bodyPr/>
          <a:lstStyle/>
          <a:p>
            <a:r>
              <a:rPr lang="en-GB" sz="3600" dirty="0"/>
              <a:t>Dental clinical skills laboratory.</a:t>
            </a:r>
          </a:p>
        </p:txBody>
      </p:sp>
      <p:pic>
        <p:nvPicPr>
          <p:cNvPr id="6" name="Picture 5">
            <a:extLst>
              <a:ext uri="{FF2B5EF4-FFF2-40B4-BE49-F238E27FC236}">
                <a16:creationId xmlns:a16="http://schemas.microsoft.com/office/drawing/2014/main" id="{49A15B08-229E-C148-0614-A655B6D25C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729" y="1787703"/>
            <a:ext cx="5259207" cy="3944406"/>
          </a:xfrm>
          <a:prstGeom prst="rect">
            <a:avLst/>
          </a:prstGeom>
        </p:spPr>
      </p:pic>
      <p:pic>
        <p:nvPicPr>
          <p:cNvPr id="8" name="Picture 7">
            <a:extLst>
              <a:ext uri="{FF2B5EF4-FFF2-40B4-BE49-F238E27FC236}">
                <a16:creationId xmlns:a16="http://schemas.microsoft.com/office/drawing/2014/main" id="{FCC4B754-5808-9C3E-E214-FCA50F0BBC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1169" y="1862728"/>
            <a:ext cx="3323236" cy="4430981"/>
          </a:xfrm>
          <a:prstGeom prst="rect">
            <a:avLst/>
          </a:prstGeom>
        </p:spPr>
      </p:pic>
    </p:spTree>
    <p:extLst>
      <p:ext uri="{BB962C8B-B14F-4D97-AF65-F5344CB8AC3E}">
        <p14:creationId xmlns:p14="http://schemas.microsoft.com/office/powerpoint/2010/main" val="36364050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973EA-F758-5A91-7B9A-C9CDD26421E8}"/>
              </a:ext>
            </a:extLst>
          </p:cNvPr>
          <p:cNvSpPr>
            <a:spLocks noGrp="1"/>
          </p:cNvSpPr>
          <p:nvPr>
            <p:ph type="title"/>
          </p:nvPr>
        </p:nvSpPr>
        <p:spPr/>
        <p:txBody>
          <a:bodyPr/>
          <a:lstStyle/>
          <a:p>
            <a:r>
              <a:rPr lang="en-GB" sz="3200" dirty="0"/>
              <a:t>Dental clinical learning environment.</a:t>
            </a:r>
          </a:p>
        </p:txBody>
      </p:sp>
      <p:pic>
        <p:nvPicPr>
          <p:cNvPr id="6" name="Picture 5">
            <a:extLst>
              <a:ext uri="{FF2B5EF4-FFF2-40B4-BE49-F238E27FC236}">
                <a16:creationId xmlns:a16="http://schemas.microsoft.com/office/drawing/2014/main" id="{C0BB89C6-A9C3-1DA0-88A1-AEF0BBF5C5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95569"/>
            <a:ext cx="4680385" cy="3510289"/>
          </a:xfrm>
          <a:prstGeom prst="rect">
            <a:avLst/>
          </a:prstGeom>
        </p:spPr>
      </p:pic>
      <p:pic>
        <p:nvPicPr>
          <p:cNvPr id="8" name="Picture 7">
            <a:extLst>
              <a:ext uri="{FF2B5EF4-FFF2-40B4-BE49-F238E27FC236}">
                <a16:creationId xmlns:a16="http://schemas.microsoft.com/office/drawing/2014/main" id="{9BCC654D-9386-304E-4BA1-B8ADA742DF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9143" y="3582768"/>
            <a:ext cx="2317141" cy="3089521"/>
          </a:xfrm>
          <a:prstGeom prst="rect">
            <a:avLst/>
          </a:prstGeom>
        </p:spPr>
      </p:pic>
      <p:pic>
        <p:nvPicPr>
          <p:cNvPr id="10" name="Picture 9">
            <a:extLst>
              <a:ext uri="{FF2B5EF4-FFF2-40B4-BE49-F238E27FC236}">
                <a16:creationId xmlns:a16="http://schemas.microsoft.com/office/drawing/2014/main" id="{4A3E4385-BCF3-75EC-843C-84A2F3C136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0753" y="921600"/>
            <a:ext cx="2733247" cy="3644329"/>
          </a:xfrm>
          <a:prstGeom prst="rect">
            <a:avLst/>
          </a:prstGeom>
        </p:spPr>
      </p:pic>
    </p:spTree>
    <p:extLst>
      <p:ext uri="{BB962C8B-B14F-4D97-AF65-F5344CB8AC3E}">
        <p14:creationId xmlns:p14="http://schemas.microsoft.com/office/powerpoint/2010/main" val="7281685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757FC2E-8798-CB5D-1B4C-76CD3A3D1B3B}"/>
              </a:ext>
            </a:extLst>
          </p:cNvPr>
          <p:cNvSpPr txBox="1"/>
          <p:nvPr/>
        </p:nvSpPr>
        <p:spPr>
          <a:xfrm>
            <a:off x="1695236" y="576048"/>
            <a:ext cx="1994136" cy="646331"/>
          </a:xfrm>
          <a:prstGeom prst="rect">
            <a:avLst/>
          </a:prstGeom>
          <a:noFill/>
        </p:spPr>
        <p:txBody>
          <a:bodyPr wrap="none" rtlCol="0">
            <a:spAutoFit/>
          </a:bodyPr>
          <a:lstStyle/>
          <a:p>
            <a:r>
              <a:rPr lang="en-GB" sz="3600" b="1" dirty="0"/>
              <a:t>Feedback</a:t>
            </a:r>
          </a:p>
        </p:txBody>
      </p:sp>
      <p:pic>
        <p:nvPicPr>
          <p:cNvPr id="2" name="irc_mi">
            <a:hlinkClick r:id="rId2"/>
            <a:extLst>
              <a:ext uri="{FF2B5EF4-FFF2-40B4-BE49-F238E27FC236}">
                <a16:creationId xmlns:a16="http://schemas.microsoft.com/office/drawing/2014/main" id="{386B7D3E-40FC-4DA8-8BD0-EE5A71DB2DA7}"/>
              </a:ext>
            </a:extLst>
          </p:cNvPr>
          <p:cNvPicPr/>
          <p:nvPr/>
        </p:nvPicPr>
        <p:blipFill rotWithShape="1">
          <a:blip r:embed="rId3">
            <a:extLst>
              <a:ext uri="{28A0092B-C50C-407E-A947-70E740481C1C}">
                <a14:useLocalDpi xmlns:a14="http://schemas.microsoft.com/office/drawing/2010/main" val="0"/>
              </a:ext>
            </a:extLst>
          </a:blip>
          <a:srcRect b="11905"/>
          <a:stretch/>
        </p:blipFill>
        <p:spPr bwMode="auto">
          <a:xfrm>
            <a:off x="1371600" y="2057400"/>
            <a:ext cx="6847726" cy="3829692"/>
          </a:xfrm>
          <a:prstGeom prst="rect">
            <a:avLst/>
          </a:prstGeom>
          <a:noFill/>
          <a:ln>
            <a:noFill/>
          </a:ln>
        </p:spPr>
      </p:pic>
    </p:spTree>
    <p:extLst>
      <p:ext uri="{BB962C8B-B14F-4D97-AF65-F5344CB8AC3E}">
        <p14:creationId xmlns:p14="http://schemas.microsoft.com/office/powerpoint/2010/main" val="23972258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33F53-97E8-CB4F-1B07-1CDFEE990213}"/>
              </a:ext>
            </a:extLst>
          </p:cNvPr>
          <p:cNvSpPr>
            <a:spLocks noGrp="1"/>
          </p:cNvSpPr>
          <p:nvPr>
            <p:ph type="title"/>
          </p:nvPr>
        </p:nvSpPr>
        <p:spPr/>
        <p:txBody>
          <a:bodyPr/>
          <a:lstStyle/>
          <a:p>
            <a:r>
              <a:rPr lang="en-GB" sz="3600" dirty="0"/>
              <a:t>Central role of feedback in learning</a:t>
            </a:r>
          </a:p>
        </p:txBody>
      </p:sp>
      <p:sp>
        <p:nvSpPr>
          <p:cNvPr id="3" name="Text Placeholder 2">
            <a:extLst>
              <a:ext uri="{FF2B5EF4-FFF2-40B4-BE49-F238E27FC236}">
                <a16:creationId xmlns:a16="http://schemas.microsoft.com/office/drawing/2014/main" id="{99E4B94D-9022-9207-5194-E63F9AA5E149}"/>
              </a:ext>
            </a:extLst>
          </p:cNvPr>
          <p:cNvSpPr>
            <a:spLocks noGrp="1"/>
          </p:cNvSpPr>
          <p:nvPr>
            <p:ph type="body" sz="quarter" idx="10"/>
          </p:nvPr>
        </p:nvSpPr>
        <p:spPr/>
        <p:txBody>
          <a:bodyPr/>
          <a:lstStyle/>
          <a:p>
            <a:pPr marL="342900" indent="-342900">
              <a:buFont typeface="Arial" panose="020B0604020202020204" pitchFamily="34" charset="0"/>
              <a:buChar char="•"/>
            </a:pPr>
            <a:r>
              <a:rPr lang="en-GB" b="0" dirty="0"/>
              <a:t>Important life skill </a:t>
            </a:r>
            <a:r>
              <a:rPr lang="en-GB" b="0" dirty="0" err="1"/>
              <a:t>esp</a:t>
            </a:r>
            <a:r>
              <a:rPr lang="en-GB" b="0" dirty="0"/>
              <a:t> in healthcare professional education</a:t>
            </a:r>
          </a:p>
          <a:p>
            <a:pPr marL="342900" indent="-342900">
              <a:buFont typeface="Arial" panose="020B0604020202020204" pitchFamily="34" charset="0"/>
              <a:buChar char="•"/>
            </a:pPr>
            <a:r>
              <a:rPr lang="en-GB" b="0" dirty="0"/>
              <a:t>Information or comments received on performance (</a:t>
            </a:r>
            <a:r>
              <a:rPr lang="en-GB" b="0" dirty="0" err="1"/>
              <a:t>Ajjawi</a:t>
            </a:r>
            <a:r>
              <a:rPr lang="en-GB" b="0" dirty="0"/>
              <a:t> et al 2019)</a:t>
            </a:r>
          </a:p>
          <a:p>
            <a:pPr marL="342900" indent="-342900">
              <a:buFont typeface="Arial" panose="020B0604020202020204" pitchFamily="34" charset="0"/>
              <a:buChar char="•"/>
            </a:pPr>
            <a:r>
              <a:rPr lang="en-GB" b="0" dirty="0"/>
              <a:t>Expect FB receivers to use comments and change their actions as a result</a:t>
            </a:r>
          </a:p>
          <a:p>
            <a:pPr marL="342900" indent="-342900">
              <a:buFont typeface="Arial" panose="020B0604020202020204" pitchFamily="34" charset="0"/>
              <a:buChar char="•"/>
            </a:pPr>
            <a:r>
              <a:rPr lang="en-GB" b="0" dirty="0"/>
              <a:t>FB central to communication skills </a:t>
            </a:r>
          </a:p>
          <a:p>
            <a:pPr marL="342900" indent="-342900">
              <a:buFont typeface="Arial" panose="020B0604020202020204" pitchFamily="34" charset="0"/>
              <a:buChar char="•"/>
            </a:pPr>
            <a:r>
              <a:rPr lang="en-GB" b="0" dirty="0"/>
              <a:t>Robust to FB. Improvement in self evaluation, improved communication in teams and improved patient outcomes.</a:t>
            </a:r>
          </a:p>
          <a:p>
            <a:pPr marL="342900" indent="-342900">
              <a:buFont typeface="Arial" panose="020B0604020202020204" pitchFamily="34" charset="0"/>
              <a:buChar char="•"/>
            </a:pPr>
            <a:endParaRPr lang="en-GB" b="0" dirty="0"/>
          </a:p>
          <a:p>
            <a:pPr marL="342900" indent="-342900">
              <a:buFont typeface="Arial" panose="020B0604020202020204" pitchFamily="34" charset="0"/>
              <a:buChar char="•"/>
            </a:pPr>
            <a:endParaRPr lang="en-GB" dirty="0"/>
          </a:p>
        </p:txBody>
      </p:sp>
    </p:spTree>
    <p:extLst>
      <p:ext uri="{BB962C8B-B14F-4D97-AF65-F5344CB8AC3E}">
        <p14:creationId xmlns:p14="http://schemas.microsoft.com/office/powerpoint/2010/main" val="37936689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6C6C1-F5E0-344B-A4E0-C220E6041C8B}"/>
              </a:ext>
            </a:extLst>
          </p:cNvPr>
          <p:cNvSpPr>
            <a:spLocks noGrp="1"/>
          </p:cNvSpPr>
          <p:nvPr>
            <p:ph type="title"/>
          </p:nvPr>
        </p:nvSpPr>
        <p:spPr/>
        <p:txBody>
          <a:bodyPr/>
          <a:lstStyle/>
          <a:p>
            <a:r>
              <a:rPr lang="en-GB" sz="3600" dirty="0"/>
              <a:t>Challenges around feedback</a:t>
            </a:r>
          </a:p>
        </p:txBody>
      </p:sp>
      <p:graphicFrame>
        <p:nvGraphicFramePr>
          <p:cNvPr id="3" name="Diagram 2">
            <a:extLst>
              <a:ext uri="{FF2B5EF4-FFF2-40B4-BE49-F238E27FC236}">
                <a16:creationId xmlns:a16="http://schemas.microsoft.com/office/drawing/2014/main" id="{60B4CF30-D160-D90A-6F6D-B44CB45598FD}"/>
              </a:ext>
            </a:extLst>
          </p:cNvPr>
          <p:cNvGraphicFramePr/>
          <p:nvPr>
            <p:extLst>
              <p:ext uri="{D42A27DB-BD31-4B8C-83A1-F6EECF244321}">
                <p14:modId xmlns:p14="http://schemas.microsoft.com/office/powerpoint/2010/main" val="3292315998"/>
              </p:ext>
            </p:extLst>
          </p:nvPr>
        </p:nvGraphicFramePr>
        <p:xfrm>
          <a:off x="828674" y="1170564"/>
          <a:ext cx="7781070" cy="53274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772865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a:t>Challenges to effective feedback</a:t>
            </a:r>
          </a:p>
        </p:txBody>
      </p:sp>
      <p:sp>
        <p:nvSpPr>
          <p:cNvPr id="4" name="Text Placeholder 3"/>
          <p:cNvSpPr>
            <a:spLocks noGrp="1"/>
          </p:cNvSpPr>
          <p:nvPr>
            <p:ph type="body" sz="quarter" idx="10"/>
          </p:nvPr>
        </p:nvSpPr>
        <p:spPr>
          <a:xfrm>
            <a:off x="-195209" y="1397285"/>
            <a:ext cx="9144000" cy="4291173"/>
          </a:xfrm>
        </p:spPr>
        <p:txBody>
          <a:bodyPr>
            <a:normAutofit/>
          </a:bodyPr>
          <a:lstStyle/>
          <a:p>
            <a:pPr marL="342900" indent="-342900">
              <a:buFont typeface="Arial" panose="020B0604020202020204" pitchFamily="34" charset="0"/>
              <a:buChar char="•"/>
            </a:pPr>
            <a:r>
              <a:rPr lang="en-GB" b="0" dirty="0"/>
              <a:t>Measuring the effectiveness of FB-lack of clarity about the purpose and meaning of FB </a:t>
            </a:r>
            <a:r>
              <a:rPr lang="en-GB" sz="1700" b="0" dirty="0"/>
              <a:t>(Price et al 2010)</a:t>
            </a:r>
          </a:p>
          <a:p>
            <a:pPr marL="342900" indent="-342900">
              <a:buFont typeface="Arial" panose="020B0604020202020204" pitchFamily="34" charset="0"/>
              <a:buChar char="•"/>
            </a:pPr>
            <a:r>
              <a:rPr lang="en-GB" b="0" dirty="0"/>
              <a:t>Must be clear what it is trying to achieve otherwise success and evaluation cannot be measured</a:t>
            </a:r>
          </a:p>
          <a:p>
            <a:pPr marL="342900" indent="-342900">
              <a:buFont typeface="Arial" panose="020B0604020202020204" pitchFamily="34" charset="0"/>
              <a:buChar char="•"/>
            </a:pPr>
            <a:r>
              <a:rPr lang="en-GB" b="0" dirty="0"/>
              <a:t>Input measures e.g. timing, quantity, frequency can only measure some of the conditions for effective FB</a:t>
            </a:r>
          </a:p>
          <a:p>
            <a:pPr marL="342900" indent="-342900">
              <a:buFont typeface="Arial" panose="020B0604020202020204" pitchFamily="34" charset="0"/>
              <a:buChar char="•"/>
            </a:pPr>
            <a:r>
              <a:rPr lang="en-GB" b="0" dirty="0"/>
              <a:t>Temporal nature and multiple purposes of FB- measuring with simplistic approaches can only gauge effectiveness- only give a partial picture</a:t>
            </a:r>
            <a:r>
              <a:rPr lang="en-GB" sz="1600" b="0" dirty="0"/>
              <a:t> (Price et al 2010)</a:t>
            </a:r>
          </a:p>
          <a:p>
            <a:pPr marL="342900" indent="-342900">
              <a:buFont typeface="Arial" panose="020B0604020202020204" pitchFamily="34" charset="0"/>
              <a:buChar char="•"/>
            </a:pPr>
            <a:r>
              <a:rPr lang="en-GB" b="0" dirty="0"/>
              <a:t>Depends on who is judging effectiveness of FB practices- learner is often in the best position to gauge the effectiveness of FB - may not recognise the benefit it provides</a:t>
            </a:r>
          </a:p>
          <a:p>
            <a:pPr marL="342900" indent="-342900">
              <a:buFont typeface="Arial" panose="020B0604020202020204" pitchFamily="34" charset="0"/>
              <a:buChar char="•"/>
            </a:pPr>
            <a:endParaRPr lang="en-GB" b="0" dirty="0"/>
          </a:p>
          <a:p>
            <a:endParaRPr lang="en-GB" dirty="0"/>
          </a:p>
        </p:txBody>
      </p:sp>
      <p:pic>
        <p:nvPicPr>
          <p:cNvPr id="5" name="Picture 3" descr="C:\Users\admin\AppData\Local\Microsoft\Windows\INetCache\IE\NEIV7P07\feedback1-1024x782[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65371" y="4724401"/>
            <a:ext cx="2793869" cy="2133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286685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Challenges to effective feedback</a:t>
            </a:r>
          </a:p>
        </p:txBody>
      </p:sp>
      <p:sp>
        <p:nvSpPr>
          <p:cNvPr id="4" name="Text Placeholder 3"/>
          <p:cNvSpPr>
            <a:spLocks noGrp="1"/>
          </p:cNvSpPr>
          <p:nvPr>
            <p:ph type="body" sz="quarter" idx="10"/>
          </p:nvPr>
        </p:nvSpPr>
        <p:spPr>
          <a:xfrm>
            <a:off x="762000" y="1751012"/>
            <a:ext cx="7500938" cy="4040188"/>
          </a:xfrm>
        </p:spPr>
        <p:txBody>
          <a:bodyPr>
            <a:normAutofit/>
          </a:bodyPr>
          <a:lstStyle/>
          <a:p>
            <a:pPr marL="342900" indent="-342900">
              <a:buFont typeface="Arial" panose="020B0604020202020204" pitchFamily="34" charset="0"/>
              <a:buChar char="•"/>
            </a:pPr>
            <a:r>
              <a:rPr lang="en-GB" b="0" dirty="0"/>
              <a:t>Measurement such as learner understanding of the learning process may be more appropriate to measuring effectiveness </a:t>
            </a:r>
            <a:r>
              <a:rPr lang="en-GB" sz="1700" b="0" dirty="0"/>
              <a:t>(Price et al 2012)</a:t>
            </a:r>
            <a:endParaRPr lang="en-GB" sz="1800" b="0" dirty="0"/>
          </a:p>
          <a:p>
            <a:pPr marL="342900" indent="-342900">
              <a:buFont typeface="Arial" panose="020B0604020202020204" pitchFamily="34" charset="0"/>
              <a:buChar char="•"/>
            </a:pPr>
            <a:r>
              <a:rPr lang="en-GB" sz="3000" b="0" i="1" dirty="0">
                <a:solidFill>
                  <a:srgbClr val="FF0000"/>
                </a:solidFill>
              </a:rPr>
              <a:t>Educators should remind students about their central role in the feedback process and support them in confidence in meeting this role</a:t>
            </a:r>
            <a:r>
              <a:rPr lang="en-GB" sz="1600" b="0" i="1" dirty="0"/>
              <a:t>(</a:t>
            </a:r>
            <a:r>
              <a:rPr lang="en-GB" sz="1600" b="0" i="1" dirty="0" err="1"/>
              <a:t>Rudland</a:t>
            </a:r>
            <a:r>
              <a:rPr lang="en-GB" sz="1600" b="0" i="1" dirty="0"/>
              <a:t> et al 2013)</a:t>
            </a:r>
          </a:p>
          <a:p>
            <a:pPr marL="342900" indent="-342900">
              <a:buFont typeface="Arial" panose="020B0604020202020204" pitchFamily="34" charset="0"/>
              <a:buChar char="•"/>
            </a:pPr>
            <a:r>
              <a:rPr lang="en-GB" b="0" dirty="0"/>
              <a:t>Relationship between the student and the educator- need to speak the language and do they understand the FB they are getting-ability to pitch the message being critical</a:t>
            </a:r>
          </a:p>
          <a:p>
            <a:pPr marL="0" indent="0">
              <a:buNone/>
            </a:pPr>
            <a:endParaRPr lang="en-GB" dirty="0"/>
          </a:p>
          <a:p>
            <a:endParaRPr lang="en-GB" dirty="0"/>
          </a:p>
        </p:txBody>
      </p:sp>
      <p:pic>
        <p:nvPicPr>
          <p:cNvPr id="5" name="Picture 3" descr="C:\Users\admin\AppData\Local\Microsoft\Windows\INetCache\IE\NEIV7P07\feedback1-1024x782[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65371" y="4724401"/>
            <a:ext cx="2793869" cy="2133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8854904"/>
      </p:ext>
    </p:extLst>
  </p:cSld>
  <p:clrMapOvr>
    <a:masterClrMapping/>
  </p:clrMapOvr>
  <p:transition spd="slow">
    <p:pul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277F-0FBA-8DF8-E9B5-2FC522F167D2}"/>
              </a:ext>
            </a:extLst>
          </p:cNvPr>
          <p:cNvSpPr>
            <a:spLocks noGrp="1"/>
          </p:cNvSpPr>
          <p:nvPr>
            <p:ph type="title"/>
          </p:nvPr>
        </p:nvSpPr>
        <p:spPr/>
        <p:txBody>
          <a:bodyPr/>
          <a:lstStyle/>
          <a:p>
            <a:r>
              <a:rPr lang="en-GB" dirty="0"/>
              <a:t>Student Feedback Literacy- a sense making process</a:t>
            </a:r>
          </a:p>
        </p:txBody>
      </p:sp>
      <p:sp>
        <p:nvSpPr>
          <p:cNvPr id="3" name="Text Placeholder 2">
            <a:extLst>
              <a:ext uri="{FF2B5EF4-FFF2-40B4-BE49-F238E27FC236}">
                <a16:creationId xmlns:a16="http://schemas.microsoft.com/office/drawing/2014/main" id="{5A291E5A-1C50-9988-701F-7829107F155A}"/>
              </a:ext>
            </a:extLst>
          </p:cNvPr>
          <p:cNvSpPr>
            <a:spLocks noGrp="1"/>
          </p:cNvSpPr>
          <p:nvPr>
            <p:ph type="body" sz="quarter" idx="10"/>
          </p:nvPr>
        </p:nvSpPr>
        <p:spPr/>
        <p:txBody>
          <a:bodyPr/>
          <a:lstStyle/>
          <a:p>
            <a:r>
              <a:rPr lang="en-GB" sz="2800" b="0" dirty="0"/>
              <a:t>Student feedback literacy denotes the understandings, capacities and dispositions needed to make sense of information and use it to enhance work or learning strategies.</a:t>
            </a:r>
          </a:p>
          <a:p>
            <a:endParaRPr lang="en-GB" dirty="0"/>
          </a:p>
          <a:p>
            <a:endParaRPr lang="en-GB" dirty="0"/>
          </a:p>
          <a:p>
            <a:endParaRPr lang="en-GB" dirty="0"/>
          </a:p>
          <a:p>
            <a:r>
              <a:rPr lang="en-GB" sz="1600" b="0" dirty="0"/>
              <a:t>Carless and </a:t>
            </a:r>
            <a:r>
              <a:rPr lang="en-GB" sz="1600" b="0" dirty="0" err="1"/>
              <a:t>Boud</a:t>
            </a:r>
            <a:r>
              <a:rPr lang="en-GB" sz="1600" b="0" dirty="0"/>
              <a:t>. (2018) The development of student feedback literacy, enabling uptake of feedback. Assessment and Evaluation in Higher Education 43, 8,1315-1325.</a:t>
            </a:r>
          </a:p>
        </p:txBody>
      </p:sp>
      <p:pic>
        <p:nvPicPr>
          <p:cNvPr id="5" name="Picture 4" descr="Feedback Clipart Transparent , Free Transparent Clipart - ClipartKey">
            <a:extLst>
              <a:ext uri="{FF2B5EF4-FFF2-40B4-BE49-F238E27FC236}">
                <a16:creationId xmlns:a16="http://schemas.microsoft.com/office/drawing/2014/main" id="{43A4907B-6D0D-EAA5-6F85-7D0657D1F3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4455" y="3223036"/>
            <a:ext cx="2714625" cy="1685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95624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DC0C6-5F86-728E-1576-ED81CD32ECC9}"/>
              </a:ext>
            </a:extLst>
          </p:cNvPr>
          <p:cNvSpPr>
            <a:spLocks noGrp="1"/>
          </p:cNvSpPr>
          <p:nvPr>
            <p:ph type="title"/>
          </p:nvPr>
        </p:nvSpPr>
        <p:spPr/>
        <p:txBody>
          <a:bodyPr/>
          <a:lstStyle/>
          <a:p>
            <a:r>
              <a:rPr lang="en-GB" dirty="0" err="1"/>
              <a:t>Reconceptualisation</a:t>
            </a:r>
            <a:r>
              <a:rPr lang="en-GB" dirty="0"/>
              <a:t> of FB as a sense-making process</a:t>
            </a:r>
          </a:p>
        </p:txBody>
      </p:sp>
      <p:graphicFrame>
        <p:nvGraphicFramePr>
          <p:cNvPr id="5" name="Diagram 4">
            <a:extLst>
              <a:ext uri="{FF2B5EF4-FFF2-40B4-BE49-F238E27FC236}">
                <a16:creationId xmlns:a16="http://schemas.microsoft.com/office/drawing/2014/main" id="{3E78A1AC-7DE4-9595-48B7-0506E642ABEE}"/>
              </a:ext>
            </a:extLst>
          </p:cNvPr>
          <p:cNvGraphicFramePr/>
          <p:nvPr>
            <p:extLst>
              <p:ext uri="{D42A27DB-BD31-4B8C-83A1-F6EECF244321}">
                <p14:modId xmlns:p14="http://schemas.microsoft.com/office/powerpoint/2010/main" val="837109210"/>
              </p:ext>
            </p:extLst>
          </p:nvPr>
        </p:nvGraphicFramePr>
        <p:xfrm>
          <a:off x="208907" y="1380217"/>
          <a:ext cx="8411111" cy="46541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352383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9F8CA-755E-69D7-471F-90D13A6F76E2}"/>
              </a:ext>
            </a:extLst>
          </p:cNvPr>
          <p:cNvSpPr>
            <a:spLocks noGrp="1"/>
          </p:cNvSpPr>
          <p:nvPr>
            <p:ph type="title"/>
          </p:nvPr>
        </p:nvSpPr>
        <p:spPr/>
        <p:txBody>
          <a:bodyPr/>
          <a:lstStyle/>
          <a:p>
            <a:r>
              <a:rPr lang="en-IE" dirty="0" smtClean="0"/>
              <a:t>Video of feedback interaction </a:t>
            </a:r>
            <a:endParaRPr lang="en-GB" dirty="0"/>
          </a:p>
        </p:txBody>
      </p:sp>
      <p:graphicFrame>
        <p:nvGraphicFramePr>
          <p:cNvPr id="5" name="Diagram 4"/>
          <p:cNvGraphicFramePr/>
          <p:nvPr>
            <p:extLst>
              <p:ext uri="{D42A27DB-BD31-4B8C-83A1-F6EECF244321}">
                <p14:modId xmlns:p14="http://schemas.microsoft.com/office/powerpoint/2010/main" val="3153356567"/>
              </p:ext>
            </p:extLst>
          </p:nvPr>
        </p:nvGraphicFramePr>
        <p:xfrm>
          <a:off x="828675" y="1881075"/>
          <a:ext cx="7500938" cy="40401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04293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CF2862E-1139-9BA4-BB6E-7DBECB3AA749}"/>
              </a:ext>
            </a:extLst>
          </p:cNvPr>
          <p:cNvSpPr>
            <a:spLocks noGrp="1"/>
          </p:cNvSpPr>
          <p:nvPr>
            <p:ph type="title"/>
          </p:nvPr>
        </p:nvSpPr>
        <p:spPr/>
        <p:txBody>
          <a:bodyPr/>
          <a:lstStyle/>
          <a:p>
            <a:r>
              <a:rPr lang="en-IE" dirty="0" smtClean="0"/>
              <a:t>Video of FB interaction</a:t>
            </a:r>
            <a:endParaRPr lang="en-GB" dirty="0"/>
          </a:p>
        </p:txBody>
      </p:sp>
      <p:pic>
        <p:nvPicPr>
          <p:cNvPr id="5" name="sd_scene_2a (720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857250"/>
            <a:ext cx="9144000" cy="5143500"/>
          </a:xfrm>
          <a:prstGeom prst="rect">
            <a:avLst/>
          </a:prstGeom>
        </p:spPr>
      </p:pic>
    </p:spTree>
    <p:extLst>
      <p:ext uri="{BB962C8B-B14F-4D97-AF65-F5344CB8AC3E}">
        <p14:creationId xmlns:p14="http://schemas.microsoft.com/office/powerpoint/2010/main" val="35819144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z="2800" dirty="0"/>
              <a:t>Background to current project-First phase</a:t>
            </a:r>
            <a:endParaRPr lang="en-GB" sz="2800" dirty="0"/>
          </a:p>
        </p:txBody>
      </p:sp>
      <p:sp>
        <p:nvSpPr>
          <p:cNvPr id="3" name="Text Placeholder 2"/>
          <p:cNvSpPr>
            <a:spLocks noGrp="1"/>
          </p:cNvSpPr>
          <p:nvPr>
            <p:ph type="body" sz="quarter" idx="10"/>
          </p:nvPr>
        </p:nvSpPr>
        <p:spPr>
          <a:xfrm>
            <a:off x="483820" y="1672787"/>
            <a:ext cx="7979423" cy="4040188"/>
          </a:xfrm>
        </p:spPr>
        <p:txBody>
          <a:bodyPr/>
          <a:lstStyle/>
          <a:p>
            <a:pPr marL="457200" indent="-457200">
              <a:buAutoNum type="arabicPeriod"/>
            </a:pPr>
            <a:r>
              <a:rPr lang="en-IE" dirty="0"/>
              <a:t>Change Project in Feedback - </a:t>
            </a:r>
            <a:r>
              <a:rPr lang="en-IE" b="0" dirty="0"/>
              <a:t>MOF was piloted on the clinical skills laboratory and subsequently implemented and evaluated on clinical sessions. </a:t>
            </a:r>
          </a:p>
          <a:p>
            <a:endParaRPr lang="en-IE" b="0" dirty="0"/>
          </a:p>
          <a:p>
            <a:endParaRPr lang="en-IE" b="0" i="1" dirty="0"/>
          </a:p>
          <a:p>
            <a:endParaRPr lang="en-IE" b="0" i="1" dirty="0"/>
          </a:p>
          <a:p>
            <a:endParaRPr lang="en-IE" b="0" i="1" dirty="0"/>
          </a:p>
          <a:p>
            <a:endParaRPr lang="en-IE" b="0" i="1" dirty="0"/>
          </a:p>
          <a:p>
            <a:endParaRPr lang="en-GB" b="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8674" y="2716631"/>
            <a:ext cx="2555284" cy="3449631"/>
          </a:xfrm>
          <a:prstGeom prst="rect">
            <a:avLst/>
          </a:prstGeom>
        </p:spPr>
      </p:pic>
      <p:pic>
        <p:nvPicPr>
          <p:cNvPr id="5" name="Picture 4">
            <a:extLst>
              <a:ext uri="{FF2B5EF4-FFF2-40B4-BE49-F238E27FC236}">
                <a16:creationId xmlns:a16="http://schemas.microsoft.com/office/drawing/2014/main" id="{14CC92E9-B171-AB00-60CE-DA3668C36C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08820" y="4251092"/>
            <a:ext cx="4829561" cy="1915170"/>
          </a:xfrm>
          <a:prstGeom prst="rect">
            <a:avLst/>
          </a:prstGeom>
        </p:spPr>
      </p:pic>
    </p:spTree>
    <p:extLst>
      <p:ext uri="{BB962C8B-B14F-4D97-AF65-F5344CB8AC3E}">
        <p14:creationId xmlns:p14="http://schemas.microsoft.com/office/powerpoint/2010/main" val="24495835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t>Model of Feedback Adapted from Nicol and MacFarlane-Dick 2006.</a:t>
            </a:r>
            <a:endParaRPr lang="en-GB" dirty="0"/>
          </a:p>
        </p:txBody>
      </p:sp>
      <p:graphicFrame>
        <p:nvGraphicFramePr>
          <p:cNvPr id="7" name="Table 6"/>
          <p:cNvGraphicFramePr>
            <a:graphicFrameLocks noGrp="1"/>
          </p:cNvGraphicFramePr>
          <p:nvPr>
            <p:extLst>
              <p:ext uri="{D42A27DB-BD31-4B8C-83A1-F6EECF244321}">
                <p14:modId xmlns:p14="http://schemas.microsoft.com/office/powerpoint/2010/main" val="1414103543"/>
              </p:ext>
            </p:extLst>
          </p:nvPr>
        </p:nvGraphicFramePr>
        <p:xfrm>
          <a:off x="541662" y="1868040"/>
          <a:ext cx="7787951" cy="3571240"/>
        </p:xfrm>
        <a:graphic>
          <a:graphicData uri="http://schemas.openxmlformats.org/drawingml/2006/table">
            <a:tbl>
              <a:tblPr firstRow="1" bandRow="1">
                <a:tableStyleId>{21E4AEA4-8DFA-4A89-87EB-49C32662AFE0}</a:tableStyleId>
              </a:tblPr>
              <a:tblGrid>
                <a:gridCol w="7787951">
                  <a:extLst>
                    <a:ext uri="{9D8B030D-6E8A-4147-A177-3AD203B41FA5}">
                      <a16:colId xmlns:a16="http://schemas.microsoft.com/office/drawing/2014/main" val="20000"/>
                    </a:ext>
                  </a:extLst>
                </a:gridCol>
              </a:tblGrid>
              <a:tr h="370840">
                <a:tc>
                  <a:txBody>
                    <a:bodyPr/>
                    <a:lstStyle/>
                    <a:p>
                      <a:pPr marL="342900" indent="-342900">
                        <a:buFont typeface="+mj-lt"/>
                        <a:buAutoNum type="arabicPeriod"/>
                      </a:pPr>
                      <a:r>
                        <a:rPr lang="en-IE" dirty="0"/>
                        <a:t>Learning outcomes are highlighted</a:t>
                      </a:r>
                      <a:r>
                        <a:rPr lang="en-IE" baseline="0" dirty="0"/>
                        <a:t> at the beginning of the clinical session verbally</a:t>
                      </a:r>
                    </a:p>
                  </a:txBody>
                  <a:tcPr/>
                </a:tc>
                <a:extLst>
                  <a:ext uri="{0D108BD9-81ED-4DB2-BD59-A6C34878D82A}">
                    <a16:rowId xmlns:a16="http://schemas.microsoft.com/office/drawing/2014/main" val="10000"/>
                  </a:ext>
                </a:extLst>
              </a:tr>
              <a:tr h="370840">
                <a:tc>
                  <a:txBody>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lain" startAt="2"/>
                        <a:tabLst/>
                        <a:defRPr/>
                      </a:pPr>
                      <a:r>
                        <a:rPr lang="en-IE" dirty="0"/>
                        <a:t>Example of good work is shared with the student (e.g.</a:t>
                      </a:r>
                      <a:r>
                        <a:rPr lang="en-IE" baseline="0" dirty="0"/>
                        <a:t> refer to a textbook,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IE" baseline="0" dirty="0"/>
                        <a:t>       lecture  or online material) prior to the session  </a:t>
                      </a:r>
                    </a:p>
                  </a:txBody>
                  <a:tcPr/>
                </a:tc>
                <a:extLst>
                  <a:ext uri="{0D108BD9-81ED-4DB2-BD59-A6C34878D82A}">
                    <a16:rowId xmlns:a16="http://schemas.microsoft.com/office/drawing/2014/main" val="10001"/>
                  </a:ext>
                </a:extLst>
              </a:tr>
              <a:tr h="370840">
                <a:tc>
                  <a:txBody>
                    <a:bodyPr/>
                    <a:lstStyle/>
                    <a:p>
                      <a:pPr marL="342900" indent="-342900">
                        <a:buAutoNum type="arabicPeriod" startAt="3"/>
                      </a:pPr>
                      <a:r>
                        <a:rPr lang="en-IE" dirty="0"/>
                        <a:t>Feedback to the student incorporates</a:t>
                      </a:r>
                      <a:r>
                        <a:rPr lang="en-IE" baseline="0" dirty="0"/>
                        <a:t> a reflective component e.g. “How do</a:t>
                      </a:r>
                    </a:p>
                    <a:p>
                      <a:pPr marL="0" indent="0">
                        <a:buNone/>
                      </a:pPr>
                      <a:r>
                        <a:rPr lang="en-IE" baseline="0" dirty="0"/>
                        <a:t>       you feel that went? What would you do differently next time?” </a:t>
                      </a:r>
                      <a:endParaRPr lang="en-GB" dirty="0"/>
                    </a:p>
                  </a:txBody>
                  <a:tcPr/>
                </a:tc>
                <a:extLst>
                  <a:ext uri="{0D108BD9-81ED-4DB2-BD59-A6C34878D82A}">
                    <a16:rowId xmlns:a16="http://schemas.microsoft.com/office/drawing/2014/main" val="10002"/>
                  </a:ext>
                </a:extLst>
              </a:tr>
              <a:tr h="370840">
                <a:tc>
                  <a:txBody>
                    <a:bodyPr/>
                    <a:lstStyle/>
                    <a:p>
                      <a:pPr marL="342900" indent="-342900">
                        <a:buAutoNum type="arabicPeriod" startAt="4"/>
                      </a:pPr>
                      <a:r>
                        <a:rPr lang="en-IE" dirty="0"/>
                        <a:t>Clinical teacher</a:t>
                      </a:r>
                      <a:r>
                        <a:rPr lang="en-IE" baseline="0" dirty="0"/>
                        <a:t> determines if any issues arose for the student over the session</a:t>
                      </a:r>
                    </a:p>
                    <a:p>
                      <a:pPr marL="0" indent="0">
                        <a:buNone/>
                      </a:pPr>
                      <a:r>
                        <a:rPr lang="en-IE" baseline="0" dirty="0"/>
                        <a:t>       based on expected performance/standards that could be improved on </a:t>
                      </a:r>
                      <a:endParaRPr lang="en-GB" dirty="0"/>
                    </a:p>
                  </a:txBody>
                  <a:tcPr/>
                </a:tc>
                <a:extLst>
                  <a:ext uri="{0D108BD9-81ED-4DB2-BD59-A6C34878D82A}">
                    <a16:rowId xmlns:a16="http://schemas.microsoft.com/office/drawing/2014/main" val="10003"/>
                  </a:ext>
                </a:extLst>
              </a:tr>
              <a:tr h="370840">
                <a:tc>
                  <a:txBody>
                    <a:bodyPr/>
                    <a:lstStyle/>
                    <a:p>
                      <a:r>
                        <a:rPr lang="en-IE" dirty="0"/>
                        <a:t>5.   Clinical teacher enters a dialogue</a:t>
                      </a:r>
                      <a:r>
                        <a:rPr lang="en-IE" baseline="0" dirty="0"/>
                        <a:t> with the student</a:t>
                      </a:r>
                    </a:p>
                  </a:txBody>
                  <a:tcPr/>
                </a:tc>
                <a:extLst>
                  <a:ext uri="{0D108BD9-81ED-4DB2-BD59-A6C34878D82A}">
                    <a16:rowId xmlns:a16="http://schemas.microsoft.com/office/drawing/2014/main" val="10004"/>
                  </a:ext>
                </a:extLst>
              </a:tr>
              <a:tr h="370840">
                <a:tc>
                  <a:txBody>
                    <a:bodyPr/>
                    <a:lstStyle/>
                    <a:p>
                      <a:pPr marL="342900" indent="-342900">
                        <a:buAutoNum type="arabicPeriod" startAt="6"/>
                      </a:pPr>
                      <a:r>
                        <a:rPr lang="en-IE" dirty="0"/>
                        <a:t>Students are asked how they are progressing</a:t>
                      </a:r>
                      <a:r>
                        <a:rPr lang="en-IE" baseline="0" dirty="0"/>
                        <a:t> with their learning outcomes</a:t>
                      </a:r>
                    </a:p>
                    <a:p>
                      <a:pPr marL="0" indent="0">
                        <a:buNone/>
                      </a:pPr>
                      <a:r>
                        <a:rPr lang="en-IE" baseline="0" dirty="0"/>
                        <a:t>      /goals, any areas of concern or need for clarification on subsequent sessions</a:t>
                      </a:r>
                      <a:endParaRPr lang="en-GB"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5563942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t>Recommendations from the Report on Feedback</a:t>
            </a:r>
          </a:p>
        </p:txBody>
      </p:sp>
      <p:graphicFrame>
        <p:nvGraphicFramePr>
          <p:cNvPr id="5" name="Table 4"/>
          <p:cNvGraphicFramePr>
            <a:graphicFrameLocks noGrp="1"/>
          </p:cNvGraphicFramePr>
          <p:nvPr>
            <p:extLst>
              <p:ext uri="{D42A27DB-BD31-4B8C-83A1-F6EECF244321}">
                <p14:modId xmlns:p14="http://schemas.microsoft.com/office/powerpoint/2010/main" val="586272198"/>
              </p:ext>
            </p:extLst>
          </p:nvPr>
        </p:nvGraphicFramePr>
        <p:xfrm>
          <a:off x="218289" y="1865068"/>
          <a:ext cx="8401728" cy="3914138"/>
        </p:xfrm>
        <a:graphic>
          <a:graphicData uri="http://schemas.openxmlformats.org/drawingml/2006/table">
            <a:tbl>
              <a:tblPr firstRow="1" bandRow="1">
                <a:tableStyleId>{5C22544A-7EE6-4342-B048-85BDC9FD1C3A}</a:tableStyleId>
              </a:tblPr>
              <a:tblGrid>
                <a:gridCol w="504949">
                  <a:extLst>
                    <a:ext uri="{9D8B030D-6E8A-4147-A177-3AD203B41FA5}">
                      <a16:colId xmlns:a16="http://schemas.microsoft.com/office/drawing/2014/main" val="2057511223"/>
                    </a:ext>
                  </a:extLst>
                </a:gridCol>
                <a:gridCol w="7896779">
                  <a:extLst>
                    <a:ext uri="{9D8B030D-6E8A-4147-A177-3AD203B41FA5}">
                      <a16:colId xmlns:a16="http://schemas.microsoft.com/office/drawing/2014/main" val="2947010140"/>
                    </a:ext>
                  </a:extLst>
                </a:gridCol>
              </a:tblGrid>
              <a:tr h="472275">
                <a:tc>
                  <a:txBody>
                    <a:bodyPr/>
                    <a:lstStyle/>
                    <a:p>
                      <a:endParaRPr lang="en-IE" sz="600" dirty="0">
                        <a:effectLst/>
                        <a:latin typeface="Calibri" panose="020F0502020204030204" pitchFamily="34" charset="0"/>
                      </a:endParaRPr>
                    </a:p>
                  </a:txBody>
                  <a:tcPr marL="40434" marR="40434" marT="0" marB="0"/>
                </a:tc>
                <a:tc>
                  <a:txBody>
                    <a:bodyPr/>
                    <a:lstStyle/>
                    <a:p>
                      <a:pPr algn="just">
                        <a:lnSpc>
                          <a:spcPct val="200000"/>
                        </a:lnSpc>
                        <a:spcAft>
                          <a:spcPts val="0"/>
                        </a:spcAft>
                      </a:pPr>
                      <a:r>
                        <a:rPr lang="en-IE" sz="1600" kern="1200" dirty="0">
                          <a:effectLst/>
                        </a:rPr>
                        <a:t>Recommendations from the study on feedback.</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0434" marR="40434" marT="0" marB="0"/>
                </a:tc>
                <a:extLst>
                  <a:ext uri="{0D108BD9-81ED-4DB2-BD59-A6C34878D82A}">
                    <a16:rowId xmlns:a16="http://schemas.microsoft.com/office/drawing/2014/main" val="2492127419"/>
                  </a:ext>
                </a:extLst>
              </a:tr>
              <a:tr h="501840">
                <a:tc>
                  <a:txBody>
                    <a:bodyPr/>
                    <a:lstStyle/>
                    <a:p>
                      <a:pPr algn="just">
                        <a:lnSpc>
                          <a:spcPct val="200000"/>
                        </a:lnSpc>
                        <a:spcAft>
                          <a:spcPts val="0"/>
                        </a:spcAft>
                      </a:pPr>
                      <a:r>
                        <a:rPr lang="en-IE" sz="1400" kern="1200" dirty="0">
                          <a:effectLst/>
                        </a:rPr>
                        <a:t>1</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434" marR="40434" marT="0" marB="0"/>
                </a:tc>
                <a:tc>
                  <a:txBody>
                    <a:bodyPr/>
                    <a:lstStyle/>
                    <a:p>
                      <a:pPr algn="just">
                        <a:lnSpc>
                          <a:spcPct val="100000"/>
                        </a:lnSpc>
                        <a:spcAft>
                          <a:spcPts val="0"/>
                        </a:spcAft>
                      </a:pPr>
                      <a:endParaRPr lang="en-GB" sz="1400" kern="1200" dirty="0">
                        <a:effectLst/>
                      </a:endParaRPr>
                    </a:p>
                    <a:p>
                      <a:pPr algn="just">
                        <a:lnSpc>
                          <a:spcPct val="100000"/>
                        </a:lnSpc>
                        <a:spcAft>
                          <a:spcPts val="0"/>
                        </a:spcAft>
                      </a:pPr>
                      <a:r>
                        <a:rPr lang="en-GB" sz="1400" kern="1200" dirty="0">
                          <a:effectLst/>
                        </a:rPr>
                        <a:t>Feedback is important to students, should continue to be provided and</a:t>
                      </a:r>
                      <a:r>
                        <a:rPr lang="en-IE" sz="1400" kern="1200" dirty="0">
                          <a:effectLst/>
                        </a:rPr>
                        <a:t> needs to be improved within DDUH.</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434" marR="40434" marT="0" marB="0"/>
                </a:tc>
                <a:extLst>
                  <a:ext uri="{0D108BD9-81ED-4DB2-BD59-A6C34878D82A}">
                    <a16:rowId xmlns:a16="http://schemas.microsoft.com/office/drawing/2014/main" val="108116938"/>
                  </a:ext>
                </a:extLst>
              </a:tr>
              <a:tr h="489643">
                <a:tc>
                  <a:txBody>
                    <a:bodyPr/>
                    <a:lstStyle/>
                    <a:p>
                      <a:pPr algn="just">
                        <a:lnSpc>
                          <a:spcPct val="200000"/>
                        </a:lnSpc>
                        <a:spcAft>
                          <a:spcPts val="0"/>
                        </a:spcAft>
                      </a:pPr>
                      <a:r>
                        <a:rPr lang="en-IE" sz="1400" kern="1200" dirty="0">
                          <a:effectLst/>
                        </a:rPr>
                        <a:t>2</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434" marR="40434" marT="0" marB="0"/>
                </a:tc>
                <a:tc>
                  <a:txBody>
                    <a:bodyPr/>
                    <a:lstStyle/>
                    <a:p>
                      <a:pPr algn="just">
                        <a:lnSpc>
                          <a:spcPct val="100000"/>
                        </a:lnSpc>
                        <a:spcAft>
                          <a:spcPts val="0"/>
                        </a:spcAft>
                      </a:pPr>
                      <a:r>
                        <a:rPr lang="en-IE" sz="1400" kern="1200" dirty="0">
                          <a:effectLst/>
                        </a:rPr>
                        <a:t>The DDUH should consider how it may alleviate the time pressures associated with giving appropriate feedback. </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434" marR="40434" marT="0" marB="0"/>
                </a:tc>
                <a:extLst>
                  <a:ext uri="{0D108BD9-81ED-4DB2-BD59-A6C34878D82A}">
                    <a16:rowId xmlns:a16="http://schemas.microsoft.com/office/drawing/2014/main" val="3006687659"/>
                  </a:ext>
                </a:extLst>
              </a:tr>
              <a:tr h="647272">
                <a:tc>
                  <a:txBody>
                    <a:bodyPr/>
                    <a:lstStyle/>
                    <a:p>
                      <a:pPr algn="just">
                        <a:lnSpc>
                          <a:spcPct val="200000"/>
                        </a:lnSpc>
                        <a:spcAft>
                          <a:spcPts val="0"/>
                        </a:spcAft>
                      </a:pPr>
                      <a:r>
                        <a:rPr lang="en-IE" sz="1600" b="1" i="1" kern="1200" dirty="0">
                          <a:effectLst/>
                        </a:rPr>
                        <a:t>3</a:t>
                      </a:r>
                      <a:endParaRPr lang="en-IE" sz="16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40434" marR="40434" marT="0" marB="0"/>
                </a:tc>
                <a:tc>
                  <a:txBody>
                    <a:bodyPr/>
                    <a:lstStyle/>
                    <a:p>
                      <a:pPr algn="just">
                        <a:lnSpc>
                          <a:spcPct val="100000"/>
                        </a:lnSpc>
                        <a:spcAft>
                          <a:spcPts val="0"/>
                        </a:spcAft>
                      </a:pPr>
                      <a:r>
                        <a:rPr lang="en-IE" sz="1600" b="1" i="1" kern="1200" dirty="0">
                          <a:effectLst/>
                        </a:rPr>
                        <a:t>In recognition of a reluctance to approach supervisors, the development of student literacy in the process should be addressed and prioritised. </a:t>
                      </a:r>
                      <a:endParaRPr lang="en-IE" sz="16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40434" marR="40434" marT="0" marB="0"/>
                </a:tc>
                <a:extLst>
                  <a:ext uri="{0D108BD9-81ED-4DB2-BD59-A6C34878D82A}">
                    <a16:rowId xmlns:a16="http://schemas.microsoft.com/office/drawing/2014/main" val="2840573645"/>
                  </a:ext>
                </a:extLst>
              </a:tr>
              <a:tr h="784024">
                <a:tc>
                  <a:txBody>
                    <a:bodyPr/>
                    <a:lstStyle/>
                    <a:p>
                      <a:pPr algn="just">
                        <a:lnSpc>
                          <a:spcPct val="200000"/>
                        </a:lnSpc>
                        <a:spcAft>
                          <a:spcPts val="0"/>
                        </a:spcAft>
                      </a:pPr>
                      <a:r>
                        <a:rPr lang="en-IE" sz="1400" kern="1200" dirty="0">
                          <a:effectLst/>
                        </a:rPr>
                        <a:t>4</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434" marR="40434" marT="0" marB="0"/>
                </a:tc>
                <a:tc>
                  <a:txBody>
                    <a:bodyPr/>
                    <a:lstStyle/>
                    <a:p>
                      <a:pPr algn="just">
                        <a:lnSpc>
                          <a:spcPct val="100000"/>
                        </a:lnSpc>
                        <a:spcAft>
                          <a:spcPts val="0"/>
                        </a:spcAft>
                      </a:pPr>
                      <a:r>
                        <a:rPr lang="en-IE" sz="1400" kern="1200" dirty="0">
                          <a:effectLst/>
                        </a:rPr>
                        <a:t>In addressing manageability of feedback practices, consideration should be given to involving student self-assessment in the senior clinical years, promoting their responsibility in recognising and achieving learning objectives in CLE. </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434" marR="40434" marT="0" marB="0"/>
                </a:tc>
                <a:extLst>
                  <a:ext uri="{0D108BD9-81ED-4DB2-BD59-A6C34878D82A}">
                    <a16:rowId xmlns:a16="http://schemas.microsoft.com/office/drawing/2014/main" val="1480147007"/>
                  </a:ext>
                </a:extLst>
              </a:tr>
              <a:tr h="1003679">
                <a:tc>
                  <a:txBody>
                    <a:bodyPr/>
                    <a:lstStyle/>
                    <a:p>
                      <a:pPr algn="just">
                        <a:lnSpc>
                          <a:spcPct val="200000"/>
                        </a:lnSpc>
                        <a:spcAft>
                          <a:spcPts val="0"/>
                        </a:spcAft>
                      </a:pPr>
                      <a:r>
                        <a:rPr lang="en-IE" sz="1600" b="1" i="1" kern="1200" dirty="0">
                          <a:effectLst/>
                        </a:rPr>
                        <a:t>5</a:t>
                      </a:r>
                      <a:endParaRPr lang="en-IE" sz="16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40434" marR="40434" marT="0" marB="0"/>
                </a:tc>
                <a:tc>
                  <a:txBody>
                    <a:bodyPr/>
                    <a:lstStyle/>
                    <a:p>
                      <a:pPr algn="just">
                        <a:lnSpc>
                          <a:spcPct val="100000"/>
                        </a:lnSpc>
                        <a:spcAft>
                          <a:spcPts val="0"/>
                        </a:spcAft>
                      </a:pPr>
                      <a:r>
                        <a:rPr lang="en-IE" sz="1600" b="0" i="0" kern="1200" dirty="0">
                          <a:effectLst/>
                        </a:rPr>
                        <a:t>Consideration should be given to peer-to-peer discussion of cases led by CT. </a:t>
                      </a:r>
                      <a:r>
                        <a:rPr lang="en-IE" sz="1600" b="1" i="1" kern="1200" dirty="0">
                          <a:effectLst/>
                        </a:rPr>
                        <a:t>Consider mentoring and communication training for Clinical Teachers. </a:t>
                      </a:r>
                    </a:p>
                    <a:p>
                      <a:pPr algn="just">
                        <a:lnSpc>
                          <a:spcPct val="100000"/>
                        </a:lnSpc>
                        <a:spcAft>
                          <a:spcPts val="0"/>
                        </a:spcAft>
                      </a:pPr>
                      <a:r>
                        <a:rPr lang="en-IE" sz="1600" b="1" i="1" kern="1200" dirty="0">
                          <a:effectLst/>
                        </a:rPr>
                        <a:t>Useful to discuss prior to session what the student hopes to take away from the session (i.e., individualised learning outcomes on clinical sessions)</a:t>
                      </a:r>
                      <a:endParaRPr lang="en-IE" sz="16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40434" marR="40434" marT="0" marB="0"/>
                </a:tc>
                <a:extLst>
                  <a:ext uri="{0D108BD9-81ED-4DB2-BD59-A6C34878D82A}">
                    <a16:rowId xmlns:a16="http://schemas.microsoft.com/office/drawing/2014/main" val="3528714378"/>
                  </a:ext>
                </a:extLst>
              </a:tr>
            </a:tbl>
          </a:graphicData>
        </a:graphic>
      </p:graphicFrame>
    </p:spTree>
    <p:extLst>
      <p:ext uri="{BB962C8B-B14F-4D97-AF65-F5344CB8AC3E}">
        <p14:creationId xmlns:p14="http://schemas.microsoft.com/office/powerpoint/2010/main" val="38053991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z="2800" dirty="0"/>
              <a:t>Second phase</a:t>
            </a:r>
            <a:endParaRPr lang="en-GB" sz="2800" dirty="0"/>
          </a:p>
        </p:txBody>
      </p:sp>
      <p:graphicFrame>
        <p:nvGraphicFramePr>
          <p:cNvPr id="8" name="Diagram 7">
            <a:extLst>
              <a:ext uri="{FF2B5EF4-FFF2-40B4-BE49-F238E27FC236}">
                <a16:creationId xmlns:a16="http://schemas.microsoft.com/office/drawing/2014/main" id="{AE113C2B-22EE-5BC2-4ABB-01677E2A50BC}"/>
              </a:ext>
            </a:extLst>
          </p:cNvPr>
          <p:cNvGraphicFramePr/>
          <p:nvPr>
            <p:extLst>
              <p:ext uri="{D42A27DB-BD31-4B8C-83A1-F6EECF244321}">
                <p14:modId xmlns:p14="http://schemas.microsoft.com/office/powerpoint/2010/main" val="829266495"/>
              </p:ext>
            </p:extLst>
          </p:nvPr>
        </p:nvGraphicFramePr>
        <p:xfrm>
          <a:off x="726038" y="1377222"/>
          <a:ext cx="7500938" cy="40401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932" y="5331124"/>
            <a:ext cx="3257360" cy="1136189"/>
          </a:xfrm>
          <a:prstGeom prst="rect">
            <a:avLst/>
          </a:prstGeom>
        </p:spPr>
      </p:pic>
      <p:pic>
        <p:nvPicPr>
          <p:cNvPr id="6" name="Picture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01728" y="5331124"/>
            <a:ext cx="3338683" cy="1219677"/>
          </a:xfrm>
          <a:prstGeom prst="rect">
            <a:avLst/>
          </a:prstGeom>
        </p:spPr>
      </p:pic>
    </p:spTree>
    <p:extLst>
      <p:ext uri="{BB962C8B-B14F-4D97-AF65-F5344CB8AC3E}">
        <p14:creationId xmlns:p14="http://schemas.microsoft.com/office/powerpoint/2010/main" val="2469181862"/>
      </p:ext>
    </p:extLst>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4039" y="640800"/>
            <a:ext cx="7500939" cy="561600"/>
          </a:xfrm>
        </p:spPr>
        <p:txBody>
          <a:bodyPr/>
          <a:lstStyle/>
          <a:p>
            <a:r>
              <a:rPr lang="en-IE" dirty="0"/>
              <a:t>Phase 3 Development of Student Literacy in FB in </a:t>
            </a:r>
            <a:br>
              <a:rPr lang="en-IE" dirty="0"/>
            </a:br>
            <a:r>
              <a:rPr lang="en-IE" dirty="0"/>
              <a:t>Healthcare Curriculum.</a:t>
            </a:r>
          </a:p>
        </p:txBody>
      </p:sp>
      <p:graphicFrame>
        <p:nvGraphicFramePr>
          <p:cNvPr id="6" name="Diagram 5">
            <a:extLst>
              <a:ext uri="{FF2B5EF4-FFF2-40B4-BE49-F238E27FC236}">
                <a16:creationId xmlns:a16="http://schemas.microsoft.com/office/drawing/2014/main" id="{AE5B3DDB-F750-5434-0164-48C5E2172DBD}"/>
              </a:ext>
            </a:extLst>
          </p:cNvPr>
          <p:cNvGraphicFramePr/>
          <p:nvPr>
            <p:extLst>
              <p:ext uri="{D42A27DB-BD31-4B8C-83A1-F6EECF244321}">
                <p14:modId xmlns:p14="http://schemas.microsoft.com/office/powerpoint/2010/main" val="1651960529"/>
              </p:ext>
            </p:extLst>
          </p:nvPr>
        </p:nvGraphicFramePr>
        <p:xfrm>
          <a:off x="1098770" y="1153855"/>
          <a:ext cx="7778102" cy="50633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074" name="Picture 2" descr="A Guide to Constructive Employee Feedback: Examples &amp; Tips">
            <a:extLst>
              <a:ext uri="{FF2B5EF4-FFF2-40B4-BE49-F238E27FC236}">
                <a16:creationId xmlns:a16="http://schemas.microsoft.com/office/drawing/2014/main" id="{BE273469-EB2A-5BBD-262A-906C5F9477A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390526" y="93897"/>
            <a:ext cx="2486346" cy="1655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5196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675" y="620641"/>
            <a:ext cx="7500939" cy="561600"/>
          </a:xfrm>
        </p:spPr>
        <p:txBody>
          <a:bodyPr/>
          <a:lstStyle/>
          <a:p>
            <a:pPr algn="ctr"/>
            <a:r>
              <a:rPr lang="en-IE" sz="2800" dirty="0"/>
              <a:t> Multidisciplinary team members and associated  disciplines</a:t>
            </a:r>
          </a:p>
        </p:txBody>
      </p:sp>
      <p:sp>
        <p:nvSpPr>
          <p:cNvPr id="5" name="Rectangle 4"/>
          <p:cNvSpPr/>
          <p:nvPr/>
        </p:nvSpPr>
        <p:spPr>
          <a:xfrm>
            <a:off x="2474631" y="3244334"/>
            <a:ext cx="184731" cy="369332"/>
          </a:xfrm>
          <a:prstGeom prst="rect">
            <a:avLst/>
          </a:prstGeom>
        </p:spPr>
        <p:txBody>
          <a:bodyPr wrap="none">
            <a:spAutoFit/>
          </a:bodyPr>
          <a:lstStyle/>
          <a:p>
            <a:endParaRPr lang="en-IE" dirty="0"/>
          </a:p>
        </p:txBody>
      </p:sp>
      <p:graphicFrame>
        <p:nvGraphicFramePr>
          <p:cNvPr id="10" name="Table 10">
            <a:extLst>
              <a:ext uri="{FF2B5EF4-FFF2-40B4-BE49-F238E27FC236}">
                <a16:creationId xmlns:a16="http://schemas.microsoft.com/office/drawing/2014/main" id="{AFDB39EC-ADC2-0C4C-7FFD-A942434BEF6F}"/>
              </a:ext>
            </a:extLst>
          </p:cNvPr>
          <p:cNvGraphicFramePr>
            <a:graphicFrameLocks noGrp="1"/>
          </p:cNvGraphicFramePr>
          <p:nvPr>
            <p:extLst>
              <p:ext uri="{D42A27DB-BD31-4B8C-83A1-F6EECF244321}">
                <p14:modId xmlns:p14="http://schemas.microsoft.com/office/powerpoint/2010/main" val="1164396821"/>
              </p:ext>
            </p:extLst>
          </p:nvPr>
        </p:nvGraphicFramePr>
        <p:xfrm>
          <a:off x="991033" y="1601157"/>
          <a:ext cx="7005300" cy="4668520"/>
        </p:xfrm>
        <a:graphic>
          <a:graphicData uri="http://schemas.openxmlformats.org/drawingml/2006/table">
            <a:tbl>
              <a:tblPr firstRow="1" bandRow="1">
                <a:tableStyleId>{00A15C55-8517-42AA-B614-E9B94910E393}</a:tableStyleId>
              </a:tblPr>
              <a:tblGrid>
                <a:gridCol w="3431677">
                  <a:extLst>
                    <a:ext uri="{9D8B030D-6E8A-4147-A177-3AD203B41FA5}">
                      <a16:colId xmlns:a16="http://schemas.microsoft.com/office/drawing/2014/main" val="1208287143"/>
                    </a:ext>
                  </a:extLst>
                </a:gridCol>
                <a:gridCol w="3573623">
                  <a:extLst>
                    <a:ext uri="{9D8B030D-6E8A-4147-A177-3AD203B41FA5}">
                      <a16:colId xmlns:a16="http://schemas.microsoft.com/office/drawing/2014/main" val="1505384502"/>
                    </a:ext>
                  </a:extLst>
                </a:gridCol>
              </a:tblGrid>
              <a:tr h="370840">
                <a:tc>
                  <a:txBody>
                    <a:bodyPr/>
                    <a:lstStyle/>
                    <a:p>
                      <a:r>
                        <a:rPr lang="en-GB" b="1" dirty="0">
                          <a:solidFill>
                            <a:schemeClr val="tx1"/>
                          </a:solidFill>
                        </a:rPr>
                        <a:t>School of Linguistics, Speech     and Communication Sciences</a:t>
                      </a:r>
                    </a:p>
                  </a:txBody>
                  <a:tcPr>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dirty="0">
                          <a:solidFill>
                            <a:schemeClr val="tx1"/>
                          </a:solidFill>
                        </a:rPr>
                        <a:t>Dr Duana Quigley, Practice Education Coordinator</a:t>
                      </a:r>
                    </a:p>
                  </a:txBody>
                  <a:tcPr>
                    <a:solidFill>
                      <a:schemeClr val="bg1">
                        <a:lumMod val="85000"/>
                      </a:schemeClr>
                    </a:solidFill>
                  </a:tcPr>
                </a:tc>
                <a:extLst>
                  <a:ext uri="{0D108BD9-81ED-4DB2-BD59-A6C34878D82A}">
                    <a16:rowId xmlns:a16="http://schemas.microsoft.com/office/drawing/2014/main" val="803300025"/>
                  </a:ext>
                </a:extLst>
              </a:tr>
              <a:tr h="370840">
                <a:tc>
                  <a:txBody>
                    <a:bodyPr/>
                    <a:lstStyle/>
                    <a:p>
                      <a:r>
                        <a:rPr lang="en-IE" b="1" dirty="0"/>
                        <a:t>School</a:t>
                      </a:r>
                      <a:r>
                        <a:rPr lang="en-IE" b="1" baseline="0" dirty="0"/>
                        <a:t> of Medicine</a:t>
                      </a:r>
                      <a:endParaRPr lang="en-GB" b="1" dirty="0"/>
                    </a:p>
                  </a:txBody>
                  <a:tcPr>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E" dirty="0"/>
                        <a:t>Ms Mary O’Neill</a:t>
                      </a:r>
                      <a:endParaRPr lang="en-GB" dirty="0"/>
                    </a:p>
                  </a:txBody>
                  <a:tcPr>
                    <a:solidFill>
                      <a:schemeClr val="bg1">
                        <a:lumMod val="85000"/>
                      </a:schemeClr>
                    </a:solidFill>
                  </a:tcPr>
                </a:tc>
                <a:extLst>
                  <a:ext uri="{0D108BD9-81ED-4DB2-BD59-A6C34878D82A}">
                    <a16:rowId xmlns:a16="http://schemas.microsoft.com/office/drawing/2014/main" val="10001"/>
                  </a:ext>
                </a:extLst>
              </a:tr>
              <a:tr h="4545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solidFill>
                            <a:schemeClr val="tx1"/>
                          </a:solidFill>
                        </a:rPr>
                        <a:t>Discipline of Radiation Science</a:t>
                      </a:r>
                    </a:p>
                  </a:txBody>
                  <a:tcPr>
                    <a:solidFill>
                      <a:schemeClr val="bg1">
                        <a:lumMod val="85000"/>
                      </a:schemeClr>
                    </a:solidFill>
                  </a:tcPr>
                </a:tc>
                <a:tc>
                  <a:txBody>
                    <a:bodyPr/>
                    <a:lstStyle/>
                    <a:p>
                      <a:r>
                        <a:rPr lang="en-GB" dirty="0"/>
                        <a:t>Ms Claire Poole, Assistant Professor, Head of Clinical Education</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Ms Maeve Kearney, Assistant Professor of Radiation Science</a:t>
                      </a:r>
                    </a:p>
                  </a:txBody>
                  <a:tcPr>
                    <a:solidFill>
                      <a:schemeClr val="bg1">
                        <a:lumMod val="85000"/>
                      </a:schemeClr>
                    </a:solidFill>
                  </a:tcPr>
                </a:tc>
                <a:extLst>
                  <a:ext uri="{0D108BD9-81ED-4DB2-BD59-A6C34878D82A}">
                    <a16:rowId xmlns:a16="http://schemas.microsoft.com/office/drawing/2014/main" val="793647821"/>
                  </a:ext>
                </a:extLst>
              </a:tr>
              <a:tr h="370840">
                <a:tc>
                  <a:txBody>
                    <a:bodyPr/>
                    <a:lstStyle/>
                    <a:p>
                      <a:r>
                        <a:rPr lang="en-IE" b="1" dirty="0"/>
                        <a:t>School</a:t>
                      </a:r>
                      <a:r>
                        <a:rPr lang="en-IE" b="1" baseline="0" dirty="0"/>
                        <a:t> of Physiotherapy</a:t>
                      </a:r>
                      <a:endParaRPr lang="en-GB" b="1" dirty="0"/>
                    </a:p>
                  </a:txBody>
                  <a:tcPr>
                    <a:solidFill>
                      <a:schemeClr val="bg1">
                        <a:lumMod val="85000"/>
                      </a:schemeClr>
                    </a:solidFill>
                  </a:tcPr>
                </a:tc>
                <a:tc>
                  <a:txBody>
                    <a:bodyPr/>
                    <a:lstStyle/>
                    <a:p>
                      <a:r>
                        <a:rPr lang="en-GB" dirty="0"/>
                        <a:t>Ms Lucy Alpine, </a:t>
                      </a:r>
                      <a:r>
                        <a:rPr lang="en-GB" sz="1800" b="0" i="0" kern="1200" dirty="0">
                          <a:solidFill>
                            <a:schemeClr val="dk1"/>
                          </a:solidFill>
                          <a:effectLst/>
                          <a:latin typeface="+mn-lt"/>
                          <a:ea typeface="+mn-ea"/>
                          <a:cs typeface="+mn-cs"/>
                        </a:rPr>
                        <a:t>Practice Education Co-Ordinator</a:t>
                      </a:r>
                      <a:endParaRPr lang="en-GB" dirty="0"/>
                    </a:p>
                  </a:txBody>
                  <a:tcPr>
                    <a:solidFill>
                      <a:schemeClr val="bg1">
                        <a:lumMod val="85000"/>
                      </a:schemeClr>
                    </a:solidFill>
                  </a:tcPr>
                </a:tc>
                <a:extLst>
                  <a:ext uri="{0D108BD9-81ED-4DB2-BD59-A6C34878D82A}">
                    <a16:rowId xmlns:a16="http://schemas.microsoft.com/office/drawing/2014/main" val="2472603338"/>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School of Social Sciences</a:t>
                      </a:r>
                    </a:p>
                    <a:p>
                      <a:endParaRPr lang="en-GB" dirty="0"/>
                    </a:p>
                  </a:txBody>
                  <a:tcPr>
                    <a:solidFill>
                      <a:schemeClr val="bg1">
                        <a:lumMod val="85000"/>
                      </a:schemeClr>
                    </a:solidFill>
                  </a:tcPr>
                </a:tc>
                <a:tc>
                  <a:txBody>
                    <a:bodyPr/>
                    <a:lstStyle/>
                    <a:p>
                      <a:r>
                        <a:rPr lang="en-GB" dirty="0"/>
                        <a:t>Dr Erna O’ Connor,</a:t>
                      </a:r>
                    </a:p>
                    <a:p>
                      <a:r>
                        <a:rPr lang="en-GB" dirty="0"/>
                        <a:t>Assistant Professor in Social Sciences</a:t>
                      </a:r>
                    </a:p>
                    <a:p>
                      <a:endParaRPr lang="en-GB" b="1" dirty="0"/>
                    </a:p>
                  </a:txBody>
                  <a:tcPr>
                    <a:solidFill>
                      <a:schemeClr val="bg1">
                        <a:lumMod val="85000"/>
                      </a:schemeClr>
                    </a:solidFill>
                  </a:tcPr>
                </a:tc>
                <a:extLst>
                  <a:ext uri="{0D108BD9-81ED-4DB2-BD59-A6C34878D82A}">
                    <a16:rowId xmlns:a16="http://schemas.microsoft.com/office/drawing/2014/main" val="11377286"/>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School of Dental Science</a:t>
                      </a:r>
                    </a:p>
                    <a:p>
                      <a:endParaRPr lang="en-GB" dirty="0"/>
                    </a:p>
                  </a:txBody>
                  <a:tcPr>
                    <a:solidFill>
                      <a:schemeClr val="bg1">
                        <a:lumMod val="85000"/>
                      </a:schemeClr>
                    </a:solidFill>
                  </a:tcPr>
                </a:tc>
                <a:tc>
                  <a:txBody>
                    <a:bodyPr/>
                    <a:lstStyle/>
                    <a:p>
                      <a:r>
                        <a:rPr lang="en-GB" dirty="0"/>
                        <a:t>Dr Siobhan Davis, Assistant Professor in Restorative Dentistry</a:t>
                      </a:r>
                    </a:p>
                  </a:txBody>
                  <a:tcPr>
                    <a:solidFill>
                      <a:schemeClr val="bg1">
                        <a:lumMod val="85000"/>
                      </a:schemeClr>
                    </a:solidFill>
                  </a:tcPr>
                </a:tc>
                <a:extLst>
                  <a:ext uri="{0D108BD9-81ED-4DB2-BD59-A6C34878D82A}">
                    <a16:rowId xmlns:a16="http://schemas.microsoft.com/office/drawing/2014/main" val="1123796579"/>
                  </a:ext>
                </a:extLst>
              </a:tr>
            </a:tbl>
          </a:graphicData>
        </a:graphic>
      </p:graphicFrame>
    </p:spTree>
    <p:extLst>
      <p:ext uri="{BB962C8B-B14F-4D97-AF65-F5344CB8AC3E}">
        <p14:creationId xmlns:p14="http://schemas.microsoft.com/office/powerpoint/2010/main" val="2043573398"/>
      </p:ext>
    </p:extLst>
  </p:cSld>
  <p:clrMapOvr>
    <a:masterClrMapping/>
  </p:clrMapOvr>
  <p:transition spd="slow">
    <p:wip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57840D17-5243-073E-5971-EA7746FC51DD}"/>
              </a:ext>
            </a:extLst>
          </p:cNvPr>
          <p:cNvGraphicFramePr/>
          <p:nvPr>
            <p:extLst>
              <p:ext uri="{D42A27DB-BD31-4B8C-83A1-F6EECF244321}">
                <p14:modId xmlns:p14="http://schemas.microsoft.com/office/powerpoint/2010/main" val="572248013"/>
              </p:ext>
            </p:extLst>
          </p:nvPr>
        </p:nvGraphicFramePr>
        <p:xfrm>
          <a:off x="352796" y="1734669"/>
          <a:ext cx="7500938" cy="16943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8" name="Picture 4" descr="Can student feedback become a two-way street? | THE Comment">
            <a:extLst>
              <a:ext uri="{FF2B5EF4-FFF2-40B4-BE49-F238E27FC236}">
                <a16:creationId xmlns:a16="http://schemas.microsoft.com/office/drawing/2014/main" id="{E64D0F56-50D1-F4CE-CD7A-2D57C3898BB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93240" y="3569029"/>
            <a:ext cx="3857679" cy="2567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94442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13098" y="1551708"/>
            <a:ext cx="8548255" cy="4946292"/>
          </a:xfrm>
        </p:spPr>
        <p:txBody>
          <a:bodyPr vert="horz" lIns="0" tIns="0" rIns="0" bIns="0" rtlCol="0" anchor="t">
            <a:noAutofit/>
          </a:bodyPr>
          <a:lstStyle/>
          <a:p>
            <a:endParaRPr lang="en-GB" sz="2000" dirty="0">
              <a:solidFill>
                <a:srgbClr val="000000"/>
              </a:solidFill>
              <a:effectLst/>
              <a:latin typeface="Calibri"/>
              <a:ea typeface="Times New Roman" panose="02020603050405020304" pitchFamily="18" charset="0"/>
              <a:cs typeface="Calibri"/>
            </a:endParaRPr>
          </a:p>
          <a:p>
            <a:endParaRPr lang="en-GB" dirty="0">
              <a:latin typeface="Times New Roman"/>
              <a:ea typeface="Calibri" panose="020F0502020204030204" pitchFamily="34" charset="0"/>
              <a:cs typeface="Calibri"/>
            </a:endParaRPr>
          </a:p>
          <a:p>
            <a:endParaRPr lang="en-GB" dirty="0">
              <a:latin typeface="Times New Roman"/>
              <a:ea typeface="Calibri" panose="020F0502020204030204" pitchFamily="34" charset="0"/>
              <a:cs typeface="Calibri"/>
            </a:endParaRPr>
          </a:p>
          <a:p>
            <a:endParaRPr lang="en-GB" dirty="0">
              <a:latin typeface="Times New Roman"/>
              <a:ea typeface="Calibri" panose="020F0502020204030204" pitchFamily="34" charset="0"/>
              <a:cs typeface="Calibri"/>
            </a:endParaRPr>
          </a:p>
          <a:p>
            <a:endParaRPr lang="en-GB" dirty="0">
              <a:latin typeface="Times New Roman"/>
              <a:ea typeface="Calibri" panose="020F0502020204030204" pitchFamily="34" charset="0"/>
              <a:cs typeface="Calibri"/>
            </a:endParaRPr>
          </a:p>
          <a:p>
            <a:endParaRPr lang="en-GB" dirty="0">
              <a:latin typeface="Times New Roman"/>
              <a:ea typeface="Calibri" panose="020F0502020204030204" pitchFamily="34" charset="0"/>
              <a:cs typeface="Calibri"/>
            </a:endParaRPr>
          </a:p>
          <a:p>
            <a:endParaRPr lang="en-GB" dirty="0">
              <a:latin typeface="Times New Roman"/>
              <a:ea typeface="Calibri" panose="020F0502020204030204" pitchFamily="34" charset="0"/>
              <a:cs typeface="Calibri"/>
            </a:endParaRPr>
          </a:p>
          <a:p>
            <a:pPr marL="285750" indent="-285750">
              <a:buFont typeface="Arial" panose="020B0604020202020204" pitchFamily="34" charset="0"/>
              <a:buChar char="•"/>
            </a:pPr>
            <a:endParaRPr lang="en-GB" b="0" dirty="0">
              <a:latin typeface="Calibri"/>
              <a:ea typeface="Calibri" panose="020F0502020204030204" pitchFamily="34" charset="0"/>
              <a:cs typeface="Calibri"/>
            </a:endParaRPr>
          </a:p>
          <a:p>
            <a:pPr marL="285750" indent="-285750">
              <a:buFont typeface="Arial" panose="020B0604020202020204" pitchFamily="34" charset="0"/>
              <a:buChar char="•"/>
            </a:pPr>
            <a:endParaRPr lang="en-GB" b="0" dirty="0">
              <a:latin typeface="Calibri"/>
              <a:ea typeface="Calibri" panose="020F0502020204030204" pitchFamily="34" charset="0"/>
              <a:cs typeface="Calibri"/>
            </a:endParaRPr>
          </a:p>
          <a:p>
            <a:r>
              <a:rPr lang="en-GB" b="0" dirty="0">
                <a:latin typeface="Calibri"/>
                <a:ea typeface="Calibri" panose="020F0502020204030204" pitchFamily="34" charset="0"/>
                <a:cs typeface="Calibri"/>
              </a:rPr>
              <a:t>Literature review, content development, online module, use of animation</a:t>
            </a:r>
          </a:p>
        </p:txBody>
      </p:sp>
      <p:sp>
        <p:nvSpPr>
          <p:cNvPr id="6" name="Title 5">
            <a:extLst>
              <a:ext uri="{FF2B5EF4-FFF2-40B4-BE49-F238E27FC236}">
                <a16:creationId xmlns:a16="http://schemas.microsoft.com/office/drawing/2014/main" id="{FDBE8181-7981-1BE5-5715-64DD29E4D67C}"/>
              </a:ext>
            </a:extLst>
          </p:cNvPr>
          <p:cNvSpPr>
            <a:spLocks noGrp="1"/>
          </p:cNvSpPr>
          <p:nvPr>
            <p:ph type="title"/>
          </p:nvPr>
        </p:nvSpPr>
        <p:spPr/>
        <p:txBody>
          <a:bodyPr/>
          <a:lstStyle/>
          <a:p>
            <a:r>
              <a:rPr lang="en-GB" dirty="0"/>
              <a:t>Project Objectives</a:t>
            </a:r>
          </a:p>
        </p:txBody>
      </p:sp>
      <p:pic>
        <p:nvPicPr>
          <p:cNvPr id="4" name="Picture 3">
            <a:extLst>
              <a:ext uri="{FF2B5EF4-FFF2-40B4-BE49-F238E27FC236}">
                <a16:creationId xmlns:a16="http://schemas.microsoft.com/office/drawing/2014/main" id="{D18FE412-193A-5054-2E06-1B9AFEF080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5770" y="1131603"/>
            <a:ext cx="6256962" cy="4760438"/>
          </a:xfrm>
          <a:prstGeom prst="rect">
            <a:avLst/>
          </a:prstGeom>
        </p:spPr>
      </p:pic>
    </p:spTree>
    <p:extLst>
      <p:ext uri="{BB962C8B-B14F-4D97-AF65-F5344CB8AC3E}">
        <p14:creationId xmlns:p14="http://schemas.microsoft.com/office/powerpoint/2010/main" val="2157713204"/>
      </p:ext>
    </p:extLst>
  </p:cSld>
  <p:clrMapOvr>
    <a:masterClrMapping/>
  </p:clrMapOvr>
  <p:transition spd="slow">
    <p:push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IE" dirty="0"/>
              <a:t>Context – What is the importance of this Initiative?</a:t>
            </a:r>
          </a:p>
        </p:txBody>
      </p:sp>
      <p:graphicFrame>
        <p:nvGraphicFramePr>
          <p:cNvPr id="6" name="Diagram 5">
            <a:extLst>
              <a:ext uri="{FF2B5EF4-FFF2-40B4-BE49-F238E27FC236}">
                <a16:creationId xmlns:a16="http://schemas.microsoft.com/office/drawing/2014/main" id="{C5DE59D1-D802-8CAA-7603-E3DEA2224D63}"/>
              </a:ext>
            </a:extLst>
          </p:cNvPr>
          <p:cNvGraphicFramePr/>
          <p:nvPr>
            <p:extLst>
              <p:ext uri="{D42A27DB-BD31-4B8C-83A1-F6EECF244321}">
                <p14:modId xmlns:p14="http://schemas.microsoft.com/office/powerpoint/2010/main" val="608771082"/>
              </p:ext>
            </p:extLst>
          </p:nvPr>
        </p:nvGraphicFramePr>
        <p:xfrm>
          <a:off x="-2524405" y="1752045"/>
          <a:ext cx="8562109" cy="42056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F77E0A26-D264-B252-B6F7-0069C07151B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86996" y="1956636"/>
            <a:ext cx="4979612" cy="3773613"/>
          </a:xfrm>
          <a:prstGeom prst="rect">
            <a:avLst/>
          </a:prstGeom>
        </p:spPr>
      </p:pic>
    </p:spTree>
    <p:extLst>
      <p:ext uri="{BB962C8B-B14F-4D97-AF65-F5344CB8AC3E}">
        <p14:creationId xmlns:p14="http://schemas.microsoft.com/office/powerpoint/2010/main" val="4143191474"/>
      </p:ext>
    </p:extLst>
  </p:cSld>
  <p:clrMapOvr>
    <a:masterClrMapping/>
  </p:clrMapOvr>
  <p:transition spd="slow">
    <p:wip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675" y="483290"/>
            <a:ext cx="7500939" cy="561600"/>
          </a:xfrm>
        </p:spPr>
        <p:txBody>
          <a:bodyPr/>
          <a:lstStyle/>
          <a:p>
            <a:r>
              <a:rPr lang="en-IE" dirty="0"/>
              <a:t>Evaluation of Impact of Module</a:t>
            </a:r>
          </a:p>
        </p:txBody>
      </p:sp>
      <p:graphicFrame>
        <p:nvGraphicFramePr>
          <p:cNvPr id="8" name="Diagram 7">
            <a:extLst>
              <a:ext uri="{FF2B5EF4-FFF2-40B4-BE49-F238E27FC236}">
                <a16:creationId xmlns:a16="http://schemas.microsoft.com/office/drawing/2014/main" id="{EAD10D9D-A3E6-3046-8F07-A18901103150}"/>
              </a:ext>
            </a:extLst>
          </p:cNvPr>
          <p:cNvGraphicFramePr/>
          <p:nvPr>
            <p:extLst>
              <p:ext uri="{D42A27DB-BD31-4B8C-83A1-F6EECF244321}">
                <p14:modId xmlns:p14="http://schemas.microsoft.com/office/powerpoint/2010/main" val="4220914374"/>
              </p:ext>
            </p:extLst>
          </p:nvPr>
        </p:nvGraphicFramePr>
        <p:xfrm>
          <a:off x="-2020032" y="1924913"/>
          <a:ext cx="7998084" cy="33971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6"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743864" y="2262513"/>
            <a:ext cx="4847716" cy="2714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42254312"/>
      </p:ext>
    </p:extLst>
  </p:cSld>
  <p:clrMapOvr>
    <a:masterClrMapping/>
  </p:clrMapOvr>
  <p:transition spd="med">
    <p:pull/>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3C3A3-A5E1-88BC-CC10-E71EEDABC324}"/>
              </a:ext>
            </a:extLst>
          </p:cNvPr>
          <p:cNvSpPr>
            <a:spLocks noGrp="1"/>
          </p:cNvSpPr>
          <p:nvPr>
            <p:ph type="title"/>
          </p:nvPr>
        </p:nvSpPr>
        <p:spPr/>
        <p:txBody>
          <a:bodyPr/>
          <a:lstStyle/>
          <a:p>
            <a:r>
              <a:rPr lang="en-GB" dirty="0"/>
              <a:t>Piloting plan</a:t>
            </a:r>
          </a:p>
        </p:txBody>
      </p:sp>
      <p:graphicFrame>
        <p:nvGraphicFramePr>
          <p:cNvPr id="5" name="Diagram 4">
            <a:extLst>
              <a:ext uri="{FF2B5EF4-FFF2-40B4-BE49-F238E27FC236}">
                <a16:creationId xmlns:a16="http://schemas.microsoft.com/office/drawing/2014/main" id="{24C07155-8064-4CF7-D3B8-5F904728352B}"/>
              </a:ext>
            </a:extLst>
          </p:cNvPr>
          <p:cNvGraphicFramePr/>
          <p:nvPr>
            <p:extLst>
              <p:ext uri="{D42A27DB-BD31-4B8C-83A1-F6EECF244321}">
                <p14:modId xmlns:p14="http://schemas.microsoft.com/office/powerpoint/2010/main" val="4064895075"/>
              </p:ext>
            </p:extLst>
          </p:nvPr>
        </p:nvGraphicFramePr>
        <p:xfrm>
          <a:off x="497895" y="1617255"/>
          <a:ext cx="8148210" cy="47321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41461882"/>
      </p:ext>
    </p:extLst>
  </p:cSld>
  <p:clrMapOvr>
    <a:masterClrMapping/>
  </p:clrMapOvr>
  <p:transition spd="slow">
    <p:wip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783" y="615943"/>
            <a:ext cx="7500939" cy="561600"/>
          </a:xfrm>
        </p:spPr>
        <p:txBody>
          <a:bodyPr/>
          <a:lstStyle/>
          <a:p>
            <a:r>
              <a:rPr lang="en-IE" dirty="0"/>
              <a:t>Positive potential changes in enhancing student literacy in FB</a:t>
            </a:r>
          </a:p>
        </p:txBody>
      </p:sp>
      <p:graphicFrame>
        <p:nvGraphicFramePr>
          <p:cNvPr id="4" name="Diagram 3">
            <a:extLst>
              <a:ext uri="{FF2B5EF4-FFF2-40B4-BE49-F238E27FC236}">
                <a16:creationId xmlns:a16="http://schemas.microsoft.com/office/drawing/2014/main" id="{E90E5C7D-491F-9CB5-309C-C8C66D1FD445}"/>
              </a:ext>
            </a:extLst>
          </p:cNvPr>
          <p:cNvGraphicFramePr/>
          <p:nvPr>
            <p:extLst>
              <p:ext uri="{D42A27DB-BD31-4B8C-83A1-F6EECF244321}">
                <p14:modId xmlns:p14="http://schemas.microsoft.com/office/powerpoint/2010/main" val="3368860871"/>
              </p:ext>
            </p:extLst>
          </p:nvPr>
        </p:nvGraphicFramePr>
        <p:xfrm>
          <a:off x="660917" y="1476000"/>
          <a:ext cx="7822165" cy="47437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91055069"/>
      </p:ext>
    </p:extLst>
  </p:cSld>
  <p:clrMapOvr>
    <a:masterClrMapping/>
  </p:clrMapOvr>
  <p:transition spd="slow">
    <p:wip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511D6-5968-C4AE-D098-0F47D18FBFFE}"/>
              </a:ext>
            </a:extLst>
          </p:cNvPr>
          <p:cNvSpPr>
            <a:spLocks noGrp="1"/>
          </p:cNvSpPr>
          <p:nvPr>
            <p:ph type="title"/>
          </p:nvPr>
        </p:nvSpPr>
        <p:spPr/>
        <p:txBody>
          <a:bodyPr/>
          <a:lstStyle/>
          <a:p>
            <a:r>
              <a:rPr lang="en-GB" dirty="0"/>
              <a:t>Conclusion</a:t>
            </a:r>
          </a:p>
        </p:txBody>
      </p:sp>
      <p:graphicFrame>
        <p:nvGraphicFramePr>
          <p:cNvPr id="6" name="Diagram 5">
            <a:extLst>
              <a:ext uri="{FF2B5EF4-FFF2-40B4-BE49-F238E27FC236}">
                <a16:creationId xmlns:a16="http://schemas.microsoft.com/office/drawing/2014/main" id="{698BF719-C505-DD64-5FBC-260EE43BA862}"/>
              </a:ext>
            </a:extLst>
          </p:cNvPr>
          <p:cNvGraphicFramePr/>
          <p:nvPr>
            <p:extLst>
              <p:ext uri="{D42A27DB-BD31-4B8C-83A1-F6EECF244321}">
                <p14:modId xmlns:p14="http://schemas.microsoft.com/office/powerpoint/2010/main" val="2284124284"/>
              </p:ext>
            </p:extLst>
          </p:nvPr>
        </p:nvGraphicFramePr>
        <p:xfrm>
          <a:off x="486899" y="2035186"/>
          <a:ext cx="7842714" cy="33484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00881773"/>
      </p:ext>
    </p:extLst>
  </p:cSld>
  <p:clrMapOvr>
    <a:masterClrMapping/>
  </p:clrMapOvr>
  <p:transition spd="slow">
    <p:push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a:extLst>
              <a:ext uri="{FF2B5EF4-FFF2-40B4-BE49-F238E27FC236}">
                <a16:creationId xmlns:a16="http://schemas.microsoft.com/office/drawing/2014/main" id="{EC5F01E4-4137-48B7-D278-A80D9BEFA0BD}"/>
              </a:ext>
            </a:extLst>
          </p:cNvPr>
          <p:cNvGraphicFramePr/>
          <p:nvPr>
            <p:extLst>
              <p:ext uri="{D42A27DB-BD31-4B8C-83A1-F6EECF244321}">
                <p14:modId xmlns:p14="http://schemas.microsoft.com/office/powerpoint/2010/main" val="2693101759"/>
              </p:ext>
            </p:extLst>
          </p:nvPr>
        </p:nvGraphicFramePr>
        <p:xfrm>
          <a:off x="458805" y="1428108"/>
          <a:ext cx="8212584" cy="51679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3462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B5921D4-C0AD-AE09-7439-F7F8E948241A}"/>
              </a:ext>
            </a:extLst>
          </p:cNvPr>
          <p:cNvSpPr txBox="1"/>
          <p:nvPr/>
        </p:nvSpPr>
        <p:spPr>
          <a:xfrm>
            <a:off x="246579" y="1178959"/>
            <a:ext cx="7870004" cy="11541621"/>
          </a:xfrm>
          <a:prstGeom prst="rect">
            <a:avLst/>
          </a:prstGeom>
          <a:noFill/>
        </p:spPr>
        <p:txBody>
          <a:bodyPr wrap="square" rtlCol="0">
            <a:spAutoFit/>
          </a:bodyPr>
          <a:lstStyle/>
          <a:p>
            <a:r>
              <a:rPr lang="en-GB" sz="2400" b="1" dirty="0">
                <a:solidFill>
                  <a:schemeClr val="bg1"/>
                </a:solidFill>
              </a:rPr>
              <a:t>References:</a:t>
            </a:r>
          </a:p>
          <a:p>
            <a:pPr marL="285750" indent="-285750">
              <a:buFont typeface="Arial" panose="020B0604020202020204" pitchFamily="34" charset="0"/>
              <a:buChar char="•"/>
            </a:pPr>
            <a:r>
              <a:rPr lang="en-GB" dirty="0">
                <a:solidFill>
                  <a:schemeClr val="bg1"/>
                </a:solidFill>
              </a:rPr>
              <a:t>Davis S, Duane B, Loxley A, Quigley D. The evaluation of an evidence-based model of feedback implemented on an undergraduate dental clinical learning environment. BMC Medical Education (2022) 22:588 </a:t>
            </a:r>
            <a:r>
              <a:rPr lang="en-GB" dirty="0">
                <a:solidFill>
                  <a:schemeClr val="bg1"/>
                </a:solidFill>
                <a:hlinkClick r:id="rId2">
                  <a:extLst>
                    <a:ext uri="{A12FA001-AC4F-418D-AE19-62706E023703}">
                      <ahyp:hlinkClr xmlns="" xmlns:ahyp="http://schemas.microsoft.com/office/drawing/2018/hyperlinkcolor" val="tx"/>
                    </a:ext>
                  </a:extLst>
                </a:hlinkClick>
              </a:rPr>
              <a:t>https://doi.org/10.1186/s12909-022-03630-1</a:t>
            </a:r>
            <a:endParaRPr lang="en-GB" dirty="0">
              <a:solidFill>
                <a:schemeClr val="bg1"/>
              </a:solidFill>
            </a:endParaRPr>
          </a:p>
          <a:p>
            <a:pPr marL="285750" indent="-285750">
              <a:buFont typeface="Arial" panose="020B0604020202020204" pitchFamily="34" charset="0"/>
              <a:buChar char="•"/>
            </a:pPr>
            <a:r>
              <a:rPr lang="en-GB" dirty="0">
                <a:solidFill>
                  <a:schemeClr val="bg1"/>
                </a:solidFill>
              </a:rPr>
              <a:t>Quigley D, Gilheaney O, O’Neill M, Davis S. </a:t>
            </a:r>
            <a:r>
              <a:rPr lang="en-GB" i="0" dirty="0">
                <a:solidFill>
                  <a:schemeClr val="bg1"/>
                </a:solidFill>
                <a:effectLst/>
              </a:rPr>
              <a:t>Speech and Language Therapists’ Perspectives of an E-Learning Course on Providing Feedback in the Clinical Learning Environment. Folia Phoniatrica et Logopaedica</a:t>
            </a:r>
            <a:r>
              <a:rPr lang="en-GB" dirty="0">
                <a:solidFill>
                  <a:schemeClr val="bg1"/>
                </a:solidFill>
              </a:rPr>
              <a:t>. </a:t>
            </a:r>
            <a:r>
              <a:rPr lang="en-GB" b="0" i="0" dirty="0">
                <a:solidFill>
                  <a:schemeClr val="bg1"/>
                </a:solidFill>
                <a:effectLst/>
                <a:latin typeface="Calibri" panose="020F0502020204030204" pitchFamily="34" charset="0"/>
                <a:cs typeface="Calibri" panose="020F0502020204030204" pitchFamily="34" charset="0"/>
              </a:rPr>
              <a:t>2022|DOI: </a:t>
            </a:r>
            <a:r>
              <a:rPr lang="en-GB" b="0" i="0" u="sng" dirty="0">
                <a:solidFill>
                  <a:schemeClr val="bg1"/>
                </a:solidFill>
                <a:effectLst/>
                <a:latin typeface="Calibri" panose="020F0502020204030204" pitchFamily="34" charset="0"/>
                <a:cs typeface="Calibri" panose="020F0502020204030204" pitchFamily="34" charset="0"/>
                <a:hlinkClick r:id="rId3">
                  <a:extLst>
                    <a:ext uri="{A12FA001-AC4F-418D-AE19-62706E023703}">
                      <ahyp:hlinkClr xmlns="" xmlns:ahyp="http://schemas.microsoft.com/office/drawing/2018/hyperlinkcolor" val="tx"/>
                    </a:ext>
                  </a:extLst>
                </a:hlinkClick>
              </a:rPr>
              <a:t>10.1159/000519614</a:t>
            </a:r>
            <a:endParaRPr lang="en-GB" u="sng" dirty="0">
              <a:solidFill>
                <a:schemeClr val="bg1"/>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i="0" dirty="0">
                <a:solidFill>
                  <a:schemeClr val="bg1"/>
                </a:solidFill>
                <a:effectLst/>
                <a:latin typeface="Calibri" panose="020F0502020204030204" pitchFamily="34" charset="0"/>
                <a:cs typeface="Calibri" panose="020F0502020204030204" pitchFamily="34" charset="0"/>
              </a:rPr>
              <a:t>Evaluation of an eLearning teaching innovation to assist clinical radiation therapy educators in the provision of student feedback. </a:t>
            </a:r>
            <a:r>
              <a:rPr lang="en-GB" b="0" i="0" dirty="0">
                <a:solidFill>
                  <a:schemeClr val="bg1"/>
                </a:solidFill>
                <a:effectLst/>
                <a:latin typeface="Calibri" panose="020F0502020204030204" pitchFamily="34" charset="0"/>
                <a:cs typeface="Calibri" panose="020F0502020204030204" pitchFamily="34" charset="0"/>
              </a:rPr>
              <a:t>Journal of Medical Imaging and Radiation Sciences. (</a:t>
            </a:r>
            <a:r>
              <a:rPr lang="en-GB" dirty="0">
                <a:solidFill>
                  <a:schemeClr val="bg1"/>
                </a:solidFill>
                <a:latin typeface="Calibri" panose="020F0502020204030204" pitchFamily="34" charset="0"/>
                <a:cs typeface="Calibri" panose="020F0502020204030204" pitchFamily="34" charset="0"/>
              </a:rPr>
              <a:t>2</a:t>
            </a:r>
            <a:r>
              <a:rPr lang="en-GB" b="0" i="0" dirty="0">
                <a:solidFill>
                  <a:schemeClr val="bg1"/>
                </a:solidFill>
                <a:effectLst/>
                <a:latin typeface="Calibri" panose="020F0502020204030204" pitchFamily="34" charset="0"/>
                <a:cs typeface="Calibri" panose="020F0502020204030204" pitchFamily="34" charset="0"/>
              </a:rPr>
              <a:t>021) </a:t>
            </a:r>
            <a:r>
              <a:rPr lang="en-GB" cap="all" dirty="0">
                <a:solidFill>
                  <a:schemeClr val="bg1"/>
                </a:solidFill>
                <a:cs typeface="Calibri Light" panose="020F0302020204030204" pitchFamily="34" charset="0"/>
              </a:rPr>
              <a:t>52, (4)</a:t>
            </a:r>
            <a:r>
              <a:rPr lang="en-GB" b="0" i="0" dirty="0">
                <a:solidFill>
                  <a:schemeClr val="bg1"/>
                </a:solidFill>
                <a:effectLst/>
                <a:latin typeface="Calibri" panose="020F0502020204030204" pitchFamily="34" charset="0"/>
                <a:cs typeface="Calibri" panose="020F0502020204030204" pitchFamily="34" charset="0"/>
              </a:rPr>
              <a:t> DOI: </a:t>
            </a:r>
            <a:r>
              <a:rPr lang="en-GB" b="0" i="0" u="sng" dirty="0">
                <a:solidFill>
                  <a:schemeClr val="bg1"/>
                </a:solidFill>
                <a:effectLst/>
                <a:latin typeface="Calibri" panose="020F0502020204030204" pitchFamily="34" charset="0"/>
                <a:cs typeface="Calibri" panose="020F0502020204030204" pitchFamily="34" charset="0"/>
                <a:hlinkClick r:id="rId4">
                  <a:extLst>
                    <a:ext uri="{A12FA001-AC4F-418D-AE19-62706E023703}">
                      <ahyp:hlinkClr xmlns="" xmlns:ahyp="http://schemas.microsoft.com/office/drawing/2018/hyperlinkcolor" val="tx"/>
                    </a:ext>
                  </a:extLst>
                </a:hlinkClick>
              </a:rPr>
              <a:t>10.1016/j.jmir.2021.03.033</a:t>
            </a:r>
            <a:endParaRPr lang="en-GB" b="0" i="0" u="sng" dirty="0">
              <a:solidFill>
                <a:schemeClr val="bg1"/>
              </a:solidFill>
              <a:effectLst/>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solidFill>
                  <a:schemeClr val="bg1"/>
                </a:solidFill>
              </a:rPr>
              <a:t>Quigley D. When I say … feedback literacy. Medical Education. 2021;55:1121–1122. DOI: 10.1111/medu.14541 </a:t>
            </a:r>
          </a:p>
          <a:p>
            <a:pPr marL="285750" indent="-285750">
              <a:buFont typeface="Arial" panose="020B0604020202020204" pitchFamily="34" charset="0"/>
              <a:buChar char="•"/>
            </a:pPr>
            <a:r>
              <a:rPr lang="en-GB" b="0" i="0" dirty="0">
                <a:solidFill>
                  <a:schemeClr val="bg1"/>
                </a:solidFill>
                <a:effectLst/>
              </a:rPr>
              <a:t>Wentling, et al. (2000) E-Learning—A Review of Literature. Knowledge and Learning Systems Group NCSA 9.1-73</a:t>
            </a:r>
          </a:p>
          <a:p>
            <a:pPr marL="285750" indent="-285750">
              <a:buFont typeface="Arial" panose="020B0604020202020204" pitchFamily="34" charset="0"/>
              <a:buChar char="•"/>
            </a:pPr>
            <a:r>
              <a:rPr lang="en-GB" dirty="0">
                <a:solidFill>
                  <a:schemeClr val="bg1"/>
                </a:solidFill>
              </a:rPr>
              <a:t>UNESCO 2020 https://en.unesco.org/covid19/communicationinformationresponse/digitalinnovation</a:t>
            </a:r>
          </a:p>
          <a:p>
            <a:pPr marL="285750" indent="-285750">
              <a:buFont typeface="Arial" panose="020B0604020202020204" pitchFamily="34" charset="0"/>
              <a:buChar char="•"/>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285750" indent="-285750">
              <a:buFont typeface="Arial" panose="020B0604020202020204" pitchFamily="34" charset="0"/>
              <a:buChar char="•"/>
            </a:pPr>
            <a:endParaRPr lang="en-GB" b="0" i="0" dirty="0">
              <a:solidFill>
                <a:schemeClr val="bg1"/>
              </a:solidFill>
              <a:effectLst/>
              <a:cs typeface="Calibri" panose="020F0502020204030204" pitchFamily="34" charset="0"/>
            </a:endParaRPr>
          </a:p>
          <a:p>
            <a:endParaRPr lang="en-GB" b="0" i="0" u="sng" dirty="0">
              <a:solidFill>
                <a:schemeClr val="bg1"/>
              </a:solidFill>
              <a:effectLst/>
              <a:latin typeface="Calibri" panose="020F0502020204030204" pitchFamily="34" charset="0"/>
              <a:cs typeface="Calibri" panose="020F0502020204030204" pitchFamily="34" charset="0"/>
            </a:endParaRPr>
          </a:p>
          <a:p>
            <a:endParaRPr lang="en-GB" b="0" i="0" dirty="0">
              <a:solidFill>
                <a:schemeClr val="bg1"/>
              </a:solidFill>
              <a:effectLst/>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GB" dirty="0">
              <a:solidFill>
                <a:schemeClr val="bg1"/>
              </a:solidFill>
            </a:endParaRPr>
          </a:p>
          <a:p>
            <a:pPr marL="285750" indent="-285750">
              <a:buFont typeface="Arial" panose="020B0604020202020204" pitchFamily="34" charset="0"/>
              <a:buChar char="•"/>
            </a:pPr>
            <a:endParaRPr lang="en-GB" dirty="0">
              <a:solidFill>
                <a:schemeClr val="bg1"/>
              </a:solidFill>
            </a:endParaRP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20464106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D5D40A58-1840-B030-B2FD-734114AB4E9D}"/>
              </a:ext>
            </a:extLst>
          </p:cNvPr>
          <p:cNvSpPr txBox="1"/>
          <p:nvPr/>
        </p:nvSpPr>
        <p:spPr>
          <a:xfrm>
            <a:off x="467474" y="1709678"/>
            <a:ext cx="6858000" cy="4247317"/>
          </a:xfrm>
          <a:prstGeom prst="rect">
            <a:avLst/>
          </a:prstGeom>
          <a:noFill/>
        </p:spPr>
        <p:txBody>
          <a:bodyPr wrap="square">
            <a:spAutoFit/>
          </a:bodyPr>
          <a:lstStyle/>
          <a:p>
            <a:r>
              <a:rPr lang="en-GB" sz="2400" b="1" dirty="0">
                <a:solidFill>
                  <a:schemeClr val="bg1"/>
                </a:solidFill>
                <a:cs typeface="Calibri" panose="020F0502020204030204" pitchFamily="34" charset="0"/>
              </a:rPr>
              <a:t>Additional reading</a:t>
            </a:r>
          </a:p>
          <a:p>
            <a:endParaRPr lang="en-GB" sz="2400" b="1" i="0" dirty="0">
              <a:solidFill>
                <a:schemeClr val="bg1"/>
              </a:solidFill>
              <a:effectLst/>
              <a:cs typeface="Calibri" panose="020F0502020204030204" pitchFamily="34" charset="0"/>
            </a:endParaRPr>
          </a:p>
          <a:p>
            <a:pPr marL="285750" indent="-285750">
              <a:buFont typeface="Arial" panose="020B0604020202020204" pitchFamily="34" charset="0"/>
              <a:buChar cha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Burgess A, Mellis C. Feedback and assessment of clinical placements: achieving the right balance. Adv Med Educ Pract 2015;6:373–381.</a:t>
            </a:r>
          </a:p>
          <a:p>
            <a:pPr marL="285750" indent="-285750">
              <a:buFont typeface="Arial" panose="020B0604020202020204" pitchFamily="34" charset="0"/>
              <a:buChar char="•"/>
            </a:pPr>
            <a:r>
              <a:rPr lang="en-GB" sz="1800" kern="1200" dirty="0">
                <a:solidFill>
                  <a:schemeClr val="bg1"/>
                </a:solidFill>
                <a:effectLst/>
                <a:latin typeface="Calibri Light" panose="020F0302020204030204" pitchFamily="34" charset="0"/>
                <a:ea typeface="Times New Roman" panose="02020603050405020304" pitchFamily="18" charset="0"/>
                <a:cs typeface="Calibri Light" panose="020F0302020204030204" pitchFamily="34" charset="0"/>
              </a:rPr>
              <a:t>Boud D, Molloy E. Rethinking models of feedback for learning: the challenge of </a:t>
            </a:r>
            <a:r>
              <a:rPr lang="en-GB" sz="1800" kern="1200" dirty="0">
                <a:solidFill>
                  <a:schemeClr val="bg1"/>
                </a:solidFill>
                <a:effectLst/>
                <a:ea typeface="Times New Roman" panose="02020603050405020304" pitchFamily="18" charset="0"/>
                <a:cs typeface="Calibri Light" panose="020F0302020204030204" pitchFamily="34" charset="0"/>
              </a:rPr>
              <a:t>design. Assess Eval High Educ. 2013;38(6):698-712.</a:t>
            </a:r>
          </a:p>
          <a:p>
            <a:pPr marL="285750" indent="-285750">
              <a:buFont typeface="Arial" panose="020B0604020202020204" pitchFamily="34" charset="0"/>
              <a:buChar char="•"/>
            </a:pPr>
            <a:r>
              <a:rPr lang="en-GB" sz="1800" dirty="0">
                <a:solidFill>
                  <a:schemeClr val="bg1"/>
                </a:solidFill>
                <a:effectLst/>
                <a:ea typeface="Times New Roman" panose="02020603050405020304" pitchFamily="18" charset="0"/>
              </a:rPr>
              <a:t>Carless D, Boud D. The development of student feedback literacy: enabling uptake of feedback. Assess Eval High Educ. 2018;43(8):1315-1325. </a:t>
            </a:r>
            <a:endParaRPr lang="en-GB" sz="1800" dirty="0">
              <a:solidFill>
                <a:schemeClr val="bg1"/>
              </a:solidFill>
              <a:ea typeface="Times New Roman" panose="02020603050405020304" pitchFamily="18" charset="0"/>
            </a:endParaRPr>
          </a:p>
          <a:p>
            <a:pPr marL="285750" indent="-285750">
              <a:buFont typeface="Arial" panose="020B0604020202020204" pitchFamily="34" charset="0"/>
              <a:buChar char="•"/>
            </a:pPr>
            <a:r>
              <a:rPr lang="en-GB" sz="1800" dirty="0">
                <a:solidFill>
                  <a:schemeClr val="bg1"/>
                </a:solidFill>
                <a:effectLst/>
                <a:ea typeface="Calibri" panose="020F0502020204030204" pitchFamily="34" charset="0"/>
                <a:cs typeface="Times New Roman" panose="02020603050405020304" pitchFamily="18" charset="0"/>
              </a:rPr>
              <a:t>Nash R, Winstone N. Responsibility-sharing in the giving and receiving of assessment feedback. Front Psychol. 2017; 8:1–9</a:t>
            </a:r>
          </a:p>
          <a:p>
            <a:pPr marL="285750" indent="-285750">
              <a:buFont typeface="Arial" panose="020B0604020202020204" pitchFamily="34" charset="0"/>
              <a:buChar char="•"/>
            </a:pPr>
            <a:r>
              <a:rPr lang="en-GB" sz="1800" dirty="0">
                <a:solidFill>
                  <a:schemeClr val="bg1"/>
                </a:solidFill>
                <a:effectLst/>
                <a:ea typeface="Times New Roman" panose="02020603050405020304" pitchFamily="18" charset="0"/>
              </a:rPr>
              <a:t>Sadler DR. Beyond feedback: developing student capability in complex appraisal. Assess Eval High Educ. 2010;35(5):535-50.</a:t>
            </a:r>
          </a:p>
          <a:p>
            <a:pPr marL="285750" indent="-285750">
              <a:buFont typeface="Arial" panose="020B0604020202020204" pitchFamily="34" charset="0"/>
              <a:buChar char="•"/>
            </a:pPr>
            <a:endParaRPr lang="en-GB" sz="2400" dirty="0">
              <a:solidFill>
                <a:schemeClr val="bg1"/>
              </a:solidFill>
              <a:effectLst/>
              <a:ea typeface="Times New Roman" panose="02020603050405020304" pitchFamily="18" charset="0"/>
              <a:cs typeface="Calibri Light" panose="020F0302020204030204" pitchFamily="34" charset="0"/>
            </a:endParaRPr>
          </a:p>
        </p:txBody>
      </p:sp>
    </p:spTree>
    <p:extLst>
      <p:ext uri="{BB962C8B-B14F-4D97-AF65-F5344CB8AC3E}">
        <p14:creationId xmlns:p14="http://schemas.microsoft.com/office/powerpoint/2010/main" val="2511133701"/>
      </p:ext>
    </p:extLst>
  </p:cSld>
  <p:clrMapOvr>
    <a:masterClrMapping/>
  </p:clrMapOvr>
</p:sld>
</file>

<file path=ppt/theme/theme1.xml><?xml version="1.0" encoding="utf-8"?>
<a:theme xmlns:a="http://schemas.openxmlformats.org/drawingml/2006/main" name="Trinity_PPT_Calibri_Option1">
  <a:themeElements>
    <a:clrScheme name="Trinity College">
      <a:dk1>
        <a:sysClr val="windowText" lastClr="000000"/>
      </a:dk1>
      <a:lt1>
        <a:sysClr val="window" lastClr="FFFFFF"/>
      </a:lt1>
      <a:dk2>
        <a:srgbClr val="3E6DB2"/>
      </a:dk2>
      <a:lt2>
        <a:srgbClr val="FFFFFF"/>
      </a:lt2>
      <a:accent1>
        <a:srgbClr val="4F81BD"/>
      </a:accent1>
      <a:accent2>
        <a:srgbClr val="0E73B9"/>
      </a:accent2>
      <a:accent3>
        <a:srgbClr val="7C7C7C"/>
      </a:accent3>
      <a:accent4>
        <a:srgbClr val="A6A6A6"/>
      </a:accent4>
      <a:accent5>
        <a:srgbClr val="4F81BD"/>
      </a:accent5>
      <a:accent6>
        <a:srgbClr val="3E6DB2"/>
      </a:accent6>
      <a:hlink>
        <a:srgbClr val="000000"/>
      </a:hlink>
      <a:folHlink>
        <a:srgbClr val="000000"/>
      </a:folHlink>
    </a:clrScheme>
    <a:fontScheme name="Trinity Colleg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Trinity_PPT_Calibri_Option1</Template>
  <TotalTime>2871</TotalTime>
  <Words>3021</Words>
  <Application>Microsoft Office PowerPoint</Application>
  <PresentationFormat>On-screen Show (4:3)</PresentationFormat>
  <Paragraphs>244</Paragraphs>
  <Slides>37</Slides>
  <Notes>13</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Arial</vt:lpstr>
      <vt:lpstr>Calibri</vt:lpstr>
      <vt:lpstr>Calibri Light</vt:lpstr>
      <vt:lpstr>Minion Pro</vt:lpstr>
      <vt:lpstr>Times New Roman</vt:lpstr>
      <vt:lpstr>Trinity_PPT_Calibri_Option1</vt:lpstr>
      <vt:lpstr>Developing students’ feedback literacy in healthcare curriculum: a supportive educational innovation.</vt:lpstr>
      <vt:lpstr>PowerPoint Presentation</vt:lpstr>
      <vt:lpstr>Dublin Dental University Hospital</vt:lpstr>
      <vt:lpstr>PowerPoint Presentation</vt:lpstr>
      <vt:lpstr>PowerPoint Presentation</vt:lpstr>
      <vt:lpstr>PowerPoint Presentation</vt:lpstr>
      <vt:lpstr>PowerPoint Presentation</vt:lpstr>
      <vt:lpstr>Prosthodontist</vt:lpstr>
      <vt:lpstr>Clinical cases</vt:lpstr>
      <vt:lpstr>Clinical case implant supported maxillary complete prosthesis</vt:lpstr>
      <vt:lpstr>Dental clinical skills laboratory.</vt:lpstr>
      <vt:lpstr>Dental clinical learning environment.</vt:lpstr>
      <vt:lpstr>PowerPoint Presentation</vt:lpstr>
      <vt:lpstr>Central role of feedback in learning</vt:lpstr>
      <vt:lpstr>Challenges around feedback</vt:lpstr>
      <vt:lpstr>Challenges to effective feedback</vt:lpstr>
      <vt:lpstr>Challenges to effective feedback</vt:lpstr>
      <vt:lpstr>Student Feedback Literacy- a sense making process</vt:lpstr>
      <vt:lpstr>Reconceptualisation of FB as a sense-making process</vt:lpstr>
      <vt:lpstr>Video of feedback interaction </vt:lpstr>
      <vt:lpstr>Video of FB interaction</vt:lpstr>
      <vt:lpstr>Background to current project-First phase</vt:lpstr>
      <vt:lpstr>Model of Feedback Adapted from Nicol and MacFarlane-Dick 2006.</vt:lpstr>
      <vt:lpstr>Recommendations from the Report on Feedback</vt:lpstr>
      <vt:lpstr>Second phase</vt:lpstr>
      <vt:lpstr>Phase 3 Development of Student Literacy in FB in  Healthcare Curriculum.</vt:lpstr>
      <vt:lpstr> Multidisciplinary team members and associated  disciplines</vt:lpstr>
      <vt:lpstr>PowerPoint Presentation</vt:lpstr>
      <vt:lpstr>Project Objectives</vt:lpstr>
      <vt:lpstr>Context – What is the importance of this Initiative?</vt:lpstr>
      <vt:lpstr>Evaluation of Impact of Module</vt:lpstr>
      <vt:lpstr>Piloting plan</vt:lpstr>
      <vt:lpstr>Positive potential changes in enhancing student literacy in FB</vt:lpstr>
      <vt:lpstr>Conclusion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 Calibri Bold 26pt</dc:title>
  <dc:creator>Administrator</dc:creator>
  <cp:lastModifiedBy>Siobhan Davis</cp:lastModifiedBy>
  <cp:revision>89</cp:revision>
  <cp:lastPrinted>2022-07-13T12:21:37Z</cp:lastPrinted>
  <dcterms:created xsi:type="dcterms:W3CDTF">2015-04-21T16:55:16Z</dcterms:created>
  <dcterms:modified xsi:type="dcterms:W3CDTF">2023-01-18T12:51:51Z</dcterms:modified>
</cp:coreProperties>
</file>