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3"/>
  </p:notesMasterIdLst>
  <p:sldIdLst>
    <p:sldId id="256" r:id="rId4"/>
    <p:sldId id="307" r:id="rId5"/>
    <p:sldId id="336" r:id="rId6"/>
    <p:sldId id="319" r:id="rId7"/>
    <p:sldId id="290" r:id="rId8"/>
    <p:sldId id="337" r:id="rId9"/>
    <p:sldId id="292" r:id="rId10"/>
    <p:sldId id="329" r:id="rId11"/>
    <p:sldId id="315" r:id="rId12"/>
    <p:sldId id="339" r:id="rId13"/>
    <p:sldId id="260" r:id="rId14"/>
    <p:sldId id="276" r:id="rId15"/>
    <p:sldId id="310" r:id="rId16"/>
    <p:sldId id="330" r:id="rId17"/>
    <p:sldId id="274" r:id="rId18"/>
    <p:sldId id="278" r:id="rId19"/>
    <p:sldId id="279" r:id="rId20"/>
    <p:sldId id="281" r:id="rId21"/>
    <p:sldId id="338" r:id="rId22"/>
    <p:sldId id="283" r:id="rId23"/>
    <p:sldId id="335" r:id="rId24"/>
    <p:sldId id="282" r:id="rId25"/>
    <p:sldId id="285" r:id="rId26"/>
    <p:sldId id="289" r:id="rId27"/>
    <p:sldId id="291" r:id="rId28"/>
    <p:sldId id="340" r:id="rId29"/>
    <p:sldId id="333" r:id="rId30"/>
    <p:sldId id="298"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97" autoAdjust="0"/>
    <p:restoredTop sz="87755" autoAdjust="0"/>
  </p:normalViewPr>
  <p:slideViewPr>
    <p:cSldViewPr snapToGrid="0">
      <p:cViewPr varScale="1">
        <p:scale>
          <a:sx n="63" d="100"/>
          <a:sy n="63" d="100"/>
        </p:scale>
        <p:origin x="858"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Happiness ratings per LGBTI group</c:v>
                </c:pt>
              </c:strCache>
            </c:strRef>
          </c:tx>
          <c:spPr>
            <a:solidFill>
              <a:srgbClr val="FF0000"/>
            </a:solidFill>
            <a:ln>
              <a:solidFill>
                <a:srgbClr val="FDFDFD"/>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ALL         (n=2134) </c:v>
                </c:pt>
                <c:pt idx="1">
                  <c:v>Lesbian (n=569)</c:v>
                </c:pt>
                <c:pt idx="2">
                  <c:v>Gay     (n=843)</c:v>
                </c:pt>
                <c:pt idx="3">
                  <c:v>Bisexual (n=304)</c:v>
                </c:pt>
                <c:pt idx="4">
                  <c:v>Transgender (n=260)</c:v>
                </c:pt>
                <c:pt idx="5">
                  <c:v>Intersex  (n=39)</c:v>
                </c:pt>
              </c:strCache>
            </c:strRef>
          </c:cat>
          <c:val>
            <c:numRef>
              <c:f>Sheet1!$B$2:$B$7</c:f>
              <c:numCache>
                <c:formatCode>General</c:formatCode>
                <c:ptCount val="6"/>
                <c:pt idx="0">
                  <c:v>6.58</c:v>
                </c:pt>
                <c:pt idx="1">
                  <c:v>6.81</c:v>
                </c:pt>
                <c:pt idx="2">
                  <c:v>6.96</c:v>
                </c:pt>
                <c:pt idx="3">
                  <c:v>6.35</c:v>
                </c:pt>
                <c:pt idx="4">
                  <c:v>5.67</c:v>
                </c:pt>
                <c:pt idx="5">
                  <c:v>5.05</c:v>
                </c:pt>
              </c:numCache>
            </c:numRef>
          </c:val>
          <c:extLst>
            <c:ext xmlns:c16="http://schemas.microsoft.com/office/drawing/2014/chart" uri="{C3380CC4-5D6E-409C-BE32-E72D297353CC}">
              <c16:uniqueId val="{00000000-2E0E-4F26-805C-EDBB0AC4CA26}"/>
            </c:ext>
          </c:extLst>
        </c:ser>
        <c:dLbls>
          <c:showLegendKey val="0"/>
          <c:showVal val="0"/>
          <c:showCatName val="0"/>
          <c:showSerName val="0"/>
          <c:showPercent val="0"/>
          <c:showBubbleSize val="0"/>
        </c:dLbls>
        <c:gapWidth val="219"/>
        <c:overlap val="-27"/>
        <c:axId val="341043816"/>
        <c:axId val="341046168"/>
      </c:barChart>
      <c:catAx>
        <c:axId val="34104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1046168"/>
        <c:crosses val="autoZero"/>
        <c:auto val="1"/>
        <c:lblAlgn val="ctr"/>
        <c:lblOffset val="100"/>
        <c:noMultiLvlLbl val="0"/>
      </c:catAx>
      <c:valAx>
        <c:axId val="3410461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1043816"/>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877789780031431E-2"/>
          <c:y val="0.11253711911432369"/>
          <c:w val="0.9417845441722611"/>
          <c:h val="0.76466883294525101"/>
        </c:manualLayout>
      </c:layout>
      <c:barChart>
        <c:barDir val="col"/>
        <c:grouping val="clustered"/>
        <c:varyColors val="0"/>
        <c:ser>
          <c:idx val="0"/>
          <c:order val="0"/>
          <c:tx>
            <c:strRef>
              <c:f>Sheet1!$B$1</c:f>
              <c:strCache>
                <c:ptCount val="1"/>
                <c:pt idx="0">
                  <c:v>Happiness ratings per AGE group</c:v>
                </c:pt>
              </c:strCache>
            </c:strRef>
          </c:tx>
          <c:spPr>
            <a:solidFill>
              <a:schemeClr val="accent5">
                <a:lumMod val="75000"/>
              </a:schemeClr>
            </a:solidFill>
            <a:ln>
              <a:solidFill>
                <a:srgbClr val="FDFDFD"/>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ALL (n=2134) </c:v>
                </c:pt>
                <c:pt idx="1">
                  <c:v>14-18 (n=395)</c:v>
                </c:pt>
                <c:pt idx="2">
                  <c:v>19-25 (n=604)</c:v>
                </c:pt>
                <c:pt idx="3">
                  <c:v>26-35 (n=526)</c:v>
                </c:pt>
                <c:pt idx="4">
                  <c:v>36-45 (n=349)</c:v>
                </c:pt>
                <c:pt idx="5">
                  <c:v>45 plus (n=260)</c:v>
                </c:pt>
              </c:strCache>
            </c:strRef>
          </c:cat>
          <c:val>
            <c:numRef>
              <c:f>Sheet1!$B$2:$B$7</c:f>
              <c:numCache>
                <c:formatCode>General</c:formatCode>
                <c:ptCount val="6"/>
                <c:pt idx="0">
                  <c:v>6.58</c:v>
                </c:pt>
                <c:pt idx="1">
                  <c:v>5.67</c:v>
                </c:pt>
                <c:pt idx="2">
                  <c:v>6.39</c:v>
                </c:pt>
                <c:pt idx="3">
                  <c:v>6.93</c:v>
                </c:pt>
                <c:pt idx="4">
                  <c:v>7.04</c:v>
                </c:pt>
                <c:pt idx="5">
                  <c:v>7.13</c:v>
                </c:pt>
              </c:numCache>
            </c:numRef>
          </c:val>
          <c:extLst>
            <c:ext xmlns:c16="http://schemas.microsoft.com/office/drawing/2014/chart" uri="{C3380CC4-5D6E-409C-BE32-E72D297353CC}">
              <c16:uniqueId val="{00000000-B9C6-4C26-8C0D-6A2B953C1024}"/>
            </c:ext>
          </c:extLst>
        </c:ser>
        <c:dLbls>
          <c:showLegendKey val="0"/>
          <c:showVal val="0"/>
          <c:showCatName val="0"/>
          <c:showSerName val="0"/>
          <c:showPercent val="0"/>
          <c:showBubbleSize val="0"/>
        </c:dLbls>
        <c:gapWidth val="219"/>
        <c:overlap val="-27"/>
        <c:axId val="341043032"/>
        <c:axId val="341043424"/>
      </c:barChart>
      <c:catAx>
        <c:axId val="34104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1043424"/>
        <c:crosses val="autoZero"/>
        <c:auto val="1"/>
        <c:lblAlgn val="ctr"/>
        <c:lblOffset val="100"/>
        <c:noMultiLvlLbl val="0"/>
      </c:catAx>
      <c:valAx>
        <c:axId val="3410434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1043032"/>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7C5D21-DAF5-4B5C-A8E0-EEF1C6008AB3}"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750C741-90A7-4FB7-ADBF-C85675802663}">
      <dgm:prSet/>
      <dgm:spPr/>
      <dgm:t>
        <a:bodyPr/>
        <a:lstStyle/>
        <a:p>
          <a:r>
            <a:rPr lang="en-IE" dirty="0"/>
            <a:t>LGBTQIA+ diversity and mental health</a:t>
          </a:r>
          <a:endParaRPr lang="en-US" dirty="0"/>
        </a:p>
      </dgm:t>
    </dgm:pt>
    <dgm:pt modelId="{734A9C44-2255-4676-8D54-F4B3F05C3CAA}" type="parTrans" cxnId="{A9A942F2-A06F-4F94-9168-20F15FADB6A3}">
      <dgm:prSet/>
      <dgm:spPr/>
      <dgm:t>
        <a:bodyPr/>
        <a:lstStyle/>
        <a:p>
          <a:endParaRPr lang="en-US"/>
        </a:p>
      </dgm:t>
    </dgm:pt>
    <dgm:pt modelId="{34394B9B-A7E7-4DEC-B2D9-C3E457C2D581}" type="sibTrans" cxnId="{A9A942F2-A06F-4F94-9168-20F15FADB6A3}">
      <dgm:prSet/>
      <dgm:spPr/>
      <dgm:t>
        <a:bodyPr/>
        <a:lstStyle/>
        <a:p>
          <a:endParaRPr lang="en-US"/>
        </a:p>
      </dgm:t>
    </dgm:pt>
    <dgm:pt modelId="{BAE113EB-7724-482C-81B3-5B45D5B55607}">
      <dgm:prSet/>
      <dgm:spPr/>
      <dgm:t>
        <a:bodyPr/>
        <a:lstStyle/>
        <a:p>
          <a:r>
            <a:rPr lang="en-IE" dirty="0"/>
            <a:t>Perspective I: A social evolutionary perspective on divergence</a:t>
          </a:r>
          <a:endParaRPr lang="en-US" dirty="0"/>
        </a:p>
      </dgm:t>
    </dgm:pt>
    <dgm:pt modelId="{395947F3-6196-4D1B-8797-489F69FF56CC}" type="parTrans" cxnId="{4740F560-DB99-4B77-8B9C-2796FE376196}">
      <dgm:prSet/>
      <dgm:spPr/>
      <dgm:t>
        <a:bodyPr/>
        <a:lstStyle/>
        <a:p>
          <a:endParaRPr lang="en-US"/>
        </a:p>
      </dgm:t>
    </dgm:pt>
    <dgm:pt modelId="{3E024DA3-9EC2-4AD1-B377-ABF2DC1B4B3B}" type="sibTrans" cxnId="{4740F560-DB99-4B77-8B9C-2796FE376196}">
      <dgm:prSet/>
      <dgm:spPr/>
      <dgm:t>
        <a:bodyPr/>
        <a:lstStyle/>
        <a:p>
          <a:endParaRPr lang="en-US"/>
        </a:p>
      </dgm:t>
    </dgm:pt>
    <dgm:pt modelId="{42475EA7-88F8-4974-A43F-54EB1630C66A}">
      <dgm:prSet/>
      <dgm:spPr/>
      <dgm:t>
        <a:bodyPr/>
        <a:lstStyle/>
        <a:p>
          <a:r>
            <a:rPr lang="en-IE" dirty="0"/>
            <a:t>Perspective II: Minority Stress (external stressors)</a:t>
          </a:r>
          <a:endParaRPr lang="en-US" dirty="0"/>
        </a:p>
      </dgm:t>
    </dgm:pt>
    <dgm:pt modelId="{A2450F4D-BEC6-4CC2-BA71-1535D74C970E}" type="parTrans" cxnId="{793D0409-5CE5-442C-9154-080C7C4AA396}">
      <dgm:prSet/>
      <dgm:spPr/>
      <dgm:t>
        <a:bodyPr/>
        <a:lstStyle/>
        <a:p>
          <a:endParaRPr lang="en-US"/>
        </a:p>
      </dgm:t>
    </dgm:pt>
    <dgm:pt modelId="{D3920B7F-6CE7-4397-AB30-34FBA8145CC5}" type="sibTrans" cxnId="{793D0409-5CE5-442C-9154-080C7C4AA396}">
      <dgm:prSet/>
      <dgm:spPr/>
      <dgm:t>
        <a:bodyPr/>
        <a:lstStyle/>
        <a:p>
          <a:endParaRPr lang="en-US"/>
        </a:p>
      </dgm:t>
    </dgm:pt>
    <dgm:pt modelId="{09CB2D86-6E0F-4CAE-8B49-73400350DBC6}">
      <dgm:prSet/>
      <dgm:spPr/>
      <dgm:t>
        <a:bodyPr/>
        <a:lstStyle/>
        <a:p>
          <a:r>
            <a:rPr lang="en-IE" dirty="0"/>
            <a:t>Perspective III: Cognitive Dissonance (internal stressors)</a:t>
          </a:r>
          <a:endParaRPr lang="en-US" dirty="0"/>
        </a:p>
      </dgm:t>
    </dgm:pt>
    <dgm:pt modelId="{C5534FC1-90FA-403A-80C2-AF7E41B37BBC}" type="parTrans" cxnId="{5F32C5F2-1A5B-445D-A790-11AC364C1927}">
      <dgm:prSet/>
      <dgm:spPr/>
      <dgm:t>
        <a:bodyPr/>
        <a:lstStyle/>
        <a:p>
          <a:endParaRPr lang="en-US"/>
        </a:p>
      </dgm:t>
    </dgm:pt>
    <dgm:pt modelId="{546E4E5D-D58E-4729-95F6-1D075B0F4A36}" type="sibTrans" cxnId="{5F32C5F2-1A5B-445D-A790-11AC364C1927}">
      <dgm:prSet/>
      <dgm:spPr/>
      <dgm:t>
        <a:bodyPr/>
        <a:lstStyle/>
        <a:p>
          <a:endParaRPr lang="en-US"/>
        </a:p>
      </dgm:t>
    </dgm:pt>
    <dgm:pt modelId="{DB69E3EB-0C96-49AF-B4FD-C87268BD5613}">
      <dgm:prSet/>
      <dgm:spPr/>
      <dgm:t>
        <a:bodyPr/>
        <a:lstStyle/>
        <a:p>
          <a:r>
            <a:rPr lang="en-IE" dirty="0" err="1"/>
            <a:t>LGBTIreland</a:t>
          </a:r>
          <a:r>
            <a:rPr lang="en-IE" dirty="0"/>
            <a:t> study: mental health and distress </a:t>
          </a:r>
          <a:endParaRPr lang="en-US" dirty="0"/>
        </a:p>
      </dgm:t>
    </dgm:pt>
    <dgm:pt modelId="{5E1788F8-1BC2-4E4D-AC75-CDD742E87951}" type="parTrans" cxnId="{15B6DEDF-8062-4AB3-8E4D-BCB0AE0F0471}">
      <dgm:prSet/>
      <dgm:spPr/>
      <dgm:t>
        <a:bodyPr/>
        <a:lstStyle/>
        <a:p>
          <a:endParaRPr lang="en-US"/>
        </a:p>
      </dgm:t>
    </dgm:pt>
    <dgm:pt modelId="{29AE9CD3-4123-4A62-91E8-6A00E1E1FEDD}" type="sibTrans" cxnId="{15B6DEDF-8062-4AB3-8E4D-BCB0AE0F0471}">
      <dgm:prSet/>
      <dgm:spPr/>
      <dgm:t>
        <a:bodyPr/>
        <a:lstStyle/>
        <a:p>
          <a:endParaRPr lang="en-US"/>
        </a:p>
      </dgm:t>
    </dgm:pt>
    <dgm:pt modelId="{C4A22F2A-D820-49D9-9999-D92D9E858DA5}">
      <dgm:prSet/>
      <dgm:spPr/>
      <dgm:t>
        <a:bodyPr/>
        <a:lstStyle/>
        <a:p>
          <a:r>
            <a:rPr lang="en-IE" dirty="0"/>
            <a:t>Questions for Discussion</a:t>
          </a:r>
          <a:endParaRPr lang="en-US" dirty="0"/>
        </a:p>
      </dgm:t>
    </dgm:pt>
    <dgm:pt modelId="{A9F00F8A-5763-42A3-94F2-D2FDA810FF30}" type="parTrans" cxnId="{D773BBD4-1187-4F45-908B-51EF8E5D557F}">
      <dgm:prSet/>
      <dgm:spPr/>
      <dgm:t>
        <a:bodyPr/>
        <a:lstStyle/>
        <a:p>
          <a:endParaRPr lang="en-US"/>
        </a:p>
      </dgm:t>
    </dgm:pt>
    <dgm:pt modelId="{0720BE3E-8DA8-43B2-AE61-E6113E41506F}" type="sibTrans" cxnId="{D773BBD4-1187-4F45-908B-51EF8E5D557F}">
      <dgm:prSet/>
      <dgm:spPr/>
      <dgm:t>
        <a:bodyPr/>
        <a:lstStyle/>
        <a:p>
          <a:endParaRPr lang="en-US"/>
        </a:p>
      </dgm:t>
    </dgm:pt>
    <dgm:pt modelId="{553E331A-F6CF-4545-98F0-966C9337385F}" type="pres">
      <dgm:prSet presAssocID="{527C5D21-DAF5-4B5C-A8E0-EEF1C6008AB3}" presName="root" presStyleCnt="0">
        <dgm:presLayoutVars>
          <dgm:dir/>
          <dgm:resizeHandles val="exact"/>
        </dgm:presLayoutVars>
      </dgm:prSet>
      <dgm:spPr/>
    </dgm:pt>
    <dgm:pt modelId="{17928284-FBB9-44D7-A835-D8891E483A59}" type="pres">
      <dgm:prSet presAssocID="{C750C741-90A7-4FB7-ADBF-C85675802663}" presName="compNode" presStyleCnt="0"/>
      <dgm:spPr/>
    </dgm:pt>
    <dgm:pt modelId="{07C9F641-9087-4D38-8992-880F112A8660}" type="pres">
      <dgm:prSet presAssocID="{C750C741-90A7-4FB7-ADBF-C85675802663}" presName="bgRect" presStyleLbl="bgShp" presStyleIdx="0" presStyleCnt="6"/>
      <dgm:spPr/>
    </dgm:pt>
    <dgm:pt modelId="{1BDF0C50-351B-49A6-8C16-1108675212E3}" type="pres">
      <dgm:prSet presAssocID="{C750C741-90A7-4FB7-ADBF-C85675802663}" presName="iconRect" presStyleLbl="nod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ainbow outline"/>
        </a:ext>
      </dgm:extLst>
    </dgm:pt>
    <dgm:pt modelId="{0BCE9563-7DF9-440A-9136-CDF212B1311E}" type="pres">
      <dgm:prSet presAssocID="{C750C741-90A7-4FB7-ADBF-C85675802663}" presName="spaceRect" presStyleCnt="0"/>
      <dgm:spPr/>
    </dgm:pt>
    <dgm:pt modelId="{32A53169-81EB-4170-B19E-AC9DEB64EC21}" type="pres">
      <dgm:prSet presAssocID="{C750C741-90A7-4FB7-ADBF-C85675802663}" presName="parTx" presStyleLbl="revTx" presStyleIdx="0" presStyleCnt="6">
        <dgm:presLayoutVars>
          <dgm:chMax val="0"/>
          <dgm:chPref val="0"/>
        </dgm:presLayoutVars>
      </dgm:prSet>
      <dgm:spPr/>
    </dgm:pt>
    <dgm:pt modelId="{3A164400-1DE0-45A6-8CE2-5E2E96C8D80C}" type="pres">
      <dgm:prSet presAssocID="{34394B9B-A7E7-4DEC-B2D9-C3E457C2D581}" presName="sibTrans" presStyleCnt="0"/>
      <dgm:spPr/>
    </dgm:pt>
    <dgm:pt modelId="{23F17CB3-EBD4-4D29-8439-E2880D8737AC}" type="pres">
      <dgm:prSet presAssocID="{BAE113EB-7724-482C-81B3-5B45D5B55607}" presName="compNode" presStyleCnt="0"/>
      <dgm:spPr/>
    </dgm:pt>
    <dgm:pt modelId="{9363E92F-5F67-4AA7-B443-16B9531A5C66}" type="pres">
      <dgm:prSet presAssocID="{BAE113EB-7724-482C-81B3-5B45D5B55607}" presName="bgRect" presStyleLbl="bgShp" presStyleIdx="1" presStyleCnt="6"/>
      <dgm:spPr/>
    </dgm:pt>
    <dgm:pt modelId="{5E1091C2-624A-4709-AD97-D8D9F076688F}" type="pres">
      <dgm:prSet presAssocID="{BAE113EB-7724-482C-81B3-5B45D5B55607}"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ave Drawing with solid fill"/>
        </a:ext>
      </dgm:extLst>
    </dgm:pt>
    <dgm:pt modelId="{73D123D9-1A1B-4BC1-A327-4EFD95FE826E}" type="pres">
      <dgm:prSet presAssocID="{BAE113EB-7724-482C-81B3-5B45D5B55607}" presName="spaceRect" presStyleCnt="0"/>
      <dgm:spPr/>
    </dgm:pt>
    <dgm:pt modelId="{DD92BD50-7035-4DC7-8CF1-20EC900A593F}" type="pres">
      <dgm:prSet presAssocID="{BAE113EB-7724-482C-81B3-5B45D5B55607}" presName="parTx" presStyleLbl="revTx" presStyleIdx="1" presStyleCnt="6">
        <dgm:presLayoutVars>
          <dgm:chMax val="0"/>
          <dgm:chPref val="0"/>
        </dgm:presLayoutVars>
      </dgm:prSet>
      <dgm:spPr/>
    </dgm:pt>
    <dgm:pt modelId="{16D81504-1A93-4D85-B226-273113F9F448}" type="pres">
      <dgm:prSet presAssocID="{3E024DA3-9EC2-4AD1-B377-ABF2DC1B4B3B}" presName="sibTrans" presStyleCnt="0"/>
      <dgm:spPr/>
    </dgm:pt>
    <dgm:pt modelId="{6FA86869-9CBB-471F-AFC0-02C884E6DE62}" type="pres">
      <dgm:prSet presAssocID="{42475EA7-88F8-4974-A43F-54EB1630C66A}" presName="compNode" presStyleCnt="0"/>
      <dgm:spPr/>
    </dgm:pt>
    <dgm:pt modelId="{9B7F0B55-0686-4678-864D-4A83030EBCF9}" type="pres">
      <dgm:prSet presAssocID="{42475EA7-88F8-4974-A43F-54EB1630C66A}" presName="bgRect" presStyleLbl="bgShp" presStyleIdx="2" presStyleCnt="6"/>
      <dgm:spPr/>
    </dgm:pt>
    <dgm:pt modelId="{B55DE3F1-0604-47A2-ACD1-45974F76BB0B}" type="pres">
      <dgm:prSet presAssocID="{42475EA7-88F8-4974-A43F-54EB1630C66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ircles with Arrows"/>
        </a:ext>
      </dgm:extLst>
    </dgm:pt>
    <dgm:pt modelId="{1BD84523-EC99-4E28-8D61-81C02409380F}" type="pres">
      <dgm:prSet presAssocID="{42475EA7-88F8-4974-A43F-54EB1630C66A}" presName="spaceRect" presStyleCnt="0"/>
      <dgm:spPr/>
    </dgm:pt>
    <dgm:pt modelId="{19D0FFE6-0ACE-4ECB-9FE6-AE9453CF524D}" type="pres">
      <dgm:prSet presAssocID="{42475EA7-88F8-4974-A43F-54EB1630C66A}" presName="parTx" presStyleLbl="revTx" presStyleIdx="2" presStyleCnt="6">
        <dgm:presLayoutVars>
          <dgm:chMax val="0"/>
          <dgm:chPref val="0"/>
        </dgm:presLayoutVars>
      </dgm:prSet>
      <dgm:spPr/>
    </dgm:pt>
    <dgm:pt modelId="{0102EC51-628F-418E-9746-3DEA8B74EA11}" type="pres">
      <dgm:prSet presAssocID="{D3920B7F-6CE7-4397-AB30-34FBA8145CC5}" presName="sibTrans" presStyleCnt="0"/>
      <dgm:spPr/>
    </dgm:pt>
    <dgm:pt modelId="{00699B24-4377-4088-9614-35C3EF6CB13D}" type="pres">
      <dgm:prSet presAssocID="{09CB2D86-6E0F-4CAE-8B49-73400350DBC6}" presName="compNode" presStyleCnt="0"/>
      <dgm:spPr/>
    </dgm:pt>
    <dgm:pt modelId="{A62813C7-93A1-49C3-A58A-16CFF908422F}" type="pres">
      <dgm:prSet presAssocID="{09CB2D86-6E0F-4CAE-8B49-73400350DBC6}" presName="bgRect" presStyleLbl="bgShp" presStyleIdx="3" presStyleCnt="6"/>
      <dgm:spPr/>
    </dgm:pt>
    <dgm:pt modelId="{6634B028-AF0D-4666-9887-634B4BA0D88A}" type="pres">
      <dgm:prSet presAssocID="{09CB2D86-6E0F-4CAE-8B49-73400350DBC6}"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Artificial Intelligence with solid fill"/>
        </a:ext>
      </dgm:extLst>
    </dgm:pt>
    <dgm:pt modelId="{042D47A9-4B60-4951-9F57-20430168F844}" type="pres">
      <dgm:prSet presAssocID="{09CB2D86-6E0F-4CAE-8B49-73400350DBC6}" presName="spaceRect" presStyleCnt="0"/>
      <dgm:spPr/>
    </dgm:pt>
    <dgm:pt modelId="{B8A07C64-1458-4F87-AD68-9E7452A5D42A}" type="pres">
      <dgm:prSet presAssocID="{09CB2D86-6E0F-4CAE-8B49-73400350DBC6}" presName="parTx" presStyleLbl="revTx" presStyleIdx="3" presStyleCnt="6">
        <dgm:presLayoutVars>
          <dgm:chMax val="0"/>
          <dgm:chPref val="0"/>
        </dgm:presLayoutVars>
      </dgm:prSet>
      <dgm:spPr/>
    </dgm:pt>
    <dgm:pt modelId="{C7636F2A-3647-4945-BE35-B1B8A384797E}" type="pres">
      <dgm:prSet presAssocID="{546E4E5D-D58E-4729-95F6-1D075B0F4A36}" presName="sibTrans" presStyleCnt="0"/>
      <dgm:spPr/>
    </dgm:pt>
    <dgm:pt modelId="{04B3BE17-F831-478F-A7E8-F86C22F7BDB6}" type="pres">
      <dgm:prSet presAssocID="{DB69E3EB-0C96-49AF-B4FD-C87268BD5613}" presName="compNode" presStyleCnt="0"/>
      <dgm:spPr/>
    </dgm:pt>
    <dgm:pt modelId="{B99007F1-FCC6-424C-9803-20A104F0A76C}" type="pres">
      <dgm:prSet presAssocID="{DB69E3EB-0C96-49AF-B4FD-C87268BD5613}" presName="bgRect" presStyleLbl="bgShp" presStyleIdx="4" presStyleCnt="6"/>
      <dgm:spPr/>
    </dgm:pt>
    <dgm:pt modelId="{7EE1545E-C8B3-402B-8E1C-C2902B827CB7}" type="pres">
      <dgm:prSet presAssocID="{DB69E3EB-0C96-49AF-B4FD-C87268BD5613}"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Research with solid fill"/>
        </a:ext>
      </dgm:extLst>
    </dgm:pt>
    <dgm:pt modelId="{D356FFA4-7445-46D4-8BF1-BA7717CF9470}" type="pres">
      <dgm:prSet presAssocID="{DB69E3EB-0C96-49AF-B4FD-C87268BD5613}" presName="spaceRect" presStyleCnt="0"/>
      <dgm:spPr/>
    </dgm:pt>
    <dgm:pt modelId="{AD4ECDB8-9C73-41F2-8892-F4FEB0EDA44B}" type="pres">
      <dgm:prSet presAssocID="{DB69E3EB-0C96-49AF-B4FD-C87268BD5613}" presName="parTx" presStyleLbl="revTx" presStyleIdx="4" presStyleCnt="6">
        <dgm:presLayoutVars>
          <dgm:chMax val="0"/>
          <dgm:chPref val="0"/>
        </dgm:presLayoutVars>
      </dgm:prSet>
      <dgm:spPr/>
    </dgm:pt>
    <dgm:pt modelId="{7B2C7A96-0A8B-4202-9F1C-CD5798C71E13}" type="pres">
      <dgm:prSet presAssocID="{29AE9CD3-4123-4A62-91E8-6A00E1E1FEDD}" presName="sibTrans" presStyleCnt="0"/>
      <dgm:spPr/>
    </dgm:pt>
    <dgm:pt modelId="{7AAD5454-3224-4CED-8010-E39E7810A839}" type="pres">
      <dgm:prSet presAssocID="{C4A22F2A-D820-49D9-9999-D92D9E858DA5}" presName="compNode" presStyleCnt="0"/>
      <dgm:spPr/>
    </dgm:pt>
    <dgm:pt modelId="{AAACE56D-A6F2-436B-A142-D8A2DDB10E76}" type="pres">
      <dgm:prSet presAssocID="{C4A22F2A-D820-49D9-9999-D92D9E858DA5}" presName="bgRect" presStyleLbl="bgShp" presStyleIdx="5" presStyleCnt="6"/>
      <dgm:spPr/>
    </dgm:pt>
    <dgm:pt modelId="{F262E0D0-3643-41BB-A0FF-E56C13157669}" type="pres">
      <dgm:prSet presAssocID="{C4A22F2A-D820-49D9-9999-D92D9E858DA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mark"/>
        </a:ext>
      </dgm:extLst>
    </dgm:pt>
    <dgm:pt modelId="{A1A3446E-999A-48A5-A3C3-6F419A1FCE7F}" type="pres">
      <dgm:prSet presAssocID="{C4A22F2A-D820-49D9-9999-D92D9E858DA5}" presName="spaceRect" presStyleCnt="0"/>
      <dgm:spPr/>
    </dgm:pt>
    <dgm:pt modelId="{8666517B-570D-4929-ACE7-6DA3F28BBAB2}" type="pres">
      <dgm:prSet presAssocID="{C4A22F2A-D820-49D9-9999-D92D9E858DA5}" presName="parTx" presStyleLbl="revTx" presStyleIdx="5" presStyleCnt="6">
        <dgm:presLayoutVars>
          <dgm:chMax val="0"/>
          <dgm:chPref val="0"/>
        </dgm:presLayoutVars>
      </dgm:prSet>
      <dgm:spPr/>
    </dgm:pt>
  </dgm:ptLst>
  <dgm:cxnLst>
    <dgm:cxn modelId="{9CDA9703-0FA4-435B-9FE0-A89DD43F5EB1}" type="presOf" srcId="{42475EA7-88F8-4974-A43F-54EB1630C66A}" destId="{19D0FFE6-0ACE-4ECB-9FE6-AE9453CF524D}" srcOrd="0" destOrd="0" presId="urn:microsoft.com/office/officeart/2018/2/layout/IconVerticalSolidList"/>
    <dgm:cxn modelId="{793D0409-5CE5-442C-9154-080C7C4AA396}" srcId="{527C5D21-DAF5-4B5C-A8E0-EEF1C6008AB3}" destId="{42475EA7-88F8-4974-A43F-54EB1630C66A}" srcOrd="2" destOrd="0" parTransId="{A2450F4D-BEC6-4CC2-BA71-1535D74C970E}" sibTransId="{D3920B7F-6CE7-4397-AB30-34FBA8145CC5}"/>
    <dgm:cxn modelId="{4740F560-DB99-4B77-8B9C-2796FE376196}" srcId="{527C5D21-DAF5-4B5C-A8E0-EEF1C6008AB3}" destId="{BAE113EB-7724-482C-81B3-5B45D5B55607}" srcOrd="1" destOrd="0" parTransId="{395947F3-6196-4D1B-8797-489F69FF56CC}" sibTransId="{3E024DA3-9EC2-4AD1-B377-ABF2DC1B4B3B}"/>
    <dgm:cxn modelId="{BF076A46-46A7-4381-870A-3ACDF333DFA8}" type="presOf" srcId="{C4A22F2A-D820-49D9-9999-D92D9E858DA5}" destId="{8666517B-570D-4929-ACE7-6DA3F28BBAB2}" srcOrd="0" destOrd="0" presId="urn:microsoft.com/office/officeart/2018/2/layout/IconVerticalSolidList"/>
    <dgm:cxn modelId="{A22A819C-BD66-40F0-BD26-18567A9A8837}" type="presOf" srcId="{C750C741-90A7-4FB7-ADBF-C85675802663}" destId="{32A53169-81EB-4170-B19E-AC9DEB64EC21}" srcOrd="0" destOrd="0" presId="urn:microsoft.com/office/officeart/2018/2/layout/IconVerticalSolidList"/>
    <dgm:cxn modelId="{594B28A2-B59D-4DCE-9D18-49E2D3E2C2E4}" type="presOf" srcId="{BAE113EB-7724-482C-81B3-5B45D5B55607}" destId="{DD92BD50-7035-4DC7-8CF1-20EC900A593F}" srcOrd="0" destOrd="0" presId="urn:microsoft.com/office/officeart/2018/2/layout/IconVerticalSolidList"/>
    <dgm:cxn modelId="{E24C37A3-494E-4CCD-895C-9B45CF3E5E13}" type="presOf" srcId="{527C5D21-DAF5-4B5C-A8E0-EEF1C6008AB3}" destId="{553E331A-F6CF-4545-98F0-966C9337385F}" srcOrd="0" destOrd="0" presId="urn:microsoft.com/office/officeart/2018/2/layout/IconVerticalSolidList"/>
    <dgm:cxn modelId="{D773BBD4-1187-4F45-908B-51EF8E5D557F}" srcId="{527C5D21-DAF5-4B5C-A8E0-EEF1C6008AB3}" destId="{C4A22F2A-D820-49D9-9999-D92D9E858DA5}" srcOrd="5" destOrd="0" parTransId="{A9F00F8A-5763-42A3-94F2-D2FDA810FF30}" sibTransId="{0720BE3E-8DA8-43B2-AE61-E6113E41506F}"/>
    <dgm:cxn modelId="{A970B6D5-CA13-4E83-8ED6-0B7B1202618B}" type="presOf" srcId="{09CB2D86-6E0F-4CAE-8B49-73400350DBC6}" destId="{B8A07C64-1458-4F87-AD68-9E7452A5D42A}" srcOrd="0" destOrd="0" presId="urn:microsoft.com/office/officeart/2018/2/layout/IconVerticalSolidList"/>
    <dgm:cxn modelId="{15B6DEDF-8062-4AB3-8E4D-BCB0AE0F0471}" srcId="{527C5D21-DAF5-4B5C-A8E0-EEF1C6008AB3}" destId="{DB69E3EB-0C96-49AF-B4FD-C87268BD5613}" srcOrd="4" destOrd="0" parTransId="{5E1788F8-1BC2-4E4D-AC75-CDD742E87951}" sibTransId="{29AE9CD3-4123-4A62-91E8-6A00E1E1FEDD}"/>
    <dgm:cxn modelId="{A9A942F2-A06F-4F94-9168-20F15FADB6A3}" srcId="{527C5D21-DAF5-4B5C-A8E0-EEF1C6008AB3}" destId="{C750C741-90A7-4FB7-ADBF-C85675802663}" srcOrd="0" destOrd="0" parTransId="{734A9C44-2255-4676-8D54-F4B3F05C3CAA}" sibTransId="{34394B9B-A7E7-4DEC-B2D9-C3E457C2D581}"/>
    <dgm:cxn modelId="{5F32C5F2-1A5B-445D-A790-11AC364C1927}" srcId="{527C5D21-DAF5-4B5C-A8E0-EEF1C6008AB3}" destId="{09CB2D86-6E0F-4CAE-8B49-73400350DBC6}" srcOrd="3" destOrd="0" parTransId="{C5534FC1-90FA-403A-80C2-AF7E41B37BBC}" sibTransId="{546E4E5D-D58E-4729-95F6-1D075B0F4A36}"/>
    <dgm:cxn modelId="{2C0A54F3-9E3D-4C6A-B1EC-C0346732FF5C}" type="presOf" srcId="{DB69E3EB-0C96-49AF-B4FD-C87268BD5613}" destId="{AD4ECDB8-9C73-41F2-8892-F4FEB0EDA44B}" srcOrd="0" destOrd="0" presId="urn:microsoft.com/office/officeart/2018/2/layout/IconVerticalSolidList"/>
    <dgm:cxn modelId="{FCC4D0D2-6FD2-43C5-A35F-E0F69EF0DAD7}" type="presParOf" srcId="{553E331A-F6CF-4545-98F0-966C9337385F}" destId="{17928284-FBB9-44D7-A835-D8891E483A59}" srcOrd="0" destOrd="0" presId="urn:microsoft.com/office/officeart/2018/2/layout/IconVerticalSolidList"/>
    <dgm:cxn modelId="{AA1FFE89-4EAD-402E-97DA-8D5C3837AA8B}" type="presParOf" srcId="{17928284-FBB9-44D7-A835-D8891E483A59}" destId="{07C9F641-9087-4D38-8992-880F112A8660}" srcOrd="0" destOrd="0" presId="urn:microsoft.com/office/officeart/2018/2/layout/IconVerticalSolidList"/>
    <dgm:cxn modelId="{2546144E-8CCC-4F69-9D66-3730FA862624}" type="presParOf" srcId="{17928284-FBB9-44D7-A835-D8891E483A59}" destId="{1BDF0C50-351B-49A6-8C16-1108675212E3}" srcOrd="1" destOrd="0" presId="urn:microsoft.com/office/officeart/2018/2/layout/IconVerticalSolidList"/>
    <dgm:cxn modelId="{8BD7C5AB-5A81-443F-91F3-9234C423AE71}" type="presParOf" srcId="{17928284-FBB9-44D7-A835-D8891E483A59}" destId="{0BCE9563-7DF9-440A-9136-CDF212B1311E}" srcOrd="2" destOrd="0" presId="urn:microsoft.com/office/officeart/2018/2/layout/IconVerticalSolidList"/>
    <dgm:cxn modelId="{ACE4F9F6-9FFF-4FC3-B0F7-5C06972B32AA}" type="presParOf" srcId="{17928284-FBB9-44D7-A835-D8891E483A59}" destId="{32A53169-81EB-4170-B19E-AC9DEB64EC21}" srcOrd="3" destOrd="0" presId="urn:microsoft.com/office/officeart/2018/2/layout/IconVerticalSolidList"/>
    <dgm:cxn modelId="{549406F3-699F-4D30-9311-4F5FBB43B9D2}" type="presParOf" srcId="{553E331A-F6CF-4545-98F0-966C9337385F}" destId="{3A164400-1DE0-45A6-8CE2-5E2E96C8D80C}" srcOrd="1" destOrd="0" presId="urn:microsoft.com/office/officeart/2018/2/layout/IconVerticalSolidList"/>
    <dgm:cxn modelId="{E474222F-FB9A-4003-B0D1-ADF128BE9E14}" type="presParOf" srcId="{553E331A-F6CF-4545-98F0-966C9337385F}" destId="{23F17CB3-EBD4-4D29-8439-E2880D8737AC}" srcOrd="2" destOrd="0" presId="urn:microsoft.com/office/officeart/2018/2/layout/IconVerticalSolidList"/>
    <dgm:cxn modelId="{5682B85B-56F0-49A4-A736-4466051D3CDB}" type="presParOf" srcId="{23F17CB3-EBD4-4D29-8439-E2880D8737AC}" destId="{9363E92F-5F67-4AA7-B443-16B9531A5C66}" srcOrd="0" destOrd="0" presId="urn:microsoft.com/office/officeart/2018/2/layout/IconVerticalSolidList"/>
    <dgm:cxn modelId="{B3B4AB48-560D-42B6-B39D-7F515D67C8B1}" type="presParOf" srcId="{23F17CB3-EBD4-4D29-8439-E2880D8737AC}" destId="{5E1091C2-624A-4709-AD97-D8D9F076688F}" srcOrd="1" destOrd="0" presId="urn:microsoft.com/office/officeart/2018/2/layout/IconVerticalSolidList"/>
    <dgm:cxn modelId="{3FF3961F-6F74-48C6-BA42-F9FE999C111E}" type="presParOf" srcId="{23F17CB3-EBD4-4D29-8439-E2880D8737AC}" destId="{73D123D9-1A1B-4BC1-A327-4EFD95FE826E}" srcOrd="2" destOrd="0" presId="urn:microsoft.com/office/officeart/2018/2/layout/IconVerticalSolidList"/>
    <dgm:cxn modelId="{27F4B755-3925-498F-BF86-325D5CC3F2E2}" type="presParOf" srcId="{23F17CB3-EBD4-4D29-8439-E2880D8737AC}" destId="{DD92BD50-7035-4DC7-8CF1-20EC900A593F}" srcOrd="3" destOrd="0" presId="urn:microsoft.com/office/officeart/2018/2/layout/IconVerticalSolidList"/>
    <dgm:cxn modelId="{032B451D-E658-4330-AD53-E22D7CCECC62}" type="presParOf" srcId="{553E331A-F6CF-4545-98F0-966C9337385F}" destId="{16D81504-1A93-4D85-B226-273113F9F448}" srcOrd="3" destOrd="0" presId="urn:microsoft.com/office/officeart/2018/2/layout/IconVerticalSolidList"/>
    <dgm:cxn modelId="{8D2A720E-0F8F-41A4-81FB-134EAD150899}" type="presParOf" srcId="{553E331A-F6CF-4545-98F0-966C9337385F}" destId="{6FA86869-9CBB-471F-AFC0-02C884E6DE62}" srcOrd="4" destOrd="0" presId="urn:microsoft.com/office/officeart/2018/2/layout/IconVerticalSolidList"/>
    <dgm:cxn modelId="{60546D2D-8981-4177-AACF-7A016DEABCE3}" type="presParOf" srcId="{6FA86869-9CBB-471F-AFC0-02C884E6DE62}" destId="{9B7F0B55-0686-4678-864D-4A83030EBCF9}" srcOrd="0" destOrd="0" presId="urn:microsoft.com/office/officeart/2018/2/layout/IconVerticalSolidList"/>
    <dgm:cxn modelId="{C71B08EA-5F01-4265-A2B7-840A930123F4}" type="presParOf" srcId="{6FA86869-9CBB-471F-AFC0-02C884E6DE62}" destId="{B55DE3F1-0604-47A2-ACD1-45974F76BB0B}" srcOrd="1" destOrd="0" presId="urn:microsoft.com/office/officeart/2018/2/layout/IconVerticalSolidList"/>
    <dgm:cxn modelId="{3114C5D1-024F-4175-ADD1-69AEE36D3B7E}" type="presParOf" srcId="{6FA86869-9CBB-471F-AFC0-02C884E6DE62}" destId="{1BD84523-EC99-4E28-8D61-81C02409380F}" srcOrd="2" destOrd="0" presId="urn:microsoft.com/office/officeart/2018/2/layout/IconVerticalSolidList"/>
    <dgm:cxn modelId="{9456538E-A111-48AF-931B-8D2D9A3013A4}" type="presParOf" srcId="{6FA86869-9CBB-471F-AFC0-02C884E6DE62}" destId="{19D0FFE6-0ACE-4ECB-9FE6-AE9453CF524D}" srcOrd="3" destOrd="0" presId="urn:microsoft.com/office/officeart/2018/2/layout/IconVerticalSolidList"/>
    <dgm:cxn modelId="{A6DA6514-FEE2-4608-BB9C-40877E51258B}" type="presParOf" srcId="{553E331A-F6CF-4545-98F0-966C9337385F}" destId="{0102EC51-628F-418E-9746-3DEA8B74EA11}" srcOrd="5" destOrd="0" presId="urn:microsoft.com/office/officeart/2018/2/layout/IconVerticalSolidList"/>
    <dgm:cxn modelId="{D2A7A368-DC12-405E-8864-856284933E5E}" type="presParOf" srcId="{553E331A-F6CF-4545-98F0-966C9337385F}" destId="{00699B24-4377-4088-9614-35C3EF6CB13D}" srcOrd="6" destOrd="0" presId="urn:microsoft.com/office/officeart/2018/2/layout/IconVerticalSolidList"/>
    <dgm:cxn modelId="{2DBC492C-21DD-4B5C-9D26-755EB45A59F6}" type="presParOf" srcId="{00699B24-4377-4088-9614-35C3EF6CB13D}" destId="{A62813C7-93A1-49C3-A58A-16CFF908422F}" srcOrd="0" destOrd="0" presId="urn:microsoft.com/office/officeart/2018/2/layout/IconVerticalSolidList"/>
    <dgm:cxn modelId="{8344228D-A462-46E5-81A4-2AAD73502AF0}" type="presParOf" srcId="{00699B24-4377-4088-9614-35C3EF6CB13D}" destId="{6634B028-AF0D-4666-9887-634B4BA0D88A}" srcOrd="1" destOrd="0" presId="urn:microsoft.com/office/officeart/2018/2/layout/IconVerticalSolidList"/>
    <dgm:cxn modelId="{C9C54EF5-52B0-405D-9117-DD85F1C74683}" type="presParOf" srcId="{00699B24-4377-4088-9614-35C3EF6CB13D}" destId="{042D47A9-4B60-4951-9F57-20430168F844}" srcOrd="2" destOrd="0" presId="urn:microsoft.com/office/officeart/2018/2/layout/IconVerticalSolidList"/>
    <dgm:cxn modelId="{8A802EF8-19C6-411B-9DD5-BCB40CF1B906}" type="presParOf" srcId="{00699B24-4377-4088-9614-35C3EF6CB13D}" destId="{B8A07C64-1458-4F87-AD68-9E7452A5D42A}" srcOrd="3" destOrd="0" presId="urn:microsoft.com/office/officeart/2018/2/layout/IconVerticalSolidList"/>
    <dgm:cxn modelId="{60BBF0D3-E535-4174-8BD5-87C6BCF924AD}" type="presParOf" srcId="{553E331A-F6CF-4545-98F0-966C9337385F}" destId="{C7636F2A-3647-4945-BE35-B1B8A384797E}" srcOrd="7" destOrd="0" presId="urn:microsoft.com/office/officeart/2018/2/layout/IconVerticalSolidList"/>
    <dgm:cxn modelId="{9FF79DE5-07D1-4CF8-87B3-783BB75FD1CD}" type="presParOf" srcId="{553E331A-F6CF-4545-98F0-966C9337385F}" destId="{04B3BE17-F831-478F-A7E8-F86C22F7BDB6}" srcOrd="8" destOrd="0" presId="urn:microsoft.com/office/officeart/2018/2/layout/IconVerticalSolidList"/>
    <dgm:cxn modelId="{2A1045BD-4CF1-4397-BB65-73BB65EC49A2}" type="presParOf" srcId="{04B3BE17-F831-478F-A7E8-F86C22F7BDB6}" destId="{B99007F1-FCC6-424C-9803-20A104F0A76C}" srcOrd="0" destOrd="0" presId="urn:microsoft.com/office/officeart/2018/2/layout/IconVerticalSolidList"/>
    <dgm:cxn modelId="{21A3EA45-C77A-4EE9-897F-7B777903909C}" type="presParOf" srcId="{04B3BE17-F831-478F-A7E8-F86C22F7BDB6}" destId="{7EE1545E-C8B3-402B-8E1C-C2902B827CB7}" srcOrd="1" destOrd="0" presId="urn:microsoft.com/office/officeart/2018/2/layout/IconVerticalSolidList"/>
    <dgm:cxn modelId="{74EF1BCE-7DD1-4415-8C1A-D4CB2F0FA977}" type="presParOf" srcId="{04B3BE17-F831-478F-A7E8-F86C22F7BDB6}" destId="{D356FFA4-7445-46D4-8BF1-BA7717CF9470}" srcOrd="2" destOrd="0" presId="urn:microsoft.com/office/officeart/2018/2/layout/IconVerticalSolidList"/>
    <dgm:cxn modelId="{E0FCAEEE-4AE7-471E-886F-F1CC4A07A405}" type="presParOf" srcId="{04B3BE17-F831-478F-A7E8-F86C22F7BDB6}" destId="{AD4ECDB8-9C73-41F2-8892-F4FEB0EDA44B}" srcOrd="3" destOrd="0" presId="urn:microsoft.com/office/officeart/2018/2/layout/IconVerticalSolidList"/>
    <dgm:cxn modelId="{118829E1-6ECD-4054-A346-202810E9CBA2}" type="presParOf" srcId="{553E331A-F6CF-4545-98F0-966C9337385F}" destId="{7B2C7A96-0A8B-4202-9F1C-CD5798C71E13}" srcOrd="9" destOrd="0" presId="urn:microsoft.com/office/officeart/2018/2/layout/IconVerticalSolidList"/>
    <dgm:cxn modelId="{3E533932-BA06-4FCA-A6E0-87ED8810148B}" type="presParOf" srcId="{553E331A-F6CF-4545-98F0-966C9337385F}" destId="{7AAD5454-3224-4CED-8010-E39E7810A839}" srcOrd="10" destOrd="0" presId="urn:microsoft.com/office/officeart/2018/2/layout/IconVerticalSolidList"/>
    <dgm:cxn modelId="{67C4B642-910A-4257-978C-57A7B190598C}" type="presParOf" srcId="{7AAD5454-3224-4CED-8010-E39E7810A839}" destId="{AAACE56D-A6F2-436B-A142-D8A2DDB10E76}" srcOrd="0" destOrd="0" presId="urn:microsoft.com/office/officeart/2018/2/layout/IconVerticalSolidList"/>
    <dgm:cxn modelId="{1DDBE332-77F8-4BEB-B0D7-5B95C663FEF3}" type="presParOf" srcId="{7AAD5454-3224-4CED-8010-E39E7810A839}" destId="{F262E0D0-3643-41BB-A0FF-E56C13157669}" srcOrd="1" destOrd="0" presId="urn:microsoft.com/office/officeart/2018/2/layout/IconVerticalSolidList"/>
    <dgm:cxn modelId="{EFA0D637-0F1C-40C5-ADE4-1E0FDCA9DB67}" type="presParOf" srcId="{7AAD5454-3224-4CED-8010-E39E7810A839}" destId="{A1A3446E-999A-48A5-A3C3-6F419A1FCE7F}" srcOrd="2" destOrd="0" presId="urn:microsoft.com/office/officeart/2018/2/layout/IconVerticalSolidList"/>
    <dgm:cxn modelId="{0E791803-BAB7-4506-B7C5-2CE37EE7C210}" type="presParOf" srcId="{7AAD5454-3224-4CED-8010-E39E7810A839}" destId="{8666517B-570D-4929-ACE7-6DA3F28BBA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69FC34-8B76-4E9C-986D-1E5EA18735AA}" type="doc">
      <dgm:prSet loTypeId="urn:microsoft.com/office/officeart/2005/8/layout/hierarchy2" loCatId="hierarchy" qsTypeId="urn:microsoft.com/office/officeart/2005/8/quickstyle/simple3" qsCatId="simple" csTypeId="urn:microsoft.com/office/officeart/2005/8/colors/colorful5" csCatId="colorful" phldr="1"/>
      <dgm:spPr/>
      <dgm:t>
        <a:bodyPr/>
        <a:lstStyle/>
        <a:p>
          <a:endParaRPr lang="en-IE"/>
        </a:p>
      </dgm:t>
    </dgm:pt>
    <dgm:pt modelId="{F5353322-12B0-4850-8A40-641B16F053AF}">
      <dgm:prSet phldrT="[Text]" custT="1"/>
      <dgm:spPr/>
      <dgm:t>
        <a:bodyPr/>
        <a:lstStyle/>
        <a:p>
          <a:r>
            <a:rPr lang="en-IE" sz="1800" b="1" dirty="0" err="1"/>
            <a:t>LGBTIreland</a:t>
          </a:r>
          <a:endParaRPr lang="en-IE" sz="1800" b="1" dirty="0"/>
        </a:p>
      </dgm:t>
    </dgm:pt>
    <dgm:pt modelId="{5A14E1CC-9A7A-4103-9FED-83A18F9835F4}" type="parTrans" cxnId="{60D4FB74-3DF9-4716-B505-BBD0DAF85B23}">
      <dgm:prSet/>
      <dgm:spPr/>
      <dgm:t>
        <a:bodyPr/>
        <a:lstStyle/>
        <a:p>
          <a:endParaRPr lang="en-IE" sz="1800"/>
        </a:p>
      </dgm:t>
    </dgm:pt>
    <dgm:pt modelId="{A6172D6C-C785-4E53-818B-B10762FD1F08}" type="sibTrans" cxnId="{60D4FB74-3DF9-4716-B505-BBD0DAF85B23}">
      <dgm:prSet/>
      <dgm:spPr/>
      <dgm:t>
        <a:bodyPr/>
        <a:lstStyle/>
        <a:p>
          <a:endParaRPr lang="en-IE" sz="1800"/>
        </a:p>
      </dgm:t>
    </dgm:pt>
    <dgm:pt modelId="{47A9C498-2100-4A92-90E3-96BE24D64A03}">
      <dgm:prSet phldrT="[Text]" custT="1"/>
      <dgm:spPr/>
      <dgm:t>
        <a:bodyPr/>
        <a:lstStyle/>
        <a:p>
          <a:r>
            <a:rPr lang="en-IE" sz="1800" dirty="0"/>
            <a:t>Module 1: </a:t>
          </a:r>
        </a:p>
        <a:p>
          <a:r>
            <a:rPr lang="en-IE" sz="1800" dirty="0"/>
            <a:t>Survey of LGBTI people</a:t>
          </a:r>
        </a:p>
      </dgm:t>
    </dgm:pt>
    <dgm:pt modelId="{1553198C-D237-4990-AD7D-E6E369BD9420}" type="parTrans" cxnId="{8FED6CF1-15D4-4855-9668-B2D5CB5F9525}">
      <dgm:prSet custT="1"/>
      <dgm:spPr/>
      <dgm:t>
        <a:bodyPr/>
        <a:lstStyle/>
        <a:p>
          <a:endParaRPr lang="en-IE" sz="1800"/>
        </a:p>
      </dgm:t>
    </dgm:pt>
    <dgm:pt modelId="{7A41A14C-7965-428F-B84A-072F476AA7FA}" type="sibTrans" cxnId="{8FED6CF1-15D4-4855-9668-B2D5CB5F9525}">
      <dgm:prSet/>
      <dgm:spPr/>
      <dgm:t>
        <a:bodyPr/>
        <a:lstStyle/>
        <a:p>
          <a:endParaRPr lang="en-IE" sz="1800"/>
        </a:p>
      </dgm:t>
    </dgm:pt>
    <dgm:pt modelId="{0E96F3D4-02A1-4657-A6E1-87D313AC6884}">
      <dgm:prSet phldrT="[Text]" custT="1"/>
      <dgm:spPr/>
      <dgm:t>
        <a:bodyPr/>
        <a:lstStyle/>
        <a:p>
          <a:r>
            <a:rPr lang="en-IE" sz="1800" dirty="0"/>
            <a:t>N=2,264</a:t>
          </a:r>
        </a:p>
      </dgm:t>
    </dgm:pt>
    <dgm:pt modelId="{ED66718E-7597-4305-BD42-0CE957B5D6FD}" type="parTrans" cxnId="{9E67B6F7-E54A-40F9-85B9-7193EED086F6}">
      <dgm:prSet custT="1"/>
      <dgm:spPr/>
      <dgm:t>
        <a:bodyPr/>
        <a:lstStyle/>
        <a:p>
          <a:endParaRPr lang="en-IE" sz="1800"/>
        </a:p>
      </dgm:t>
    </dgm:pt>
    <dgm:pt modelId="{BDC2168C-226F-4B08-95D1-E5C910DA6F3F}" type="sibTrans" cxnId="{9E67B6F7-E54A-40F9-85B9-7193EED086F6}">
      <dgm:prSet/>
      <dgm:spPr/>
      <dgm:t>
        <a:bodyPr/>
        <a:lstStyle/>
        <a:p>
          <a:endParaRPr lang="en-IE" sz="1800"/>
        </a:p>
      </dgm:t>
    </dgm:pt>
    <dgm:pt modelId="{9ABE2A5B-40B3-4A1D-B645-EFEEBCF5B67A}">
      <dgm:prSet phldrT="[Text]" custT="1"/>
      <dgm:spPr/>
      <dgm:t>
        <a:bodyPr/>
        <a:lstStyle/>
        <a:p>
          <a:r>
            <a:rPr lang="en-IE" sz="1800" dirty="0"/>
            <a:t>Module 2: </a:t>
          </a:r>
        </a:p>
        <a:p>
          <a:r>
            <a:rPr lang="en-IE" sz="1800" dirty="0"/>
            <a:t>Survey of General Public</a:t>
          </a:r>
        </a:p>
      </dgm:t>
    </dgm:pt>
    <dgm:pt modelId="{BDD27B4C-1ED3-4F0E-82E2-49A1EA83D8BE}" type="parTrans" cxnId="{9EEC7BB0-8DD6-4BA6-912E-5C610E4DCC11}">
      <dgm:prSet custT="1"/>
      <dgm:spPr/>
      <dgm:t>
        <a:bodyPr/>
        <a:lstStyle/>
        <a:p>
          <a:endParaRPr lang="en-IE" sz="1800"/>
        </a:p>
      </dgm:t>
    </dgm:pt>
    <dgm:pt modelId="{FDCED646-650F-44B1-A12B-9CD931F49567}" type="sibTrans" cxnId="{9EEC7BB0-8DD6-4BA6-912E-5C610E4DCC11}">
      <dgm:prSet/>
      <dgm:spPr/>
      <dgm:t>
        <a:bodyPr/>
        <a:lstStyle/>
        <a:p>
          <a:endParaRPr lang="en-IE" sz="1800"/>
        </a:p>
      </dgm:t>
    </dgm:pt>
    <dgm:pt modelId="{3CCCBA48-A923-4E03-8626-F76A812BD400}">
      <dgm:prSet phldrT="[Text]" custT="1"/>
      <dgm:spPr/>
      <dgm:t>
        <a:bodyPr/>
        <a:lstStyle/>
        <a:p>
          <a:r>
            <a:rPr lang="en-IE" sz="1800" dirty="0"/>
            <a:t>N=1,008</a:t>
          </a:r>
        </a:p>
      </dgm:t>
    </dgm:pt>
    <dgm:pt modelId="{DB633853-F35C-4FC2-BA20-97044F3B219B}" type="parTrans" cxnId="{BF47BA96-9750-485B-A798-AC272DBB5423}">
      <dgm:prSet custT="1"/>
      <dgm:spPr/>
      <dgm:t>
        <a:bodyPr/>
        <a:lstStyle/>
        <a:p>
          <a:endParaRPr lang="en-IE" sz="1800"/>
        </a:p>
      </dgm:t>
    </dgm:pt>
    <dgm:pt modelId="{4B862797-27A9-491A-925A-25D4A104BD97}" type="sibTrans" cxnId="{BF47BA96-9750-485B-A798-AC272DBB5423}">
      <dgm:prSet/>
      <dgm:spPr/>
      <dgm:t>
        <a:bodyPr/>
        <a:lstStyle/>
        <a:p>
          <a:endParaRPr lang="en-IE" sz="1800"/>
        </a:p>
      </dgm:t>
    </dgm:pt>
    <dgm:pt modelId="{510C99D4-2B0C-4317-B15F-15A64EC3CBFB}">
      <dgm:prSet/>
      <dgm:spPr/>
      <dgm:t>
        <a:bodyPr/>
        <a:lstStyle/>
        <a:p>
          <a:r>
            <a:rPr lang="en-IE" dirty="0"/>
            <a:t>Aim: identify mental health and distress in LGBTI community</a:t>
          </a:r>
        </a:p>
      </dgm:t>
    </dgm:pt>
    <dgm:pt modelId="{77026F22-F291-477A-B905-6C702C3F8D51}" type="parTrans" cxnId="{7083BD2C-F0FB-4E57-A47D-783C81243995}">
      <dgm:prSet/>
      <dgm:spPr/>
      <dgm:t>
        <a:bodyPr/>
        <a:lstStyle/>
        <a:p>
          <a:endParaRPr lang="en-IE"/>
        </a:p>
      </dgm:t>
    </dgm:pt>
    <dgm:pt modelId="{3929B964-F5E9-4075-90B4-820489CA2EC3}" type="sibTrans" cxnId="{7083BD2C-F0FB-4E57-A47D-783C81243995}">
      <dgm:prSet/>
      <dgm:spPr/>
      <dgm:t>
        <a:bodyPr/>
        <a:lstStyle/>
        <a:p>
          <a:endParaRPr lang="en-IE"/>
        </a:p>
      </dgm:t>
    </dgm:pt>
    <dgm:pt modelId="{A2AF2909-7497-4C8E-B350-669A506A3A49}">
      <dgm:prSet/>
      <dgm:spPr/>
      <dgm:t>
        <a:bodyPr/>
        <a:lstStyle/>
        <a:p>
          <a:r>
            <a:rPr lang="en-IE" dirty="0"/>
            <a:t>Aim:  assess attitudes towards LGBT people in a representative sample </a:t>
          </a:r>
        </a:p>
      </dgm:t>
    </dgm:pt>
    <dgm:pt modelId="{68B5B330-D67B-4024-8ACC-E9B58BB32CDD}" type="parTrans" cxnId="{D195BB64-F2BA-405C-B616-23A165612276}">
      <dgm:prSet/>
      <dgm:spPr/>
      <dgm:t>
        <a:bodyPr/>
        <a:lstStyle/>
        <a:p>
          <a:endParaRPr lang="en-IE"/>
        </a:p>
      </dgm:t>
    </dgm:pt>
    <dgm:pt modelId="{45E6DDC2-974F-4BCB-9F04-9E7C85DEED81}" type="sibTrans" cxnId="{D195BB64-F2BA-405C-B616-23A165612276}">
      <dgm:prSet/>
      <dgm:spPr/>
      <dgm:t>
        <a:bodyPr/>
        <a:lstStyle/>
        <a:p>
          <a:endParaRPr lang="en-IE"/>
        </a:p>
      </dgm:t>
    </dgm:pt>
    <dgm:pt modelId="{FC80C369-8CB6-41A5-A775-E7F7B3E97FD4}" type="pres">
      <dgm:prSet presAssocID="{5569FC34-8B76-4E9C-986D-1E5EA18735AA}" presName="diagram" presStyleCnt="0">
        <dgm:presLayoutVars>
          <dgm:chPref val="1"/>
          <dgm:dir/>
          <dgm:animOne val="branch"/>
          <dgm:animLvl val="lvl"/>
          <dgm:resizeHandles val="exact"/>
        </dgm:presLayoutVars>
      </dgm:prSet>
      <dgm:spPr/>
    </dgm:pt>
    <dgm:pt modelId="{2C3D5310-D297-42B5-A84C-2DAF07413479}" type="pres">
      <dgm:prSet presAssocID="{F5353322-12B0-4850-8A40-641B16F053AF}" presName="root1" presStyleCnt="0"/>
      <dgm:spPr/>
    </dgm:pt>
    <dgm:pt modelId="{E07D0C41-F6C1-45A5-A756-93CE016DFCE5}" type="pres">
      <dgm:prSet presAssocID="{F5353322-12B0-4850-8A40-641B16F053AF}" presName="LevelOneTextNode" presStyleLbl="node0" presStyleIdx="0" presStyleCnt="1" custScaleX="96697">
        <dgm:presLayoutVars>
          <dgm:chPref val="3"/>
        </dgm:presLayoutVars>
      </dgm:prSet>
      <dgm:spPr/>
    </dgm:pt>
    <dgm:pt modelId="{3DBAAC14-5229-4548-BF94-28C4A70AB66F}" type="pres">
      <dgm:prSet presAssocID="{F5353322-12B0-4850-8A40-641B16F053AF}" presName="level2hierChild" presStyleCnt="0"/>
      <dgm:spPr/>
    </dgm:pt>
    <dgm:pt modelId="{9CA9E008-3795-411C-A89B-D412A1D7383D}" type="pres">
      <dgm:prSet presAssocID="{1553198C-D237-4990-AD7D-E6E369BD9420}" presName="conn2-1" presStyleLbl="parChTrans1D2" presStyleIdx="0" presStyleCnt="2"/>
      <dgm:spPr/>
    </dgm:pt>
    <dgm:pt modelId="{286B96B4-6670-4FF8-BFDD-6A5C2958D3E7}" type="pres">
      <dgm:prSet presAssocID="{1553198C-D237-4990-AD7D-E6E369BD9420}" presName="connTx" presStyleLbl="parChTrans1D2" presStyleIdx="0" presStyleCnt="2"/>
      <dgm:spPr/>
    </dgm:pt>
    <dgm:pt modelId="{AABF0219-18F2-4C2A-90A1-33B777442107}" type="pres">
      <dgm:prSet presAssocID="{47A9C498-2100-4A92-90E3-96BE24D64A03}" presName="root2" presStyleCnt="0"/>
      <dgm:spPr/>
    </dgm:pt>
    <dgm:pt modelId="{9B9CB9D7-6EFF-4E59-8A5E-184487D56815}" type="pres">
      <dgm:prSet presAssocID="{47A9C498-2100-4A92-90E3-96BE24D64A03}" presName="LevelTwoTextNode" presStyleLbl="node2" presStyleIdx="0" presStyleCnt="2" custScaleX="117078" custScaleY="172071">
        <dgm:presLayoutVars>
          <dgm:chPref val="3"/>
        </dgm:presLayoutVars>
      </dgm:prSet>
      <dgm:spPr/>
    </dgm:pt>
    <dgm:pt modelId="{E5CBB9E5-9BB3-4E1E-B85D-E9F2370901A3}" type="pres">
      <dgm:prSet presAssocID="{47A9C498-2100-4A92-90E3-96BE24D64A03}" presName="level3hierChild" presStyleCnt="0"/>
      <dgm:spPr/>
    </dgm:pt>
    <dgm:pt modelId="{B7B40509-D257-472E-AB45-391637D1600F}" type="pres">
      <dgm:prSet presAssocID="{ED66718E-7597-4305-BD42-0CE957B5D6FD}" presName="conn2-1" presStyleLbl="parChTrans1D3" presStyleIdx="0" presStyleCnt="2"/>
      <dgm:spPr/>
    </dgm:pt>
    <dgm:pt modelId="{526012C3-0DA9-4DC7-B390-21EB38F5D325}" type="pres">
      <dgm:prSet presAssocID="{ED66718E-7597-4305-BD42-0CE957B5D6FD}" presName="connTx" presStyleLbl="parChTrans1D3" presStyleIdx="0" presStyleCnt="2"/>
      <dgm:spPr/>
    </dgm:pt>
    <dgm:pt modelId="{3454D440-B8D1-44B1-BA77-D9261479E13D}" type="pres">
      <dgm:prSet presAssocID="{0E96F3D4-02A1-4657-A6E1-87D313AC6884}" presName="root2" presStyleCnt="0"/>
      <dgm:spPr/>
    </dgm:pt>
    <dgm:pt modelId="{DB52C15A-9C17-4840-98FB-581D9B039B7C}" type="pres">
      <dgm:prSet presAssocID="{0E96F3D4-02A1-4657-A6E1-87D313AC6884}" presName="LevelTwoTextNode" presStyleLbl="node3" presStyleIdx="0" presStyleCnt="2" custScaleX="59427">
        <dgm:presLayoutVars>
          <dgm:chPref val="3"/>
        </dgm:presLayoutVars>
      </dgm:prSet>
      <dgm:spPr/>
    </dgm:pt>
    <dgm:pt modelId="{371CFC33-A726-41FA-910F-7518BEA4E944}" type="pres">
      <dgm:prSet presAssocID="{0E96F3D4-02A1-4657-A6E1-87D313AC6884}" presName="level3hierChild" presStyleCnt="0"/>
      <dgm:spPr/>
    </dgm:pt>
    <dgm:pt modelId="{5C2F4B8B-5F4B-42C5-9583-E7233B8E1405}" type="pres">
      <dgm:prSet presAssocID="{77026F22-F291-477A-B905-6C702C3F8D51}" presName="conn2-1" presStyleLbl="parChTrans1D4" presStyleIdx="0" presStyleCnt="2"/>
      <dgm:spPr/>
    </dgm:pt>
    <dgm:pt modelId="{37BCC151-DE62-424D-8D57-ED4B07CB7BEA}" type="pres">
      <dgm:prSet presAssocID="{77026F22-F291-477A-B905-6C702C3F8D51}" presName="connTx" presStyleLbl="parChTrans1D4" presStyleIdx="0" presStyleCnt="2"/>
      <dgm:spPr/>
    </dgm:pt>
    <dgm:pt modelId="{69F1098F-6B7B-452F-8E07-A256327D5200}" type="pres">
      <dgm:prSet presAssocID="{510C99D4-2B0C-4317-B15F-15A64EC3CBFB}" presName="root2" presStyleCnt="0"/>
      <dgm:spPr/>
    </dgm:pt>
    <dgm:pt modelId="{279F2785-DDFA-49CF-A685-8D1D8C754742}" type="pres">
      <dgm:prSet presAssocID="{510C99D4-2B0C-4317-B15F-15A64EC3CBFB}" presName="LevelTwoTextNode" presStyleLbl="node4" presStyleIdx="0" presStyleCnt="2">
        <dgm:presLayoutVars>
          <dgm:chPref val="3"/>
        </dgm:presLayoutVars>
      </dgm:prSet>
      <dgm:spPr/>
    </dgm:pt>
    <dgm:pt modelId="{C0DD8031-8978-482B-8F6F-706B215868B8}" type="pres">
      <dgm:prSet presAssocID="{510C99D4-2B0C-4317-B15F-15A64EC3CBFB}" presName="level3hierChild" presStyleCnt="0"/>
      <dgm:spPr/>
    </dgm:pt>
    <dgm:pt modelId="{F88DEAF6-0E92-4A98-ACBB-0507BE7BA51E}" type="pres">
      <dgm:prSet presAssocID="{BDD27B4C-1ED3-4F0E-82E2-49A1EA83D8BE}" presName="conn2-1" presStyleLbl="parChTrans1D2" presStyleIdx="1" presStyleCnt="2"/>
      <dgm:spPr/>
    </dgm:pt>
    <dgm:pt modelId="{1E855241-8471-4A0C-A1DF-0F659DB2F9D3}" type="pres">
      <dgm:prSet presAssocID="{BDD27B4C-1ED3-4F0E-82E2-49A1EA83D8BE}" presName="connTx" presStyleLbl="parChTrans1D2" presStyleIdx="1" presStyleCnt="2"/>
      <dgm:spPr/>
    </dgm:pt>
    <dgm:pt modelId="{70C23FF6-E6D3-4767-AC00-B3A7D5057599}" type="pres">
      <dgm:prSet presAssocID="{9ABE2A5B-40B3-4A1D-B645-EFEEBCF5B67A}" presName="root2" presStyleCnt="0"/>
      <dgm:spPr/>
    </dgm:pt>
    <dgm:pt modelId="{FF548DD1-0478-4C37-A05F-94CA7A7C5CB4}" type="pres">
      <dgm:prSet presAssocID="{9ABE2A5B-40B3-4A1D-B645-EFEEBCF5B67A}" presName="LevelTwoTextNode" presStyleLbl="node2" presStyleIdx="1" presStyleCnt="2" custScaleX="114702" custScaleY="175816">
        <dgm:presLayoutVars>
          <dgm:chPref val="3"/>
        </dgm:presLayoutVars>
      </dgm:prSet>
      <dgm:spPr/>
    </dgm:pt>
    <dgm:pt modelId="{752C6C40-542C-4CC2-8720-197D3C6B2387}" type="pres">
      <dgm:prSet presAssocID="{9ABE2A5B-40B3-4A1D-B645-EFEEBCF5B67A}" presName="level3hierChild" presStyleCnt="0"/>
      <dgm:spPr/>
    </dgm:pt>
    <dgm:pt modelId="{CA017A1C-B3F6-4BD2-B1F4-0701F07D4378}" type="pres">
      <dgm:prSet presAssocID="{DB633853-F35C-4FC2-BA20-97044F3B219B}" presName="conn2-1" presStyleLbl="parChTrans1D3" presStyleIdx="1" presStyleCnt="2"/>
      <dgm:spPr/>
    </dgm:pt>
    <dgm:pt modelId="{663213C0-A1BD-451D-A6C8-AE912D590101}" type="pres">
      <dgm:prSet presAssocID="{DB633853-F35C-4FC2-BA20-97044F3B219B}" presName="connTx" presStyleLbl="parChTrans1D3" presStyleIdx="1" presStyleCnt="2"/>
      <dgm:spPr/>
    </dgm:pt>
    <dgm:pt modelId="{7E0E8B74-273D-4C52-81A2-386C5E72466A}" type="pres">
      <dgm:prSet presAssocID="{3CCCBA48-A923-4E03-8626-F76A812BD400}" presName="root2" presStyleCnt="0"/>
      <dgm:spPr/>
    </dgm:pt>
    <dgm:pt modelId="{51D9ACE7-2B25-4E95-81CE-8CEDC54E613B}" type="pres">
      <dgm:prSet presAssocID="{3CCCBA48-A923-4E03-8626-F76A812BD400}" presName="LevelTwoTextNode" presStyleLbl="node3" presStyleIdx="1" presStyleCnt="2" custScaleX="57983">
        <dgm:presLayoutVars>
          <dgm:chPref val="3"/>
        </dgm:presLayoutVars>
      </dgm:prSet>
      <dgm:spPr/>
    </dgm:pt>
    <dgm:pt modelId="{1B2F6DBB-2BC1-4E54-957D-5FB7B5F4BE60}" type="pres">
      <dgm:prSet presAssocID="{3CCCBA48-A923-4E03-8626-F76A812BD400}" presName="level3hierChild" presStyleCnt="0"/>
      <dgm:spPr/>
    </dgm:pt>
    <dgm:pt modelId="{C475B806-F589-4433-895A-843BDB591F92}" type="pres">
      <dgm:prSet presAssocID="{68B5B330-D67B-4024-8ACC-E9B58BB32CDD}" presName="conn2-1" presStyleLbl="parChTrans1D4" presStyleIdx="1" presStyleCnt="2"/>
      <dgm:spPr/>
    </dgm:pt>
    <dgm:pt modelId="{586BB5E4-B83B-47F8-97C7-6796EF7C1635}" type="pres">
      <dgm:prSet presAssocID="{68B5B330-D67B-4024-8ACC-E9B58BB32CDD}" presName="connTx" presStyleLbl="parChTrans1D4" presStyleIdx="1" presStyleCnt="2"/>
      <dgm:spPr/>
    </dgm:pt>
    <dgm:pt modelId="{56D79FF2-50E0-427A-B479-91E92ADC66C1}" type="pres">
      <dgm:prSet presAssocID="{A2AF2909-7497-4C8E-B350-669A506A3A49}" presName="root2" presStyleCnt="0"/>
      <dgm:spPr/>
    </dgm:pt>
    <dgm:pt modelId="{32AD946F-E4C5-44C1-A961-D0780EB54422}" type="pres">
      <dgm:prSet presAssocID="{A2AF2909-7497-4C8E-B350-669A506A3A49}" presName="LevelTwoTextNode" presStyleLbl="node4" presStyleIdx="1" presStyleCnt="2">
        <dgm:presLayoutVars>
          <dgm:chPref val="3"/>
        </dgm:presLayoutVars>
      </dgm:prSet>
      <dgm:spPr/>
    </dgm:pt>
    <dgm:pt modelId="{0EE86831-4B76-48DE-BDBB-B2C817497D86}" type="pres">
      <dgm:prSet presAssocID="{A2AF2909-7497-4C8E-B350-669A506A3A49}" presName="level3hierChild" presStyleCnt="0"/>
      <dgm:spPr/>
    </dgm:pt>
  </dgm:ptLst>
  <dgm:cxnLst>
    <dgm:cxn modelId="{8C171208-8841-4926-B7E1-6D25277E0175}" type="presOf" srcId="{1553198C-D237-4990-AD7D-E6E369BD9420}" destId="{9CA9E008-3795-411C-A89B-D412A1D7383D}" srcOrd="0" destOrd="0" presId="urn:microsoft.com/office/officeart/2005/8/layout/hierarchy2"/>
    <dgm:cxn modelId="{5670EF12-8CEB-4C61-A6C2-3409FEF62998}" type="presOf" srcId="{F5353322-12B0-4850-8A40-641B16F053AF}" destId="{E07D0C41-F6C1-45A5-A756-93CE016DFCE5}" srcOrd="0" destOrd="0" presId="urn:microsoft.com/office/officeart/2005/8/layout/hierarchy2"/>
    <dgm:cxn modelId="{C39E7216-33FB-4DC9-AAD3-031EBA5808B1}" type="presOf" srcId="{DB633853-F35C-4FC2-BA20-97044F3B219B}" destId="{CA017A1C-B3F6-4BD2-B1F4-0701F07D4378}" srcOrd="0" destOrd="0" presId="urn:microsoft.com/office/officeart/2005/8/layout/hierarchy2"/>
    <dgm:cxn modelId="{ACFB3B28-A97A-4579-8946-BD69F5DF5B9E}" type="presOf" srcId="{47A9C498-2100-4A92-90E3-96BE24D64A03}" destId="{9B9CB9D7-6EFF-4E59-8A5E-184487D56815}" srcOrd="0" destOrd="0" presId="urn:microsoft.com/office/officeart/2005/8/layout/hierarchy2"/>
    <dgm:cxn modelId="{7083BD2C-F0FB-4E57-A47D-783C81243995}" srcId="{0E96F3D4-02A1-4657-A6E1-87D313AC6884}" destId="{510C99D4-2B0C-4317-B15F-15A64EC3CBFB}" srcOrd="0" destOrd="0" parTransId="{77026F22-F291-477A-B905-6C702C3F8D51}" sibTransId="{3929B964-F5E9-4075-90B4-820489CA2EC3}"/>
    <dgm:cxn modelId="{71901A2F-387E-434B-9414-3987D9DFF47F}" type="presOf" srcId="{1553198C-D237-4990-AD7D-E6E369BD9420}" destId="{286B96B4-6670-4FF8-BFDD-6A5C2958D3E7}" srcOrd="1" destOrd="0" presId="urn:microsoft.com/office/officeart/2005/8/layout/hierarchy2"/>
    <dgm:cxn modelId="{D9D47931-5030-4299-B6F6-84A83B855AC4}" type="presOf" srcId="{DB633853-F35C-4FC2-BA20-97044F3B219B}" destId="{663213C0-A1BD-451D-A6C8-AE912D590101}" srcOrd="1" destOrd="0" presId="urn:microsoft.com/office/officeart/2005/8/layout/hierarchy2"/>
    <dgm:cxn modelId="{1F8D5033-3D9D-461E-BDD4-CAB44E4B51CA}" type="presOf" srcId="{3CCCBA48-A923-4E03-8626-F76A812BD400}" destId="{51D9ACE7-2B25-4E95-81CE-8CEDC54E613B}" srcOrd="0" destOrd="0" presId="urn:microsoft.com/office/officeart/2005/8/layout/hierarchy2"/>
    <dgm:cxn modelId="{0C150337-2084-4BFD-86E0-DB3DE3CDB8AE}" type="presOf" srcId="{68B5B330-D67B-4024-8ACC-E9B58BB32CDD}" destId="{586BB5E4-B83B-47F8-97C7-6796EF7C1635}" srcOrd="1" destOrd="0" presId="urn:microsoft.com/office/officeart/2005/8/layout/hierarchy2"/>
    <dgm:cxn modelId="{6CFD0941-47A0-4AA1-BD28-B803785D2898}" type="presOf" srcId="{77026F22-F291-477A-B905-6C702C3F8D51}" destId="{5C2F4B8B-5F4B-42C5-9583-E7233B8E1405}" srcOrd="0" destOrd="0" presId="urn:microsoft.com/office/officeart/2005/8/layout/hierarchy2"/>
    <dgm:cxn modelId="{FA8F6B42-BC24-4A5E-9423-ACA17C80C946}" type="presOf" srcId="{BDD27B4C-1ED3-4F0E-82E2-49A1EA83D8BE}" destId="{1E855241-8471-4A0C-A1DF-0F659DB2F9D3}" srcOrd="1" destOrd="0" presId="urn:microsoft.com/office/officeart/2005/8/layout/hierarchy2"/>
    <dgm:cxn modelId="{D195BB64-F2BA-405C-B616-23A165612276}" srcId="{3CCCBA48-A923-4E03-8626-F76A812BD400}" destId="{A2AF2909-7497-4C8E-B350-669A506A3A49}" srcOrd="0" destOrd="0" parTransId="{68B5B330-D67B-4024-8ACC-E9B58BB32CDD}" sibTransId="{45E6DDC2-974F-4BCB-9F04-9E7C85DEED81}"/>
    <dgm:cxn modelId="{5C24C66B-8BBF-48CB-BFDB-49596D57129B}" type="presOf" srcId="{510C99D4-2B0C-4317-B15F-15A64EC3CBFB}" destId="{279F2785-DDFA-49CF-A685-8D1D8C754742}" srcOrd="0" destOrd="0" presId="urn:microsoft.com/office/officeart/2005/8/layout/hierarchy2"/>
    <dgm:cxn modelId="{60D4FB74-3DF9-4716-B505-BBD0DAF85B23}" srcId="{5569FC34-8B76-4E9C-986D-1E5EA18735AA}" destId="{F5353322-12B0-4850-8A40-641B16F053AF}" srcOrd="0" destOrd="0" parTransId="{5A14E1CC-9A7A-4103-9FED-83A18F9835F4}" sibTransId="{A6172D6C-C785-4E53-818B-B10762FD1F08}"/>
    <dgm:cxn modelId="{081C297B-61D5-45F0-B0E1-C61D1A934A0B}" type="presOf" srcId="{0E96F3D4-02A1-4657-A6E1-87D313AC6884}" destId="{DB52C15A-9C17-4840-98FB-581D9B039B7C}" srcOrd="0" destOrd="0" presId="urn:microsoft.com/office/officeart/2005/8/layout/hierarchy2"/>
    <dgm:cxn modelId="{FBF6CF86-3E30-4E76-862C-0F5D3E35668A}" type="presOf" srcId="{A2AF2909-7497-4C8E-B350-669A506A3A49}" destId="{32AD946F-E4C5-44C1-A961-D0780EB54422}" srcOrd="0" destOrd="0" presId="urn:microsoft.com/office/officeart/2005/8/layout/hierarchy2"/>
    <dgm:cxn modelId="{E8606195-EBE5-4619-8A4C-898C7D22835A}" type="presOf" srcId="{9ABE2A5B-40B3-4A1D-B645-EFEEBCF5B67A}" destId="{FF548DD1-0478-4C37-A05F-94CA7A7C5CB4}" srcOrd="0" destOrd="0" presId="urn:microsoft.com/office/officeart/2005/8/layout/hierarchy2"/>
    <dgm:cxn modelId="{BF47BA96-9750-485B-A798-AC272DBB5423}" srcId="{9ABE2A5B-40B3-4A1D-B645-EFEEBCF5B67A}" destId="{3CCCBA48-A923-4E03-8626-F76A812BD400}" srcOrd="0" destOrd="0" parTransId="{DB633853-F35C-4FC2-BA20-97044F3B219B}" sibTransId="{4B862797-27A9-491A-925A-25D4A104BD97}"/>
    <dgm:cxn modelId="{13513DA9-2B63-4792-BD02-D30CF388A823}" type="presOf" srcId="{68B5B330-D67B-4024-8ACC-E9B58BB32CDD}" destId="{C475B806-F589-4433-895A-843BDB591F92}" srcOrd="0" destOrd="0" presId="urn:microsoft.com/office/officeart/2005/8/layout/hierarchy2"/>
    <dgm:cxn modelId="{1A228FAE-CD4B-49AA-B453-F4518524C12E}" type="presOf" srcId="{77026F22-F291-477A-B905-6C702C3F8D51}" destId="{37BCC151-DE62-424D-8D57-ED4B07CB7BEA}" srcOrd="1" destOrd="0" presId="urn:microsoft.com/office/officeart/2005/8/layout/hierarchy2"/>
    <dgm:cxn modelId="{9EEC7BB0-8DD6-4BA6-912E-5C610E4DCC11}" srcId="{F5353322-12B0-4850-8A40-641B16F053AF}" destId="{9ABE2A5B-40B3-4A1D-B645-EFEEBCF5B67A}" srcOrd="1" destOrd="0" parTransId="{BDD27B4C-1ED3-4F0E-82E2-49A1EA83D8BE}" sibTransId="{FDCED646-650F-44B1-A12B-9CD931F49567}"/>
    <dgm:cxn modelId="{29C473CE-C1BA-4CCF-9BEB-FFA47EE4DFC1}" type="presOf" srcId="{ED66718E-7597-4305-BD42-0CE957B5D6FD}" destId="{526012C3-0DA9-4DC7-B390-21EB38F5D325}" srcOrd="1" destOrd="0" presId="urn:microsoft.com/office/officeart/2005/8/layout/hierarchy2"/>
    <dgm:cxn modelId="{160137D3-7B21-4F1B-B48E-D9C5F1052502}" type="presOf" srcId="{BDD27B4C-1ED3-4F0E-82E2-49A1EA83D8BE}" destId="{F88DEAF6-0E92-4A98-ACBB-0507BE7BA51E}" srcOrd="0" destOrd="0" presId="urn:microsoft.com/office/officeart/2005/8/layout/hierarchy2"/>
    <dgm:cxn modelId="{9CF324E0-88B7-4FA0-8FF8-0FD7BCAB9E91}" type="presOf" srcId="{ED66718E-7597-4305-BD42-0CE957B5D6FD}" destId="{B7B40509-D257-472E-AB45-391637D1600F}" srcOrd="0" destOrd="0" presId="urn:microsoft.com/office/officeart/2005/8/layout/hierarchy2"/>
    <dgm:cxn modelId="{EF96BEEF-578F-4379-AEDF-8BDDB4AD016E}" type="presOf" srcId="{5569FC34-8B76-4E9C-986D-1E5EA18735AA}" destId="{FC80C369-8CB6-41A5-A775-E7F7B3E97FD4}" srcOrd="0" destOrd="0" presId="urn:microsoft.com/office/officeart/2005/8/layout/hierarchy2"/>
    <dgm:cxn modelId="{8FED6CF1-15D4-4855-9668-B2D5CB5F9525}" srcId="{F5353322-12B0-4850-8A40-641B16F053AF}" destId="{47A9C498-2100-4A92-90E3-96BE24D64A03}" srcOrd="0" destOrd="0" parTransId="{1553198C-D237-4990-AD7D-E6E369BD9420}" sibTransId="{7A41A14C-7965-428F-B84A-072F476AA7FA}"/>
    <dgm:cxn modelId="{9E67B6F7-E54A-40F9-85B9-7193EED086F6}" srcId="{47A9C498-2100-4A92-90E3-96BE24D64A03}" destId="{0E96F3D4-02A1-4657-A6E1-87D313AC6884}" srcOrd="0" destOrd="0" parTransId="{ED66718E-7597-4305-BD42-0CE957B5D6FD}" sibTransId="{BDC2168C-226F-4B08-95D1-E5C910DA6F3F}"/>
    <dgm:cxn modelId="{B829735B-6E99-4F06-898A-DC04235C225C}" type="presParOf" srcId="{FC80C369-8CB6-41A5-A775-E7F7B3E97FD4}" destId="{2C3D5310-D297-42B5-A84C-2DAF07413479}" srcOrd="0" destOrd="0" presId="urn:microsoft.com/office/officeart/2005/8/layout/hierarchy2"/>
    <dgm:cxn modelId="{5F4EE983-25B6-414A-AE1E-7F4881B9D1C9}" type="presParOf" srcId="{2C3D5310-D297-42B5-A84C-2DAF07413479}" destId="{E07D0C41-F6C1-45A5-A756-93CE016DFCE5}" srcOrd="0" destOrd="0" presId="urn:microsoft.com/office/officeart/2005/8/layout/hierarchy2"/>
    <dgm:cxn modelId="{85CBEDE4-2BB4-45C7-9A75-2D133F0C31C3}" type="presParOf" srcId="{2C3D5310-D297-42B5-A84C-2DAF07413479}" destId="{3DBAAC14-5229-4548-BF94-28C4A70AB66F}" srcOrd="1" destOrd="0" presId="urn:microsoft.com/office/officeart/2005/8/layout/hierarchy2"/>
    <dgm:cxn modelId="{7463F67C-4B89-482A-BFB5-8886483058A6}" type="presParOf" srcId="{3DBAAC14-5229-4548-BF94-28C4A70AB66F}" destId="{9CA9E008-3795-411C-A89B-D412A1D7383D}" srcOrd="0" destOrd="0" presId="urn:microsoft.com/office/officeart/2005/8/layout/hierarchy2"/>
    <dgm:cxn modelId="{616520D4-5421-43AA-ADC2-B12A73288DE9}" type="presParOf" srcId="{9CA9E008-3795-411C-A89B-D412A1D7383D}" destId="{286B96B4-6670-4FF8-BFDD-6A5C2958D3E7}" srcOrd="0" destOrd="0" presId="urn:microsoft.com/office/officeart/2005/8/layout/hierarchy2"/>
    <dgm:cxn modelId="{06CCEC36-0661-4C24-8F98-94FB2F467A9F}" type="presParOf" srcId="{3DBAAC14-5229-4548-BF94-28C4A70AB66F}" destId="{AABF0219-18F2-4C2A-90A1-33B777442107}" srcOrd="1" destOrd="0" presId="urn:microsoft.com/office/officeart/2005/8/layout/hierarchy2"/>
    <dgm:cxn modelId="{A6FE22FC-A188-42F9-AF26-AF7A23206ECE}" type="presParOf" srcId="{AABF0219-18F2-4C2A-90A1-33B777442107}" destId="{9B9CB9D7-6EFF-4E59-8A5E-184487D56815}" srcOrd="0" destOrd="0" presId="urn:microsoft.com/office/officeart/2005/8/layout/hierarchy2"/>
    <dgm:cxn modelId="{DFB799D4-D288-439B-8D69-744B7CB2534B}" type="presParOf" srcId="{AABF0219-18F2-4C2A-90A1-33B777442107}" destId="{E5CBB9E5-9BB3-4E1E-B85D-E9F2370901A3}" srcOrd="1" destOrd="0" presId="urn:microsoft.com/office/officeart/2005/8/layout/hierarchy2"/>
    <dgm:cxn modelId="{2BD5797D-1C32-4121-91CE-BA931D381087}" type="presParOf" srcId="{E5CBB9E5-9BB3-4E1E-B85D-E9F2370901A3}" destId="{B7B40509-D257-472E-AB45-391637D1600F}" srcOrd="0" destOrd="0" presId="urn:microsoft.com/office/officeart/2005/8/layout/hierarchy2"/>
    <dgm:cxn modelId="{049BF76A-F91A-4717-AA78-4BE5E6E988A8}" type="presParOf" srcId="{B7B40509-D257-472E-AB45-391637D1600F}" destId="{526012C3-0DA9-4DC7-B390-21EB38F5D325}" srcOrd="0" destOrd="0" presId="urn:microsoft.com/office/officeart/2005/8/layout/hierarchy2"/>
    <dgm:cxn modelId="{A87A079B-A251-4E4E-90CF-B440132DB183}" type="presParOf" srcId="{E5CBB9E5-9BB3-4E1E-B85D-E9F2370901A3}" destId="{3454D440-B8D1-44B1-BA77-D9261479E13D}" srcOrd="1" destOrd="0" presId="urn:microsoft.com/office/officeart/2005/8/layout/hierarchy2"/>
    <dgm:cxn modelId="{1602858A-0987-452D-959E-DA8D944A2719}" type="presParOf" srcId="{3454D440-B8D1-44B1-BA77-D9261479E13D}" destId="{DB52C15A-9C17-4840-98FB-581D9B039B7C}" srcOrd="0" destOrd="0" presId="urn:microsoft.com/office/officeart/2005/8/layout/hierarchy2"/>
    <dgm:cxn modelId="{55C32060-8FDF-43F4-8642-98FB598E6C68}" type="presParOf" srcId="{3454D440-B8D1-44B1-BA77-D9261479E13D}" destId="{371CFC33-A726-41FA-910F-7518BEA4E944}" srcOrd="1" destOrd="0" presId="urn:microsoft.com/office/officeart/2005/8/layout/hierarchy2"/>
    <dgm:cxn modelId="{D2C731DC-3E77-469E-81C2-D090955D1FF8}" type="presParOf" srcId="{371CFC33-A726-41FA-910F-7518BEA4E944}" destId="{5C2F4B8B-5F4B-42C5-9583-E7233B8E1405}" srcOrd="0" destOrd="0" presId="urn:microsoft.com/office/officeart/2005/8/layout/hierarchy2"/>
    <dgm:cxn modelId="{A598FF59-6D28-4EF9-A570-39CFF7E2A14D}" type="presParOf" srcId="{5C2F4B8B-5F4B-42C5-9583-E7233B8E1405}" destId="{37BCC151-DE62-424D-8D57-ED4B07CB7BEA}" srcOrd="0" destOrd="0" presId="urn:microsoft.com/office/officeart/2005/8/layout/hierarchy2"/>
    <dgm:cxn modelId="{1E8309D5-6908-466D-B0F4-67170B0D5EE4}" type="presParOf" srcId="{371CFC33-A726-41FA-910F-7518BEA4E944}" destId="{69F1098F-6B7B-452F-8E07-A256327D5200}" srcOrd="1" destOrd="0" presId="urn:microsoft.com/office/officeart/2005/8/layout/hierarchy2"/>
    <dgm:cxn modelId="{8D1D03A9-48C6-4818-A2A5-021777DB972B}" type="presParOf" srcId="{69F1098F-6B7B-452F-8E07-A256327D5200}" destId="{279F2785-DDFA-49CF-A685-8D1D8C754742}" srcOrd="0" destOrd="0" presId="urn:microsoft.com/office/officeart/2005/8/layout/hierarchy2"/>
    <dgm:cxn modelId="{99DE0540-48EC-473D-AEF5-E5ED7E8AF668}" type="presParOf" srcId="{69F1098F-6B7B-452F-8E07-A256327D5200}" destId="{C0DD8031-8978-482B-8F6F-706B215868B8}" srcOrd="1" destOrd="0" presId="urn:microsoft.com/office/officeart/2005/8/layout/hierarchy2"/>
    <dgm:cxn modelId="{534EB920-DB3C-4F58-983B-E8F5DD1490CB}" type="presParOf" srcId="{3DBAAC14-5229-4548-BF94-28C4A70AB66F}" destId="{F88DEAF6-0E92-4A98-ACBB-0507BE7BA51E}" srcOrd="2" destOrd="0" presId="urn:microsoft.com/office/officeart/2005/8/layout/hierarchy2"/>
    <dgm:cxn modelId="{42E0F3A9-B1E7-41AE-A645-B159834E7084}" type="presParOf" srcId="{F88DEAF6-0E92-4A98-ACBB-0507BE7BA51E}" destId="{1E855241-8471-4A0C-A1DF-0F659DB2F9D3}" srcOrd="0" destOrd="0" presId="urn:microsoft.com/office/officeart/2005/8/layout/hierarchy2"/>
    <dgm:cxn modelId="{7DA7C8B4-8A8D-4DF8-9654-3216665AA27C}" type="presParOf" srcId="{3DBAAC14-5229-4548-BF94-28C4A70AB66F}" destId="{70C23FF6-E6D3-4767-AC00-B3A7D5057599}" srcOrd="3" destOrd="0" presId="urn:microsoft.com/office/officeart/2005/8/layout/hierarchy2"/>
    <dgm:cxn modelId="{8D75E9DC-476C-4953-B9A7-D660927BBF2D}" type="presParOf" srcId="{70C23FF6-E6D3-4767-AC00-B3A7D5057599}" destId="{FF548DD1-0478-4C37-A05F-94CA7A7C5CB4}" srcOrd="0" destOrd="0" presId="urn:microsoft.com/office/officeart/2005/8/layout/hierarchy2"/>
    <dgm:cxn modelId="{902F5303-E077-4DBA-B65C-ED8B19D99BF0}" type="presParOf" srcId="{70C23FF6-E6D3-4767-AC00-B3A7D5057599}" destId="{752C6C40-542C-4CC2-8720-197D3C6B2387}" srcOrd="1" destOrd="0" presId="urn:microsoft.com/office/officeart/2005/8/layout/hierarchy2"/>
    <dgm:cxn modelId="{C7249A35-8B52-4EC7-AD1C-54E2192270E5}" type="presParOf" srcId="{752C6C40-542C-4CC2-8720-197D3C6B2387}" destId="{CA017A1C-B3F6-4BD2-B1F4-0701F07D4378}" srcOrd="0" destOrd="0" presId="urn:microsoft.com/office/officeart/2005/8/layout/hierarchy2"/>
    <dgm:cxn modelId="{E13BDE0C-8CC0-4505-860C-96D7D9331ACC}" type="presParOf" srcId="{CA017A1C-B3F6-4BD2-B1F4-0701F07D4378}" destId="{663213C0-A1BD-451D-A6C8-AE912D590101}" srcOrd="0" destOrd="0" presId="urn:microsoft.com/office/officeart/2005/8/layout/hierarchy2"/>
    <dgm:cxn modelId="{40E932AD-2020-4990-968D-3F6DE7BF9F0E}" type="presParOf" srcId="{752C6C40-542C-4CC2-8720-197D3C6B2387}" destId="{7E0E8B74-273D-4C52-81A2-386C5E72466A}" srcOrd="1" destOrd="0" presId="urn:microsoft.com/office/officeart/2005/8/layout/hierarchy2"/>
    <dgm:cxn modelId="{45388D9E-3504-424F-8DA7-DE7D0314AA35}" type="presParOf" srcId="{7E0E8B74-273D-4C52-81A2-386C5E72466A}" destId="{51D9ACE7-2B25-4E95-81CE-8CEDC54E613B}" srcOrd="0" destOrd="0" presId="urn:microsoft.com/office/officeart/2005/8/layout/hierarchy2"/>
    <dgm:cxn modelId="{F4E24B00-BD19-480C-AC31-396898ED6E47}" type="presParOf" srcId="{7E0E8B74-273D-4C52-81A2-386C5E72466A}" destId="{1B2F6DBB-2BC1-4E54-957D-5FB7B5F4BE60}" srcOrd="1" destOrd="0" presId="urn:microsoft.com/office/officeart/2005/8/layout/hierarchy2"/>
    <dgm:cxn modelId="{451E4739-1686-4482-8533-98DEFDDAFD76}" type="presParOf" srcId="{1B2F6DBB-2BC1-4E54-957D-5FB7B5F4BE60}" destId="{C475B806-F589-4433-895A-843BDB591F92}" srcOrd="0" destOrd="0" presId="urn:microsoft.com/office/officeart/2005/8/layout/hierarchy2"/>
    <dgm:cxn modelId="{67944EDD-5DAE-4F9A-8B80-33FA77477A49}" type="presParOf" srcId="{C475B806-F589-4433-895A-843BDB591F92}" destId="{586BB5E4-B83B-47F8-97C7-6796EF7C1635}" srcOrd="0" destOrd="0" presId="urn:microsoft.com/office/officeart/2005/8/layout/hierarchy2"/>
    <dgm:cxn modelId="{32813EC5-73F6-47C0-BE65-EB547A0A6D7B}" type="presParOf" srcId="{1B2F6DBB-2BC1-4E54-957D-5FB7B5F4BE60}" destId="{56D79FF2-50E0-427A-B479-91E92ADC66C1}" srcOrd="1" destOrd="0" presId="urn:microsoft.com/office/officeart/2005/8/layout/hierarchy2"/>
    <dgm:cxn modelId="{5A85CDEB-AB69-41AE-A542-629381436072}" type="presParOf" srcId="{56D79FF2-50E0-427A-B479-91E92ADC66C1}" destId="{32AD946F-E4C5-44C1-A961-D0780EB54422}" srcOrd="0" destOrd="0" presId="urn:microsoft.com/office/officeart/2005/8/layout/hierarchy2"/>
    <dgm:cxn modelId="{35456C3B-3166-458F-8E70-2727E38A140E}" type="presParOf" srcId="{56D79FF2-50E0-427A-B479-91E92ADC66C1}" destId="{0EE86831-4B76-48DE-BDBB-B2C817497D86}"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9F641-9087-4D38-8992-880F112A8660}">
      <dsp:nvSpPr>
        <dsp:cNvPr id="0" name=""/>
        <dsp:cNvSpPr/>
      </dsp:nvSpPr>
      <dsp:spPr>
        <a:xfrm>
          <a:off x="0" y="1780"/>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DF0C50-351B-49A6-8C16-1108675212E3}">
      <dsp:nvSpPr>
        <dsp:cNvPr id="0" name=""/>
        <dsp:cNvSpPr/>
      </dsp:nvSpPr>
      <dsp:spPr>
        <a:xfrm>
          <a:off x="229529" y="172505"/>
          <a:ext cx="417326" cy="41732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A53169-81EB-4170-B19E-AC9DEB64EC21}">
      <dsp:nvSpPr>
        <dsp:cNvPr id="0" name=""/>
        <dsp:cNvSpPr/>
      </dsp:nvSpPr>
      <dsp:spPr>
        <a:xfrm>
          <a:off x="876386" y="178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a:t>LGBTQIA+ diversity and mental health</a:t>
          </a:r>
          <a:endParaRPr lang="en-US" sz="1900" kern="1200" dirty="0"/>
        </a:p>
      </dsp:txBody>
      <dsp:txXfrm>
        <a:off x="876386" y="1780"/>
        <a:ext cx="5387253" cy="758776"/>
      </dsp:txXfrm>
    </dsp:sp>
    <dsp:sp modelId="{9363E92F-5F67-4AA7-B443-16B9531A5C66}">
      <dsp:nvSpPr>
        <dsp:cNvPr id="0" name=""/>
        <dsp:cNvSpPr/>
      </dsp:nvSpPr>
      <dsp:spPr>
        <a:xfrm>
          <a:off x="0" y="950250"/>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1091C2-624A-4709-AD97-D8D9F076688F}">
      <dsp:nvSpPr>
        <dsp:cNvPr id="0" name=""/>
        <dsp:cNvSpPr/>
      </dsp:nvSpPr>
      <dsp:spPr>
        <a:xfrm>
          <a:off x="229529" y="1120975"/>
          <a:ext cx="417326" cy="41732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92BD50-7035-4DC7-8CF1-20EC900A593F}">
      <dsp:nvSpPr>
        <dsp:cNvPr id="0" name=""/>
        <dsp:cNvSpPr/>
      </dsp:nvSpPr>
      <dsp:spPr>
        <a:xfrm>
          <a:off x="876386" y="95025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a:t>Perspective I: A social evolutionary perspective on divergence</a:t>
          </a:r>
          <a:endParaRPr lang="en-US" sz="1900" kern="1200" dirty="0"/>
        </a:p>
      </dsp:txBody>
      <dsp:txXfrm>
        <a:off x="876386" y="950250"/>
        <a:ext cx="5387253" cy="758776"/>
      </dsp:txXfrm>
    </dsp:sp>
    <dsp:sp modelId="{9B7F0B55-0686-4678-864D-4A83030EBCF9}">
      <dsp:nvSpPr>
        <dsp:cNvPr id="0" name=""/>
        <dsp:cNvSpPr/>
      </dsp:nvSpPr>
      <dsp:spPr>
        <a:xfrm>
          <a:off x="0" y="1898720"/>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5DE3F1-0604-47A2-ACD1-45974F76BB0B}">
      <dsp:nvSpPr>
        <dsp:cNvPr id="0" name=""/>
        <dsp:cNvSpPr/>
      </dsp:nvSpPr>
      <dsp:spPr>
        <a:xfrm>
          <a:off x="229529" y="2069445"/>
          <a:ext cx="417326" cy="417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D0FFE6-0ACE-4ECB-9FE6-AE9453CF524D}">
      <dsp:nvSpPr>
        <dsp:cNvPr id="0" name=""/>
        <dsp:cNvSpPr/>
      </dsp:nvSpPr>
      <dsp:spPr>
        <a:xfrm>
          <a:off x="876386" y="189872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a:t>Perspective II: Minority Stress (external stressors)</a:t>
          </a:r>
          <a:endParaRPr lang="en-US" sz="1900" kern="1200" dirty="0"/>
        </a:p>
      </dsp:txBody>
      <dsp:txXfrm>
        <a:off x="876386" y="1898720"/>
        <a:ext cx="5387253" cy="758776"/>
      </dsp:txXfrm>
    </dsp:sp>
    <dsp:sp modelId="{A62813C7-93A1-49C3-A58A-16CFF908422F}">
      <dsp:nvSpPr>
        <dsp:cNvPr id="0" name=""/>
        <dsp:cNvSpPr/>
      </dsp:nvSpPr>
      <dsp:spPr>
        <a:xfrm>
          <a:off x="0" y="2847191"/>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34B028-AF0D-4666-9887-634B4BA0D88A}">
      <dsp:nvSpPr>
        <dsp:cNvPr id="0" name=""/>
        <dsp:cNvSpPr/>
      </dsp:nvSpPr>
      <dsp:spPr>
        <a:xfrm>
          <a:off x="229529" y="3017915"/>
          <a:ext cx="417326" cy="41732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A07C64-1458-4F87-AD68-9E7452A5D42A}">
      <dsp:nvSpPr>
        <dsp:cNvPr id="0" name=""/>
        <dsp:cNvSpPr/>
      </dsp:nvSpPr>
      <dsp:spPr>
        <a:xfrm>
          <a:off x="876386" y="284719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a:t>Perspective III: Cognitive Dissonance (internal stressors)</a:t>
          </a:r>
          <a:endParaRPr lang="en-US" sz="1900" kern="1200" dirty="0"/>
        </a:p>
      </dsp:txBody>
      <dsp:txXfrm>
        <a:off x="876386" y="2847191"/>
        <a:ext cx="5387253" cy="758776"/>
      </dsp:txXfrm>
    </dsp:sp>
    <dsp:sp modelId="{B99007F1-FCC6-424C-9803-20A104F0A76C}">
      <dsp:nvSpPr>
        <dsp:cNvPr id="0" name=""/>
        <dsp:cNvSpPr/>
      </dsp:nvSpPr>
      <dsp:spPr>
        <a:xfrm>
          <a:off x="0" y="3795661"/>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E1545E-C8B3-402B-8E1C-C2902B827CB7}">
      <dsp:nvSpPr>
        <dsp:cNvPr id="0" name=""/>
        <dsp:cNvSpPr/>
      </dsp:nvSpPr>
      <dsp:spPr>
        <a:xfrm>
          <a:off x="229529" y="3966385"/>
          <a:ext cx="417326" cy="41732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4ECDB8-9C73-41F2-8892-F4FEB0EDA44B}">
      <dsp:nvSpPr>
        <dsp:cNvPr id="0" name=""/>
        <dsp:cNvSpPr/>
      </dsp:nvSpPr>
      <dsp:spPr>
        <a:xfrm>
          <a:off x="876386" y="379566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err="1"/>
            <a:t>LGBTIreland</a:t>
          </a:r>
          <a:r>
            <a:rPr lang="en-IE" sz="1900" kern="1200" dirty="0"/>
            <a:t> study: mental health and distress </a:t>
          </a:r>
          <a:endParaRPr lang="en-US" sz="1900" kern="1200" dirty="0"/>
        </a:p>
      </dsp:txBody>
      <dsp:txXfrm>
        <a:off x="876386" y="3795661"/>
        <a:ext cx="5387253" cy="758776"/>
      </dsp:txXfrm>
    </dsp:sp>
    <dsp:sp modelId="{AAACE56D-A6F2-436B-A142-D8A2DDB10E76}">
      <dsp:nvSpPr>
        <dsp:cNvPr id="0" name=""/>
        <dsp:cNvSpPr/>
      </dsp:nvSpPr>
      <dsp:spPr>
        <a:xfrm>
          <a:off x="0" y="4744131"/>
          <a:ext cx="6263640" cy="7587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62E0D0-3643-41BB-A0FF-E56C13157669}">
      <dsp:nvSpPr>
        <dsp:cNvPr id="0" name=""/>
        <dsp:cNvSpPr/>
      </dsp:nvSpPr>
      <dsp:spPr>
        <a:xfrm>
          <a:off x="229529" y="4914855"/>
          <a:ext cx="417326" cy="41732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6517B-570D-4929-ACE7-6DA3F28BBAB2}">
      <dsp:nvSpPr>
        <dsp:cNvPr id="0" name=""/>
        <dsp:cNvSpPr/>
      </dsp:nvSpPr>
      <dsp:spPr>
        <a:xfrm>
          <a:off x="876386" y="474413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IE" sz="1900" kern="1200" dirty="0"/>
            <a:t>Questions for Discussion</a:t>
          </a:r>
          <a:endParaRPr lang="en-US" sz="1900" kern="1200" dirty="0"/>
        </a:p>
      </dsp:txBody>
      <dsp:txXfrm>
        <a:off x="876386" y="4744131"/>
        <a:ext cx="5387253" cy="758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0C41-F6C1-45A5-A756-93CE016DFCE5}">
      <dsp:nvSpPr>
        <dsp:cNvPr id="0" name=""/>
        <dsp:cNvSpPr/>
      </dsp:nvSpPr>
      <dsp:spPr>
        <a:xfrm>
          <a:off x="8305" y="1838390"/>
          <a:ext cx="1662650" cy="859722"/>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E" sz="1800" b="1" kern="1200" dirty="0" err="1"/>
            <a:t>LGBTIreland</a:t>
          </a:r>
          <a:endParaRPr lang="en-IE" sz="1800" b="1" kern="1200" dirty="0"/>
        </a:p>
      </dsp:txBody>
      <dsp:txXfrm>
        <a:off x="33485" y="1863570"/>
        <a:ext cx="1612290" cy="809362"/>
      </dsp:txXfrm>
    </dsp:sp>
    <dsp:sp modelId="{9CA9E008-3795-411C-A89B-D412A1D7383D}">
      <dsp:nvSpPr>
        <dsp:cNvPr id="0" name=""/>
        <dsp:cNvSpPr/>
      </dsp:nvSpPr>
      <dsp:spPr>
        <a:xfrm rot="18598798">
          <a:off x="1479626" y="1841074"/>
          <a:ext cx="1070438" cy="34112"/>
        </a:xfrm>
        <a:custGeom>
          <a:avLst/>
          <a:gdLst/>
          <a:ahLst/>
          <a:cxnLst/>
          <a:rect l="0" t="0" r="0" b="0"/>
          <a:pathLst>
            <a:path>
              <a:moveTo>
                <a:pt x="0" y="17056"/>
              </a:moveTo>
              <a:lnTo>
                <a:pt x="1070438" y="170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IE" sz="1800" kern="1200"/>
        </a:p>
      </dsp:txBody>
      <dsp:txXfrm>
        <a:off x="1988084" y="1831369"/>
        <a:ext cx="53521" cy="53521"/>
      </dsp:txXfrm>
    </dsp:sp>
    <dsp:sp modelId="{9B9CB9D7-6EFF-4E59-8A5E-184487D56815}">
      <dsp:nvSpPr>
        <dsp:cNvPr id="0" name=""/>
        <dsp:cNvSpPr/>
      </dsp:nvSpPr>
      <dsp:spPr>
        <a:xfrm>
          <a:off x="2358734" y="708342"/>
          <a:ext cx="2013090" cy="1479332"/>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E" sz="1800" kern="1200" dirty="0"/>
            <a:t>Module 1: </a:t>
          </a:r>
        </a:p>
        <a:p>
          <a:pPr marL="0" lvl="0" indent="0" algn="ctr" defTabSz="800100">
            <a:lnSpc>
              <a:spcPct val="90000"/>
            </a:lnSpc>
            <a:spcBef>
              <a:spcPct val="0"/>
            </a:spcBef>
            <a:spcAft>
              <a:spcPct val="35000"/>
            </a:spcAft>
            <a:buNone/>
          </a:pPr>
          <a:r>
            <a:rPr lang="en-IE" sz="1800" kern="1200" dirty="0"/>
            <a:t>Survey of LGBTI people</a:t>
          </a:r>
        </a:p>
      </dsp:txBody>
      <dsp:txXfrm>
        <a:off x="2402062" y="751670"/>
        <a:ext cx="1926434" cy="1392676"/>
      </dsp:txXfrm>
    </dsp:sp>
    <dsp:sp modelId="{B7B40509-D257-472E-AB45-391637D1600F}">
      <dsp:nvSpPr>
        <dsp:cNvPr id="0" name=""/>
        <dsp:cNvSpPr/>
      </dsp:nvSpPr>
      <dsp:spPr>
        <a:xfrm>
          <a:off x="4371824" y="1430952"/>
          <a:ext cx="687777" cy="34112"/>
        </a:xfrm>
        <a:custGeom>
          <a:avLst/>
          <a:gdLst/>
          <a:ahLst/>
          <a:cxnLst/>
          <a:rect l="0" t="0" r="0" b="0"/>
          <a:pathLst>
            <a:path>
              <a:moveTo>
                <a:pt x="0" y="17056"/>
              </a:moveTo>
              <a:lnTo>
                <a:pt x="687777" y="17056"/>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IE" sz="1800" kern="1200"/>
        </a:p>
      </dsp:txBody>
      <dsp:txXfrm>
        <a:off x="4698519" y="1430813"/>
        <a:ext cx="34388" cy="34388"/>
      </dsp:txXfrm>
    </dsp:sp>
    <dsp:sp modelId="{DB52C15A-9C17-4840-98FB-581D9B039B7C}">
      <dsp:nvSpPr>
        <dsp:cNvPr id="0" name=""/>
        <dsp:cNvSpPr/>
      </dsp:nvSpPr>
      <dsp:spPr>
        <a:xfrm>
          <a:off x="5059602" y="1018147"/>
          <a:ext cx="1021813" cy="85972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E" sz="1800" kern="1200" dirty="0"/>
            <a:t>N=2,264</a:t>
          </a:r>
        </a:p>
      </dsp:txBody>
      <dsp:txXfrm>
        <a:off x="5084782" y="1043327"/>
        <a:ext cx="971453" cy="809362"/>
      </dsp:txXfrm>
    </dsp:sp>
    <dsp:sp modelId="{5C2F4B8B-5F4B-42C5-9583-E7233B8E1405}">
      <dsp:nvSpPr>
        <dsp:cNvPr id="0" name=""/>
        <dsp:cNvSpPr/>
      </dsp:nvSpPr>
      <dsp:spPr>
        <a:xfrm>
          <a:off x="6081416" y="1430952"/>
          <a:ext cx="687777" cy="34112"/>
        </a:xfrm>
        <a:custGeom>
          <a:avLst/>
          <a:gdLst/>
          <a:ahLst/>
          <a:cxnLst/>
          <a:rect l="0" t="0" r="0" b="0"/>
          <a:pathLst>
            <a:path>
              <a:moveTo>
                <a:pt x="0" y="17056"/>
              </a:moveTo>
              <a:lnTo>
                <a:pt x="687777" y="1705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E" sz="500" kern="1200"/>
        </a:p>
      </dsp:txBody>
      <dsp:txXfrm>
        <a:off x="6408110" y="1430813"/>
        <a:ext cx="34388" cy="34388"/>
      </dsp:txXfrm>
    </dsp:sp>
    <dsp:sp modelId="{279F2785-DDFA-49CF-A685-8D1D8C754742}">
      <dsp:nvSpPr>
        <dsp:cNvPr id="0" name=""/>
        <dsp:cNvSpPr/>
      </dsp:nvSpPr>
      <dsp:spPr>
        <a:xfrm>
          <a:off x="6769194" y="1018147"/>
          <a:ext cx="1719444" cy="859722"/>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E" sz="1400" kern="1200" dirty="0"/>
            <a:t>Aim: identify mental health and distress in LGBTI community</a:t>
          </a:r>
        </a:p>
      </dsp:txBody>
      <dsp:txXfrm>
        <a:off x="6794374" y="1043327"/>
        <a:ext cx="1669084" cy="809362"/>
      </dsp:txXfrm>
    </dsp:sp>
    <dsp:sp modelId="{F88DEAF6-0E92-4A98-ACBB-0507BE7BA51E}">
      <dsp:nvSpPr>
        <dsp:cNvPr id="0" name=""/>
        <dsp:cNvSpPr/>
      </dsp:nvSpPr>
      <dsp:spPr>
        <a:xfrm rot="2967597">
          <a:off x="1485768" y="2653268"/>
          <a:ext cx="1058152" cy="34112"/>
        </a:xfrm>
        <a:custGeom>
          <a:avLst/>
          <a:gdLst/>
          <a:ahLst/>
          <a:cxnLst/>
          <a:rect l="0" t="0" r="0" b="0"/>
          <a:pathLst>
            <a:path>
              <a:moveTo>
                <a:pt x="0" y="17056"/>
              </a:moveTo>
              <a:lnTo>
                <a:pt x="1058152" y="170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IE" sz="1800" kern="1200"/>
        </a:p>
      </dsp:txBody>
      <dsp:txXfrm>
        <a:off x="1988391" y="2643870"/>
        <a:ext cx="52907" cy="52907"/>
      </dsp:txXfrm>
    </dsp:sp>
    <dsp:sp modelId="{FF548DD1-0478-4C37-A05F-94CA7A7C5CB4}">
      <dsp:nvSpPr>
        <dsp:cNvPr id="0" name=""/>
        <dsp:cNvSpPr/>
      </dsp:nvSpPr>
      <dsp:spPr>
        <a:xfrm>
          <a:off x="2358734" y="2316632"/>
          <a:ext cx="1972236" cy="1511528"/>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E" sz="1800" kern="1200" dirty="0"/>
            <a:t>Module 2: </a:t>
          </a:r>
        </a:p>
        <a:p>
          <a:pPr marL="0" lvl="0" indent="0" algn="ctr" defTabSz="800100">
            <a:lnSpc>
              <a:spcPct val="90000"/>
            </a:lnSpc>
            <a:spcBef>
              <a:spcPct val="0"/>
            </a:spcBef>
            <a:spcAft>
              <a:spcPct val="35000"/>
            </a:spcAft>
            <a:buNone/>
          </a:pPr>
          <a:r>
            <a:rPr lang="en-IE" sz="1800" kern="1200" dirty="0"/>
            <a:t>Survey of General Public</a:t>
          </a:r>
        </a:p>
      </dsp:txBody>
      <dsp:txXfrm>
        <a:off x="2403005" y="2360903"/>
        <a:ext cx="1883694" cy="1422986"/>
      </dsp:txXfrm>
    </dsp:sp>
    <dsp:sp modelId="{CA017A1C-B3F6-4BD2-B1F4-0701F07D4378}">
      <dsp:nvSpPr>
        <dsp:cNvPr id="0" name=""/>
        <dsp:cNvSpPr/>
      </dsp:nvSpPr>
      <dsp:spPr>
        <a:xfrm>
          <a:off x="4330970" y="3055341"/>
          <a:ext cx="687777" cy="34112"/>
        </a:xfrm>
        <a:custGeom>
          <a:avLst/>
          <a:gdLst/>
          <a:ahLst/>
          <a:cxnLst/>
          <a:rect l="0" t="0" r="0" b="0"/>
          <a:pathLst>
            <a:path>
              <a:moveTo>
                <a:pt x="0" y="17056"/>
              </a:moveTo>
              <a:lnTo>
                <a:pt x="687777" y="17056"/>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IE" sz="1800" kern="1200"/>
        </a:p>
      </dsp:txBody>
      <dsp:txXfrm>
        <a:off x="4657665" y="3055202"/>
        <a:ext cx="34388" cy="34388"/>
      </dsp:txXfrm>
    </dsp:sp>
    <dsp:sp modelId="{51D9ACE7-2B25-4E95-81CE-8CEDC54E613B}">
      <dsp:nvSpPr>
        <dsp:cNvPr id="0" name=""/>
        <dsp:cNvSpPr/>
      </dsp:nvSpPr>
      <dsp:spPr>
        <a:xfrm>
          <a:off x="5018748" y="2642536"/>
          <a:ext cx="996985" cy="85972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E" sz="1800" kern="1200" dirty="0"/>
            <a:t>N=1,008</a:t>
          </a:r>
        </a:p>
      </dsp:txBody>
      <dsp:txXfrm>
        <a:off x="5043928" y="2667716"/>
        <a:ext cx="946625" cy="809362"/>
      </dsp:txXfrm>
    </dsp:sp>
    <dsp:sp modelId="{C475B806-F589-4433-895A-843BDB591F92}">
      <dsp:nvSpPr>
        <dsp:cNvPr id="0" name=""/>
        <dsp:cNvSpPr/>
      </dsp:nvSpPr>
      <dsp:spPr>
        <a:xfrm>
          <a:off x="6015733" y="3055341"/>
          <a:ext cx="687777" cy="34112"/>
        </a:xfrm>
        <a:custGeom>
          <a:avLst/>
          <a:gdLst/>
          <a:ahLst/>
          <a:cxnLst/>
          <a:rect l="0" t="0" r="0" b="0"/>
          <a:pathLst>
            <a:path>
              <a:moveTo>
                <a:pt x="0" y="17056"/>
              </a:moveTo>
              <a:lnTo>
                <a:pt x="687777" y="1705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E" sz="500" kern="1200"/>
        </a:p>
      </dsp:txBody>
      <dsp:txXfrm>
        <a:off x="6342428" y="3055202"/>
        <a:ext cx="34388" cy="34388"/>
      </dsp:txXfrm>
    </dsp:sp>
    <dsp:sp modelId="{32AD946F-E4C5-44C1-A961-D0780EB54422}">
      <dsp:nvSpPr>
        <dsp:cNvPr id="0" name=""/>
        <dsp:cNvSpPr/>
      </dsp:nvSpPr>
      <dsp:spPr>
        <a:xfrm>
          <a:off x="6703511" y="2642536"/>
          <a:ext cx="1719444" cy="859722"/>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E" sz="1400" kern="1200" dirty="0"/>
            <a:t>Aim:  assess attitudes towards LGBT people in a representative sample </a:t>
          </a:r>
        </a:p>
      </dsp:txBody>
      <dsp:txXfrm>
        <a:off x="6728691" y="2667716"/>
        <a:ext cx="1669084" cy="8093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7EC993-E425-42E9-9F8D-0A9FA9F79A77}" type="datetimeFigureOut">
              <a:rPr lang="en-US" smtClean="0"/>
              <a:t>4/1/2024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F18E3F-4887-44EF-BC54-D61738FF5D45}" type="slidenum">
              <a:rPr lang="en-US" smtClean="0"/>
              <a:t>‹#›</a:t>
            </a:fld>
            <a:endParaRPr lang="en-US"/>
          </a:p>
        </p:txBody>
      </p:sp>
    </p:spTree>
    <p:extLst>
      <p:ext uri="{BB962C8B-B14F-4D97-AF65-F5344CB8AC3E}">
        <p14:creationId xmlns:p14="http://schemas.microsoft.com/office/powerpoint/2010/main" val="39539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F18E3F-4887-44EF-BC54-D61738FF5D45}" type="slidenum">
              <a:rPr lang="en-US" smtClean="0"/>
              <a:t>4</a:t>
            </a:fld>
            <a:endParaRPr lang="en-US"/>
          </a:p>
        </p:txBody>
      </p:sp>
    </p:spTree>
    <p:extLst>
      <p:ext uri="{BB962C8B-B14F-4D97-AF65-F5344CB8AC3E}">
        <p14:creationId xmlns:p14="http://schemas.microsoft.com/office/powerpoint/2010/main" val="3798691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C79682-BE6A-4B41-B2D7-5493487D7E6F}" type="slidenum">
              <a:rPr kumimoji="0" lang="en-IE" sz="1200" b="0" i="0" u="none" strike="noStrike" kern="1200" cap="none" spc="0" normalizeH="0" baseline="0" noProof="0" smtClean="0">
                <a:ln>
                  <a:noFill/>
                </a:ln>
                <a:solidFill>
                  <a:prstClr val="black"/>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IE" sz="1200" b="0" i="0" u="none" strike="noStrike" kern="1200" cap="none" spc="0" normalizeH="0" baseline="0" noProof="0">
              <a:ln>
                <a:noFill/>
              </a:ln>
              <a:solidFill>
                <a:prstClr val="black"/>
              </a:solidFill>
              <a:effectLst/>
              <a:uLnTx/>
              <a:uFillTx/>
              <a:latin typeface="Tahoma" pitchFamily="34" charset="0"/>
              <a:ea typeface="+mn-ea"/>
              <a:cs typeface="+mn-cs"/>
            </a:endParaRPr>
          </a:p>
        </p:txBody>
      </p:sp>
    </p:spTree>
    <p:extLst>
      <p:ext uri="{BB962C8B-B14F-4D97-AF65-F5344CB8AC3E}">
        <p14:creationId xmlns:p14="http://schemas.microsoft.com/office/powerpoint/2010/main" val="283058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18E3F-4887-44EF-BC54-D61738FF5D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1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F18E3F-4887-44EF-BC54-D61738FF5D45}" type="slidenum">
              <a:rPr lang="en-US" smtClean="0"/>
              <a:t>11</a:t>
            </a:fld>
            <a:endParaRPr lang="en-US"/>
          </a:p>
        </p:txBody>
      </p:sp>
    </p:spTree>
    <p:extLst>
      <p:ext uri="{BB962C8B-B14F-4D97-AF65-F5344CB8AC3E}">
        <p14:creationId xmlns:p14="http://schemas.microsoft.com/office/powerpoint/2010/main" val="72619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aseline="0" dirty="0"/>
              <a:t>Intersex excluded: </a:t>
            </a:r>
            <a:r>
              <a:rPr lang="en-IE" sz="1200" kern="1200" dirty="0">
                <a:solidFill>
                  <a:schemeClr val="tx1"/>
                </a:solidFill>
                <a:latin typeface="+mn-lt"/>
                <a:ea typeface="+mn-ea"/>
                <a:cs typeface="+mn-cs"/>
              </a:rPr>
              <a:t>The general public’s knowledge and understanding of intersex people was perceived to be too limited to ensure reliable responses. Based on the recommendation of the Steering Group public attitudes towards intersex people</a:t>
            </a:r>
            <a:r>
              <a:rPr lang="en-IE" sz="1200" kern="1200" baseline="0" dirty="0">
                <a:solidFill>
                  <a:schemeClr val="tx1"/>
                </a:solidFill>
                <a:latin typeface="+mn-lt"/>
                <a:ea typeface="+mn-ea"/>
                <a:cs typeface="+mn-cs"/>
              </a:rPr>
              <a:t> not explored.</a:t>
            </a:r>
            <a:endParaRPr lang="en-IE" dirty="0"/>
          </a:p>
        </p:txBody>
      </p:sp>
      <p:sp>
        <p:nvSpPr>
          <p:cNvPr id="4" name="Slide Number Placeholder 3"/>
          <p:cNvSpPr>
            <a:spLocks noGrp="1"/>
          </p:cNvSpPr>
          <p:nvPr>
            <p:ph type="sldNum" sz="quarter" idx="10"/>
          </p:nvPr>
        </p:nvSpPr>
        <p:spPr/>
        <p:txBody>
          <a:bodyPr/>
          <a:lstStyle/>
          <a:p>
            <a:fld id="{9F93EAA0-3913-4C50-B3BE-72AB77DB63BD}" type="slidenum">
              <a:rPr lang="en-IE" smtClean="0">
                <a:solidFill>
                  <a:prstClr val="black"/>
                </a:solidFill>
              </a:rPr>
              <a:pPr/>
              <a:t>12</a:t>
            </a:fld>
            <a:endParaRPr lang="en-IE">
              <a:solidFill>
                <a:prstClr val="black"/>
              </a:solidFill>
            </a:endParaRPr>
          </a:p>
        </p:txBody>
      </p:sp>
    </p:spTree>
    <p:extLst>
      <p:ext uri="{BB962C8B-B14F-4D97-AF65-F5344CB8AC3E}">
        <p14:creationId xmlns:p14="http://schemas.microsoft.com/office/powerpoint/2010/main" val="1723036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150284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377704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243499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3424027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DD1C2F37-AD58-40A3-B858-38550EAE3A71}" type="datetimeFigureOut">
              <a:rPr lang="en-IE" smtClean="0"/>
              <a:t>01/04/2024</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3031847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DD1C2F37-AD58-40A3-B858-38550EAE3A71}" type="datetimeFigureOut">
              <a:rPr lang="en-IE" smtClean="0"/>
              <a:t>01/04/2024</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70636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C2F37-AD58-40A3-B858-38550EAE3A71}" type="datetimeFigureOut">
              <a:rPr lang="en-IE" smtClean="0"/>
              <a:t>01/04/2024</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18901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4127973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490074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4193028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631825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1104900"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1104900" y="914401"/>
            <a:ext cx="10001251"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70897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1425587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099867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530914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575357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DD1C2F37-AD58-40A3-B858-38550EAE3A71}" type="datetimeFigureOut">
              <a:rPr lang="en-IE" smtClean="0"/>
              <a:t>01/04/2024</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3134959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DD1C2F37-AD58-40A3-B858-38550EAE3A71}" type="datetimeFigureOut">
              <a:rPr lang="en-IE" smtClean="0"/>
              <a:t>01/04/2024</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017106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C2F37-AD58-40A3-B858-38550EAE3A71}" type="datetimeFigureOut">
              <a:rPr lang="en-IE" smtClean="0"/>
              <a:t>01/04/2024</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68577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52501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C2F37-AD58-40A3-B858-38550EAE3A71}" type="datetimeFigureOut">
              <a:rPr lang="en-IE" smtClean="0"/>
              <a:t>01/04/2024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5257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2222447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DD1C2F37-AD58-40A3-B858-38550EAE3A71}" type="datetimeFigureOut">
              <a:rPr lang="en-IE" smtClean="0"/>
              <a:t>01/04/2024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07D7EF7-2AB0-4432-A4FF-F5A177634CAE}" type="slidenum">
              <a:rPr lang="en-IE" smtClean="0"/>
              <a:t>‹#›</a:t>
            </a:fld>
            <a:endParaRPr lang="en-IE"/>
          </a:p>
        </p:txBody>
      </p:sp>
    </p:spTree>
    <p:extLst>
      <p:ext uri="{BB962C8B-B14F-4D97-AF65-F5344CB8AC3E}">
        <p14:creationId xmlns:p14="http://schemas.microsoft.com/office/powerpoint/2010/main" val="1667239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422400"/>
            <a:ext cx="12196233"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IE" sz="1800"/>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IE" sz="1800"/>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IE" sz="1800"/>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IE" sz="1800"/>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IE" sz="1800"/>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IE" sz="1800"/>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IE" sz="1800"/>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IE" sz="1800"/>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IE" sz="1800"/>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IE" sz="1800"/>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IE" sz="1800"/>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IE" sz="1800"/>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IE" sz="1800"/>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IE" sz="1800"/>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IE" sz="1800"/>
              </a:p>
            </p:txBody>
          </p:sp>
        </p:grpSp>
      </p:grpSp>
      <p:sp>
        <p:nvSpPr>
          <p:cNvPr id="58521" name="Rectangle 153"/>
          <p:cNvSpPr>
            <a:spLocks noGrp="1" noChangeArrowheads="1"/>
          </p:cNvSpPr>
          <p:nvPr>
            <p:ph type="ctrTitle" sz="quarter"/>
          </p:nvPr>
        </p:nvSpPr>
        <p:spPr>
          <a:xfrm>
            <a:off x="914400" y="1768476"/>
            <a:ext cx="10363200" cy="1736725"/>
          </a:xfrm>
        </p:spPr>
        <p:txBody>
          <a:bodyPr anchor="b" anchorCtr="1"/>
          <a:lstStyle>
            <a:lvl1pPr>
              <a:defRPr sz="5400"/>
            </a:lvl1pPr>
          </a:lstStyle>
          <a:p>
            <a:r>
              <a:rPr lang="en-US"/>
              <a:t>Klik om het opmaakprofiel te bewerken</a:t>
            </a:r>
          </a:p>
        </p:txBody>
      </p:sp>
      <p:sp>
        <p:nvSpPr>
          <p:cNvPr id="58522" name="Rectangle 154"/>
          <p:cNvSpPr>
            <a:spLocks noGrp="1" noChangeArrowheads="1"/>
          </p:cNvSpPr>
          <p:nvPr>
            <p:ph type="subTitle" sz="quarter" idx="1"/>
          </p:nvPr>
        </p:nvSpPr>
        <p:spPr>
          <a:xfrm>
            <a:off x="1828800" y="3886200"/>
            <a:ext cx="8534400" cy="1752600"/>
          </a:xfrm>
        </p:spPr>
        <p:txBody>
          <a:bodyPr/>
          <a:lstStyle>
            <a:lvl1pPr marL="0" indent="0" algn="ctr">
              <a:buFont typeface="Arial" charset="0"/>
              <a:buNone/>
              <a:defRPr/>
            </a:lvl1pPr>
          </a:lstStyle>
          <a:p>
            <a:r>
              <a:rPr lang="en-US"/>
              <a:t>Klik om het opmaakprofiel van de modelondertitel te bewerken</a:t>
            </a:r>
          </a:p>
        </p:txBody>
      </p:sp>
      <p:sp>
        <p:nvSpPr>
          <p:cNvPr id="155" name="Rectangle 155"/>
          <p:cNvSpPr>
            <a:spLocks noGrp="1" noChangeArrowheads="1"/>
          </p:cNvSpPr>
          <p:nvPr>
            <p:ph type="dt" sz="quarter" idx="10"/>
          </p:nvPr>
        </p:nvSpPr>
        <p:spPr>
          <a:xfrm>
            <a:off x="406400" y="6248400"/>
            <a:ext cx="30480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6" name="Rectangle 156"/>
          <p:cNvSpPr>
            <a:spLocks noGrp="1" noChangeArrowheads="1"/>
          </p:cNvSpPr>
          <p:nvPr>
            <p:ph type="ftr" sz="quarter" idx="11"/>
          </p:nvPr>
        </p:nvSpPr>
        <p:spPr>
          <a:xfrm>
            <a:off x="4165600" y="6248400"/>
            <a:ext cx="38608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7" name="Rectangle 157"/>
          <p:cNvSpPr>
            <a:spLocks noGrp="1" noChangeArrowheads="1"/>
          </p:cNvSpPr>
          <p:nvPr>
            <p:ph type="sldNum" sz="quarter" idx="12"/>
          </p:nvPr>
        </p:nvSpPr>
        <p:spPr>
          <a:xfrm>
            <a:off x="8737600" y="6248400"/>
            <a:ext cx="3048000" cy="457200"/>
          </a:xfrm>
        </p:spPr>
        <p:txBody>
          <a:bodyPr/>
          <a:lstStyle>
            <a:lvl1pPr>
              <a:defRPr>
                <a:effectLst>
                  <a:outerShdw blurRad="38100" dist="38100" dir="2700000" algn="tl">
                    <a:srgbClr val="000000"/>
                  </a:outerShdw>
                </a:effectLst>
                <a:latin typeface="+mn-lt"/>
              </a:defRPr>
            </a:lvl1pPr>
          </a:lstStyle>
          <a:p>
            <a:pPr>
              <a:defRPr/>
            </a:pPr>
            <a:fld id="{8878D14C-F662-426C-9622-3A6F951ADFF5}" type="slidenum">
              <a:rPr lang="en-US"/>
              <a:pPr>
                <a:defRPr/>
              </a:pPr>
              <a:t>‹#›</a:t>
            </a:fld>
            <a:endParaRPr lang="en-US"/>
          </a:p>
        </p:txBody>
      </p:sp>
    </p:spTree>
    <p:extLst>
      <p:ext uri="{BB962C8B-B14F-4D97-AF65-F5344CB8AC3E}">
        <p14:creationId xmlns:p14="http://schemas.microsoft.com/office/powerpoint/2010/main" val="812004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155"/>
          <p:cNvSpPr>
            <a:spLocks noGrp="1" noChangeArrowheads="1"/>
          </p:cNvSpPr>
          <p:nvPr>
            <p:ph type="dt" sz="half" idx="10"/>
          </p:nvPr>
        </p:nvSpPr>
        <p:spPr>
          <a:ln/>
        </p:spPr>
        <p:txBody>
          <a:bodyPr/>
          <a:lstStyle>
            <a:lvl1pPr>
              <a:defRPr/>
            </a:lvl1pPr>
          </a:lstStyle>
          <a:p>
            <a:pPr>
              <a:defRPr/>
            </a:pPr>
            <a:endParaRPr lang="en-US"/>
          </a:p>
        </p:txBody>
      </p:sp>
      <p:sp>
        <p:nvSpPr>
          <p:cNvPr id="5" name="Rectangle 156"/>
          <p:cNvSpPr>
            <a:spLocks noGrp="1" noChangeArrowheads="1"/>
          </p:cNvSpPr>
          <p:nvPr>
            <p:ph type="ftr" sz="quarter" idx="11"/>
          </p:nvPr>
        </p:nvSpPr>
        <p:spPr>
          <a:ln/>
        </p:spPr>
        <p:txBody>
          <a:bodyPr/>
          <a:lstStyle>
            <a:lvl1pPr>
              <a:defRPr/>
            </a:lvl1pPr>
          </a:lstStyle>
          <a:p>
            <a:pPr>
              <a:defRPr/>
            </a:pPr>
            <a:endParaRPr lang="en-US"/>
          </a:p>
        </p:txBody>
      </p:sp>
      <p:sp>
        <p:nvSpPr>
          <p:cNvPr id="6" name="Rectangle 157"/>
          <p:cNvSpPr>
            <a:spLocks noGrp="1" noChangeArrowheads="1"/>
          </p:cNvSpPr>
          <p:nvPr>
            <p:ph type="sldNum" sz="quarter" idx="12"/>
          </p:nvPr>
        </p:nvSpPr>
        <p:spPr>
          <a:ln/>
        </p:spPr>
        <p:txBody>
          <a:bodyPr/>
          <a:lstStyle>
            <a:lvl1pPr>
              <a:defRPr/>
            </a:lvl1pPr>
          </a:lstStyle>
          <a:p>
            <a:pPr>
              <a:defRPr/>
            </a:pPr>
            <a:fld id="{063E9D29-4D71-4BDD-9DDE-8114A29F207C}" type="slidenum">
              <a:rPr lang="en-US"/>
              <a:pPr>
                <a:defRPr/>
              </a:pPr>
              <a:t>‹#›</a:t>
            </a:fld>
            <a:endParaRPr lang="en-US"/>
          </a:p>
        </p:txBody>
      </p:sp>
    </p:spTree>
    <p:extLst>
      <p:ext uri="{BB962C8B-B14F-4D97-AF65-F5344CB8AC3E}">
        <p14:creationId xmlns:p14="http://schemas.microsoft.com/office/powerpoint/2010/main" val="2160850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55"/>
          <p:cNvSpPr>
            <a:spLocks noGrp="1" noChangeArrowheads="1"/>
          </p:cNvSpPr>
          <p:nvPr>
            <p:ph type="dt" sz="half" idx="10"/>
          </p:nvPr>
        </p:nvSpPr>
        <p:spPr>
          <a:ln/>
        </p:spPr>
        <p:txBody>
          <a:bodyPr/>
          <a:lstStyle>
            <a:lvl1pPr>
              <a:defRPr/>
            </a:lvl1pPr>
          </a:lstStyle>
          <a:p>
            <a:pPr>
              <a:defRPr/>
            </a:pPr>
            <a:endParaRPr lang="en-US"/>
          </a:p>
        </p:txBody>
      </p:sp>
      <p:sp>
        <p:nvSpPr>
          <p:cNvPr id="5" name="Rectangle 156"/>
          <p:cNvSpPr>
            <a:spLocks noGrp="1" noChangeArrowheads="1"/>
          </p:cNvSpPr>
          <p:nvPr>
            <p:ph type="ftr" sz="quarter" idx="11"/>
          </p:nvPr>
        </p:nvSpPr>
        <p:spPr>
          <a:ln/>
        </p:spPr>
        <p:txBody>
          <a:bodyPr/>
          <a:lstStyle>
            <a:lvl1pPr>
              <a:defRPr/>
            </a:lvl1pPr>
          </a:lstStyle>
          <a:p>
            <a:pPr>
              <a:defRPr/>
            </a:pPr>
            <a:endParaRPr lang="en-US"/>
          </a:p>
        </p:txBody>
      </p:sp>
      <p:sp>
        <p:nvSpPr>
          <p:cNvPr id="6" name="Rectangle 157"/>
          <p:cNvSpPr>
            <a:spLocks noGrp="1" noChangeArrowheads="1"/>
          </p:cNvSpPr>
          <p:nvPr>
            <p:ph type="sldNum" sz="quarter" idx="12"/>
          </p:nvPr>
        </p:nvSpPr>
        <p:spPr>
          <a:ln/>
        </p:spPr>
        <p:txBody>
          <a:bodyPr/>
          <a:lstStyle>
            <a:lvl1pPr>
              <a:defRPr/>
            </a:lvl1pPr>
          </a:lstStyle>
          <a:p>
            <a:pPr>
              <a:defRPr/>
            </a:pPr>
            <a:fld id="{FF102C20-31C4-49CB-AB2C-C18C098551CB}" type="slidenum">
              <a:rPr lang="en-US"/>
              <a:pPr>
                <a:defRPr/>
              </a:pPr>
              <a:t>‹#›</a:t>
            </a:fld>
            <a:endParaRPr lang="en-US"/>
          </a:p>
        </p:txBody>
      </p:sp>
    </p:spTree>
    <p:extLst>
      <p:ext uri="{BB962C8B-B14F-4D97-AF65-F5344CB8AC3E}">
        <p14:creationId xmlns:p14="http://schemas.microsoft.com/office/powerpoint/2010/main" val="3205049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02168" y="1600200"/>
            <a:ext cx="5592233"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97601" y="1600200"/>
            <a:ext cx="5592233"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Rectangle 155"/>
          <p:cNvSpPr>
            <a:spLocks noGrp="1" noChangeArrowheads="1"/>
          </p:cNvSpPr>
          <p:nvPr>
            <p:ph type="dt" sz="half" idx="10"/>
          </p:nvPr>
        </p:nvSpPr>
        <p:spPr>
          <a:ln/>
        </p:spPr>
        <p:txBody>
          <a:bodyPr/>
          <a:lstStyle>
            <a:lvl1pPr>
              <a:defRPr/>
            </a:lvl1pPr>
          </a:lstStyle>
          <a:p>
            <a:pPr>
              <a:defRPr/>
            </a:pPr>
            <a:endParaRPr lang="en-US"/>
          </a:p>
        </p:txBody>
      </p:sp>
      <p:sp>
        <p:nvSpPr>
          <p:cNvPr id="6" name="Rectangle 156"/>
          <p:cNvSpPr>
            <a:spLocks noGrp="1" noChangeArrowheads="1"/>
          </p:cNvSpPr>
          <p:nvPr>
            <p:ph type="ftr" sz="quarter" idx="11"/>
          </p:nvPr>
        </p:nvSpPr>
        <p:spPr>
          <a:ln/>
        </p:spPr>
        <p:txBody>
          <a:bodyPr/>
          <a:lstStyle>
            <a:lvl1pPr>
              <a:defRPr/>
            </a:lvl1pPr>
          </a:lstStyle>
          <a:p>
            <a:pPr>
              <a:defRPr/>
            </a:pPr>
            <a:endParaRPr lang="en-US"/>
          </a:p>
        </p:txBody>
      </p:sp>
      <p:sp>
        <p:nvSpPr>
          <p:cNvPr id="7" name="Rectangle 157"/>
          <p:cNvSpPr>
            <a:spLocks noGrp="1" noChangeArrowheads="1"/>
          </p:cNvSpPr>
          <p:nvPr>
            <p:ph type="sldNum" sz="quarter" idx="12"/>
          </p:nvPr>
        </p:nvSpPr>
        <p:spPr>
          <a:ln/>
        </p:spPr>
        <p:txBody>
          <a:bodyPr/>
          <a:lstStyle>
            <a:lvl1pPr>
              <a:defRPr/>
            </a:lvl1pPr>
          </a:lstStyle>
          <a:p>
            <a:pPr>
              <a:defRPr/>
            </a:pPr>
            <a:fld id="{BEEBB0DA-7CF2-476F-8702-9180FD1F6EDE}" type="slidenum">
              <a:rPr lang="en-US"/>
              <a:pPr>
                <a:defRPr/>
              </a:pPr>
              <a:t>‹#›</a:t>
            </a:fld>
            <a:endParaRPr lang="en-US"/>
          </a:p>
        </p:txBody>
      </p:sp>
    </p:spTree>
    <p:extLst>
      <p:ext uri="{BB962C8B-B14F-4D97-AF65-F5344CB8AC3E}">
        <p14:creationId xmlns:p14="http://schemas.microsoft.com/office/powerpoint/2010/main" val="4149218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Rectangle 155"/>
          <p:cNvSpPr>
            <a:spLocks noGrp="1" noChangeArrowheads="1"/>
          </p:cNvSpPr>
          <p:nvPr>
            <p:ph type="dt" sz="half" idx="10"/>
          </p:nvPr>
        </p:nvSpPr>
        <p:spPr>
          <a:ln/>
        </p:spPr>
        <p:txBody>
          <a:bodyPr/>
          <a:lstStyle>
            <a:lvl1pPr>
              <a:defRPr/>
            </a:lvl1pPr>
          </a:lstStyle>
          <a:p>
            <a:pPr>
              <a:defRPr/>
            </a:pPr>
            <a:endParaRPr lang="en-US"/>
          </a:p>
        </p:txBody>
      </p:sp>
      <p:sp>
        <p:nvSpPr>
          <p:cNvPr id="8" name="Rectangle 156"/>
          <p:cNvSpPr>
            <a:spLocks noGrp="1" noChangeArrowheads="1"/>
          </p:cNvSpPr>
          <p:nvPr>
            <p:ph type="ftr" sz="quarter" idx="11"/>
          </p:nvPr>
        </p:nvSpPr>
        <p:spPr>
          <a:ln/>
        </p:spPr>
        <p:txBody>
          <a:bodyPr/>
          <a:lstStyle>
            <a:lvl1pPr>
              <a:defRPr/>
            </a:lvl1pPr>
          </a:lstStyle>
          <a:p>
            <a:pPr>
              <a:defRPr/>
            </a:pPr>
            <a:endParaRPr lang="en-US"/>
          </a:p>
        </p:txBody>
      </p:sp>
      <p:sp>
        <p:nvSpPr>
          <p:cNvPr id="9" name="Rectangle 157"/>
          <p:cNvSpPr>
            <a:spLocks noGrp="1" noChangeArrowheads="1"/>
          </p:cNvSpPr>
          <p:nvPr>
            <p:ph type="sldNum" sz="quarter" idx="12"/>
          </p:nvPr>
        </p:nvSpPr>
        <p:spPr>
          <a:ln/>
        </p:spPr>
        <p:txBody>
          <a:bodyPr/>
          <a:lstStyle>
            <a:lvl1pPr>
              <a:defRPr/>
            </a:lvl1pPr>
          </a:lstStyle>
          <a:p>
            <a:pPr>
              <a:defRPr/>
            </a:pPr>
            <a:fld id="{EBCDB45B-4BE8-47A1-8B8E-84EE1EA0EF43}" type="slidenum">
              <a:rPr lang="en-US"/>
              <a:pPr>
                <a:defRPr/>
              </a:pPr>
              <a:t>‹#›</a:t>
            </a:fld>
            <a:endParaRPr lang="en-US"/>
          </a:p>
        </p:txBody>
      </p:sp>
    </p:spTree>
    <p:extLst>
      <p:ext uri="{BB962C8B-B14F-4D97-AF65-F5344CB8AC3E}">
        <p14:creationId xmlns:p14="http://schemas.microsoft.com/office/powerpoint/2010/main" val="9038845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Rectangle 155"/>
          <p:cNvSpPr>
            <a:spLocks noGrp="1" noChangeArrowheads="1"/>
          </p:cNvSpPr>
          <p:nvPr>
            <p:ph type="dt" sz="half" idx="10"/>
          </p:nvPr>
        </p:nvSpPr>
        <p:spPr>
          <a:ln/>
        </p:spPr>
        <p:txBody>
          <a:bodyPr/>
          <a:lstStyle>
            <a:lvl1pPr>
              <a:defRPr/>
            </a:lvl1pPr>
          </a:lstStyle>
          <a:p>
            <a:pPr>
              <a:defRPr/>
            </a:pPr>
            <a:endParaRPr lang="en-US"/>
          </a:p>
        </p:txBody>
      </p:sp>
      <p:sp>
        <p:nvSpPr>
          <p:cNvPr id="4" name="Rectangle 156"/>
          <p:cNvSpPr>
            <a:spLocks noGrp="1" noChangeArrowheads="1"/>
          </p:cNvSpPr>
          <p:nvPr>
            <p:ph type="ftr" sz="quarter" idx="11"/>
          </p:nvPr>
        </p:nvSpPr>
        <p:spPr>
          <a:ln/>
        </p:spPr>
        <p:txBody>
          <a:bodyPr/>
          <a:lstStyle>
            <a:lvl1pPr>
              <a:defRPr/>
            </a:lvl1pPr>
          </a:lstStyle>
          <a:p>
            <a:pPr>
              <a:defRPr/>
            </a:pPr>
            <a:endParaRPr lang="en-US"/>
          </a:p>
        </p:txBody>
      </p:sp>
      <p:sp>
        <p:nvSpPr>
          <p:cNvPr id="5" name="Rectangle 157"/>
          <p:cNvSpPr>
            <a:spLocks noGrp="1" noChangeArrowheads="1"/>
          </p:cNvSpPr>
          <p:nvPr>
            <p:ph type="sldNum" sz="quarter" idx="12"/>
          </p:nvPr>
        </p:nvSpPr>
        <p:spPr>
          <a:ln/>
        </p:spPr>
        <p:txBody>
          <a:bodyPr/>
          <a:lstStyle>
            <a:lvl1pPr>
              <a:defRPr/>
            </a:lvl1pPr>
          </a:lstStyle>
          <a:p>
            <a:pPr>
              <a:defRPr/>
            </a:pPr>
            <a:fld id="{F1741CCB-8120-4C17-A3FB-414CE3E9AEC5}" type="slidenum">
              <a:rPr lang="en-US"/>
              <a:pPr>
                <a:defRPr/>
              </a:pPr>
              <a:t>‹#›</a:t>
            </a:fld>
            <a:endParaRPr lang="en-US"/>
          </a:p>
        </p:txBody>
      </p:sp>
    </p:spTree>
    <p:extLst>
      <p:ext uri="{BB962C8B-B14F-4D97-AF65-F5344CB8AC3E}">
        <p14:creationId xmlns:p14="http://schemas.microsoft.com/office/powerpoint/2010/main" val="32005647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55"/>
          <p:cNvSpPr>
            <a:spLocks noGrp="1" noChangeArrowheads="1"/>
          </p:cNvSpPr>
          <p:nvPr>
            <p:ph type="dt" sz="half" idx="10"/>
          </p:nvPr>
        </p:nvSpPr>
        <p:spPr>
          <a:ln/>
        </p:spPr>
        <p:txBody>
          <a:bodyPr/>
          <a:lstStyle>
            <a:lvl1pPr>
              <a:defRPr/>
            </a:lvl1pPr>
          </a:lstStyle>
          <a:p>
            <a:pPr>
              <a:defRPr/>
            </a:pPr>
            <a:endParaRPr lang="en-US"/>
          </a:p>
        </p:txBody>
      </p:sp>
      <p:sp>
        <p:nvSpPr>
          <p:cNvPr id="3" name="Rectangle 156"/>
          <p:cNvSpPr>
            <a:spLocks noGrp="1" noChangeArrowheads="1"/>
          </p:cNvSpPr>
          <p:nvPr>
            <p:ph type="ftr" sz="quarter" idx="11"/>
          </p:nvPr>
        </p:nvSpPr>
        <p:spPr>
          <a:ln/>
        </p:spPr>
        <p:txBody>
          <a:bodyPr/>
          <a:lstStyle>
            <a:lvl1pPr>
              <a:defRPr/>
            </a:lvl1pPr>
          </a:lstStyle>
          <a:p>
            <a:pPr>
              <a:defRPr/>
            </a:pPr>
            <a:endParaRPr lang="en-US"/>
          </a:p>
        </p:txBody>
      </p:sp>
      <p:sp>
        <p:nvSpPr>
          <p:cNvPr id="4" name="Rectangle 157"/>
          <p:cNvSpPr>
            <a:spLocks noGrp="1" noChangeArrowheads="1"/>
          </p:cNvSpPr>
          <p:nvPr>
            <p:ph type="sldNum" sz="quarter" idx="12"/>
          </p:nvPr>
        </p:nvSpPr>
        <p:spPr>
          <a:ln/>
        </p:spPr>
        <p:txBody>
          <a:bodyPr/>
          <a:lstStyle>
            <a:lvl1pPr>
              <a:defRPr/>
            </a:lvl1pPr>
          </a:lstStyle>
          <a:p>
            <a:pPr>
              <a:defRPr/>
            </a:pPr>
            <a:fld id="{ED549C10-38CE-4CA7-AB8F-BECC442E33DA}" type="slidenum">
              <a:rPr lang="en-US"/>
              <a:pPr>
                <a:defRPr/>
              </a:pPr>
              <a:t>‹#›</a:t>
            </a:fld>
            <a:endParaRPr lang="en-US"/>
          </a:p>
        </p:txBody>
      </p:sp>
    </p:spTree>
    <p:extLst>
      <p:ext uri="{BB962C8B-B14F-4D97-AF65-F5344CB8AC3E}">
        <p14:creationId xmlns:p14="http://schemas.microsoft.com/office/powerpoint/2010/main" val="1579534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55"/>
          <p:cNvSpPr>
            <a:spLocks noGrp="1" noChangeArrowheads="1"/>
          </p:cNvSpPr>
          <p:nvPr>
            <p:ph type="dt" sz="half" idx="10"/>
          </p:nvPr>
        </p:nvSpPr>
        <p:spPr>
          <a:ln/>
        </p:spPr>
        <p:txBody>
          <a:bodyPr/>
          <a:lstStyle>
            <a:lvl1pPr>
              <a:defRPr/>
            </a:lvl1pPr>
          </a:lstStyle>
          <a:p>
            <a:pPr>
              <a:defRPr/>
            </a:pPr>
            <a:endParaRPr lang="en-US"/>
          </a:p>
        </p:txBody>
      </p:sp>
      <p:sp>
        <p:nvSpPr>
          <p:cNvPr id="6" name="Rectangle 156"/>
          <p:cNvSpPr>
            <a:spLocks noGrp="1" noChangeArrowheads="1"/>
          </p:cNvSpPr>
          <p:nvPr>
            <p:ph type="ftr" sz="quarter" idx="11"/>
          </p:nvPr>
        </p:nvSpPr>
        <p:spPr>
          <a:ln/>
        </p:spPr>
        <p:txBody>
          <a:bodyPr/>
          <a:lstStyle>
            <a:lvl1pPr>
              <a:defRPr/>
            </a:lvl1pPr>
          </a:lstStyle>
          <a:p>
            <a:pPr>
              <a:defRPr/>
            </a:pPr>
            <a:endParaRPr lang="en-US"/>
          </a:p>
        </p:txBody>
      </p:sp>
      <p:sp>
        <p:nvSpPr>
          <p:cNvPr id="7" name="Rectangle 157"/>
          <p:cNvSpPr>
            <a:spLocks noGrp="1" noChangeArrowheads="1"/>
          </p:cNvSpPr>
          <p:nvPr>
            <p:ph type="sldNum" sz="quarter" idx="12"/>
          </p:nvPr>
        </p:nvSpPr>
        <p:spPr>
          <a:ln/>
        </p:spPr>
        <p:txBody>
          <a:bodyPr/>
          <a:lstStyle>
            <a:lvl1pPr>
              <a:defRPr/>
            </a:lvl1pPr>
          </a:lstStyle>
          <a:p>
            <a:pPr>
              <a:defRPr/>
            </a:pPr>
            <a:fld id="{D35094D8-5CE3-4497-9F22-3FE48F191128}" type="slidenum">
              <a:rPr lang="en-US"/>
              <a:pPr>
                <a:defRPr/>
              </a:pPr>
              <a:t>‹#›</a:t>
            </a:fld>
            <a:endParaRPr lang="en-US"/>
          </a:p>
        </p:txBody>
      </p:sp>
    </p:spTree>
    <p:extLst>
      <p:ext uri="{BB962C8B-B14F-4D97-AF65-F5344CB8AC3E}">
        <p14:creationId xmlns:p14="http://schemas.microsoft.com/office/powerpoint/2010/main" val="28024607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55"/>
          <p:cNvSpPr>
            <a:spLocks noGrp="1" noChangeArrowheads="1"/>
          </p:cNvSpPr>
          <p:nvPr>
            <p:ph type="dt" sz="half" idx="10"/>
          </p:nvPr>
        </p:nvSpPr>
        <p:spPr>
          <a:ln/>
        </p:spPr>
        <p:txBody>
          <a:bodyPr/>
          <a:lstStyle>
            <a:lvl1pPr>
              <a:defRPr/>
            </a:lvl1pPr>
          </a:lstStyle>
          <a:p>
            <a:pPr>
              <a:defRPr/>
            </a:pPr>
            <a:endParaRPr lang="en-US"/>
          </a:p>
        </p:txBody>
      </p:sp>
      <p:sp>
        <p:nvSpPr>
          <p:cNvPr id="6" name="Rectangle 156"/>
          <p:cNvSpPr>
            <a:spLocks noGrp="1" noChangeArrowheads="1"/>
          </p:cNvSpPr>
          <p:nvPr>
            <p:ph type="ftr" sz="quarter" idx="11"/>
          </p:nvPr>
        </p:nvSpPr>
        <p:spPr>
          <a:ln/>
        </p:spPr>
        <p:txBody>
          <a:bodyPr/>
          <a:lstStyle>
            <a:lvl1pPr>
              <a:defRPr/>
            </a:lvl1pPr>
          </a:lstStyle>
          <a:p>
            <a:pPr>
              <a:defRPr/>
            </a:pPr>
            <a:endParaRPr lang="en-US"/>
          </a:p>
        </p:txBody>
      </p:sp>
      <p:sp>
        <p:nvSpPr>
          <p:cNvPr id="7" name="Rectangle 157"/>
          <p:cNvSpPr>
            <a:spLocks noGrp="1" noChangeArrowheads="1"/>
          </p:cNvSpPr>
          <p:nvPr>
            <p:ph type="sldNum" sz="quarter" idx="12"/>
          </p:nvPr>
        </p:nvSpPr>
        <p:spPr>
          <a:ln/>
        </p:spPr>
        <p:txBody>
          <a:bodyPr/>
          <a:lstStyle>
            <a:lvl1pPr>
              <a:defRPr/>
            </a:lvl1pPr>
          </a:lstStyle>
          <a:p>
            <a:pPr>
              <a:defRPr/>
            </a:pPr>
            <a:fld id="{C6775DF0-4548-4C82-BADC-FE0366FCD5C9}" type="slidenum">
              <a:rPr lang="en-US"/>
              <a:pPr>
                <a:defRPr/>
              </a:pPr>
              <a:t>‹#›</a:t>
            </a:fld>
            <a:endParaRPr lang="en-US"/>
          </a:p>
        </p:txBody>
      </p:sp>
    </p:spTree>
    <p:extLst>
      <p:ext uri="{BB962C8B-B14F-4D97-AF65-F5344CB8AC3E}">
        <p14:creationId xmlns:p14="http://schemas.microsoft.com/office/powerpoint/2010/main" val="34630093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155"/>
          <p:cNvSpPr>
            <a:spLocks noGrp="1" noChangeArrowheads="1"/>
          </p:cNvSpPr>
          <p:nvPr>
            <p:ph type="dt" sz="half" idx="10"/>
          </p:nvPr>
        </p:nvSpPr>
        <p:spPr>
          <a:ln/>
        </p:spPr>
        <p:txBody>
          <a:bodyPr/>
          <a:lstStyle>
            <a:lvl1pPr>
              <a:defRPr/>
            </a:lvl1pPr>
          </a:lstStyle>
          <a:p>
            <a:pPr>
              <a:defRPr/>
            </a:pPr>
            <a:endParaRPr lang="en-US"/>
          </a:p>
        </p:txBody>
      </p:sp>
      <p:sp>
        <p:nvSpPr>
          <p:cNvPr id="5" name="Rectangle 156"/>
          <p:cNvSpPr>
            <a:spLocks noGrp="1" noChangeArrowheads="1"/>
          </p:cNvSpPr>
          <p:nvPr>
            <p:ph type="ftr" sz="quarter" idx="11"/>
          </p:nvPr>
        </p:nvSpPr>
        <p:spPr>
          <a:ln/>
        </p:spPr>
        <p:txBody>
          <a:bodyPr/>
          <a:lstStyle>
            <a:lvl1pPr>
              <a:defRPr/>
            </a:lvl1pPr>
          </a:lstStyle>
          <a:p>
            <a:pPr>
              <a:defRPr/>
            </a:pPr>
            <a:endParaRPr lang="en-US"/>
          </a:p>
        </p:txBody>
      </p:sp>
      <p:sp>
        <p:nvSpPr>
          <p:cNvPr id="6" name="Rectangle 157"/>
          <p:cNvSpPr>
            <a:spLocks noGrp="1" noChangeArrowheads="1"/>
          </p:cNvSpPr>
          <p:nvPr>
            <p:ph type="sldNum" sz="quarter" idx="12"/>
          </p:nvPr>
        </p:nvSpPr>
        <p:spPr>
          <a:ln/>
        </p:spPr>
        <p:txBody>
          <a:bodyPr/>
          <a:lstStyle>
            <a:lvl1pPr>
              <a:defRPr/>
            </a:lvl1pPr>
          </a:lstStyle>
          <a:p>
            <a:pPr>
              <a:defRPr/>
            </a:pPr>
            <a:fld id="{2B834E47-3C3B-4868-99A2-6D2E844CC8D6}" type="slidenum">
              <a:rPr lang="en-US"/>
              <a:pPr>
                <a:defRPr/>
              </a:pPr>
              <a:t>‹#›</a:t>
            </a:fld>
            <a:endParaRPr lang="en-US"/>
          </a:p>
        </p:txBody>
      </p:sp>
    </p:spTree>
    <p:extLst>
      <p:ext uri="{BB962C8B-B14F-4D97-AF65-F5344CB8AC3E}">
        <p14:creationId xmlns:p14="http://schemas.microsoft.com/office/powerpoint/2010/main" val="3250426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2918" y="228601"/>
            <a:ext cx="2846916" cy="5870575"/>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02167" y="228601"/>
            <a:ext cx="8337551"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155"/>
          <p:cNvSpPr>
            <a:spLocks noGrp="1" noChangeArrowheads="1"/>
          </p:cNvSpPr>
          <p:nvPr>
            <p:ph type="dt" sz="half" idx="10"/>
          </p:nvPr>
        </p:nvSpPr>
        <p:spPr>
          <a:ln/>
        </p:spPr>
        <p:txBody>
          <a:bodyPr/>
          <a:lstStyle>
            <a:lvl1pPr>
              <a:defRPr/>
            </a:lvl1pPr>
          </a:lstStyle>
          <a:p>
            <a:pPr>
              <a:defRPr/>
            </a:pPr>
            <a:endParaRPr lang="en-US"/>
          </a:p>
        </p:txBody>
      </p:sp>
      <p:sp>
        <p:nvSpPr>
          <p:cNvPr id="5" name="Rectangle 156"/>
          <p:cNvSpPr>
            <a:spLocks noGrp="1" noChangeArrowheads="1"/>
          </p:cNvSpPr>
          <p:nvPr>
            <p:ph type="ftr" sz="quarter" idx="11"/>
          </p:nvPr>
        </p:nvSpPr>
        <p:spPr>
          <a:ln/>
        </p:spPr>
        <p:txBody>
          <a:bodyPr/>
          <a:lstStyle>
            <a:lvl1pPr>
              <a:defRPr/>
            </a:lvl1pPr>
          </a:lstStyle>
          <a:p>
            <a:pPr>
              <a:defRPr/>
            </a:pPr>
            <a:endParaRPr lang="en-US"/>
          </a:p>
        </p:txBody>
      </p:sp>
      <p:sp>
        <p:nvSpPr>
          <p:cNvPr id="6" name="Rectangle 157"/>
          <p:cNvSpPr>
            <a:spLocks noGrp="1" noChangeArrowheads="1"/>
          </p:cNvSpPr>
          <p:nvPr>
            <p:ph type="sldNum" sz="quarter" idx="12"/>
          </p:nvPr>
        </p:nvSpPr>
        <p:spPr>
          <a:ln/>
        </p:spPr>
        <p:txBody>
          <a:bodyPr/>
          <a:lstStyle>
            <a:lvl1pPr>
              <a:defRPr/>
            </a:lvl1pPr>
          </a:lstStyle>
          <a:p>
            <a:pPr>
              <a:defRPr/>
            </a:pPr>
            <a:fld id="{4BA76A5A-F3F7-4B2F-9528-DD943278F1E6}" type="slidenum">
              <a:rPr lang="en-US"/>
              <a:pPr>
                <a:defRPr/>
              </a:pPr>
              <a:t>‹#›</a:t>
            </a:fld>
            <a:endParaRPr lang="en-US"/>
          </a:p>
        </p:txBody>
      </p:sp>
    </p:spTree>
    <p:extLst>
      <p:ext uri="{BB962C8B-B14F-4D97-AF65-F5344CB8AC3E}">
        <p14:creationId xmlns:p14="http://schemas.microsoft.com/office/powerpoint/2010/main" val="383878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alpha val="22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C2F37-AD58-40A3-B858-38550EAE3A71}" type="datetimeFigureOut">
              <a:rPr lang="en-IE" smtClean="0"/>
              <a:t>01/04/2024</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D7EF7-2AB0-4432-A4FF-F5A177634CAE}" type="slidenum">
              <a:rPr lang="en-IE" smtClean="0"/>
              <a:t>‹#›</a:t>
            </a:fld>
            <a:endParaRPr lang="en-IE"/>
          </a:p>
        </p:txBody>
      </p:sp>
    </p:spTree>
    <p:extLst>
      <p:ext uri="{BB962C8B-B14F-4D97-AF65-F5344CB8AC3E}">
        <p14:creationId xmlns:p14="http://schemas.microsoft.com/office/powerpoint/2010/main" val="1960622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20000"/>
                <a:lumOff val="80000"/>
              </a:schemeClr>
            </a:gs>
            <a:gs pos="74000">
              <a:schemeClr val="accent2">
                <a:alpha val="24000"/>
                <a:lumMod val="26000"/>
                <a:lumOff val="74000"/>
              </a:schemeClr>
            </a:gs>
            <a:gs pos="83000">
              <a:schemeClr val="accent2">
                <a:lumMod val="20000"/>
                <a:lumOff val="80000"/>
              </a:schemeClr>
            </a:gs>
            <a:gs pos="100000">
              <a:schemeClr val="accent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C2F37-AD58-40A3-B858-38550EAE3A71}" type="datetimeFigureOut">
              <a:rPr lang="en-IE" smtClean="0"/>
              <a:t>01/04/2024</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D7EF7-2AB0-4432-A4FF-F5A177634CAE}" type="slidenum">
              <a:rPr lang="en-IE" smtClean="0"/>
              <a:t>‹#›</a:t>
            </a:fld>
            <a:endParaRPr lang="en-IE"/>
          </a:p>
        </p:txBody>
      </p:sp>
    </p:spTree>
    <p:extLst>
      <p:ext uri="{BB962C8B-B14F-4D97-AF65-F5344CB8AC3E}">
        <p14:creationId xmlns:p14="http://schemas.microsoft.com/office/powerpoint/2010/main" val="131096248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alpha val="44000"/>
          </a:schemeClr>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422400"/>
            <a:ext cx="12196233"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57348"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57349"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0"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1"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2"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3"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4"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5"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6"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7"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8"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57359"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IE" sz="1800"/>
              </a:p>
            </p:txBody>
          </p:sp>
          <p:sp>
            <p:nvSpPr>
              <p:cNvPr id="57360"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IE" sz="1800"/>
              </a:p>
            </p:txBody>
          </p:sp>
        </p:grpSp>
        <p:grpSp>
          <p:nvGrpSpPr>
            <p:cNvPr id="1033" name="Group 17"/>
            <p:cNvGrpSpPr>
              <a:grpSpLocks/>
            </p:cNvGrpSpPr>
            <p:nvPr userDrawn="1"/>
          </p:nvGrpSpPr>
          <p:grpSpPr bwMode="auto">
            <a:xfrm>
              <a:off x="0" y="2291"/>
              <a:ext cx="1385" cy="1702"/>
              <a:chOff x="0" y="2291"/>
              <a:chExt cx="1385" cy="1702"/>
            </a:xfrm>
          </p:grpSpPr>
          <p:sp>
            <p:nvSpPr>
              <p:cNvPr id="57362"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3"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4"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5"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6"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7"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8"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69"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0"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1"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2"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3"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4"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5"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6"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7"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8"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79"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0"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1"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2"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3"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4"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5"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6"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7"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8"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89"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0"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1"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2"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3"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4"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5"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6"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7"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8"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399"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0"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1"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2"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3"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4"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5"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6"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7"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8"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09"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0"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1"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2"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3"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4"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5"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6"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7"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8"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19"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0"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1"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2"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3"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4"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5"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IE" sz="1800"/>
              </a:p>
            </p:txBody>
          </p:sp>
          <p:sp>
            <p:nvSpPr>
              <p:cNvPr id="57426"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7"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8"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29"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0"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1"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2"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3"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4"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5"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6"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7"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8"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39"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0"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1"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2"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3"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4"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5"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6"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7"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8"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49"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0"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1"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2"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3"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4"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5"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6"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7"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8"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59"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0"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1"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2"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3"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4"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5"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6"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7"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8"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69"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0"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1"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2"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3"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4"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5"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6"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7"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8"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79"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80"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81"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82"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IE" sz="1800"/>
              </a:p>
            </p:txBody>
          </p:sp>
          <p:sp>
            <p:nvSpPr>
              <p:cNvPr id="57483"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IE" sz="1800"/>
              </a:p>
            </p:txBody>
          </p:sp>
          <p:sp>
            <p:nvSpPr>
              <p:cNvPr id="57484"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IE" sz="1800"/>
              </a:p>
            </p:txBody>
          </p:sp>
          <p:sp>
            <p:nvSpPr>
              <p:cNvPr id="57485"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IE" sz="1800"/>
              </a:p>
            </p:txBody>
          </p:sp>
          <p:sp>
            <p:nvSpPr>
              <p:cNvPr id="57486"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IE" sz="1800"/>
              </a:p>
            </p:txBody>
          </p:sp>
          <p:sp>
            <p:nvSpPr>
              <p:cNvPr id="57487"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IE" sz="1800"/>
              </a:p>
            </p:txBody>
          </p:sp>
          <p:sp>
            <p:nvSpPr>
              <p:cNvPr id="57488"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IE" sz="1800"/>
              </a:p>
            </p:txBody>
          </p:sp>
          <p:sp>
            <p:nvSpPr>
              <p:cNvPr id="57489"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IE" sz="1800"/>
              </a:p>
            </p:txBody>
          </p:sp>
          <p:sp>
            <p:nvSpPr>
              <p:cNvPr id="57490"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IE" sz="1800"/>
              </a:p>
            </p:txBody>
          </p:sp>
          <p:sp>
            <p:nvSpPr>
              <p:cNvPr id="57491"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92"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IE" sz="1800"/>
              </a:p>
            </p:txBody>
          </p:sp>
          <p:sp>
            <p:nvSpPr>
              <p:cNvPr id="57493"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IE" sz="1800"/>
              </a:p>
            </p:txBody>
          </p:sp>
          <p:sp>
            <p:nvSpPr>
              <p:cNvPr id="57494"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IE" sz="1800"/>
              </a:p>
            </p:txBody>
          </p:sp>
          <p:sp>
            <p:nvSpPr>
              <p:cNvPr id="57495"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IE" sz="1800"/>
              </a:p>
            </p:txBody>
          </p:sp>
          <p:sp>
            <p:nvSpPr>
              <p:cNvPr id="57496"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IE" sz="1800"/>
              </a:p>
            </p:txBody>
          </p:sp>
        </p:grpSp>
      </p:grpSp>
      <p:sp>
        <p:nvSpPr>
          <p:cNvPr id="57497" name="Rectangle 153"/>
          <p:cNvSpPr>
            <a:spLocks noGrp="1" noRot="1" noChangeArrowheads="1"/>
          </p:cNvSpPr>
          <p:nvPr>
            <p:ph type="title"/>
          </p:nvPr>
        </p:nvSpPr>
        <p:spPr bwMode="auto">
          <a:xfrm>
            <a:off x="402167" y="228600"/>
            <a:ext cx="11387667"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Klik om het opmaakprofiel te bewerken</a:t>
            </a:r>
          </a:p>
        </p:txBody>
      </p:sp>
      <p:sp>
        <p:nvSpPr>
          <p:cNvPr id="57499" name="Rectangle 155"/>
          <p:cNvSpPr>
            <a:spLocks noGrp="1" noChangeArrowheads="1"/>
          </p:cNvSpPr>
          <p:nvPr>
            <p:ph type="dt" sz="half" idx="2"/>
          </p:nvPr>
        </p:nvSpPr>
        <p:spPr bwMode="auto">
          <a:xfrm>
            <a:off x="402167" y="6245225"/>
            <a:ext cx="305223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pPr>
              <a:defRPr/>
            </a:pPr>
            <a:endParaRPr lang="en-US"/>
          </a:p>
        </p:txBody>
      </p:sp>
      <p:sp>
        <p:nvSpPr>
          <p:cNvPr id="57500" name="Rectangle 156"/>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defRPr>
            </a:lvl1pPr>
          </a:lstStyle>
          <a:p>
            <a:pPr>
              <a:defRPr/>
            </a:pPr>
            <a:endParaRPr lang="en-US"/>
          </a:p>
        </p:txBody>
      </p:sp>
      <p:sp>
        <p:nvSpPr>
          <p:cNvPr id="57501" name="Rectangle 157"/>
          <p:cNvSpPr>
            <a:spLocks noGrp="1" noChangeArrowheads="1"/>
          </p:cNvSpPr>
          <p:nvPr>
            <p:ph type="sldNum" sz="quarter" idx="4"/>
          </p:nvPr>
        </p:nvSpPr>
        <p:spPr bwMode="auto">
          <a:xfrm>
            <a:off x="8737601" y="6245225"/>
            <a:ext cx="305223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defRPr>
            </a:lvl1pPr>
          </a:lstStyle>
          <a:p>
            <a:pPr>
              <a:defRPr/>
            </a:pPr>
            <a:fld id="{28E925F5-0ECF-4CE8-A5CB-C7D6C8C2D064}" type="slidenum">
              <a:rPr lang="en-US"/>
              <a:pPr>
                <a:defRPr/>
              </a:pPr>
              <a:t>‹#›</a:t>
            </a:fld>
            <a:endParaRPr lang="en-US"/>
          </a:p>
        </p:txBody>
      </p:sp>
      <p:sp>
        <p:nvSpPr>
          <p:cNvPr id="57504" name="Rectangle 160"/>
          <p:cNvSpPr>
            <a:spLocks noGrp="1" noRot="1" noChangeArrowheads="1"/>
          </p:cNvSpPr>
          <p:nvPr>
            <p:ph type="body" idx="1"/>
          </p:nvPr>
        </p:nvSpPr>
        <p:spPr bwMode="auto">
          <a:xfrm>
            <a:off x="402167" y="1600200"/>
            <a:ext cx="11387667"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Klik om de opmaakprofielen van de modeltekst te bewerken</a:t>
            </a:r>
          </a:p>
          <a:p>
            <a:pPr lvl="1"/>
            <a:r>
              <a:rPr lang="en-US"/>
              <a:t>Tweede niveau</a:t>
            </a:r>
          </a:p>
          <a:p>
            <a:pPr lvl="2"/>
            <a:r>
              <a:rPr lang="en-US"/>
              <a:t>Derde niveau</a:t>
            </a:r>
          </a:p>
          <a:p>
            <a:pPr lvl="3"/>
            <a:r>
              <a:rPr lang="en-US"/>
              <a:t>Vierde niveau</a:t>
            </a:r>
          </a:p>
          <a:p>
            <a:pPr lvl="4"/>
            <a:r>
              <a:rPr lang="en-US"/>
              <a:t>Vijfde niveau</a:t>
            </a:r>
          </a:p>
        </p:txBody>
      </p:sp>
    </p:spTree>
    <p:extLst>
      <p:ext uri="{BB962C8B-B14F-4D97-AF65-F5344CB8AC3E}">
        <p14:creationId xmlns:p14="http://schemas.microsoft.com/office/powerpoint/2010/main" val="1553677087"/>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5.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4.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hyperlink" Target="mailto:jan.devries@tcd.ie" TargetMode="External"/><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1100" y="236583"/>
            <a:ext cx="9144000" cy="2387600"/>
          </a:xfrm>
        </p:spPr>
        <p:txBody>
          <a:bodyPr>
            <a:noAutofit/>
          </a:bodyPr>
          <a:lstStyle/>
          <a:p>
            <a:r>
              <a:rPr lang="en-US" sz="4800" dirty="0">
                <a:effectLst/>
                <a:latin typeface="+mn-lt"/>
                <a:ea typeface="Times New Roman" panose="02020603050405020304" pitchFamily="18" charset="0"/>
              </a:rPr>
              <a:t>LGBTQIA+ Mental health: Minority Stress and Cognitive Dissonance</a:t>
            </a:r>
            <a:br>
              <a:rPr lang="en-US" sz="4800" dirty="0">
                <a:effectLst/>
                <a:latin typeface="+mn-lt"/>
                <a:ea typeface="Times New Roman" panose="02020603050405020304" pitchFamily="18" charset="0"/>
              </a:rPr>
            </a:br>
            <a:endParaRPr lang="en-US" sz="4800" dirty="0">
              <a:effectLst/>
              <a:latin typeface="+mn-lt"/>
              <a:ea typeface="Times New Roman" panose="02020603050405020304" pitchFamily="18" charset="0"/>
            </a:endParaRPr>
          </a:p>
        </p:txBody>
      </p:sp>
      <p:sp>
        <p:nvSpPr>
          <p:cNvPr id="3" name="Subtitle 2"/>
          <p:cNvSpPr>
            <a:spLocks noGrp="1"/>
          </p:cNvSpPr>
          <p:nvPr>
            <p:ph type="subTitle" idx="1"/>
          </p:nvPr>
        </p:nvSpPr>
        <p:spPr>
          <a:xfrm>
            <a:off x="1164866" y="1921438"/>
            <a:ext cx="9650234" cy="1655762"/>
          </a:xfrm>
        </p:spPr>
        <p:txBody>
          <a:bodyPr>
            <a:noAutofit/>
          </a:bodyPr>
          <a:lstStyle/>
          <a:p>
            <a:endParaRPr lang="en-IE" sz="1800" dirty="0"/>
          </a:p>
          <a:p>
            <a:r>
              <a:rPr lang="en-IE" dirty="0" err="1"/>
              <a:t>Dr.</a:t>
            </a:r>
            <a:r>
              <a:rPr lang="en-IE" dirty="0"/>
              <a:t> Jan de Vries, PhD, MA, MSc, BSc </a:t>
            </a:r>
          </a:p>
          <a:p>
            <a:r>
              <a:rPr lang="en-IE" dirty="0"/>
              <a:t>School of Nursing and Midwifery, Trinity College Dublin, Ireland</a:t>
            </a:r>
          </a:p>
          <a:p>
            <a:r>
              <a:rPr lang="en-IE" dirty="0"/>
              <a:t>19 September 2023: 14:00-16:00</a:t>
            </a:r>
          </a:p>
          <a:p>
            <a:r>
              <a:rPr lang="en-IE" dirty="0"/>
              <a:t>TBSI rooms</a:t>
            </a:r>
            <a:r>
              <a:rPr lang="en-GB" dirty="0">
                <a:effectLst/>
                <a:latin typeface="Calibri" panose="020F0502020204030204" pitchFamily="34" charset="0"/>
                <a:ea typeface="Calibri" panose="020F0502020204030204" pitchFamily="34" charset="0"/>
              </a:rPr>
              <a:t> </a:t>
            </a:r>
            <a:r>
              <a:rPr lang="en-GB" dirty="0">
                <a:solidFill>
                  <a:srgbClr val="000000"/>
                </a:solidFill>
                <a:effectLst/>
                <a:latin typeface="Calibri" panose="020F0502020204030204" pitchFamily="34" charset="0"/>
                <a:ea typeface="Calibri" panose="020F0502020204030204" pitchFamily="34" charset="0"/>
              </a:rPr>
              <a:t>B2.72, B2.73 and B2.74 </a:t>
            </a:r>
            <a:endParaRPr lang="en-GB" dirty="0">
              <a:solidFill>
                <a:srgbClr val="000000"/>
              </a:solidFill>
              <a:latin typeface="Calibri" panose="020F0502020204030204" pitchFamily="34" charset="0"/>
              <a:ea typeface="Calibri" panose="020F0502020204030204" pitchFamily="34" charset="0"/>
            </a:endParaRPr>
          </a:p>
          <a:p>
            <a:endParaRPr lang="en-IE" sz="1800" dirty="0"/>
          </a:p>
          <a:p>
            <a:endParaRPr lang="en-IE" sz="1800" dirty="0"/>
          </a:p>
        </p:txBody>
      </p:sp>
      <p:sp>
        <p:nvSpPr>
          <p:cNvPr id="6" name="TextBox 5"/>
          <p:cNvSpPr txBox="1"/>
          <p:nvPr/>
        </p:nvSpPr>
        <p:spPr>
          <a:xfrm>
            <a:off x="357809" y="4429919"/>
            <a:ext cx="6202018" cy="1938992"/>
          </a:xfrm>
          <a:prstGeom prst="rect">
            <a:avLst/>
          </a:prstGeom>
          <a:noFill/>
        </p:spPr>
        <p:txBody>
          <a:bodyPr wrap="square" rtlCol="0">
            <a:spAutoFit/>
          </a:bodyPr>
          <a:lstStyle/>
          <a:p>
            <a:pPr algn="ctr"/>
            <a:r>
              <a:rPr lang="en-GB" sz="2400" b="1" i="1" kern="0" dirty="0">
                <a:solidFill>
                  <a:srgbClr val="C00000"/>
                </a:solidFill>
                <a:effectLst/>
                <a:latin typeface="Calibri" panose="020F0502020204030204" pitchFamily="34" charset="0"/>
                <a:ea typeface="Calibri" panose="020F0502020204030204" pitchFamily="34" charset="0"/>
              </a:rPr>
              <a:t>Trinity College Dublin &amp; </a:t>
            </a:r>
          </a:p>
          <a:p>
            <a:pPr algn="ctr"/>
            <a:r>
              <a:rPr lang="en-GB" sz="2400" b="1" i="1" kern="0" dirty="0">
                <a:solidFill>
                  <a:srgbClr val="C00000"/>
                </a:solidFill>
                <a:effectLst/>
                <a:latin typeface="Calibri" panose="020F0502020204030204" pitchFamily="34" charset="0"/>
                <a:ea typeface="Calibri" panose="020F0502020204030204" pitchFamily="34" charset="0"/>
              </a:rPr>
              <a:t>University College London</a:t>
            </a:r>
          </a:p>
          <a:p>
            <a:endParaRPr lang="en-GB" sz="2400" b="1" i="1" kern="0" dirty="0">
              <a:solidFill>
                <a:srgbClr val="C00000"/>
              </a:solidFill>
              <a:latin typeface="Calibri" panose="020F0502020204030204" pitchFamily="34" charset="0"/>
              <a:ea typeface="Calibri" panose="020F0502020204030204" pitchFamily="34" charset="0"/>
            </a:endParaRPr>
          </a:p>
          <a:p>
            <a:pPr algn="ctr"/>
            <a:r>
              <a:rPr lang="en-GB" sz="2400" b="1" i="1" kern="0" dirty="0">
                <a:solidFill>
                  <a:srgbClr val="C00000"/>
                </a:solidFill>
                <a:effectLst/>
                <a:latin typeface="Calibri" panose="020F0502020204030204" pitchFamily="34" charset="0"/>
                <a:ea typeface="Calibri" panose="020F0502020204030204" pitchFamily="34" charset="0"/>
              </a:rPr>
              <a:t>EDI (Equality Diversity and Inclusivity) Seminar 1: LGBTQI+ Global Health</a:t>
            </a:r>
            <a:r>
              <a:rPr lang="en-GB" sz="2400" i="1" kern="0" dirty="0">
                <a:solidFill>
                  <a:srgbClr val="C00000"/>
                </a:solidFill>
                <a:effectLst/>
                <a:latin typeface="Calibri" panose="020F0502020204030204" pitchFamily="34" charset="0"/>
                <a:ea typeface="Calibri" panose="020F0502020204030204" pitchFamily="34" charset="0"/>
              </a:rPr>
              <a:t> </a:t>
            </a:r>
            <a:endParaRPr lang="en-IE" sz="4400" dirty="0">
              <a:solidFill>
                <a:srgbClr val="C00000"/>
              </a:solidFill>
            </a:endParaRPr>
          </a:p>
        </p:txBody>
      </p:sp>
      <p:pic>
        <p:nvPicPr>
          <p:cNvPr id="1028" name="Picture 4" descr="Trinity College Dublin (TCD) -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1311" y="5705417"/>
            <a:ext cx="4052880" cy="10807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478826D-7F01-172F-2053-A50856AB4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3764" y="4082239"/>
            <a:ext cx="1614184" cy="695359"/>
          </a:xfrm>
          <a:prstGeom prst="rect">
            <a:avLst/>
          </a:prstGeom>
        </p:spPr>
      </p:pic>
      <p:pic>
        <p:nvPicPr>
          <p:cNvPr id="5" name="Picture 4">
            <a:extLst>
              <a:ext uri="{FF2B5EF4-FFF2-40B4-BE49-F238E27FC236}">
                <a16:creationId xmlns:a16="http://schemas.microsoft.com/office/drawing/2014/main" id="{670D7DFE-54A9-F957-11DA-87ACD62C99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3525" y="3952373"/>
            <a:ext cx="1614183" cy="899881"/>
          </a:xfrm>
          <a:prstGeom prst="rect">
            <a:avLst/>
          </a:prstGeom>
        </p:spPr>
      </p:pic>
      <p:pic>
        <p:nvPicPr>
          <p:cNvPr id="7" name="Content Placeholder 3">
            <a:extLst>
              <a:ext uri="{FF2B5EF4-FFF2-40B4-BE49-F238E27FC236}">
                <a16:creationId xmlns:a16="http://schemas.microsoft.com/office/drawing/2014/main" id="{60999C3D-B013-1CF0-777C-9AB6E870ED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0440" y="4895337"/>
            <a:ext cx="4735016" cy="638776"/>
          </a:xfrm>
          <a:prstGeom prst="rect">
            <a:avLst/>
          </a:prstGeom>
        </p:spPr>
      </p:pic>
    </p:spTree>
    <p:extLst>
      <p:ext uri="{BB962C8B-B14F-4D97-AF65-F5344CB8AC3E}">
        <p14:creationId xmlns:p14="http://schemas.microsoft.com/office/powerpoint/2010/main" val="2076080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DC1FA5-3842-4FAE-BCE5-6F45F5B9A489}"/>
              </a:ext>
            </a:extLst>
          </p:cNvPr>
          <p:cNvSpPr>
            <a:spLocks noGrp="1"/>
          </p:cNvSpPr>
          <p:nvPr>
            <p:ph type="title"/>
          </p:nvPr>
        </p:nvSpPr>
        <p:spPr>
          <a:xfrm>
            <a:off x="524741" y="620392"/>
            <a:ext cx="3808268" cy="5504688"/>
          </a:xfrm>
        </p:spPr>
        <p:txBody>
          <a:bodyPr>
            <a:normAutofit/>
          </a:bodyPr>
          <a:lstStyle/>
          <a:p>
            <a:r>
              <a:rPr lang="en-IE" sz="6000">
                <a:solidFill>
                  <a:schemeClr val="bg1"/>
                </a:solidFill>
              </a:rPr>
              <a:t>Content</a:t>
            </a:r>
            <a:endParaRPr lang="en-US" sz="6000">
              <a:solidFill>
                <a:schemeClr val="bg1"/>
              </a:solidFill>
            </a:endParaRPr>
          </a:p>
        </p:txBody>
      </p:sp>
      <p:graphicFrame>
        <p:nvGraphicFramePr>
          <p:cNvPr id="5" name="Content Placeholder 2">
            <a:extLst>
              <a:ext uri="{FF2B5EF4-FFF2-40B4-BE49-F238E27FC236}">
                <a16:creationId xmlns:a16="http://schemas.microsoft.com/office/drawing/2014/main" id="{77A9FFC0-E051-49FF-BBEE-2FC2A46B3B8E}"/>
              </a:ext>
            </a:extLst>
          </p:cNvPr>
          <p:cNvGraphicFramePr>
            <a:graphicFrameLocks noGrp="1"/>
          </p:cNvGraphicFramePr>
          <p:nvPr>
            <p:ph idx="1"/>
            <p:extLst>
              <p:ext uri="{D42A27DB-BD31-4B8C-83A1-F6EECF244321}">
                <p14:modId xmlns:p14="http://schemas.microsoft.com/office/powerpoint/2010/main" val="249126253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79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LGBTQIA+ Health Services | PCHC">
            <a:extLst>
              <a:ext uri="{FF2B5EF4-FFF2-40B4-BE49-F238E27FC236}">
                <a16:creationId xmlns:a16="http://schemas.microsoft.com/office/drawing/2014/main" id="{CB8CE77B-2AF3-42AE-4CF2-AB684734F3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7241" y="6977"/>
            <a:ext cx="5120640" cy="68663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ich Pride Flag Should I Use? | IDAHOBIT">
            <a:extLst>
              <a:ext uri="{FF2B5EF4-FFF2-40B4-BE49-F238E27FC236}">
                <a16:creationId xmlns:a16="http://schemas.microsoft.com/office/drawing/2014/main" id="{A812161E-DDB3-04C5-6D5C-991B45A3CC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416040" y="252306"/>
            <a:ext cx="4754879" cy="6339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143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8"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FAE7F9E-3E91-48C3-81E4-EE91FE832884}"/>
              </a:ext>
            </a:extLst>
          </p:cNvPr>
          <p:cNvSpPr>
            <a:spLocks noGrp="1"/>
          </p:cNvSpPr>
          <p:nvPr>
            <p:ph type="title"/>
          </p:nvPr>
        </p:nvSpPr>
        <p:spPr>
          <a:xfrm>
            <a:off x="1071516" y="563918"/>
            <a:ext cx="3555832" cy="4614001"/>
          </a:xfrm>
        </p:spPr>
        <p:txBody>
          <a:bodyPr>
            <a:normAutofit/>
          </a:bodyPr>
          <a:lstStyle/>
          <a:p>
            <a:r>
              <a:rPr lang="en-IE" sz="4000" dirty="0">
                <a:solidFill>
                  <a:srgbClr val="FFFFFF"/>
                </a:solidFill>
              </a:rPr>
              <a:t>Perspective I:</a:t>
            </a:r>
            <a:br>
              <a:rPr lang="en-IE" sz="4000" dirty="0">
                <a:solidFill>
                  <a:srgbClr val="FFFFFF"/>
                </a:solidFill>
              </a:rPr>
            </a:br>
            <a:r>
              <a:rPr lang="en-IE" sz="4000" dirty="0">
                <a:solidFill>
                  <a:srgbClr val="FFFFFF"/>
                </a:solidFill>
              </a:rPr>
              <a:t>a Social </a:t>
            </a:r>
            <a:br>
              <a:rPr lang="en-IE" sz="4000" dirty="0">
                <a:solidFill>
                  <a:srgbClr val="FFFFFF"/>
                </a:solidFill>
              </a:rPr>
            </a:br>
            <a:r>
              <a:rPr lang="en-IE" sz="4000" dirty="0">
                <a:solidFill>
                  <a:srgbClr val="FFFFFF"/>
                </a:solidFill>
              </a:rPr>
              <a:t>Evolutionary Perspective on Divergence</a:t>
            </a:r>
            <a:br>
              <a:rPr lang="en-IE" sz="4000" dirty="0">
                <a:solidFill>
                  <a:srgbClr val="FFFFFF"/>
                </a:solidFill>
              </a:rPr>
            </a:br>
            <a:br>
              <a:rPr lang="en-IE"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F3302206-073F-48DA-87F7-E8E775797206}"/>
              </a:ext>
            </a:extLst>
          </p:cNvPr>
          <p:cNvSpPr>
            <a:spLocks noGrp="1"/>
          </p:cNvSpPr>
          <p:nvPr>
            <p:ph idx="1"/>
          </p:nvPr>
        </p:nvSpPr>
        <p:spPr>
          <a:xfrm>
            <a:off x="4978708" y="1874519"/>
            <a:ext cx="6801812" cy="4874623"/>
          </a:xfrm>
        </p:spPr>
        <p:txBody>
          <a:bodyPr anchor="ctr">
            <a:normAutofit/>
          </a:bodyPr>
          <a:lstStyle/>
          <a:p>
            <a:pPr>
              <a:buFontTx/>
              <a:buChar char="-"/>
            </a:pPr>
            <a:r>
              <a:rPr lang="en-IE" dirty="0"/>
              <a:t>Being ‘visibly’ different sets us apart in a homogeneous community?</a:t>
            </a:r>
          </a:p>
          <a:p>
            <a:pPr>
              <a:buFontTx/>
              <a:buChar char="-"/>
            </a:pPr>
            <a:r>
              <a:rPr lang="en-IE" dirty="0"/>
              <a:t>Being ‘importantly’ different may set us more apart.</a:t>
            </a:r>
          </a:p>
          <a:p>
            <a:pPr>
              <a:buFontTx/>
              <a:buChar char="-"/>
            </a:pPr>
            <a:r>
              <a:rPr lang="en-IE" dirty="0"/>
              <a:t>Being different can be adaptive and maladaptive?</a:t>
            </a:r>
          </a:p>
          <a:p>
            <a:pPr>
              <a:buFontTx/>
              <a:buChar char="-"/>
            </a:pPr>
            <a:r>
              <a:rPr lang="en-IE" dirty="0"/>
              <a:t>What if those who are different form a minority community within the community?</a:t>
            </a:r>
          </a:p>
          <a:p>
            <a:pPr>
              <a:buFontTx/>
              <a:buChar char="-"/>
            </a:pPr>
            <a:r>
              <a:rPr lang="en-IE" dirty="0"/>
              <a:t>Expect ambivalence towards divergence from the mainstream population, because this is in our genes. </a:t>
            </a:r>
            <a:endParaRPr lang="en-IE" sz="2400" dirty="0"/>
          </a:p>
          <a:p>
            <a:pPr marL="0" indent="0">
              <a:buNone/>
            </a:pPr>
            <a:endParaRPr lang="en-IE" sz="2400" dirty="0"/>
          </a:p>
          <a:p>
            <a:pPr marL="0" indent="0">
              <a:buNone/>
            </a:pPr>
            <a:endParaRPr lang="en-IE" sz="2400" dirty="0"/>
          </a:p>
          <a:p>
            <a:pPr marL="0" indent="0">
              <a:buNone/>
            </a:pPr>
            <a:endParaRPr lang="en-IE" sz="2400" dirty="0"/>
          </a:p>
        </p:txBody>
      </p:sp>
      <p:pic>
        <p:nvPicPr>
          <p:cNvPr id="4098" name="Picture 2" descr="Guide to Pride: everything you need to know about Pride 2019 -  Independent.ie">
            <a:extLst>
              <a:ext uri="{FF2B5EF4-FFF2-40B4-BE49-F238E27FC236}">
                <a16:creationId xmlns:a16="http://schemas.microsoft.com/office/drawing/2014/main" id="{592A3264-A927-4CD1-9A99-BAFE814BD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368" y="4198952"/>
            <a:ext cx="4151485" cy="2343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2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Image result for hunter gatherers stone age vil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431" y="2460130"/>
            <a:ext cx="9157138" cy="47355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97280" y="213361"/>
            <a:ext cx="10287000" cy="2246769"/>
          </a:xfrm>
          <a:prstGeom prst="rect">
            <a:avLst/>
          </a:prstGeom>
          <a:noFill/>
        </p:spPr>
        <p:txBody>
          <a:bodyPr wrap="square" rtlCol="0">
            <a:spAutoFit/>
          </a:bodyPr>
          <a:lstStyle/>
          <a:p>
            <a:pPr fontAlgn="base">
              <a:spcBef>
                <a:spcPct val="0"/>
              </a:spcBef>
              <a:spcAft>
                <a:spcPct val="0"/>
              </a:spcAft>
            </a:pPr>
            <a:r>
              <a:rPr lang="en-IE" sz="2800" dirty="0">
                <a:solidFill>
                  <a:srgbClr val="5A5C6C">
                    <a:lumMod val="50000"/>
                  </a:srgbClr>
                </a:solidFill>
                <a:latin typeface="Tahoma" pitchFamily="34" charset="0"/>
              </a:rPr>
              <a:t>To explain this, we need to go back in time to when humans lived as hunter-gatherers in small tribes …….. </a:t>
            </a:r>
          </a:p>
          <a:p>
            <a:pPr fontAlgn="base">
              <a:spcBef>
                <a:spcPct val="0"/>
              </a:spcBef>
              <a:spcAft>
                <a:spcPct val="0"/>
              </a:spcAft>
            </a:pPr>
            <a:endParaRPr lang="en-IE" sz="2800" dirty="0">
              <a:solidFill>
                <a:srgbClr val="5A5C6C">
                  <a:lumMod val="50000"/>
                </a:srgbClr>
              </a:solidFill>
              <a:latin typeface="Tahoma" pitchFamily="34" charset="0"/>
            </a:endParaRPr>
          </a:p>
          <a:p>
            <a:pPr fontAlgn="base">
              <a:spcBef>
                <a:spcPct val="0"/>
              </a:spcBef>
              <a:spcAft>
                <a:spcPct val="0"/>
              </a:spcAft>
            </a:pPr>
            <a:r>
              <a:rPr lang="en-IE" sz="2800" dirty="0">
                <a:solidFill>
                  <a:srgbClr val="5A5C6C">
                    <a:lumMod val="50000"/>
                  </a:srgbClr>
                </a:solidFill>
                <a:latin typeface="Tahoma" pitchFamily="34" charset="0"/>
              </a:rPr>
              <a:t>Since this is the longest period in human history, this shaped</a:t>
            </a:r>
          </a:p>
          <a:p>
            <a:pPr fontAlgn="base">
              <a:spcBef>
                <a:spcPct val="0"/>
              </a:spcBef>
              <a:spcAft>
                <a:spcPct val="0"/>
              </a:spcAft>
            </a:pPr>
            <a:r>
              <a:rPr lang="en-IE" sz="2800" dirty="0">
                <a:solidFill>
                  <a:srgbClr val="5A5C6C">
                    <a:lumMod val="50000"/>
                  </a:srgbClr>
                </a:solidFill>
                <a:latin typeface="Tahoma" pitchFamily="34" charset="0"/>
              </a:rPr>
              <a:t>the genetic basis of social behaviours, thinking and emotions</a:t>
            </a:r>
          </a:p>
        </p:txBody>
      </p:sp>
    </p:spTree>
    <p:extLst>
      <p:ext uri="{BB962C8B-B14F-4D97-AF65-F5344CB8AC3E}">
        <p14:creationId xmlns:p14="http://schemas.microsoft.com/office/powerpoint/2010/main" val="2154588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solidFill>
                  <a:schemeClr val="bg1">
                    <a:lumMod val="50000"/>
                  </a:schemeClr>
                </a:solidFill>
                <a:effectLst/>
              </a:rPr>
              <a:t>Tendencies or adaptations that helped us live together effectively at that time still affect our social life now ……</a:t>
            </a:r>
          </a:p>
        </p:txBody>
      </p:sp>
      <p:pic>
        <p:nvPicPr>
          <p:cNvPr id="5122" name="Picture 2" descr="Top more than 173 city wallpaper hd android best - 3tdesign.edu.vn">
            <a:extLst>
              <a:ext uri="{FF2B5EF4-FFF2-40B4-BE49-F238E27FC236}">
                <a16:creationId xmlns:a16="http://schemas.microsoft.com/office/drawing/2014/main" id="{38E4015F-1079-2EE7-9822-7FC44B6B39C9}"/>
              </a:ext>
            </a:extLst>
          </p:cNvPr>
          <p:cNvPicPr>
            <a:picLocks noChangeAspect="1" noChangeArrowheads="1"/>
          </p:cNvPicPr>
          <p:nvPr/>
        </p:nvPicPr>
        <p:blipFill>
          <a:blip r:embed="rId2">
            <a:alphaModFix amt="67000"/>
            <a:extLst>
              <a:ext uri="{28A0092B-C50C-407E-A947-70E740481C1C}">
                <a14:useLocalDpi xmlns:a14="http://schemas.microsoft.com/office/drawing/2010/main" val="0"/>
              </a:ext>
            </a:extLst>
          </a:blip>
          <a:srcRect/>
          <a:stretch>
            <a:fillRect/>
          </a:stretch>
        </p:blipFill>
        <p:spPr bwMode="auto">
          <a:xfrm>
            <a:off x="7662155" y="1371600"/>
            <a:ext cx="4529845" cy="54732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ur planet groans, and you want to live to 150? And go planet-hopping? -  The Boston Globe">
            <a:extLst>
              <a:ext uri="{FF2B5EF4-FFF2-40B4-BE49-F238E27FC236}">
                <a16:creationId xmlns:a16="http://schemas.microsoft.com/office/drawing/2014/main" id="{64D690D7-B158-E551-BDD5-AFEA70354A54}"/>
              </a:ext>
            </a:extLst>
          </p:cNvPr>
          <p:cNvPicPr>
            <a:picLocks noChangeAspect="1" noChangeArrowheads="1"/>
          </p:cNvPicPr>
          <p:nvPr/>
        </p:nvPicPr>
        <p:blipFill>
          <a:blip r:embed="rId3" cstate="print">
            <a:alphaModFix amt="66000"/>
            <a:extLst>
              <a:ext uri="{28A0092B-C50C-407E-A947-70E740481C1C}">
                <a14:useLocalDpi xmlns:a14="http://schemas.microsoft.com/office/drawing/2010/main" val="0"/>
              </a:ext>
            </a:extLst>
          </a:blip>
          <a:srcRect/>
          <a:stretch>
            <a:fillRect/>
          </a:stretch>
        </p:blipFill>
        <p:spPr bwMode="auto">
          <a:xfrm>
            <a:off x="21726" y="1371600"/>
            <a:ext cx="8199747" cy="54732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hunter gatherers stone age village">
            <a:extLst>
              <a:ext uri="{FF2B5EF4-FFF2-40B4-BE49-F238E27FC236}">
                <a16:creationId xmlns:a16="http://schemas.microsoft.com/office/drawing/2014/main" id="{34DCDE20-96A2-397F-63D8-F8FD0E672C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2682240"/>
            <a:ext cx="6138492" cy="3174453"/>
          </a:xfrm>
          <a:prstGeom prst="rect">
            <a:avLst/>
          </a:prstGeom>
          <a:noFill/>
          <a:effectLst>
            <a:glow rad="1447800">
              <a:schemeClr val="accent1">
                <a:alpha val="40000"/>
              </a:schemeClr>
            </a:glow>
            <a:softEdge rad="330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9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596640" y="2225040"/>
            <a:ext cx="8442960" cy="486156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IE" sz="2400" b="1" dirty="0">
                <a:solidFill>
                  <a:srgbClr val="C00000"/>
                </a:solidFill>
                <a:latin typeface="Tahoma"/>
              </a:rPr>
              <a:t>this includes tendencies to:</a:t>
            </a:r>
          </a:p>
          <a:p>
            <a:pPr algn="ctr" fontAlgn="base">
              <a:spcBef>
                <a:spcPct val="0"/>
              </a:spcBef>
              <a:spcAft>
                <a:spcPct val="0"/>
              </a:spcAft>
            </a:pPr>
            <a:endParaRPr lang="en-IE" sz="2400" b="1" dirty="0">
              <a:solidFill>
                <a:srgbClr val="C00000"/>
              </a:solidFill>
              <a:latin typeface="Tahoma"/>
            </a:endParaRP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reciprocate, collaborate </a:t>
            </a: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conform, comply </a:t>
            </a: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be altruistic towards our kin</a:t>
            </a:r>
          </a:p>
          <a:p>
            <a:pPr fontAlgn="base">
              <a:spcBef>
                <a:spcPct val="0"/>
              </a:spcBef>
              <a:spcAft>
                <a:spcPct val="0"/>
              </a:spcAft>
            </a:pPr>
            <a:r>
              <a:rPr lang="en-IE" sz="2400" dirty="0">
                <a:solidFill>
                  <a:srgbClr val="C00000"/>
                </a:solidFill>
              </a:rPr>
              <a:t>but also</a:t>
            </a:r>
            <a:endParaRPr lang="en-IE" sz="2400" dirty="0">
              <a:solidFill>
                <a:srgbClr val="C00000"/>
              </a:solidFill>
              <a:latin typeface="Tahoma"/>
            </a:endParaRP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be competitive, aggressive</a:t>
            </a: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prejudiced, biased </a:t>
            </a: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fearful of strangers</a:t>
            </a:r>
          </a:p>
          <a:p>
            <a:pPr marL="742950" lvl="1" indent="-285750" fontAlgn="base">
              <a:spcBef>
                <a:spcPct val="0"/>
              </a:spcBef>
              <a:spcAft>
                <a:spcPct val="0"/>
              </a:spcAft>
              <a:buFont typeface="Arial" panose="020B0604020202020204" pitchFamily="34" charset="0"/>
              <a:buChar char="•"/>
            </a:pPr>
            <a:r>
              <a:rPr lang="en-IE" sz="2400" dirty="0">
                <a:solidFill>
                  <a:srgbClr val="5A5C6C">
                    <a:lumMod val="50000"/>
                  </a:srgbClr>
                </a:solidFill>
                <a:latin typeface="Tahoma"/>
              </a:rPr>
              <a:t>suspicious of who is different</a:t>
            </a:r>
            <a:endParaRPr lang="en-IE" dirty="0">
              <a:solidFill>
                <a:srgbClr val="5A5C6C">
                  <a:lumMod val="50000"/>
                </a:srgbClr>
              </a:solidFill>
              <a:latin typeface="Tahoma"/>
            </a:endParaRPr>
          </a:p>
        </p:txBody>
      </p:sp>
      <p:sp>
        <p:nvSpPr>
          <p:cNvPr id="2" name="Rectangle: Rounded Corners 1">
            <a:extLst>
              <a:ext uri="{FF2B5EF4-FFF2-40B4-BE49-F238E27FC236}">
                <a16:creationId xmlns:a16="http://schemas.microsoft.com/office/drawing/2014/main" id="{90895341-D1AB-E1EF-8FA8-4A91CDC4BA4C}"/>
              </a:ext>
            </a:extLst>
          </p:cNvPr>
          <p:cNvSpPr/>
          <p:nvPr/>
        </p:nvSpPr>
        <p:spPr>
          <a:xfrm>
            <a:off x="9258300" y="3566160"/>
            <a:ext cx="214884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IN-GROUP</a:t>
            </a:r>
            <a:endParaRPr lang="en-US" dirty="0"/>
          </a:p>
        </p:txBody>
      </p:sp>
      <p:sp>
        <p:nvSpPr>
          <p:cNvPr id="3" name="Rectangle: Rounded Corners 2">
            <a:extLst>
              <a:ext uri="{FF2B5EF4-FFF2-40B4-BE49-F238E27FC236}">
                <a16:creationId xmlns:a16="http://schemas.microsoft.com/office/drawing/2014/main" id="{54BAE6AF-C753-1F44-8F7B-B1D88C5431CC}"/>
              </a:ext>
            </a:extLst>
          </p:cNvPr>
          <p:cNvSpPr/>
          <p:nvPr/>
        </p:nvSpPr>
        <p:spPr>
          <a:xfrm>
            <a:off x="8892540" y="5516880"/>
            <a:ext cx="214884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OUT-GROUP</a:t>
            </a:r>
            <a:endParaRPr lang="en-US" dirty="0"/>
          </a:p>
        </p:txBody>
      </p:sp>
    </p:spTree>
    <p:extLst>
      <p:ext uri="{BB962C8B-B14F-4D97-AF65-F5344CB8AC3E}">
        <p14:creationId xmlns:p14="http://schemas.microsoft.com/office/powerpoint/2010/main" val="183323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8"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FAE7F9E-3E91-48C3-81E4-EE91FE832884}"/>
              </a:ext>
            </a:extLst>
          </p:cNvPr>
          <p:cNvSpPr>
            <a:spLocks noGrp="1"/>
          </p:cNvSpPr>
          <p:nvPr>
            <p:ph type="title"/>
          </p:nvPr>
        </p:nvSpPr>
        <p:spPr>
          <a:xfrm>
            <a:off x="1098468" y="885651"/>
            <a:ext cx="3555832" cy="4614001"/>
          </a:xfrm>
        </p:spPr>
        <p:txBody>
          <a:bodyPr>
            <a:normAutofit/>
          </a:bodyPr>
          <a:lstStyle/>
          <a:p>
            <a:r>
              <a:rPr lang="en-IE" sz="4000" dirty="0">
                <a:solidFill>
                  <a:srgbClr val="FFFFFF"/>
                </a:solidFill>
              </a:rPr>
              <a:t>Perspective II: Minority Stress </a:t>
            </a:r>
            <a:r>
              <a:rPr lang="en-IE" sz="3200" dirty="0">
                <a:solidFill>
                  <a:srgbClr val="FFFFFF"/>
                </a:solidFill>
              </a:rPr>
              <a:t>(external stressors)</a:t>
            </a:r>
            <a:br>
              <a:rPr lang="en-IE" sz="3200" dirty="0">
                <a:solidFill>
                  <a:srgbClr val="FFFFFF"/>
                </a:solidFill>
              </a:rPr>
            </a:br>
            <a:br>
              <a:rPr lang="en-IE" sz="3200" dirty="0">
                <a:solidFill>
                  <a:srgbClr val="FFFFFF"/>
                </a:solidFill>
              </a:rPr>
            </a:br>
            <a:br>
              <a:rPr lang="en-IE" sz="3200" dirty="0">
                <a:solidFill>
                  <a:srgbClr val="FFFFFF"/>
                </a:solidFill>
              </a:rPr>
            </a:br>
            <a:br>
              <a:rPr lang="en-IE" sz="3200" dirty="0">
                <a:solidFill>
                  <a:srgbClr val="FFFFFF"/>
                </a:solidFill>
              </a:rPr>
            </a:br>
            <a:br>
              <a:rPr lang="en-IE" sz="3200" dirty="0">
                <a:solidFill>
                  <a:srgbClr val="FFFFFF"/>
                </a:solidFill>
              </a:rPr>
            </a:br>
            <a:br>
              <a:rPr lang="en-IE" sz="32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F3302206-073F-48DA-87F7-E8E775797206}"/>
              </a:ext>
            </a:extLst>
          </p:cNvPr>
          <p:cNvSpPr>
            <a:spLocks noGrp="1"/>
          </p:cNvSpPr>
          <p:nvPr>
            <p:ph idx="1"/>
          </p:nvPr>
        </p:nvSpPr>
        <p:spPr>
          <a:xfrm>
            <a:off x="4978708" y="563919"/>
            <a:ext cx="6678924" cy="6185224"/>
          </a:xfrm>
        </p:spPr>
        <p:txBody>
          <a:bodyPr anchor="ctr">
            <a:normAutofit/>
          </a:bodyPr>
          <a:lstStyle/>
          <a:p>
            <a:pPr marL="0" indent="0">
              <a:buNone/>
            </a:pPr>
            <a:r>
              <a:rPr lang="en-IE" dirty="0"/>
              <a:t>Meyer’s model (2003,2007, 2013, 2015) argues that minorities experience more stress: </a:t>
            </a:r>
          </a:p>
          <a:p>
            <a:pPr>
              <a:buFontTx/>
              <a:buChar char="-"/>
            </a:pPr>
            <a:r>
              <a:rPr lang="en-IE" dirty="0"/>
              <a:t>experiences of prejudice</a:t>
            </a:r>
          </a:p>
          <a:p>
            <a:pPr>
              <a:buFontTx/>
              <a:buChar char="-"/>
            </a:pPr>
            <a:r>
              <a:rPr lang="en-IE" dirty="0"/>
              <a:t>discrimination, stereotyping</a:t>
            </a:r>
          </a:p>
          <a:p>
            <a:pPr>
              <a:buFontTx/>
              <a:buChar char="-"/>
            </a:pPr>
            <a:r>
              <a:rPr lang="en-IE" dirty="0"/>
              <a:t>violence, harassment</a:t>
            </a:r>
          </a:p>
          <a:p>
            <a:pPr>
              <a:buFontTx/>
              <a:buChar char="-"/>
            </a:pPr>
            <a:r>
              <a:rPr lang="en-IE" dirty="0"/>
              <a:t>rejection</a:t>
            </a:r>
          </a:p>
          <a:p>
            <a:pPr>
              <a:buFontTx/>
              <a:buChar char="-"/>
            </a:pPr>
            <a:r>
              <a:rPr lang="en-IE" dirty="0"/>
              <a:t>heightened vigilance </a:t>
            </a:r>
          </a:p>
          <a:p>
            <a:pPr>
              <a:buFontTx/>
              <a:buChar char="-"/>
            </a:pPr>
            <a:r>
              <a:rPr lang="en-IE" dirty="0"/>
              <a:t>expectations of the above</a:t>
            </a:r>
          </a:p>
          <a:p>
            <a:pPr marL="0" indent="0">
              <a:buNone/>
            </a:pPr>
            <a:endParaRPr lang="en-IE" sz="2400" dirty="0"/>
          </a:p>
          <a:p>
            <a:pPr marL="0" indent="0">
              <a:buNone/>
            </a:pPr>
            <a:r>
              <a:rPr lang="en-IE" sz="2400" dirty="0"/>
              <a:t>Each of these may lead to frequent and high activation of the autonomic nervous system, which is the essence of  the ‘</a:t>
            </a:r>
            <a:r>
              <a:rPr lang="en-IE" sz="2400" dirty="0">
                <a:solidFill>
                  <a:srgbClr val="C00000"/>
                </a:solidFill>
              </a:rPr>
              <a:t>stress response</a:t>
            </a:r>
            <a:r>
              <a:rPr lang="en-IE" sz="2400" dirty="0"/>
              <a:t>’ (Selye, 1956) </a:t>
            </a:r>
            <a:endParaRPr lang="en-US" sz="2400" dirty="0"/>
          </a:p>
        </p:txBody>
      </p:sp>
      <p:pic>
        <p:nvPicPr>
          <p:cNvPr id="2056" name="Picture 8" descr="Deadliest' rise in violence against queer people in a decade">
            <a:extLst>
              <a:ext uri="{FF2B5EF4-FFF2-40B4-BE49-F238E27FC236}">
                <a16:creationId xmlns:a16="http://schemas.microsoft.com/office/drawing/2014/main" id="{C2F21AD2-58C0-73C9-40A1-5502DBACB4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180" y="3120662"/>
            <a:ext cx="3569036" cy="2378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58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8"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FAE7F9E-3E91-48C3-81E4-EE91FE832884}"/>
              </a:ext>
            </a:extLst>
          </p:cNvPr>
          <p:cNvSpPr>
            <a:spLocks noGrp="1"/>
          </p:cNvSpPr>
          <p:nvPr>
            <p:ph type="title"/>
          </p:nvPr>
        </p:nvSpPr>
        <p:spPr>
          <a:xfrm>
            <a:off x="1098468" y="885651"/>
            <a:ext cx="3555832" cy="4614001"/>
          </a:xfrm>
        </p:spPr>
        <p:txBody>
          <a:bodyPr>
            <a:normAutofit/>
          </a:bodyPr>
          <a:lstStyle/>
          <a:p>
            <a:r>
              <a:rPr lang="en-IE" sz="4000" dirty="0">
                <a:solidFill>
                  <a:srgbClr val="FFFFFF"/>
                </a:solidFill>
              </a:rPr>
              <a:t>Perspective III:</a:t>
            </a:r>
            <a:br>
              <a:rPr lang="en-IE" sz="4000" dirty="0">
                <a:solidFill>
                  <a:srgbClr val="FFFFFF"/>
                </a:solidFill>
              </a:rPr>
            </a:br>
            <a:r>
              <a:rPr lang="en-IE" sz="4000" dirty="0">
                <a:solidFill>
                  <a:srgbClr val="FFFFFF"/>
                </a:solidFill>
              </a:rPr>
              <a:t>Cognitive Dissonance </a:t>
            </a:r>
            <a:r>
              <a:rPr lang="en-IE" sz="3200" dirty="0">
                <a:solidFill>
                  <a:srgbClr val="FFFFFF"/>
                </a:solidFill>
              </a:rPr>
              <a:t>(internal stressors) </a:t>
            </a:r>
            <a:br>
              <a:rPr lang="en-IE" sz="3200" dirty="0">
                <a:solidFill>
                  <a:srgbClr val="FFFFFF"/>
                </a:solidFill>
              </a:rPr>
            </a:br>
            <a:br>
              <a:rPr lang="en-IE" sz="4000" dirty="0">
                <a:solidFill>
                  <a:srgbClr val="FFFFFF"/>
                </a:solidFill>
              </a:rPr>
            </a:br>
            <a:br>
              <a:rPr lang="en-IE"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F3302206-073F-48DA-87F7-E8E775797206}"/>
              </a:ext>
            </a:extLst>
          </p:cNvPr>
          <p:cNvSpPr>
            <a:spLocks noGrp="1"/>
          </p:cNvSpPr>
          <p:nvPr>
            <p:ph idx="1"/>
          </p:nvPr>
        </p:nvSpPr>
        <p:spPr>
          <a:xfrm>
            <a:off x="4978708" y="563919"/>
            <a:ext cx="6525220" cy="6185224"/>
          </a:xfrm>
        </p:spPr>
        <p:txBody>
          <a:bodyPr anchor="ctr">
            <a:normAutofit/>
          </a:bodyPr>
          <a:lstStyle/>
          <a:p>
            <a:endParaRPr lang="en-IE" sz="2400" dirty="0"/>
          </a:p>
          <a:p>
            <a:endParaRPr lang="en-IE" sz="2400" dirty="0"/>
          </a:p>
          <a:p>
            <a:endParaRPr lang="en-IE" sz="2400" dirty="0"/>
          </a:p>
          <a:p>
            <a:endParaRPr lang="en-IE" sz="2400" dirty="0"/>
          </a:p>
          <a:p>
            <a:endParaRPr lang="en-US" sz="2000" dirty="0"/>
          </a:p>
        </p:txBody>
      </p:sp>
      <p:sp>
        <p:nvSpPr>
          <p:cNvPr id="9" name="TextBox 8">
            <a:extLst>
              <a:ext uri="{FF2B5EF4-FFF2-40B4-BE49-F238E27FC236}">
                <a16:creationId xmlns:a16="http://schemas.microsoft.com/office/drawing/2014/main" id="{3828B2E6-8DAF-9C2C-1537-FE6DCF2D8A51}"/>
              </a:ext>
            </a:extLst>
          </p:cNvPr>
          <p:cNvSpPr txBox="1"/>
          <p:nvPr/>
        </p:nvSpPr>
        <p:spPr>
          <a:xfrm>
            <a:off x="4464847" y="563918"/>
            <a:ext cx="7552942" cy="5267789"/>
          </a:xfrm>
          <a:prstGeom prst="rect">
            <a:avLst/>
          </a:prstGeom>
          <a:noFill/>
        </p:spPr>
        <p:txBody>
          <a:bodyPr wrap="square">
            <a:spAutoFit/>
          </a:bodyPr>
          <a:lstStyle/>
          <a:p>
            <a:pPr marL="685800" lvl="1" indent="-228600">
              <a:lnSpc>
                <a:spcPct val="110000"/>
              </a:lnSpc>
              <a:spcBef>
                <a:spcPts val="500"/>
              </a:spcBef>
              <a:buFont typeface="Arial" panose="020B0604020202020204" pitchFamily="34" charset="0"/>
              <a:buChar char="•"/>
              <a:defRPr/>
            </a:pPr>
            <a:r>
              <a:rPr lang="en-IE" sz="2400" dirty="0">
                <a:solidFill>
                  <a:prstClr val="black"/>
                </a:solidFill>
              </a:rPr>
              <a:t>Divergent sexual orientation or gender identity may generate inner conflict or dissonance</a:t>
            </a:r>
          </a:p>
          <a:p>
            <a:pPr marL="685800" lvl="1" indent="-228600">
              <a:lnSpc>
                <a:spcPct val="110000"/>
              </a:lnSpc>
              <a:spcBef>
                <a:spcPts val="500"/>
              </a:spcBef>
              <a:buFont typeface="Arial" panose="020B0604020202020204" pitchFamily="34" charset="0"/>
              <a:buChar char="•"/>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Cognitive Dissonance is an ‘unpleasant state of tension that occurs whenever an individual simultaneously holds two cognitions that are psychologically </a:t>
            </a:r>
            <a:r>
              <a:rPr lang="en-IE" sz="2400" dirty="0">
                <a:solidFill>
                  <a:prstClr val="black"/>
                </a:solidFill>
              </a:rPr>
              <a:t>inconsistent’ (Festinger (1957).</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lvl="1" indent="-228600">
              <a:lnSpc>
                <a:spcPct val="110000"/>
              </a:lnSpc>
              <a:spcBef>
                <a:spcPts val="500"/>
              </a:spcBef>
              <a:buFont typeface="Arial" panose="020B0604020202020204" pitchFamily="34" charset="0"/>
              <a:buChar char="•"/>
              <a:defRPr/>
            </a:pPr>
            <a:r>
              <a:rPr lang="en-IE" sz="2400" dirty="0">
                <a:solidFill>
                  <a:prstClr val="black"/>
                </a:solidFill>
              </a:rPr>
              <a:t>Aronson (1969) emphasised that ‘self-related’ dissonance may lead to the strongest tension or discomfort</a:t>
            </a:r>
          </a:p>
          <a:p>
            <a:pPr marL="685800" lvl="1" indent="-228600">
              <a:lnSpc>
                <a:spcPct val="110000"/>
              </a:lnSpc>
              <a:spcBef>
                <a:spcPts val="500"/>
              </a:spcBef>
              <a:buFont typeface="Arial" panose="020B0604020202020204" pitchFamily="34" charset="0"/>
              <a:buChar char="•"/>
              <a:defRPr/>
            </a:pPr>
            <a:r>
              <a:rPr lang="en-IE" sz="2400" dirty="0">
                <a:solidFill>
                  <a:prstClr val="black"/>
                </a:solidFill>
                <a:latin typeface="Calibri" panose="020F0502020204030204"/>
              </a:rPr>
              <a:t>This discomfort </a:t>
            </a: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motivates efforts to reduce it</a:t>
            </a:r>
          </a:p>
          <a:p>
            <a:pPr marL="685800" lvl="1" indent="-228600">
              <a:lnSpc>
                <a:spcPct val="110000"/>
              </a:lnSpc>
              <a:spcBef>
                <a:spcPts val="500"/>
              </a:spcBef>
              <a:buFont typeface="Arial" panose="020B0604020202020204" pitchFamily="34" charset="0"/>
              <a:buChar char="•"/>
              <a:defRPr/>
            </a:pPr>
            <a:r>
              <a:rPr lang="en-IE" sz="2400" dirty="0">
                <a:solidFill>
                  <a:prstClr val="black"/>
                </a:solidFill>
                <a:latin typeface="Calibri" panose="020F0502020204030204"/>
              </a:rPr>
              <a:t>Prolonged dissonance</a:t>
            </a: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 is</a:t>
            </a:r>
            <a:r>
              <a:rPr kumimoji="0" lang="en-IE" sz="2400" b="0" i="0" u="none" strike="noStrike" kern="1200" cap="none" spc="0" normalizeH="0" noProof="0" dirty="0">
                <a:ln>
                  <a:noFill/>
                </a:ln>
                <a:solidFill>
                  <a:prstClr val="black"/>
                </a:solidFill>
                <a:effectLst/>
                <a:uLnTx/>
                <a:uFillTx/>
                <a:latin typeface="Calibri" panose="020F0502020204030204"/>
                <a:ea typeface="+mn-ea"/>
                <a:cs typeface="+mn-cs"/>
              </a:rPr>
              <a:t> a form of </a:t>
            </a:r>
            <a:r>
              <a:rPr kumimoji="0" lang="en-IE" sz="2400" b="1" i="0" u="none" strike="noStrike" kern="1200" cap="none" spc="0" normalizeH="0" baseline="0" noProof="0" dirty="0">
                <a:ln>
                  <a:noFill/>
                </a:ln>
                <a:solidFill>
                  <a:srgbClr val="C00000"/>
                </a:solidFill>
                <a:effectLst/>
                <a:uLnTx/>
                <a:uFillTx/>
                <a:latin typeface="Calibri" panose="020F0502020204030204"/>
                <a:ea typeface="+mn-ea"/>
                <a:cs typeface="+mn-cs"/>
              </a:rPr>
              <a:t>mental distress</a:t>
            </a: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lang="en-IE" sz="2400" dirty="0">
                <a:solidFill>
                  <a:prstClr val="black"/>
                </a:solidFill>
                <a:latin typeface="Calibri" panose="020F0502020204030204"/>
              </a:rPr>
              <a:t>Happiness = effective management of dissonance</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Cognitive Dissonance - Ethics Unwrapped">
            <a:extLst>
              <a:ext uri="{FF2B5EF4-FFF2-40B4-BE49-F238E27FC236}">
                <a16:creationId xmlns:a16="http://schemas.microsoft.com/office/drawing/2014/main" id="{01BCA8FE-4439-D3E5-1A94-45440E807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417" y="3953536"/>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10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D5C5B-6106-6FC6-5236-D83C6E289E3E}"/>
              </a:ext>
            </a:extLst>
          </p:cNvPr>
          <p:cNvSpPr>
            <a:spLocks noGrp="1"/>
          </p:cNvSpPr>
          <p:nvPr>
            <p:ph type="title"/>
          </p:nvPr>
        </p:nvSpPr>
        <p:spPr>
          <a:xfrm>
            <a:off x="838200" y="21043"/>
            <a:ext cx="10515600" cy="1325563"/>
          </a:xfrm>
        </p:spPr>
        <p:txBody>
          <a:bodyPr/>
          <a:lstStyle/>
          <a:p>
            <a:r>
              <a:rPr lang="en-IE" dirty="0"/>
              <a:t>Examples of LGBTQIA+ related dissonance</a:t>
            </a:r>
            <a:endParaRPr lang="en-US" dirty="0"/>
          </a:p>
        </p:txBody>
      </p:sp>
      <p:sp>
        <p:nvSpPr>
          <p:cNvPr id="3" name="Content Placeholder 2">
            <a:extLst>
              <a:ext uri="{FF2B5EF4-FFF2-40B4-BE49-F238E27FC236}">
                <a16:creationId xmlns:a16="http://schemas.microsoft.com/office/drawing/2014/main" id="{EC466BBD-92C8-E80E-7219-A8824D4EE380}"/>
              </a:ext>
            </a:extLst>
          </p:cNvPr>
          <p:cNvSpPr>
            <a:spLocks noGrp="1"/>
          </p:cNvSpPr>
          <p:nvPr>
            <p:ph idx="1"/>
          </p:nvPr>
        </p:nvSpPr>
        <p:spPr/>
        <p:txBody>
          <a:bodyPr/>
          <a:lstStyle/>
          <a:p>
            <a:pPr marL="0" indent="0">
              <a:buNone/>
            </a:pPr>
            <a:endParaRPr lang="en-IE" dirty="0"/>
          </a:p>
          <a:p>
            <a:pPr marL="0" indent="0">
              <a:buNone/>
            </a:pPr>
            <a:endParaRPr lang="en-US" dirty="0"/>
          </a:p>
          <a:p>
            <a:pPr marL="0" indent="0">
              <a:buNone/>
            </a:pPr>
            <a:endParaRPr lang="en-US" dirty="0"/>
          </a:p>
          <a:p>
            <a:pPr marL="0" indent="0">
              <a:buNone/>
            </a:pPr>
            <a:endParaRPr lang="en-US" dirty="0"/>
          </a:p>
        </p:txBody>
      </p:sp>
      <p:sp>
        <p:nvSpPr>
          <p:cNvPr id="5" name="TextBox 4">
            <a:extLst>
              <a:ext uri="{FF2B5EF4-FFF2-40B4-BE49-F238E27FC236}">
                <a16:creationId xmlns:a16="http://schemas.microsoft.com/office/drawing/2014/main" id="{E08E092F-EEEC-CC08-FCFF-A20687622E86}"/>
              </a:ext>
            </a:extLst>
          </p:cNvPr>
          <p:cNvSpPr txBox="1"/>
          <p:nvPr/>
        </p:nvSpPr>
        <p:spPr>
          <a:xfrm>
            <a:off x="502920" y="5838506"/>
            <a:ext cx="11689080" cy="1016560"/>
          </a:xfrm>
          <a:prstGeom prst="rect">
            <a:avLst/>
          </a:prstGeom>
          <a:noFill/>
        </p:spPr>
        <p:txBody>
          <a:bodyPr wrap="square">
            <a:spAutoFit/>
          </a:bodyPr>
          <a:lstStyle/>
          <a:p>
            <a:pPr lvl="1">
              <a:lnSpc>
                <a:spcPct val="110000"/>
              </a:lnSpc>
              <a:spcBef>
                <a:spcPts val="500"/>
              </a:spcBef>
              <a:defRPr/>
            </a:pPr>
            <a:r>
              <a:rPr lang="en-IE" sz="2800" dirty="0">
                <a:solidFill>
                  <a:prstClr val="black"/>
                </a:solidFill>
                <a:latin typeface="Calibri" panose="020F0502020204030204"/>
              </a:rPr>
              <a:t>Reduction through </a:t>
            </a:r>
            <a:r>
              <a:rPr kumimoji="0" lang="en-IE" sz="2800" b="0" i="0" u="none" strike="noStrike" kern="1200" cap="none" spc="0" normalizeH="0" baseline="0" noProof="0" dirty="0">
                <a:ln>
                  <a:noFill/>
                </a:ln>
                <a:solidFill>
                  <a:prstClr val="black"/>
                </a:solidFill>
                <a:effectLst/>
                <a:uLnTx/>
                <a:uFillTx/>
                <a:latin typeface="Calibri" panose="020F0502020204030204"/>
              </a:rPr>
              <a:t>change in behaviour, change cognitions, ideally self-acceptance, but there is also denial, seeking distraction, trivialisation ……</a:t>
            </a:r>
          </a:p>
        </p:txBody>
      </p:sp>
      <p:pic>
        <p:nvPicPr>
          <p:cNvPr id="7" name="Picture 6">
            <a:extLst>
              <a:ext uri="{FF2B5EF4-FFF2-40B4-BE49-F238E27FC236}">
                <a16:creationId xmlns:a16="http://schemas.microsoft.com/office/drawing/2014/main" id="{BB4D9F7B-E081-21AC-C702-0E286899C28F}"/>
              </a:ext>
            </a:extLst>
          </p:cNvPr>
          <p:cNvPicPr>
            <a:picLocks noChangeAspect="1"/>
          </p:cNvPicPr>
          <p:nvPr/>
        </p:nvPicPr>
        <p:blipFill>
          <a:blip r:embed="rId2"/>
          <a:stretch>
            <a:fillRect/>
          </a:stretch>
        </p:blipFill>
        <p:spPr>
          <a:xfrm>
            <a:off x="2053046" y="1391242"/>
            <a:ext cx="7746274" cy="4337914"/>
          </a:xfrm>
          <a:prstGeom prst="rect">
            <a:avLst/>
          </a:prstGeom>
        </p:spPr>
      </p:pic>
      <p:sp>
        <p:nvSpPr>
          <p:cNvPr id="8" name="Rectangle: Rounded Corners 7">
            <a:extLst>
              <a:ext uri="{FF2B5EF4-FFF2-40B4-BE49-F238E27FC236}">
                <a16:creationId xmlns:a16="http://schemas.microsoft.com/office/drawing/2014/main" id="{A9EDBC46-2CF6-D706-F562-014BEB30DCAB}"/>
              </a:ext>
            </a:extLst>
          </p:cNvPr>
          <p:cNvSpPr/>
          <p:nvPr/>
        </p:nvSpPr>
        <p:spPr>
          <a:xfrm>
            <a:off x="624840" y="1584960"/>
            <a:ext cx="402336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I think I am Gay/Lesbian</a:t>
            </a:r>
            <a:endParaRPr lang="en-US" sz="2800" dirty="0"/>
          </a:p>
        </p:txBody>
      </p:sp>
      <p:sp>
        <p:nvSpPr>
          <p:cNvPr id="9" name="Rectangle: Rounded Corners 8">
            <a:extLst>
              <a:ext uri="{FF2B5EF4-FFF2-40B4-BE49-F238E27FC236}">
                <a16:creationId xmlns:a16="http://schemas.microsoft.com/office/drawing/2014/main" id="{061A6015-97AB-9EFE-50EC-922C9E653276}"/>
              </a:ext>
            </a:extLst>
          </p:cNvPr>
          <p:cNvSpPr/>
          <p:nvPr/>
        </p:nvSpPr>
        <p:spPr>
          <a:xfrm>
            <a:off x="7117080" y="1630751"/>
            <a:ext cx="486156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My church is against LGBTQIA+</a:t>
            </a:r>
            <a:endParaRPr lang="en-US" sz="2800" dirty="0"/>
          </a:p>
        </p:txBody>
      </p:sp>
      <p:sp>
        <p:nvSpPr>
          <p:cNvPr id="10" name="Rectangle: Rounded Corners 9">
            <a:extLst>
              <a:ext uri="{FF2B5EF4-FFF2-40B4-BE49-F238E27FC236}">
                <a16:creationId xmlns:a16="http://schemas.microsoft.com/office/drawing/2014/main" id="{29319B2E-72F9-4570-D677-C8F7D501FD08}"/>
              </a:ext>
            </a:extLst>
          </p:cNvPr>
          <p:cNvSpPr/>
          <p:nvPr/>
        </p:nvSpPr>
        <p:spPr>
          <a:xfrm>
            <a:off x="624840" y="2905963"/>
            <a:ext cx="402336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I look like a man</a:t>
            </a:r>
            <a:endParaRPr lang="en-US" sz="2800" dirty="0"/>
          </a:p>
        </p:txBody>
      </p:sp>
      <p:sp>
        <p:nvSpPr>
          <p:cNvPr id="11" name="Rectangle: Rounded Corners 10">
            <a:extLst>
              <a:ext uri="{FF2B5EF4-FFF2-40B4-BE49-F238E27FC236}">
                <a16:creationId xmlns:a16="http://schemas.microsoft.com/office/drawing/2014/main" id="{8A92426F-AB46-1E3F-8F01-C326F706ACB9}"/>
              </a:ext>
            </a:extLst>
          </p:cNvPr>
          <p:cNvSpPr/>
          <p:nvPr/>
        </p:nvSpPr>
        <p:spPr>
          <a:xfrm>
            <a:off x="7117080" y="2905963"/>
            <a:ext cx="402336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I feel like I am a woman</a:t>
            </a:r>
            <a:endParaRPr lang="en-US" sz="2800" dirty="0"/>
          </a:p>
        </p:txBody>
      </p:sp>
      <p:sp>
        <p:nvSpPr>
          <p:cNvPr id="13" name="Rectangle: Rounded Corners 12">
            <a:extLst>
              <a:ext uri="{FF2B5EF4-FFF2-40B4-BE49-F238E27FC236}">
                <a16:creationId xmlns:a16="http://schemas.microsoft.com/office/drawing/2014/main" id="{DD74D4C5-A97A-D68C-1D35-DE2158ADAE73}"/>
              </a:ext>
            </a:extLst>
          </p:cNvPr>
          <p:cNvSpPr/>
          <p:nvPr/>
        </p:nvSpPr>
        <p:spPr>
          <a:xfrm>
            <a:off x="178526" y="4249592"/>
            <a:ext cx="402336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I want to come out</a:t>
            </a:r>
            <a:endParaRPr lang="en-US" sz="2800" dirty="0"/>
          </a:p>
        </p:txBody>
      </p:sp>
      <p:sp>
        <p:nvSpPr>
          <p:cNvPr id="14" name="Rectangle: Rounded Corners 13">
            <a:extLst>
              <a:ext uri="{FF2B5EF4-FFF2-40B4-BE49-F238E27FC236}">
                <a16:creationId xmlns:a16="http://schemas.microsoft.com/office/drawing/2014/main" id="{C7A3362D-3BB9-ADE1-687B-B3574517A687}"/>
              </a:ext>
            </a:extLst>
          </p:cNvPr>
          <p:cNvSpPr/>
          <p:nvPr/>
        </p:nvSpPr>
        <p:spPr>
          <a:xfrm>
            <a:off x="7536180" y="4317559"/>
            <a:ext cx="4477294" cy="9096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t>My friends don’t like LGBTQIA+ people</a:t>
            </a:r>
            <a:endParaRPr lang="en-US" sz="2800" dirty="0"/>
          </a:p>
        </p:txBody>
      </p:sp>
      <p:sp>
        <p:nvSpPr>
          <p:cNvPr id="15" name="Not Equal 14">
            <a:extLst>
              <a:ext uri="{FF2B5EF4-FFF2-40B4-BE49-F238E27FC236}">
                <a16:creationId xmlns:a16="http://schemas.microsoft.com/office/drawing/2014/main" id="{2C2F1F13-8727-43DB-7522-5C7B310EDA2A}"/>
              </a:ext>
            </a:extLst>
          </p:cNvPr>
          <p:cNvSpPr/>
          <p:nvPr/>
        </p:nvSpPr>
        <p:spPr>
          <a:xfrm>
            <a:off x="4983480" y="2870606"/>
            <a:ext cx="1600199" cy="1041197"/>
          </a:xfrm>
          <a:prstGeom prst="mathNot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0392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10" grpId="0" animBg="1"/>
      <p:bldP spid="11"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51378" y="-84869"/>
            <a:ext cx="11254154" cy="6858000"/>
          </a:xfrm>
          <a:prstGeom prst="ellipse">
            <a:avLst/>
          </a:prstGeom>
          <a:gradFill flip="none" rotWithShape="1">
            <a:gsLst>
              <a:gs pos="0">
                <a:schemeClr val="accent2">
                  <a:lumMod val="55000"/>
                  <a:lumOff val="4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scene3d>
            <a:camera prst="perspectiveAbove"/>
            <a:lightRig rig="threePt" dir="t"/>
          </a:scene3d>
          <a:sp3d contourW="254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3" name="Right Arrow 22"/>
          <p:cNvSpPr/>
          <p:nvPr/>
        </p:nvSpPr>
        <p:spPr>
          <a:xfrm>
            <a:off x="1463040" y="4562646"/>
            <a:ext cx="8630830" cy="910438"/>
          </a:xfrm>
          <a:prstGeom prst="rightArrow">
            <a:avLst/>
          </a:prstGeom>
          <a:gradFill flip="none" rotWithShape="1">
            <a:gsLst>
              <a:gs pos="0">
                <a:schemeClr val="accent1">
                  <a:lumMod val="40000"/>
                  <a:lumOff val="60000"/>
                </a:schemeClr>
              </a:gs>
              <a:gs pos="80531">
                <a:schemeClr val="accent1">
                  <a:lumMod val="60000"/>
                  <a:lumOff val="40000"/>
                </a:schemeClr>
              </a:gs>
              <a:gs pos="23000">
                <a:schemeClr val="accent1">
                  <a:lumMod val="95000"/>
                  <a:lumOff val="5000"/>
                </a:schemeClr>
              </a:gs>
              <a:gs pos="55000">
                <a:schemeClr val="accent1">
                  <a:lumMod val="60000"/>
                </a:schemeClr>
              </a:gs>
            </a:gsLst>
            <a:path path="circle">
              <a:fillToRect l="50000" t="130000" r="50000" b="-30000"/>
            </a:path>
            <a:tileRect/>
          </a:gradFill>
          <a:ln>
            <a:no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Right Arrow 21"/>
          <p:cNvSpPr/>
          <p:nvPr/>
        </p:nvSpPr>
        <p:spPr>
          <a:xfrm>
            <a:off x="1463040" y="1295372"/>
            <a:ext cx="8630830" cy="910438"/>
          </a:xfrm>
          <a:prstGeom prst="rightArrow">
            <a:avLst/>
          </a:prstGeom>
          <a:gradFill flip="none" rotWithShape="1">
            <a:gsLst>
              <a:gs pos="17000">
                <a:schemeClr val="accent1">
                  <a:lumMod val="60000"/>
                  <a:lumOff val="40000"/>
                </a:schemeClr>
              </a:gs>
              <a:gs pos="0">
                <a:schemeClr val="accent1">
                  <a:lumMod val="40000"/>
                  <a:lumOff val="60000"/>
                </a:schemeClr>
              </a:gs>
              <a:gs pos="36000">
                <a:schemeClr val="accent1">
                  <a:lumMod val="95000"/>
                  <a:lumOff val="5000"/>
                </a:schemeClr>
              </a:gs>
              <a:gs pos="87000">
                <a:schemeClr val="accent1">
                  <a:lumMod val="60000"/>
                  <a:lumOff val="40000"/>
                </a:schemeClr>
              </a:gs>
              <a:gs pos="55000">
                <a:schemeClr val="accent1">
                  <a:lumMod val="60000"/>
                </a:schemeClr>
              </a:gs>
            </a:gsLst>
            <a:path path="circle">
              <a:fillToRect l="50000" t="130000" r="50000" b="-30000"/>
            </a:path>
            <a:tileRect/>
          </a:gradFill>
          <a:ln>
            <a:no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ounded Rectangle 17"/>
          <p:cNvSpPr/>
          <p:nvPr/>
        </p:nvSpPr>
        <p:spPr>
          <a:xfrm>
            <a:off x="6425801" y="447001"/>
            <a:ext cx="2906332" cy="2859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r>
              <a:rPr lang="en-IE" dirty="0"/>
              <a:t>High self-esteem</a:t>
            </a:r>
          </a:p>
          <a:p>
            <a:pPr marL="285750" indent="-285750">
              <a:buFont typeface="Arial" panose="020B0604020202020204" pitchFamily="34" charset="0"/>
              <a:buChar char="•"/>
            </a:pPr>
            <a:r>
              <a:rPr lang="en-IE" dirty="0"/>
              <a:t>Resilience</a:t>
            </a:r>
          </a:p>
          <a:p>
            <a:pPr marL="285750" indent="-285750">
              <a:buFont typeface="Arial" panose="020B0604020202020204" pitchFamily="34" charset="0"/>
              <a:buChar char="•"/>
            </a:pPr>
            <a:r>
              <a:rPr lang="en-IE" dirty="0"/>
              <a:t>Self-acceptance</a:t>
            </a:r>
          </a:p>
          <a:p>
            <a:pPr marL="285750" indent="-285750">
              <a:buFont typeface="Arial" panose="020B0604020202020204" pitchFamily="34" charset="0"/>
              <a:buChar char="•"/>
            </a:pPr>
            <a:r>
              <a:rPr lang="en-IE" dirty="0"/>
              <a:t>Self-compassion</a:t>
            </a:r>
          </a:p>
          <a:p>
            <a:pPr marL="285750" indent="-285750">
              <a:buFont typeface="Arial" panose="020B0604020202020204" pitchFamily="34" charset="0"/>
              <a:buChar char="•"/>
            </a:pPr>
            <a:r>
              <a:rPr lang="en-IE" dirty="0"/>
              <a:t>Adaptive coping</a:t>
            </a:r>
          </a:p>
        </p:txBody>
      </p:sp>
      <p:sp>
        <p:nvSpPr>
          <p:cNvPr id="5" name="Rounded Rectangle 4"/>
          <p:cNvSpPr/>
          <p:nvPr/>
        </p:nvSpPr>
        <p:spPr>
          <a:xfrm>
            <a:off x="0" y="1488043"/>
            <a:ext cx="2284406" cy="2836249"/>
          </a:xfrm>
          <a:prstGeom prst="roundRect">
            <a:avLst/>
          </a:prstGeom>
          <a:noFill/>
          <a:ln>
            <a:no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2800" b="1" dirty="0">
                <a:solidFill>
                  <a:srgbClr val="C00000"/>
                </a:solidFill>
              </a:rPr>
              <a:t>LGBTQI+ </a:t>
            </a:r>
          </a:p>
          <a:p>
            <a:r>
              <a:rPr lang="en-IE" sz="2800" b="1" dirty="0">
                <a:solidFill>
                  <a:srgbClr val="C00000"/>
                </a:solidFill>
              </a:rPr>
              <a:t>Minority </a:t>
            </a:r>
          </a:p>
          <a:p>
            <a:r>
              <a:rPr lang="en-IE" sz="2800" b="1" dirty="0">
                <a:solidFill>
                  <a:srgbClr val="C00000"/>
                </a:solidFill>
              </a:rPr>
              <a:t>Stress  &amp; Dissonance</a:t>
            </a:r>
          </a:p>
        </p:txBody>
      </p:sp>
      <p:sp>
        <p:nvSpPr>
          <p:cNvPr id="6" name="Rounded Rectangle 5"/>
          <p:cNvSpPr/>
          <p:nvPr/>
        </p:nvSpPr>
        <p:spPr>
          <a:xfrm>
            <a:off x="1787240" y="3387278"/>
            <a:ext cx="3082344" cy="2859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Discrimination</a:t>
            </a:r>
          </a:p>
          <a:p>
            <a:pPr marL="285750" indent="-285750">
              <a:buFont typeface="Arial" panose="020B0604020202020204" pitchFamily="34" charset="0"/>
              <a:buChar char="•"/>
            </a:pPr>
            <a:r>
              <a:rPr lang="en-IE" dirty="0"/>
              <a:t>Violence/victimisation</a:t>
            </a:r>
          </a:p>
          <a:p>
            <a:pPr marL="285750" indent="-285750">
              <a:buFont typeface="Arial" panose="020B0604020202020204" pitchFamily="34" charset="0"/>
              <a:buChar char="•"/>
            </a:pPr>
            <a:r>
              <a:rPr lang="en-IE" dirty="0"/>
              <a:t>Prejudice/stereotyping</a:t>
            </a:r>
          </a:p>
          <a:p>
            <a:pPr marL="285750" indent="-285750">
              <a:buFont typeface="Arial" panose="020B0604020202020204" pitchFamily="34" charset="0"/>
              <a:buChar char="•"/>
            </a:pPr>
            <a:r>
              <a:rPr lang="en-IE" dirty="0"/>
              <a:t>Heteronormative bias</a:t>
            </a:r>
          </a:p>
          <a:p>
            <a:pPr marL="285750" indent="-285750">
              <a:buFont typeface="Arial" panose="020B0604020202020204" pitchFamily="34" charset="0"/>
              <a:buChar char="•"/>
            </a:pPr>
            <a:r>
              <a:rPr lang="en-IE" dirty="0"/>
              <a:t>Cisnormative bias</a:t>
            </a:r>
          </a:p>
          <a:p>
            <a:pPr marL="285750" indent="-285750">
              <a:buFont typeface="Arial" panose="020B0604020202020204" pitchFamily="34" charset="0"/>
              <a:buChar char="•"/>
            </a:pPr>
            <a:r>
              <a:rPr lang="en-IE" dirty="0"/>
              <a:t>Social isolation</a:t>
            </a:r>
          </a:p>
          <a:p>
            <a:pPr marL="285750" indent="-285750">
              <a:buFont typeface="Arial" panose="020B0604020202020204" pitchFamily="34" charset="0"/>
              <a:buChar char="•"/>
            </a:pPr>
            <a:r>
              <a:rPr lang="en-IE" dirty="0"/>
              <a:t>Negative home/work/ school/local impact</a:t>
            </a:r>
          </a:p>
        </p:txBody>
      </p:sp>
      <p:sp>
        <p:nvSpPr>
          <p:cNvPr id="8" name="Rounded Rectangle 7"/>
          <p:cNvSpPr/>
          <p:nvPr/>
        </p:nvSpPr>
        <p:spPr>
          <a:xfrm>
            <a:off x="1875246" y="427744"/>
            <a:ext cx="2906332" cy="2859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Liberal political, social and religious climate</a:t>
            </a:r>
          </a:p>
          <a:p>
            <a:pPr marL="285750" indent="-285750">
              <a:buFont typeface="Arial" panose="020B0604020202020204" pitchFamily="34" charset="0"/>
              <a:buChar char="•"/>
            </a:pPr>
            <a:r>
              <a:rPr lang="en-IE" dirty="0"/>
              <a:t>Social support</a:t>
            </a:r>
          </a:p>
          <a:p>
            <a:pPr marL="285750" indent="-285750">
              <a:buFont typeface="Arial" panose="020B0604020202020204" pitchFamily="34" charset="0"/>
              <a:buChar char="•"/>
            </a:pPr>
            <a:r>
              <a:rPr lang="en-IE" dirty="0"/>
              <a:t>LGBTQI+ specific support</a:t>
            </a:r>
          </a:p>
          <a:p>
            <a:pPr marL="285750" indent="-285750">
              <a:buFont typeface="Arial" panose="020B0604020202020204" pitchFamily="34" charset="0"/>
              <a:buChar char="•"/>
            </a:pPr>
            <a:r>
              <a:rPr lang="en-IE" dirty="0"/>
              <a:t>Partner relationship</a:t>
            </a:r>
          </a:p>
          <a:p>
            <a:pPr marL="285750" indent="-285750">
              <a:buFont typeface="Arial" panose="020B0604020202020204" pitchFamily="34" charset="0"/>
              <a:buChar char="•"/>
            </a:pPr>
            <a:r>
              <a:rPr lang="en-IE" dirty="0"/>
              <a:t>Positive home/work/ school/local impact</a:t>
            </a:r>
          </a:p>
        </p:txBody>
      </p:sp>
      <p:sp>
        <p:nvSpPr>
          <p:cNvPr id="13" name="Flowchart: Connector 12"/>
          <p:cNvSpPr/>
          <p:nvPr/>
        </p:nvSpPr>
        <p:spPr>
          <a:xfrm>
            <a:off x="4271711" y="1540665"/>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400" dirty="0"/>
              <a:t>+</a:t>
            </a:r>
          </a:p>
        </p:txBody>
      </p:sp>
      <p:sp>
        <p:nvSpPr>
          <p:cNvPr id="14" name="Flowchart: Terminator 13"/>
          <p:cNvSpPr/>
          <p:nvPr/>
        </p:nvSpPr>
        <p:spPr>
          <a:xfrm>
            <a:off x="1875245" y="117474"/>
            <a:ext cx="2906210" cy="618186"/>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External Factors</a:t>
            </a:r>
          </a:p>
        </p:txBody>
      </p:sp>
      <p:sp>
        <p:nvSpPr>
          <p:cNvPr id="15" name="Rounded Rectangle 14"/>
          <p:cNvSpPr/>
          <p:nvPr/>
        </p:nvSpPr>
        <p:spPr>
          <a:xfrm>
            <a:off x="6299588" y="3406422"/>
            <a:ext cx="3082344" cy="2859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endParaRPr lang="en-IE" dirty="0"/>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Internalised homo/bi/ trans negativity/phobia</a:t>
            </a:r>
          </a:p>
          <a:p>
            <a:pPr marL="285750" indent="-285750">
              <a:buFont typeface="Arial" panose="020B0604020202020204" pitchFamily="34" charset="0"/>
              <a:buChar char="•"/>
            </a:pPr>
            <a:r>
              <a:rPr lang="en-IE" dirty="0"/>
              <a:t>gender identity / sexual orientation discomfort</a:t>
            </a:r>
          </a:p>
          <a:p>
            <a:pPr marL="285750" indent="-285750">
              <a:buFont typeface="Arial" panose="020B0604020202020204" pitchFamily="34" charset="0"/>
              <a:buChar char="•"/>
            </a:pPr>
            <a:r>
              <a:rPr lang="en-IE" dirty="0"/>
              <a:t>Rumination</a:t>
            </a:r>
          </a:p>
          <a:p>
            <a:pPr marL="285750" indent="-285750">
              <a:buFont typeface="Arial" panose="020B0604020202020204" pitchFamily="34" charset="0"/>
              <a:buChar char="•"/>
            </a:pPr>
            <a:r>
              <a:rPr lang="en-IE" dirty="0"/>
              <a:t>Maladaptive</a:t>
            </a:r>
            <a:r>
              <a:rPr lang="en-IE" i="1" dirty="0"/>
              <a:t> c</a:t>
            </a:r>
            <a:r>
              <a:rPr lang="en-IE" dirty="0"/>
              <a:t>oping</a:t>
            </a:r>
          </a:p>
          <a:p>
            <a:pPr marL="285750" indent="-285750">
              <a:buFont typeface="Arial" panose="020B0604020202020204" pitchFamily="34" charset="0"/>
              <a:buChar char="•"/>
            </a:pPr>
            <a:r>
              <a:rPr lang="en-IE" dirty="0"/>
              <a:t>High vigilance</a:t>
            </a:r>
          </a:p>
          <a:p>
            <a:pPr marL="285750" indent="-285750">
              <a:buFont typeface="Arial" panose="020B0604020202020204" pitchFamily="34" charset="0"/>
              <a:buChar char="•"/>
            </a:pPr>
            <a:r>
              <a:rPr lang="en-IE" dirty="0"/>
              <a:t>Substance misuse</a:t>
            </a:r>
          </a:p>
          <a:p>
            <a:endParaRPr lang="en-IE" dirty="0"/>
          </a:p>
        </p:txBody>
      </p:sp>
      <p:sp>
        <p:nvSpPr>
          <p:cNvPr id="16" name="Flowchart: Connector 15"/>
          <p:cNvSpPr/>
          <p:nvPr/>
        </p:nvSpPr>
        <p:spPr>
          <a:xfrm>
            <a:off x="3696481" y="3440562"/>
            <a:ext cx="457200" cy="457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6000" dirty="0"/>
              <a:t>-</a:t>
            </a:r>
          </a:p>
        </p:txBody>
      </p:sp>
      <p:sp>
        <p:nvSpPr>
          <p:cNvPr id="17" name="Flowchart: Terminator 16"/>
          <p:cNvSpPr/>
          <p:nvPr/>
        </p:nvSpPr>
        <p:spPr>
          <a:xfrm>
            <a:off x="6323912" y="123303"/>
            <a:ext cx="2906332" cy="618186"/>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Internal Factors</a:t>
            </a:r>
          </a:p>
        </p:txBody>
      </p:sp>
      <p:sp>
        <p:nvSpPr>
          <p:cNvPr id="19" name="Oval 18"/>
          <p:cNvSpPr/>
          <p:nvPr/>
        </p:nvSpPr>
        <p:spPr>
          <a:xfrm>
            <a:off x="4206526" y="2205474"/>
            <a:ext cx="2399556" cy="2258621"/>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IE" dirty="0"/>
              <a:t>Coming out</a:t>
            </a:r>
          </a:p>
          <a:p>
            <a:pPr algn="ctr">
              <a:spcAft>
                <a:spcPts val="1200"/>
              </a:spcAft>
            </a:pPr>
            <a:r>
              <a:rPr lang="en-IE" dirty="0"/>
              <a:t>Self-disclosure or concealment</a:t>
            </a:r>
          </a:p>
          <a:p>
            <a:pPr algn="ctr">
              <a:spcAft>
                <a:spcPts val="1200"/>
              </a:spcAft>
            </a:pPr>
            <a:r>
              <a:rPr lang="en-IE" dirty="0"/>
              <a:t>Gender non-conformity</a:t>
            </a:r>
          </a:p>
        </p:txBody>
      </p:sp>
      <p:sp>
        <p:nvSpPr>
          <p:cNvPr id="20" name="Rounded Rectangle 19"/>
          <p:cNvSpPr/>
          <p:nvPr/>
        </p:nvSpPr>
        <p:spPr>
          <a:xfrm>
            <a:off x="10187913" y="1142045"/>
            <a:ext cx="1933979" cy="5026001"/>
          </a:xfrm>
          <a:prstGeom prst="roundRect">
            <a:avLst/>
          </a:prstGeom>
          <a:gradFill flip="none" rotWithShape="1">
            <a:gsLst>
              <a:gs pos="0">
                <a:schemeClr val="accent3">
                  <a:lumMod val="12000"/>
                </a:schemeClr>
              </a:gs>
              <a:gs pos="68000">
                <a:schemeClr val="accent3">
                  <a:lumMod val="80000"/>
                </a:schemeClr>
              </a:gs>
              <a:gs pos="100000">
                <a:schemeClr val="accent3">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solidFill>
                  <a:schemeClr val="tx1"/>
                </a:solidFill>
              </a:rPr>
              <a:t>Outcome variables:</a:t>
            </a:r>
          </a:p>
          <a:p>
            <a:pPr algn="ctr">
              <a:lnSpc>
                <a:spcPct val="150000"/>
              </a:lnSpc>
            </a:pPr>
            <a:r>
              <a:rPr lang="en-IE" dirty="0"/>
              <a:t>Happiness</a:t>
            </a:r>
          </a:p>
          <a:p>
            <a:pPr algn="ctr">
              <a:lnSpc>
                <a:spcPct val="150000"/>
              </a:lnSpc>
            </a:pPr>
            <a:r>
              <a:rPr lang="en-IE" dirty="0"/>
              <a:t>Life-satisfaction</a:t>
            </a:r>
          </a:p>
          <a:p>
            <a:pPr algn="ctr">
              <a:lnSpc>
                <a:spcPct val="150000"/>
              </a:lnSpc>
            </a:pPr>
            <a:r>
              <a:rPr lang="en-IE" dirty="0"/>
              <a:t>Quality of life</a:t>
            </a:r>
          </a:p>
          <a:p>
            <a:pPr algn="ctr">
              <a:lnSpc>
                <a:spcPct val="150000"/>
              </a:lnSpc>
            </a:pPr>
            <a:r>
              <a:rPr lang="en-IE" dirty="0"/>
              <a:t>Wellness</a:t>
            </a:r>
          </a:p>
          <a:p>
            <a:pPr algn="ctr">
              <a:lnSpc>
                <a:spcPct val="150000"/>
              </a:lnSpc>
            </a:pPr>
            <a:r>
              <a:rPr lang="en-IE" dirty="0"/>
              <a:t>Wellbeing</a:t>
            </a:r>
          </a:p>
          <a:p>
            <a:pPr algn="ctr">
              <a:lnSpc>
                <a:spcPct val="150000"/>
              </a:lnSpc>
            </a:pPr>
            <a:r>
              <a:rPr lang="en-IE" dirty="0"/>
              <a:t>Mental health</a:t>
            </a:r>
          </a:p>
          <a:p>
            <a:pPr algn="ctr">
              <a:lnSpc>
                <a:spcPct val="150000"/>
              </a:lnSpc>
            </a:pPr>
            <a:r>
              <a:rPr lang="en-IE" dirty="0"/>
              <a:t>Mental distress</a:t>
            </a:r>
          </a:p>
          <a:p>
            <a:pPr algn="ctr">
              <a:lnSpc>
                <a:spcPct val="150000"/>
              </a:lnSpc>
            </a:pPr>
            <a:r>
              <a:rPr lang="en-IE" dirty="0"/>
              <a:t>Mental illness</a:t>
            </a:r>
          </a:p>
          <a:p>
            <a:pPr algn="ctr">
              <a:lnSpc>
                <a:spcPct val="150000"/>
              </a:lnSpc>
            </a:pPr>
            <a:r>
              <a:rPr lang="en-IE" dirty="0"/>
              <a:t>Suicide / Self-harm</a:t>
            </a:r>
          </a:p>
          <a:p>
            <a:pPr algn="ctr"/>
            <a:endParaRPr lang="en-IE" dirty="0"/>
          </a:p>
        </p:txBody>
      </p:sp>
      <p:sp>
        <p:nvSpPr>
          <p:cNvPr id="21" name="Flowchart: Connector 20"/>
          <p:cNvSpPr/>
          <p:nvPr/>
        </p:nvSpPr>
        <p:spPr>
          <a:xfrm>
            <a:off x="8693355" y="1384916"/>
            <a:ext cx="457200" cy="479208"/>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400" dirty="0"/>
              <a:t>+</a:t>
            </a:r>
          </a:p>
        </p:txBody>
      </p:sp>
      <p:sp>
        <p:nvSpPr>
          <p:cNvPr id="11" name="Flowchart: Connector 10"/>
          <p:cNvSpPr/>
          <p:nvPr/>
        </p:nvSpPr>
        <p:spPr>
          <a:xfrm>
            <a:off x="8796768" y="3544466"/>
            <a:ext cx="457200" cy="465856"/>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6000" dirty="0"/>
              <a:t>-</a:t>
            </a:r>
          </a:p>
        </p:txBody>
      </p:sp>
    </p:spTree>
    <p:extLst>
      <p:ext uri="{BB962C8B-B14F-4D97-AF65-F5344CB8AC3E}">
        <p14:creationId xmlns:p14="http://schemas.microsoft.com/office/powerpoint/2010/main" val="1171363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2676" y="360000"/>
            <a:ext cx="3599309" cy="476712"/>
          </a:xfrm>
        </p:spPr>
        <p:txBody>
          <a:bodyPr>
            <a:normAutofit fontScale="90000"/>
          </a:bodyPr>
          <a:lstStyle/>
          <a:p>
            <a:r>
              <a:rPr lang="en-IE" dirty="0"/>
              <a:t>Study Overview</a:t>
            </a:r>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3756" y="0"/>
            <a:ext cx="3934244" cy="1080120"/>
          </a:xfrm>
          <a:prstGeom prst="rect">
            <a:avLst/>
          </a:prstGeom>
        </p:spPr>
      </p:pic>
      <p:graphicFrame>
        <p:nvGraphicFramePr>
          <p:cNvPr id="4" name="Diagram 3"/>
          <p:cNvGraphicFramePr/>
          <p:nvPr/>
        </p:nvGraphicFramePr>
        <p:xfrm>
          <a:off x="1847528" y="1700808"/>
          <a:ext cx="8496944" cy="4536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78332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8"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FFAE7F9E-3E91-48C3-81E4-EE91FE832884}"/>
              </a:ext>
            </a:extLst>
          </p:cNvPr>
          <p:cNvSpPr>
            <a:spLocks noGrp="1"/>
          </p:cNvSpPr>
          <p:nvPr>
            <p:ph type="title"/>
          </p:nvPr>
        </p:nvSpPr>
        <p:spPr>
          <a:xfrm>
            <a:off x="1156343" y="315468"/>
            <a:ext cx="3838573" cy="5197562"/>
          </a:xfrm>
        </p:spPr>
        <p:txBody>
          <a:bodyPr>
            <a:normAutofit/>
          </a:bodyPr>
          <a:lstStyle/>
          <a:p>
            <a:br>
              <a:rPr lang="en-IE" sz="4000" dirty="0">
                <a:solidFill>
                  <a:srgbClr val="FFFFFF"/>
                </a:solidFill>
              </a:rPr>
            </a:br>
            <a:br>
              <a:rPr lang="en-IE" sz="4000" dirty="0">
                <a:solidFill>
                  <a:srgbClr val="FFFFFF"/>
                </a:solidFill>
              </a:rPr>
            </a:br>
            <a:r>
              <a:rPr lang="en-IE" sz="4000" dirty="0">
                <a:solidFill>
                  <a:srgbClr val="FFFFFF"/>
                </a:solidFill>
              </a:rPr>
              <a:t>The </a:t>
            </a:r>
            <a:br>
              <a:rPr lang="en-IE" sz="4000" dirty="0">
                <a:solidFill>
                  <a:srgbClr val="FFFFFF"/>
                </a:solidFill>
              </a:rPr>
            </a:br>
            <a:r>
              <a:rPr lang="en-IE" sz="4000" dirty="0" err="1">
                <a:solidFill>
                  <a:srgbClr val="FFFFFF"/>
                </a:solidFill>
              </a:rPr>
              <a:t>LGBTIreland</a:t>
            </a:r>
            <a:r>
              <a:rPr lang="en-IE" sz="4000" dirty="0">
                <a:solidFill>
                  <a:srgbClr val="FFFFFF"/>
                </a:solidFill>
              </a:rPr>
              <a:t> study: an exploration of mental health and distress</a:t>
            </a:r>
            <a:endParaRPr lang="en-US" sz="4000" dirty="0">
              <a:solidFill>
                <a:srgbClr val="FFFFFF"/>
              </a:solidFill>
            </a:endParaRPr>
          </a:p>
        </p:txBody>
      </p:sp>
      <p:sp>
        <p:nvSpPr>
          <p:cNvPr id="3" name="Content Placeholder 2">
            <a:extLst>
              <a:ext uri="{FF2B5EF4-FFF2-40B4-BE49-F238E27FC236}">
                <a16:creationId xmlns:a16="http://schemas.microsoft.com/office/drawing/2014/main" id="{F3302206-073F-48DA-87F7-E8E775797206}"/>
              </a:ext>
            </a:extLst>
          </p:cNvPr>
          <p:cNvSpPr>
            <a:spLocks noGrp="1"/>
          </p:cNvSpPr>
          <p:nvPr>
            <p:ph idx="1"/>
          </p:nvPr>
        </p:nvSpPr>
        <p:spPr>
          <a:xfrm>
            <a:off x="4995547" y="816365"/>
            <a:ext cx="6557972" cy="6185224"/>
          </a:xfrm>
        </p:spPr>
        <p:txBody>
          <a:bodyPr anchor="ctr">
            <a:normAutofit/>
          </a:bodyPr>
          <a:lstStyle/>
          <a:p>
            <a:pPr marL="0" indent="0">
              <a:buNone/>
            </a:pPr>
            <a:r>
              <a:rPr lang="en-IE" sz="2400" dirty="0"/>
              <a:t>Largest study of its kind in Ireland (n=2,264) </a:t>
            </a:r>
          </a:p>
          <a:p>
            <a:pPr marL="457200" lvl="1" indent="0">
              <a:buNone/>
            </a:pPr>
            <a:r>
              <a:rPr lang="en-IE" dirty="0"/>
              <a:t>	Lesbian (572)</a:t>
            </a:r>
          </a:p>
          <a:p>
            <a:pPr marL="457200" lvl="1" indent="0">
              <a:buNone/>
            </a:pPr>
            <a:r>
              <a:rPr lang="en-IE" dirty="0"/>
              <a:t>	Gay (865)</a:t>
            </a:r>
          </a:p>
          <a:p>
            <a:pPr marL="457200" lvl="1" indent="0">
              <a:buNone/>
            </a:pPr>
            <a:r>
              <a:rPr lang="en-IE" dirty="0"/>
              <a:t>	Bisexual (320)</a:t>
            </a:r>
          </a:p>
          <a:p>
            <a:pPr marL="457200" lvl="1" indent="0">
              <a:buNone/>
            </a:pPr>
            <a:r>
              <a:rPr lang="en-IE" dirty="0"/>
              <a:t>	Transgender (279)</a:t>
            </a:r>
          </a:p>
          <a:p>
            <a:pPr marL="457200" lvl="1" indent="0">
              <a:buNone/>
            </a:pPr>
            <a:r>
              <a:rPr lang="en-IE" dirty="0"/>
              <a:t>	Intersex (39)</a:t>
            </a:r>
          </a:p>
          <a:p>
            <a:pPr marL="0" indent="0">
              <a:buNone/>
            </a:pPr>
            <a:r>
              <a:rPr lang="en-IE" sz="2400" dirty="0"/>
              <a:t>Initial report (Higgins et al. 2016) + several peer reviewed publications.</a:t>
            </a:r>
          </a:p>
          <a:p>
            <a:pPr marL="0" indent="0">
              <a:buNone/>
            </a:pPr>
            <a:r>
              <a:rPr lang="en-IE" sz="2400" dirty="0"/>
              <a:t>Follow-up ‘Being LGBTQI+ in Ireland’ is underway.</a:t>
            </a:r>
          </a:p>
          <a:p>
            <a:pPr marL="0" indent="0">
              <a:buNone/>
            </a:pPr>
            <a:endParaRPr lang="en-IE" sz="2400" dirty="0"/>
          </a:p>
          <a:p>
            <a:pPr marL="0" indent="0">
              <a:buNone/>
            </a:pPr>
            <a:r>
              <a:rPr lang="en-US" sz="1800" b="1" i="1" dirty="0">
                <a:ea typeface="Times New Roman" panose="02020603050405020304" pitchFamily="18" charset="0"/>
              </a:rPr>
              <a:t>Funding:</a:t>
            </a:r>
            <a:r>
              <a:rPr lang="en-US" sz="1800" dirty="0">
                <a:ea typeface="Times New Roman" panose="02020603050405020304" pitchFamily="18" charset="0"/>
              </a:rPr>
              <a:t> Irish Health Service Executive (HSE) National Office for Suicide Prevention (NOSP); commissioned by GLEN (Gay and Lesbian Equality Network) and </a:t>
            </a:r>
            <a:r>
              <a:rPr lang="en-US" sz="1800" dirty="0" err="1">
                <a:ea typeface="Times New Roman" panose="02020603050405020304" pitchFamily="18" charset="0"/>
              </a:rPr>
              <a:t>BeLonG</a:t>
            </a:r>
            <a:r>
              <a:rPr lang="en-US" sz="1800" dirty="0">
                <a:ea typeface="Times New Roman" panose="02020603050405020304" pitchFamily="18" charset="0"/>
              </a:rPr>
              <a:t> To Youth Services.</a:t>
            </a:r>
          </a:p>
          <a:p>
            <a:pPr marL="0" indent="0">
              <a:buNone/>
            </a:pPr>
            <a:endParaRPr lang="en-IE" sz="2400" dirty="0"/>
          </a:p>
          <a:p>
            <a:pPr marL="0" indent="0">
              <a:buNone/>
            </a:pPr>
            <a:endParaRPr lang="en-US" sz="2000" dirty="0"/>
          </a:p>
        </p:txBody>
      </p:sp>
    </p:spTree>
    <p:extLst>
      <p:ext uri="{BB962C8B-B14F-4D97-AF65-F5344CB8AC3E}">
        <p14:creationId xmlns:p14="http://schemas.microsoft.com/office/powerpoint/2010/main" val="81069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DD69AE0-1E96-519E-02D3-740AA6D225DA}"/>
              </a:ext>
            </a:extLst>
          </p:cNvPr>
          <p:cNvPicPr>
            <a:picLocks noChangeAspect="1"/>
          </p:cNvPicPr>
          <p:nvPr/>
        </p:nvPicPr>
        <p:blipFill rotWithShape="1">
          <a:blip r:embed="rId2"/>
          <a:srcRect l="5975" t="9934" r="66314" b="33079"/>
          <a:stretch/>
        </p:blipFill>
        <p:spPr>
          <a:xfrm>
            <a:off x="-64320" y="-805927"/>
            <a:ext cx="6969067" cy="4710187"/>
          </a:xfrm>
          <a:prstGeom prst="rect">
            <a:avLst/>
          </a:prstGeom>
        </p:spPr>
      </p:pic>
      <p:pic>
        <p:nvPicPr>
          <p:cNvPr id="5" name="Picture 4">
            <a:extLst>
              <a:ext uri="{FF2B5EF4-FFF2-40B4-BE49-F238E27FC236}">
                <a16:creationId xmlns:a16="http://schemas.microsoft.com/office/drawing/2014/main" id="{20C909D7-82FD-4EA3-3D32-1DCFEF343F2C}"/>
              </a:ext>
            </a:extLst>
          </p:cNvPr>
          <p:cNvPicPr>
            <a:picLocks noChangeAspect="1"/>
          </p:cNvPicPr>
          <p:nvPr/>
        </p:nvPicPr>
        <p:blipFill rotWithShape="1">
          <a:blip r:embed="rId3"/>
          <a:srcRect l="3622" t="8644" r="63782" b="32561"/>
          <a:stretch/>
        </p:blipFill>
        <p:spPr>
          <a:xfrm>
            <a:off x="-350520" y="1191146"/>
            <a:ext cx="6969067" cy="5996353"/>
          </a:xfrm>
          <a:prstGeom prst="rect">
            <a:avLst/>
          </a:prstGeom>
        </p:spPr>
      </p:pic>
      <p:pic>
        <p:nvPicPr>
          <p:cNvPr id="13" name="Picture 12">
            <a:extLst>
              <a:ext uri="{FF2B5EF4-FFF2-40B4-BE49-F238E27FC236}">
                <a16:creationId xmlns:a16="http://schemas.microsoft.com/office/drawing/2014/main" id="{6DDE9A07-03C9-85F4-A842-933286759DCB}"/>
              </a:ext>
            </a:extLst>
          </p:cNvPr>
          <p:cNvPicPr>
            <a:picLocks noChangeAspect="1"/>
          </p:cNvPicPr>
          <p:nvPr/>
        </p:nvPicPr>
        <p:blipFill rotWithShape="1">
          <a:blip r:embed="rId4"/>
          <a:srcRect l="6336" t="6526" r="66250" b="32491"/>
          <a:stretch/>
        </p:blipFill>
        <p:spPr>
          <a:xfrm>
            <a:off x="5962565" y="2888227"/>
            <a:ext cx="6442319" cy="4710187"/>
          </a:xfrm>
          <a:prstGeom prst="rect">
            <a:avLst/>
          </a:prstGeom>
        </p:spPr>
      </p:pic>
      <p:pic>
        <p:nvPicPr>
          <p:cNvPr id="11" name="Picture 10">
            <a:extLst>
              <a:ext uri="{FF2B5EF4-FFF2-40B4-BE49-F238E27FC236}">
                <a16:creationId xmlns:a16="http://schemas.microsoft.com/office/drawing/2014/main" id="{1BC35ECC-D200-7CE7-21D7-D312B5138B8F}"/>
              </a:ext>
            </a:extLst>
          </p:cNvPr>
          <p:cNvPicPr>
            <a:picLocks noChangeAspect="1"/>
          </p:cNvPicPr>
          <p:nvPr/>
        </p:nvPicPr>
        <p:blipFill rotWithShape="1">
          <a:blip r:embed="rId5"/>
          <a:srcRect l="6169" t="7746" r="66587" b="31641"/>
          <a:stretch/>
        </p:blipFill>
        <p:spPr>
          <a:xfrm>
            <a:off x="5962566" y="-17375"/>
            <a:ext cx="6377998" cy="5394303"/>
          </a:xfrm>
          <a:prstGeom prst="rect">
            <a:avLst/>
          </a:prstGeom>
        </p:spPr>
      </p:pic>
    </p:spTree>
    <p:extLst>
      <p:ext uri="{BB962C8B-B14F-4D97-AF65-F5344CB8AC3E}">
        <p14:creationId xmlns:p14="http://schemas.microsoft.com/office/powerpoint/2010/main" val="289513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buNone/>
            </a:pPr>
            <a:r>
              <a:rPr lang="en-IE" sz="4000" dirty="0">
                <a:solidFill>
                  <a:srgbClr val="C00000"/>
                </a:solidFill>
              </a:rPr>
              <a:t>Two questions on Happiness as a mental health indicator included in survey:</a:t>
            </a:r>
          </a:p>
        </p:txBody>
      </p:sp>
      <p:sp>
        <p:nvSpPr>
          <p:cNvPr id="3" name="Content Placeholder 2"/>
          <p:cNvSpPr>
            <a:spLocks noGrp="1"/>
          </p:cNvSpPr>
          <p:nvPr>
            <p:ph idx="1"/>
          </p:nvPr>
        </p:nvSpPr>
        <p:spPr/>
        <p:txBody>
          <a:bodyPr>
            <a:normAutofit fontScale="92500" lnSpcReduction="10000"/>
          </a:bodyPr>
          <a:lstStyle/>
          <a:p>
            <a:pPr marL="0" indent="0">
              <a:buNone/>
            </a:pPr>
            <a:endParaRPr lang="en-IE" dirty="0"/>
          </a:p>
          <a:p>
            <a:pPr marL="0" indent="0">
              <a:buNone/>
            </a:pPr>
            <a:r>
              <a:rPr lang="en-IE" dirty="0">
                <a:solidFill>
                  <a:srgbClr val="C00000"/>
                </a:solidFill>
              </a:rPr>
              <a:t>	Quantitative</a:t>
            </a:r>
          </a:p>
          <a:p>
            <a:pPr marL="0" indent="0">
              <a:buNone/>
            </a:pPr>
            <a:endParaRPr lang="en-IE" dirty="0"/>
          </a:p>
          <a:p>
            <a:r>
              <a:rPr lang="en-IE" dirty="0"/>
              <a:t>Happiness rating</a:t>
            </a:r>
          </a:p>
          <a:p>
            <a:pPr marL="0" indent="0">
              <a:buNone/>
            </a:pPr>
            <a:r>
              <a:rPr lang="en-IE" dirty="0"/>
              <a:t>	0 …1… 2 … 3 … 4 … 5 … 6 … 7 … 8 … 9 … 10</a:t>
            </a:r>
          </a:p>
          <a:p>
            <a:pPr marL="0" indent="0">
              <a:buNone/>
            </a:pPr>
            <a:r>
              <a:rPr lang="en-IE" sz="1800" dirty="0"/>
              <a:t>(extremely unhappy)					(extremely happy)</a:t>
            </a:r>
          </a:p>
          <a:p>
            <a:pPr marL="0" indent="0">
              <a:buNone/>
            </a:pPr>
            <a:endParaRPr lang="en-IE" dirty="0"/>
          </a:p>
          <a:p>
            <a:pPr marL="0" indent="0">
              <a:buNone/>
            </a:pPr>
            <a:r>
              <a:rPr lang="en-IE" dirty="0">
                <a:solidFill>
                  <a:srgbClr val="C00000"/>
                </a:solidFill>
              </a:rPr>
              <a:t>	Qualitative</a:t>
            </a:r>
          </a:p>
          <a:p>
            <a:pPr marL="0" indent="0">
              <a:buNone/>
            </a:pPr>
            <a:endParaRPr lang="en-IE" dirty="0">
              <a:solidFill>
                <a:srgbClr val="C00000"/>
              </a:solidFill>
            </a:endParaRPr>
          </a:p>
          <a:p>
            <a:r>
              <a:rPr lang="en-IE" dirty="0"/>
              <a:t>What about being LGBTI makes you happy or proud?</a:t>
            </a:r>
          </a:p>
          <a:p>
            <a:endParaRPr lang="en-IE" dirty="0"/>
          </a:p>
          <a:p>
            <a:pPr marL="0" indent="0">
              <a:buNone/>
            </a:pPr>
            <a:endParaRPr lang="en-IE" dirty="0"/>
          </a:p>
        </p:txBody>
      </p:sp>
      <p:pic>
        <p:nvPicPr>
          <p:cNvPr id="7170" name="Picture 2" descr="Image result for happiness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3150" y="1582671"/>
            <a:ext cx="2417159" cy="1608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876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IE" dirty="0"/>
          </a:p>
          <a:p>
            <a:pPr marL="0" indent="0">
              <a:buNone/>
            </a:pPr>
            <a:endParaRPr lang="en-IE" dirty="0"/>
          </a:p>
          <a:p>
            <a:r>
              <a:rPr lang="en-IE" dirty="0"/>
              <a:t>Happiness rating</a:t>
            </a:r>
          </a:p>
          <a:p>
            <a:pPr marL="0" indent="0">
              <a:buNone/>
            </a:pPr>
            <a:r>
              <a:rPr lang="en-IE" dirty="0"/>
              <a:t>	0 …1… 2 … 3 … 4 … 5 …</a:t>
            </a:r>
            <a:r>
              <a:rPr lang="en-IE" sz="4000" dirty="0"/>
              <a:t> 6 </a:t>
            </a:r>
            <a:r>
              <a:rPr lang="en-IE" dirty="0"/>
              <a:t>… </a:t>
            </a:r>
            <a:r>
              <a:rPr lang="en-IE" sz="4000" b="1" dirty="0">
                <a:solidFill>
                  <a:srgbClr val="C00000"/>
                </a:solidFill>
              </a:rPr>
              <a:t>7</a:t>
            </a:r>
            <a:r>
              <a:rPr lang="en-IE" dirty="0"/>
              <a:t> … 8 … 9 … 10</a:t>
            </a:r>
          </a:p>
          <a:p>
            <a:pPr marL="0" indent="0">
              <a:buNone/>
            </a:pPr>
            <a:r>
              <a:rPr lang="en-IE" sz="1800" dirty="0"/>
              <a:t>(extremely unhappy)					(extremely happy)</a:t>
            </a:r>
          </a:p>
          <a:p>
            <a:pPr marL="0" indent="0">
              <a:buNone/>
            </a:pPr>
            <a:endParaRPr lang="en-IE" dirty="0"/>
          </a:p>
          <a:p>
            <a:pPr marL="0" indent="0">
              <a:buNone/>
            </a:pPr>
            <a:endParaRPr lang="en-IE" dirty="0"/>
          </a:p>
          <a:p>
            <a:pPr marL="0" indent="0">
              <a:buNone/>
            </a:pPr>
            <a:endParaRPr lang="en-IE" dirty="0"/>
          </a:p>
        </p:txBody>
      </p:sp>
      <p:sp>
        <p:nvSpPr>
          <p:cNvPr id="3" name="Title 2"/>
          <p:cNvSpPr>
            <a:spLocks noGrp="1"/>
          </p:cNvSpPr>
          <p:nvPr>
            <p:ph type="title"/>
          </p:nvPr>
        </p:nvSpPr>
        <p:spPr/>
        <p:txBody>
          <a:bodyPr>
            <a:normAutofit/>
          </a:bodyPr>
          <a:lstStyle/>
          <a:p>
            <a:r>
              <a:rPr lang="en-IE" sz="4000" dirty="0">
                <a:solidFill>
                  <a:srgbClr val="C00000"/>
                </a:solidFill>
              </a:rPr>
              <a:t>Overall outcome</a:t>
            </a:r>
          </a:p>
        </p:txBody>
      </p:sp>
      <p:sp>
        <p:nvSpPr>
          <p:cNvPr id="4" name="Oval Callout 3"/>
          <p:cNvSpPr/>
          <p:nvPr/>
        </p:nvSpPr>
        <p:spPr>
          <a:xfrm>
            <a:off x="5669281" y="4699755"/>
            <a:ext cx="2492062" cy="1477208"/>
          </a:xfrm>
          <a:prstGeom prst="wedgeEllipseCallout">
            <a:avLst>
              <a:gd name="adj1" fmla="val -49002"/>
              <a:gd name="adj2" fmla="val -1140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b="1" dirty="0">
                <a:solidFill>
                  <a:srgbClr val="C00000"/>
                </a:solidFill>
              </a:rPr>
              <a:t>mean: 6.58</a:t>
            </a:r>
          </a:p>
          <a:p>
            <a:pPr algn="ctr"/>
            <a:r>
              <a:rPr lang="en-IE" sz="2000" b="1" dirty="0">
                <a:solidFill>
                  <a:srgbClr val="C00000"/>
                </a:solidFill>
              </a:rPr>
              <a:t>SD: 2.26</a:t>
            </a:r>
          </a:p>
          <a:p>
            <a:pPr algn="ctr"/>
            <a:r>
              <a:rPr lang="en-IE" sz="2000" b="1" dirty="0">
                <a:solidFill>
                  <a:srgbClr val="C00000"/>
                </a:solidFill>
              </a:rPr>
              <a:t>mode: 7</a:t>
            </a:r>
          </a:p>
          <a:p>
            <a:pPr algn="ctr"/>
            <a:r>
              <a:rPr lang="en-IE" sz="2000" b="1" dirty="0">
                <a:solidFill>
                  <a:srgbClr val="C00000"/>
                </a:solidFill>
              </a:rPr>
              <a:t>n = 2134</a:t>
            </a:r>
          </a:p>
        </p:txBody>
      </p:sp>
      <p:sp>
        <p:nvSpPr>
          <p:cNvPr id="7" name="Oval 6">
            <a:extLst>
              <a:ext uri="{FF2B5EF4-FFF2-40B4-BE49-F238E27FC236}">
                <a16:creationId xmlns:a16="http://schemas.microsoft.com/office/drawing/2014/main" id="{A49EE671-4572-4241-4C6E-1492BE019923}"/>
              </a:ext>
            </a:extLst>
          </p:cNvPr>
          <p:cNvSpPr/>
          <p:nvPr/>
        </p:nvSpPr>
        <p:spPr>
          <a:xfrm>
            <a:off x="6096000" y="365125"/>
            <a:ext cx="5958840" cy="242358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sz="2000" b="1" dirty="0">
                <a:latin typeface="AdvOT1ef757c0"/>
              </a:rPr>
              <a:t>general population in</a:t>
            </a:r>
            <a:r>
              <a:rPr lang="en-IE" sz="2000" b="1" i="0" u="none" strike="noStrike" baseline="0" dirty="0">
                <a:latin typeface="AdvOT1ef757c0"/>
              </a:rPr>
              <a:t> Ireland: </a:t>
            </a:r>
          </a:p>
          <a:p>
            <a:pPr algn="ctr"/>
            <a:r>
              <a:rPr lang="en-IE" sz="2000" b="1" i="0" u="none" strike="noStrike" baseline="0" dirty="0">
                <a:latin typeface="AdvOT1ef757c0"/>
              </a:rPr>
              <a:t>mean = 7.54</a:t>
            </a:r>
          </a:p>
          <a:p>
            <a:pPr algn="ctr"/>
            <a:r>
              <a:rPr lang="en-IE" sz="2000" i="0" u="none" strike="noStrike" baseline="0" dirty="0">
                <a:latin typeface="AdvOT1ef757c0"/>
              </a:rPr>
              <a:t>based on several studies (1974</a:t>
            </a:r>
            <a:r>
              <a:rPr lang="en-IE" sz="2000" i="0" u="none" strike="noStrike" baseline="0" dirty="0">
                <a:latin typeface="AdvOT1ef757c0+20"/>
              </a:rPr>
              <a:t>–</a:t>
            </a:r>
            <a:r>
              <a:rPr lang="en-IE" sz="2000" i="0" u="none" strike="noStrike" baseline="0" dirty="0">
                <a:latin typeface="AdvOT1ef757c0"/>
              </a:rPr>
              <a:t>2014) </a:t>
            </a:r>
          </a:p>
          <a:p>
            <a:pPr algn="ctr"/>
            <a:r>
              <a:rPr lang="en-IE" sz="2000" i="0" u="none" strike="noStrike" baseline="0" dirty="0">
                <a:latin typeface="AdvOT1ef757c0"/>
              </a:rPr>
              <a:t>This is around the EU average (</a:t>
            </a:r>
            <a:r>
              <a:rPr lang="en-IE" sz="2000" i="0" u="none" strike="noStrike" baseline="0" dirty="0" err="1">
                <a:latin typeface="AdvOT1ef757c0"/>
              </a:rPr>
              <a:t>Veenhoven</a:t>
            </a:r>
            <a:r>
              <a:rPr lang="en-IE" sz="2000" i="0" u="none" strike="noStrike" baseline="0" dirty="0">
                <a:latin typeface="AdvOT1ef757c0"/>
              </a:rPr>
              <a:t>, 2019).</a:t>
            </a:r>
            <a:endParaRPr lang="en-US" sz="2000" dirty="0"/>
          </a:p>
        </p:txBody>
      </p:sp>
    </p:spTree>
    <p:extLst>
      <p:ext uri="{BB962C8B-B14F-4D97-AF65-F5344CB8AC3E}">
        <p14:creationId xmlns:p14="http://schemas.microsoft.com/office/powerpoint/2010/main" val="348458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6893" y="1"/>
            <a:ext cx="7886700" cy="1325563"/>
          </a:xfrm>
        </p:spPr>
        <p:txBody>
          <a:bodyPr>
            <a:normAutofit/>
          </a:bodyPr>
          <a:lstStyle/>
          <a:p>
            <a:r>
              <a:rPr lang="en-IE" sz="4000" dirty="0">
                <a:solidFill>
                  <a:srgbClr val="C00000"/>
                </a:solidFill>
              </a:rPr>
              <a:t>Happiness per LGBTI group</a:t>
            </a:r>
          </a:p>
        </p:txBody>
      </p:sp>
      <p:graphicFrame>
        <p:nvGraphicFramePr>
          <p:cNvPr id="8" name="Content Placeholder 7"/>
          <p:cNvGraphicFramePr>
            <a:graphicFrameLocks noGrp="1"/>
          </p:cNvGraphicFramePr>
          <p:nvPr>
            <p:ph idx="1"/>
          </p:nvPr>
        </p:nvGraphicFramePr>
        <p:xfrm>
          <a:off x="1577931" y="1120462"/>
          <a:ext cx="8961280" cy="55379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916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6893" y="1"/>
            <a:ext cx="7886700" cy="1325563"/>
          </a:xfrm>
        </p:spPr>
        <p:txBody>
          <a:bodyPr>
            <a:normAutofit/>
          </a:bodyPr>
          <a:lstStyle/>
          <a:p>
            <a:r>
              <a:rPr lang="en-IE" sz="4000" dirty="0">
                <a:solidFill>
                  <a:srgbClr val="C00000"/>
                </a:solidFill>
              </a:rPr>
              <a:t>Happiness per age group</a:t>
            </a:r>
            <a:endParaRPr lang="en-IE" sz="4000" dirty="0">
              <a:solidFill>
                <a:schemeClr val="bg2">
                  <a:lumMod val="90000"/>
                </a:schemeClr>
              </a:solidFill>
            </a:endParaRPr>
          </a:p>
        </p:txBody>
      </p:sp>
      <p:graphicFrame>
        <p:nvGraphicFramePr>
          <p:cNvPr id="8" name="Content Placeholder 7"/>
          <p:cNvGraphicFramePr>
            <a:graphicFrameLocks noGrp="1"/>
          </p:cNvGraphicFramePr>
          <p:nvPr>
            <p:ph idx="1"/>
          </p:nvPr>
        </p:nvGraphicFramePr>
        <p:xfrm>
          <a:off x="1577931" y="1120462"/>
          <a:ext cx="8961280" cy="55379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30654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80CE02-821B-9B4D-0C9D-8C7345E949CE}"/>
              </a:ext>
            </a:extLst>
          </p:cNvPr>
          <p:cNvSpPr>
            <a:spLocks noGrp="1"/>
          </p:cNvSpPr>
          <p:nvPr>
            <p:ph type="title"/>
          </p:nvPr>
        </p:nvSpPr>
        <p:spPr/>
        <p:txBody>
          <a:bodyPr>
            <a:normAutofit/>
          </a:bodyPr>
          <a:lstStyle/>
          <a:p>
            <a:pPr algn="ctr"/>
            <a:r>
              <a:rPr lang="en-IE" sz="4000" dirty="0">
                <a:solidFill>
                  <a:srgbClr val="C00000"/>
                </a:solidFill>
              </a:rPr>
              <a:t>Happiness correlations with mental distress indicators</a:t>
            </a:r>
            <a:endParaRPr lang="en-US" sz="4000" dirty="0">
              <a:solidFill>
                <a:srgbClr val="C00000"/>
              </a:solidFill>
            </a:endParaRPr>
          </a:p>
        </p:txBody>
      </p:sp>
      <p:graphicFrame>
        <p:nvGraphicFramePr>
          <p:cNvPr id="12" name="Content Placeholder 11">
            <a:extLst>
              <a:ext uri="{FF2B5EF4-FFF2-40B4-BE49-F238E27FC236}">
                <a16:creationId xmlns:a16="http://schemas.microsoft.com/office/drawing/2014/main" id="{D1BB450C-93C9-68BD-F827-1DA09B9BDDA6}"/>
              </a:ext>
            </a:extLst>
          </p:cNvPr>
          <p:cNvGraphicFramePr>
            <a:graphicFrameLocks noGrp="1"/>
          </p:cNvGraphicFramePr>
          <p:nvPr>
            <p:ph idx="1"/>
            <p:extLst>
              <p:ext uri="{D42A27DB-BD31-4B8C-83A1-F6EECF244321}">
                <p14:modId xmlns:p14="http://schemas.microsoft.com/office/powerpoint/2010/main" val="1523271891"/>
              </p:ext>
            </p:extLst>
          </p:nvPr>
        </p:nvGraphicFramePr>
        <p:xfrm>
          <a:off x="236219" y="2831465"/>
          <a:ext cx="11719562" cy="2406005"/>
        </p:xfrm>
        <a:graphic>
          <a:graphicData uri="http://schemas.openxmlformats.org/drawingml/2006/table">
            <a:tbl>
              <a:tblPr firstRow="1" firstCol="1" bandRow="1">
                <a:tableStyleId>{5C22544A-7EE6-4342-B048-85BDC9FD1C3A}</a:tableStyleId>
              </a:tblPr>
              <a:tblGrid>
                <a:gridCol w="1209878">
                  <a:extLst>
                    <a:ext uri="{9D8B030D-6E8A-4147-A177-3AD203B41FA5}">
                      <a16:colId xmlns:a16="http://schemas.microsoft.com/office/drawing/2014/main" val="3080623288"/>
                    </a:ext>
                  </a:extLst>
                </a:gridCol>
                <a:gridCol w="969442">
                  <a:extLst>
                    <a:ext uri="{9D8B030D-6E8A-4147-A177-3AD203B41FA5}">
                      <a16:colId xmlns:a16="http://schemas.microsoft.com/office/drawing/2014/main" val="3513609356"/>
                    </a:ext>
                  </a:extLst>
                </a:gridCol>
                <a:gridCol w="1219200">
                  <a:extLst>
                    <a:ext uri="{9D8B030D-6E8A-4147-A177-3AD203B41FA5}">
                      <a16:colId xmlns:a16="http://schemas.microsoft.com/office/drawing/2014/main" val="1099390598"/>
                    </a:ext>
                  </a:extLst>
                </a:gridCol>
                <a:gridCol w="844410">
                  <a:extLst>
                    <a:ext uri="{9D8B030D-6E8A-4147-A177-3AD203B41FA5}">
                      <a16:colId xmlns:a16="http://schemas.microsoft.com/office/drawing/2014/main" val="3815972470"/>
                    </a:ext>
                  </a:extLst>
                </a:gridCol>
                <a:gridCol w="1116836">
                  <a:extLst>
                    <a:ext uri="{9D8B030D-6E8A-4147-A177-3AD203B41FA5}">
                      <a16:colId xmlns:a16="http://schemas.microsoft.com/office/drawing/2014/main" val="3012605415"/>
                    </a:ext>
                  </a:extLst>
                </a:gridCol>
                <a:gridCol w="815683">
                  <a:extLst>
                    <a:ext uri="{9D8B030D-6E8A-4147-A177-3AD203B41FA5}">
                      <a16:colId xmlns:a16="http://schemas.microsoft.com/office/drawing/2014/main" val="281132187"/>
                    </a:ext>
                  </a:extLst>
                </a:gridCol>
                <a:gridCol w="1141265">
                  <a:extLst>
                    <a:ext uri="{9D8B030D-6E8A-4147-A177-3AD203B41FA5}">
                      <a16:colId xmlns:a16="http://schemas.microsoft.com/office/drawing/2014/main" val="3904359307"/>
                    </a:ext>
                  </a:extLst>
                </a:gridCol>
                <a:gridCol w="1050046">
                  <a:extLst>
                    <a:ext uri="{9D8B030D-6E8A-4147-A177-3AD203B41FA5}">
                      <a16:colId xmlns:a16="http://schemas.microsoft.com/office/drawing/2014/main" val="1497946965"/>
                    </a:ext>
                  </a:extLst>
                </a:gridCol>
                <a:gridCol w="1070272">
                  <a:extLst>
                    <a:ext uri="{9D8B030D-6E8A-4147-A177-3AD203B41FA5}">
                      <a16:colId xmlns:a16="http://schemas.microsoft.com/office/drawing/2014/main" val="1672804740"/>
                    </a:ext>
                  </a:extLst>
                </a:gridCol>
                <a:gridCol w="1141265">
                  <a:extLst>
                    <a:ext uri="{9D8B030D-6E8A-4147-A177-3AD203B41FA5}">
                      <a16:colId xmlns:a16="http://schemas.microsoft.com/office/drawing/2014/main" val="3716583194"/>
                    </a:ext>
                  </a:extLst>
                </a:gridCol>
                <a:gridCol w="1141265">
                  <a:extLst>
                    <a:ext uri="{9D8B030D-6E8A-4147-A177-3AD203B41FA5}">
                      <a16:colId xmlns:a16="http://schemas.microsoft.com/office/drawing/2014/main" val="2947382814"/>
                    </a:ext>
                  </a:extLst>
                </a:gridCol>
              </a:tblGrid>
              <a:tr h="1725964">
                <a:tc>
                  <a:txBody>
                    <a:bodyPr/>
                    <a:lstStyle/>
                    <a:p>
                      <a:pPr>
                        <a:lnSpc>
                          <a:spcPct val="107000"/>
                        </a:lnSpc>
                      </a:pPr>
                      <a:r>
                        <a:rPr lang="en-US" sz="1800" dirty="0">
                          <a:effectLst/>
                        </a:rPr>
                        <a:t>(n=2134)</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Life-satisfaction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Rosenberg Self-esteem</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Depression scale in DASS 21</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Anxiety scale in DASS 21</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Stress scale DASS 21</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CSI – avoidant coping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CSI –planned coping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CSI – support focused coping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AUDIT alcohol use</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Eating Attitudes test SUM 9 items  </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1590274"/>
                  </a:ext>
                </a:extLst>
              </a:tr>
              <a:tr h="680041">
                <a:tc>
                  <a:txBody>
                    <a:bodyPr/>
                    <a:lstStyle/>
                    <a:p>
                      <a:pPr>
                        <a:lnSpc>
                          <a:spcPct val="107000"/>
                        </a:lnSpc>
                      </a:pPr>
                      <a:r>
                        <a:rPr lang="en-US" sz="1800">
                          <a:effectLst/>
                        </a:rPr>
                        <a:t>Happiness</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.877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.703   (.000)</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-.696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-.517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en-US" sz="1800" dirty="0">
                          <a:effectLst/>
                        </a:rPr>
                        <a:t>-.533 (.000)</a:t>
                      </a:r>
                      <a:endParaRPr lang="en-US" dirty="0"/>
                    </a:p>
                  </a:txBody>
                  <a:tcPr marL="68580" marR="68580" marT="0" marB="0"/>
                </a:tc>
                <a:tc>
                  <a:txBody>
                    <a:bodyPr/>
                    <a:lstStyle/>
                    <a:p>
                      <a:pPr>
                        <a:lnSpc>
                          <a:spcPct val="107000"/>
                        </a:lnSpc>
                      </a:pPr>
                      <a:r>
                        <a:rPr lang="en-US" sz="1800">
                          <a:effectLst/>
                        </a:rPr>
                        <a:t>-.519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.342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.314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a:effectLst/>
                        </a:rPr>
                        <a:t>-.092 (.000)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en-US" sz="1800" dirty="0">
                          <a:effectLst/>
                        </a:rPr>
                        <a:t>-.302</a:t>
                      </a:r>
                      <a:endParaRPr lang="en-US" sz="2800" dirty="0">
                        <a:effectLst/>
                      </a:endParaRPr>
                    </a:p>
                    <a:p>
                      <a:pPr>
                        <a:lnSpc>
                          <a:spcPct val="107000"/>
                        </a:lnSpc>
                      </a:pPr>
                      <a:r>
                        <a:rPr lang="en-US" sz="1800" dirty="0">
                          <a:effectLst/>
                        </a:rPr>
                        <a:t>(.000)</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5020900"/>
                  </a:ext>
                </a:extLst>
              </a:tr>
            </a:tbl>
          </a:graphicData>
        </a:graphic>
      </p:graphicFrame>
    </p:spTree>
    <p:extLst>
      <p:ext uri="{BB962C8B-B14F-4D97-AF65-F5344CB8AC3E}">
        <p14:creationId xmlns:p14="http://schemas.microsoft.com/office/powerpoint/2010/main" val="4224495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825625"/>
            <a:ext cx="10744200" cy="4667250"/>
          </a:xfrm>
        </p:spPr>
        <p:txBody>
          <a:bodyPr/>
          <a:lstStyle/>
          <a:p>
            <a:pPr marL="0" indent="0">
              <a:buNone/>
            </a:pPr>
            <a:r>
              <a:rPr lang="en-IE" dirty="0"/>
              <a:t> </a:t>
            </a:r>
          </a:p>
          <a:p>
            <a:pPr lvl="1"/>
            <a:r>
              <a:rPr lang="en-IE" sz="2800" dirty="0"/>
              <a:t>Multiple regression procedure (Enter mode; all quantitative and demographic variables entered; dependent: Happiness score</a:t>
            </a:r>
          </a:p>
          <a:p>
            <a:pPr lvl="1"/>
            <a:r>
              <a:rPr lang="en-IE" sz="2800" dirty="0"/>
              <a:t>The overall model succeeded in explaining almost 60% of the variance in happiness (</a:t>
            </a:r>
            <a:r>
              <a:rPr lang="en-IE" sz="2800" i="1" dirty="0"/>
              <a:t>R</a:t>
            </a:r>
            <a:r>
              <a:rPr lang="en-IE" sz="2800" baseline="30000" dirty="0"/>
              <a:t>2</a:t>
            </a:r>
            <a:r>
              <a:rPr lang="en-IE" sz="2800" dirty="0"/>
              <a:t> = .59, </a:t>
            </a:r>
            <a:r>
              <a:rPr lang="en-IE" sz="2800" i="1" dirty="0"/>
              <a:t>F</a:t>
            </a:r>
            <a:r>
              <a:rPr lang="en-IE" sz="2800" dirty="0"/>
              <a:t>(16, 1205) = 108.68, </a:t>
            </a:r>
            <a:r>
              <a:rPr lang="en-IE" sz="2800" i="1" dirty="0"/>
              <a:t>p</a:t>
            </a:r>
            <a:r>
              <a:rPr lang="en-IE" sz="2800" dirty="0"/>
              <a:t> &lt; .000***)</a:t>
            </a:r>
          </a:p>
          <a:p>
            <a:pPr lvl="2"/>
            <a:r>
              <a:rPr lang="en-IE" sz="2400" b="1" dirty="0">
                <a:solidFill>
                  <a:srgbClr val="C00000"/>
                </a:solidFill>
              </a:rPr>
              <a:t>self-esteem</a:t>
            </a:r>
            <a:r>
              <a:rPr lang="en-IE" sz="2400" dirty="0"/>
              <a:t> as measured with the Rosenberg scale (</a:t>
            </a:r>
            <a:r>
              <a:rPr lang="en-IE" sz="2400" i="1" dirty="0"/>
              <a:t>b</a:t>
            </a:r>
            <a:r>
              <a:rPr lang="en-IE" sz="2400" dirty="0"/>
              <a:t> = .14, </a:t>
            </a:r>
            <a:r>
              <a:rPr lang="en-IE" sz="2400" i="1" dirty="0"/>
              <a:t>t</a:t>
            </a:r>
            <a:r>
              <a:rPr lang="en-IE" sz="2400" dirty="0"/>
              <a:t>(1205) = 14.93, </a:t>
            </a:r>
            <a:r>
              <a:rPr lang="en-IE" sz="2400" i="1" dirty="0"/>
              <a:t>p</a:t>
            </a:r>
            <a:r>
              <a:rPr lang="en-IE" sz="2400" dirty="0"/>
              <a:t> &lt; .000***) was the main predictor (51% of variance predicted)</a:t>
            </a:r>
          </a:p>
          <a:p>
            <a:pPr lvl="2"/>
            <a:r>
              <a:rPr lang="en-IE" sz="2400" dirty="0"/>
              <a:t>DASS-21 </a:t>
            </a:r>
            <a:r>
              <a:rPr lang="en-IE" sz="2400" b="1" dirty="0">
                <a:solidFill>
                  <a:srgbClr val="C00000"/>
                </a:solidFill>
              </a:rPr>
              <a:t>depression</a:t>
            </a:r>
            <a:r>
              <a:rPr lang="en-IE" sz="2400" dirty="0"/>
              <a:t> scale was a significant predictor (</a:t>
            </a:r>
            <a:r>
              <a:rPr lang="en-IE" sz="2400" i="1" dirty="0"/>
              <a:t>b</a:t>
            </a:r>
            <a:r>
              <a:rPr lang="en-IE" sz="2400" dirty="0"/>
              <a:t> = -.15, </a:t>
            </a:r>
            <a:r>
              <a:rPr lang="en-IE" sz="2400" i="1" dirty="0"/>
              <a:t>t</a:t>
            </a:r>
            <a:r>
              <a:rPr lang="en-IE" sz="2400" dirty="0"/>
              <a:t>(1205) = -10.76, </a:t>
            </a:r>
            <a:r>
              <a:rPr lang="en-IE" sz="2400" i="1" dirty="0"/>
              <a:t>p</a:t>
            </a:r>
            <a:r>
              <a:rPr lang="en-IE" sz="2400" dirty="0"/>
              <a:t> &lt; .000***) (added 7% of variance predicted).</a:t>
            </a:r>
          </a:p>
          <a:p>
            <a:pPr lvl="2"/>
            <a:r>
              <a:rPr lang="en-IE" sz="2400" b="1" dirty="0">
                <a:solidFill>
                  <a:srgbClr val="C00000"/>
                </a:solidFill>
              </a:rPr>
              <a:t>age</a:t>
            </a:r>
            <a:r>
              <a:rPr lang="en-IE" sz="2400" dirty="0"/>
              <a:t> (</a:t>
            </a:r>
            <a:r>
              <a:rPr lang="en-IE" sz="2400" i="1" dirty="0"/>
              <a:t>b</a:t>
            </a:r>
            <a:r>
              <a:rPr lang="en-IE" sz="2400" dirty="0"/>
              <a:t> = -.14, </a:t>
            </a:r>
            <a:r>
              <a:rPr lang="en-IE" sz="2400" i="1" dirty="0"/>
              <a:t>t</a:t>
            </a:r>
            <a:r>
              <a:rPr lang="en-IE" sz="2400" dirty="0"/>
              <a:t>(1205) = -3.51, </a:t>
            </a:r>
            <a:r>
              <a:rPr lang="en-IE" sz="2400" i="1" dirty="0"/>
              <a:t>p</a:t>
            </a:r>
            <a:r>
              <a:rPr lang="en-IE" sz="2400" dirty="0"/>
              <a:t> &lt; .000***) and </a:t>
            </a:r>
            <a:r>
              <a:rPr lang="en-IE" sz="2400" b="1" dirty="0">
                <a:solidFill>
                  <a:srgbClr val="C00000"/>
                </a:solidFill>
              </a:rPr>
              <a:t>comfort with sexual orientation</a:t>
            </a:r>
            <a:r>
              <a:rPr lang="en-IE" sz="2400" dirty="0"/>
              <a:t> (</a:t>
            </a:r>
            <a:r>
              <a:rPr lang="en-IE" sz="2400" i="1" dirty="0"/>
              <a:t>b</a:t>
            </a:r>
            <a:r>
              <a:rPr lang="en-IE" sz="2400" dirty="0"/>
              <a:t> = .22, </a:t>
            </a:r>
            <a:r>
              <a:rPr lang="en-IE" sz="2400" i="1" dirty="0"/>
              <a:t>t</a:t>
            </a:r>
            <a:r>
              <a:rPr lang="en-IE" sz="2400" dirty="0"/>
              <a:t>(1205) = 2.41, </a:t>
            </a:r>
            <a:r>
              <a:rPr lang="en-IE" sz="2400" i="1" dirty="0"/>
              <a:t>p</a:t>
            </a:r>
            <a:r>
              <a:rPr lang="en-IE" sz="2400" dirty="0"/>
              <a:t> &lt; .016*) (added further 2%)</a:t>
            </a:r>
          </a:p>
          <a:p>
            <a:pPr lvl="2"/>
            <a:endParaRPr lang="en-IE" dirty="0"/>
          </a:p>
          <a:p>
            <a:endParaRPr lang="en-IE" dirty="0"/>
          </a:p>
        </p:txBody>
      </p:sp>
      <p:sp>
        <p:nvSpPr>
          <p:cNvPr id="3" name="Title 2"/>
          <p:cNvSpPr>
            <a:spLocks noGrp="1"/>
          </p:cNvSpPr>
          <p:nvPr>
            <p:ph type="title"/>
          </p:nvPr>
        </p:nvSpPr>
        <p:spPr/>
        <p:txBody>
          <a:bodyPr>
            <a:normAutofit/>
          </a:bodyPr>
          <a:lstStyle/>
          <a:p>
            <a:r>
              <a:rPr lang="en-IE" sz="4000" dirty="0">
                <a:solidFill>
                  <a:srgbClr val="C00000"/>
                </a:solidFill>
                <a:latin typeface="Calibri Light" panose="020F0302020204030204" pitchFamily="34" charset="0"/>
                <a:ea typeface="+mn-ea"/>
                <a:cs typeface="Calibri Light" panose="020F0302020204030204" pitchFamily="34" charset="0"/>
              </a:rPr>
              <a:t>W</a:t>
            </a:r>
            <a:r>
              <a:rPr kumimoji="0" lang="en-IE" sz="4000" i="0" u="none" strike="noStrike" kern="1200" cap="none" spc="0" normalizeH="0" baseline="0" noProof="0" dirty="0" err="1">
                <a:ln>
                  <a:noFill/>
                </a:ln>
                <a:solidFill>
                  <a:srgbClr val="C00000"/>
                </a:solidFill>
                <a:effectLst/>
                <a:uLnTx/>
                <a:uFillTx/>
                <a:latin typeface="Calibri Light" panose="020F0302020204030204" pitchFamily="34" charset="0"/>
                <a:ea typeface="+mn-ea"/>
                <a:cs typeface="Calibri Light" panose="020F0302020204030204" pitchFamily="34" charset="0"/>
              </a:rPr>
              <a:t>hich</a:t>
            </a:r>
            <a:r>
              <a:rPr kumimoji="0" lang="en-IE" sz="4000" i="0" u="none" strike="noStrike" kern="1200" cap="none" spc="0" normalizeH="0" baseline="0" noProof="0" dirty="0">
                <a:ln>
                  <a:noFill/>
                </a:ln>
                <a:solidFill>
                  <a:srgbClr val="C00000"/>
                </a:solidFill>
                <a:effectLst/>
                <a:uLnTx/>
                <a:uFillTx/>
                <a:latin typeface="Calibri Light" panose="020F0302020204030204" pitchFamily="34" charset="0"/>
                <a:ea typeface="+mn-ea"/>
                <a:cs typeface="Calibri Light" panose="020F0302020204030204" pitchFamily="34" charset="0"/>
              </a:rPr>
              <a:t> factors provide the strongest predictor of happiness in </a:t>
            </a:r>
            <a:r>
              <a:rPr kumimoji="0" lang="en-IE" sz="4000" i="0" u="none" strike="noStrike" kern="1200" cap="none" spc="0" normalizeH="0" baseline="0" noProof="0" dirty="0" err="1">
                <a:ln>
                  <a:noFill/>
                </a:ln>
                <a:solidFill>
                  <a:srgbClr val="C00000"/>
                </a:solidFill>
                <a:effectLst/>
                <a:uLnTx/>
                <a:uFillTx/>
                <a:latin typeface="Calibri Light" panose="020F0302020204030204" pitchFamily="34" charset="0"/>
                <a:ea typeface="+mn-ea"/>
                <a:cs typeface="Calibri Light" panose="020F0302020204030204" pitchFamily="34" charset="0"/>
              </a:rPr>
              <a:t>LGBTIreland</a:t>
            </a:r>
            <a:r>
              <a:rPr kumimoji="0" lang="en-IE" sz="4000" i="0" u="none" strike="noStrike" kern="1200" cap="none" spc="0" normalizeH="0" baseline="0" noProof="0" dirty="0">
                <a:ln>
                  <a:noFill/>
                </a:ln>
                <a:solidFill>
                  <a:srgbClr val="C00000"/>
                </a:solidFill>
                <a:effectLst/>
                <a:uLnTx/>
                <a:uFillTx/>
                <a:latin typeface="Calibri Light" panose="020F0302020204030204" pitchFamily="34" charset="0"/>
                <a:ea typeface="+mn-ea"/>
                <a:cs typeface="Calibri Light" panose="020F0302020204030204" pitchFamily="34" charset="0"/>
              </a:rPr>
              <a:t> study?</a:t>
            </a:r>
            <a:endParaRPr lang="en-IE" sz="4000" dirty="0">
              <a:solidFill>
                <a:srgbClr val="C0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9566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685800" lvl="2" indent="0">
              <a:buNone/>
            </a:pPr>
            <a:endParaRPr lang="en-IE" dirty="0"/>
          </a:p>
          <a:p>
            <a:endParaRPr lang="en-IE" dirty="0"/>
          </a:p>
        </p:txBody>
      </p:sp>
      <p:sp>
        <p:nvSpPr>
          <p:cNvPr id="3" name="Title 2"/>
          <p:cNvSpPr>
            <a:spLocks noGrp="1"/>
          </p:cNvSpPr>
          <p:nvPr>
            <p:ph type="title"/>
          </p:nvPr>
        </p:nvSpPr>
        <p:spPr>
          <a:xfrm>
            <a:off x="838200" y="0"/>
            <a:ext cx="10515600" cy="1325563"/>
          </a:xfrm>
        </p:spPr>
        <p:txBody>
          <a:bodyPr>
            <a:normAutofit/>
          </a:bodyPr>
          <a:lstStyle/>
          <a:p>
            <a:r>
              <a:rPr lang="en-GB" sz="3600" dirty="0">
                <a:solidFill>
                  <a:srgbClr val="C00000"/>
                </a:solidFill>
              </a:rPr>
              <a:t>Themes and subthemes identified in ‘What about being LGBTI makes you happy or proud?’ </a:t>
            </a:r>
            <a:r>
              <a:rPr lang="en-IE" sz="3600" dirty="0">
                <a:solidFill>
                  <a:srgbClr val="C00000"/>
                </a:solidFill>
              </a:rPr>
              <a:t>(n=1,308)</a:t>
            </a:r>
          </a:p>
        </p:txBody>
      </p:sp>
      <p:graphicFrame>
        <p:nvGraphicFramePr>
          <p:cNvPr id="2" name="Table 1"/>
          <p:cNvGraphicFramePr>
            <a:graphicFrameLocks noGrp="1"/>
          </p:cNvGraphicFramePr>
          <p:nvPr>
            <p:extLst>
              <p:ext uri="{D42A27DB-BD31-4B8C-83A1-F6EECF244321}">
                <p14:modId xmlns:p14="http://schemas.microsoft.com/office/powerpoint/2010/main" val="2297532036"/>
              </p:ext>
            </p:extLst>
          </p:nvPr>
        </p:nvGraphicFramePr>
        <p:xfrm>
          <a:off x="838200" y="1234689"/>
          <a:ext cx="10728959" cy="5533210"/>
        </p:xfrm>
        <a:graphic>
          <a:graphicData uri="http://schemas.openxmlformats.org/drawingml/2006/table">
            <a:tbl>
              <a:tblPr firstRow="1" firstCol="1" bandRow="1">
                <a:tableStyleId>{5C22544A-7EE6-4342-B048-85BDC9FD1C3A}</a:tableStyleId>
              </a:tblPr>
              <a:tblGrid>
                <a:gridCol w="2876604">
                  <a:extLst>
                    <a:ext uri="{9D8B030D-6E8A-4147-A177-3AD203B41FA5}">
                      <a16:colId xmlns:a16="http://schemas.microsoft.com/office/drawing/2014/main" val="20000"/>
                    </a:ext>
                  </a:extLst>
                </a:gridCol>
                <a:gridCol w="2487877">
                  <a:extLst>
                    <a:ext uri="{9D8B030D-6E8A-4147-A177-3AD203B41FA5}">
                      <a16:colId xmlns:a16="http://schemas.microsoft.com/office/drawing/2014/main" val="20001"/>
                    </a:ext>
                  </a:extLst>
                </a:gridCol>
                <a:gridCol w="2682239">
                  <a:extLst>
                    <a:ext uri="{9D8B030D-6E8A-4147-A177-3AD203B41FA5}">
                      <a16:colId xmlns:a16="http://schemas.microsoft.com/office/drawing/2014/main" val="20002"/>
                    </a:ext>
                  </a:extLst>
                </a:gridCol>
                <a:gridCol w="2682239">
                  <a:extLst>
                    <a:ext uri="{9D8B030D-6E8A-4147-A177-3AD203B41FA5}">
                      <a16:colId xmlns:a16="http://schemas.microsoft.com/office/drawing/2014/main" val="20003"/>
                    </a:ext>
                  </a:extLst>
                </a:gridCol>
              </a:tblGrid>
              <a:tr h="1158314">
                <a:tc>
                  <a:txBody>
                    <a:bodyPr/>
                    <a:lstStyle/>
                    <a:p>
                      <a:pPr marL="72000" algn="ctr">
                        <a:lnSpc>
                          <a:spcPct val="115000"/>
                        </a:lnSpc>
                        <a:spcBef>
                          <a:spcPts val="0"/>
                        </a:spcBef>
                        <a:spcAft>
                          <a:spcPts val="0"/>
                        </a:spcAft>
                      </a:pPr>
                      <a:endParaRPr lang="en-US" sz="16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Social aspects</a:t>
                      </a:r>
                      <a:endParaRPr lang="en-IE" sz="18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(n=761)</a:t>
                      </a:r>
                      <a:endParaRPr lang="en-IE" sz="1800" dirty="0">
                        <a:solidFill>
                          <a:schemeClr val="tx2">
                            <a:lumMod val="50000"/>
                          </a:schemeClr>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2">
                        <a:lumMod val="40000"/>
                        <a:lumOff val="60000"/>
                      </a:schemeClr>
                    </a:solidFill>
                  </a:tcPr>
                </a:tc>
                <a:tc>
                  <a:txBody>
                    <a:bodyPr/>
                    <a:lstStyle/>
                    <a:p>
                      <a:pPr marL="72000" algn="ctr">
                        <a:lnSpc>
                          <a:spcPct val="115000"/>
                        </a:lnSpc>
                        <a:spcBef>
                          <a:spcPts val="0"/>
                        </a:spcBef>
                        <a:spcAft>
                          <a:spcPts val="0"/>
                        </a:spcAft>
                      </a:pPr>
                      <a:endParaRPr lang="en-US" sz="16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Personal aspects</a:t>
                      </a:r>
                      <a:endParaRPr lang="en-IE" sz="18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(n=675)</a:t>
                      </a:r>
                      <a:endParaRPr lang="en-IE" sz="1800" dirty="0">
                        <a:solidFill>
                          <a:schemeClr val="tx2">
                            <a:lumMod val="50000"/>
                          </a:schemeClr>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2">
                        <a:lumMod val="40000"/>
                        <a:lumOff val="60000"/>
                      </a:schemeClr>
                    </a:solidFill>
                  </a:tcPr>
                </a:tc>
                <a:tc>
                  <a:txBody>
                    <a:bodyPr/>
                    <a:lstStyle/>
                    <a:p>
                      <a:pPr marL="72000" algn="ctr">
                        <a:lnSpc>
                          <a:spcPct val="115000"/>
                        </a:lnSpc>
                        <a:spcBef>
                          <a:spcPts val="0"/>
                        </a:spcBef>
                        <a:spcAft>
                          <a:spcPts val="0"/>
                        </a:spcAft>
                      </a:pPr>
                      <a:endParaRPr lang="en-US" sz="16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LGBTI activism</a:t>
                      </a:r>
                      <a:endParaRPr lang="en-IE" sz="18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(n=346)</a:t>
                      </a:r>
                      <a:endParaRPr lang="en-IE" sz="1800" dirty="0">
                        <a:solidFill>
                          <a:schemeClr val="tx2">
                            <a:lumMod val="50000"/>
                          </a:schemeClr>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2">
                        <a:lumMod val="40000"/>
                        <a:lumOff val="60000"/>
                      </a:schemeClr>
                    </a:solidFill>
                  </a:tcPr>
                </a:tc>
                <a:tc>
                  <a:txBody>
                    <a:bodyPr/>
                    <a:lstStyle/>
                    <a:p>
                      <a:pPr marL="72000" algn="ctr">
                        <a:lnSpc>
                          <a:spcPct val="115000"/>
                        </a:lnSpc>
                        <a:spcBef>
                          <a:spcPts val="0"/>
                        </a:spcBef>
                        <a:spcAft>
                          <a:spcPts val="0"/>
                        </a:spcAft>
                      </a:pPr>
                      <a:endParaRPr lang="en-US" sz="1600" dirty="0">
                        <a:solidFill>
                          <a:schemeClr val="tx2">
                            <a:lumMod val="50000"/>
                          </a:schemeClr>
                        </a:solidFill>
                        <a:effectLst/>
                      </a:endParaRPr>
                    </a:p>
                    <a:p>
                      <a:pPr marL="72000" algn="ctr">
                        <a:lnSpc>
                          <a:spcPct val="115000"/>
                        </a:lnSpc>
                        <a:spcBef>
                          <a:spcPts val="0"/>
                        </a:spcBef>
                        <a:spcAft>
                          <a:spcPts val="0"/>
                        </a:spcAft>
                      </a:pPr>
                      <a:r>
                        <a:rPr lang="en-US" sz="1600" dirty="0">
                          <a:solidFill>
                            <a:schemeClr val="tx2">
                              <a:lumMod val="50000"/>
                            </a:schemeClr>
                          </a:solidFill>
                          <a:effectLst/>
                        </a:rPr>
                        <a:t>Questioning the question</a:t>
                      </a:r>
                      <a:endParaRPr lang="en-IE" sz="1800" dirty="0">
                        <a:solidFill>
                          <a:schemeClr val="tx2">
                            <a:lumMod val="50000"/>
                          </a:schemeClr>
                        </a:solidFill>
                        <a:effectLst/>
                      </a:endParaRPr>
                    </a:p>
                    <a:p>
                      <a:pPr marL="72000" algn="ctr">
                        <a:lnSpc>
                          <a:spcPct val="115000"/>
                        </a:lnSpc>
                        <a:spcBef>
                          <a:spcPts val="0"/>
                        </a:spcBef>
                        <a:spcAft>
                          <a:spcPts val="600"/>
                        </a:spcAft>
                      </a:pPr>
                      <a:r>
                        <a:rPr lang="en-US" sz="1600" dirty="0">
                          <a:solidFill>
                            <a:schemeClr val="tx2">
                              <a:lumMod val="50000"/>
                            </a:schemeClr>
                          </a:solidFill>
                          <a:effectLst/>
                        </a:rPr>
                        <a:t>(n=185)</a:t>
                      </a:r>
                      <a:endParaRPr lang="en-IE" sz="1800" dirty="0">
                        <a:solidFill>
                          <a:schemeClr val="tx2">
                            <a:lumMod val="50000"/>
                          </a:schemeClr>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2">
                        <a:lumMod val="40000"/>
                        <a:lumOff val="60000"/>
                      </a:schemeClr>
                    </a:solidFill>
                  </a:tcPr>
                </a:tc>
                <a:extLst>
                  <a:ext uri="{0D108BD9-81ED-4DB2-BD59-A6C34878D82A}">
                    <a16:rowId xmlns:a16="http://schemas.microsoft.com/office/drawing/2014/main" val="10000"/>
                  </a:ext>
                </a:extLst>
              </a:tr>
              <a:tr h="4074588">
                <a:tc>
                  <a:txBody>
                    <a:bodyPr/>
                    <a:lstStyle/>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Inclusion in LGBTI community and support received (n=293) </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Partner (n=119)</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Identity accepted by others (n=95)</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Friends (n=81)</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Love (n=40)</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Coming out (n=35)</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Family (n=35)</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Being out (n=34)</a:t>
                      </a:r>
                      <a:endParaRPr lang="en-IE" sz="2000"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dirty="0">
                          <a:solidFill>
                            <a:srgbClr val="C00000"/>
                          </a:solidFill>
                          <a:effectLst/>
                        </a:rPr>
                        <a:t>Helping others (n=29)</a:t>
                      </a:r>
                      <a:endParaRPr lang="en-IE" sz="2000" dirty="0">
                        <a:solidFill>
                          <a:srgbClr val="C00000"/>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1">
                        <a:lumMod val="40000"/>
                        <a:lumOff val="60000"/>
                      </a:schemeClr>
                    </a:solidFill>
                  </a:tcPr>
                </a:tc>
                <a:tc>
                  <a:txBody>
                    <a:bodyPr/>
                    <a:lstStyle/>
                    <a:p>
                      <a:pPr marL="171450" indent="-171450" algn="l">
                        <a:lnSpc>
                          <a:spcPct val="115000"/>
                        </a:lnSpc>
                        <a:spcBef>
                          <a:spcPts val="0"/>
                        </a:spcBef>
                        <a:spcAft>
                          <a:spcPts val="600"/>
                        </a:spcAft>
                        <a:buFont typeface="Arial" panose="020B0604020202020204" pitchFamily="34" charset="0"/>
                        <a:buChar char="•"/>
                      </a:pPr>
                      <a:r>
                        <a:rPr lang="en-US" sz="1800" b="1" dirty="0">
                          <a:effectLst/>
                        </a:rPr>
                        <a:t>Identity accepted by oneself (n=348) </a:t>
                      </a:r>
                      <a:endParaRPr lang="en-IE" sz="2000" b="1" dirty="0">
                        <a:effectLst/>
                      </a:endParaRPr>
                    </a:p>
                    <a:p>
                      <a:pPr marL="171450" marR="0" indent="-171450" algn="l" defTabSz="685800" rtl="0" eaLnBrk="1" fontAlgn="auto" latinLnBrk="0" hangingPunct="1">
                        <a:lnSpc>
                          <a:spcPct val="115000"/>
                        </a:lnSpc>
                        <a:spcBef>
                          <a:spcPts val="0"/>
                        </a:spcBef>
                        <a:spcAft>
                          <a:spcPts val="600"/>
                        </a:spcAft>
                        <a:buClrTx/>
                        <a:buSzTx/>
                        <a:buFont typeface="Arial" panose="020B0604020202020204" pitchFamily="34" charset="0"/>
                        <a:buChar char="•"/>
                        <a:tabLst/>
                        <a:defRPr/>
                      </a:pPr>
                      <a:r>
                        <a:rPr lang="en-US" sz="1800" b="1" dirty="0">
                          <a:effectLst/>
                        </a:rPr>
                        <a:t>Own growth and development (n=169) </a:t>
                      </a:r>
                      <a:endParaRPr lang="en-IE" sz="2000" b="1" dirty="0">
                        <a:effectLst/>
                      </a:endParaRPr>
                    </a:p>
                    <a:p>
                      <a:pPr marL="171450" indent="-171450" algn="l">
                        <a:lnSpc>
                          <a:spcPct val="115000"/>
                        </a:lnSpc>
                        <a:spcBef>
                          <a:spcPts val="0"/>
                        </a:spcBef>
                        <a:spcAft>
                          <a:spcPts val="600"/>
                        </a:spcAft>
                        <a:buFont typeface="Arial" panose="020B0604020202020204" pitchFamily="34" charset="0"/>
                        <a:buChar char="•"/>
                      </a:pPr>
                      <a:r>
                        <a:rPr lang="en-US" sz="1800" b="1" dirty="0">
                          <a:effectLst/>
                        </a:rPr>
                        <a:t>Glad to be different (n=97)</a:t>
                      </a:r>
                      <a:endParaRPr lang="en-IE" sz="2000" b="1" dirty="0">
                        <a:effectLst/>
                      </a:endParaRPr>
                    </a:p>
                    <a:p>
                      <a:pPr marL="171450" indent="-171450" algn="l">
                        <a:lnSpc>
                          <a:spcPct val="115000"/>
                        </a:lnSpc>
                        <a:spcBef>
                          <a:spcPts val="0"/>
                        </a:spcBef>
                        <a:spcAft>
                          <a:spcPts val="600"/>
                        </a:spcAft>
                        <a:buFont typeface="Arial" panose="020B0604020202020204" pitchFamily="34" charset="0"/>
                        <a:buChar char="•"/>
                      </a:pPr>
                      <a:r>
                        <a:rPr lang="en-US" sz="1800" b="1" dirty="0">
                          <a:effectLst/>
                        </a:rPr>
                        <a:t>Freedom (n=61)</a:t>
                      </a:r>
                      <a:endParaRPr lang="en-IE" sz="2000" b="1" dirty="0">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tc>
                <a:tc>
                  <a:txBody>
                    <a:bodyPr/>
                    <a:lstStyle/>
                    <a:p>
                      <a:pPr marL="171450" indent="-171450" algn="l">
                        <a:lnSpc>
                          <a:spcPct val="115000"/>
                        </a:lnSpc>
                        <a:spcBef>
                          <a:spcPts val="0"/>
                        </a:spcBef>
                        <a:spcAft>
                          <a:spcPts val="600"/>
                        </a:spcAft>
                        <a:buFont typeface="Arial" panose="020B0604020202020204" pitchFamily="34" charset="0"/>
                        <a:buChar char="•"/>
                      </a:pPr>
                      <a:r>
                        <a:rPr lang="en-US" sz="1800" b="1" dirty="0">
                          <a:solidFill>
                            <a:srgbClr val="C00000"/>
                          </a:solidFill>
                          <a:effectLst/>
                        </a:rPr>
                        <a:t>Involvement in LGBTI rights movement (n=219)</a:t>
                      </a:r>
                      <a:endParaRPr lang="en-IE" sz="2000" b="1"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b="1" dirty="0">
                          <a:solidFill>
                            <a:srgbClr val="C00000"/>
                          </a:solidFill>
                          <a:effectLst/>
                        </a:rPr>
                        <a:t>Fighting spirit (n=69)</a:t>
                      </a:r>
                      <a:endParaRPr lang="en-IE" sz="2000" b="1" dirty="0">
                        <a:solidFill>
                          <a:srgbClr val="C00000"/>
                        </a:solidFill>
                        <a:effectLst/>
                      </a:endParaRPr>
                    </a:p>
                    <a:p>
                      <a:pPr marL="171450" indent="-171450" algn="l">
                        <a:lnSpc>
                          <a:spcPct val="115000"/>
                        </a:lnSpc>
                        <a:spcBef>
                          <a:spcPts val="0"/>
                        </a:spcBef>
                        <a:spcAft>
                          <a:spcPts val="600"/>
                        </a:spcAft>
                        <a:buFont typeface="Arial" panose="020B0604020202020204" pitchFamily="34" charset="0"/>
                        <a:buChar char="•"/>
                      </a:pPr>
                      <a:r>
                        <a:rPr lang="en-US" sz="1800" b="1" dirty="0">
                          <a:solidFill>
                            <a:srgbClr val="C00000"/>
                          </a:solidFill>
                          <a:effectLst/>
                        </a:rPr>
                        <a:t>Progress in LGBTI cause (n=58)</a:t>
                      </a:r>
                      <a:endParaRPr lang="en-IE" sz="2000" b="1" dirty="0">
                        <a:solidFill>
                          <a:srgbClr val="C00000"/>
                        </a:solidFill>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solidFill>
                      <a:schemeClr val="accent1">
                        <a:lumMod val="40000"/>
                        <a:lumOff val="60000"/>
                      </a:schemeClr>
                    </a:solidFill>
                  </a:tcPr>
                </a:tc>
                <a:tc>
                  <a:txBody>
                    <a:bodyPr/>
                    <a:lstStyle/>
                    <a:p>
                      <a:pPr marL="171450" indent="-171450" algn="l">
                        <a:lnSpc>
                          <a:spcPct val="115000"/>
                        </a:lnSpc>
                        <a:spcBef>
                          <a:spcPts val="0"/>
                        </a:spcBef>
                        <a:spcAft>
                          <a:spcPts val="600"/>
                        </a:spcAft>
                        <a:buFont typeface="Arial" panose="020B0604020202020204" pitchFamily="34" charset="0"/>
                        <a:buChar char="•"/>
                      </a:pPr>
                      <a:r>
                        <a:rPr lang="en-US" sz="1800" b="1" dirty="0">
                          <a:effectLst/>
                        </a:rPr>
                        <a:t>LGBTI identity considered irrelevant (n=150) </a:t>
                      </a:r>
                      <a:endParaRPr lang="en-IE" sz="2000" b="1" dirty="0">
                        <a:effectLst/>
                      </a:endParaRPr>
                    </a:p>
                    <a:p>
                      <a:pPr marL="171450" indent="-171450" algn="l">
                        <a:lnSpc>
                          <a:spcPct val="115000"/>
                        </a:lnSpc>
                        <a:spcBef>
                          <a:spcPts val="0"/>
                        </a:spcBef>
                        <a:spcAft>
                          <a:spcPts val="600"/>
                        </a:spcAft>
                        <a:buFont typeface="Arial" panose="020B0604020202020204" pitchFamily="34" charset="0"/>
                        <a:buChar char="•"/>
                      </a:pPr>
                      <a:r>
                        <a:rPr lang="en-US" sz="1800" b="1" dirty="0">
                          <a:effectLst/>
                        </a:rPr>
                        <a:t>Unhappiness/ambiguous feelings (n=35)</a:t>
                      </a:r>
                      <a:endParaRPr lang="en-IE" sz="2000" b="1" dirty="0">
                        <a:effectLst/>
                        <a:latin typeface="Arial" panose="020B0604020202020204" pitchFamily="34" charset="0"/>
                        <a:ea typeface="Times New Roman" panose="02020603050405020304" pitchFamily="18" charset="0"/>
                        <a:cs typeface="Tahoma" panose="020B0604030504040204" pitchFamily="34" charset="0"/>
                      </a:endParaRPr>
                    </a:p>
                  </a:txBody>
                  <a:tcPr marL="67472" marR="67472"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443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52500" y="1337256"/>
            <a:ext cx="10287000" cy="5357612"/>
          </a:xfrm>
        </p:spPr>
        <p:txBody>
          <a:bodyPr>
            <a:normAutofit/>
          </a:bodyPr>
          <a:lstStyle/>
          <a:p>
            <a:pPr marL="0" indent="0">
              <a:buNone/>
            </a:pPr>
            <a:r>
              <a:rPr lang="en-GB" dirty="0">
                <a:solidFill>
                  <a:srgbClr val="C00000"/>
                </a:solidFill>
              </a:rPr>
              <a:t>The role of the LGBTI community figured prominently, with happiness and pride being derived from a sense of inclusion, belonging, and support derived from engagement with the LGBTI community. </a:t>
            </a:r>
          </a:p>
          <a:p>
            <a:pPr lvl="1">
              <a:spcBef>
                <a:spcPts val="1200"/>
              </a:spcBef>
            </a:pPr>
            <a:r>
              <a:rPr lang="en-US" i="1" dirty="0"/>
              <a:t>Having such a supportive and accepting community makes me very happy. Upon entering, I was amazed at the ease at which I was accepted, whereas in school I was often shunned. I'm proud to be a part of such a non-judgmental community (</a:t>
            </a:r>
            <a:r>
              <a:rPr lang="en-US" i="1" dirty="0" err="1"/>
              <a:t>pp</a:t>
            </a:r>
            <a:r>
              <a:rPr lang="en-US" i="1" dirty="0"/>
              <a:t> 1267).</a:t>
            </a:r>
          </a:p>
          <a:p>
            <a:pPr lvl="1">
              <a:spcBef>
                <a:spcPts val="1200"/>
              </a:spcBef>
            </a:pPr>
            <a:r>
              <a:rPr lang="en-IE" i="1" dirty="0"/>
              <a:t>I am engaged with the LGBT community and proud to be. I am proud of the community and proud to be part of it. I think I am lucky to have a readymade community. I am happy, proud and comfortable being gay but I am acutely aware that I live in an urban bubble and surround myself with people where I am less likely to feel discriminated or made to feel 'less than' (</a:t>
            </a:r>
            <a:r>
              <a:rPr lang="en-IE" i="1" dirty="0" err="1"/>
              <a:t>pp</a:t>
            </a:r>
            <a:r>
              <a:rPr lang="en-IE" i="1" dirty="0"/>
              <a:t> 608).</a:t>
            </a:r>
            <a:endParaRPr lang="en-IE" dirty="0"/>
          </a:p>
          <a:p>
            <a:pPr lvl="1">
              <a:spcBef>
                <a:spcPts val="1200"/>
              </a:spcBef>
            </a:pPr>
            <a:r>
              <a:rPr lang="en-IE" i="1" dirty="0"/>
              <a:t>I have a tribe. A big extended family (</a:t>
            </a:r>
            <a:r>
              <a:rPr lang="en-IE" i="1" dirty="0" err="1"/>
              <a:t>pp</a:t>
            </a:r>
            <a:r>
              <a:rPr lang="en-IE" i="1" dirty="0"/>
              <a:t> 1123).</a:t>
            </a:r>
            <a:endParaRPr lang="en-IE" dirty="0"/>
          </a:p>
          <a:p>
            <a:pPr lvl="1"/>
            <a:endParaRPr lang="en-IE" sz="1700" i="1" dirty="0"/>
          </a:p>
          <a:p>
            <a:endParaRPr lang="en-GB" dirty="0"/>
          </a:p>
          <a:p>
            <a:pPr lvl="1"/>
            <a:endParaRPr lang="en-IE" dirty="0"/>
          </a:p>
        </p:txBody>
      </p:sp>
      <p:sp>
        <p:nvSpPr>
          <p:cNvPr id="3" name="Title 2"/>
          <p:cNvSpPr>
            <a:spLocks noGrp="1"/>
          </p:cNvSpPr>
          <p:nvPr>
            <p:ph type="title"/>
          </p:nvPr>
        </p:nvSpPr>
        <p:spPr>
          <a:xfrm>
            <a:off x="640080" y="346973"/>
            <a:ext cx="11049000" cy="1325563"/>
          </a:xfrm>
        </p:spPr>
        <p:txBody>
          <a:bodyPr>
            <a:normAutofit fontScale="90000"/>
          </a:bodyPr>
          <a:lstStyle/>
          <a:p>
            <a:r>
              <a:rPr lang="en-US" sz="4400" dirty="0">
                <a:solidFill>
                  <a:srgbClr val="C00000"/>
                </a:solidFill>
              </a:rPr>
              <a:t>Social aspects</a:t>
            </a:r>
            <a:r>
              <a:rPr lang="en-IE" dirty="0">
                <a:solidFill>
                  <a:srgbClr val="C00000"/>
                </a:solidFill>
              </a:rPr>
              <a:t>: </a:t>
            </a:r>
            <a:r>
              <a:rPr lang="en-US" sz="4400" dirty="0">
                <a:solidFill>
                  <a:srgbClr val="C00000"/>
                </a:solidFill>
              </a:rPr>
              <a:t>Inclusion in LGBTI community (n=293)</a:t>
            </a:r>
            <a:br>
              <a:rPr lang="en-IE" dirty="0">
                <a:solidFill>
                  <a:schemeClr val="tx2">
                    <a:lumMod val="50000"/>
                  </a:schemeClr>
                </a:solidFill>
                <a:latin typeface="Arial" panose="020B0604020202020204" pitchFamily="34" charset="0"/>
                <a:ea typeface="Times New Roman" panose="02020603050405020304" pitchFamily="18" charset="0"/>
                <a:cs typeface="Tahoma" panose="020B0604030504040204" pitchFamily="34" charset="0"/>
              </a:rPr>
            </a:br>
            <a:endParaRPr lang="en-IE" dirty="0">
              <a:solidFill>
                <a:schemeClr val="bg2">
                  <a:lumMod val="75000"/>
                </a:schemeClr>
              </a:solidFill>
            </a:endParaRPr>
          </a:p>
        </p:txBody>
      </p:sp>
    </p:spTree>
    <p:extLst>
      <p:ext uri="{BB962C8B-B14F-4D97-AF65-F5344CB8AC3E}">
        <p14:creationId xmlns:p14="http://schemas.microsoft.com/office/powerpoint/2010/main" val="3639204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1520" y="1184856"/>
            <a:ext cx="10576560" cy="5444544"/>
          </a:xfrm>
        </p:spPr>
        <p:txBody>
          <a:bodyPr>
            <a:normAutofit fontScale="47500" lnSpcReduction="20000"/>
          </a:bodyPr>
          <a:lstStyle/>
          <a:p>
            <a:pPr marL="0" indent="0">
              <a:buNone/>
            </a:pPr>
            <a:endParaRPr lang="en-IE" sz="5100" dirty="0">
              <a:solidFill>
                <a:srgbClr val="C00000"/>
              </a:solidFill>
            </a:endParaRPr>
          </a:p>
          <a:p>
            <a:pPr marL="0" indent="0">
              <a:buNone/>
            </a:pPr>
            <a:r>
              <a:rPr lang="en-IE" sz="5100" dirty="0">
                <a:solidFill>
                  <a:srgbClr val="C00000"/>
                </a:solidFill>
              </a:rPr>
              <a:t>The most common theme mentioned was having accepted or being proud of one’s own identity as LGBTI. This does not hinge on acceptance by others.</a:t>
            </a:r>
          </a:p>
          <a:p>
            <a:pPr marL="0" indent="0">
              <a:buNone/>
            </a:pPr>
            <a:endParaRPr lang="en-IE" sz="5100" dirty="0">
              <a:solidFill>
                <a:srgbClr val="C00000"/>
              </a:solidFill>
            </a:endParaRPr>
          </a:p>
          <a:p>
            <a:pPr lvl="1">
              <a:lnSpc>
                <a:spcPct val="120000"/>
              </a:lnSpc>
              <a:spcBef>
                <a:spcPts val="1200"/>
              </a:spcBef>
            </a:pPr>
            <a:r>
              <a:rPr lang="en-US" sz="3800" i="1" dirty="0"/>
              <a:t>I'm only 18 years old, so it's nice to know that I have at least one thing that I fully know about myself. I'm happy about it because I have no shame or negative feelings toward myself because of it. None of my problems are related to being LGBTI, they're just problems, which makes my being LGBTI "normal". It's not a source of stress. I'm proud that it took me zero effort to accept this part of me, just took a while to figure out exactly what was going on (pp. 8).</a:t>
            </a:r>
            <a:endParaRPr lang="en-IE" sz="3800" dirty="0"/>
          </a:p>
          <a:p>
            <a:pPr lvl="1">
              <a:lnSpc>
                <a:spcPct val="120000"/>
              </a:lnSpc>
              <a:spcBef>
                <a:spcPts val="1200"/>
              </a:spcBef>
            </a:pPr>
            <a:r>
              <a:rPr lang="en-US" sz="3800" i="1" dirty="0"/>
              <a:t>to feel happy with who I am and being able to accept myself (</a:t>
            </a:r>
            <a:r>
              <a:rPr lang="en-US" sz="3800" i="1" dirty="0" err="1"/>
              <a:t>pp</a:t>
            </a:r>
            <a:r>
              <a:rPr lang="en-US" sz="3800" i="1" dirty="0"/>
              <a:t> 187).</a:t>
            </a:r>
            <a:endParaRPr lang="en-IE" sz="3800" dirty="0"/>
          </a:p>
          <a:p>
            <a:pPr lvl="1">
              <a:lnSpc>
                <a:spcPct val="120000"/>
              </a:lnSpc>
              <a:spcBef>
                <a:spcPts val="1200"/>
              </a:spcBef>
            </a:pPr>
            <a:r>
              <a:rPr lang="en-US" sz="3800" i="1" dirty="0"/>
              <a:t>I am unique. My own person and I refuse to let anyone change me. I cannot wait until I can make it to a city and go to university and finally be myself to everyone (</a:t>
            </a:r>
            <a:r>
              <a:rPr lang="en-US" sz="3800" i="1" dirty="0" err="1"/>
              <a:t>pp</a:t>
            </a:r>
            <a:r>
              <a:rPr lang="en-US" sz="3800" i="1" dirty="0"/>
              <a:t> 309). </a:t>
            </a:r>
            <a:endParaRPr lang="en-IE" sz="3800" dirty="0"/>
          </a:p>
          <a:p>
            <a:pPr lvl="1">
              <a:lnSpc>
                <a:spcPct val="120000"/>
              </a:lnSpc>
              <a:spcBef>
                <a:spcPts val="1200"/>
              </a:spcBef>
            </a:pPr>
            <a:r>
              <a:rPr lang="en-US" sz="3800" i="1" dirty="0"/>
              <a:t>I have found my true self. I feel I am on the right path in life for me (</a:t>
            </a:r>
            <a:r>
              <a:rPr lang="en-US" sz="3800" i="1" dirty="0" err="1"/>
              <a:t>pp</a:t>
            </a:r>
            <a:r>
              <a:rPr lang="en-US" sz="3800" i="1" dirty="0"/>
              <a:t> 670).</a:t>
            </a:r>
            <a:endParaRPr lang="en-IE" sz="1900" i="1" dirty="0"/>
          </a:p>
          <a:p>
            <a:endParaRPr lang="en-GB" dirty="0"/>
          </a:p>
          <a:p>
            <a:pPr lvl="1"/>
            <a:endParaRPr lang="en-IE" dirty="0"/>
          </a:p>
        </p:txBody>
      </p:sp>
      <p:sp>
        <p:nvSpPr>
          <p:cNvPr id="3" name="Title 2"/>
          <p:cNvSpPr>
            <a:spLocks noGrp="1"/>
          </p:cNvSpPr>
          <p:nvPr>
            <p:ph type="title"/>
          </p:nvPr>
        </p:nvSpPr>
        <p:spPr>
          <a:xfrm>
            <a:off x="579120" y="94671"/>
            <a:ext cx="11475720" cy="1325563"/>
          </a:xfrm>
        </p:spPr>
        <p:txBody>
          <a:bodyPr>
            <a:normAutofit fontScale="90000"/>
          </a:bodyPr>
          <a:lstStyle/>
          <a:p>
            <a:pPr marL="0" indent="0">
              <a:lnSpc>
                <a:spcPct val="115000"/>
              </a:lnSpc>
              <a:spcBef>
                <a:spcPts val="0"/>
              </a:spcBef>
              <a:buNone/>
            </a:pPr>
            <a:r>
              <a:rPr lang="en-US" dirty="0">
                <a:solidFill>
                  <a:srgbClr val="C00000"/>
                </a:solidFill>
              </a:rPr>
              <a:t>Personal aspects</a:t>
            </a:r>
            <a:r>
              <a:rPr lang="en-IE" dirty="0">
                <a:solidFill>
                  <a:srgbClr val="C00000"/>
                </a:solidFill>
              </a:rPr>
              <a:t>: Identity accepted by oneself (n=348)</a:t>
            </a:r>
          </a:p>
        </p:txBody>
      </p:sp>
    </p:spTree>
    <p:extLst>
      <p:ext uri="{BB962C8B-B14F-4D97-AF65-F5344CB8AC3E}">
        <p14:creationId xmlns:p14="http://schemas.microsoft.com/office/powerpoint/2010/main" val="693415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93521" y="1889760"/>
            <a:ext cx="9007056" cy="4968240"/>
          </a:xfrm>
        </p:spPr>
        <p:txBody>
          <a:bodyPr>
            <a:normAutofit/>
          </a:bodyPr>
          <a:lstStyle/>
          <a:p>
            <a:r>
              <a:rPr lang="en-IE" sz="2400" i="1" dirty="0"/>
              <a:t>Although my physical transition isn't complete yet and I am not sure whether I will ever get it as it doesn't seem to be that successful...I generally feel good about myself. I have become happier, the more I accept and value myself. I feel unique and special and yet part of a broad spectrum of exceptional individuals. Without the LGBTI community, support and the friend I've made, I wouldn't have made it this far. It has taken a long time but, within the next few days, I should be getting a new passport with my preferred name + gender...and I'm still young...The world is ahead (</a:t>
            </a:r>
            <a:r>
              <a:rPr lang="en-US" sz="2400" i="1" dirty="0"/>
              <a:t>pp 1633).</a:t>
            </a:r>
            <a:endParaRPr lang="en-US" sz="2400" dirty="0"/>
          </a:p>
          <a:p>
            <a:pPr marL="0" indent="0">
              <a:buNone/>
            </a:pPr>
            <a:endParaRPr lang="en-US" dirty="0">
              <a:solidFill>
                <a:srgbClr val="C00000"/>
              </a:solidFill>
            </a:endParaRPr>
          </a:p>
        </p:txBody>
      </p:sp>
      <p:sp>
        <p:nvSpPr>
          <p:cNvPr id="3" name="Title 2"/>
          <p:cNvSpPr>
            <a:spLocks noGrp="1"/>
          </p:cNvSpPr>
          <p:nvPr>
            <p:ph type="title"/>
          </p:nvPr>
        </p:nvSpPr>
        <p:spPr>
          <a:xfrm>
            <a:off x="2053699" y="490911"/>
            <a:ext cx="7886700" cy="845488"/>
          </a:xfrm>
        </p:spPr>
        <p:txBody>
          <a:bodyPr>
            <a:normAutofit/>
          </a:bodyPr>
          <a:lstStyle/>
          <a:p>
            <a:r>
              <a:rPr lang="en-IE" sz="4000" dirty="0">
                <a:solidFill>
                  <a:srgbClr val="C00000"/>
                </a:solidFill>
              </a:rPr>
              <a:t>The Transgender Journey</a:t>
            </a:r>
          </a:p>
        </p:txBody>
      </p:sp>
    </p:spTree>
    <p:extLst>
      <p:ext uri="{BB962C8B-B14F-4D97-AF65-F5344CB8AC3E}">
        <p14:creationId xmlns:p14="http://schemas.microsoft.com/office/powerpoint/2010/main" val="2241930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80160" y="1844040"/>
            <a:ext cx="9570719" cy="5013960"/>
          </a:xfrm>
        </p:spPr>
        <p:txBody>
          <a:bodyPr>
            <a:normAutofit/>
          </a:bodyPr>
          <a:lstStyle/>
          <a:p>
            <a:pPr>
              <a:lnSpc>
                <a:spcPct val="100000"/>
              </a:lnSpc>
            </a:pPr>
            <a:r>
              <a:rPr lang="en-US" sz="2400" i="1" dirty="0"/>
              <a:t>I survived my own demons about being gay, I survived the demons that were so prevalent when I was growing up in Dublin in the 80's and the 90's when I first went to gay places, I survive today as I surround myself with people who see me for the person I am, in all my LGBTI-ness and all my me-ness, and I survive today by talking &amp; objecting &amp; </a:t>
            </a:r>
            <a:r>
              <a:rPr lang="en-US" sz="2400" b="1" i="1" dirty="0">
                <a:solidFill>
                  <a:srgbClr val="C00000"/>
                </a:solidFill>
              </a:rPr>
              <a:t>educating</a:t>
            </a:r>
            <a:r>
              <a:rPr lang="en-US" sz="2400" i="1" dirty="0"/>
              <a:t> the people I share this country with about the need, right and expectation that being LGBTI is just another way, an equal way and a wonderfully different way. I'm proud of the life I have lived so far, with all the bumps, the lows and the highs. I'm proud that I feel hopeful too, hopeful for everyone - that we will learn to live together (pp 1804)!</a:t>
            </a:r>
            <a:endParaRPr lang="en-US" sz="2400" dirty="0"/>
          </a:p>
          <a:p>
            <a:pPr marL="0" indent="0">
              <a:buNone/>
            </a:pPr>
            <a:endParaRPr lang="en-US" dirty="0">
              <a:solidFill>
                <a:srgbClr val="C00000"/>
              </a:solidFill>
            </a:endParaRPr>
          </a:p>
        </p:txBody>
      </p:sp>
      <p:sp>
        <p:nvSpPr>
          <p:cNvPr id="3" name="Title 2"/>
          <p:cNvSpPr>
            <a:spLocks noGrp="1"/>
          </p:cNvSpPr>
          <p:nvPr>
            <p:ph type="title"/>
          </p:nvPr>
        </p:nvSpPr>
        <p:spPr>
          <a:xfrm>
            <a:off x="2152650" y="567111"/>
            <a:ext cx="7886700" cy="845488"/>
          </a:xfrm>
        </p:spPr>
        <p:txBody>
          <a:bodyPr>
            <a:normAutofit/>
          </a:bodyPr>
          <a:lstStyle/>
          <a:p>
            <a:pPr algn="ctr"/>
            <a:r>
              <a:rPr lang="en-IE" sz="4000" dirty="0">
                <a:solidFill>
                  <a:srgbClr val="C00000"/>
                </a:solidFill>
              </a:rPr>
              <a:t>A long journey</a:t>
            </a:r>
          </a:p>
        </p:txBody>
      </p:sp>
    </p:spTree>
    <p:extLst>
      <p:ext uri="{BB962C8B-B14F-4D97-AF65-F5344CB8AC3E}">
        <p14:creationId xmlns:p14="http://schemas.microsoft.com/office/powerpoint/2010/main" val="1171766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A568-0E5C-34AE-239E-389B84457C6B}"/>
              </a:ext>
            </a:extLst>
          </p:cNvPr>
          <p:cNvSpPr>
            <a:spLocks noGrp="1"/>
          </p:cNvSpPr>
          <p:nvPr>
            <p:ph type="title"/>
          </p:nvPr>
        </p:nvSpPr>
        <p:spPr/>
        <p:txBody>
          <a:bodyPr>
            <a:normAutofit/>
          </a:bodyPr>
          <a:lstStyle/>
          <a:p>
            <a:r>
              <a:rPr lang="en-IE" sz="4000" dirty="0">
                <a:solidFill>
                  <a:srgbClr val="C00000"/>
                </a:solidFill>
              </a:rPr>
              <a:t>Summary</a:t>
            </a:r>
            <a:endParaRPr lang="en-US" sz="4000" dirty="0">
              <a:solidFill>
                <a:srgbClr val="C00000"/>
              </a:solidFill>
            </a:endParaRPr>
          </a:p>
        </p:txBody>
      </p:sp>
      <p:sp>
        <p:nvSpPr>
          <p:cNvPr id="3" name="Content Placeholder 2">
            <a:extLst>
              <a:ext uri="{FF2B5EF4-FFF2-40B4-BE49-F238E27FC236}">
                <a16:creationId xmlns:a16="http://schemas.microsoft.com/office/drawing/2014/main" id="{8B2DAD27-8951-2728-7985-C649A5DF901B}"/>
              </a:ext>
            </a:extLst>
          </p:cNvPr>
          <p:cNvSpPr>
            <a:spLocks noGrp="1"/>
          </p:cNvSpPr>
          <p:nvPr>
            <p:ph idx="1"/>
          </p:nvPr>
        </p:nvSpPr>
        <p:spPr/>
        <p:txBody>
          <a:bodyPr>
            <a:normAutofit lnSpcReduction="10000"/>
          </a:bodyPr>
          <a:lstStyle/>
          <a:p>
            <a:r>
              <a:rPr lang="en-IE" dirty="0"/>
              <a:t>Three perspectives can each provide a lens to examine mental health pressures in the LGBTQIA+ communities:</a:t>
            </a:r>
          </a:p>
          <a:p>
            <a:pPr marL="0" indent="0">
              <a:buNone/>
            </a:pPr>
            <a:r>
              <a:rPr lang="en-IE" dirty="0"/>
              <a:t>	- Perspective I: A social evolutionary perspective</a:t>
            </a:r>
          </a:p>
          <a:p>
            <a:pPr marL="0" indent="0">
              <a:buNone/>
            </a:pPr>
            <a:r>
              <a:rPr lang="en-IE" dirty="0"/>
              <a:t>	- Perspective II: A minority stress perspective (external)</a:t>
            </a:r>
          </a:p>
          <a:p>
            <a:pPr marL="0" indent="0">
              <a:buNone/>
            </a:pPr>
            <a:r>
              <a:rPr lang="en-IE" dirty="0"/>
              <a:t>	- Perspective III: A cognitive dissonance perspective (internal)</a:t>
            </a:r>
          </a:p>
          <a:p>
            <a:r>
              <a:rPr lang="en-IE" dirty="0"/>
              <a:t>The </a:t>
            </a:r>
            <a:r>
              <a:rPr lang="en-IE" dirty="0" err="1"/>
              <a:t>LGBTIreland</a:t>
            </a:r>
            <a:r>
              <a:rPr lang="en-IE" dirty="0"/>
              <a:t> study has demonstrated that mental distress in the LGBTQIA+ communities is higher than in the general population and that happiness is lower.</a:t>
            </a:r>
          </a:p>
          <a:p>
            <a:endParaRPr lang="en-IE" dirty="0"/>
          </a:p>
          <a:p>
            <a:r>
              <a:rPr lang="en-IE" dirty="0">
                <a:solidFill>
                  <a:srgbClr val="C00000"/>
                </a:solidFill>
              </a:rPr>
              <a:t>Much is done to improve matters, but what more can be done?</a:t>
            </a:r>
            <a:endParaRPr lang="en-US" dirty="0">
              <a:solidFill>
                <a:srgbClr val="C00000"/>
              </a:solidFill>
            </a:endParaRPr>
          </a:p>
        </p:txBody>
      </p:sp>
    </p:spTree>
    <p:extLst>
      <p:ext uri="{BB962C8B-B14F-4D97-AF65-F5344CB8AC3E}">
        <p14:creationId xmlns:p14="http://schemas.microsoft.com/office/powerpoint/2010/main" val="77936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2" name="Rectangle 1046">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45E1D5-4A4F-F699-57E5-8A3B17F44EC7}"/>
              </a:ext>
            </a:extLst>
          </p:cNvPr>
          <p:cNvSpPr>
            <a:spLocks noGrp="1"/>
          </p:cNvSpPr>
          <p:nvPr>
            <p:ph type="title"/>
          </p:nvPr>
        </p:nvSpPr>
        <p:spPr>
          <a:xfrm>
            <a:off x="594360" y="4669978"/>
            <a:ext cx="4815840" cy="1173700"/>
          </a:xfrm>
        </p:spPr>
        <p:txBody>
          <a:bodyPr anchor="t">
            <a:normAutofit fontScale="90000"/>
          </a:bodyPr>
          <a:lstStyle/>
          <a:p>
            <a:r>
              <a:rPr lang="en-IE" sz="3100" dirty="0">
                <a:solidFill>
                  <a:schemeClr val="bg1"/>
                </a:solidFill>
              </a:rPr>
              <a:t>The Museum of Tolerance </a:t>
            </a:r>
            <a:br>
              <a:rPr lang="en-IE" sz="3100" dirty="0">
                <a:solidFill>
                  <a:schemeClr val="bg1"/>
                </a:solidFill>
              </a:rPr>
            </a:br>
            <a:r>
              <a:rPr lang="en-IE" sz="1800" dirty="0">
                <a:solidFill>
                  <a:schemeClr val="bg1">
                    <a:alpha val="80000"/>
                  </a:schemeClr>
                </a:solidFill>
              </a:rPr>
              <a:t>Los Angeles, California</a:t>
            </a:r>
            <a:br>
              <a:rPr lang="en-IE" sz="1800" dirty="0">
                <a:solidFill>
                  <a:schemeClr val="bg1">
                    <a:alpha val="80000"/>
                  </a:schemeClr>
                </a:solidFill>
              </a:rPr>
            </a:br>
            <a:br>
              <a:rPr lang="en-IE" sz="2200" dirty="0">
                <a:solidFill>
                  <a:schemeClr val="bg1">
                    <a:alpha val="80000"/>
                  </a:schemeClr>
                </a:solidFill>
              </a:rPr>
            </a:br>
            <a:r>
              <a:rPr lang="en-IE" sz="3600" b="1" dirty="0">
                <a:solidFill>
                  <a:srgbClr val="FFFF00">
                    <a:alpha val="80000"/>
                  </a:srgbClr>
                </a:solidFill>
              </a:rPr>
              <a:t>Which door would you use?</a:t>
            </a:r>
            <a:br>
              <a:rPr lang="en-US" sz="4000" dirty="0">
                <a:solidFill>
                  <a:schemeClr val="bg1">
                    <a:alpha val="80000"/>
                  </a:schemeClr>
                </a:solidFill>
              </a:rPr>
            </a:br>
            <a:endParaRPr lang="en-US" sz="3700" dirty="0">
              <a:solidFill>
                <a:schemeClr val="bg1"/>
              </a:solidFill>
            </a:endParaRPr>
          </a:p>
        </p:txBody>
      </p:sp>
      <p:pic>
        <p:nvPicPr>
          <p:cNvPr id="1026" name="Picture 2" descr="Teacher's Guide to the Museum of Tolerance">
            <a:extLst>
              <a:ext uri="{FF2B5EF4-FFF2-40B4-BE49-F238E27FC236}">
                <a16:creationId xmlns:a16="http://schemas.microsoft.com/office/drawing/2014/main" id="{0E79AAF6-C08B-5330-1760-6154EDE540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80" b="3064"/>
          <a:stretch/>
        </p:blipFill>
        <p:spPr bwMode="auto">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Museum of Tolerance Exhibit - Photo Credit: Bart Bartholomew, Simon Wiesenthal Center">
            <a:extLst>
              <a:ext uri="{FF2B5EF4-FFF2-40B4-BE49-F238E27FC236}">
                <a16:creationId xmlns:a16="http://schemas.microsoft.com/office/drawing/2014/main" id="{0CBBFD37-CB62-AD85-CFF7-B95C8D62FC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 r="-1" b="15029"/>
          <a:stretch/>
        </p:blipFill>
        <p:spPr bwMode="auto">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grpSp>
        <p:nvGrpSpPr>
          <p:cNvPr id="1053" name="Group 1048">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050" name="Freeform: Shape 1049">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1" name="Freeform: Shape 1050">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59B98A2B-EB23-77CE-0DCB-AC43478B9006}"/>
              </a:ext>
            </a:extLst>
          </p:cNvPr>
          <p:cNvSpPr>
            <a:spLocks noGrp="1"/>
          </p:cNvSpPr>
          <p:nvPr>
            <p:ph idx="1"/>
          </p:nvPr>
        </p:nvSpPr>
        <p:spPr>
          <a:xfrm>
            <a:off x="5664201" y="4766267"/>
            <a:ext cx="5692774" cy="1619293"/>
          </a:xfrm>
        </p:spPr>
        <p:txBody>
          <a:bodyPr>
            <a:normAutofit lnSpcReduction="10000"/>
          </a:bodyPr>
          <a:lstStyle/>
          <a:p>
            <a:pPr marL="0" indent="0">
              <a:buNone/>
            </a:pPr>
            <a:r>
              <a:rPr lang="en-IE" dirty="0">
                <a:solidFill>
                  <a:srgbClr val="FFFF00">
                    <a:alpha val="80000"/>
                  </a:srgbClr>
                </a:solidFill>
              </a:rPr>
              <a:t>Question: Should we have high hopes that negative bias against LGBTQIA+ communities can be reduced through education?</a:t>
            </a:r>
            <a:endParaRPr lang="en-US" dirty="0">
              <a:solidFill>
                <a:srgbClr val="FFFF00">
                  <a:alpha val="80000"/>
                </a:srgbClr>
              </a:solidFill>
            </a:endParaRPr>
          </a:p>
        </p:txBody>
      </p:sp>
    </p:spTree>
    <p:extLst>
      <p:ext uri="{BB962C8B-B14F-4D97-AF65-F5344CB8AC3E}">
        <p14:creationId xmlns:p14="http://schemas.microsoft.com/office/powerpoint/2010/main" val="405861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930" y="822960"/>
            <a:ext cx="3707533" cy="5400859"/>
          </a:xfrm>
        </p:spPr>
        <p:txBody>
          <a:bodyPr>
            <a:noAutofit/>
          </a:bodyPr>
          <a:lstStyle/>
          <a:p>
            <a:pPr marL="0" indent="0">
              <a:buNone/>
            </a:pPr>
            <a:r>
              <a:rPr lang="en-IE" sz="2400" dirty="0"/>
              <a:t>Acknowledgements</a:t>
            </a:r>
          </a:p>
          <a:p>
            <a:r>
              <a:rPr lang="en-IE" sz="2000" dirty="0"/>
              <a:t>thanks to participants, collaborators and funders of the </a:t>
            </a:r>
            <a:r>
              <a:rPr lang="en-IE" sz="2000" dirty="0" err="1"/>
              <a:t>LGBTIreland</a:t>
            </a:r>
            <a:r>
              <a:rPr lang="en-IE" sz="2000" dirty="0"/>
              <a:t> study </a:t>
            </a:r>
          </a:p>
          <a:p>
            <a:r>
              <a:rPr lang="en-IE" sz="2000" dirty="0"/>
              <a:t>thanks to the organisers of the EDI seminar for inviting me: </a:t>
            </a:r>
          </a:p>
          <a:p>
            <a:r>
              <a:rPr lang="en-IE" sz="2000" dirty="0" err="1"/>
              <a:t>Dr.</a:t>
            </a:r>
            <a:r>
              <a:rPr lang="en-IE" sz="2000" dirty="0"/>
              <a:t> Meg Ryan at </a:t>
            </a:r>
            <a:r>
              <a:rPr lang="en-GB" sz="2000" dirty="0">
                <a:effectLst/>
                <a:ea typeface="Calibri" panose="020F0502020204030204" pitchFamily="34" charset="0"/>
              </a:rPr>
              <a:t>the Trinity Centre for Global Health (TCGH) </a:t>
            </a:r>
          </a:p>
          <a:p>
            <a:r>
              <a:rPr lang="en-GB" sz="2000" dirty="0" err="1">
                <a:effectLst/>
                <a:ea typeface="Calibri" panose="020F0502020204030204" pitchFamily="34" charset="0"/>
              </a:rPr>
              <a:t>Dr.</a:t>
            </a:r>
            <a:r>
              <a:rPr lang="en-GB" sz="2000" dirty="0">
                <a:effectLst/>
                <a:ea typeface="Calibri" panose="020F0502020204030204" pitchFamily="34" charset="0"/>
              </a:rPr>
              <a:t> Stephen Roberts at UCL Institute for Global Health (IGH), University College London</a:t>
            </a:r>
          </a:p>
          <a:p>
            <a:r>
              <a:rPr lang="en-GB" sz="2000" dirty="0">
                <a:ea typeface="Calibri" panose="020F0502020204030204" pitchFamily="34" charset="0"/>
              </a:rPr>
              <a:t>a</a:t>
            </a:r>
            <a:r>
              <a:rPr lang="en-GB" sz="2000" dirty="0">
                <a:effectLst/>
                <a:ea typeface="Calibri" panose="020F0502020204030204" pitchFamily="34" charset="0"/>
              </a:rPr>
              <a:t>nd </a:t>
            </a:r>
            <a:r>
              <a:rPr lang="en-GB" sz="2000" dirty="0" err="1">
                <a:effectLst/>
                <a:ea typeface="Calibri" panose="020F0502020204030204" pitchFamily="34" charset="0"/>
              </a:rPr>
              <a:t>Dr.</a:t>
            </a:r>
            <a:r>
              <a:rPr lang="en-GB" sz="2000" dirty="0">
                <a:effectLst/>
                <a:ea typeface="Calibri" panose="020F0502020204030204" pitchFamily="34" charset="0"/>
              </a:rPr>
              <a:t> Donal Wallace at the </a:t>
            </a:r>
            <a:r>
              <a:rPr lang="en-GB" sz="2000" dirty="0">
                <a:solidFill>
                  <a:srgbClr val="000000"/>
                </a:solidFill>
                <a:effectLst/>
                <a:latin typeface="Calibri" panose="020F0502020204030204" pitchFamily="34" charset="0"/>
                <a:ea typeface="Calibri" panose="020F0502020204030204" pitchFamily="34" charset="0"/>
              </a:rPr>
              <a:t>Institute of Population Health in TCD for co-presenting at this event</a:t>
            </a:r>
            <a:endParaRPr lang="en-US" sz="2000" dirty="0">
              <a:effectLst/>
              <a:latin typeface="Calibri" panose="020F0502020204030204" pitchFamily="34" charset="0"/>
              <a:ea typeface="Calibri" panose="020F0502020204030204" pitchFamily="34" charset="0"/>
            </a:endParaRPr>
          </a:p>
          <a:p>
            <a:endParaRPr lang="en-IE" sz="2000" dirty="0"/>
          </a:p>
          <a:p>
            <a:pPr marL="0" indent="0">
              <a:buNone/>
            </a:pPr>
            <a:endParaRPr lang="en-IE" sz="2400" dirty="0"/>
          </a:p>
          <a:p>
            <a:pPr marL="0" indent="0">
              <a:buNone/>
            </a:pPr>
            <a:endParaRPr lang="en-IE" sz="2400" dirty="0"/>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Social Media Success Secret Tip #3 – Ask Questions - Business 2 Community">
            <a:extLst>
              <a:ext uri="{FF2B5EF4-FFF2-40B4-BE49-F238E27FC236}">
                <a16:creationId xmlns:a16="http://schemas.microsoft.com/office/drawing/2014/main" id="{2F6C8F24-86A3-42C4-86F7-8E43A60800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431838"/>
            <a:ext cx="6019331" cy="399107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DC178620-1B67-91E2-26A0-59B43F181E31}"/>
              </a:ext>
            </a:extLst>
          </p:cNvPr>
          <p:cNvSpPr/>
          <p:nvPr/>
        </p:nvSpPr>
        <p:spPr>
          <a:xfrm>
            <a:off x="6213347" y="5209999"/>
            <a:ext cx="4404360" cy="15240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E" sz="2400" dirty="0"/>
              <a:t>Feel free to email me at </a:t>
            </a:r>
            <a:r>
              <a:rPr lang="en-IE" sz="2400" dirty="0">
                <a:hlinkClick r:id="rId3"/>
              </a:rPr>
              <a:t>jan.devries@tcd.ie</a:t>
            </a:r>
            <a:r>
              <a:rPr lang="en-IE" sz="2400" dirty="0"/>
              <a:t> </a:t>
            </a:r>
          </a:p>
        </p:txBody>
      </p:sp>
    </p:spTree>
    <p:extLst>
      <p:ext uri="{BB962C8B-B14F-4D97-AF65-F5344CB8AC3E}">
        <p14:creationId xmlns:p14="http://schemas.microsoft.com/office/powerpoint/2010/main" val="661343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Selected references</a:t>
            </a:r>
          </a:p>
        </p:txBody>
      </p:sp>
      <p:sp>
        <p:nvSpPr>
          <p:cNvPr id="3" name="Content Placeholder 2"/>
          <p:cNvSpPr>
            <a:spLocks noGrp="1"/>
          </p:cNvSpPr>
          <p:nvPr>
            <p:ph idx="1"/>
          </p:nvPr>
        </p:nvSpPr>
        <p:spPr>
          <a:xfrm>
            <a:off x="838200" y="2055813"/>
            <a:ext cx="11196762" cy="4802187"/>
          </a:xfrm>
        </p:spPr>
        <p:txBody>
          <a:bodyPr>
            <a:normAutofit lnSpcReduction="10000"/>
          </a:bodyPr>
          <a:lstStyle/>
          <a:p>
            <a:r>
              <a:rPr lang="en-IE" sz="1800" dirty="0"/>
              <a:t>de Vries, J., Downes, C., Sharek, D., Doyle, L., Murphy, R., Begley, T., McCann, E., Sheerin, F., Smyth, S. &amp; Higgins, A. (2020). An exploration of happiness within the Irish LGBTI community. </a:t>
            </a:r>
            <a:r>
              <a:rPr lang="en-IE" sz="1800" i="1" dirty="0"/>
              <a:t>Journal of Gay &amp; Lesbian Mental Health</a:t>
            </a:r>
            <a:r>
              <a:rPr lang="en-IE" sz="1800" dirty="0"/>
              <a:t>, 24(1), 40-76.</a:t>
            </a:r>
          </a:p>
          <a:p>
            <a:r>
              <a:rPr lang="en-IE" sz="1800" dirty="0"/>
              <a:t>de Vries, J., Downes, C., Sharek, D., Doyle, L., Murphy, R., Begley, T., McCann, E., Sheerin, F., Smyth, S. &amp; Higgins, A. (2022). Mental distress in transgender people in Ireland: minority stress and dissonance. </a:t>
            </a:r>
            <a:r>
              <a:rPr lang="en-IE" sz="1800" i="1" dirty="0"/>
              <a:t>International Journal of Transgender health </a:t>
            </a:r>
            <a:r>
              <a:rPr lang="en-IE" sz="1800" dirty="0"/>
              <a:t>(under review 2022).</a:t>
            </a:r>
          </a:p>
          <a:p>
            <a:r>
              <a:rPr lang="en-IE" sz="1800" dirty="0"/>
              <a:t>Festinger, L. (1957). </a:t>
            </a:r>
            <a:r>
              <a:rPr lang="en-IE" sz="1800" i="1" dirty="0"/>
              <a:t>A theory of cognitive dissonance</a:t>
            </a:r>
            <a:r>
              <a:rPr lang="en-IE" sz="1800" dirty="0"/>
              <a:t>. Stanford CA: Stanford University Press.</a:t>
            </a:r>
          </a:p>
          <a:p>
            <a:r>
              <a:rPr lang="en-IE" sz="1800" dirty="0"/>
              <a:t>Higgins, A., Doyle, L., Downes, C., Murphy, R., Sharek, D., de Vries, J., Begley, T., McCann, E., Sheerin, F. &amp; Smyth, S., (2016). </a:t>
            </a:r>
            <a:r>
              <a:rPr lang="en-IE" sz="1800" i="1" dirty="0"/>
              <a:t>LGBT Ireland Report: national study of the mental health and wellbeing of lesbian, gay, bisexual, transgender and intersex people in Ireland</a:t>
            </a:r>
            <a:r>
              <a:rPr lang="en-IE" sz="1800" dirty="0"/>
              <a:t>. Dublin: Gay and Lesbian Equality Network and Belong To Youth Services. </a:t>
            </a:r>
          </a:p>
          <a:p>
            <a:r>
              <a:rPr lang="en-IE" sz="1800" dirty="0"/>
              <a:t>Higgins, A., Downes, C., Murphy, R., Sharek, D., Begley, T., McCann, E., Sheerin, F., Smyth, S., de Vries, J. &amp; Doyle, L. (2021). LGBT+ young people’s perceptions of barriers to accessing mental health services in Ireland. </a:t>
            </a:r>
            <a:r>
              <a:rPr lang="en-IE" sz="1800" i="1" dirty="0"/>
              <a:t>Journal of nursing management, </a:t>
            </a:r>
            <a:r>
              <a:rPr lang="en-IE" sz="1800" dirty="0"/>
              <a:t>29 (1), 58–67.</a:t>
            </a:r>
          </a:p>
          <a:p>
            <a:r>
              <a:rPr lang="en-IE" sz="1800" dirty="0"/>
              <a:t>Meyer, I. H. (2007). Prejudice and discrimination as social stressors. In I. H. Meyer &amp; M. E. Northridge (Eds.), </a:t>
            </a:r>
            <a:r>
              <a:rPr lang="en-IE" sz="1800" i="1" dirty="0"/>
              <a:t>The health of sexual minorities: Public health perspectives on lesbian, gay, bisexual, and transgender populations </a:t>
            </a:r>
            <a:r>
              <a:rPr lang="en-IE" sz="1800" dirty="0"/>
              <a:t>(pp. 242–267). Springer Science + Business Media. https://doi.org/10.1007/978-0-387-31334-4_10</a:t>
            </a:r>
          </a:p>
          <a:p>
            <a:r>
              <a:rPr lang="en-IE" sz="1800" dirty="0"/>
              <a:t>Meyer, I. H. (1995). Minority stress and mental health in gay men. </a:t>
            </a:r>
            <a:r>
              <a:rPr lang="en-IE" sz="1800" i="1" dirty="0"/>
              <a:t>Journal of Health and Social </a:t>
            </a:r>
            <a:r>
              <a:rPr lang="en-IE" sz="1800" i="1" dirty="0" err="1"/>
              <a:t>Behavior</a:t>
            </a:r>
            <a:r>
              <a:rPr lang="en-IE" sz="1800" dirty="0"/>
              <a:t>, 36, 38– 56.</a:t>
            </a:r>
          </a:p>
          <a:p>
            <a:endParaRPr lang="en-IE" sz="2000" dirty="0"/>
          </a:p>
        </p:txBody>
      </p:sp>
    </p:spTree>
    <p:extLst>
      <p:ext uri="{BB962C8B-B14F-4D97-AF65-F5344CB8AC3E}">
        <p14:creationId xmlns:p14="http://schemas.microsoft.com/office/powerpoint/2010/main" val="139579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ompas">
  <a:themeElements>
    <a:clrScheme name="Kompa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Kompa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ompa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Kompa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Kompa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Kompa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Kompa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Kompa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Kompa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Kompa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Kompa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11321</TotalTime>
  <Words>2782</Words>
  <Application>Microsoft Office PowerPoint</Application>
  <PresentationFormat>Widescreen</PresentationFormat>
  <Paragraphs>281</Paragraphs>
  <Slides>29</Slides>
  <Notes>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29</vt:i4>
      </vt:variant>
    </vt:vector>
  </HeadingPairs>
  <TitlesOfParts>
    <vt:vector size="40" baseType="lpstr">
      <vt:lpstr>AdvOT1ef757c0</vt:lpstr>
      <vt:lpstr>AdvOT1ef757c0+20</vt:lpstr>
      <vt:lpstr>Arial</vt:lpstr>
      <vt:lpstr>Calibri</vt:lpstr>
      <vt:lpstr>Calibri Light</vt:lpstr>
      <vt:lpstr>Tahoma</vt:lpstr>
      <vt:lpstr>Times New Roman</vt:lpstr>
      <vt:lpstr>Wingdings</vt:lpstr>
      <vt:lpstr>Office Theme</vt:lpstr>
      <vt:lpstr>1_Office Theme</vt:lpstr>
      <vt:lpstr>Kompas</vt:lpstr>
      <vt:lpstr>LGBTQIA+ Mental health: Minority Stress and Cognitive Dissonance </vt:lpstr>
      <vt:lpstr>Content</vt:lpstr>
      <vt:lpstr>PowerPoint Presentation</vt:lpstr>
      <vt:lpstr>Perspective I: a Social  Evolutionary Perspective on Divergence  </vt:lpstr>
      <vt:lpstr>PowerPoint Presentation</vt:lpstr>
      <vt:lpstr>Tendencies or adaptations that helped us live together effectively at that time still affect our social life now ……</vt:lpstr>
      <vt:lpstr>PowerPoint Presentation</vt:lpstr>
      <vt:lpstr>Perspective II: Minority Stress (external stressors)      </vt:lpstr>
      <vt:lpstr>Perspective III: Cognitive Dissonance (internal stressors)    </vt:lpstr>
      <vt:lpstr>Examples of LGBTQIA+ related dissonance</vt:lpstr>
      <vt:lpstr>PowerPoint Presentation</vt:lpstr>
      <vt:lpstr>Study Overview</vt:lpstr>
      <vt:lpstr>  The  LGBTIreland study: an exploration of mental health and distress</vt:lpstr>
      <vt:lpstr>PowerPoint Presentation</vt:lpstr>
      <vt:lpstr>Two questions on Happiness as a mental health indicator included in survey:</vt:lpstr>
      <vt:lpstr>Overall outcome</vt:lpstr>
      <vt:lpstr>Happiness per LGBTI group</vt:lpstr>
      <vt:lpstr>Happiness per age group</vt:lpstr>
      <vt:lpstr>Happiness correlations with mental distress indicators</vt:lpstr>
      <vt:lpstr>Which factors provide the strongest predictor of happiness in LGBTIreland study?</vt:lpstr>
      <vt:lpstr>Themes and subthemes identified in ‘What about being LGBTI makes you happy or proud?’ (n=1,308)</vt:lpstr>
      <vt:lpstr>Social aspects: Inclusion in LGBTI community (n=293) </vt:lpstr>
      <vt:lpstr>Personal aspects: Identity accepted by oneself (n=348)</vt:lpstr>
      <vt:lpstr>The Transgender Journey</vt:lpstr>
      <vt:lpstr>A long journey</vt:lpstr>
      <vt:lpstr>Summary</vt:lpstr>
      <vt:lpstr>The Museum of Tolerance  Los Angeles, California  Which door would you use? </vt:lpstr>
      <vt:lpstr>PowerPoint Presentation</vt:lpstr>
      <vt:lpstr>Selected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Erosion and what to do about it</dc:title>
  <dc:creator>Jan De Vries</dc:creator>
  <cp:lastModifiedBy>Jan De Vries</cp:lastModifiedBy>
  <cp:revision>212</cp:revision>
  <dcterms:created xsi:type="dcterms:W3CDTF">2017-04-10T14:40:20Z</dcterms:created>
  <dcterms:modified xsi:type="dcterms:W3CDTF">2024-04-01T21:17:10Z</dcterms:modified>
</cp:coreProperties>
</file>