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1" r:id="rId2"/>
    <p:sldMasterId id="2147483674" r:id="rId3"/>
  </p:sldMasterIdLst>
  <p:handoutMasterIdLst>
    <p:handoutMasterId r:id="rId38"/>
  </p:handoutMasterIdLst>
  <p:sldIdLst>
    <p:sldId id="352" r:id="rId4"/>
    <p:sldId id="331" r:id="rId5"/>
    <p:sldId id="261" r:id="rId6"/>
    <p:sldId id="307" r:id="rId7"/>
    <p:sldId id="327" r:id="rId8"/>
    <p:sldId id="342" r:id="rId9"/>
    <p:sldId id="306" r:id="rId10"/>
    <p:sldId id="344" r:id="rId11"/>
    <p:sldId id="340" r:id="rId12"/>
    <p:sldId id="353" r:id="rId13"/>
    <p:sldId id="350" r:id="rId14"/>
    <p:sldId id="355" r:id="rId15"/>
    <p:sldId id="336" r:id="rId16"/>
    <p:sldId id="319" r:id="rId17"/>
    <p:sldId id="360" r:id="rId18"/>
    <p:sldId id="358" r:id="rId19"/>
    <p:sldId id="357" r:id="rId20"/>
    <p:sldId id="321" r:id="rId21"/>
    <p:sldId id="341" r:id="rId22"/>
    <p:sldId id="324" r:id="rId23"/>
    <p:sldId id="354" r:id="rId24"/>
    <p:sldId id="330" r:id="rId25"/>
    <p:sldId id="332" r:id="rId26"/>
    <p:sldId id="333" r:id="rId27"/>
    <p:sldId id="361" r:id="rId28"/>
    <p:sldId id="376" r:id="rId29"/>
    <p:sldId id="379" r:id="rId30"/>
    <p:sldId id="373" r:id="rId31"/>
    <p:sldId id="374" r:id="rId32"/>
    <p:sldId id="375" r:id="rId33"/>
    <p:sldId id="377" r:id="rId34"/>
    <p:sldId id="378" r:id="rId35"/>
    <p:sldId id="371" r:id="rId36"/>
    <p:sldId id="334" r:id="rId37"/>
  </p:sldIdLst>
  <p:sldSz cx="9144000" cy="6858000" type="screen4x3"/>
  <p:notesSz cx="6858000" cy="9945688"/>
  <p:defaultTextStyle>
    <a:defPPr>
      <a:defRPr lang="en-US"/>
    </a:defPPr>
    <a:lvl1pPr algn="l" rtl="0" fontAlgn="base">
      <a:spcBef>
        <a:spcPct val="0"/>
      </a:spcBef>
      <a:spcAft>
        <a:spcPct val="0"/>
      </a:spcAft>
      <a:defRPr sz="2400" kern="1200">
        <a:solidFill>
          <a:schemeClr val="tx1"/>
        </a:solidFill>
        <a:latin typeface="Times" pitchFamily="18" charset="0"/>
        <a:ea typeface="+mn-ea"/>
        <a:cs typeface="Arial" pitchFamily="34" charset="0"/>
      </a:defRPr>
    </a:lvl1pPr>
    <a:lvl2pPr marL="457200" algn="l" rtl="0" fontAlgn="base">
      <a:spcBef>
        <a:spcPct val="0"/>
      </a:spcBef>
      <a:spcAft>
        <a:spcPct val="0"/>
      </a:spcAft>
      <a:defRPr sz="2400" kern="1200">
        <a:solidFill>
          <a:schemeClr val="tx1"/>
        </a:solidFill>
        <a:latin typeface="Times" pitchFamily="18" charset="0"/>
        <a:ea typeface="+mn-ea"/>
        <a:cs typeface="Arial" pitchFamily="34" charset="0"/>
      </a:defRPr>
    </a:lvl2pPr>
    <a:lvl3pPr marL="914400" algn="l" rtl="0" fontAlgn="base">
      <a:spcBef>
        <a:spcPct val="0"/>
      </a:spcBef>
      <a:spcAft>
        <a:spcPct val="0"/>
      </a:spcAft>
      <a:defRPr sz="2400" kern="1200">
        <a:solidFill>
          <a:schemeClr val="tx1"/>
        </a:solidFill>
        <a:latin typeface="Times" pitchFamily="18" charset="0"/>
        <a:ea typeface="+mn-ea"/>
        <a:cs typeface="Arial" pitchFamily="34" charset="0"/>
      </a:defRPr>
    </a:lvl3pPr>
    <a:lvl4pPr marL="1371600" algn="l" rtl="0" fontAlgn="base">
      <a:spcBef>
        <a:spcPct val="0"/>
      </a:spcBef>
      <a:spcAft>
        <a:spcPct val="0"/>
      </a:spcAft>
      <a:defRPr sz="2400" kern="1200">
        <a:solidFill>
          <a:schemeClr val="tx1"/>
        </a:solidFill>
        <a:latin typeface="Times" pitchFamily="18" charset="0"/>
        <a:ea typeface="+mn-ea"/>
        <a:cs typeface="Arial" pitchFamily="34" charset="0"/>
      </a:defRPr>
    </a:lvl4pPr>
    <a:lvl5pPr marL="1828800" algn="l" rtl="0" fontAlgn="base">
      <a:spcBef>
        <a:spcPct val="0"/>
      </a:spcBef>
      <a:spcAft>
        <a:spcPct val="0"/>
      </a:spcAft>
      <a:defRPr sz="2400" kern="1200">
        <a:solidFill>
          <a:schemeClr val="tx1"/>
        </a:solidFill>
        <a:latin typeface="Times" pitchFamily="18" charset="0"/>
        <a:ea typeface="+mn-ea"/>
        <a:cs typeface="Arial" pitchFamily="34" charset="0"/>
      </a:defRPr>
    </a:lvl5pPr>
    <a:lvl6pPr marL="2286000" algn="l" defTabSz="914400" rtl="0" eaLnBrk="1" latinLnBrk="0" hangingPunct="1">
      <a:defRPr sz="2400" kern="1200">
        <a:solidFill>
          <a:schemeClr val="tx1"/>
        </a:solidFill>
        <a:latin typeface="Times" pitchFamily="18" charset="0"/>
        <a:ea typeface="+mn-ea"/>
        <a:cs typeface="Arial" pitchFamily="34" charset="0"/>
      </a:defRPr>
    </a:lvl6pPr>
    <a:lvl7pPr marL="2743200" algn="l" defTabSz="914400" rtl="0" eaLnBrk="1" latinLnBrk="0" hangingPunct="1">
      <a:defRPr sz="2400" kern="1200">
        <a:solidFill>
          <a:schemeClr val="tx1"/>
        </a:solidFill>
        <a:latin typeface="Times" pitchFamily="18" charset="0"/>
        <a:ea typeface="+mn-ea"/>
        <a:cs typeface="Arial" pitchFamily="34" charset="0"/>
      </a:defRPr>
    </a:lvl7pPr>
    <a:lvl8pPr marL="3200400" algn="l" defTabSz="914400" rtl="0" eaLnBrk="1" latinLnBrk="0" hangingPunct="1">
      <a:defRPr sz="2400" kern="1200">
        <a:solidFill>
          <a:schemeClr val="tx1"/>
        </a:solidFill>
        <a:latin typeface="Times" pitchFamily="18" charset="0"/>
        <a:ea typeface="+mn-ea"/>
        <a:cs typeface="Arial" pitchFamily="34" charset="0"/>
      </a:defRPr>
    </a:lvl8pPr>
    <a:lvl9pPr marL="3657600" algn="l" defTabSz="914400" rtl="0" eaLnBrk="1" latinLnBrk="0" hangingPunct="1">
      <a:defRPr sz="2400" kern="1200">
        <a:solidFill>
          <a:schemeClr val="tx1"/>
        </a:solidFill>
        <a:latin typeface="Times" pitchFamily="18"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0000"/>
    <a:srgbClr val="FDBD3D"/>
    <a:srgbClr val="EFFD3D"/>
    <a:srgbClr val="9900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4609" autoAdjust="0"/>
  </p:normalViewPr>
  <p:slideViewPr>
    <p:cSldViewPr>
      <p:cViewPr varScale="1">
        <p:scale>
          <a:sx n="68" d="100"/>
          <a:sy n="68" d="100"/>
        </p:scale>
        <p:origin x="147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43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9728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cs typeface="+mn-cs"/>
              </a:defRPr>
            </a:lvl1pPr>
          </a:lstStyle>
          <a:p>
            <a:pPr>
              <a:defRPr/>
            </a:pPr>
            <a:endParaRPr lang="en-US"/>
          </a:p>
        </p:txBody>
      </p:sp>
      <p:sp>
        <p:nvSpPr>
          <p:cNvPr id="81923" name="Rectangle 3"/>
          <p:cNvSpPr>
            <a:spLocks noGrp="1" noChangeArrowheads="1"/>
          </p:cNvSpPr>
          <p:nvPr>
            <p:ph type="dt" sz="quarter" idx="1"/>
          </p:nvPr>
        </p:nvSpPr>
        <p:spPr bwMode="auto">
          <a:xfrm>
            <a:off x="3886200" y="0"/>
            <a:ext cx="2971800" cy="49728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cs typeface="+mn-cs"/>
              </a:defRPr>
            </a:lvl1pPr>
          </a:lstStyle>
          <a:p>
            <a:pPr>
              <a:defRPr/>
            </a:pPr>
            <a:endParaRPr lang="en-US"/>
          </a:p>
        </p:txBody>
      </p:sp>
      <p:sp>
        <p:nvSpPr>
          <p:cNvPr id="81924" name="Rectangle 4"/>
          <p:cNvSpPr>
            <a:spLocks noGrp="1" noChangeArrowheads="1"/>
          </p:cNvSpPr>
          <p:nvPr>
            <p:ph type="ftr" sz="quarter" idx="2"/>
          </p:nvPr>
        </p:nvSpPr>
        <p:spPr bwMode="auto">
          <a:xfrm>
            <a:off x="0" y="9448404"/>
            <a:ext cx="2971800" cy="49728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cs typeface="+mn-cs"/>
              </a:defRPr>
            </a:lvl1pPr>
          </a:lstStyle>
          <a:p>
            <a:pPr>
              <a:defRPr/>
            </a:pPr>
            <a:endParaRPr lang="en-US"/>
          </a:p>
        </p:txBody>
      </p:sp>
      <p:sp>
        <p:nvSpPr>
          <p:cNvPr id="81925" name="Rectangle 5"/>
          <p:cNvSpPr>
            <a:spLocks noGrp="1" noChangeArrowheads="1"/>
          </p:cNvSpPr>
          <p:nvPr>
            <p:ph type="sldNum" sz="quarter" idx="3"/>
          </p:nvPr>
        </p:nvSpPr>
        <p:spPr bwMode="auto">
          <a:xfrm>
            <a:off x="3886200" y="9448404"/>
            <a:ext cx="2971800" cy="49728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cs typeface="+mn-cs"/>
              </a:defRPr>
            </a:lvl1pPr>
          </a:lstStyle>
          <a:p>
            <a:pPr>
              <a:defRPr/>
            </a:pPr>
            <a:fld id="{F279978A-417E-4975-8F9C-802B73F5921B}" type="slidenum">
              <a:rPr lang="en-US"/>
              <a:pPr>
                <a:defRPr/>
              </a:pPr>
              <a:t>‹#›</a:t>
            </a:fld>
            <a:endParaRPr lang="en-US"/>
          </a:p>
        </p:txBody>
      </p:sp>
    </p:spTree>
    <p:extLst>
      <p:ext uri="{BB962C8B-B14F-4D97-AF65-F5344CB8AC3E}">
        <p14:creationId xmlns:p14="http://schemas.microsoft.com/office/powerpoint/2010/main" val="7622154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C1566CF-9771-472D-BF0A-B623618FBC9E}" type="slidenum">
              <a:rPr lang="en-US" altLang="en-US"/>
              <a:pPr>
                <a:defRPr/>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FBB5830-CF9C-4EAD-B230-6E2D58C7F304}" type="slidenum">
              <a:rPr lang="en-US" altLang="en-US"/>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F57FFF1A-98CB-4074-84C7-98B3629803AB}"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81000" y="914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43400" y="914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1E11E4A4-6740-4EAF-9721-50FF8F5605BE}"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2E76988C-54D6-4CDD-8611-C3453ADFFD0A}"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E049CC63-7BB6-4C68-B92D-00AF133F3BCC}"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6154DC25-33C5-4C4A-AF88-162E6F84D781}"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0AC3D755-8ED8-46FE-AAC9-DE2A6692032E}"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ED0AB0B3-7838-4244-ACE4-7F030F867E61}"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562D843-5257-48DB-87D7-DD229766045E}"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274638"/>
            <a:ext cx="2076450" cy="475456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274638"/>
            <a:ext cx="6076950" cy="4754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EA491EF-77DE-4684-8EEE-3C2D506D915D}" type="slidenum">
              <a:rPr lang="en-US" altLang="en-US"/>
              <a:pPr>
                <a:defRPr/>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SmartArt Placeholder 2"/>
          <p:cNvSpPr>
            <a:spLocks noGrp="1"/>
          </p:cNvSpPr>
          <p:nvPr>
            <p:ph type="dgm" idx="1"/>
          </p:nvPr>
        </p:nvSpPr>
        <p:spPr>
          <a:xfrm>
            <a:off x="381000" y="9144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6D0088C-9D84-4F81-8ED6-99C261D58D48}" type="slidenum">
              <a:rPr lang="en-US" altLang="en-US"/>
              <a:pPr>
                <a:defRPr/>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47E46F-2E0B-461F-954D-FF6B1FE51198}"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AA72970-F53B-43E2-AA30-63F42AA7CC6D}"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3A2B31A-DC35-4B1F-BD0C-0E0536F6C71A}"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81000" y="914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43400" y="914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EF7DED2-DF44-43B7-AA6B-005E0241F3D4}"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93DC417-9F91-40E0-8908-10FB733C5034}"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34EF1E2-1931-43B7-9978-636DF6B21EBF}"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8E85F886-CE6D-4C85-90D7-84EE1BB0B07B}"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BE92490-5042-4649-9E07-A8BF5BE828EE}"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B4C6F0-4964-418A-91AD-2955084C4481}"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275522D-BBDB-4261-AB61-0C8695BAC9A5}"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274638"/>
            <a:ext cx="2076450" cy="475456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274638"/>
            <a:ext cx="6076950" cy="4754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E3D696-EDDD-45DE-864D-0F0006B0CA8B}"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SmartArt Placeholder 2"/>
          <p:cNvSpPr>
            <a:spLocks noGrp="1"/>
          </p:cNvSpPr>
          <p:nvPr>
            <p:ph type="dgm" idx="1"/>
          </p:nvPr>
        </p:nvSpPr>
        <p:spPr>
          <a:xfrm>
            <a:off x="381000" y="9144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98FFC97-1504-4F35-9FD6-E41DEE559197}"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181EB2-ED4D-4DC6-9472-3DDB054F907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86173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BE80210-4291-4650-B5C4-682467DFE53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713040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9D2A85D-B786-446F-8545-B0C4EBCAB6E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7020485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81000" y="914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43400" y="914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A847F06-46EB-4A32-BB49-036F9BAABE0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0988344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BD36C0F-C44F-4980-9BB9-8859B6233C2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3009839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3B833B2-8871-4E44-AD13-626A3739059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5640361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311E239-6324-497E-AAC6-B19C6D40180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2368430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B0DA229-29C3-4F26-9086-DE338456CB1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382994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1FB4E7A-1604-4173-B9CE-8D3158FCC2A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648845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D9BB5F-6479-49A1-83D0-855DCFA5091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006745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274638"/>
            <a:ext cx="2076450" cy="475456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274638"/>
            <a:ext cx="6076950" cy="4754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7000E15-612D-412E-8EEE-6D9F747AF3D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601723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SmartArt Placeholder 2"/>
          <p:cNvSpPr>
            <a:spLocks noGrp="1"/>
          </p:cNvSpPr>
          <p:nvPr>
            <p:ph type="dgm" idx="1"/>
          </p:nvPr>
        </p:nvSpPr>
        <p:spPr>
          <a:xfrm>
            <a:off x="381000" y="9144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018C058-7B48-44E6-A440-B5B04E3F6DE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73694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8"/>
          <p:cNvPicPr>
            <a:picLocks noChangeAspect="1" noChangeArrowheads="1"/>
          </p:cNvPicPr>
          <p:nvPr/>
        </p:nvPicPr>
        <p:blipFill>
          <a:blip r:embed="rId14" cstate="print"/>
          <a:srcRect/>
          <a:stretch>
            <a:fillRect/>
          </a:stretch>
        </p:blipFill>
        <p:spPr bwMode="auto">
          <a:xfrm>
            <a:off x="0" y="0"/>
            <a:ext cx="9144000" cy="6858000"/>
          </a:xfrm>
          <a:prstGeom prst="rect">
            <a:avLst/>
          </a:prstGeom>
          <a:noFill/>
          <a:ln w="9525">
            <a:noFill/>
            <a:miter lim="800000"/>
            <a:headEnd/>
            <a:tailEnd/>
          </a:ln>
        </p:spPr>
      </p:pic>
      <p:sp>
        <p:nvSpPr>
          <p:cNvPr id="2051" name="Rectangle 3"/>
          <p:cNvSpPr>
            <a:spLocks noGrp="1" noChangeArrowheads="1"/>
          </p:cNvSpPr>
          <p:nvPr>
            <p:ph type="body" idx="1"/>
          </p:nvPr>
        </p:nvSpPr>
        <p:spPr bwMode="auto">
          <a:xfrm>
            <a:off x="381000" y="9144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cs typeface="+mn-cs"/>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cs typeface="+mn-cs"/>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cs typeface="+mn-cs"/>
              </a:defRPr>
            </a:lvl1pPr>
          </a:lstStyle>
          <a:p>
            <a:pPr>
              <a:defRPr/>
            </a:pPr>
            <a:fld id="{3E29E914-97FA-4471-A6ED-70DD65F318C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eaLnBrk="0" fontAlgn="base" hangingPunct="0">
        <a:spcBef>
          <a:spcPct val="0"/>
        </a:spcBef>
        <a:spcAft>
          <a:spcPct val="0"/>
        </a:spcAft>
        <a:defRPr sz="4400">
          <a:solidFill>
            <a:schemeClr val="tx2"/>
          </a:solidFill>
          <a:latin typeface="Times" pitchFamily="18" charset="0"/>
        </a:defRPr>
      </a:lvl6pPr>
      <a:lvl7pPr marL="914400" algn="ctr" rtl="0" eaLnBrk="0" fontAlgn="base" hangingPunct="0">
        <a:spcBef>
          <a:spcPct val="0"/>
        </a:spcBef>
        <a:spcAft>
          <a:spcPct val="0"/>
        </a:spcAft>
        <a:defRPr sz="4400">
          <a:solidFill>
            <a:schemeClr val="tx2"/>
          </a:solidFill>
          <a:latin typeface="Times" pitchFamily="18" charset="0"/>
        </a:defRPr>
      </a:lvl7pPr>
      <a:lvl8pPr marL="1371600" algn="ctr" rtl="0" eaLnBrk="0" fontAlgn="base" hangingPunct="0">
        <a:spcBef>
          <a:spcPct val="0"/>
        </a:spcBef>
        <a:spcAft>
          <a:spcPct val="0"/>
        </a:spcAft>
        <a:defRPr sz="4400">
          <a:solidFill>
            <a:schemeClr val="tx2"/>
          </a:solidFill>
          <a:latin typeface="Times" pitchFamily="18" charset="0"/>
        </a:defRPr>
      </a:lvl8pPr>
      <a:lvl9pPr marL="1828800" algn="ctr" rtl="0" eaLnBrk="0" fontAlgn="base" hangingPunct="0">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lr>
          <a:srgbClr val="336699"/>
        </a:buClr>
        <a:buSzPct val="75000"/>
        <a:buFont typeface="Monotype Sorts"/>
        <a:buChar char="n"/>
        <a:defRPr sz="21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SzPct val="75000"/>
        <a:buFont typeface="Wingdings" pitchFamily="2" charset="2"/>
        <a:buChar char="¨"/>
        <a:defRPr sz="2100">
          <a:solidFill>
            <a:schemeClr val="tx1"/>
          </a:solidFill>
          <a:latin typeface="+mn-lt"/>
        </a:defRPr>
      </a:lvl2pPr>
      <a:lvl3pPr marL="1143000" indent="-228600" algn="l" rtl="0" eaLnBrk="0" fontAlgn="base" hangingPunct="0">
        <a:spcBef>
          <a:spcPct val="20000"/>
        </a:spcBef>
        <a:spcAft>
          <a:spcPct val="0"/>
        </a:spcAft>
        <a:buClr>
          <a:srgbClr val="336699"/>
        </a:buClr>
        <a:buSzPct val="80000"/>
        <a:buFont typeface="Wingdings" pitchFamily="2" charset="2"/>
        <a:buChar char="l"/>
        <a:defRPr sz="2100">
          <a:solidFill>
            <a:schemeClr val="tx1"/>
          </a:solidFill>
          <a:latin typeface="+mn-lt"/>
        </a:defRPr>
      </a:lvl3pPr>
      <a:lvl4pPr marL="1600200" indent="-228600" algn="l" rtl="0" eaLnBrk="0" fontAlgn="base" hangingPunct="0">
        <a:spcBef>
          <a:spcPct val="20000"/>
        </a:spcBef>
        <a:spcAft>
          <a:spcPct val="0"/>
        </a:spcAft>
        <a:buClr>
          <a:srgbClr val="336699"/>
        </a:buClr>
        <a:buSzPct val="80000"/>
        <a:buFont typeface="Wingdings" pitchFamily="2" charset="2"/>
        <a:buChar char="¡"/>
        <a:defRPr sz="2100">
          <a:solidFill>
            <a:schemeClr val="tx1"/>
          </a:solidFill>
          <a:latin typeface="+mn-lt"/>
        </a:defRPr>
      </a:lvl4pPr>
      <a:lvl5pPr marL="20574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5pPr>
      <a:lvl6pPr marL="25146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6pPr>
      <a:lvl7pPr marL="29718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7pPr>
      <a:lvl8pPr marL="34290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8pPr>
      <a:lvl9pPr marL="38862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8"/>
          <p:cNvPicPr>
            <a:picLocks noChangeAspect="1" noChangeArrowheads="1"/>
          </p:cNvPicPr>
          <p:nvPr/>
        </p:nvPicPr>
        <p:blipFill>
          <a:blip r:embed="rId14" cstate="print"/>
          <a:srcRect/>
          <a:stretch>
            <a:fillRect/>
          </a:stretch>
        </p:blipFill>
        <p:spPr bwMode="auto">
          <a:xfrm>
            <a:off x="0" y="0"/>
            <a:ext cx="9144000" cy="6858000"/>
          </a:xfrm>
          <a:prstGeom prst="rect">
            <a:avLst/>
          </a:prstGeom>
          <a:noFill/>
          <a:ln w="9525">
            <a:noFill/>
            <a:miter lim="800000"/>
            <a:headEnd/>
            <a:tailEnd/>
          </a:ln>
        </p:spPr>
      </p:pic>
      <p:sp>
        <p:nvSpPr>
          <p:cNvPr id="2051" name="Rectangle 3"/>
          <p:cNvSpPr>
            <a:spLocks noGrp="1" noChangeArrowheads="1"/>
          </p:cNvSpPr>
          <p:nvPr>
            <p:ph type="body" idx="1"/>
          </p:nvPr>
        </p:nvSpPr>
        <p:spPr bwMode="auto">
          <a:xfrm>
            <a:off x="381000" y="9144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cs typeface="+mn-cs"/>
              </a:defRPr>
            </a:lvl1pPr>
          </a:lstStyle>
          <a:p>
            <a:pPr>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cs typeface="+mn-cs"/>
              </a:defRPr>
            </a:lvl1pPr>
          </a:lstStyle>
          <a:p>
            <a:pPr>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cs typeface="+mn-cs"/>
              </a:defRPr>
            </a:lvl1pPr>
          </a:lstStyle>
          <a:p>
            <a:pPr>
              <a:defRPr/>
            </a:pPr>
            <a:fld id="{BB8B370A-5CB1-43CD-9EE0-2083221AF895}" type="slidenum">
              <a:rPr lang="en-US" altLang="en-US">
                <a:solidFill>
                  <a:srgbClr val="000000"/>
                </a:solidFill>
              </a:rPr>
              <a:pPr>
                <a:defRPr/>
              </a:pPr>
              <a:t>‹#›</a:t>
            </a:fld>
            <a:endParaRPr lang="en-US" alt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eaLnBrk="0" fontAlgn="base" hangingPunct="0">
        <a:spcBef>
          <a:spcPct val="0"/>
        </a:spcBef>
        <a:spcAft>
          <a:spcPct val="0"/>
        </a:spcAft>
        <a:defRPr sz="4400">
          <a:solidFill>
            <a:schemeClr val="tx2"/>
          </a:solidFill>
          <a:latin typeface="Times" pitchFamily="18" charset="0"/>
        </a:defRPr>
      </a:lvl6pPr>
      <a:lvl7pPr marL="914400" algn="ctr" rtl="0" eaLnBrk="0" fontAlgn="base" hangingPunct="0">
        <a:spcBef>
          <a:spcPct val="0"/>
        </a:spcBef>
        <a:spcAft>
          <a:spcPct val="0"/>
        </a:spcAft>
        <a:defRPr sz="4400">
          <a:solidFill>
            <a:schemeClr val="tx2"/>
          </a:solidFill>
          <a:latin typeface="Times" pitchFamily="18" charset="0"/>
        </a:defRPr>
      </a:lvl7pPr>
      <a:lvl8pPr marL="1371600" algn="ctr" rtl="0" eaLnBrk="0" fontAlgn="base" hangingPunct="0">
        <a:spcBef>
          <a:spcPct val="0"/>
        </a:spcBef>
        <a:spcAft>
          <a:spcPct val="0"/>
        </a:spcAft>
        <a:defRPr sz="4400">
          <a:solidFill>
            <a:schemeClr val="tx2"/>
          </a:solidFill>
          <a:latin typeface="Times" pitchFamily="18" charset="0"/>
        </a:defRPr>
      </a:lvl8pPr>
      <a:lvl9pPr marL="1828800" algn="ctr" rtl="0" eaLnBrk="0" fontAlgn="base" hangingPunct="0">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lr>
          <a:srgbClr val="336699"/>
        </a:buClr>
        <a:buSzPct val="75000"/>
        <a:buFont typeface="Monotype Sorts"/>
        <a:buChar char="n"/>
        <a:defRPr sz="21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SzPct val="75000"/>
        <a:buFont typeface="Wingdings" pitchFamily="2" charset="2"/>
        <a:buChar char="¨"/>
        <a:defRPr sz="2100">
          <a:solidFill>
            <a:schemeClr val="tx1"/>
          </a:solidFill>
          <a:latin typeface="+mn-lt"/>
        </a:defRPr>
      </a:lvl2pPr>
      <a:lvl3pPr marL="1143000" indent="-228600" algn="l" rtl="0" eaLnBrk="0" fontAlgn="base" hangingPunct="0">
        <a:spcBef>
          <a:spcPct val="20000"/>
        </a:spcBef>
        <a:spcAft>
          <a:spcPct val="0"/>
        </a:spcAft>
        <a:buClr>
          <a:srgbClr val="336699"/>
        </a:buClr>
        <a:buSzPct val="80000"/>
        <a:buFont typeface="Wingdings" pitchFamily="2" charset="2"/>
        <a:buChar char="l"/>
        <a:defRPr sz="2100">
          <a:solidFill>
            <a:schemeClr val="tx1"/>
          </a:solidFill>
          <a:latin typeface="+mn-lt"/>
        </a:defRPr>
      </a:lvl3pPr>
      <a:lvl4pPr marL="1600200" indent="-228600" algn="l" rtl="0" eaLnBrk="0" fontAlgn="base" hangingPunct="0">
        <a:spcBef>
          <a:spcPct val="20000"/>
        </a:spcBef>
        <a:spcAft>
          <a:spcPct val="0"/>
        </a:spcAft>
        <a:buClr>
          <a:srgbClr val="336699"/>
        </a:buClr>
        <a:buSzPct val="80000"/>
        <a:buFont typeface="Wingdings" pitchFamily="2" charset="2"/>
        <a:buChar char="¡"/>
        <a:defRPr sz="2100">
          <a:solidFill>
            <a:schemeClr val="tx1"/>
          </a:solidFill>
          <a:latin typeface="+mn-lt"/>
        </a:defRPr>
      </a:lvl4pPr>
      <a:lvl5pPr marL="20574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5pPr>
      <a:lvl6pPr marL="25146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6pPr>
      <a:lvl7pPr marL="29718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7pPr>
      <a:lvl8pPr marL="34290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8pPr>
      <a:lvl9pPr marL="38862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8"/>
          <p:cNvPicPr>
            <a:picLocks noChangeAspect="1" noChangeArrowheads="1"/>
          </p:cNvPicPr>
          <p:nvPr/>
        </p:nvPicPr>
        <p:blipFill>
          <a:blip r:embed="rId14" cstate="print"/>
          <a:srcRect/>
          <a:stretch>
            <a:fillRect/>
          </a:stretch>
        </p:blipFill>
        <p:spPr bwMode="auto">
          <a:xfrm>
            <a:off x="0" y="0"/>
            <a:ext cx="9144000" cy="6858000"/>
          </a:xfrm>
          <a:prstGeom prst="rect">
            <a:avLst/>
          </a:prstGeom>
          <a:noFill/>
          <a:ln w="9525">
            <a:noFill/>
            <a:miter lim="800000"/>
            <a:headEnd/>
            <a:tailEnd/>
          </a:ln>
        </p:spPr>
      </p:pic>
      <p:sp>
        <p:nvSpPr>
          <p:cNvPr id="2051" name="Rectangle 3"/>
          <p:cNvSpPr>
            <a:spLocks noGrp="1" noChangeArrowheads="1"/>
          </p:cNvSpPr>
          <p:nvPr>
            <p:ph type="body" idx="1"/>
          </p:nvPr>
        </p:nvSpPr>
        <p:spPr bwMode="auto">
          <a:xfrm>
            <a:off x="381000" y="9144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hangingPunct="0">
              <a:defRPr/>
            </a:pPr>
            <a:endParaRPr lang="en-US" altLang="en-US">
              <a:solidFill>
                <a:srgbClr val="000000"/>
              </a:solidFill>
              <a:cs typeface="+mn-c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hangingPunct="0">
              <a:defRPr/>
            </a:pPr>
            <a:endParaRPr lang="en-US" altLang="en-US">
              <a:solidFill>
                <a:srgbClr val="000000"/>
              </a:solidFill>
              <a:cs typeface="+mn-c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hangingPunct="0">
              <a:defRPr/>
            </a:pPr>
            <a:fld id="{0492471C-B109-40D1-AFE1-15AFF43AFDB3}" type="slidenum">
              <a:rPr lang="en-US" altLang="en-US">
                <a:solidFill>
                  <a:srgbClr val="000000"/>
                </a:solidFill>
                <a:cs typeface="+mn-cs"/>
              </a:rPr>
              <a:pPr eaLnBrk="0" hangingPunct="0">
                <a:defRPr/>
              </a:pPr>
              <a:t>‹#›</a:t>
            </a:fld>
            <a:endParaRPr lang="en-US" altLang="en-US">
              <a:solidFill>
                <a:srgbClr val="000000"/>
              </a:solidFill>
              <a:cs typeface="+mn-cs"/>
            </a:endParaRPr>
          </a:p>
        </p:txBody>
      </p:sp>
    </p:spTree>
    <p:extLst>
      <p:ext uri="{BB962C8B-B14F-4D97-AF65-F5344CB8AC3E}">
        <p14:creationId xmlns:p14="http://schemas.microsoft.com/office/powerpoint/2010/main" val="309312336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eaLnBrk="0" fontAlgn="base" hangingPunct="0">
        <a:spcBef>
          <a:spcPct val="0"/>
        </a:spcBef>
        <a:spcAft>
          <a:spcPct val="0"/>
        </a:spcAft>
        <a:defRPr sz="4400">
          <a:solidFill>
            <a:schemeClr val="tx2"/>
          </a:solidFill>
          <a:latin typeface="Times" pitchFamily="18" charset="0"/>
        </a:defRPr>
      </a:lvl6pPr>
      <a:lvl7pPr marL="914400" algn="ctr" rtl="0" eaLnBrk="0" fontAlgn="base" hangingPunct="0">
        <a:spcBef>
          <a:spcPct val="0"/>
        </a:spcBef>
        <a:spcAft>
          <a:spcPct val="0"/>
        </a:spcAft>
        <a:defRPr sz="4400">
          <a:solidFill>
            <a:schemeClr val="tx2"/>
          </a:solidFill>
          <a:latin typeface="Times" pitchFamily="18" charset="0"/>
        </a:defRPr>
      </a:lvl7pPr>
      <a:lvl8pPr marL="1371600" algn="ctr" rtl="0" eaLnBrk="0" fontAlgn="base" hangingPunct="0">
        <a:spcBef>
          <a:spcPct val="0"/>
        </a:spcBef>
        <a:spcAft>
          <a:spcPct val="0"/>
        </a:spcAft>
        <a:defRPr sz="4400">
          <a:solidFill>
            <a:schemeClr val="tx2"/>
          </a:solidFill>
          <a:latin typeface="Times" pitchFamily="18" charset="0"/>
        </a:defRPr>
      </a:lvl8pPr>
      <a:lvl9pPr marL="1828800" algn="ctr" rtl="0" eaLnBrk="0" fontAlgn="base" hangingPunct="0">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lr>
          <a:srgbClr val="336699"/>
        </a:buClr>
        <a:buSzPct val="75000"/>
        <a:buFont typeface="Monotype Sorts" charset="2"/>
        <a:buChar char="n"/>
        <a:defRPr sz="21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SzPct val="75000"/>
        <a:buFont typeface="Wingdings" pitchFamily="2" charset="2"/>
        <a:buChar char="¨"/>
        <a:defRPr sz="2100">
          <a:solidFill>
            <a:schemeClr val="tx1"/>
          </a:solidFill>
          <a:latin typeface="+mn-lt"/>
        </a:defRPr>
      </a:lvl2pPr>
      <a:lvl3pPr marL="1143000" indent="-228600" algn="l" rtl="0" eaLnBrk="0" fontAlgn="base" hangingPunct="0">
        <a:spcBef>
          <a:spcPct val="20000"/>
        </a:spcBef>
        <a:spcAft>
          <a:spcPct val="0"/>
        </a:spcAft>
        <a:buClr>
          <a:srgbClr val="336699"/>
        </a:buClr>
        <a:buSzPct val="80000"/>
        <a:buFont typeface="Wingdings" pitchFamily="2" charset="2"/>
        <a:buChar char="l"/>
        <a:defRPr sz="2100">
          <a:solidFill>
            <a:schemeClr val="tx1"/>
          </a:solidFill>
          <a:latin typeface="+mn-lt"/>
        </a:defRPr>
      </a:lvl3pPr>
      <a:lvl4pPr marL="1600200" indent="-228600" algn="l" rtl="0" eaLnBrk="0" fontAlgn="base" hangingPunct="0">
        <a:spcBef>
          <a:spcPct val="20000"/>
        </a:spcBef>
        <a:spcAft>
          <a:spcPct val="0"/>
        </a:spcAft>
        <a:buClr>
          <a:srgbClr val="336699"/>
        </a:buClr>
        <a:buSzPct val="80000"/>
        <a:buFont typeface="Wingdings" pitchFamily="2" charset="2"/>
        <a:buChar char="¡"/>
        <a:defRPr sz="2100">
          <a:solidFill>
            <a:schemeClr val="tx1"/>
          </a:solidFill>
          <a:latin typeface="+mn-lt"/>
        </a:defRPr>
      </a:lvl4pPr>
      <a:lvl5pPr marL="20574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5pPr>
      <a:lvl6pPr marL="25146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6pPr>
      <a:lvl7pPr marL="29718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7pPr>
      <a:lvl8pPr marL="34290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8pPr>
      <a:lvl9pPr marL="3886200" indent="-228600" algn="l" rtl="0" eaLnBrk="0" fontAlgn="base" hangingPunct="0">
        <a:spcBef>
          <a:spcPct val="20000"/>
        </a:spcBef>
        <a:spcAft>
          <a:spcPct val="0"/>
        </a:spcAft>
        <a:buClr>
          <a:srgbClr val="336699"/>
        </a:buClr>
        <a:buSzPct val="70000"/>
        <a:buFont typeface="Wingdings" pitchFamily="2" charset="2"/>
        <a:buChar char="u"/>
        <a:defRPr sz="21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KqAQJMjQns" TargetMode="External"/><Relationship Id="rId2" Type="http://schemas.openxmlformats.org/officeDocument/2006/relationships/hyperlink" Target="https://www.youtube.com/watch?v=gsD4ad5puJ0"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s://journals.plos.org/plosone/article?id=10.1371/journal.pone.0205028" TargetMode="External"/><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oleObject" Target="../embeddings/oleObject1.bin"/><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2.bin"/><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s://www.youtube.com/watch?v=0N60nBD-_M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7374" y="1219200"/>
            <a:ext cx="9144000" cy="3600986"/>
          </a:xfrm>
          <a:prstGeom prst="rect">
            <a:avLst/>
          </a:prstGeom>
          <a:noFill/>
          <a:ln w="9525">
            <a:noFill/>
            <a:miter lim="800000"/>
            <a:headEnd/>
            <a:tailEnd/>
          </a:ln>
        </p:spPr>
        <p:txBody>
          <a:bodyPr>
            <a:spAutoFit/>
          </a:bodyPr>
          <a:lstStyle/>
          <a:p>
            <a:pPr algn="ctr" eaLnBrk="0" hangingPunct="0"/>
            <a:r>
              <a:rPr lang="en-US" altLang="en-US" sz="3200" dirty="0">
                <a:latin typeface="Arial" pitchFamily="34" charset="0"/>
              </a:rPr>
              <a:t>Stress and Stress Management Session 1:</a:t>
            </a:r>
          </a:p>
          <a:p>
            <a:pPr algn="ctr" eaLnBrk="0" hangingPunct="0"/>
            <a:endParaRPr lang="en-US" altLang="en-US" sz="2800" dirty="0">
              <a:latin typeface="Arial" pitchFamily="34" charset="0"/>
            </a:endParaRPr>
          </a:p>
          <a:p>
            <a:pPr algn="ctr" eaLnBrk="0" hangingPunct="0"/>
            <a:r>
              <a:rPr lang="en-US" altLang="en-US" sz="2800" dirty="0">
                <a:latin typeface="Arial" pitchFamily="34" charset="0"/>
              </a:rPr>
              <a:t>What is stress and how do we manage it?</a:t>
            </a:r>
          </a:p>
          <a:p>
            <a:pPr algn="ctr" eaLnBrk="0" hangingPunct="0"/>
            <a:endParaRPr lang="en-US" altLang="en-US" sz="2800" dirty="0">
              <a:latin typeface="Arial" pitchFamily="34" charset="0"/>
            </a:endParaRPr>
          </a:p>
          <a:p>
            <a:pPr algn="ctr" eaLnBrk="0" hangingPunct="0"/>
            <a:r>
              <a:rPr lang="en-US" altLang="en-US" sz="2800" dirty="0">
                <a:latin typeface="Arial" pitchFamily="34" charset="0"/>
              </a:rPr>
              <a:t>1 Feb 2024</a:t>
            </a:r>
          </a:p>
          <a:p>
            <a:pPr algn="ctr" eaLnBrk="0" hangingPunct="0"/>
            <a:endParaRPr lang="en-US" altLang="en-US" sz="2800" dirty="0">
              <a:latin typeface="Arial" pitchFamily="34" charset="0"/>
            </a:endParaRPr>
          </a:p>
          <a:p>
            <a:pPr algn="ctr" eaLnBrk="0" hangingPunct="0"/>
            <a:endParaRPr lang="en-US" altLang="en-US" sz="2800" dirty="0">
              <a:latin typeface="Arial" pitchFamily="34" charset="0"/>
            </a:endParaRPr>
          </a:p>
          <a:p>
            <a:pPr algn="ctr" eaLnBrk="0" hangingPunct="0"/>
            <a:r>
              <a:rPr lang="en-US" altLang="en-US" sz="2800" dirty="0">
                <a:latin typeface="Arial" pitchFamily="34" charset="0"/>
              </a:rPr>
              <a:t>Dr. Jan M.A. de Vries</a:t>
            </a:r>
          </a:p>
        </p:txBody>
      </p:sp>
      <p:pic>
        <p:nvPicPr>
          <p:cNvPr id="1026" name="Picture 2" descr="Identity - Trinity College Dublin">
            <a:extLst>
              <a:ext uri="{FF2B5EF4-FFF2-40B4-BE49-F238E27FC236}">
                <a16:creationId xmlns:a16="http://schemas.microsoft.com/office/drawing/2014/main" id="{0C39572F-515E-2C7B-A37B-36D5F98AE5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0059" y="5534793"/>
            <a:ext cx="3136793" cy="10810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bout Iarnród Éireann Irish Rail">
            <a:extLst>
              <a:ext uri="{FF2B5EF4-FFF2-40B4-BE49-F238E27FC236}">
                <a16:creationId xmlns:a16="http://schemas.microsoft.com/office/drawing/2014/main" id="{DE09360F-DD41-84D2-4E65-4593823BD2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510212"/>
            <a:ext cx="2667000" cy="11667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alpha val="42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Overall Learning Outcomes</a:t>
            </a:r>
          </a:p>
        </p:txBody>
      </p:sp>
      <p:sp>
        <p:nvSpPr>
          <p:cNvPr id="3" name="Content Placeholder 2"/>
          <p:cNvSpPr>
            <a:spLocks noGrp="1"/>
          </p:cNvSpPr>
          <p:nvPr>
            <p:ph idx="1"/>
          </p:nvPr>
        </p:nvSpPr>
        <p:spPr>
          <a:xfrm>
            <a:off x="533400" y="2133600"/>
            <a:ext cx="7772400" cy="3810000"/>
          </a:xfrm>
        </p:spPr>
        <p:txBody>
          <a:bodyPr/>
          <a:lstStyle/>
          <a:p>
            <a:pPr>
              <a:buFont typeface="Wingdings" pitchFamily="2" charset="2"/>
              <a:buChar char="§"/>
            </a:pPr>
            <a:r>
              <a:rPr lang="en-IE" dirty="0"/>
              <a:t>You will learn to understand the physiological foundation, and health and performance risks of excessive stress</a:t>
            </a:r>
          </a:p>
          <a:p>
            <a:pPr>
              <a:buFont typeface="Wingdings" pitchFamily="2" charset="2"/>
              <a:buChar char="§"/>
            </a:pPr>
            <a:r>
              <a:rPr lang="en-IE" dirty="0"/>
              <a:t>You will learn about stress-provoking life events, and your own thinking and behaviour </a:t>
            </a:r>
          </a:p>
          <a:p>
            <a:pPr>
              <a:buFont typeface="Wingdings" pitchFamily="2" charset="2"/>
              <a:buChar char="§"/>
            </a:pPr>
            <a:r>
              <a:rPr lang="en-IE" dirty="0"/>
              <a:t>You will learn how stress can be managed.</a:t>
            </a:r>
          </a:p>
          <a:p>
            <a:pPr>
              <a:buNone/>
            </a:pPr>
            <a:endParaRPr lang="en-IE" dirty="0"/>
          </a:p>
          <a:p>
            <a:pPr>
              <a:buNone/>
            </a:pPr>
            <a:endParaRPr lang="en-IE" dirty="0"/>
          </a:p>
          <a:p>
            <a:pPr>
              <a:buNone/>
            </a:pPr>
            <a:endParaRPr lang="en-IE" dirty="0"/>
          </a:p>
          <a:p>
            <a:pPr>
              <a:buFont typeface="Wingdings" pitchFamily="2" charset="2"/>
              <a:buChar char="§"/>
            </a:pPr>
            <a:r>
              <a:rPr lang="en-IE" dirty="0"/>
              <a:t>You will learn to understand and discuss the foundation of post-traumatic stress and trauma interventions</a:t>
            </a:r>
          </a:p>
        </p:txBody>
      </p:sp>
      <p:sp>
        <p:nvSpPr>
          <p:cNvPr id="4" name="Oval 3"/>
          <p:cNvSpPr/>
          <p:nvPr/>
        </p:nvSpPr>
        <p:spPr bwMode="auto">
          <a:xfrm>
            <a:off x="762000" y="1143000"/>
            <a:ext cx="2667000" cy="685800"/>
          </a:xfrm>
          <a:prstGeom prst="ellipse">
            <a:avLst/>
          </a:prstGeom>
          <a:solidFill>
            <a:srgbClr val="EFFD3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IE" dirty="0"/>
              <a:t>This morning</a:t>
            </a:r>
            <a:endParaRPr kumimoji="0" lang="en-IE" sz="2400" b="0" i="0" u="none" strike="noStrike" cap="none" normalizeH="0" baseline="0" dirty="0">
              <a:ln>
                <a:noFill/>
              </a:ln>
              <a:solidFill>
                <a:schemeClr val="tx1"/>
              </a:solidFill>
              <a:effectLst/>
              <a:latin typeface="Times" pitchFamily="18" charset="0"/>
            </a:endParaRPr>
          </a:p>
        </p:txBody>
      </p:sp>
      <p:sp>
        <p:nvSpPr>
          <p:cNvPr id="5" name="Oval 4"/>
          <p:cNvSpPr/>
          <p:nvPr/>
        </p:nvSpPr>
        <p:spPr bwMode="auto">
          <a:xfrm>
            <a:off x="5181600" y="4267200"/>
            <a:ext cx="2171700" cy="6858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IE" baseline="0" dirty="0"/>
              <a:t>Afternoon</a:t>
            </a:r>
            <a:endParaRPr kumimoji="0" lang="en-IE" sz="2400" b="0" i="0" u="none" strike="noStrike" cap="none" normalizeH="0" baseline="0" dirty="0">
              <a:ln>
                <a:noFill/>
              </a:ln>
              <a:solidFill>
                <a:schemeClr val="tx1"/>
              </a:solidFill>
              <a:effectLst/>
              <a:latin typeface="Times"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linds(horizont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bwMode="auto">
          <a:xfrm>
            <a:off x="1600200" y="273050"/>
            <a:ext cx="6172200" cy="946150"/>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400" b="0" i="0" u="none" strike="noStrike" cap="none" normalizeH="0" baseline="0">
              <a:ln>
                <a:noFill/>
              </a:ln>
              <a:solidFill>
                <a:schemeClr val="tx1"/>
              </a:solidFill>
              <a:effectLst/>
              <a:latin typeface="Times" pitchFamily="18" charset="0"/>
            </a:endParaRPr>
          </a:p>
        </p:txBody>
      </p:sp>
      <p:sp>
        <p:nvSpPr>
          <p:cNvPr id="8194" name="Rectangle 8"/>
          <p:cNvSpPr>
            <a:spLocks noGrp="1" noChangeArrowheads="1"/>
          </p:cNvSpPr>
          <p:nvPr>
            <p:ph type="body" idx="1"/>
          </p:nvPr>
        </p:nvSpPr>
        <p:spPr>
          <a:xfrm>
            <a:off x="381000" y="1047040"/>
            <a:ext cx="8382000" cy="4876800"/>
          </a:xfrm>
        </p:spPr>
        <p:txBody>
          <a:bodyPr/>
          <a:lstStyle/>
          <a:p>
            <a:pPr lvl="1">
              <a:spcBef>
                <a:spcPts val="0"/>
              </a:spcBef>
              <a:spcAft>
                <a:spcPts val="600"/>
              </a:spcAft>
              <a:buFont typeface="Wingdings" pitchFamily="2" charset="2"/>
              <a:buChar char="§"/>
            </a:pPr>
            <a:endParaRPr lang="en-US" altLang="en-US" dirty="0"/>
          </a:p>
          <a:p>
            <a:pPr lvl="1">
              <a:spcBef>
                <a:spcPts val="0"/>
              </a:spcBef>
              <a:spcAft>
                <a:spcPts val="600"/>
              </a:spcAft>
              <a:buFont typeface="Wingdings" pitchFamily="2" charset="2"/>
              <a:buChar char="§"/>
            </a:pPr>
            <a:endParaRPr lang="en-US" altLang="en-US" dirty="0"/>
          </a:p>
          <a:p>
            <a:pPr lvl="1">
              <a:spcBef>
                <a:spcPts val="0"/>
              </a:spcBef>
              <a:spcAft>
                <a:spcPts val="600"/>
              </a:spcAft>
              <a:buFont typeface="Wingdings" pitchFamily="2" charset="2"/>
              <a:buChar char="§"/>
            </a:pPr>
            <a:r>
              <a:rPr lang="en-US" altLang="en-US" dirty="0"/>
              <a:t>Stress is something we experience when we must adjust or adapt </a:t>
            </a:r>
          </a:p>
          <a:p>
            <a:pPr lvl="1">
              <a:spcBef>
                <a:spcPts val="0"/>
              </a:spcBef>
              <a:spcAft>
                <a:spcPts val="600"/>
              </a:spcAft>
              <a:buFont typeface="Wingdings" pitchFamily="2" charset="2"/>
              <a:buChar char="§"/>
            </a:pPr>
            <a:r>
              <a:rPr lang="en-US" altLang="en-US" dirty="0"/>
              <a:t>Stress is normal </a:t>
            </a:r>
          </a:p>
          <a:p>
            <a:pPr lvl="1">
              <a:spcBef>
                <a:spcPts val="0"/>
              </a:spcBef>
              <a:spcAft>
                <a:spcPts val="600"/>
              </a:spcAft>
              <a:buFont typeface="Wingdings" pitchFamily="2" charset="2"/>
              <a:buChar char="§"/>
            </a:pPr>
            <a:r>
              <a:rPr lang="en-US" altLang="en-US" dirty="0"/>
              <a:t>Stress is a fact of life</a:t>
            </a:r>
          </a:p>
          <a:p>
            <a:pPr lvl="1">
              <a:spcBef>
                <a:spcPts val="0"/>
              </a:spcBef>
              <a:spcAft>
                <a:spcPts val="600"/>
              </a:spcAft>
              <a:buFont typeface="Wingdings" pitchFamily="2" charset="2"/>
              <a:buChar char="§"/>
            </a:pPr>
            <a:r>
              <a:rPr lang="en-GB" altLang="en-US" dirty="0"/>
              <a:t>Stress may motivate amazing achievements</a:t>
            </a:r>
          </a:p>
          <a:p>
            <a:pPr lvl="1">
              <a:spcBef>
                <a:spcPts val="0"/>
              </a:spcBef>
              <a:spcAft>
                <a:spcPts val="600"/>
              </a:spcAft>
              <a:buFont typeface="Wingdings" pitchFamily="2" charset="2"/>
              <a:buChar char="§"/>
            </a:pPr>
            <a:r>
              <a:rPr lang="en-GB" altLang="en-US" dirty="0"/>
              <a:t>Stress may sometimes hamper our performance</a:t>
            </a:r>
          </a:p>
          <a:p>
            <a:pPr lvl="1">
              <a:spcBef>
                <a:spcPts val="0"/>
              </a:spcBef>
              <a:spcAft>
                <a:spcPts val="600"/>
              </a:spcAft>
              <a:buFont typeface="Wingdings" pitchFamily="2" charset="2"/>
              <a:buChar char="§"/>
            </a:pPr>
            <a:r>
              <a:rPr lang="en-GB" altLang="en-US" dirty="0"/>
              <a:t>Eustress (positive) &lt;&gt; Distress (negative)</a:t>
            </a:r>
            <a:endParaRPr lang="en-US" altLang="en-US" dirty="0"/>
          </a:p>
          <a:p>
            <a:pPr lvl="1">
              <a:spcBef>
                <a:spcPts val="0"/>
              </a:spcBef>
              <a:spcAft>
                <a:spcPts val="600"/>
              </a:spcAft>
              <a:buFont typeface="Wingdings" pitchFamily="2" charset="2"/>
              <a:buChar char="§"/>
            </a:pPr>
            <a:endParaRPr lang="en-US" altLang="en-US" dirty="0"/>
          </a:p>
          <a:p>
            <a:pPr marL="0" indent="0">
              <a:spcAft>
                <a:spcPts val="1200"/>
              </a:spcAft>
              <a:buNone/>
            </a:pPr>
            <a:endParaRPr lang="en-US" altLang="en-US" dirty="0">
              <a:solidFill>
                <a:srgbClr val="C00000"/>
              </a:solidFill>
            </a:endParaRPr>
          </a:p>
          <a:p>
            <a:pPr marL="0" indent="0">
              <a:spcAft>
                <a:spcPts val="1200"/>
              </a:spcAft>
              <a:buNone/>
            </a:pPr>
            <a:r>
              <a:rPr lang="en-US" altLang="en-US" dirty="0">
                <a:solidFill>
                  <a:srgbClr val="C00000"/>
                </a:solidFill>
              </a:rPr>
              <a:t>	Stressors or pressure may come from our surroundings or 	from within. It motivates us to be active. Without it not much 	gets done!</a:t>
            </a:r>
            <a:endParaRPr lang="en-US" altLang="en-US" b="1" dirty="0">
              <a:solidFill>
                <a:srgbClr val="C00000"/>
              </a:solidFill>
            </a:endParaRPr>
          </a:p>
        </p:txBody>
      </p:sp>
      <p:sp>
        <p:nvSpPr>
          <p:cNvPr id="8195" name="Text Box 9"/>
          <p:cNvSpPr txBox="1">
            <a:spLocks noChangeArrowheads="1"/>
          </p:cNvSpPr>
          <p:nvPr/>
        </p:nvSpPr>
        <p:spPr bwMode="auto">
          <a:xfrm>
            <a:off x="381000" y="377018"/>
            <a:ext cx="9144000" cy="707886"/>
          </a:xfrm>
          <a:prstGeom prst="rect">
            <a:avLst/>
          </a:prstGeom>
          <a:noFill/>
          <a:ln w="9525">
            <a:noFill/>
            <a:miter lim="800000"/>
            <a:headEnd/>
            <a:tailEnd/>
          </a:ln>
        </p:spPr>
        <p:txBody>
          <a:bodyPr>
            <a:spAutoFit/>
          </a:bodyPr>
          <a:lstStyle/>
          <a:p>
            <a:pPr algn="ctr" eaLnBrk="0" hangingPunct="0">
              <a:spcBef>
                <a:spcPct val="50000"/>
              </a:spcBef>
            </a:pPr>
            <a:r>
              <a:rPr lang="en-US" altLang="en-US" sz="4000" dirty="0">
                <a:latin typeface="Arial" pitchFamily="34" charset="0"/>
              </a:rPr>
              <a:t>1) What is stress?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194">
                                            <p:txEl>
                                              <p:pRg st="2" end="2"/>
                                            </p:txEl>
                                          </p:spTgt>
                                        </p:tgtEl>
                                        <p:attrNameLst>
                                          <p:attrName>style.visibility</p:attrName>
                                        </p:attrNameLst>
                                      </p:cBhvr>
                                      <p:to>
                                        <p:strVal val="visible"/>
                                      </p:to>
                                    </p:set>
                                    <p:animEffect transition="in" filter="blinds(horizontal)">
                                      <p:cBhvr>
                                        <p:cTn id="7" dur="500"/>
                                        <p:tgtEl>
                                          <p:spTgt spid="819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194">
                                            <p:txEl>
                                              <p:pRg st="3" end="3"/>
                                            </p:txEl>
                                          </p:spTgt>
                                        </p:tgtEl>
                                        <p:attrNameLst>
                                          <p:attrName>style.visibility</p:attrName>
                                        </p:attrNameLst>
                                      </p:cBhvr>
                                      <p:to>
                                        <p:strVal val="visible"/>
                                      </p:to>
                                    </p:set>
                                    <p:animEffect transition="in" filter="blinds(horizontal)">
                                      <p:cBhvr>
                                        <p:cTn id="12" dur="500"/>
                                        <p:tgtEl>
                                          <p:spTgt spid="819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194">
                                            <p:txEl>
                                              <p:pRg st="4" end="4"/>
                                            </p:txEl>
                                          </p:spTgt>
                                        </p:tgtEl>
                                        <p:attrNameLst>
                                          <p:attrName>style.visibility</p:attrName>
                                        </p:attrNameLst>
                                      </p:cBhvr>
                                      <p:to>
                                        <p:strVal val="visible"/>
                                      </p:to>
                                    </p:set>
                                    <p:animEffect transition="in" filter="blinds(horizontal)">
                                      <p:cBhvr>
                                        <p:cTn id="17" dur="500"/>
                                        <p:tgtEl>
                                          <p:spTgt spid="819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194">
                                            <p:txEl>
                                              <p:pRg st="5" end="5"/>
                                            </p:txEl>
                                          </p:spTgt>
                                        </p:tgtEl>
                                        <p:attrNameLst>
                                          <p:attrName>style.visibility</p:attrName>
                                        </p:attrNameLst>
                                      </p:cBhvr>
                                      <p:to>
                                        <p:strVal val="visible"/>
                                      </p:to>
                                    </p:set>
                                    <p:animEffect transition="in" filter="blinds(horizontal)">
                                      <p:cBhvr>
                                        <p:cTn id="22" dur="500"/>
                                        <p:tgtEl>
                                          <p:spTgt spid="819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8194">
                                            <p:txEl>
                                              <p:pRg st="6" end="6"/>
                                            </p:txEl>
                                          </p:spTgt>
                                        </p:tgtEl>
                                        <p:attrNameLst>
                                          <p:attrName>style.visibility</p:attrName>
                                        </p:attrNameLst>
                                      </p:cBhvr>
                                      <p:to>
                                        <p:strVal val="visible"/>
                                      </p:to>
                                    </p:set>
                                    <p:animEffect transition="in" filter="blinds(horizontal)">
                                      <p:cBhvr>
                                        <p:cTn id="27" dur="500"/>
                                        <p:tgtEl>
                                          <p:spTgt spid="819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8194">
                                            <p:txEl>
                                              <p:pRg st="7" end="7"/>
                                            </p:txEl>
                                          </p:spTgt>
                                        </p:tgtEl>
                                        <p:attrNameLst>
                                          <p:attrName>style.visibility</p:attrName>
                                        </p:attrNameLst>
                                      </p:cBhvr>
                                      <p:to>
                                        <p:strVal val="visible"/>
                                      </p:to>
                                    </p:set>
                                    <p:animEffect transition="in" filter="blinds(horizontal)">
                                      <p:cBhvr>
                                        <p:cTn id="32" dur="500"/>
                                        <p:tgtEl>
                                          <p:spTgt spid="819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8194">
                                            <p:txEl>
                                              <p:pRg st="10" end="10"/>
                                            </p:txEl>
                                          </p:spTgt>
                                        </p:tgtEl>
                                        <p:attrNameLst>
                                          <p:attrName>style.visibility</p:attrName>
                                        </p:attrNameLst>
                                      </p:cBhvr>
                                      <p:to>
                                        <p:strVal val="visible"/>
                                      </p:to>
                                    </p:set>
                                    <p:animEffect transition="in" filter="blinds(horizontal)">
                                      <p:cBhvr>
                                        <p:cTn id="37" dur="500"/>
                                        <p:tgtEl>
                                          <p:spTgt spid="819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bwMode="auto">
          <a:xfrm>
            <a:off x="160361" y="42472"/>
            <a:ext cx="8534400" cy="1252928"/>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400" b="0" i="0" u="none" strike="noStrike" cap="none" normalizeH="0" baseline="0">
              <a:ln>
                <a:noFill/>
              </a:ln>
              <a:solidFill>
                <a:schemeClr val="tx1"/>
              </a:solidFill>
              <a:effectLst/>
              <a:latin typeface="Times" pitchFamily="18" charset="0"/>
            </a:endParaRPr>
          </a:p>
        </p:txBody>
      </p:sp>
      <p:sp>
        <p:nvSpPr>
          <p:cNvPr id="921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4000" dirty="0">
                <a:latin typeface="Arial" pitchFamily="34" charset="0"/>
              </a:rPr>
              <a:t>2) What is a stress reaction?</a:t>
            </a:r>
          </a:p>
        </p:txBody>
      </p:sp>
      <p:sp>
        <p:nvSpPr>
          <p:cNvPr id="9219" name="Rectangle 3"/>
          <p:cNvSpPr>
            <a:spLocks noGrp="1" noChangeArrowheads="1"/>
          </p:cNvSpPr>
          <p:nvPr>
            <p:ph type="body" idx="1"/>
          </p:nvPr>
        </p:nvSpPr>
        <p:spPr>
          <a:xfrm>
            <a:off x="457200" y="1905000"/>
            <a:ext cx="7772400" cy="3581400"/>
          </a:xfrm>
        </p:spPr>
        <p:txBody>
          <a:bodyPr/>
          <a:lstStyle/>
          <a:p>
            <a:pPr>
              <a:buFont typeface="Wingdings" pitchFamily="2" charset="2"/>
              <a:buChar char="§"/>
            </a:pPr>
            <a:r>
              <a:rPr lang="en-US" altLang="en-US" sz="2400" dirty="0"/>
              <a:t>A stress reaction is essentially a physiological reaction that allows the body to respond and adapt to the stressors and pressure present</a:t>
            </a:r>
          </a:p>
          <a:p>
            <a:pPr>
              <a:buFont typeface="Wingdings" pitchFamily="2" charset="2"/>
              <a:buChar char="§"/>
            </a:pPr>
            <a:endParaRPr lang="en-US" altLang="en-US" sz="2400" dirty="0"/>
          </a:p>
          <a:p>
            <a:pPr>
              <a:buFont typeface="Wingdings" pitchFamily="2" charset="2"/>
              <a:buChar char="§"/>
            </a:pPr>
            <a:endParaRPr lang="en-US" altLang="en-US" sz="2400" dirty="0"/>
          </a:p>
          <a:p>
            <a:pPr>
              <a:buFont typeface="Wingdings" pitchFamily="2" charset="2"/>
              <a:buChar char="§"/>
            </a:pPr>
            <a:r>
              <a:rPr lang="en-US" altLang="en-US" sz="2400" dirty="0"/>
              <a:t>Our environment always challenges us …….</a:t>
            </a:r>
          </a:p>
          <a:p>
            <a:pPr>
              <a:buFont typeface="Wingdings" pitchFamily="2" charset="2"/>
              <a:buChar char="§"/>
            </a:pPr>
            <a:r>
              <a:rPr lang="en-US" altLang="en-US" sz="2400" dirty="0"/>
              <a:t>Our environment may not always meet our needs ……..</a:t>
            </a:r>
          </a:p>
          <a:p>
            <a:pPr lvl="1">
              <a:buFont typeface="Wingdings" pitchFamily="2" charset="2"/>
              <a:buChar char="§"/>
            </a:pPr>
            <a:r>
              <a:rPr lang="en-US" altLang="en-US" sz="2400" dirty="0"/>
              <a:t>It is good that we have the ability to switch into a </a:t>
            </a:r>
            <a:r>
              <a:rPr lang="en-US" altLang="en-US" sz="2400" b="1" dirty="0">
                <a:solidFill>
                  <a:srgbClr val="990000"/>
                </a:solidFill>
              </a:rPr>
              <a:t>‘higher gear’</a:t>
            </a:r>
          </a:p>
          <a:p>
            <a:pPr>
              <a:buFont typeface="Monotype Sorts"/>
              <a:buNone/>
            </a:pPr>
            <a:endParaRPr lang="en-US" altLang="en-US" b="1" dirty="0">
              <a:solidFill>
                <a:srgbClr val="990000"/>
              </a:solidFill>
            </a:endParaRPr>
          </a:p>
          <a:p>
            <a:pPr>
              <a:buFont typeface="Monotype Sorts"/>
              <a:buNone/>
            </a:pPr>
            <a:endParaRPr lang="en-US" altLang="en-US" dirty="0"/>
          </a:p>
        </p:txBody>
      </p:sp>
      <p:sp>
        <p:nvSpPr>
          <p:cNvPr id="2" name="Right Arrow 1"/>
          <p:cNvSpPr/>
          <p:nvPr/>
        </p:nvSpPr>
        <p:spPr bwMode="auto">
          <a:xfrm>
            <a:off x="304800" y="5486400"/>
            <a:ext cx="762000" cy="3810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400" b="0" i="0" u="none" strike="noStrike" cap="none" normalizeH="0" baseline="0">
              <a:ln>
                <a:noFill/>
              </a:ln>
              <a:solidFill>
                <a:schemeClr val="tx1"/>
              </a:solidFill>
              <a:effectLst/>
              <a:latin typeface="Times"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blinds(horizontal)">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219">
                                            <p:txEl>
                                              <p:pRg st="3" end="3"/>
                                            </p:txEl>
                                          </p:spTgt>
                                        </p:tgtEl>
                                        <p:attrNameLst>
                                          <p:attrName>style.visibility</p:attrName>
                                        </p:attrNameLst>
                                      </p:cBhvr>
                                      <p:to>
                                        <p:strVal val="visible"/>
                                      </p:to>
                                    </p:set>
                                    <p:animEffect transition="in" filter="blinds(horizontal)">
                                      <p:cBhvr>
                                        <p:cTn id="12" dur="500"/>
                                        <p:tgtEl>
                                          <p:spTgt spid="921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219">
                                            <p:txEl>
                                              <p:pRg st="4" end="4"/>
                                            </p:txEl>
                                          </p:spTgt>
                                        </p:tgtEl>
                                        <p:attrNameLst>
                                          <p:attrName>style.visibility</p:attrName>
                                        </p:attrNameLst>
                                      </p:cBhvr>
                                      <p:to>
                                        <p:strVal val="visible"/>
                                      </p:to>
                                    </p:set>
                                    <p:animEffect transition="in" filter="blinds(horizontal)">
                                      <p:cBhvr>
                                        <p:cTn id="17" dur="500"/>
                                        <p:tgtEl>
                                          <p:spTgt spid="921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9219">
                                            <p:txEl>
                                              <p:pRg st="5" end="5"/>
                                            </p:txEl>
                                          </p:spTgt>
                                        </p:tgtEl>
                                        <p:attrNameLst>
                                          <p:attrName>style.visibility</p:attrName>
                                        </p:attrNameLst>
                                      </p:cBhvr>
                                      <p:to>
                                        <p:strVal val="visible"/>
                                      </p:to>
                                    </p:set>
                                    <p:animEffect transition="in" filter="blinds(horizontal)">
                                      <p:cBhvr>
                                        <p:cTn id="26" dur="500"/>
                                        <p:tgtEl>
                                          <p:spTgt spid="9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609600" y="457200"/>
            <a:ext cx="8096250" cy="5078413"/>
          </a:xfrm>
          <a:prstGeom prst="rect">
            <a:avLst/>
          </a:prstGeom>
          <a:noFill/>
          <a:ln w="9525">
            <a:noFill/>
            <a:miter lim="800000"/>
            <a:headEnd/>
            <a:tailEnd/>
          </a:ln>
        </p:spPr>
        <p:txBody>
          <a:bodyPr>
            <a:spAutoFit/>
          </a:bodyPr>
          <a:lstStyle/>
          <a:p>
            <a:pPr eaLnBrk="0" hangingPunct="0"/>
            <a:r>
              <a:rPr lang="en-IE" sz="3600" dirty="0">
                <a:latin typeface="Arial" pitchFamily="34" charset="0"/>
              </a:rPr>
              <a:t>How do we move into a higher gear </a:t>
            </a:r>
          </a:p>
          <a:p>
            <a:pPr eaLnBrk="0" hangingPunct="0"/>
            <a:r>
              <a:rPr lang="en-IE" sz="3600" dirty="0">
                <a:latin typeface="Arial" pitchFamily="34" charset="0"/>
              </a:rPr>
              <a:t>…………………..?</a:t>
            </a:r>
          </a:p>
          <a:p>
            <a:pPr eaLnBrk="0" hangingPunct="0"/>
            <a:endParaRPr lang="en-IE" sz="3600" dirty="0">
              <a:latin typeface="Arial" pitchFamily="34" charset="0"/>
            </a:endParaRPr>
          </a:p>
          <a:p>
            <a:pPr eaLnBrk="0" hangingPunct="0"/>
            <a:r>
              <a:rPr lang="en-IE" sz="3600" dirty="0">
                <a:latin typeface="Arial" pitchFamily="34" charset="0"/>
              </a:rPr>
              <a:t>Our </a:t>
            </a:r>
            <a:r>
              <a:rPr lang="en-IE" sz="3600" u="sng" dirty="0">
                <a:latin typeface="Arial" pitchFamily="34" charset="0"/>
              </a:rPr>
              <a:t>nervous system</a:t>
            </a:r>
            <a:r>
              <a:rPr lang="en-IE" sz="3600" dirty="0">
                <a:latin typeface="Arial" pitchFamily="34" charset="0"/>
              </a:rPr>
              <a:t> does that for us</a:t>
            </a:r>
          </a:p>
          <a:p>
            <a:pPr eaLnBrk="0" hangingPunct="0"/>
            <a:r>
              <a:rPr lang="en-IE" sz="3600" dirty="0">
                <a:latin typeface="Arial" pitchFamily="34" charset="0"/>
              </a:rPr>
              <a:t>……. </a:t>
            </a:r>
            <a:r>
              <a:rPr lang="en-IE" sz="3600" dirty="0">
                <a:solidFill>
                  <a:srgbClr val="990000"/>
                </a:solidFill>
                <a:latin typeface="Arial" pitchFamily="34" charset="0"/>
              </a:rPr>
              <a:t>whether we like it or not!!</a:t>
            </a:r>
          </a:p>
          <a:p>
            <a:pPr eaLnBrk="0" hangingPunct="0"/>
            <a:r>
              <a:rPr lang="en-IE" sz="3600" dirty="0">
                <a:solidFill>
                  <a:srgbClr val="990000"/>
                </a:solidFill>
                <a:latin typeface="Arial" pitchFamily="34" charset="0"/>
              </a:rPr>
              <a:t>……. whether it is appropriate or not!!</a:t>
            </a:r>
          </a:p>
          <a:p>
            <a:pPr eaLnBrk="0" hangingPunct="0"/>
            <a:endParaRPr lang="en-IE" sz="3600" dirty="0">
              <a:solidFill>
                <a:srgbClr val="990000"/>
              </a:solidFill>
              <a:latin typeface="Arial" pitchFamily="34" charset="0"/>
            </a:endParaRPr>
          </a:p>
          <a:p>
            <a:pPr eaLnBrk="0" hangingPunct="0"/>
            <a:r>
              <a:rPr lang="en-IE" dirty="0">
                <a:latin typeface="Arial" pitchFamily="34" charset="0"/>
              </a:rPr>
              <a:t>(Examples: near miss in traffic, being attacked, </a:t>
            </a:r>
          </a:p>
          <a:p>
            <a:pPr eaLnBrk="0" hangingPunct="0"/>
            <a:r>
              <a:rPr lang="en-IE" dirty="0">
                <a:latin typeface="Arial" pitchFamily="34" charset="0"/>
              </a:rPr>
              <a:t>difficult exam, public speaking, mean boss, </a:t>
            </a:r>
          </a:p>
          <a:p>
            <a:pPr eaLnBrk="0" hangingPunct="0"/>
            <a:r>
              <a:rPr lang="en-IE" dirty="0">
                <a:latin typeface="Arial" pitchFamily="34" charset="0"/>
              </a:rPr>
              <a:t>general pressure to perform, etc. ………)</a:t>
            </a:r>
            <a:endParaRPr lang="en-GB" dirty="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42">
                                            <p:txEl>
                                              <p:pRg st="0" end="0"/>
                                            </p:txEl>
                                          </p:spTgt>
                                        </p:tgtEl>
                                        <p:attrNameLst>
                                          <p:attrName>style.visibility</p:attrName>
                                        </p:attrNameLst>
                                      </p:cBhvr>
                                      <p:to>
                                        <p:strVal val="visible"/>
                                      </p:to>
                                    </p:set>
                                    <p:animEffect transition="in" filter="blinds(horizontal)">
                                      <p:cBhvr>
                                        <p:cTn id="7" dur="500"/>
                                        <p:tgtEl>
                                          <p:spTgt spid="102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42">
                                            <p:txEl>
                                              <p:pRg st="1" end="1"/>
                                            </p:txEl>
                                          </p:spTgt>
                                        </p:tgtEl>
                                        <p:attrNameLst>
                                          <p:attrName>style.visibility</p:attrName>
                                        </p:attrNameLst>
                                      </p:cBhvr>
                                      <p:to>
                                        <p:strVal val="visible"/>
                                      </p:to>
                                    </p:set>
                                    <p:animEffect transition="in" filter="blinds(horizontal)">
                                      <p:cBhvr>
                                        <p:cTn id="12" dur="500"/>
                                        <p:tgtEl>
                                          <p:spTgt spid="102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242">
                                            <p:txEl>
                                              <p:pRg st="3" end="3"/>
                                            </p:txEl>
                                          </p:spTgt>
                                        </p:tgtEl>
                                        <p:attrNameLst>
                                          <p:attrName>style.visibility</p:attrName>
                                        </p:attrNameLst>
                                      </p:cBhvr>
                                      <p:to>
                                        <p:strVal val="visible"/>
                                      </p:to>
                                    </p:set>
                                    <p:animEffect transition="in" filter="blinds(horizontal)">
                                      <p:cBhvr>
                                        <p:cTn id="17" dur="500"/>
                                        <p:tgtEl>
                                          <p:spTgt spid="1024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242">
                                            <p:txEl>
                                              <p:pRg st="4" end="4"/>
                                            </p:txEl>
                                          </p:spTgt>
                                        </p:tgtEl>
                                        <p:attrNameLst>
                                          <p:attrName>style.visibility</p:attrName>
                                        </p:attrNameLst>
                                      </p:cBhvr>
                                      <p:to>
                                        <p:strVal val="visible"/>
                                      </p:to>
                                    </p:set>
                                    <p:animEffect transition="in" filter="blinds(horizontal)">
                                      <p:cBhvr>
                                        <p:cTn id="22" dur="500"/>
                                        <p:tgtEl>
                                          <p:spTgt spid="1024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242">
                                            <p:txEl>
                                              <p:pRg st="5" end="5"/>
                                            </p:txEl>
                                          </p:spTgt>
                                        </p:tgtEl>
                                        <p:attrNameLst>
                                          <p:attrName>style.visibility</p:attrName>
                                        </p:attrNameLst>
                                      </p:cBhvr>
                                      <p:to>
                                        <p:strVal val="visible"/>
                                      </p:to>
                                    </p:set>
                                    <p:animEffect transition="in" filter="blinds(horizontal)">
                                      <p:cBhvr>
                                        <p:cTn id="27" dur="500"/>
                                        <p:tgtEl>
                                          <p:spTgt spid="1024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242">
                                            <p:txEl>
                                              <p:pRg st="7" end="7"/>
                                            </p:txEl>
                                          </p:spTgt>
                                        </p:tgtEl>
                                        <p:attrNameLst>
                                          <p:attrName>style.visibility</p:attrName>
                                        </p:attrNameLst>
                                      </p:cBhvr>
                                      <p:to>
                                        <p:strVal val="visible"/>
                                      </p:to>
                                    </p:set>
                                    <p:animEffect transition="in" filter="blinds(horizontal)">
                                      <p:cBhvr>
                                        <p:cTn id="32" dur="500"/>
                                        <p:tgtEl>
                                          <p:spTgt spid="10242">
                                            <p:txEl>
                                              <p:pRg st="7" end="7"/>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10242">
                                            <p:txEl>
                                              <p:pRg st="8" end="8"/>
                                            </p:txEl>
                                          </p:spTgt>
                                        </p:tgtEl>
                                        <p:attrNameLst>
                                          <p:attrName>style.visibility</p:attrName>
                                        </p:attrNameLst>
                                      </p:cBhvr>
                                      <p:to>
                                        <p:strVal val="visible"/>
                                      </p:to>
                                    </p:set>
                                    <p:animEffect transition="in" filter="blinds(horizontal)">
                                      <p:cBhvr>
                                        <p:cTn id="35" dur="500"/>
                                        <p:tgtEl>
                                          <p:spTgt spid="10242">
                                            <p:txEl>
                                              <p:pRg st="8" end="8"/>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10242">
                                            <p:txEl>
                                              <p:pRg st="9" end="9"/>
                                            </p:txEl>
                                          </p:spTgt>
                                        </p:tgtEl>
                                        <p:attrNameLst>
                                          <p:attrName>style.visibility</p:attrName>
                                        </p:attrNameLst>
                                      </p:cBhvr>
                                      <p:to>
                                        <p:strVal val="visible"/>
                                      </p:to>
                                    </p:set>
                                    <p:animEffect transition="in" filter="blinds(horizontal)">
                                      <p:cBhvr>
                                        <p:cTn id="38" dur="500"/>
                                        <p:tgtEl>
                                          <p:spTgt spid="1024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2400"/>
            <a:ext cx="8388492" cy="704429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762000" y="1905000"/>
            <a:ext cx="8159892" cy="5204511"/>
          </a:xfrm>
          <a:prstGeom prst="rect">
            <a:avLst/>
          </a:prstGeom>
        </p:spPr>
      </p:pic>
    </p:spTree>
    <p:extLst>
      <p:ext uri="{BB962C8B-B14F-4D97-AF65-F5344CB8AC3E}">
        <p14:creationId xmlns:p14="http://schemas.microsoft.com/office/powerpoint/2010/main" val="539121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en-GB"/>
          </a:p>
        </p:txBody>
      </p:sp>
      <p:pic>
        <p:nvPicPr>
          <p:cNvPr id="12291" name="Picture 4"/>
          <p:cNvPicPr>
            <a:picLocks noGrp="1" noChangeAspect="1" noChangeArrowheads="1"/>
          </p:cNvPicPr>
          <p:nvPr>
            <p:ph type="body" idx="1"/>
          </p:nvPr>
        </p:nvPicPr>
        <p:blipFill>
          <a:blip r:embed="rId2" cstate="print">
            <a:extLst>
              <a:ext uri="{BEBA8EAE-BF5A-486C-A8C5-ECC9F3942E4B}">
                <a14:imgProps xmlns:a14="http://schemas.microsoft.com/office/drawing/2010/main">
                  <a14:imgLayer r:embed="rId3">
                    <a14:imgEffect>
                      <a14:sharpenSoften amount="37000"/>
                    </a14:imgEffect>
                    <a14:imgEffect>
                      <a14:brightnessContrast bright="7000" contrast="54000"/>
                    </a14:imgEffect>
                  </a14:imgLayer>
                </a14:imgProps>
              </a:ext>
            </a:extLst>
          </a:blip>
          <a:srcRect/>
          <a:stretch>
            <a:fillRect/>
          </a:stretch>
        </p:blipFill>
        <p:spPr>
          <a:xfrm>
            <a:off x="905838" y="0"/>
            <a:ext cx="7620000" cy="6932613"/>
          </a:xfrm>
        </p:spPr>
      </p:pic>
      <p:sp>
        <p:nvSpPr>
          <p:cNvPr id="2" name="TextBox 1">
            <a:extLst>
              <a:ext uri="{FF2B5EF4-FFF2-40B4-BE49-F238E27FC236}">
                <a16:creationId xmlns:a16="http://schemas.microsoft.com/office/drawing/2014/main" id="{563380E9-3035-49C8-90A4-1FE65466EBCD}"/>
              </a:ext>
            </a:extLst>
          </p:cNvPr>
          <p:cNvSpPr txBox="1"/>
          <p:nvPr/>
        </p:nvSpPr>
        <p:spPr>
          <a:xfrm>
            <a:off x="6400800" y="43805"/>
            <a:ext cx="1981200" cy="369332"/>
          </a:xfrm>
          <a:prstGeom prst="rect">
            <a:avLst/>
          </a:prstGeom>
          <a:noFill/>
        </p:spPr>
        <p:txBody>
          <a:bodyPr wrap="square" rtlCol="0">
            <a:spAutoFit/>
          </a:bodyPr>
          <a:lstStyle/>
          <a:p>
            <a:r>
              <a:rPr lang="en-IE" sz="1800" b="1" dirty="0">
                <a:latin typeface="Tahoma" panose="020B0604030504040204" pitchFamily="34" charset="0"/>
                <a:ea typeface="Tahoma" panose="020B0604030504040204" pitchFamily="34" charset="0"/>
                <a:cs typeface="Tahoma" panose="020B0604030504040204" pitchFamily="34" charset="0"/>
              </a:rPr>
              <a:t>the HPA axis</a:t>
            </a:r>
            <a:endParaRPr lang="en-US" sz="1800" b="1" dirty="0">
              <a:latin typeface="Tahoma" panose="020B0604030504040204" pitchFamily="34" charset="0"/>
              <a:ea typeface="Tahoma" panose="020B0604030504040204" pitchFamily="34" charset="0"/>
              <a:cs typeface="Tahoma" panose="020B0604030504040204" pitchFamily="34" charset="0"/>
            </a:endParaRPr>
          </a:p>
        </p:txBody>
      </p:sp>
      <p:sp>
        <p:nvSpPr>
          <p:cNvPr id="5" name="Rounded Rectangle 2">
            <a:extLst>
              <a:ext uri="{FF2B5EF4-FFF2-40B4-BE49-F238E27FC236}">
                <a16:creationId xmlns:a16="http://schemas.microsoft.com/office/drawing/2014/main" id="{6B35138D-E24F-46AA-B8E8-FD5447FFAA08}"/>
              </a:ext>
            </a:extLst>
          </p:cNvPr>
          <p:cNvSpPr/>
          <p:nvPr/>
        </p:nvSpPr>
        <p:spPr>
          <a:xfrm>
            <a:off x="0" y="2286000"/>
            <a:ext cx="1871464" cy="2511896"/>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800" dirty="0">
                <a:solidFill>
                  <a:schemeClr val="tx1"/>
                </a:solidFill>
              </a:rPr>
              <a:t>Provides fuel, neural connectivity for sympathetic response + protective response</a:t>
            </a:r>
          </a:p>
        </p:txBody>
      </p:sp>
      <p:sp>
        <p:nvSpPr>
          <p:cNvPr id="6" name="Rounded Rectangle 1">
            <a:extLst>
              <a:ext uri="{FF2B5EF4-FFF2-40B4-BE49-F238E27FC236}">
                <a16:creationId xmlns:a16="http://schemas.microsoft.com/office/drawing/2014/main" id="{D0ABC773-7CDD-4C83-AEF6-E4FEFF864C5B}"/>
              </a:ext>
            </a:extLst>
          </p:cNvPr>
          <p:cNvSpPr/>
          <p:nvPr/>
        </p:nvSpPr>
        <p:spPr>
          <a:xfrm>
            <a:off x="7391400" y="1400053"/>
            <a:ext cx="1871464" cy="2736304"/>
          </a:xfrm>
          <a:prstGeom prst="roundRect">
            <a:avLst/>
          </a:prstGeom>
          <a:solidFill>
            <a:srgbClr val="FDBD3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1800" dirty="0">
                <a:solidFill>
                  <a:schemeClr val="tx1"/>
                </a:solidFill>
                <a:latin typeface="Arial" charset="0"/>
              </a:rPr>
              <a:t>Fight or flight (Cannon, 1922):</a:t>
            </a:r>
          </a:p>
          <a:p>
            <a:pPr marL="457200" indent="-457200">
              <a:spcBef>
                <a:spcPts val="600"/>
              </a:spcBef>
            </a:pPr>
            <a:r>
              <a:rPr lang="en-US" sz="1800" dirty="0">
                <a:solidFill>
                  <a:schemeClr val="tx1"/>
                </a:solidFill>
                <a:latin typeface="Arial" charset="0"/>
              </a:rPr>
              <a:t>		&gt; prepares for reaction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533400" y="1219200"/>
            <a:ext cx="7772400" cy="5029200"/>
          </a:xfrm>
        </p:spPr>
        <p:txBody>
          <a:bodyPr/>
          <a:lstStyle/>
          <a:p>
            <a:pPr marL="0" indent="0">
              <a:buNone/>
            </a:pPr>
            <a:r>
              <a:rPr lang="en-US" altLang="en-US" dirty="0"/>
              <a:t>This model captures a continuum of bodily reactions to pressure in three stages:</a:t>
            </a:r>
          </a:p>
          <a:p>
            <a:pPr lvl="1"/>
            <a:r>
              <a:rPr lang="en-US" altLang="en-US" b="1" dirty="0">
                <a:solidFill>
                  <a:srgbClr val="990000"/>
                </a:solidFill>
              </a:rPr>
              <a:t>Alarm Reaction:</a:t>
            </a:r>
            <a:r>
              <a:rPr lang="en-US" altLang="en-US" b="1" dirty="0"/>
              <a:t> </a:t>
            </a:r>
            <a:r>
              <a:rPr lang="en-US" altLang="en-US" dirty="0"/>
              <a:t>Sympathetic nervous system is activated to enable vigorous response to pressure (fight-flight)</a:t>
            </a:r>
          </a:p>
          <a:p>
            <a:pPr lvl="1"/>
            <a:r>
              <a:rPr lang="en-US" altLang="en-US" b="1" dirty="0">
                <a:solidFill>
                  <a:srgbClr val="990000"/>
                </a:solidFill>
              </a:rPr>
              <a:t>Stage of Resistance</a:t>
            </a:r>
            <a:r>
              <a:rPr lang="en-US" altLang="en-US" b="1" dirty="0"/>
              <a:t>: </a:t>
            </a:r>
            <a:r>
              <a:rPr lang="en-US" altLang="en-US" dirty="0"/>
              <a:t>Body adjusts to stress but resistance is lowered (long term response)</a:t>
            </a:r>
          </a:p>
          <a:p>
            <a:pPr lvl="1"/>
            <a:r>
              <a:rPr lang="en-US" altLang="en-US" b="1" dirty="0">
                <a:solidFill>
                  <a:srgbClr val="990000"/>
                </a:solidFill>
              </a:rPr>
              <a:t>Stage of Exhaustion:</a:t>
            </a:r>
            <a:r>
              <a:rPr lang="en-US" altLang="en-US" b="1" dirty="0"/>
              <a:t> </a:t>
            </a:r>
            <a:r>
              <a:rPr lang="en-US" altLang="en-US" dirty="0"/>
              <a:t>Body’s resources are drained and stress hormones are depleted.  Results might be:</a:t>
            </a:r>
          </a:p>
          <a:p>
            <a:pPr lvl="2"/>
            <a:r>
              <a:rPr lang="en-US" altLang="en-US" dirty="0"/>
              <a:t>impaired physical and mental health</a:t>
            </a:r>
          </a:p>
          <a:p>
            <a:pPr lvl="2"/>
            <a:r>
              <a:rPr lang="en-US" altLang="en-US" dirty="0"/>
              <a:t>loss of motivation and interest</a:t>
            </a:r>
          </a:p>
          <a:p>
            <a:pPr lvl="2"/>
            <a:r>
              <a:rPr lang="en-US" altLang="en-US" dirty="0"/>
              <a:t>Burnout (Maslach et al, 1996)</a:t>
            </a:r>
          </a:p>
          <a:p>
            <a:endParaRPr lang="en-US" altLang="en-US" dirty="0"/>
          </a:p>
          <a:p>
            <a:endParaRPr lang="en-US" altLang="en-US" dirty="0"/>
          </a:p>
        </p:txBody>
      </p:sp>
      <p:sp>
        <p:nvSpPr>
          <p:cNvPr id="13315" name="Text Box 3"/>
          <p:cNvSpPr txBox="1">
            <a:spLocks noChangeArrowheads="1"/>
          </p:cNvSpPr>
          <p:nvPr/>
        </p:nvSpPr>
        <p:spPr bwMode="auto">
          <a:xfrm>
            <a:off x="0" y="273050"/>
            <a:ext cx="9144000" cy="457200"/>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Model 1: General Adaptation Syndrome (GAS) (Selye, 1956)</a:t>
            </a:r>
          </a:p>
        </p:txBody>
      </p:sp>
    </p:spTree>
    <p:extLst>
      <p:ext uri="{BB962C8B-B14F-4D97-AF65-F5344CB8AC3E}">
        <p14:creationId xmlns:p14="http://schemas.microsoft.com/office/powerpoint/2010/main" val="184182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blinds(horizontal)">
                                      <p:cBhvr>
                                        <p:cTn id="7" dur="500"/>
                                        <p:tgtEl>
                                          <p:spTgt spid="133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314">
                                            <p:txEl>
                                              <p:pRg st="1" end="1"/>
                                            </p:txEl>
                                          </p:spTgt>
                                        </p:tgtEl>
                                        <p:attrNameLst>
                                          <p:attrName>style.visibility</p:attrName>
                                        </p:attrNameLst>
                                      </p:cBhvr>
                                      <p:to>
                                        <p:strVal val="visible"/>
                                      </p:to>
                                    </p:set>
                                    <p:animEffect transition="in" filter="blinds(horizontal)">
                                      <p:cBhvr>
                                        <p:cTn id="12" dur="500"/>
                                        <p:tgtEl>
                                          <p:spTgt spid="133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314">
                                            <p:txEl>
                                              <p:pRg st="2" end="2"/>
                                            </p:txEl>
                                          </p:spTgt>
                                        </p:tgtEl>
                                        <p:attrNameLst>
                                          <p:attrName>style.visibility</p:attrName>
                                        </p:attrNameLst>
                                      </p:cBhvr>
                                      <p:to>
                                        <p:strVal val="visible"/>
                                      </p:to>
                                    </p:set>
                                    <p:animEffect transition="in" filter="blinds(horizontal)">
                                      <p:cBhvr>
                                        <p:cTn id="17" dur="500"/>
                                        <p:tgtEl>
                                          <p:spTgt spid="133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3314">
                                            <p:txEl>
                                              <p:pRg st="3" end="3"/>
                                            </p:txEl>
                                          </p:spTgt>
                                        </p:tgtEl>
                                        <p:attrNameLst>
                                          <p:attrName>style.visibility</p:attrName>
                                        </p:attrNameLst>
                                      </p:cBhvr>
                                      <p:to>
                                        <p:strVal val="visible"/>
                                      </p:to>
                                    </p:set>
                                    <p:animEffect transition="in" filter="blinds(horizontal)">
                                      <p:cBhvr>
                                        <p:cTn id="22" dur="500"/>
                                        <p:tgtEl>
                                          <p:spTgt spid="133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3314">
                                            <p:txEl>
                                              <p:pRg st="4" end="4"/>
                                            </p:txEl>
                                          </p:spTgt>
                                        </p:tgtEl>
                                        <p:attrNameLst>
                                          <p:attrName>style.visibility</p:attrName>
                                        </p:attrNameLst>
                                      </p:cBhvr>
                                      <p:to>
                                        <p:strVal val="visible"/>
                                      </p:to>
                                    </p:set>
                                    <p:animEffect transition="in" filter="blinds(horizontal)">
                                      <p:cBhvr>
                                        <p:cTn id="27" dur="500"/>
                                        <p:tgtEl>
                                          <p:spTgt spid="133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3314">
                                            <p:txEl>
                                              <p:pRg st="5" end="5"/>
                                            </p:txEl>
                                          </p:spTgt>
                                        </p:tgtEl>
                                        <p:attrNameLst>
                                          <p:attrName>style.visibility</p:attrName>
                                        </p:attrNameLst>
                                      </p:cBhvr>
                                      <p:to>
                                        <p:strVal val="visible"/>
                                      </p:to>
                                    </p:set>
                                    <p:animEffect transition="in" filter="blinds(horizontal)">
                                      <p:cBhvr>
                                        <p:cTn id="32" dur="500"/>
                                        <p:tgtEl>
                                          <p:spTgt spid="133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3314">
                                            <p:txEl>
                                              <p:pRg st="6" end="6"/>
                                            </p:txEl>
                                          </p:spTgt>
                                        </p:tgtEl>
                                        <p:attrNameLst>
                                          <p:attrName>style.visibility</p:attrName>
                                        </p:attrNameLst>
                                      </p:cBhvr>
                                      <p:to>
                                        <p:strVal val="visible"/>
                                      </p:to>
                                    </p:set>
                                    <p:animEffect transition="in" filter="blinds(horizontal)">
                                      <p:cBhvr>
                                        <p:cTn id="37" dur="500"/>
                                        <p:tgtEl>
                                          <p:spTgt spid="133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bwMode="auto">
          <a:xfrm>
            <a:off x="228600" y="23764"/>
            <a:ext cx="8686800" cy="1805036"/>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400" b="0" i="0" u="none" strike="noStrike" cap="none" normalizeH="0" baseline="0">
              <a:ln>
                <a:noFill/>
              </a:ln>
              <a:solidFill>
                <a:schemeClr val="tx1"/>
              </a:solidFill>
              <a:effectLst/>
              <a:latin typeface="Times" pitchFamily="18" charset="0"/>
            </a:endParaRPr>
          </a:p>
        </p:txBody>
      </p:sp>
      <p:sp>
        <p:nvSpPr>
          <p:cNvPr id="2" name="Title 1"/>
          <p:cNvSpPr>
            <a:spLocks noGrp="1"/>
          </p:cNvSpPr>
          <p:nvPr>
            <p:ph type="title"/>
          </p:nvPr>
        </p:nvSpPr>
        <p:spPr>
          <a:xfrm>
            <a:off x="457200" y="274638"/>
            <a:ext cx="8229600" cy="1554162"/>
          </a:xfrm>
        </p:spPr>
        <p:txBody>
          <a:bodyPr/>
          <a:lstStyle/>
          <a:p>
            <a:r>
              <a:rPr lang="en-IE" sz="4000" dirty="0"/>
              <a:t>3) Prolonged excessive stress is a health risk</a:t>
            </a:r>
          </a:p>
        </p:txBody>
      </p:sp>
      <p:pic>
        <p:nvPicPr>
          <p:cNvPr id="40962" name="Picture 2" descr="Related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1646238"/>
            <a:ext cx="3563538" cy="5211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866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CC258-AE0D-5346-9BB7-F15106C793D4}"/>
              </a:ext>
            </a:extLst>
          </p:cNvPr>
          <p:cNvSpPr>
            <a:spLocks noGrp="1"/>
          </p:cNvSpPr>
          <p:nvPr>
            <p:ph type="title"/>
          </p:nvPr>
        </p:nvSpPr>
        <p:spPr/>
        <p:txBody>
          <a:bodyPr/>
          <a:lstStyle/>
          <a:p>
            <a:r>
              <a:rPr lang="en-IE" dirty="0"/>
              <a:t>Most common health impact</a:t>
            </a:r>
            <a:endParaRPr lang="en-US" dirty="0"/>
          </a:p>
        </p:txBody>
      </p:sp>
      <p:sp>
        <p:nvSpPr>
          <p:cNvPr id="3" name="Content Placeholder 2">
            <a:extLst>
              <a:ext uri="{FF2B5EF4-FFF2-40B4-BE49-F238E27FC236}">
                <a16:creationId xmlns:a16="http://schemas.microsoft.com/office/drawing/2014/main" id="{9B489491-2E38-02C7-3A90-45AAAEB6D4E4}"/>
              </a:ext>
            </a:extLst>
          </p:cNvPr>
          <p:cNvSpPr>
            <a:spLocks noGrp="1"/>
          </p:cNvSpPr>
          <p:nvPr>
            <p:ph idx="1"/>
          </p:nvPr>
        </p:nvSpPr>
        <p:spPr>
          <a:xfrm>
            <a:off x="1981200" y="1600200"/>
            <a:ext cx="6553200" cy="4114800"/>
          </a:xfrm>
        </p:spPr>
        <p:txBody>
          <a:bodyPr/>
          <a:lstStyle/>
          <a:p>
            <a:pPr>
              <a:buFont typeface="Wingdings" panose="05000000000000000000" pitchFamily="2" charset="2"/>
              <a:buChar char="§"/>
            </a:pPr>
            <a:r>
              <a:rPr lang="en-IE" sz="2800" dirty="0"/>
              <a:t>Cardiovascular system</a:t>
            </a:r>
          </a:p>
          <a:p>
            <a:pPr marL="0" indent="0">
              <a:buNone/>
            </a:pPr>
            <a:endParaRPr lang="en-IE" sz="2800" dirty="0"/>
          </a:p>
          <a:p>
            <a:pPr>
              <a:buFont typeface="Wingdings" panose="05000000000000000000" pitchFamily="2" charset="2"/>
              <a:buChar char="§"/>
            </a:pPr>
            <a:r>
              <a:rPr lang="en-IE" sz="2800" dirty="0"/>
              <a:t>Digestive system</a:t>
            </a:r>
          </a:p>
          <a:p>
            <a:pPr marL="0" indent="0">
              <a:buNone/>
            </a:pPr>
            <a:endParaRPr lang="en-IE" sz="2800" dirty="0"/>
          </a:p>
          <a:p>
            <a:pPr>
              <a:buFont typeface="Wingdings" panose="05000000000000000000" pitchFamily="2" charset="2"/>
              <a:buChar char="§"/>
            </a:pPr>
            <a:r>
              <a:rPr lang="en-IE" sz="2800" dirty="0"/>
              <a:t>Immune system</a:t>
            </a:r>
          </a:p>
          <a:p>
            <a:pPr>
              <a:buFont typeface="Wingdings" panose="05000000000000000000" pitchFamily="2" charset="2"/>
              <a:buChar char="§"/>
            </a:pPr>
            <a:endParaRPr lang="en-IE" sz="2800" dirty="0"/>
          </a:p>
          <a:p>
            <a:pPr>
              <a:buFont typeface="Wingdings" panose="05000000000000000000" pitchFamily="2" charset="2"/>
              <a:buChar char="§"/>
            </a:pPr>
            <a:r>
              <a:rPr lang="en-IE" sz="2800" dirty="0"/>
              <a:t>Sleep</a:t>
            </a:r>
            <a:endParaRPr lang="en-US" sz="2800" dirty="0"/>
          </a:p>
        </p:txBody>
      </p:sp>
    </p:spTree>
    <p:extLst>
      <p:ext uri="{BB962C8B-B14F-4D97-AF65-F5344CB8AC3E}">
        <p14:creationId xmlns:p14="http://schemas.microsoft.com/office/powerpoint/2010/main" val="1512358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9A35A2D1-677D-6C9F-A761-36EF74D85779}"/>
              </a:ext>
            </a:extLst>
          </p:cNvPr>
          <p:cNvSpPr/>
          <p:nvPr/>
        </p:nvSpPr>
        <p:spPr bwMode="auto">
          <a:xfrm>
            <a:off x="0" y="38836"/>
            <a:ext cx="9144000" cy="1678044"/>
          </a:xfrm>
          <a:prstGeom prst="ellipse">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30722" name="Title 1"/>
          <p:cNvSpPr>
            <a:spLocks noGrp="1"/>
          </p:cNvSpPr>
          <p:nvPr>
            <p:ph type="title" idx="4294967295"/>
          </p:nvPr>
        </p:nvSpPr>
        <p:spPr bwMode="auto">
          <a:xfrm>
            <a:off x="457200" y="274637"/>
            <a:ext cx="8229600" cy="1442243"/>
          </a:xfrm>
          <a:prstGeom prst="rect">
            <a:avLst/>
          </a:prstGeom>
        </p:spPr>
        <p:txBody>
          <a:bodyPr>
            <a:normAutofit/>
          </a:bodyPr>
          <a:lstStyle/>
          <a:p>
            <a:pPr eaLnBrk="1" hangingPunct="1">
              <a:defRPr/>
            </a:pPr>
            <a:br>
              <a:rPr lang="en-US" sz="2900" dirty="0">
                <a:solidFill>
                  <a:schemeClr val="tx1"/>
                </a:solidFill>
                <a:latin typeface="+mn-lt"/>
              </a:rPr>
            </a:br>
            <a:br>
              <a:rPr lang="en-US" sz="2200" dirty="0">
                <a:solidFill>
                  <a:schemeClr val="tx1"/>
                </a:solidFill>
                <a:latin typeface="+mn-lt"/>
              </a:rPr>
            </a:br>
            <a:endParaRPr lang="en-US" sz="2900" dirty="0">
              <a:solidFill>
                <a:schemeClr val="tx1"/>
              </a:solidFill>
              <a:latin typeface="+mn-lt"/>
            </a:endParaRPr>
          </a:p>
        </p:txBody>
      </p:sp>
      <p:pic>
        <p:nvPicPr>
          <p:cNvPr id="18435" name="Content Placeholder 3" descr="YerkesDodsonLawGraph.png"/>
          <p:cNvPicPr>
            <a:picLocks noGrp="1" noChangeAspect="1"/>
          </p:cNvPicPr>
          <p:nvPr>
            <p:ph idx="4294967295"/>
          </p:nvPr>
        </p:nvPicPr>
        <p:blipFill>
          <a:blip r:embed="rId2" cstate="print"/>
          <a:srcRect/>
          <a:stretch>
            <a:fillRect/>
          </a:stretch>
        </p:blipFill>
        <p:spPr>
          <a:xfrm>
            <a:off x="1524000" y="1781968"/>
            <a:ext cx="6096000" cy="4818063"/>
          </a:xfrm>
        </p:spPr>
      </p:pic>
      <p:sp>
        <p:nvSpPr>
          <p:cNvPr id="6" name="Freeform 5"/>
          <p:cNvSpPr/>
          <p:nvPr/>
        </p:nvSpPr>
        <p:spPr>
          <a:xfrm>
            <a:off x="2133600" y="2667000"/>
            <a:ext cx="2667000" cy="3048000"/>
          </a:xfrm>
          <a:custGeom>
            <a:avLst/>
            <a:gdLst>
              <a:gd name="connsiteX0" fmla="*/ 0 w 2604654"/>
              <a:gd name="connsiteY0" fmla="*/ 2944860 h 2944860"/>
              <a:gd name="connsiteX1" fmla="*/ 960581 w 2604654"/>
              <a:gd name="connsiteY1" fmla="*/ 7697 h 2944860"/>
              <a:gd name="connsiteX2" fmla="*/ 2604654 w 2604654"/>
              <a:gd name="connsiteY2" fmla="*/ 2898679 h 2944860"/>
            </a:gdLst>
            <a:ahLst/>
            <a:cxnLst>
              <a:cxn ang="0">
                <a:pos x="connsiteX0" y="connsiteY0"/>
              </a:cxn>
              <a:cxn ang="0">
                <a:pos x="connsiteX1" y="connsiteY1"/>
              </a:cxn>
              <a:cxn ang="0">
                <a:pos x="connsiteX2" y="connsiteY2"/>
              </a:cxn>
            </a:cxnLst>
            <a:rect l="l" t="t" r="r" b="b"/>
            <a:pathLst>
              <a:path w="2604654" h="2944860">
                <a:moveTo>
                  <a:pt x="0" y="2944860"/>
                </a:moveTo>
                <a:cubicBezTo>
                  <a:pt x="263236" y="1480127"/>
                  <a:pt x="526472" y="15394"/>
                  <a:pt x="960581" y="7697"/>
                </a:cubicBezTo>
                <a:cubicBezTo>
                  <a:pt x="1394690" y="0"/>
                  <a:pt x="1999672" y="1449339"/>
                  <a:pt x="2604654" y="2898679"/>
                </a:cubicBezTo>
              </a:path>
            </a:pathLst>
          </a:custGeom>
          <a:ln w="444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E"/>
          </a:p>
        </p:txBody>
      </p:sp>
      <p:sp>
        <p:nvSpPr>
          <p:cNvPr id="7" name="TextBox 6"/>
          <p:cNvSpPr txBox="1">
            <a:spLocks noChangeArrowheads="1"/>
          </p:cNvSpPr>
          <p:nvPr/>
        </p:nvSpPr>
        <p:spPr bwMode="auto">
          <a:xfrm>
            <a:off x="2057400" y="2286000"/>
            <a:ext cx="1676400" cy="830263"/>
          </a:xfrm>
          <a:prstGeom prst="rect">
            <a:avLst/>
          </a:prstGeom>
          <a:noFill/>
          <a:ln w="9525">
            <a:noFill/>
            <a:miter lim="800000"/>
            <a:headEnd/>
            <a:tailEnd/>
          </a:ln>
        </p:spPr>
        <p:txBody>
          <a:bodyPr>
            <a:spAutoFit/>
          </a:bodyPr>
          <a:lstStyle/>
          <a:p>
            <a:r>
              <a:rPr lang="en-IE" dirty="0"/>
              <a:t>Complex task</a:t>
            </a:r>
          </a:p>
        </p:txBody>
      </p:sp>
      <p:sp>
        <p:nvSpPr>
          <p:cNvPr id="8" name="TextBox 7"/>
          <p:cNvSpPr txBox="1">
            <a:spLocks noChangeArrowheads="1"/>
          </p:cNvSpPr>
          <p:nvPr/>
        </p:nvSpPr>
        <p:spPr bwMode="auto">
          <a:xfrm>
            <a:off x="4038600" y="1828800"/>
            <a:ext cx="1676400" cy="830263"/>
          </a:xfrm>
          <a:prstGeom prst="rect">
            <a:avLst/>
          </a:prstGeom>
          <a:noFill/>
          <a:ln w="9525">
            <a:noFill/>
            <a:miter lim="800000"/>
            <a:headEnd/>
            <a:tailEnd/>
          </a:ln>
        </p:spPr>
        <p:txBody>
          <a:bodyPr>
            <a:spAutoFit/>
          </a:bodyPr>
          <a:lstStyle/>
          <a:p>
            <a:r>
              <a:rPr lang="en-IE" dirty="0"/>
              <a:t>Moderate complexity</a:t>
            </a:r>
          </a:p>
        </p:txBody>
      </p:sp>
      <p:sp>
        <p:nvSpPr>
          <p:cNvPr id="9" name="Freeform 8"/>
          <p:cNvSpPr/>
          <p:nvPr/>
        </p:nvSpPr>
        <p:spPr>
          <a:xfrm>
            <a:off x="2187575" y="2438400"/>
            <a:ext cx="5432425" cy="3211513"/>
          </a:xfrm>
          <a:custGeom>
            <a:avLst/>
            <a:gdLst>
              <a:gd name="connsiteX0" fmla="*/ 0 w 5580743"/>
              <a:gd name="connsiteY0" fmla="*/ 3350986 h 3350986"/>
              <a:gd name="connsiteX1" fmla="*/ 3363685 w 5580743"/>
              <a:gd name="connsiteY1" fmla="*/ 422729 h 3350986"/>
              <a:gd name="connsiteX2" fmla="*/ 5257800 w 5580743"/>
              <a:gd name="connsiteY2" fmla="*/ 814614 h 3350986"/>
              <a:gd name="connsiteX3" fmla="*/ 5301342 w 5580743"/>
              <a:gd name="connsiteY3" fmla="*/ 814614 h 3350986"/>
            </a:gdLst>
            <a:ahLst/>
            <a:cxnLst>
              <a:cxn ang="0">
                <a:pos x="connsiteX0" y="connsiteY0"/>
              </a:cxn>
              <a:cxn ang="0">
                <a:pos x="connsiteX1" y="connsiteY1"/>
              </a:cxn>
              <a:cxn ang="0">
                <a:pos x="connsiteX2" y="connsiteY2"/>
              </a:cxn>
              <a:cxn ang="0">
                <a:pos x="connsiteX3" y="connsiteY3"/>
              </a:cxn>
            </a:cxnLst>
            <a:rect l="l" t="t" r="r" b="b"/>
            <a:pathLst>
              <a:path w="5580743" h="3350986">
                <a:moveTo>
                  <a:pt x="0" y="3350986"/>
                </a:moveTo>
                <a:cubicBezTo>
                  <a:pt x="1243692" y="2098222"/>
                  <a:pt x="2487385" y="845458"/>
                  <a:pt x="3363685" y="422729"/>
                </a:cubicBezTo>
                <a:cubicBezTo>
                  <a:pt x="4239985" y="0"/>
                  <a:pt x="4934857" y="749300"/>
                  <a:pt x="5257800" y="814614"/>
                </a:cubicBezTo>
                <a:cubicBezTo>
                  <a:pt x="5580743" y="879928"/>
                  <a:pt x="5441042" y="847271"/>
                  <a:pt x="5301342" y="814614"/>
                </a:cubicBezTo>
              </a:path>
            </a:pathLst>
          </a:custGeom>
          <a:ln w="41275">
            <a:solidFill>
              <a:srgbClr val="00206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E"/>
          </a:p>
        </p:txBody>
      </p:sp>
      <p:sp>
        <p:nvSpPr>
          <p:cNvPr id="10" name="TextBox 9"/>
          <p:cNvSpPr txBox="1">
            <a:spLocks noChangeArrowheads="1"/>
          </p:cNvSpPr>
          <p:nvPr/>
        </p:nvSpPr>
        <p:spPr bwMode="auto">
          <a:xfrm>
            <a:off x="5943600" y="2286000"/>
            <a:ext cx="1676400" cy="461963"/>
          </a:xfrm>
          <a:prstGeom prst="rect">
            <a:avLst/>
          </a:prstGeom>
          <a:noFill/>
          <a:ln w="9525">
            <a:noFill/>
            <a:miter lim="800000"/>
            <a:headEnd/>
            <a:tailEnd/>
          </a:ln>
        </p:spPr>
        <p:txBody>
          <a:bodyPr>
            <a:spAutoFit/>
          </a:bodyPr>
          <a:lstStyle/>
          <a:p>
            <a:r>
              <a:rPr lang="en-IE"/>
              <a:t>Simple task</a:t>
            </a:r>
          </a:p>
        </p:txBody>
      </p:sp>
      <p:sp>
        <p:nvSpPr>
          <p:cNvPr id="11" name="TextBox 10">
            <a:extLst>
              <a:ext uri="{FF2B5EF4-FFF2-40B4-BE49-F238E27FC236}">
                <a16:creationId xmlns:a16="http://schemas.microsoft.com/office/drawing/2014/main" id="{2F329C8E-D658-5474-BE4F-4B0ECB4EFCC7}"/>
              </a:ext>
            </a:extLst>
          </p:cNvPr>
          <p:cNvSpPr txBox="1"/>
          <p:nvPr/>
        </p:nvSpPr>
        <p:spPr>
          <a:xfrm>
            <a:off x="7750175" y="3790889"/>
            <a:ext cx="1393826" cy="1015663"/>
          </a:xfrm>
          <a:prstGeom prst="rect">
            <a:avLst/>
          </a:prstGeom>
          <a:solidFill>
            <a:schemeClr val="bg1"/>
          </a:solidFill>
        </p:spPr>
        <p:txBody>
          <a:bodyPr wrap="square">
            <a:spAutoFit/>
          </a:bodyPr>
          <a:lstStyle/>
          <a:p>
            <a:r>
              <a:rPr lang="en-US" sz="2000" dirty="0">
                <a:solidFill>
                  <a:schemeClr val="tx1"/>
                </a:solidFill>
                <a:latin typeface="+mn-lt"/>
              </a:rPr>
              <a:t>Yerkes-Dodson </a:t>
            </a:r>
          </a:p>
          <a:p>
            <a:r>
              <a:rPr lang="en-US" sz="2000" dirty="0">
                <a:solidFill>
                  <a:schemeClr val="tx1"/>
                </a:solidFill>
                <a:latin typeface="+mn-lt"/>
              </a:rPr>
              <a:t>(1908)</a:t>
            </a:r>
            <a:endParaRPr lang="en-US" sz="2000" dirty="0"/>
          </a:p>
        </p:txBody>
      </p:sp>
      <p:sp>
        <p:nvSpPr>
          <p:cNvPr id="17" name="TextBox 16">
            <a:extLst>
              <a:ext uri="{FF2B5EF4-FFF2-40B4-BE49-F238E27FC236}">
                <a16:creationId xmlns:a16="http://schemas.microsoft.com/office/drawing/2014/main" id="{D789BA8A-03B5-8492-CE83-1E5FD8086A73}"/>
              </a:ext>
            </a:extLst>
          </p:cNvPr>
          <p:cNvSpPr txBox="1"/>
          <p:nvPr/>
        </p:nvSpPr>
        <p:spPr>
          <a:xfrm>
            <a:off x="228600" y="487306"/>
            <a:ext cx="9144000" cy="707886"/>
          </a:xfrm>
          <a:prstGeom prst="rect">
            <a:avLst/>
          </a:prstGeom>
          <a:noFill/>
        </p:spPr>
        <p:txBody>
          <a:bodyPr wrap="square">
            <a:spAutoFit/>
          </a:bodyPr>
          <a:lstStyle/>
          <a:p>
            <a:r>
              <a:rPr kumimoji="0" lang="en-IE" sz="4000" b="0" i="0" u="none" strike="noStrike" kern="0" cap="none" spc="0" normalizeH="0" baseline="0" noProof="0" dirty="0">
                <a:ln>
                  <a:noFill/>
                </a:ln>
                <a:solidFill>
                  <a:srgbClr val="000000"/>
                </a:solidFill>
                <a:effectLst/>
                <a:uLnTx/>
                <a:uFillTx/>
                <a:latin typeface="Times"/>
                <a:ea typeface="+mj-ea"/>
                <a:cs typeface="+mj-cs"/>
              </a:rPr>
              <a:t>4) Excessive arousal is a </a:t>
            </a:r>
            <a:r>
              <a:rPr lang="en-IE" sz="4000" kern="0" dirty="0">
                <a:solidFill>
                  <a:srgbClr val="000000"/>
                </a:solidFill>
                <a:latin typeface="Times"/>
                <a:ea typeface="+mj-ea"/>
                <a:cs typeface="+mj-cs"/>
              </a:rPr>
              <a:t>performance</a:t>
            </a:r>
            <a:r>
              <a:rPr kumimoji="0" lang="en-IE" sz="4000" b="0" i="0" u="none" strike="noStrike" kern="0" cap="none" spc="0" normalizeH="0" baseline="0" noProof="0" dirty="0">
                <a:ln>
                  <a:noFill/>
                </a:ln>
                <a:solidFill>
                  <a:srgbClr val="000000"/>
                </a:solidFill>
                <a:effectLst/>
                <a:uLnTx/>
                <a:uFillTx/>
                <a:latin typeface="Times"/>
                <a:ea typeface="+mj-ea"/>
                <a:cs typeface="+mj-cs"/>
              </a:rPr>
              <a:t> risk</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linds(horizont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E29C9-EF24-49DE-9830-02A5DD96B9E5}"/>
              </a:ext>
            </a:extLst>
          </p:cNvPr>
          <p:cNvSpPr>
            <a:spLocks noGrp="1"/>
          </p:cNvSpPr>
          <p:nvPr>
            <p:ph type="title"/>
          </p:nvPr>
        </p:nvSpPr>
        <p:spPr/>
        <p:txBody>
          <a:bodyPr/>
          <a:lstStyle/>
          <a:p>
            <a:r>
              <a:rPr lang="en-IE" sz="4000" dirty="0"/>
              <a:t>How being over-aroused can affect us</a:t>
            </a:r>
          </a:p>
        </p:txBody>
      </p:sp>
      <p:sp>
        <p:nvSpPr>
          <p:cNvPr id="3" name="Text Placeholder 2">
            <a:extLst>
              <a:ext uri="{FF2B5EF4-FFF2-40B4-BE49-F238E27FC236}">
                <a16:creationId xmlns:a16="http://schemas.microsoft.com/office/drawing/2014/main" id="{66F96B79-6E1C-461B-8769-D920F3574ED2}"/>
              </a:ext>
            </a:extLst>
          </p:cNvPr>
          <p:cNvSpPr>
            <a:spLocks noGrp="1"/>
          </p:cNvSpPr>
          <p:nvPr>
            <p:ph type="body" idx="1"/>
          </p:nvPr>
        </p:nvSpPr>
        <p:spPr/>
        <p:txBody>
          <a:bodyPr/>
          <a:lstStyle/>
          <a:p>
            <a:r>
              <a:rPr lang="en-IE" dirty="0"/>
              <a:t>Road Rage</a:t>
            </a:r>
          </a:p>
        </p:txBody>
      </p:sp>
      <p:sp>
        <p:nvSpPr>
          <p:cNvPr id="4" name="Content Placeholder 3">
            <a:extLst>
              <a:ext uri="{FF2B5EF4-FFF2-40B4-BE49-F238E27FC236}">
                <a16:creationId xmlns:a16="http://schemas.microsoft.com/office/drawing/2014/main" id="{79D1C60E-7C13-4345-B10B-83D88CEDA1F7}"/>
              </a:ext>
            </a:extLst>
          </p:cNvPr>
          <p:cNvSpPr>
            <a:spLocks noGrp="1"/>
          </p:cNvSpPr>
          <p:nvPr>
            <p:ph sz="half" idx="2"/>
          </p:nvPr>
        </p:nvSpPr>
        <p:spPr/>
        <p:txBody>
          <a:bodyPr/>
          <a:lstStyle/>
          <a:p>
            <a:pPr marL="0" indent="0">
              <a:buNone/>
            </a:pPr>
            <a:r>
              <a:rPr lang="en-IE" dirty="0">
                <a:solidFill>
                  <a:schemeClr val="accent2">
                    <a:lumMod val="75000"/>
                  </a:schemeClr>
                </a:solidFill>
                <a:hlinkClick r:id="rId2">
                  <a:extLst>
                    <a:ext uri="{A12FA001-AC4F-418D-AE19-62706E023703}">
                      <ahyp:hlinkClr xmlns:ahyp="http://schemas.microsoft.com/office/drawing/2018/hyperlinkcolor" val="tx"/>
                    </a:ext>
                  </a:extLst>
                </a:hlinkClick>
              </a:rPr>
              <a:t>https://www.youtube.com/watch?v=gsD4ad5puJ0</a:t>
            </a:r>
            <a:r>
              <a:rPr lang="en-IE" dirty="0">
                <a:solidFill>
                  <a:schemeClr val="accent2">
                    <a:lumMod val="75000"/>
                  </a:schemeClr>
                </a:solidFill>
              </a:rPr>
              <a:t> </a:t>
            </a:r>
          </a:p>
        </p:txBody>
      </p:sp>
      <p:sp>
        <p:nvSpPr>
          <p:cNvPr id="5" name="Text Placeholder 4">
            <a:extLst>
              <a:ext uri="{FF2B5EF4-FFF2-40B4-BE49-F238E27FC236}">
                <a16:creationId xmlns:a16="http://schemas.microsoft.com/office/drawing/2014/main" id="{47FFF8DE-895F-48F1-AB20-EA82D642828E}"/>
              </a:ext>
            </a:extLst>
          </p:cNvPr>
          <p:cNvSpPr>
            <a:spLocks noGrp="1"/>
          </p:cNvSpPr>
          <p:nvPr>
            <p:ph type="body" sz="quarter" idx="3"/>
          </p:nvPr>
        </p:nvSpPr>
        <p:spPr/>
        <p:txBody>
          <a:bodyPr/>
          <a:lstStyle/>
          <a:p>
            <a:r>
              <a:rPr lang="en-IE" dirty="0"/>
              <a:t>Penalty Misses in Football</a:t>
            </a:r>
          </a:p>
        </p:txBody>
      </p:sp>
      <p:sp>
        <p:nvSpPr>
          <p:cNvPr id="6" name="Content Placeholder 5">
            <a:extLst>
              <a:ext uri="{FF2B5EF4-FFF2-40B4-BE49-F238E27FC236}">
                <a16:creationId xmlns:a16="http://schemas.microsoft.com/office/drawing/2014/main" id="{6711E61C-CBB1-42B9-8752-1DDDADB009BA}"/>
              </a:ext>
            </a:extLst>
          </p:cNvPr>
          <p:cNvSpPr>
            <a:spLocks noGrp="1"/>
          </p:cNvSpPr>
          <p:nvPr>
            <p:ph sz="quarter" idx="4"/>
          </p:nvPr>
        </p:nvSpPr>
        <p:spPr/>
        <p:txBody>
          <a:bodyPr/>
          <a:lstStyle/>
          <a:p>
            <a:pPr marL="0" indent="0">
              <a:buNone/>
            </a:pPr>
            <a:r>
              <a:rPr lang="en-IE" dirty="0">
                <a:solidFill>
                  <a:schemeClr val="accent2">
                    <a:lumMod val="75000"/>
                  </a:schemeClr>
                </a:solidFill>
                <a:hlinkClick r:id="rId3">
                  <a:extLst>
                    <a:ext uri="{A12FA001-AC4F-418D-AE19-62706E023703}">
                      <ahyp:hlinkClr xmlns:ahyp="http://schemas.microsoft.com/office/drawing/2018/hyperlinkcolor" val="tx"/>
                    </a:ext>
                  </a:extLst>
                </a:hlinkClick>
              </a:rPr>
              <a:t>https://www.youtube.com/watch?v=-KqAQJMjQns</a:t>
            </a:r>
            <a:r>
              <a:rPr lang="en-IE" dirty="0">
                <a:solidFill>
                  <a:schemeClr val="accent2">
                    <a:lumMod val="75000"/>
                  </a:schemeClr>
                </a:solidFill>
              </a:rPr>
              <a:t> </a:t>
            </a:r>
          </a:p>
        </p:txBody>
      </p:sp>
    </p:spTree>
    <p:extLst>
      <p:ext uri="{BB962C8B-B14F-4D97-AF65-F5344CB8AC3E}">
        <p14:creationId xmlns:p14="http://schemas.microsoft.com/office/powerpoint/2010/main" val="2301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en-US" sz="2400" b="1" dirty="0">
                <a:latin typeface="Arial" pitchFamily="34" charset="0"/>
              </a:rPr>
              <a:t>Stress as a performance: </a:t>
            </a:r>
            <a:r>
              <a:rPr lang="en-US" sz="2400" b="1" dirty="0">
                <a:solidFill>
                  <a:srgbClr val="C00000"/>
                </a:solidFill>
                <a:latin typeface="Arial" pitchFamily="34" charset="0"/>
              </a:rPr>
              <a:t>accidents</a:t>
            </a:r>
          </a:p>
        </p:txBody>
      </p:sp>
      <p:sp>
        <p:nvSpPr>
          <p:cNvPr id="17411" name="Rectangle 3"/>
          <p:cNvSpPr>
            <a:spLocks noGrp="1" noChangeArrowheads="1"/>
          </p:cNvSpPr>
          <p:nvPr>
            <p:ph type="body" idx="1"/>
          </p:nvPr>
        </p:nvSpPr>
        <p:spPr>
          <a:xfrm>
            <a:off x="381000" y="1447800"/>
            <a:ext cx="7772400" cy="3581400"/>
          </a:xfrm>
        </p:spPr>
        <p:txBody>
          <a:bodyPr/>
          <a:lstStyle/>
          <a:p>
            <a:pPr>
              <a:buFont typeface="Wingdings" pitchFamily="2" charset="2"/>
              <a:buChar char="§"/>
            </a:pPr>
            <a:r>
              <a:rPr lang="en-US" dirty="0"/>
              <a:t>If Sympathetic Nervous system is continuously too highly activated we are more at risk of making mistakes causing accidents</a:t>
            </a:r>
          </a:p>
          <a:p>
            <a:pPr>
              <a:buFont typeface="Wingdings" pitchFamily="2" charset="2"/>
              <a:buChar char="§"/>
            </a:pPr>
            <a:r>
              <a:rPr lang="en-US" dirty="0"/>
              <a:t>Anger &gt; conflict &gt; excessive stress response &gt; loss of control &gt; accidents</a:t>
            </a:r>
          </a:p>
          <a:p>
            <a:pPr>
              <a:buFont typeface="Wingdings" pitchFamily="2" charset="2"/>
              <a:buChar char="§"/>
            </a:pPr>
            <a:r>
              <a:rPr lang="en-US" dirty="0"/>
              <a:t>Time pressure &gt; hurried </a:t>
            </a:r>
            <a:r>
              <a:rPr lang="en-US" dirty="0" err="1"/>
              <a:t>behaviour</a:t>
            </a:r>
            <a:r>
              <a:rPr lang="en-US" dirty="0"/>
              <a:t> &gt; less control &gt; accidents</a:t>
            </a:r>
          </a:p>
          <a:p>
            <a:pPr>
              <a:buFont typeface="Wingdings" pitchFamily="2" charset="2"/>
              <a:buChar char="§"/>
            </a:pPr>
            <a:r>
              <a:rPr lang="en-US" dirty="0"/>
              <a:t>Stress &gt; mental shortcuts &gt; wrong decisions &gt; accidents</a:t>
            </a:r>
          </a:p>
          <a:p>
            <a:pPr>
              <a:buFont typeface="Wingdings" pitchFamily="2" charset="2"/>
              <a:buChar char="§"/>
            </a:pPr>
            <a:r>
              <a:rPr lang="en-US" dirty="0"/>
              <a:t>Stress to meet deadlines &gt; cutting corners &gt; design flaws &gt; structural dangers &gt; accidents</a:t>
            </a:r>
          </a:p>
          <a:p>
            <a:pPr>
              <a:buNone/>
            </a:pPr>
            <a:endParaRPr lang="en-US" dirty="0"/>
          </a:p>
          <a:p>
            <a:pPr>
              <a:buFont typeface="Wingdings" pitchFamily="2" charset="2"/>
              <a:buChar char="§"/>
            </a:pPr>
            <a:r>
              <a:rPr lang="en-US" i="1" dirty="0"/>
              <a:t>….. Consider your own possible chain of events …….</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blinds(horizontal)">
                                      <p:cBhvr>
                                        <p:cTn id="7" dur="5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blinds(horizontal)">
                                      <p:cBhvr>
                                        <p:cTn id="12" dur="500"/>
                                        <p:tgtEl>
                                          <p:spTgt spid="174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Effect transition="in" filter="blinds(horizontal)">
                                      <p:cBhvr>
                                        <p:cTn id="17" dur="500"/>
                                        <p:tgtEl>
                                          <p:spTgt spid="174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7411">
                                            <p:txEl>
                                              <p:pRg st="3" end="3"/>
                                            </p:txEl>
                                          </p:spTgt>
                                        </p:tgtEl>
                                        <p:attrNameLst>
                                          <p:attrName>style.visibility</p:attrName>
                                        </p:attrNameLst>
                                      </p:cBhvr>
                                      <p:to>
                                        <p:strVal val="visible"/>
                                      </p:to>
                                    </p:set>
                                    <p:animEffect transition="in" filter="blinds(horizontal)">
                                      <p:cBhvr>
                                        <p:cTn id="22" dur="500"/>
                                        <p:tgtEl>
                                          <p:spTgt spid="174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7411">
                                            <p:txEl>
                                              <p:pRg st="4" end="4"/>
                                            </p:txEl>
                                          </p:spTgt>
                                        </p:tgtEl>
                                        <p:attrNameLst>
                                          <p:attrName>style.visibility</p:attrName>
                                        </p:attrNameLst>
                                      </p:cBhvr>
                                      <p:to>
                                        <p:strVal val="visible"/>
                                      </p:to>
                                    </p:set>
                                    <p:animEffect transition="in" filter="blinds(horizontal)">
                                      <p:cBhvr>
                                        <p:cTn id="27" dur="500"/>
                                        <p:tgtEl>
                                          <p:spTgt spid="174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7411">
                                            <p:txEl>
                                              <p:pRg st="6" end="6"/>
                                            </p:txEl>
                                          </p:spTgt>
                                        </p:tgtEl>
                                        <p:attrNameLst>
                                          <p:attrName>style.visibility</p:attrName>
                                        </p:attrNameLst>
                                      </p:cBhvr>
                                      <p:to>
                                        <p:strVal val="visible"/>
                                      </p:to>
                                    </p:set>
                                    <p:animEffect transition="in" filter="blinds(horizontal)">
                                      <p:cBhvr>
                                        <p:cTn id="32" dur="500"/>
                                        <p:tgtEl>
                                          <p:spTgt spid="174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135CA955-6748-42DD-6883-1EF0AF336403}"/>
              </a:ext>
            </a:extLst>
          </p:cNvPr>
          <p:cNvSpPr/>
          <p:nvPr/>
        </p:nvSpPr>
        <p:spPr bwMode="auto">
          <a:xfrm>
            <a:off x="304800" y="196850"/>
            <a:ext cx="8001000" cy="1098550"/>
          </a:xfrm>
          <a:prstGeom prst="ellipse">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2530" name="Rectangle 2"/>
          <p:cNvSpPr>
            <a:spLocks noGrp="1" noChangeArrowheads="1"/>
          </p:cNvSpPr>
          <p:nvPr>
            <p:ph type="body" idx="1"/>
          </p:nvPr>
        </p:nvSpPr>
        <p:spPr>
          <a:xfrm>
            <a:off x="533400" y="1447800"/>
            <a:ext cx="7848600" cy="4495800"/>
          </a:xfrm>
        </p:spPr>
        <p:txBody>
          <a:bodyPr/>
          <a:lstStyle/>
          <a:p>
            <a:pPr>
              <a:buFont typeface="Wingdings" pitchFamily="2" charset="2"/>
              <a:buChar char="§"/>
            </a:pPr>
            <a:r>
              <a:rPr lang="en-US" altLang="en-US" dirty="0"/>
              <a:t>Change</a:t>
            </a:r>
          </a:p>
          <a:p>
            <a:pPr>
              <a:buFont typeface="Wingdings" pitchFamily="2" charset="2"/>
              <a:buChar char="§"/>
            </a:pPr>
            <a:r>
              <a:rPr lang="en-US" altLang="en-US" dirty="0"/>
              <a:t>Encountering something new</a:t>
            </a:r>
          </a:p>
          <a:p>
            <a:pPr>
              <a:buFont typeface="Wingdings" pitchFamily="2" charset="2"/>
              <a:buChar char="§"/>
            </a:pPr>
            <a:r>
              <a:rPr lang="en-US" altLang="en-US" dirty="0"/>
              <a:t>Obstacles to reaching desired goals</a:t>
            </a:r>
          </a:p>
          <a:p>
            <a:pPr>
              <a:buFont typeface="Wingdings" pitchFamily="2" charset="2"/>
              <a:buChar char="§"/>
            </a:pPr>
            <a:r>
              <a:rPr lang="en-US" altLang="en-US" dirty="0"/>
              <a:t>Conflict</a:t>
            </a:r>
          </a:p>
          <a:p>
            <a:pPr>
              <a:buFont typeface="Wingdings" pitchFamily="2" charset="2"/>
              <a:buChar char="§"/>
            </a:pPr>
            <a:r>
              <a:rPr lang="en-US" altLang="en-US" dirty="0"/>
              <a:t>Being evaluated</a:t>
            </a:r>
          </a:p>
          <a:p>
            <a:pPr>
              <a:buFont typeface="Wingdings" pitchFamily="2" charset="2"/>
              <a:buChar char="§"/>
            </a:pPr>
            <a:r>
              <a:rPr lang="en-US" altLang="en-US" dirty="0"/>
              <a:t>Unpredictable events</a:t>
            </a:r>
          </a:p>
          <a:p>
            <a:pPr>
              <a:buFont typeface="Wingdings" pitchFamily="2" charset="2"/>
              <a:buChar char="§"/>
            </a:pPr>
            <a:r>
              <a:rPr lang="en-US" altLang="en-US" dirty="0"/>
              <a:t>Lack of control</a:t>
            </a:r>
          </a:p>
          <a:p>
            <a:pPr>
              <a:buFont typeface="Wingdings" pitchFamily="2" charset="2"/>
              <a:buChar char="§"/>
            </a:pPr>
            <a:r>
              <a:rPr lang="en-US" altLang="en-US" dirty="0"/>
              <a:t>Continuous threats</a:t>
            </a:r>
          </a:p>
          <a:p>
            <a:pPr>
              <a:buFont typeface="Wingdings" pitchFamily="2" charset="2"/>
              <a:buChar char="§"/>
            </a:pPr>
            <a:r>
              <a:rPr lang="en-US" altLang="en-US" dirty="0"/>
              <a:t>Anxiety: Feelings of tension, uneasiness, apprehension, worry and vulnerability.  </a:t>
            </a:r>
          </a:p>
          <a:p>
            <a:pPr lvl="1">
              <a:buFont typeface="Wingdings" pitchFamily="2" charset="2"/>
              <a:buChar char="§"/>
            </a:pPr>
            <a:r>
              <a:rPr lang="en-US" altLang="en-US" dirty="0"/>
              <a:t>We are motivated to </a:t>
            </a:r>
            <a:r>
              <a:rPr lang="en-US" altLang="en-US" i="1" dirty="0"/>
              <a:t>avoid</a:t>
            </a:r>
            <a:r>
              <a:rPr lang="en-US" altLang="en-US" dirty="0"/>
              <a:t> experiencing anxiety</a:t>
            </a:r>
          </a:p>
          <a:p>
            <a:pPr lvl="1">
              <a:buFont typeface="Wingdings" pitchFamily="2" charset="2"/>
              <a:buChar char="§"/>
            </a:pPr>
            <a:r>
              <a:rPr lang="en-US" altLang="en-US" dirty="0"/>
              <a:t>Anxiety can be the result of hyper-vigilance</a:t>
            </a:r>
          </a:p>
          <a:p>
            <a:endParaRPr lang="en-US" altLang="en-US" dirty="0"/>
          </a:p>
        </p:txBody>
      </p:sp>
      <p:sp>
        <p:nvSpPr>
          <p:cNvPr id="22531" name="Text Box 3"/>
          <p:cNvSpPr txBox="1">
            <a:spLocks noChangeArrowheads="1"/>
          </p:cNvSpPr>
          <p:nvPr/>
        </p:nvSpPr>
        <p:spPr bwMode="auto">
          <a:xfrm>
            <a:off x="0" y="309771"/>
            <a:ext cx="9144000" cy="707886"/>
          </a:xfrm>
          <a:prstGeom prst="rect">
            <a:avLst/>
          </a:prstGeom>
          <a:noFill/>
          <a:ln w="9525">
            <a:noFill/>
            <a:miter lim="800000"/>
            <a:headEnd/>
            <a:tailEnd/>
          </a:ln>
        </p:spPr>
        <p:txBody>
          <a:bodyPr>
            <a:spAutoFit/>
          </a:bodyPr>
          <a:lstStyle/>
          <a:p>
            <a:pPr algn="ctr" eaLnBrk="0" hangingPunct="0">
              <a:spcBef>
                <a:spcPct val="50000"/>
              </a:spcBef>
            </a:pPr>
            <a:r>
              <a:rPr lang="en-US" altLang="en-US" sz="4000" dirty="0">
                <a:cs typeface="Times" panose="02020603050405020304" pitchFamily="18" charset="0"/>
              </a:rPr>
              <a:t>5) Stress provoking life events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103B4-CEEF-4E48-A421-F3C73A7CC9A2}"/>
              </a:ext>
            </a:extLst>
          </p:cNvPr>
          <p:cNvSpPr>
            <a:spLocks noGrp="1"/>
          </p:cNvSpPr>
          <p:nvPr>
            <p:ph type="title"/>
          </p:nvPr>
        </p:nvSpPr>
        <p:spPr/>
        <p:txBody>
          <a:bodyPr/>
          <a:lstStyle/>
          <a:p>
            <a:endParaRPr lang="en-US"/>
          </a:p>
        </p:txBody>
      </p:sp>
      <p:sp>
        <p:nvSpPr>
          <p:cNvPr id="3" name="SmartArt Placeholder 2">
            <a:extLst>
              <a:ext uri="{FF2B5EF4-FFF2-40B4-BE49-F238E27FC236}">
                <a16:creationId xmlns:a16="http://schemas.microsoft.com/office/drawing/2014/main" id="{74DEB5DE-94CA-4D3B-835F-339B57FA9319}"/>
              </a:ext>
            </a:extLst>
          </p:cNvPr>
          <p:cNvSpPr>
            <a:spLocks noGrp="1"/>
          </p:cNvSpPr>
          <p:nvPr>
            <p:ph type="dgm" idx="1"/>
          </p:nvPr>
        </p:nvSpPr>
        <p:spPr/>
      </p:sp>
      <p:pic>
        <p:nvPicPr>
          <p:cNvPr id="3074" name="Picture 2" descr="Holmes and Rahe Stress Scale adults - Toolshero">
            <a:extLst>
              <a:ext uri="{FF2B5EF4-FFF2-40B4-BE49-F238E27FC236}">
                <a16:creationId xmlns:a16="http://schemas.microsoft.com/office/drawing/2014/main" id="{01223C66-F06C-42E6-AB66-C43169FA6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6CEC5A6-93CA-4EF3-B1F8-BA68AF599216}"/>
              </a:ext>
            </a:extLst>
          </p:cNvPr>
          <p:cNvSpPr txBox="1"/>
          <p:nvPr/>
        </p:nvSpPr>
        <p:spPr>
          <a:xfrm>
            <a:off x="4267200" y="179021"/>
            <a:ext cx="4724400" cy="646331"/>
          </a:xfrm>
          <a:prstGeom prst="rect">
            <a:avLst/>
          </a:prstGeom>
          <a:solidFill>
            <a:schemeClr val="accent5"/>
          </a:solidFill>
        </p:spPr>
        <p:txBody>
          <a:bodyPr wrap="square" rtlCol="0">
            <a:spAutoFit/>
          </a:bodyPr>
          <a:lstStyle/>
          <a:p>
            <a:r>
              <a:rPr lang="en-IE" sz="1800" dirty="0"/>
              <a:t>0-150: normal;    150-300: 50% chance of breakdown;    + 300: 80% chance of breakdown</a:t>
            </a:r>
            <a:endParaRPr lang="en-US" sz="1800" dirty="0"/>
          </a:p>
        </p:txBody>
      </p:sp>
    </p:spTree>
    <p:extLst>
      <p:ext uri="{BB962C8B-B14F-4D97-AF65-F5344CB8AC3E}">
        <p14:creationId xmlns:p14="http://schemas.microsoft.com/office/powerpoint/2010/main" val="2418084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8CF105B5-5B2D-4898-B261-59D993DE28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62000"/>
            <a:ext cx="6084794" cy="4840941"/>
          </a:xfrm>
          <a:prstGeom prst="rect">
            <a:avLst/>
          </a:prstGeom>
          <a:noFill/>
          <a:extLst>
            <a:ext uri="{909E8E84-426E-40DD-AFC4-6F175D3DCCD1}">
              <a14:hiddenFill xmlns:a14="http://schemas.microsoft.com/office/drawing/2010/main">
                <a:solidFill>
                  <a:srgbClr val="FFFFFF"/>
                </a:solidFill>
              </a14:hiddenFill>
            </a:ext>
          </a:extLst>
        </p:spPr>
      </p:pic>
      <p:sp>
        <p:nvSpPr>
          <p:cNvPr id="4099" name="Rectangle 3">
            <a:extLst>
              <a:ext uri="{FF2B5EF4-FFF2-40B4-BE49-F238E27FC236}">
                <a16:creationId xmlns:a16="http://schemas.microsoft.com/office/drawing/2014/main" id="{EC92C807-DC41-4A2B-BC63-8F2D7623F2B9}"/>
              </a:ext>
            </a:extLst>
          </p:cNvPr>
          <p:cNvSpPr>
            <a:spLocks noGrp="1" noChangeArrowheads="1"/>
          </p:cNvSpPr>
          <p:nvPr>
            <p:ph type="body" idx="4294967295"/>
          </p:nvPr>
        </p:nvSpPr>
        <p:spPr>
          <a:xfrm>
            <a:off x="448235" y="246530"/>
            <a:ext cx="8258735" cy="309637"/>
          </a:xfrm>
          <a:noFill/>
          <a:ln/>
        </p:spPr>
        <p:txBody>
          <a:bodyPr>
            <a:spAutoFit/>
          </a:bodyPr>
          <a:lstStyle/>
          <a:p>
            <a:pPr marL="0" indent="0" algn="ctr">
              <a:spcBef>
                <a:spcPct val="0"/>
              </a:spcBef>
              <a:buNone/>
            </a:pPr>
            <a:r>
              <a:rPr lang="en-US" altLang="en-US" sz="1412" b="1">
                <a:solidFill>
                  <a:schemeClr val="tx2"/>
                </a:solidFill>
              </a:rPr>
              <a:t>Table 6. Items of the DECORE-21 questionnaire.</a:t>
            </a:r>
          </a:p>
        </p:txBody>
      </p:sp>
      <p:sp>
        <p:nvSpPr>
          <p:cNvPr id="4100" name="Text Box 4">
            <a:extLst>
              <a:ext uri="{FF2B5EF4-FFF2-40B4-BE49-F238E27FC236}">
                <a16:creationId xmlns:a16="http://schemas.microsoft.com/office/drawing/2014/main" id="{BE79026B-9558-4CDC-80B8-54575EF16A16}"/>
              </a:ext>
            </a:extLst>
          </p:cNvPr>
          <p:cNvSpPr txBox="1">
            <a:spLocks noChangeArrowheads="1"/>
          </p:cNvSpPr>
          <p:nvPr/>
        </p:nvSpPr>
        <p:spPr bwMode="auto">
          <a:xfrm>
            <a:off x="526676" y="5748618"/>
            <a:ext cx="8101853" cy="74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806867"/>
            <a:r>
              <a:rPr lang="en-US" altLang="en-US" sz="1059">
                <a:solidFill>
                  <a:srgbClr val="000000"/>
                </a:solidFill>
                <a:latin typeface="Arial" panose="020B0604020202020204" pitchFamily="34" charset="0"/>
                <a:cs typeface="+mn-cs"/>
              </a:rPr>
              <a:t>Talavera-Velasco B, Luceño-Moreno L, Martín García J, Vázquez-Estévez D (2018) DECORE-21: Assessment of occupational stress in police. Confirmatory factor analysis of the original model. PLOS ONE 13(10): e0205028. https://doi.org/10.1371/journal.pone.0205028</a:t>
            </a:r>
          </a:p>
          <a:p>
            <a:pPr defTabSz="806867"/>
            <a:r>
              <a:rPr lang="en-US" altLang="en-US" sz="1059">
                <a:solidFill>
                  <a:srgbClr val="000000"/>
                </a:solidFill>
                <a:latin typeface="Arial" panose="020B0604020202020204" pitchFamily="34" charset="0"/>
                <a:cs typeface="+mn-cs"/>
                <a:hlinkClick r:id="rId3"/>
              </a:rPr>
              <a:t>https://journals.plos.org/plosone/article?id=10.1371/journal.pone.0205028</a:t>
            </a:r>
            <a:endParaRPr lang="en-US" altLang="en-US" sz="1059">
              <a:solidFill>
                <a:srgbClr val="000000"/>
              </a:solidFill>
              <a:latin typeface="Arial" panose="020B0604020202020204" pitchFamily="34" charset="0"/>
              <a:cs typeface="+mn-cs"/>
            </a:endParaRPr>
          </a:p>
        </p:txBody>
      </p:sp>
      <p:pic>
        <p:nvPicPr>
          <p:cNvPr id="4101" name="Picture 5">
            <a:extLst>
              <a:ext uri="{FF2B5EF4-FFF2-40B4-BE49-F238E27FC236}">
                <a16:creationId xmlns:a16="http://schemas.microsoft.com/office/drawing/2014/main" id="{0944C92D-EB4B-444C-ADC1-2DC5E847DC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9941" y="6152030"/>
            <a:ext cx="4493559" cy="6499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8CF105B5-5B2D-4898-B261-59D993DE28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269" y="0"/>
            <a:ext cx="8851462" cy="70420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bwMode="auto">
          <a:xfrm>
            <a:off x="228600" y="46038"/>
            <a:ext cx="8610600" cy="1782762"/>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400" b="0" i="0" u="none" strike="noStrike" cap="none" normalizeH="0" baseline="0">
              <a:ln>
                <a:noFill/>
              </a:ln>
              <a:solidFill>
                <a:schemeClr val="tx1"/>
              </a:solidFill>
              <a:effectLst/>
              <a:latin typeface="Times" pitchFamily="18" charset="0"/>
            </a:endParaRPr>
          </a:p>
        </p:txBody>
      </p:sp>
      <p:sp>
        <p:nvSpPr>
          <p:cNvPr id="1843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4000" dirty="0"/>
              <a:t>6) Stress provoking thinking and </a:t>
            </a:r>
            <a:r>
              <a:rPr lang="en-US" sz="4000" dirty="0" err="1"/>
              <a:t>behaviour</a:t>
            </a:r>
            <a:endParaRPr lang="en-US" sz="4000" dirty="0"/>
          </a:p>
        </p:txBody>
      </p:sp>
      <p:sp>
        <p:nvSpPr>
          <p:cNvPr id="18435" name="Rectangle 3"/>
          <p:cNvSpPr>
            <a:spLocks noGrp="1" noChangeArrowheads="1"/>
          </p:cNvSpPr>
          <p:nvPr>
            <p:ph type="body" idx="1"/>
          </p:nvPr>
        </p:nvSpPr>
        <p:spPr>
          <a:xfrm>
            <a:off x="460717" y="2217738"/>
            <a:ext cx="7772400" cy="2667000"/>
          </a:xfrm>
        </p:spPr>
        <p:txBody>
          <a:bodyPr/>
          <a:lstStyle/>
          <a:p>
            <a:pPr>
              <a:buFont typeface="Wingdings" pitchFamily="2" charset="2"/>
              <a:buChar char="§"/>
            </a:pPr>
            <a:r>
              <a:rPr lang="en-US" dirty="0"/>
              <a:t>Inner conflict</a:t>
            </a:r>
          </a:p>
          <a:p>
            <a:pPr>
              <a:buFont typeface="Wingdings" pitchFamily="2" charset="2"/>
              <a:buChar char="§"/>
            </a:pPr>
            <a:r>
              <a:rPr lang="en-US" dirty="0"/>
              <a:t>Anger</a:t>
            </a:r>
          </a:p>
          <a:p>
            <a:pPr>
              <a:buFont typeface="Wingdings" pitchFamily="2" charset="2"/>
              <a:buChar char="§"/>
            </a:pPr>
            <a:r>
              <a:rPr lang="en-US" altLang="en-US" dirty="0"/>
              <a:t>Frustration</a:t>
            </a:r>
          </a:p>
          <a:p>
            <a:pPr>
              <a:buFont typeface="Wingdings" pitchFamily="2" charset="2"/>
              <a:buChar char="§"/>
            </a:pPr>
            <a:r>
              <a:rPr lang="en-US" altLang="en-US" dirty="0"/>
              <a:t>Worry and rumination</a:t>
            </a:r>
          </a:p>
          <a:p>
            <a:pPr>
              <a:buFont typeface="Wingdings" pitchFamily="2" charset="2"/>
              <a:buChar char="§"/>
            </a:pPr>
            <a:r>
              <a:rPr lang="en-US" altLang="en-US" dirty="0"/>
              <a:t>Pessimistic thinking</a:t>
            </a:r>
          </a:p>
          <a:p>
            <a:pPr>
              <a:buFont typeface="Wingdings" pitchFamily="2" charset="2"/>
              <a:buChar char="§"/>
            </a:pPr>
            <a:r>
              <a:rPr lang="en-US" altLang="en-US" dirty="0"/>
              <a:t>Irrational expectations</a:t>
            </a:r>
          </a:p>
          <a:p>
            <a:pPr>
              <a:buFont typeface="Wingdings" pitchFamily="2" charset="2"/>
              <a:buChar char="§"/>
            </a:pPr>
            <a:endParaRPr lang="en-US" dirty="0"/>
          </a:p>
          <a:p>
            <a:pPr>
              <a:buFont typeface="Wingdings" pitchFamily="2" charset="2"/>
              <a:buChar char="§"/>
            </a:pPr>
            <a:r>
              <a:rPr lang="en-US" dirty="0"/>
              <a:t>The stress response can become habitual in tandem with automatic negative thought and emotional processes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blinds(horizontal)">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blinds(horizontal)">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blinds(horizontal)">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blinds(horizontal)">
                                      <p:cBhvr>
                                        <p:cTn id="22" dur="500"/>
                                        <p:tgtEl>
                                          <p:spTgt spid="184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8435">
                                            <p:txEl>
                                              <p:pRg st="4" end="4"/>
                                            </p:txEl>
                                          </p:spTgt>
                                        </p:tgtEl>
                                        <p:attrNameLst>
                                          <p:attrName>style.visibility</p:attrName>
                                        </p:attrNameLst>
                                      </p:cBhvr>
                                      <p:to>
                                        <p:strVal val="visible"/>
                                      </p:to>
                                    </p:set>
                                    <p:animEffect transition="in" filter="blinds(horizontal)">
                                      <p:cBhvr>
                                        <p:cTn id="27" dur="500"/>
                                        <p:tgtEl>
                                          <p:spTgt spid="1843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8435">
                                            <p:txEl>
                                              <p:pRg st="5" end="5"/>
                                            </p:txEl>
                                          </p:spTgt>
                                        </p:tgtEl>
                                        <p:attrNameLst>
                                          <p:attrName>style.visibility</p:attrName>
                                        </p:attrNameLst>
                                      </p:cBhvr>
                                      <p:to>
                                        <p:strVal val="visible"/>
                                      </p:to>
                                    </p:set>
                                    <p:animEffect transition="in" filter="blinds(horizontal)">
                                      <p:cBhvr>
                                        <p:cTn id="32" dur="500"/>
                                        <p:tgtEl>
                                          <p:spTgt spid="1843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8435">
                                            <p:txEl>
                                              <p:pRg st="7" end="7"/>
                                            </p:txEl>
                                          </p:spTgt>
                                        </p:tgtEl>
                                        <p:attrNameLst>
                                          <p:attrName>style.visibility</p:attrName>
                                        </p:attrNameLst>
                                      </p:cBhvr>
                                      <p:to>
                                        <p:strVal val="visible"/>
                                      </p:to>
                                    </p:set>
                                    <p:animEffect transition="in" filter="blinds(horizontal)">
                                      <p:cBhvr>
                                        <p:cTn id="37" dur="500"/>
                                        <p:tgtEl>
                                          <p:spTgt spid="184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8" name="Picture 6" descr="Image result for stress management work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3679825"/>
            <a:ext cx="5944810" cy="3121025"/>
          </a:xfrm>
          <a:prstGeom prst="rect">
            <a:avLst/>
          </a:prstGeom>
          <a:noFill/>
          <a:extLst>
            <a:ext uri="{909E8E84-426E-40DD-AFC4-6F175D3DCCD1}">
              <a14:hiddenFill xmlns:a14="http://schemas.microsoft.com/office/drawing/2010/main">
                <a:solidFill>
                  <a:srgbClr val="FFFFFF"/>
                </a:solidFill>
              </a14:hiddenFill>
            </a:ext>
          </a:extLst>
        </p:spPr>
      </p:pic>
      <p:pic>
        <p:nvPicPr>
          <p:cNvPr id="44034" name="Picture 2" descr="Image result for stress management 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9846"/>
            <a:ext cx="2476499" cy="3105148"/>
          </a:xfrm>
          <a:prstGeom prst="rect">
            <a:avLst/>
          </a:prstGeom>
          <a:noFill/>
          <a:extLst>
            <a:ext uri="{909E8E84-426E-40DD-AFC4-6F175D3DCCD1}">
              <a14:hiddenFill xmlns:a14="http://schemas.microsoft.com/office/drawing/2010/main">
                <a:solidFill>
                  <a:srgbClr val="FFFFFF"/>
                </a:solidFill>
              </a14:hiddenFill>
            </a:ext>
          </a:extLst>
        </p:spPr>
      </p:pic>
      <p:pic>
        <p:nvPicPr>
          <p:cNvPr id="44036" name="Picture 4" descr="Image result for stress management imag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4936" y="3486150"/>
            <a:ext cx="2408809" cy="2971800"/>
          </a:xfrm>
          <a:prstGeom prst="rect">
            <a:avLst/>
          </a:prstGeom>
          <a:noFill/>
          <a:extLst>
            <a:ext uri="{909E8E84-426E-40DD-AFC4-6F175D3DCCD1}">
              <a14:hiddenFill xmlns:a14="http://schemas.microsoft.com/office/drawing/2010/main">
                <a:solidFill>
                  <a:srgbClr val="FFFFFF"/>
                </a:solidFill>
              </a14:hiddenFill>
            </a:ext>
          </a:extLst>
        </p:spPr>
      </p:pic>
      <p:pic>
        <p:nvPicPr>
          <p:cNvPr id="44040" name="Picture 8" descr="Image result for stress management workboo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5235" y="3105150"/>
            <a:ext cx="3752850" cy="3752850"/>
          </a:xfrm>
          <a:prstGeom prst="rect">
            <a:avLst/>
          </a:prstGeom>
          <a:noFill/>
          <a:extLst>
            <a:ext uri="{909E8E84-426E-40DD-AFC4-6F175D3DCCD1}">
              <a14:hiddenFill xmlns:a14="http://schemas.microsoft.com/office/drawing/2010/main">
                <a:solidFill>
                  <a:srgbClr val="FFFFFF"/>
                </a:solidFill>
              </a14:hiddenFill>
            </a:ext>
          </a:extLst>
        </p:spPr>
      </p:pic>
      <p:pic>
        <p:nvPicPr>
          <p:cNvPr id="44044" name="Picture 12" descr="Image result for stress management workbook"/>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69422" y="-146743"/>
            <a:ext cx="6084475" cy="3419475"/>
          </a:xfrm>
          <a:prstGeom prst="rect">
            <a:avLst/>
          </a:prstGeom>
          <a:noFill/>
          <a:extLst>
            <a:ext uri="{909E8E84-426E-40DD-AFC4-6F175D3DCCD1}">
              <a14:hiddenFill xmlns:a14="http://schemas.microsoft.com/office/drawing/2010/main">
                <a:solidFill>
                  <a:srgbClr val="FFFFFF"/>
                </a:solidFill>
              </a14:hiddenFill>
            </a:ext>
          </a:extLst>
        </p:spPr>
      </p:pic>
      <p:pic>
        <p:nvPicPr>
          <p:cNvPr id="44042" name="Picture 10" descr="Image result for stress management workboo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7518" y="10447"/>
            <a:ext cx="3383945" cy="3383945"/>
          </a:xfrm>
          <a:prstGeom prst="rect">
            <a:avLst/>
          </a:prstGeom>
          <a:noFill/>
          <a:extLst>
            <a:ext uri="{909E8E84-426E-40DD-AFC4-6F175D3DCCD1}">
              <a14:hiddenFill xmlns:a14="http://schemas.microsoft.com/office/drawing/2010/main">
                <a:solidFill>
                  <a:srgbClr val="FFFFFF"/>
                </a:solidFill>
              </a14:hiddenFill>
            </a:ext>
          </a:extLst>
        </p:spPr>
      </p:pic>
      <p:pic>
        <p:nvPicPr>
          <p:cNvPr id="44048" name="Picture 16" descr="Starving the Stress Gremlin: A Cognitive Behavioural Therapy Workbook on Stress Management for Young Peopl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9422" y="1792079"/>
            <a:ext cx="2826830" cy="4018811"/>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a:extLst>
              <a:ext uri="{FF2B5EF4-FFF2-40B4-BE49-F238E27FC236}">
                <a16:creationId xmlns:a16="http://schemas.microsoft.com/office/drawing/2014/main" id="{2F638C2A-5047-4B27-BD21-0FCC97B4C3C3}"/>
              </a:ext>
            </a:extLst>
          </p:cNvPr>
          <p:cNvSpPr/>
          <p:nvPr/>
        </p:nvSpPr>
        <p:spPr bwMode="auto">
          <a:xfrm>
            <a:off x="2057401" y="107603"/>
            <a:ext cx="7114734" cy="1684475"/>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4000" dirty="0"/>
              <a:t>7) Stress Management</a:t>
            </a:r>
          </a:p>
          <a:p>
            <a:pPr marL="0" marR="0" indent="0" algn="l" defTabSz="914400" rtl="0" eaLnBrk="0" fontAlgn="base" latinLnBrk="0" hangingPunct="0">
              <a:lnSpc>
                <a:spcPct val="100000"/>
              </a:lnSpc>
              <a:spcBef>
                <a:spcPct val="0"/>
              </a:spcBef>
              <a:spcAft>
                <a:spcPct val="0"/>
              </a:spcAft>
              <a:buClrTx/>
              <a:buSzTx/>
              <a:buFontTx/>
              <a:buNone/>
              <a:tabLst/>
            </a:pPr>
            <a:r>
              <a:rPr lang="en-US" sz="4000" dirty="0"/>
              <a:t>            Principles</a:t>
            </a:r>
            <a:endParaRPr kumimoji="0" lang="en-IE" sz="4000" b="0" i="0" u="none" strike="noStrike" cap="none" normalizeH="0" baseline="0" dirty="0">
              <a:ln>
                <a:noFill/>
              </a:ln>
              <a:solidFill>
                <a:schemeClr val="tx1"/>
              </a:solidFill>
              <a:effectLst/>
              <a:latin typeface="Times" pitchFamily="18" charset="0"/>
            </a:endParaRPr>
          </a:p>
        </p:txBody>
      </p:sp>
    </p:spTree>
    <p:extLst>
      <p:ext uri="{BB962C8B-B14F-4D97-AF65-F5344CB8AC3E}">
        <p14:creationId xmlns:p14="http://schemas.microsoft.com/office/powerpoint/2010/main" val="320398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0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4042"/>
                                        </p:tgtEl>
                                        <p:attrNameLst>
                                          <p:attrName>style.visibility</p:attrName>
                                        </p:attrNameLst>
                                      </p:cBhvr>
                                      <p:to>
                                        <p:strVal val="visible"/>
                                      </p:to>
                                    </p:set>
                                    <p:anim calcmode="lin" valueType="num">
                                      <p:cBhvr additive="base">
                                        <p:cTn id="11" dur="500" fill="hold"/>
                                        <p:tgtEl>
                                          <p:spTgt spid="44042"/>
                                        </p:tgtEl>
                                        <p:attrNameLst>
                                          <p:attrName>ppt_x</p:attrName>
                                        </p:attrNameLst>
                                      </p:cBhvr>
                                      <p:tavLst>
                                        <p:tav tm="0">
                                          <p:val>
                                            <p:strVal val="#ppt_x"/>
                                          </p:val>
                                        </p:tav>
                                        <p:tav tm="100000">
                                          <p:val>
                                            <p:strVal val="#ppt_x"/>
                                          </p:val>
                                        </p:tav>
                                      </p:tavLst>
                                    </p:anim>
                                    <p:anim calcmode="lin" valueType="num">
                                      <p:cBhvr additive="base">
                                        <p:cTn id="12" dur="500" fill="hold"/>
                                        <p:tgtEl>
                                          <p:spTgt spid="4404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4038"/>
                                        </p:tgtEl>
                                        <p:attrNameLst>
                                          <p:attrName>style.visibility</p:attrName>
                                        </p:attrNameLst>
                                      </p:cBhvr>
                                      <p:to>
                                        <p:strVal val="visible"/>
                                      </p:to>
                                    </p:set>
                                    <p:animEffect transition="in" filter="fade">
                                      <p:cBhvr>
                                        <p:cTn id="17" dur="1000"/>
                                        <p:tgtEl>
                                          <p:spTgt spid="44038"/>
                                        </p:tgtEl>
                                      </p:cBhvr>
                                    </p:animEffect>
                                    <p:anim calcmode="lin" valueType="num">
                                      <p:cBhvr>
                                        <p:cTn id="18" dur="1000" fill="hold"/>
                                        <p:tgtEl>
                                          <p:spTgt spid="44038"/>
                                        </p:tgtEl>
                                        <p:attrNameLst>
                                          <p:attrName>ppt_x</p:attrName>
                                        </p:attrNameLst>
                                      </p:cBhvr>
                                      <p:tavLst>
                                        <p:tav tm="0">
                                          <p:val>
                                            <p:strVal val="#ppt_x"/>
                                          </p:val>
                                        </p:tav>
                                        <p:tav tm="100000">
                                          <p:val>
                                            <p:strVal val="#ppt_x"/>
                                          </p:val>
                                        </p:tav>
                                      </p:tavLst>
                                    </p:anim>
                                    <p:anim calcmode="lin" valueType="num">
                                      <p:cBhvr>
                                        <p:cTn id="19" dur="1000" fill="hold"/>
                                        <p:tgtEl>
                                          <p:spTgt spid="4403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44040"/>
                                        </p:tgtEl>
                                        <p:attrNameLst>
                                          <p:attrName>style.visibility</p:attrName>
                                        </p:attrNameLst>
                                      </p:cBhvr>
                                      <p:to>
                                        <p:strVal val="visible"/>
                                      </p:to>
                                    </p:set>
                                    <p:animEffect transition="in" filter="wipe(down)">
                                      <p:cBhvr>
                                        <p:cTn id="24" dur="500"/>
                                        <p:tgtEl>
                                          <p:spTgt spid="44040"/>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44044"/>
                                        </p:tgtEl>
                                        <p:attrNameLst>
                                          <p:attrName>style.visibility</p:attrName>
                                        </p:attrNameLst>
                                      </p:cBhvr>
                                      <p:to>
                                        <p:strVal val="visible"/>
                                      </p:to>
                                    </p:set>
                                    <p:animEffect transition="in" filter="circle(in)">
                                      <p:cBhvr>
                                        <p:cTn id="29" dur="2000"/>
                                        <p:tgtEl>
                                          <p:spTgt spid="44044"/>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44036"/>
                                        </p:tgtEl>
                                        <p:attrNameLst>
                                          <p:attrName>style.visibility</p:attrName>
                                        </p:attrNameLst>
                                      </p:cBhvr>
                                      <p:to>
                                        <p:strVal val="visible"/>
                                      </p:to>
                                    </p:set>
                                    <p:animEffect transition="in" filter="barn(inVertical)">
                                      <p:cBhvr>
                                        <p:cTn id="34" dur="500"/>
                                        <p:tgtEl>
                                          <p:spTgt spid="4403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44048"/>
                                        </p:tgtEl>
                                        <p:attrNameLst>
                                          <p:attrName>style.visibility</p:attrName>
                                        </p:attrNameLst>
                                      </p:cBhvr>
                                      <p:to>
                                        <p:strVal val="visible"/>
                                      </p:to>
                                    </p:set>
                                    <p:animEffect transition="in" filter="wipe(down)">
                                      <p:cBhvr>
                                        <p:cTn id="39" dur="500"/>
                                        <p:tgtEl>
                                          <p:spTgt spid="44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171164" y="228600"/>
            <a:ext cx="8649269" cy="2895600"/>
          </a:xfrm>
        </p:spPr>
        <p:txBody>
          <a:bodyPr/>
          <a:lstStyle/>
          <a:p>
            <a:pPr>
              <a:buNone/>
            </a:pPr>
            <a:r>
              <a:rPr lang="en-US" dirty="0"/>
              <a:t>Effective stress management is the basis of a healthy life-style</a:t>
            </a:r>
            <a:r>
              <a:rPr lang="en-US" dirty="0">
                <a:solidFill>
                  <a:srgbClr val="C00000"/>
                </a:solidFill>
              </a:rPr>
              <a:t>: plan it !</a:t>
            </a:r>
          </a:p>
        </p:txBody>
      </p:sp>
      <p:pic>
        <p:nvPicPr>
          <p:cNvPr id="43010" name="Picture 2" descr="Image result for stress management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280" y="838200"/>
            <a:ext cx="7947035" cy="5562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D7B37-D3E0-4809-A3F2-27F98DF0A25E}"/>
              </a:ext>
            </a:extLst>
          </p:cNvPr>
          <p:cNvSpPr>
            <a:spLocks noGrp="1"/>
          </p:cNvSpPr>
          <p:nvPr>
            <p:ph type="title"/>
          </p:nvPr>
        </p:nvSpPr>
        <p:spPr/>
        <p:txBody>
          <a:bodyPr/>
          <a:lstStyle/>
          <a:p>
            <a:r>
              <a:rPr lang="en-IE" dirty="0"/>
              <a:t>Stress Management: four core messages</a:t>
            </a:r>
            <a:br>
              <a:rPr lang="en-IE" dirty="0"/>
            </a:br>
            <a:endParaRPr lang="en-US" dirty="0"/>
          </a:p>
        </p:txBody>
      </p:sp>
      <p:sp>
        <p:nvSpPr>
          <p:cNvPr id="3" name="Content Placeholder 2">
            <a:extLst>
              <a:ext uri="{FF2B5EF4-FFF2-40B4-BE49-F238E27FC236}">
                <a16:creationId xmlns:a16="http://schemas.microsoft.com/office/drawing/2014/main" id="{1095E78F-1C70-31A6-9472-7C03105AE6DF}"/>
              </a:ext>
            </a:extLst>
          </p:cNvPr>
          <p:cNvSpPr>
            <a:spLocks noGrp="1"/>
          </p:cNvSpPr>
          <p:nvPr>
            <p:ph idx="1"/>
          </p:nvPr>
        </p:nvSpPr>
        <p:spPr>
          <a:xfrm>
            <a:off x="228600" y="1676400"/>
            <a:ext cx="7772400" cy="4114800"/>
          </a:xfrm>
        </p:spPr>
        <p:txBody>
          <a:bodyPr/>
          <a:lstStyle/>
          <a:p>
            <a:pPr marL="0" indent="0">
              <a:buNone/>
            </a:pPr>
            <a:endParaRPr lang="en-IE" dirty="0"/>
          </a:p>
          <a:p>
            <a:pPr marL="457200" indent="-457200">
              <a:buFont typeface="+mj-lt"/>
              <a:buAutoNum type="arabicPeriod"/>
            </a:pPr>
            <a:r>
              <a:rPr lang="en-IE" dirty="0"/>
              <a:t>manage demands and exposure to pressure in your life with rewarding and positive experiences</a:t>
            </a:r>
          </a:p>
          <a:p>
            <a:pPr marL="457200" indent="-457200">
              <a:buFont typeface="+mj-lt"/>
              <a:buAutoNum type="arabicPeriod"/>
            </a:pPr>
            <a:endParaRPr lang="en-IE" dirty="0"/>
          </a:p>
          <a:p>
            <a:pPr marL="457200" indent="-457200">
              <a:buFont typeface="+mj-lt"/>
              <a:buAutoNum type="arabicPeriod"/>
            </a:pPr>
            <a:r>
              <a:rPr lang="en-IE" dirty="0"/>
              <a:t>control how you think about the stressors in your life (rational and positive thinking)</a:t>
            </a:r>
          </a:p>
          <a:p>
            <a:pPr marL="457200" indent="-457200">
              <a:buFont typeface="+mj-lt"/>
              <a:buAutoNum type="arabicPeriod"/>
            </a:pPr>
            <a:endParaRPr lang="en-IE" dirty="0"/>
          </a:p>
          <a:p>
            <a:pPr marL="457200" indent="-457200">
              <a:buFont typeface="+mj-lt"/>
              <a:buAutoNum type="arabicPeriod"/>
            </a:pPr>
            <a:r>
              <a:rPr lang="en-IE" dirty="0"/>
              <a:t>maintain a balance between sympathetic (vigorous activity) and para-sympathetic (relaxation) neural activity</a:t>
            </a:r>
          </a:p>
          <a:p>
            <a:pPr marL="457200" indent="-457200">
              <a:buFont typeface="+mj-lt"/>
              <a:buAutoNum type="arabicPeriod"/>
            </a:pPr>
            <a:endParaRPr lang="en-IE" dirty="0"/>
          </a:p>
          <a:p>
            <a:pPr marL="457200" indent="-457200">
              <a:buFont typeface="+mj-lt"/>
              <a:buAutoNum type="arabicPeriod"/>
            </a:pPr>
            <a:r>
              <a:rPr lang="en-IE" dirty="0"/>
              <a:t>seek support from others when your need it</a:t>
            </a:r>
          </a:p>
          <a:p>
            <a:pPr marL="457200" indent="-457200">
              <a:buFont typeface="+mj-lt"/>
              <a:buAutoNum type="arabicPeriod"/>
            </a:pPr>
            <a:endParaRPr lang="en-IE" dirty="0"/>
          </a:p>
          <a:p>
            <a:pPr marL="457200" indent="-457200">
              <a:buFont typeface="+mj-lt"/>
              <a:buAutoNum type="arabicPeriod"/>
            </a:pPr>
            <a:endParaRPr lang="en-IE" dirty="0"/>
          </a:p>
          <a:p>
            <a:pPr marL="457200" indent="-457200">
              <a:buFont typeface="+mj-lt"/>
              <a:buAutoNum type="arabicPeriod"/>
            </a:pPr>
            <a:endParaRPr lang="en-IE" dirty="0"/>
          </a:p>
          <a:p>
            <a:pPr marL="457200" indent="-457200">
              <a:buFont typeface="+mj-lt"/>
              <a:buAutoNum type="arabicPeriod"/>
            </a:pPr>
            <a:endParaRPr lang="en-US" dirty="0"/>
          </a:p>
        </p:txBody>
      </p:sp>
    </p:spTree>
    <p:extLst>
      <p:ext uri="{BB962C8B-B14F-4D97-AF65-F5344CB8AC3E}">
        <p14:creationId xmlns:p14="http://schemas.microsoft.com/office/powerpoint/2010/main" val="1466303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26" name="Object 7"/>
          <p:cNvGraphicFramePr>
            <a:graphicFrameLocks noGrp="1" noChangeAspect="1"/>
          </p:cNvGraphicFramePr>
          <p:nvPr>
            <p:ph type="dgm" idx="1"/>
            <p:extLst>
              <p:ext uri="{D42A27DB-BD31-4B8C-83A1-F6EECF244321}">
                <p14:modId xmlns:p14="http://schemas.microsoft.com/office/powerpoint/2010/main" val="2711451396"/>
              </p:ext>
            </p:extLst>
          </p:nvPr>
        </p:nvGraphicFramePr>
        <p:xfrm>
          <a:off x="3025775" y="33338"/>
          <a:ext cx="4464050" cy="6672262"/>
        </p:xfrm>
        <a:graphic>
          <a:graphicData uri="http://schemas.openxmlformats.org/presentationml/2006/ole">
            <mc:AlternateContent xmlns:mc="http://schemas.openxmlformats.org/markup-compatibility/2006">
              <mc:Choice xmlns:v="urn:schemas-microsoft-com:vml" Requires="v">
                <p:oleObj name="Organization Chart" r:id="rId2" imgW="1796760" imgH="2685960" progId="OrgPlusWOPX.4">
                  <p:embed followColorScheme="full"/>
                </p:oleObj>
              </mc:Choice>
              <mc:Fallback>
                <p:oleObj name="Organization Chart" r:id="rId2" imgW="1796760" imgH="2685960" progId="OrgPlusWOPX.4">
                  <p:embed followColorScheme="full"/>
                  <p:pic>
                    <p:nvPicPr>
                      <p:cNvPr id="0" name="Object 7"/>
                      <p:cNvPicPr>
                        <a:picLocks noChangeAspect="1" noChangeArrowheads="1"/>
                      </p:cNvPicPr>
                      <p:nvPr/>
                    </p:nvPicPr>
                    <p:blipFill>
                      <a:blip r:embed="rId3"/>
                      <a:srcRect/>
                      <a:stretch>
                        <a:fillRect/>
                      </a:stretch>
                    </p:blipFill>
                    <p:spPr bwMode="auto">
                      <a:xfrm>
                        <a:off x="3025775" y="33338"/>
                        <a:ext cx="4464050" cy="6672262"/>
                      </a:xfrm>
                      <a:prstGeom prst="rect">
                        <a:avLst/>
                      </a:prstGeom>
                      <a:noFill/>
                    </p:spPr>
                  </p:pic>
                </p:oleObj>
              </mc:Fallback>
            </mc:AlternateContent>
          </a:graphicData>
        </a:graphic>
      </p:graphicFrame>
      <p:sp>
        <p:nvSpPr>
          <p:cNvPr id="1027" name="Text Box 8"/>
          <p:cNvSpPr txBox="1">
            <a:spLocks noChangeArrowheads="1"/>
          </p:cNvSpPr>
          <p:nvPr/>
        </p:nvSpPr>
        <p:spPr bwMode="auto">
          <a:xfrm>
            <a:off x="380524" y="879475"/>
            <a:ext cx="2199640" cy="1754326"/>
          </a:xfrm>
          <a:prstGeom prst="rect">
            <a:avLst/>
          </a:prstGeom>
          <a:noFill/>
          <a:ln w="9525">
            <a:noFill/>
            <a:miter lim="800000"/>
            <a:headEnd/>
            <a:tailEnd/>
          </a:ln>
        </p:spPr>
        <p:txBody>
          <a:bodyPr wrap="none">
            <a:spAutoFit/>
          </a:bodyPr>
          <a:lstStyle/>
          <a:p>
            <a:pPr algn="ctr" eaLnBrk="0" hangingPunct="0"/>
            <a:r>
              <a:rPr lang="en-US" sz="2800" b="1" dirty="0">
                <a:solidFill>
                  <a:srgbClr val="000000"/>
                </a:solidFill>
              </a:rPr>
              <a:t>Model 2: </a:t>
            </a:r>
          </a:p>
          <a:p>
            <a:pPr algn="ctr" eaLnBrk="0" hangingPunct="0"/>
            <a:r>
              <a:rPr lang="en-US" sz="2800" b="1" dirty="0">
                <a:solidFill>
                  <a:srgbClr val="000000"/>
                </a:solidFill>
              </a:rPr>
              <a:t>Stress</a:t>
            </a:r>
          </a:p>
          <a:p>
            <a:pPr algn="ctr" eaLnBrk="0" hangingPunct="0"/>
            <a:r>
              <a:rPr lang="en-US" sz="2800" b="1" dirty="0">
                <a:solidFill>
                  <a:srgbClr val="000000"/>
                </a:solidFill>
              </a:rPr>
              <a:t>Management</a:t>
            </a:r>
          </a:p>
          <a:p>
            <a:pPr algn="ctr" eaLnBrk="0" hangingPunct="0"/>
            <a:r>
              <a:rPr lang="en-US" b="1" dirty="0">
                <a:solidFill>
                  <a:srgbClr val="000000"/>
                </a:solidFill>
              </a:rPr>
              <a:t>(Myers, 2004)</a:t>
            </a:r>
            <a:endParaRPr lang="nl-NL" b="1" dirty="0">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IE" sz="2000" dirty="0">
                <a:solidFill>
                  <a:srgbClr val="990000"/>
                </a:solidFill>
              </a:rPr>
              <a:t>Apply the </a:t>
            </a:r>
            <a:r>
              <a:rPr lang="en-IE" sz="2000" dirty="0">
                <a:solidFill>
                  <a:schemeClr val="tx1"/>
                </a:solidFill>
              </a:rPr>
              <a:t>two models to the scenario:</a:t>
            </a:r>
            <a:br>
              <a:rPr lang="en-IE" sz="2000" dirty="0">
                <a:solidFill>
                  <a:srgbClr val="990000"/>
                </a:solidFill>
              </a:rPr>
            </a:br>
            <a:r>
              <a:rPr lang="en-IE" sz="2000" dirty="0">
                <a:solidFill>
                  <a:srgbClr val="990000"/>
                </a:solidFill>
              </a:rPr>
              <a:t>1) Which factors are likely to cause stress? Map them. </a:t>
            </a:r>
            <a:br>
              <a:rPr lang="en-IE" sz="2000" dirty="0">
                <a:solidFill>
                  <a:srgbClr val="990000"/>
                </a:solidFill>
              </a:rPr>
            </a:br>
            <a:r>
              <a:rPr lang="en-IE" sz="2000" dirty="0">
                <a:solidFill>
                  <a:srgbClr val="990000"/>
                </a:solidFill>
              </a:rPr>
              <a:t>2) How might these factors interact? Likely outcome?</a:t>
            </a:r>
            <a:br>
              <a:rPr lang="en-IE" sz="2000" dirty="0">
                <a:solidFill>
                  <a:srgbClr val="990000"/>
                </a:solidFill>
              </a:rPr>
            </a:br>
            <a:r>
              <a:rPr lang="en-IE" sz="2000" dirty="0">
                <a:solidFill>
                  <a:srgbClr val="990000"/>
                </a:solidFill>
              </a:rPr>
              <a:t>3) Suggest ideas for prevention / intervention.</a:t>
            </a:r>
            <a:endParaRPr lang="en-US" sz="2000" dirty="0">
              <a:solidFill>
                <a:srgbClr val="990000"/>
              </a:solidFill>
            </a:endParaRPr>
          </a:p>
        </p:txBody>
      </p:sp>
      <p:sp>
        <p:nvSpPr>
          <p:cNvPr id="11267" name="Content Placeholder 2"/>
          <p:cNvSpPr>
            <a:spLocks noGrp="1"/>
          </p:cNvSpPr>
          <p:nvPr>
            <p:ph idx="1"/>
          </p:nvPr>
        </p:nvSpPr>
        <p:spPr>
          <a:xfrm>
            <a:off x="228600" y="2286000"/>
            <a:ext cx="7772400" cy="4114800"/>
          </a:xfrm>
        </p:spPr>
        <p:txBody>
          <a:bodyPr/>
          <a:lstStyle/>
          <a:p>
            <a:pPr>
              <a:buFont typeface="Monotype Sorts"/>
              <a:buNone/>
            </a:pPr>
            <a:r>
              <a:rPr lang="en-US" dirty="0"/>
              <a:t>The manufacturing division of the company moved to China, so a large part of the workforce was laid off. To the considerable surprise of the employees, the two remaining divisions were forced to merge. One location was closed, with the employees of this branch moving in with the only other branch left in the country. This means a rather considerable commute for these employees. They have little choice because there are not a lot of similar employment  opportunities in the area. They are retrained to suit the present needs of the company and getting used to the open plan offices they are put in. There are </a:t>
            </a:r>
            <a:r>
              <a:rPr lang="en-US" dirty="0" err="1"/>
              <a:t>rumours</a:t>
            </a:r>
            <a:r>
              <a:rPr lang="en-US" dirty="0"/>
              <a:t> that the company will cease its activities in Ireland entirely.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IE" sz="2000" dirty="0">
                <a:solidFill>
                  <a:srgbClr val="990000"/>
                </a:solidFill>
              </a:rPr>
              <a:t>Apply the </a:t>
            </a:r>
            <a:r>
              <a:rPr lang="en-IE" sz="2000" dirty="0">
                <a:solidFill>
                  <a:schemeClr val="tx1"/>
                </a:solidFill>
              </a:rPr>
              <a:t>two models </a:t>
            </a:r>
            <a:r>
              <a:rPr lang="en-IE" sz="2000" dirty="0">
                <a:solidFill>
                  <a:srgbClr val="990000"/>
                </a:solidFill>
              </a:rPr>
              <a:t>to the scenario:</a:t>
            </a:r>
            <a:br>
              <a:rPr lang="en-IE" sz="2000" dirty="0">
                <a:solidFill>
                  <a:srgbClr val="990000"/>
                </a:solidFill>
              </a:rPr>
            </a:br>
            <a:r>
              <a:rPr lang="en-IE" sz="2000" dirty="0">
                <a:solidFill>
                  <a:srgbClr val="990000"/>
                </a:solidFill>
              </a:rPr>
              <a:t>1) Which factors are likely to cause stress? Map them! </a:t>
            </a:r>
            <a:br>
              <a:rPr lang="en-IE" sz="2000" dirty="0">
                <a:solidFill>
                  <a:srgbClr val="990000"/>
                </a:solidFill>
              </a:rPr>
            </a:br>
            <a:r>
              <a:rPr lang="en-IE" sz="2000" dirty="0">
                <a:solidFill>
                  <a:srgbClr val="990000"/>
                </a:solidFill>
              </a:rPr>
              <a:t>2) How might these factors interact? Possible outcome?</a:t>
            </a:r>
            <a:br>
              <a:rPr lang="en-IE" sz="2000" dirty="0">
                <a:solidFill>
                  <a:srgbClr val="990000"/>
                </a:solidFill>
              </a:rPr>
            </a:br>
            <a:r>
              <a:rPr lang="en-IE" sz="2000" dirty="0">
                <a:solidFill>
                  <a:srgbClr val="990000"/>
                </a:solidFill>
              </a:rPr>
              <a:t>3) Suggest ideas for prevention / intervention.</a:t>
            </a:r>
            <a:endParaRPr lang="en-US" dirty="0"/>
          </a:p>
        </p:txBody>
      </p:sp>
      <p:sp>
        <p:nvSpPr>
          <p:cNvPr id="12291" name="Content Placeholder 2"/>
          <p:cNvSpPr>
            <a:spLocks noGrp="1"/>
          </p:cNvSpPr>
          <p:nvPr>
            <p:ph idx="1"/>
          </p:nvPr>
        </p:nvSpPr>
        <p:spPr>
          <a:xfrm>
            <a:off x="304800" y="2057400"/>
            <a:ext cx="7772400" cy="4114800"/>
          </a:xfrm>
        </p:spPr>
        <p:txBody>
          <a:bodyPr/>
          <a:lstStyle/>
          <a:p>
            <a:pPr>
              <a:buFont typeface="Monotype Sorts"/>
              <a:buNone/>
            </a:pPr>
            <a:r>
              <a:rPr lang="en-US" dirty="0"/>
              <a:t>Gerry (28) had an accident. He fell off a ladder that broke while he was on it. He broke a leg and both of his arms but survived. Three months later he is more or less recovered except his leg is still not ok. It may never be entirely the way it was. Gerry’s wife works from the home, so she took care of him after he got out of the hospital. The company has been slow offering compensation and so Gerry put it in the hands of a lawyer. The lawyer advises Gerry to stay home unless he is 100% recovered. Gerry’s three colleagues are taking over his work. The company has not hired a replacement for Gerry. Gerry was a very good football player in a local team, but it is unlikely that he will ever play again.</a:t>
            </a:r>
          </a:p>
        </p:txBody>
      </p:sp>
    </p:spTree>
    <p:extLst>
      <p:ext uri="{BB962C8B-B14F-4D97-AF65-F5344CB8AC3E}">
        <p14:creationId xmlns:p14="http://schemas.microsoft.com/office/powerpoint/2010/main" val="1273187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FFCCCC">
            <a:alpha val="25000"/>
          </a:srgbClr>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E143A65-A505-7FFD-15C1-1E2E6C690F0F}"/>
              </a:ext>
            </a:extLst>
          </p:cNvPr>
          <p:cNvSpPr/>
          <p:nvPr/>
        </p:nvSpPr>
        <p:spPr bwMode="auto">
          <a:xfrm>
            <a:off x="114300" y="342900"/>
            <a:ext cx="8915400" cy="1371600"/>
          </a:xfrm>
          <a:prstGeom prst="ellipse">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1506" name="Rectangle 2"/>
          <p:cNvSpPr>
            <a:spLocks noGrp="1" noChangeArrowheads="1"/>
          </p:cNvSpPr>
          <p:nvPr>
            <p:ph type="title"/>
          </p:nvPr>
        </p:nvSpPr>
        <p:spPr bwMode="auto">
          <a:xfrm>
            <a:off x="228600" y="4572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IE" sz="4000" dirty="0"/>
              <a:t>8) Practical Stress Management: </a:t>
            </a:r>
            <a:br>
              <a:rPr lang="en-IE" sz="4000" dirty="0"/>
            </a:br>
            <a:r>
              <a:rPr lang="en-IE" sz="4000" dirty="0"/>
              <a:t>3 techniques</a:t>
            </a:r>
          </a:p>
        </p:txBody>
      </p:sp>
      <p:sp>
        <p:nvSpPr>
          <p:cNvPr id="21507" name="Rectangle 3"/>
          <p:cNvSpPr>
            <a:spLocks noGrp="1" noChangeArrowheads="1"/>
          </p:cNvSpPr>
          <p:nvPr>
            <p:ph type="body" idx="1"/>
          </p:nvPr>
        </p:nvSpPr>
        <p:spPr>
          <a:xfrm>
            <a:off x="457200" y="1981200"/>
            <a:ext cx="7772400" cy="4114800"/>
          </a:xfrm>
        </p:spPr>
        <p:txBody>
          <a:bodyPr/>
          <a:lstStyle/>
          <a:p>
            <a:pPr marL="0" indent="0">
              <a:buNone/>
            </a:pPr>
            <a:r>
              <a:rPr lang="en-IE" dirty="0"/>
              <a:t>Long-term benefits of awareness of the role of stress in one’s life and work:</a:t>
            </a:r>
          </a:p>
          <a:p>
            <a:pPr marL="0" indent="0">
              <a:buNone/>
            </a:pPr>
            <a:endParaRPr lang="en-IE" dirty="0"/>
          </a:p>
          <a:p>
            <a:pPr>
              <a:buFont typeface="Wingdings" pitchFamily="2" charset="2"/>
              <a:buChar char="§"/>
            </a:pPr>
            <a:r>
              <a:rPr lang="en-IE" dirty="0"/>
              <a:t>Technique 1: Increasing Awareness of Stress</a:t>
            </a:r>
          </a:p>
          <a:p>
            <a:pPr>
              <a:buFont typeface="Wingdings" pitchFamily="2" charset="2"/>
              <a:buChar char="§"/>
            </a:pPr>
            <a:r>
              <a:rPr lang="en-IE" dirty="0"/>
              <a:t>Technique 2: Rationalising your Thinking</a:t>
            </a:r>
          </a:p>
          <a:p>
            <a:pPr marL="0" indent="0">
              <a:buNone/>
            </a:pPr>
            <a:endParaRPr lang="en-IE" dirty="0"/>
          </a:p>
          <a:p>
            <a:pPr marL="0" indent="0">
              <a:buNone/>
            </a:pPr>
            <a:endParaRPr lang="en-IE" dirty="0"/>
          </a:p>
          <a:p>
            <a:pPr marL="0" indent="0">
              <a:buNone/>
            </a:pPr>
            <a:r>
              <a:rPr lang="en-IE" dirty="0"/>
              <a:t>Immediate impact on sympathetic activation (arousal reduction)</a:t>
            </a:r>
          </a:p>
          <a:p>
            <a:pPr>
              <a:buFont typeface="Wingdings" pitchFamily="2" charset="2"/>
              <a:buChar char="§"/>
            </a:pPr>
            <a:r>
              <a:rPr lang="en-IE" dirty="0"/>
              <a:t>Technique 3: Cue-Controlled-Relaxation</a:t>
            </a:r>
          </a:p>
          <a:p>
            <a:endParaRPr lang="en-IE" dirty="0"/>
          </a:p>
          <a:p>
            <a:endParaRPr lang="en-IE" dirty="0"/>
          </a:p>
          <a:p>
            <a:endParaRPr lang="en-I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7"/>
          <p:cNvGraphicFramePr>
            <a:graphicFrameLocks noGrp="1" noChangeAspect="1"/>
          </p:cNvGraphicFramePr>
          <p:nvPr>
            <p:ph type="dgm" idx="4294967295"/>
            <p:extLst>
              <p:ext uri="{D42A27DB-BD31-4B8C-83A1-F6EECF244321}">
                <p14:modId xmlns:p14="http://schemas.microsoft.com/office/powerpoint/2010/main" val="610803018"/>
              </p:ext>
            </p:extLst>
          </p:nvPr>
        </p:nvGraphicFramePr>
        <p:xfrm>
          <a:off x="2362200" y="101600"/>
          <a:ext cx="4419600" cy="6605588"/>
        </p:xfrm>
        <a:graphic>
          <a:graphicData uri="http://schemas.openxmlformats.org/presentationml/2006/ole">
            <mc:AlternateContent xmlns:mc="http://schemas.openxmlformats.org/markup-compatibility/2006">
              <mc:Choice xmlns:v="urn:schemas-microsoft-com:vml" Requires="v">
                <p:oleObj name="Organization Chart" r:id="rId2" imgW="1796760" imgH="2685960" progId="OrgPlusWOPX.4">
                  <p:embed followColorScheme="full"/>
                </p:oleObj>
              </mc:Choice>
              <mc:Fallback>
                <p:oleObj name="Organization Chart" r:id="rId2" imgW="1796760" imgH="2685960" progId="OrgPlusWOPX.4">
                  <p:embed followColorScheme="full"/>
                  <p:pic>
                    <p:nvPicPr>
                      <p:cNvPr id="1026" name="Object 7"/>
                      <p:cNvPicPr>
                        <a:picLocks noChangeAspect="1" noChangeArrowheads="1"/>
                      </p:cNvPicPr>
                      <p:nvPr/>
                    </p:nvPicPr>
                    <p:blipFill>
                      <a:blip r:embed="rId3"/>
                      <a:srcRect/>
                      <a:stretch>
                        <a:fillRect/>
                      </a:stretch>
                    </p:blipFill>
                    <p:spPr bwMode="auto">
                      <a:xfrm>
                        <a:off x="2362200" y="101600"/>
                        <a:ext cx="4419600" cy="6605588"/>
                      </a:xfrm>
                      <a:prstGeom prst="rect">
                        <a:avLst/>
                      </a:prstGeom>
                      <a:noFill/>
                    </p:spPr>
                  </p:pic>
                </p:oleObj>
              </mc:Fallback>
            </mc:AlternateContent>
          </a:graphicData>
        </a:graphic>
      </p:graphicFrame>
      <p:sp>
        <p:nvSpPr>
          <p:cNvPr id="1027" name="Text Box 8"/>
          <p:cNvSpPr txBox="1">
            <a:spLocks noChangeArrowheads="1"/>
          </p:cNvSpPr>
          <p:nvPr/>
        </p:nvSpPr>
        <p:spPr bwMode="auto">
          <a:xfrm>
            <a:off x="304800" y="879475"/>
            <a:ext cx="3952875" cy="2062103"/>
          </a:xfrm>
          <a:prstGeom prst="rect">
            <a:avLst/>
          </a:prstGeom>
          <a:noFill/>
          <a:ln w="9525">
            <a:noFill/>
            <a:miter lim="800000"/>
            <a:headEnd/>
            <a:tailEnd/>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pitchFamily="18" charset="0"/>
                <a:ea typeface="+mn-ea"/>
                <a:cs typeface="Arial" pitchFamily="34" charset="0"/>
              </a:rPr>
              <a:t>Model 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pitchFamily="18" charset="0"/>
                <a:ea typeface="+mn-ea"/>
                <a:cs typeface="Arial" pitchFamily="34" charset="0"/>
              </a:rPr>
              <a:t>Stress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pitchFamily="18" charset="0"/>
                <a:ea typeface="+mn-ea"/>
                <a:cs typeface="Arial" pitchFamily="34" charset="0"/>
              </a:rPr>
              <a:t>Management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pitchFamily="18" charset="0"/>
                <a:ea typeface="+mn-ea"/>
                <a:cs typeface="Arial" pitchFamily="34" charset="0"/>
              </a:rPr>
              <a:t>(Lazarus &amp;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Times" pitchFamily="18" charset="0"/>
                <a:ea typeface="+mn-ea"/>
                <a:cs typeface="Arial" pitchFamily="34" charset="0"/>
              </a:rPr>
              <a:t>Folkman</a:t>
            </a:r>
            <a:r>
              <a:rPr kumimoji="0" lang="en-US" sz="1600" b="1" i="0" u="none" strike="noStrike" kern="1200" cap="none" spc="0" normalizeH="0" baseline="0" noProof="0" dirty="0">
                <a:ln>
                  <a:noFill/>
                </a:ln>
                <a:solidFill>
                  <a:srgbClr val="000000"/>
                </a:solidFill>
                <a:effectLst/>
                <a:uLnTx/>
                <a:uFillTx/>
                <a:latin typeface="Times" pitchFamily="18" charset="0"/>
                <a:ea typeface="+mn-ea"/>
                <a:cs typeface="Arial" pitchFamily="34" charset="0"/>
              </a:rPr>
              <a:t>, 1984;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pitchFamily="18" charset="0"/>
                <a:ea typeface="+mn-ea"/>
                <a:cs typeface="Arial" pitchFamily="34" charset="0"/>
              </a:rPr>
              <a:t>Myers, 2002</a:t>
            </a:r>
            <a:r>
              <a:rPr kumimoji="0" lang="en-US" sz="2400" b="1" i="0" u="none" strike="noStrike" kern="1200" cap="none" spc="0" normalizeH="0" baseline="0" noProof="0" dirty="0">
                <a:ln>
                  <a:noFill/>
                </a:ln>
                <a:solidFill>
                  <a:srgbClr val="000000"/>
                </a:solidFill>
                <a:effectLst/>
                <a:uLnTx/>
                <a:uFillTx/>
                <a:latin typeface="Times" pitchFamily="18" charset="0"/>
                <a:ea typeface="+mn-ea"/>
                <a:cs typeface="Arial" pitchFamily="34" charset="0"/>
              </a:rPr>
              <a:t>)</a:t>
            </a:r>
            <a:endParaRPr kumimoji="0" lang="nl-NL" sz="2400" b="1" i="0" u="none" strike="noStrike" kern="1200" cap="none" spc="0" normalizeH="0" baseline="0" noProof="0" dirty="0">
              <a:ln>
                <a:noFill/>
              </a:ln>
              <a:solidFill>
                <a:srgbClr val="000000"/>
              </a:solidFill>
              <a:effectLst/>
              <a:uLnTx/>
              <a:uFillTx/>
              <a:latin typeface="Times" pitchFamily="18" charset="0"/>
              <a:ea typeface="+mn-ea"/>
              <a:cs typeface="Arial" pitchFamily="34" charset="0"/>
            </a:endParaRPr>
          </a:p>
        </p:txBody>
      </p:sp>
      <p:sp>
        <p:nvSpPr>
          <p:cNvPr id="4" name="TextBox 3"/>
          <p:cNvSpPr txBox="1"/>
          <p:nvPr/>
        </p:nvSpPr>
        <p:spPr>
          <a:xfrm>
            <a:off x="7239000" y="838200"/>
            <a:ext cx="1752600" cy="1200329"/>
          </a:xfrm>
          <a:prstGeom prst="rect">
            <a:avLst/>
          </a:prstGeom>
          <a:solidFill>
            <a:srgbClr val="FFFF00"/>
          </a:solidFill>
          <a:effectLst>
            <a:outerShdw blurRad="50800" dist="38100" dir="10800000" algn="r" rotWithShape="0">
              <a:prstClr val="black">
                <a:alpha val="40000"/>
              </a:prstClr>
            </a:outerShdw>
          </a:effec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sz="2400" b="0" i="0" u="none" strike="noStrike" kern="1200" cap="none" spc="0" normalizeH="0" baseline="0" noProof="0" dirty="0">
                <a:ln>
                  <a:noFill/>
                </a:ln>
                <a:solidFill>
                  <a:srgbClr val="990000"/>
                </a:solidFill>
                <a:effectLst/>
                <a:uLnTx/>
                <a:uFillTx/>
                <a:latin typeface="Times" pitchFamily="18" charset="0"/>
                <a:ea typeface="+mn-ea"/>
                <a:cs typeface="Arial" pitchFamily="34" charset="0"/>
              </a:rPr>
              <a:t>Impact of Technique 1 and 2 </a:t>
            </a:r>
          </a:p>
        </p:txBody>
      </p:sp>
      <p:cxnSp>
        <p:nvCxnSpPr>
          <p:cNvPr id="6" name="Straight Arrow Connector 5"/>
          <p:cNvCxnSpPr/>
          <p:nvPr/>
        </p:nvCxnSpPr>
        <p:spPr bwMode="auto">
          <a:xfrm rot="10800000">
            <a:off x="5943600" y="609600"/>
            <a:ext cx="1295400" cy="381000"/>
          </a:xfrm>
          <a:prstGeom prst="straightConnector1">
            <a:avLst/>
          </a:prstGeom>
          <a:solidFill>
            <a:schemeClr val="accent1"/>
          </a:solidFill>
          <a:ln w="28575" cap="flat" cmpd="sng" algn="ctr">
            <a:solidFill>
              <a:schemeClr val="tx1"/>
            </a:solidFill>
            <a:prstDash val="solid"/>
            <a:round/>
            <a:headEnd type="none" w="med" len="med"/>
            <a:tailEnd type="arrow"/>
          </a:ln>
          <a:effectLst>
            <a:outerShdw blurRad="50800" dist="50800" dir="5400000" algn="ctr" rotWithShape="0">
              <a:srgbClr val="336699"/>
            </a:outerShdw>
          </a:effectLst>
        </p:spPr>
      </p:cxnSp>
      <p:cxnSp>
        <p:nvCxnSpPr>
          <p:cNvPr id="9" name="Straight Arrow Connector 8"/>
          <p:cNvCxnSpPr/>
          <p:nvPr/>
        </p:nvCxnSpPr>
        <p:spPr bwMode="auto">
          <a:xfrm rot="10800000">
            <a:off x="5867400" y="1371600"/>
            <a:ext cx="1371600" cy="152400"/>
          </a:xfrm>
          <a:prstGeom prst="straightConnector1">
            <a:avLst/>
          </a:prstGeom>
          <a:solidFill>
            <a:schemeClr val="accent1"/>
          </a:solidFill>
          <a:ln w="28575" cap="flat" cmpd="sng" algn="ctr">
            <a:solidFill>
              <a:schemeClr val="tx1"/>
            </a:solidFill>
            <a:prstDash val="solid"/>
            <a:round/>
            <a:headEnd type="none" w="med" len="med"/>
            <a:tailEnd type="arrow"/>
          </a:ln>
          <a:effectLst>
            <a:outerShdw blurRad="50800" dist="50800" dir="5400000" algn="ctr" rotWithShape="0">
              <a:srgbClr val="336699"/>
            </a:outerShdw>
          </a:effectLst>
        </p:spPr>
      </p:cxnSp>
    </p:spTree>
    <p:extLst>
      <p:ext uri="{BB962C8B-B14F-4D97-AF65-F5344CB8AC3E}">
        <p14:creationId xmlns:p14="http://schemas.microsoft.com/office/powerpoint/2010/main" val="1164159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bwMode="auto">
          <a:xfrm>
            <a:off x="0" y="228600"/>
            <a:ext cx="8229600" cy="1143000"/>
          </a:xfrm>
          <a:noFill/>
          <a:ln>
            <a:miter lim="800000"/>
            <a:headEnd/>
            <a:tailEnd/>
          </a:ln>
        </p:spPr>
        <p:txBody>
          <a:bodyPr vert="horz" wrap="square" lIns="91440" tIns="45720" rIns="91440" bIns="45720" numCol="1" anchor="t" anchorCtr="0" compatLnSpc="1">
            <a:prstTxWarp prst="textNoShape">
              <a:avLst/>
            </a:prstTxWarp>
          </a:bodyPr>
          <a:lstStyle/>
          <a:p>
            <a:br>
              <a:rPr lang="en-US" sz="2400" dirty="0"/>
            </a:br>
            <a:r>
              <a:rPr lang="en-US" sz="2400" dirty="0"/>
              <a:t>Yerkes-Dodson Inverted U-Hypothesis (1908)</a:t>
            </a:r>
          </a:p>
        </p:txBody>
      </p:sp>
      <p:pic>
        <p:nvPicPr>
          <p:cNvPr id="9219" name="Content Placeholder 3" descr="YerkesDodsonLawGraph.png"/>
          <p:cNvPicPr>
            <a:picLocks noGrp="1" noChangeAspect="1"/>
          </p:cNvPicPr>
          <p:nvPr>
            <p:ph idx="1"/>
          </p:nvPr>
        </p:nvPicPr>
        <p:blipFill>
          <a:blip r:embed="rId2" cstate="print"/>
          <a:srcRect/>
          <a:stretch>
            <a:fillRect/>
          </a:stretch>
        </p:blipFill>
        <p:spPr>
          <a:xfrm>
            <a:off x="1371600" y="1752600"/>
            <a:ext cx="6096000" cy="4818063"/>
          </a:xfrm>
        </p:spPr>
      </p:pic>
      <p:cxnSp>
        <p:nvCxnSpPr>
          <p:cNvPr id="4" name="Straight Arrow Connector 3"/>
          <p:cNvCxnSpPr/>
          <p:nvPr/>
        </p:nvCxnSpPr>
        <p:spPr bwMode="auto">
          <a:xfrm flipH="1">
            <a:off x="5638800" y="2438400"/>
            <a:ext cx="1524000" cy="990600"/>
          </a:xfrm>
          <a:prstGeom prst="straightConnector1">
            <a:avLst/>
          </a:prstGeom>
          <a:solidFill>
            <a:schemeClr val="accent1"/>
          </a:solidFill>
          <a:ln w="28575" cap="flat" cmpd="sng" algn="ctr">
            <a:solidFill>
              <a:srgbClr val="336699"/>
            </a:solidFill>
            <a:prstDash val="sysDot"/>
            <a:round/>
            <a:headEnd type="none" w="med" len="med"/>
            <a:tailEnd type="arrow"/>
          </a:ln>
          <a:effectLst>
            <a:outerShdw blurRad="50800" dist="50800" dir="5400000" algn="ctr" rotWithShape="0">
              <a:srgbClr val="336699"/>
            </a:outerShdw>
          </a:effectLst>
        </p:spPr>
      </p:cxnSp>
      <p:sp>
        <p:nvSpPr>
          <p:cNvPr id="7" name="Rectangle 6"/>
          <p:cNvSpPr/>
          <p:nvPr/>
        </p:nvSpPr>
        <p:spPr>
          <a:xfrm>
            <a:off x="7239000" y="838200"/>
            <a:ext cx="1905000" cy="1570038"/>
          </a:xfrm>
          <a:prstGeom prst="rect">
            <a:avLst/>
          </a:prstGeom>
          <a:solidFill>
            <a:srgbClr val="FFFF00"/>
          </a:solidFill>
          <a:effectLst>
            <a:outerShdw blurRad="50800" dist="38100" dir="8100000" algn="tr" rotWithShape="0">
              <a:prstClr val="black">
                <a:alpha val="40000"/>
              </a:prstClr>
            </a:outerShdw>
          </a:effec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sz="2400" b="0" i="0" u="none" strike="noStrike" kern="1200" cap="none" spc="0" normalizeH="0" baseline="0" noProof="0" dirty="0">
                <a:ln>
                  <a:noFill/>
                </a:ln>
                <a:solidFill>
                  <a:srgbClr val="990000"/>
                </a:solidFill>
                <a:effectLst/>
                <a:uLnTx/>
                <a:uFillTx/>
                <a:latin typeface="Times" pitchFamily="18" charset="0"/>
                <a:ea typeface="+mn-ea"/>
                <a:cs typeface="Arial" pitchFamily="34" charset="0"/>
              </a:rPr>
              <a:t>Impact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sz="2400" b="0" i="0" u="none" strike="noStrike" kern="1200" cap="none" spc="0" normalizeH="0" baseline="0" noProof="0" dirty="0">
                <a:ln>
                  <a:noFill/>
                </a:ln>
                <a:solidFill>
                  <a:srgbClr val="990000"/>
                </a:solidFill>
                <a:effectLst/>
                <a:uLnTx/>
                <a:uFillTx/>
                <a:latin typeface="Times" pitchFamily="18" charset="0"/>
                <a:ea typeface="+mn-ea"/>
                <a:cs typeface="Arial" pitchFamily="34" charset="0"/>
              </a:rPr>
              <a:t>Technique 3: reduction of arousal level </a:t>
            </a:r>
          </a:p>
        </p:txBody>
      </p:sp>
      <p:cxnSp>
        <p:nvCxnSpPr>
          <p:cNvPr id="9" name="Straight Arrow Connector 8"/>
          <p:cNvCxnSpPr/>
          <p:nvPr/>
        </p:nvCxnSpPr>
        <p:spPr bwMode="auto">
          <a:xfrm flipH="1" flipV="1">
            <a:off x="4648200" y="2667000"/>
            <a:ext cx="990600" cy="838200"/>
          </a:xfrm>
          <a:prstGeom prst="straightConnector1">
            <a:avLst/>
          </a:prstGeom>
          <a:solidFill>
            <a:schemeClr val="accent1"/>
          </a:solidFill>
          <a:ln w="41275" cap="flat" cmpd="sng" algn="ctr">
            <a:solidFill>
              <a:srgbClr val="336699"/>
            </a:solidFill>
            <a:prstDash val="solid"/>
            <a:round/>
            <a:headEnd type="none" w="med" len="med"/>
            <a:tailEnd type="arrow"/>
          </a:ln>
          <a:effectLst>
            <a:outerShdw blurRad="50800" dist="50800" dir="5400000" algn="ctr" rotWithShape="0">
              <a:srgbClr val="336699"/>
            </a:outerShdw>
          </a:effectLst>
        </p:spPr>
      </p:cxnSp>
      <p:sp>
        <p:nvSpPr>
          <p:cNvPr id="16" name="Cloud Callout 15"/>
          <p:cNvSpPr/>
          <p:nvPr/>
        </p:nvSpPr>
        <p:spPr bwMode="auto">
          <a:xfrm rot="21374738">
            <a:off x="6288430" y="3139365"/>
            <a:ext cx="2013480" cy="1288668"/>
          </a:xfrm>
          <a:prstGeom prst="cloudCallout">
            <a:avLst>
              <a:gd name="adj1" fmla="val -63755"/>
              <a:gd name="adj2" fmla="val -32834"/>
            </a:avLst>
          </a:prstGeom>
          <a:solidFill>
            <a:srgbClr val="FFCC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Times" pitchFamily="18" charset="0"/>
                <a:ea typeface="+mn-ea"/>
                <a:cs typeface="Arial" pitchFamily="34" charset="0"/>
              </a:rPr>
              <a:t>to take you from here …..</a:t>
            </a:r>
          </a:p>
        </p:txBody>
      </p:sp>
      <p:sp>
        <p:nvSpPr>
          <p:cNvPr id="17" name="Cloud Callout 16"/>
          <p:cNvSpPr/>
          <p:nvPr/>
        </p:nvSpPr>
        <p:spPr bwMode="auto">
          <a:xfrm>
            <a:off x="4419600" y="1752600"/>
            <a:ext cx="1447800" cy="838200"/>
          </a:xfrm>
          <a:prstGeom prst="cloudCallout">
            <a:avLst/>
          </a:prstGeom>
          <a:solidFill>
            <a:srgbClr val="FFCC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Times" pitchFamily="18" charset="0"/>
                <a:ea typeface="+mn-ea"/>
                <a:cs typeface="Arial" pitchFamily="34" charset="0"/>
              </a:rPr>
              <a:t>… to here!</a:t>
            </a:r>
          </a:p>
        </p:txBody>
      </p:sp>
    </p:spTree>
    <p:extLst>
      <p:ext uri="{BB962C8B-B14F-4D97-AF65-F5344CB8AC3E}">
        <p14:creationId xmlns:p14="http://schemas.microsoft.com/office/powerpoint/2010/main" val="222974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linds(horizontal)">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linds(horizontal)">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FFCCCC">
            <a:alpha val="28000"/>
          </a:srgbClr>
        </a:solidFill>
        <a:effectLst/>
      </p:bgPr>
    </p:bg>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990600" y="230832"/>
            <a:ext cx="7162800" cy="5955476"/>
          </a:xfrm>
          <a:prstGeom prst="rect">
            <a:avLst/>
          </a:prstGeom>
          <a:noFill/>
          <a:ln w="9525">
            <a:noFill/>
            <a:miter lim="800000"/>
            <a:headEnd/>
            <a:tailEnd/>
          </a:ln>
          <a:effectLst/>
        </p:spPr>
        <p:txBody>
          <a:bodyPr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990000"/>
                </a:solidFill>
                <a:effectLst/>
                <a:uLnTx/>
                <a:uFillTx/>
                <a:latin typeface="Geneva"/>
                <a:ea typeface="Times New Roman" pitchFamily="18" charset="0"/>
                <a:cs typeface="Times New Roman" pitchFamily="18" charset="0"/>
              </a:rPr>
              <a:t>Technique 1: Increasing Awareness of Stress </a:t>
            </a:r>
            <a:r>
              <a:rPr kumimoji="0" lang="en-US" sz="1600" b="0" i="0" u="none" strike="noStrike" kern="1200" cap="none" spc="0" normalizeH="0" baseline="0" noProof="0" dirty="0">
                <a:ln>
                  <a:noFill/>
                </a:ln>
                <a:solidFill>
                  <a:srgbClr val="990000"/>
                </a:solidFill>
                <a:effectLst/>
                <a:uLnTx/>
                <a:uFillTx/>
                <a:latin typeface="Geneva"/>
                <a:ea typeface="Times New Roman" pitchFamily="18" charset="0"/>
                <a:cs typeface="Times New Roman" pitchFamily="18" charset="0"/>
              </a:rPr>
              <a:t>(affects primary &amp; secondary appraisal)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sz="1050" b="0" i="0" u="none" strike="noStrike" kern="1200" cap="none" spc="0" normalizeH="0" baseline="0" noProof="0" dirty="0">
              <a:ln>
                <a:noFill/>
              </a:ln>
              <a:solidFill>
                <a:srgbClr val="000000"/>
              </a:solidFill>
              <a:effectLst/>
              <a:uLnTx/>
              <a:uFillTx/>
              <a:latin typeface="Times" pitchFamily="18" charset="0"/>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neva"/>
                <a:ea typeface="Times New Roman" pitchFamily="18" charset="0"/>
                <a:cs typeface="Times New Roman" pitchFamily="18" charset="0"/>
              </a:rPr>
              <a:t>All change starts with </a:t>
            </a:r>
            <a:r>
              <a:rPr kumimoji="0" lang="en-US" sz="1400" b="1" i="0" u="none" strike="noStrike" kern="1200" cap="none" spc="0" normalizeH="0" baseline="0" noProof="0" dirty="0">
                <a:ln>
                  <a:noFill/>
                </a:ln>
                <a:solidFill>
                  <a:srgbClr val="000000"/>
                </a:solidFill>
                <a:effectLst/>
                <a:uLnTx/>
                <a:uFillTx/>
                <a:latin typeface="Geneva"/>
                <a:ea typeface="Times New Roman" pitchFamily="18" charset="0"/>
                <a:cs typeface="Times New Roman" pitchFamily="18" charset="0"/>
              </a:rPr>
              <a:t>awareness</a:t>
            </a:r>
            <a:r>
              <a:rPr kumimoji="0" lang="en-US" sz="1400" b="0" i="0" u="none" strike="noStrike" kern="1200" cap="none" spc="0" normalizeH="0" baseline="0" noProof="0" dirty="0">
                <a:ln>
                  <a:noFill/>
                </a:ln>
                <a:solidFill>
                  <a:srgbClr val="000000"/>
                </a:solidFill>
                <a:effectLst/>
                <a:uLnTx/>
                <a:uFillTx/>
                <a:latin typeface="Geneva"/>
                <a:ea typeface="Times New Roman" pitchFamily="18" charset="0"/>
                <a:cs typeface="Times New Roman" pitchFamily="18" charset="0"/>
              </a:rPr>
              <a:t>. You can use the models presented in the lectures to analyse what causes you stress, and what you are already trying to do about it. The nature of stress is such that we often resist thinking about it in detail, and therefore we may not find out what is at the basis of it, how we cope and how we can make improvements. This simple exercise will assist you in increasing your awareness in preparation for making other improvements.</a:t>
            </a:r>
            <a:endParaRPr kumimoji="0" lang="en-IE" sz="1400" b="0" i="0" u="none" strike="noStrike" kern="1200" cap="none" spc="0" normalizeH="0" baseline="0" noProof="0" dirty="0">
              <a:ln>
                <a:noFill/>
              </a:ln>
              <a:solidFill>
                <a:srgbClr val="000000"/>
              </a:solidFill>
              <a:effectLst/>
              <a:uLnTx/>
              <a:uFillTx/>
              <a:latin typeface="Times" pitchFamily="18" charset="0"/>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Geneva"/>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Geneva"/>
                <a:ea typeface="Times New Roman" pitchFamily="18" charset="0"/>
                <a:cs typeface="Times New Roman" pitchFamily="18" charset="0"/>
              </a:rPr>
              <a:t>Further reading: Greenberg, J.S. (2002) </a:t>
            </a:r>
            <a:r>
              <a:rPr kumimoji="0" lang="en-US" sz="1100" b="0" i="1" u="none" strike="noStrike" kern="1200" cap="none" spc="0" normalizeH="0" baseline="0" noProof="0" dirty="0">
                <a:ln>
                  <a:noFill/>
                </a:ln>
                <a:solidFill>
                  <a:srgbClr val="000000"/>
                </a:solidFill>
                <a:effectLst/>
                <a:uLnTx/>
                <a:uFillTx/>
                <a:latin typeface="Geneva"/>
                <a:ea typeface="Times New Roman" pitchFamily="18" charset="0"/>
                <a:cs typeface="Times New Roman" pitchFamily="18" charset="0"/>
              </a:rPr>
              <a:t>Comprehensive Stress Management (8</a:t>
            </a:r>
            <a:r>
              <a:rPr kumimoji="0" lang="en-US" sz="1100" b="0" i="1" u="none" strike="noStrike" kern="1200" cap="none" spc="0" normalizeH="0" baseline="30000" noProof="0" dirty="0">
                <a:ln>
                  <a:noFill/>
                </a:ln>
                <a:solidFill>
                  <a:srgbClr val="000000"/>
                </a:solidFill>
                <a:effectLst/>
                <a:uLnTx/>
                <a:uFillTx/>
                <a:latin typeface="Geneva"/>
                <a:ea typeface="Times New Roman" pitchFamily="18" charset="0"/>
                <a:cs typeface="Times New Roman" pitchFamily="18" charset="0"/>
              </a:rPr>
              <a:t>th</a:t>
            </a:r>
            <a:r>
              <a:rPr kumimoji="0" lang="en-US" sz="1100" b="0" i="1" u="none" strike="noStrike" kern="1200" cap="none" spc="0" normalizeH="0" baseline="0" noProof="0" dirty="0">
                <a:ln>
                  <a:noFill/>
                </a:ln>
                <a:solidFill>
                  <a:srgbClr val="000000"/>
                </a:solidFill>
                <a:effectLst/>
                <a:uLnTx/>
                <a:uFillTx/>
                <a:latin typeface="Geneva"/>
                <a:ea typeface="Times New Roman" pitchFamily="18" charset="0"/>
                <a:cs typeface="Times New Roman" pitchFamily="18" charset="0"/>
              </a:rPr>
              <a:t> ed.). </a:t>
            </a:r>
            <a:r>
              <a:rPr kumimoji="0" lang="en-US" sz="1100" b="0" i="0" u="none" strike="noStrike" kern="1200" cap="none" spc="0" normalizeH="0" baseline="0" noProof="0" dirty="0">
                <a:ln>
                  <a:noFill/>
                </a:ln>
                <a:solidFill>
                  <a:srgbClr val="000000"/>
                </a:solidFill>
                <a:effectLst/>
                <a:uLnTx/>
                <a:uFillTx/>
                <a:latin typeface="Geneva"/>
                <a:ea typeface="Times New Roman" pitchFamily="18" charset="0"/>
                <a:cs typeface="Times New Roman" pitchFamily="18" charset="0"/>
              </a:rPr>
              <a:t>New York: McGraw-Hill.</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Geneva"/>
              <a:ea typeface="+mn-ea"/>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sz="1050" b="0" i="0" u="none" strike="noStrike" kern="1200" cap="none" spc="0" normalizeH="0" baseline="0" noProof="0" dirty="0">
              <a:ln>
                <a:noFill/>
              </a:ln>
              <a:solidFill>
                <a:srgbClr val="000000"/>
              </a:solidFill>
              <a:effectLst/>
              <a:uLnTx/>
              <a:uFillTx/>
              <a:latin typeface="Times" pitchFamily="18" charset="0"/>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neva"/>
                <a:ea typeface="Times New Roman" pitchFamily="18" charset="0"/>
                <a:cs typeface="Arial" pitchFamily="34" charset="0"/>
              </a:rPr>
              <a:t> Please, write down something that causes you an unpleasant form of stress.</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defRPr/>
            </a:pPr>
            <a:endParaRPr kumimoji="0" lang="en-IE" sz="1050" b="0" i="0" u="none" strike="noStrike" kern="1200" cap="none" spc="0" normalizeH="0" baseline="0" noProof="0" dirty="0">
              <a:ln>
                <a:noFill/>
              </a:ln>
              <a:solidFill>
                <a:srgbClr val="000000"/>
              </a:solidFill>
              <a:effectLst/>
              <a:uLnTx/>
              <a:uFillTx/>
              <a:latin typeface="Times" pitchFamily="18" charset="0"/>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neva"/>
                <a:ea typeface="Times New Roman" pitchFamily="18" charset="0"/>
                <a:cs typeface="Arial" pitchFamily="34" charset="0"/>
              </a:rPr>
              <a:t> Why do you think it causes you stress? (external aspects &lt;&gt; internal aspects)</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defRPr/>
            </a:pPr>
            <a:endParaRPr kumimoji="0" lang="en-IE" sz="1050" b="0" i="0" u="none" strike="noStrike" kern="1200" cap="none" spc="0" normalizeH="0" baseline="0" noProof="0" dirty="0">
              <a:ln>
                <a:noFill/>
              </a:ln>
              <a:solidFill>
                <a:srgbClr val="000000"/>
              </a:solidFill>
              <a:effectLst/>
              <a:uLnTx/>
              <a:uFillTx/>
              <a:latin typeface="Times" pitchFamily="18" charset="0"/>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neva"/>
                <a:ea typeface="Times New Roman" pitchFamily="18" charset="0"/>
                <a:cs typeface="Arial" pitchFamily="34" charset="0"/>
              </a:rPr>
              <a:t> What could you do to reduce the cause of your stress?</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Geneva"/>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Geneva"/>
                <a:ea typeface="Times New Roman" pitchFamily="18" charset="0"/>
                <a:cs typeface="Arial" pitchFamily="34" charset="0"/>
              </a:rPr>
              <a:t> </a:t>
            </a:r>
            <a:endParaRPr kumimoji="0" lang="en-IE" sz="1050" b="0" i="0" u="none" strike="noStrike" kern="1200" cap="none" spc="0" normalizeH="0" baseline="0" noProof="0" dirty="0">
              <a:ln>
                <a:noFill/>
              </a:ln>
              <a:solidFill>
                <a:srgbClr val="000000"/>
              </a:solidFill>
              <a:effectLst/>
              <a:uLnTx/>
              <a:uFillTx/>
              <a:latin typeface="Times" pitchFamily="18" charset="0"/>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neva"/>
                <a:ea typeface="Times New Roman" pitchFamily="18" charset="0"/>
                <a:cs typeface="Arial" pitchFamily="34" charset="0"/>
              </a:rPr>
              <a:t> If it is not under your control, what could you do to cope effectively? </a:t>
            </a:r>
            <a:endParaRPr kumimoji="0" lang="en-US" sz="3200" b="0" i="0" u="none" strike="noStrike" kern="1200" cap="none" spc="0" normalizeH="0" baseline="0" noProof="0" dirty="0">
              <a:ln>
                <a:noFill/>
              </a:ln>
              <a:solidFill>
                <a:srgbClr val="000000"/>
              </a:solidFill>
              <a:effectLst/>
              <a:uLnTx/>
              <a:uFillTx/>
              <a:latin typeface="Times" pitchFamily="18" charset="0"/>
              <a:ea typeface="+mn-ea"/>
              <a:cs typeface="Arial" pitchFamily="34" charset="0"/>
            </a:endParaRPr>
          </a:p>
        </p:txBody>
      </p:sp>
    </p:spTree>
    <p:extLst>
      <p:ext uri="{BB962C8B-B14F-4D97-AF65-F5344CB8AC3E}">
        <p14:creationId xmlns:p14="http://schemas.microsoft.com/office/powerpoint/2010/main" val="229182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6081">
                                            <p:txEl>
                                              <p:pRg st="7" end="7"/>
                                            </p:txEl>
                                          </p:spTgt>
                                        </p:tgtEl>
                                        <p:attrNameLst>
                                          <p:attrName>style.visibility</p:attrName>
                                        </p:attrNameLst>
                                      </p:cBhvr>
                                      <p:to>
                                        <p:strVal val="visible"/>
                                      </p:to>
                                    </p:set>
                                    <p:animEffect transition="in" filter="blinds(horizontal)">
                                      <p:cBhvr>
                                        <p:cTn id="7" dur="500"/>
                                        <p:tgtEl>
                                          <p:spTgt spid="46081">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6081">
                                            <p:txEl>
                                              <p:pRg st="10" end="10"/>
                                            </p:txEl>
                                          </p:spTgt>
                                        </p:tgtEl>
                                        <p:attrNameLst>
                                          <p:attrName>style.visibility</p:attrName>
                                        </p:attrNameLst>
                                      </p:cBhvr>
                                      <p:to>
                                        <p:strVal val="visible"/>
                                      </p:to>
                                    </p:set>
                                    <p:animEffect transition="in" filter="blinds(horizontal)">
                                      <p:cBhvr>
                                        <p:cTn id="12" dur="500"/>
                                        <p:tgtEl>
                                          <p:spTgt spid="46081">
                                            <p:txEl>
                                              <p:pRg st="10" end="1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6081">
                                            <p:txEl>
                                              <p:pRg st="13" end="13"/>
                                            </p:txEl>
                                          </p:spTgt>
                                        </p:tgtEl>
                                        <p:attrNameLst>
                                          <p:attrName>style.visibility</p:attrName>
                                        </p:attrNameLst>
                                      </p:cBhvr>
                                      <p:to>
                                        <p:strVal val="visible"/>
                                      </p:to>
                                    </p:set>
                                    <p:animEffect transition="in" filter="blinds(horizontal)">
                                      <p:cBhvr>
                                        <p:cTn id="17" dur="500"/>
                                        <p:tgtEl>
                                          <p:spTgt spid="46081">
                                            <p:txEl>
                                              <p:pRg st="13" end="1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6081">
                                            <p:txEl>
                                              <p:pRg st="16" end="16"/>
                                            </p:txEl>
                                          </p:spTgt>
                                        </p:tgtEl>
                                        <p:attrNameLst>
                                          <p:attrName>style.visibility</p:attrName>
                                        </p:attrNameLst>
                                      </p:cBhvr>
                                      <p:to>
                                        <p:strVal val="visible"/>
                                      </p:to>
                                    </p:set>
                                    <p:animEffect transition="in" filter="blinds(horizontal)">
                                      <p:cBhvr>
                                        <p:cTn id="22" dur="500"/>
                                        <p:tgtEl>
                                          <p:spTgt spid="46081">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rgbClr val="FFCCCC">
            <a:alpha val="13000"/>
          </a:srgbClr>
        </a:solidFill>
        <a:effectLst/>
      </p:bgPr>
    </p:bg>
    <p:spTree>
      <p:nvGrpSpPr>
        <p:cNvPr id="1" name=""/>
        <p:cNvGrpSpPr/>
        <p:nvPr/>
      </p:nvGrpSpPr>
      <p:grpSpPr>
        <a:xfrm>
          <a:off x="0" y="0"/>
          <a:ext cx="0" cy="0"/>
          <a:chOff x="0" y="0"/>
          <a:chExt cx="0" cy="0"/>
        </a:xfrm>
      </p:grpSpPr>
      <p:sp>
        <p:nvSpPr>
          <p:cNvPr id="7170" name="TextBox 1"/>
          <p:cNvSpPr txBox="1">
            <a:spLocks noChangeArrowheads="1"/>
          </p:cNvSpPr>
          <p:nvPr/>
        </p:nvSpPr>
        <p:spPr bwMode="auto">
          <a:xfrm>
            <a:off x="533400" y="762000"/>
            <a:ext cx="7848600" cy="4278094"/>
          </a:xfrm>
          <a:prstGeom prst="rect">
            <a:avLst/>
          </a:prstGeom>
          <a:noFill/>
          <a:ln w="9525">
            <a:noFill/>
            <a:miter lim="800000"/>
            <a:headEnd/>
            <a:tailEnd/>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2400" b="0" i="0" u="none" strike="noStrike" kern="1200" cap="none" spc="0" normalizeH="0" baseline="0" noProof="0" dirty="0">
                <a:ln>
                  <a:noFill/>
                </a:ln>
                <a:solidFill>
                  <a:srgbClr val="990000"/>
                </a:solidFill>
                <a:effectLst/>
                <a:uLnTx/>
                <a:uFillTx/>
                <a:latin typeface="Geneva"/>
                <a:ea typeface="+mn-ea"/>
                <a:cs typeface="Arial" pitchFamily="34" charset="0"/>
              </a:rPr>
              <a:t>Technique 2: </a:t>
            </a:r>
            <a:r>
              <a:rPr kumimoji="0" lang="en-IE" sz="2400" b="0" i="0" u="none" strike="noStrike" kern="1200" cap="none" spc="0" normalizeH="0" baseline="0" noProof="0" dirty="0">
                <a:ln>
                  <a:noFill/>
                </a:ln>
                <a:solidFill>
                  <a:srgbClr val="990000"/>
                </a:solidFill>
                <a:effectLst/>
                <a:uLnTx/>
                <a:uFillTx/>
                <a:latin typeface="Geneva"/>
                <a:ea typeface="+mn-ea"/>
                <a:cs typeface="Arial" pitchFamily="34" charset="0"/>
              </a:rPr>
              <a:t>Rationalising</a:t>
            </a:r>
            <a:r>
              <a:rPr kumimoji="0" lang="fr-FR" sz="2400" b="0" i="0" u="none" strike="noStrike" kern="1200" cap="none" spc="0" normalizeH="0" baseline="0" noProof="0" dirty="0">
                <a:ln>
                  <a:noFill/>
                </a:ln>
                <a:solidFill>
                  <a:srgbClr val="990000"/>
                </a:solidFill>
                <a:effectLst/>
                <a:uLnTx/>
                <a:uFillTx/>
                <a:latin typeface="Geneva"/>
                <a:ea typeface="+mn-ea"/>
                <a:cs typeface="Arial" pitchFamily="34" charset="0"/>
              </a:rPr>
              <a:t> </a:t>
            </a:r>
            <a:r>
              <a:rPr kumimoji="0" lang="fr-FR" sz="2400" b="0" i="0" u="none" strike="noStrike" kern="1200" cap="none" spc="0" normalizeH="0" baseline="0" noProof="0" dirty="0" err="1">
                <a:ln>
                  <a:noFill/>
                </a:ln>
                <a:solidFill>
                  <a:srgbClr val="990000"/>
                </a:solidFill>
                <a:effectLst/>
                <a:uLnTx/>
                <a:uFillTx/>
                <a:latin typeface="Geneva"/>
                <a:ea typeface="+mn-ea"/>
                <a:cs typeface="Arial" pitchFamily="34" charset="0"/>
              </a:rPr>
              <a:t>your</a:t>
            </a:r>
            <a:r>
              <a:rPr kumimoji="0" lang="fr-FR" sz="2400" b="0" i="0" u="none" strike="noStrike" kern="1200" cap="none" spc="0" normalizeH="0" baseline="0" noProof="0" dirty="0">
                <a:ln>
                  <a:noFill/>
                </a:ln>
                <a:solidFill>
                  <a:srgbClr val="990000"/>
                </a:solidFill>
                <a:effectLst/>
                <a:uLnTx/>
                <a:uFillTx/>
                <a:latin typeface="Geneva"/>
                <a:ea typeface="+mn-ea"/>
                <a:cs typeface="Arial" pitchFamily="34" charset="0"/>
              </a:rPr>
              <a:t> </a:t>
            </a:r>
            <a:r>
              <a:rPr kumimoji="0" lang="fr-FR" sz="2400" b="0" i="0" u="none" strike="noStrike" kern="1200" cap="none" spc="0" normalizeH="0" baseline="0" noProof="0" dirty="0" err="1">
                <a:ln>
                  <a:noFill/>
                </a:ln>
                <a:solidFill>
                  <a:srgbClr val="990000"/>
                </a:solidFill>
                <a:effectLst/>
                <a:uLnTx/>
                <a:uFillTx/>
                <a:latin typeface="Geneva"/>
                <a:ea typeface="+mn-ea"/>
                <a:cs typeface="Arial" pitchFamily="34" charset="0"/>
              </a:rPr>
              <a:t>thinking</a:t>
            </a:r>
            <a:r>
              <a:rPr kumimoji="0" lang="fr-FR" sz="2400" b="0" i="0" u="none" strike="noStrike" kern="1200" cap="none" spc="0" normalizeH="0" baseline="0" noProof="0" dirty="0">
                <a:ln>
                  <a:noFill/>
                </a:ln>
                <a:solidFill>
                  <a:srgbClr val="990000"/>
                </a:solidFill>
                <a:effectLst/>
                <a:uLnTx/>
                <a:uFillTx/>
                <a:latin typeface="Geneva"/>
                <a:ea typeface="+mn-ea"/>
                <a:cs typeface="Arial" pitchFamily="34" charset="0"/>
              </a:rPr>
              <a:t> (affects </a:t>
            </a:r>
            <a:r>
              <a:rPr kumimoji="0" lang="fr-FR" sz="2400" b="0" i="0" u="none" strike="noStrike" kern="1200" cap="none" spc="0" normalizeH="0" baseline="0" noProof="0" dirty="0" err="1">
                <a:ln>
                  <a:noFill/>
                </a:ln>
                <a:solidFill>
                  <a:srgbClr val="990000"/>
                </a:solidFill>
                <a:effectLst/>
                <a:uLnTx/>
                <a:uFillTx/>
                <a:latin typeface="Geneva"/>
                <a:ea typeface="+mn-ea"/>
                <a:cs typeface="Arial" pitchFamily="34" charset="0"/>
              </a:rPr>
              <a:t>primary</a:t>
            </a:r>
            <a:r>
              <a:rPr kumimoji="0" lang="fr-FR" sz="2400" b="0" i="0" u="none" strike="noStrike" kern="1200" cap="none" spc="0" normalizeH="0" baseline="0" noProof="0" dirty="0">
                <a:ln>
                  <a:noFill/>
                </a:ln>
                <a:solidFill>
                  <a:srgbClr val="990000"/>
                </a:solidFill>
                <a:effectLst/>
                <a:uLnTx/>
                <a:uFillTx/>
                <a:latin typeface="Geneva"/>
                <a:ea typeface="+mn-ea"/>
                <a:cs typeface="Arial" pitchFamily="34" charset="0"/>
              </a:rPr>
              <a:t> and </a:t>
            </a:r>
            <a:r>
              <a:rPr kumimoji="0" lang="fr-FR" sz="2400" b="0" i="0" u="none" strike="noStrike" kern="1200" cap="none" spc="0" normalizeH="0" baseline="0" noProof="0" dirty="0" err="1">
                <a:ln>
                  <a:noFill/>
                </a:ln>
                <a:solidFill>
                  <a:srgbClr val="990000"/>
                </a:solidFill>
                <a:effectLst/>
                <a:uLnTx/>
                <a:uFillTx/>
                <a:latin typeface="Geneva"/>
                <a:ea typeface="+mn-ea"/>
                <a:cs typeface="Arial" pitchFamily="34" charset="0"/>
              </a:rPr>
              <a:t>secondary</a:t>
            </a:r>
            <a:r>
              <a:rPr kumimoji="0" lang="fr-FR" sz="2400" b="0" i="0" u="none" strike="noStrike" kern="1200" cap="none" spc="0" normalizeH="0" baseline="0" noProof="0" dirty="0">
                <a:ln>
                  <a:noFill/>
                </a:ln>
                <a:solidFill>
                  <a:srgbClr val="990000"/>
                </a:solidFill>
                <a:effectLst/>
                <a:uLnTx/>
                <a:uFillTx/>
                <a:latin typeface="Geneva"/>
                <a:ea typeface="+mn-ea"/>
                <a:cs typeface="Arial" pitchFamily="34" charset="0"/>
              </a:rPr>
              <a:t> </a:t>
            </a:r>
            <a:r>
              <a:rPr kumimoji="0" lang="fr-FR" sz="2400" b="0" i="0" u="none" strike="noStrike" kern="1200" cap="none" spc="0" normalizeH="0" baseline="0" noProof="0" dirty="0" err="1">
                <a:ln>
                  <a:noFill/>
                </a:ln>
                <a:solidFill>
                  <a:srgbClr val="990000"/>
                </a:solidFill>
                <a:effectLst/>
                <a:uLnTx/>
                <a:uFillTx/>
                <a:latin typeface="Geneva"/>
                <a:ea typeface="+mn-ea"/>
                <a:cs typeface="Arial" pitchFamily="34" charset="0"/>
              </a:rPr>
              <a:t>appraisal</a:t>
            </a:r>
            <a:r>
              <a:rPr kumimoji="0" lang="fr-FR" sz="2400" b="0" i="0" u="none" strike="noStrike" kern="1200" cap="none" spc="0" normalizeH="0" baseline="0" noProof="0" dirty="0">
                <a:ln>
                  <a:noFill/>
                </a:ln>
                <a:solidFill>
                  <a:srgbClr val="990000"/>
                </a:solidFill>
                <a:effectLst/>
                <a:uLnTx/>
                <a:uFillTx/>
                <a:latin typeface="Geneva"/>
                <a:ea typeface="+mn-ea"/>
                <a:cs typeface="Arial" pitchFamily="34" charset="0"/>
              </a:rPr>
              <a:t>)</a:t>
            </a:r>
            <a:endParaRPr kumimoji="0" lang="en-IE" sz="2400" b="0" i="0" u="none" strike="noStrike" kern="1200" cap="none" spc="0" normalizeH="0" baseline="0" noProof="0" dirty="0">
              <a:ln>
                <a:noFill/>
              </a:ln>
              <a:solidFill>
                <a:srgbClr val="99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The cognitive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psychological</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perspective on mental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health</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emphasises</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that</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most</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of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our</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mental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suffering</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is</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not the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result</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of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life’s</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events</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directly</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but the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thoughts</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we</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have about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them</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In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particular</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unrealistic</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expectations and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irrational</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thoughts</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can</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cause us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anxiety</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fear</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or stress.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This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exercise</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makes</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start</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with</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trying</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to point out and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changing</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irrational</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or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unrealistic</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aspects of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your</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stress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related</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800" b="0" i="0" u="none" strike="noStrike" kern="1200" cap="none" spc="0" normalizeH="0" baseline="0" noProof="0" dirty="0" err="1">
                <a:ln>
                  <a:noFill/>
                </a:ln>
                <a:solidFill>
                  <a:srgbClr val="000000"/>
                </a:solidFill>
                <a:effectLst/>
                <a:uLnTx/>
                <a:uFillTx/>
                <a:latin typeface="Geneva"/>
                <a:ea typeface="+mn-ea"/>
                <a:cs typeface="Arial" pitchFamily="34" charset="0"/>
              </a:rPr>
              <a:t>thinking</a:t>
            </a:r>
            <a:r>
              <a:rPr kumimoji="0" lang="fr-FR" sz="1800" b="0" i="0" u="none" strike="noStrike" kern="1200" cap="none" spc="0" normalizeH="0" baseline="0" noProof="0" dirty="0">
                <a:ln>
                  <a:noFill/>
                </a:ln>
                <a:solidFill>
                  <a:srgbClr val="000000"/>
                </a:solidFill>
                <a:effectLst/>
                <a:uLnTx/>
                <a:uFillTx/>
                <a:latin typeface="Geneva"/>
                <a:ea typeface="+mn-ea"/>
                <a:cs typeface="Arial" pitchFamily="34" charset="0"/>
              </a:rPr>
              <a:t>.</a:t>
            </a:r>
            <a:endParaRPr kumimoji="0" lang="en-IE" sz="18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Geneva"/>
                <a:ea typeface="+mn-ea"/>
                <a:cs typeface="Arial" pitchFamily="34" charset="0"/>
              </a:rPr>
              <a:t>Source and </a:t>
            </a:r>
            <a:r>
              <a:rPr kumimoji="0" lang="fr-FR" sz="1200" b="0" i="0" u="none" strike="noStrike" kern="1200" cap="none" spc="0" normalizeH="0" baseline="0" noProof="0" dirty="0" err="1">
                <a:ln>
                  <a:noFill/>
                </a:ln>
                <a:solidFill>
                  <a:srgbClr val="000000"/>
                </a:solidFill>
                <a:effectLst/>
                <a:uLnTx/>
                <a:uFillTx/>
                <a:latin typeface="Geneva"/>
                <a:ea typeface="+mn-ea"/>
                <a:cs typeface="Arial" pitchFamily="34" charset="0"/>
              </a:rPr>
              <a:t>further</a:t>
            </a:r>
            <a:r>
              <a:rPr kumimoji="0" lang="fr-FR" sz="12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200" b="0" i="0" u="none" strike="noStrike" kern="1200" cap="none" spc="0" normalizeH="0" baseline="0" noProof="0" dirty="0" err="1">
                <a:ln>
                  <a:noFill/>
                </a:ln>
                <a:solidFill>
                  <a:srgbClr val="000000"/>
                </a:solidFill>
                <a:effectLst/>
                <a:uLnTx/>
                <a:uFillTx/>
                <a:latin typeface="Geneva"/>
                <a:ea typeface="+mn-ea"/>
                <a:cs typeface="Arial" pitchFamily="34" charset="0"/>
              </a:rPr>
              <a:t>reading</a:t>
            </a:r>
            <a:r>
              <a:rPr kumimoji="0" lang="fr-FR" sz="1200" b="0" i="0" u="none" strike="noStrike" kern="1200" cap="none" spc="0" normalizeH="0" baseline="0" noProof="0" dirty="0">
                <a:ln>
                  <a:noFill/>
                </a:ln>
                <a:solidFill>
                  <a:srgbClr val="000000"/>
                </a:solidFill>
                <a:effectLst/>
                <a:uLnTx/>
                <a:uFillTx/>
                <a:latin typeface="Geneva"/>
                <a:ea typeface="+mn-ea"/>
                <a:cs typeface="Arial" pitchFamily="34" charset="0"/>
              </a:rPr>
              <a:t> : Ellis, A. (1977) </a:t>
            </a:r>
            <a:r>
              <a:rPr kumimoji="0" lang="fr-FR" sz="1200" b="0" i="1" u="none" strike="noStrike" kern="1200" cap="none" spc="0" normalizeH="0" baseline="0" noProof="0" dirty="0" err="1">
                <a:ln>
                  <a:noFill/>
                </a:ln>
                <a:solidFill>
                  <a:srgbClr val="000000"/>
                </a:solidFill>
                <a:effectLst/>
                <a:uLnTx/>
                <a:uFillTx/>
                <a:latin typeface="Geneva"/>
                <a:ea typeface="+mn-ea"/>
                <a:cs typeface="Arial" pitchFamily="34" charset="0"/>
              </a:rPr>
              <a:t>Reason</a:t>
            </a:r>
            <a:r>
              <a:rPr kumimoji="0" lang="fr-FR" sz="1200" b="0" i="1" u="none" strike="noStrike" kern="1200" cap="none" spc="0" normalizeH="0" baseline="0" noProof="0" dirty="0">
                <a:ln>
                  <a:noFill/>
                </a:ln>
                <a:solidFill>
                  <a:srgbClr val="000000"/>
                </a:solidFill>
                <a:effectLst/>
                <a:uLnTx/>
                <a:uFillTx/>
                <a:latin typeface="Geneva"/>
                <a:ea typeface="+mn-ea"/>
                <a:cs typeface="Arial" pitchFamily="34" charset="0"/>
              </a:rPr>
              <a:t> and </a:t>
            </a:r>
            <a:r>
              <a:rPr kumimoji="0" lang="fr-FR" sz="1200" b="0" i="1" u="none" strike="noStrike" kern="1200" cap="none" spc="0" normalizeH="0" baseline="0" noProof="0" dirty="0" err="1">
                <a:ln>
                  <a:noFill/>
                </a:ln>
                <a:solidFill>
                  <a:srgbClr val="000000"/>
                </a:solidFill>
                <a:effectLst/>
                <a:uLnTx/>
                <a:uFillTx/>
                <a:latin typeface="Geneva"/>
                <a:ea typeface="+mn-ea"/>
                <a:cs typeface="Arial" pitchFamily="34" charset="0"/>
              </a:rPr>
              <a:t>emotion</a:t>
            </a:r>
            <a:r>
              <a:rPr kumimoji="0" lang="fr-FR" sz="1200" b="0" i="1" u="none" strike="noStrike" kern="1200" cap="none" spc="0" normalizeH="0" baseline="0" noProof="0" dirty="0">
                <a:ln>
                  <a:noFill/>
                </a:ln>
                <a:solidFill>
                  <a:srgbClr val="000000"/>
                </a:solidFill>
                <a:effectLst/>
                <a:uLnTx/>
                <a:uFillTx/>
                <a:latin typeface="Geneva"/>
                <a:ea typeface="+mn-ea"/>
                <a:cs typeface="Arial" pitchFamily="34" charset="0"/>
              </a:rPr>
              <a:t> in </a:t>
            </a:r>
            <a:r>
              <a:rPr kumimoji="0" lang="fr-FR" sz="1200" b="0" i="1" u="none" strike="noStrike" kern="1200" cap="none" spc="0" normalizeH="0" baseline="0" noProof="0" dirty="0" err="1">
                <a:ln>
                  <a:noFill/>
                </a:ln>
                <a:solidFill>
                  <a:srgbClr val="000000"/>
                </a:solidFill>
                <a:effectLst/>
                <a:uLnTx/>
                <a:uFillTx/>
                <a:latin typeface="Geneva"/>
                <a:ea typeface="+mn-ea"/>
                <a:cs typeface="Arial" pitchFamily="34" charset="0"/>
              </a:rPr>
              <a:t>psychotherapy</a:t>
            </a:r>
            <a:r>
              <a:rPr kumimoji="0" lang="fr-FR" sz="1200" b="0" i="1" u="none" strike="noStrike" kern="1200" cap="none" spc="0" normalizeH="0" baseline="0" noProof="0" dirty="0">
                <a:ln>
                  <a:noFill/>
                </a:ln>
                <a:solidFill>
                  <a:srgbClr val="000000"/>
                </a:solidFill>
                <a:effectLst/>
                <a:uLnTx/>
                <a:uFillTx/>
                <a:latin typeface="Geneva"/>
                <a:ea typeface="+mn-ea"/>
                <a:cs typeface="Arial" pitchFamily="34" charset="0"/>
              </a:rPr>
              <a:t>: The rational-</a:t>
            </a:r>
            <a:r>
              <a:rPr kumimoji="0" lang="fr-FR" sz="1200" b="0" i="1" u="none" strike="noStrike" kern="1200" cap="none" spc="0" normalizeH="0" baseline="0" noProof="0" dirty="0" err="1">
                <a:ln>
                  <a:noFill/>
                </a:ln>
                <a:solidFill>
                  <a:srgbClr val="000000"/>
                </a:solidFill>
                <a:effectLst/>
                <a:uLnTx/>
                <a:uFillTx/>
                <a:latin typeface="Geneva"/>
                <a:ea typeface="+mn-ea"/>
                <a:cs typeface="Arial" pitchFamily="34" charset="0"/>
              </a:rPr>
              <a:t>emotive</a:t>
            </a:r>
            <a:r>
              <a:rPr kumimoji="0" lang="fr-FR" sz="1200" b="0" i="1"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200" b="0" i="1" u="none" strike="noStrike" kern="1200" cap="none" spc="0" normalizeH="0" baseline="0" noProof="0" dirty="0" err="1">
                <a:ln>
                  <a:noFill/>
                </a:ln>
                <a:solidFill>
                  <a:srgbClr val="000000"/>
                </a:solidFill>
                <a:effectLst/>
                <a:uLnTx/>
                <a:uFillTx/>
                <a:latin typeface="Geneva"/>
                <a:ea typeface="+mn-ea"/>
                <a:cs typeface="Arial" pitchFamily="34" charset="0"/>
              </a:rPr>
              <a:t>approach</a:t>
            </a:r>
            <a:r>
              <a:rPr kumimoji="0" lang="fr-FR" sz="1200" b="0" i="1" u="none" strike="noStrike" kern="1200" cap="none" spc="0" normalizeH="0" baseline="0" noProof="0" dirty="0">
                <a:ln>
                  <a:noFill/>
                </a:ln>
                <a:solidFill>
                  <a:srgbClr val="000000"/>
                </a:solidFill>
                <a:effectLst/>
                <a:uLnTx/>
                <a:uFillTx/>
                <a:latin typeface="Geneva"/>
                <a:ea typeface="+mn-ea"/>
                <a:cs typeface="Arial" pitchFamily="34" charset="0"/>
              </a:rPr>
              <a:t>.</a:t>
            </a:r>
            <a:r>
              <a:rPr kumimoji="0" lang="fr-FR" sz="1200" b="0" i="0" u="none" strike="noStrike" kern="1200" cap="none" spc="0" normalizeH="0" baseline="0" noProof="0" dirty="0">
                <a:ln>
                  <a:noFill/>
                </a:ln>
                <a:solidFill>
                  <a:srgbClr val="000000"/>
                </a:solidFill>
                <a:effectLst/>
                <a:uLnTx/>
                <a:uFillTx/>
                <a:latin typeface="Geneva"/>
                <a:ea typeface="+mn-ea"/>
                <a:cs typeface="Arial" pitchFamily="34" charset="0"/>
              </a:rPr>
              <a:t> New York: Julian </a:t>
            </a:r>
            <a:r>
              <a:rPr kumimoji="0" lang="fr-FR" sz="1200" b="0" i="0" u="none" strike="noStrike" kern="1200" cap="none" spc="0" normalizeH="0" baseline="0" noProof="0" dirty="0" err="1">
                <a:ln>
                  <a:noFill/>
                </a:ln>
                <a:solidFill>
                  <a:srgbClr val="000000"/>
                </a:solidFill>
                <a:effectLst/>
                <a:uLnTx/>
                <a:uFillTx/>
                <a:latin typeface="Geneva"/>
                <a:ea typeface="+mn-ea"/>
                <a:cs typeface="Arial" pitchFamily="34" charset="0"/>
              </a:rPr>
              <a:t>Press</a:t>
            </a:r>
            <a:r>
              <a:rPr kumimoji="0" lang="fr-FR" sz="1200" b="0" i="0" u="none" strike="noStrike" kern="1200" cap="none" spc="0" normalizeH="0" baseline="0" noProof="0" dirty="0">
                <a:ln>
                  <a:noFill/>
                </a:ln>
                <a:solidFill>
                  <a:srgbClr val="000000"/>
                </a:solidFill>
                <a:effectLst/>
                <a:uLnTx/>
                <a:uFillTx/>
                <a:latin typeface="Geneva"/>
                <a:ea typeface="+mn-ea"/>
                <a:cs typeface="Arial" pitchFamily="34" charset="0"/>
              </a:rPr>
              <a:t>.</a:t>
            </a:r>
            <a:endParaRPr kumimoji="0" lang="en-IE" sz="12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Geneva"/>
              <a:ea typeface="+mn-ea"/>
              <a:cs typeface="Arial" pitchFamily="34" charset="0"/>
            </a:endParaRPr>
          </a:p>
        </p:txBody>
      </p:sp>
    </p:spTree>
    <p:extLst>
      <p:ext uri="{BB962C8B-B14F-4D97-AF65-F5344CB8AC3E}">
        <p14:creationId xmlns:p14="http://schemas.microsoft.com/office/powerpoint/2010/main" val="3114391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rgbClr val="FFCCCC">
            <a:alpha val="18000"/>
          </a:srgbClr>
        </a:solidFill>
        <a:effectLst/>
      </p:bgPr>
    </p:bg>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381000" y="381001"/>
            <a:ext cx="8458200" cy="6524863"/>
          </a:xfrm>
          <a:prstGeom prst="rect">
            <a:avLst/>
          </a:prstGeom>
          <a:solidFill>
            <a:srgbClr val="FFCCCC">
              <a:alpha val="15000"/>
            </a:srgbClr>
          </a:solidFill>
          <a:ln w="9525">
            <a:noFill/>
            <a:miter lim="800000"/>
            <a:headEnd/>
            <a:tailEnd/>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990000"/>
                </a:solidFill>
                <a:effectLst/>
                <a:uLnTx/>
                <a:uFillTx/>
                <a:latin typeface="Geneva"/>
                <a:ea typeface="+mn-ea"/>
                <a:cs typeface="Arial" pitchFamily="34" charset="0"/>
              </a:rPr>
              <a:t>Technique 2: Instructions (15 min, including discussion afterwards)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Geneva"/>
                <a:ea typeface="+mn-ea"/>
                <a:cs typeface="Arial" pitchFamily="34" charset="0"/>
              </a:rPr>
              <a:t>When you experience stress you may fear that something really unpleasant will happen. What is it you sometimes fear might happen? </a:t>
            </a:r>
            <a:endParaRPr kumimoji="0" lang="en-IE" sz="1400" b="1"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Geneva"/>
                <a:ea typeface="+mn-ea"/>
                <a:cs typeface="Arial" pitchFamily="34" charset="0"/>
              </a:rPr>
              <a:t>Analyse</a:t>
            </a: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as follows:</a:t>
            </a:r>
            <a:r>
              <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rPr>
              <a:t>	</a:t>
            </a:r>
          </a:p>
          <a:p>
            <a:pPr marL="1828800" marR="0" lvl="4"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How do you know this unpleasant thing could happen? </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1828800" marR="0" lvl="4"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Have you experienced it before?</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1828800" marR="0" lvl="4"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Have you heard about it happening to others?</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1828800" marR="0" lvl="4"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Do you know someone to whom this happened?</a:t>
            </a:r>
          </a:p>
          <a:p>
            <a:pPr marL="1828800" marR="0" lvl="4" indent="0" algn="l" defTabSz="914400" rtl="0" eaLnBrk="0" fontAlgn="base" latinLnBrk="0" hangingPunct="0">
              <a:lnSpc>
                <a:spcPct val="100000"/>
              </a:lnSpc>
              <a:spcBef>
                <a:spcPct val="0"/>
              </a:spcBef>
              <a:spcAft>
                <a:spcPct val="0"/>
              </a:spcAft>
              <a:buClrTx/>
              <a:buSzTx/>
              <a:buFontTx/>
              <a:buNone/>
              <a:tabLst/>
              <a:defRPr/>
            </a:pP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What is the worst that could happen?</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1828800" marR="0" lvl="4"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What would be the consequences?</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1828800" marR="0" lvl="4"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How tolerable would they be?	</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1828800" marR="0" lvl="4"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What could you do to cope?</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1828800" marR="0" lvl="4"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How likely is it that worst will come to worst?</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Look for logical flaws in your thinking. Are you perhaps …</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914400" marR="0" lvl="2"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400" b="0" i="0" u="none" strike="noStrike" kern="1200" cap="none" spc="0" normalizeH="0" baseline="0" noProof="0" dirty="0" err="1">
                <a:ln>
                  <a:noFill/>
                </a:ln>
                <a:solidFill>
                  <a:srgbClr val="000000"/>
                </a:solidFill>
                <a:effectLst/>
                <a:uLnTx/>
                <a:uFillTx/>
                <a:latin typeface="Geneva"/>
                <a:ea typeface="+mn-ea"/>
                <a:cs typeface="Arial" pitchFamily="34" charset="0"/>
              </a:rPr>
              <a:t>Overgeneralising</a:t>
            </a: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en-US" sz="1400" b="0" i="0" u="none" strike="noStrike" kern="1200" cap="none" spc="0" normalizeH="0" baseline="0" noProof="0" dirty="0">
                <a:ln>
                  <a:noFill/>
                </a:ln>
                <a:solidFill>
                  <a:srgbClr val="990000"/>
                </a:solidFill>
                <a:effectLst/>
                <a:uLnTx/>
                <a:uFillTx/>
                <a:latin typeface="Geneva"/>
                <a:ea typeface="+mn-ea"/>
                <a:cs typeface="Arial" pitchFamily="34" charset="0"/>
              </a:rPr>
              <a:t>example: … when something goes wrong once, it will always go wrong</a:t>
            </a: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914400" marR="0" lvl="2"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entangled in black-and-white thinking (...</a:t>
            </a:r>
            <a:r>
              <a:rPr kumimoji="0" lang="en-US" sz="1400" b="0" i="0" u="none" strike="noStrike" kern="1200" cap="none" spc="0" normalizeH="0" baseline="0" noProof="0" dirty="0">
                <a:ln>
                  <a:noFill/>
                </a:ln>
                <a:solidFill>
                  <a:srgbClr val="990000"/>
                </a:solidFill>
                <a:effectLst/>
                <a:uLnTx/>
                <a:uFillTx/>
                <a:latin typeface="Geneva"/>
                <a:ea typeface="+mn-ea"/>
                <a:cs typeface="Arial" pitchFamily="34" charset="0"/>
              </a:rPr>
              <a:t>things go 100% right or 100% wrong; no grey areas)</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914400" marR="0" lvl="2"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disqualifying the positive (… </a:t>
            </a:r>
            <a:r>
              <a:rPr kumimoji="0" lang="en-US" sz="1400" b="0" i="0" u="none" strike="noStrike" kern="1200" cap="none" spc="0" normalizeH="0" baseline="0" noProof="0" dirty="0">
                <a:ln>
                  <a:noFill/>
                </a:ln>
                <a:solidFill>
                  <a:srgbClr val="990000"/>
                </a:solidFill>
                <a:effectLst/>
                <a:uLnTx/>
                <a:uFillTx/>
                <a:latin typeface="Geneva"/>
                <a:ea typeface="+mn-ea"/>
                <a:cs typeface="Arial" pitchFamily="34" charset="0"/>
              </a:rPr>
              <a:t>only the negative things matter, positive aspects don’t count)</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914400" marR="0" lvl="2" indent="0" algn="l" defTabSz="914400" rtl="0" eaLnBrk="0" fontAlgn="base" latinLnBrk="0" hangingPunct="0">
              <a:lnSpc>
                <a:spcPct val="100000"/>
              </a:lnSpc>
              <a:spcBef>
                <a:spcPct val="0"/>
              </a:spcBef>
              <a:spcAft>
                <a:spcPct val="0"/>
              </a:spcAft>
              <a:buClrTx/>
              <a:buSzTx/>
              <a:buFont typeface="Arial" pitchFamily="34" charset="0"/>
              <a:buChar char="•"/>
              <a:tabLst/>
              <a:defRPr/>
            </a:pPr>
            <a:r>
              <a:rPr kumimoji="0" lang="en-US" sz="1400" b="0" i="0" u="none" strike="noStrike" kern="1200" cap="none" spc="0" normalizeH="0" baseline="0" noProof="0" dirty="0" err="1">
                <a:ln>
                  <a:noFill/>
                </a:ln>
                <a:solidFill>
                  <a:srgbClr val="000000"/>
                </a:solidFill>
                <a:effectLst/>
                <a:uLnTx/>
                <a:uFillTx/>
                <a:latin typeface="Geneva"/>
                <a:ea typeface="+mn-ea"/>
                <a:cs typeface="Arial" pitchFamily="34" charset="0"/>
              </a:rPr>
              <a:t>Catastrophising</a:t>
            </a: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en-US" sz="1400" b="0" i="0" u="none" strike="noStrike" kern="1200" cap="none" spc="0" normalizeH="0" baseline="0" noProof="0" dirty="0">
                <a:ln>
                  <a:noFill/>
                </a:ln>
                <a:solidFill>
                  <a:srgbClr val="990000"/>
                </a:solidFill>
                <a:effectLst/>
                <a:uLnTx/>
                <a:uFillTx/>
                <a:latin typeface="Geneva"/>
                <a:ea typeface="+mn-ea"/>
                <a:cs typeface="Arial" pitchFamily="34" charset="0"/>
              </a:rPr>
              <a:t>(… when something goes wrong, everything will go wrong)</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After this analysis, how reasonable do you think your fear is?</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neva"/>
                <a:ea typeface="+mn-ea"/>
                <a:cs typeface="Arial" pitchFamily="34" charset="0"/>
              </a:rPr>
              <a:t> ………………………………………………………………………</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Geneva"/>
                <a:ea typeface="+mn-ea"/>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400" b="1" i="0" u="none" strike="noStrike" kern="1200" cap="none" spc="0" normalizeH="0" baseline="0" noProof="0" dirty="0" err="1">
                <a:ln>
                  <a:noFill/>
                </a:ln>
                <a:solidFill>
                  <a:srgbClr val="000000"/>
                </a:solidFill>
                <a:effectLst/>
                <a:uLnTx/>
                <a:uFillTx/>
                <a:latin typeface="Geneva"/>
                <a:ea typeface="+mn-ea"/>
                <a:cs typeface="Arial" pitchFamily="34" charset="0"/>
              </a:rPr>
              <a:t>Formulate</a:t>
            </a:r>
            <a:r>
              <a:rPr kumimoji="0" lang="fr-FR" sz="1400" b="1" i="0" u="none" strike="noStrike" kern="1200" cap="none" spc="0" normalizeH="0" baseline="0" noProof="0" dirty="0">
                <a:ln>
                  <a:noFill/>
                </a:ln>
                <a:solidFill>
                  <a:srgbClr val="000000"/>
                </a:solidFill>
                <a:effectLst/>
                <a:uLnTx/>
                <a:uFillTx/>
                <a:latin typeface="Geneva"/>
                <a:ea typeface="+mn-ea"/>
                <a:cs typeface="Arial" pitchFamily="34" charset="0"/>
              </a:rPr>
              <a:t> a rational </a:t>
            </a:r>
            <a:r>
              <a:rPr kumimoji="0" lang="fr-FR" sz="1400" b="1" i="0" u="none" strike="noStrike" kern="1200" cap="none" spc="0" normalizeH="0" baseline="0" noProof="0" dirty="0" err="1">
                <a:ln>
                  <a:noFill/>
                </a:ln>
                <a:solidFill>
                  <a:srgbClr val="000000"/>
                </a:solidFill>
                <a:effectLst/>
                <a:uLnTx/>
                <a:uFillTx/>
                <a:latin typeface="Geneva"/>
                <a:ea typeface="+mn-ea"/>
                <a:cs typeface="Arial" pitchFamily="34" charset="0"/>
              </a:rPr>
              <a:t>response</a:t>
            </a:r>
            <a:r>
              <a:rPr kumimoji="0" lang="fr-FR" sz="1400" b="1" i="0" u="none" strike="noStrike" kern="1200" cap="none" spc="0" normalizeH="0" baseline="0" noProof="0" dirty="0">
                <a:ln>
                  <a:noFill/>
                </a:ln>
                <a:solidFill>
                  <a:srgbClr val="000000"/>
                </a:solidFill>
                <a:effectLst/>
                <a:uLnTx/>
                <a:uFillTx/>
                <a:latin typeface="Geneva"/>
                <a:ea typeface="+mn-ea"/>
                <a:cs typeface="Arial" pitchFamily="34" charset="0"/>
              </a:rPr>
              <a:t> to </a:t>
            </a:r>
            <a:r>
              <a:rPr kumimoji="0" lang="fr-FR" sz="1400" b="1" i="0" u="none" strike="noStrike" kern="1200" cap="none" spc="0" normalizeH="0" baseline="0" noProof="0" dirty="0" err="1">
                <a:ln>
                  <a:noFill/>
                </a:ln>
                <a:solidFill>
                  <a:srgbClr val="000000"/>
                </a:solidFill>
                <a:effectLst/>
                <a:uLnTx/>
                <a:uFillTx/>
                <a:latin typeface="Geneva"/>
                <a:ea typeface="+mn-ea"/>
                <a:cs typeface="Arial" pitchFamily="34" charset="0"/>
              </a:rPr>
              <a:t>your</a:t>
            </a:r>
            <a:r>
              <a:rPr kumimoji="0" lang="fr-FR" sz="1400" b="1"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400" b="1" i="0" u="none" strike="noStrike" kern="1200" cap="none" spc="0" normalizeH="0" baseline="0" noProof="0" dirty="0" err="1">
                <a:ln>
                  <a:noFill/>
                </a:ln>
                <a:solidFill>
                  <a:srgbClr val="000000"/>
                </a:solidFill>
                <a:effectLst/>
                <a:uLnTx/>
                <a:uFillTx/>
                <a:latin typeface="Geneva"/>
                <a:ea typeface="+mn-ea"/>
                <a:cs typeface="Arial" pitchFamily="34" charset="0"/>
              </a:rPr>
              <a:t>fear</a:t>
            </a:r>
            <a:r>
              <a:rPr kumimoji="0" lang="fr-FR" sz="1400" b="1" i="0" u="none" strike="noStrike" kern="1200" cap="none" spc="0" normalizeH="0" baseline="0" noProof="0" dirty="0">
                <a:ln>
                  <a:noFill/>
                </a:ln>
                <a:solidFill>
                  <a:srgbClr val="000000"/>
                </a:solidFill>
                <a:effectLst/>
                <a:uLnTx/>
                <a:uFillTx/>
                <a:latin typeface="Geneva"/>
                <a:ea typeface="+mn-ea"/>
                <a:cs typeface="Arial" pitchFamily="34" charset="0"/>
              </a:rPr>
              <a:t> and </a:t>
            </a:r>
            <a:r>
              <a:rPr kumimoji="0" lang="fr-FR" sz="1400" b="1" i="0" u="none" strike="noStrike" kern="1200" cap="none" spc="0" normalizeH="0" baseline="0" noProof="0" dirty="0" err="1">
                <a:ln>
                  <a:noFill/>
                </a:ln>
                <a:solidFill>
                  <a:srgbClr val="000000"/>
                </a:solidFill>
                <a:effectLst/>
                <a:uLnTx/>
                <a:uFillTx/>
                <a:latin typeface="Geneva"/>
                <a:ea typeface="+mn-ea"/>
                <a:cs typeface="Arial" pitchFamily="34" charset="0"/>
              </a:rPr>
              <a:t>write</a:t>
            </a:r>
            <a:r>
              <a:rPr kumimoji="0" lang="fr-FR" sz="1400" b="1" i="0" u="none" strike="noStrike" kern="1200" cap="none" spc="0" normalizeH="0" baseline="0" noProof="0" dirty="0">
                <a:ln>
                  <a:noFill/>
                </a:ln>
                <a:solidFill>
                  <a:srgbClr val="000000"/>
                </a:solidFill>
                <a:effectLst/>
                <a:uLnTx/>
                <a:uFillTx/>
                <a:latin typeface="Geneva"/>
                <a:ea typeface="+mn-ea"/>
                <a:cs typeface="Arial" pitchFamily="34" charset="0"/>
              </a:rPr>
              <a:t> </a:t>
            </a:r>
            <a:r>
              <a:rPr kumimoji="0" lang="fr-FR" sz="1400" b="1" i="0" u="none" strike="noStrike" kern="1200" cap="none" spc="0" normalizeH="0" baseline="0" noProof="0" dirty="0" err="1">
                <a:ln>
                  <a:noFill/>
                </a:ln>
                <a:solidFill>
                  <a:srgbClr val="000000"/>
                </a:solidFill>
                <a:effectLst/>
                <a:uLnTx/>
                <a:uFillTx/>
                <a:latin typeface="Geneva"/>
                <a:ea typeface="+mn-ea"/>
                <a:cs typeface="Arial" pitchFamily="34" charset="0"/>
              </a:rPr>
              <a:t>it</a:t>
            </a:r>
            <a:r>
              <a:rPr kumimoji="0" lang="fr-FR" sz="1400" b="1" i="0" u="none" strike="noStrike" kern="1200" cap="none" spc="0" normalizeH="0" baseline="0" noProof="0" dirty="0">
                <a:ln>
                  <a:noFill/>
                </a:ln>
                <a:solidFill>
                  <a:srgbClr val="000000"/>
                </a:solidFill>
                <a:effectLst/>
                <a:uLnTx/>
                <a:uFillTx/>
                <a:latin typeface="Geneva"/>
                <a:ea typeface="+mn-ea"/>
                <a:cs typeface="Arial" pitchFamily="34" charset="0"/>
              </a:rPr>
              <a:t> down </a:t>
            </a:r>
            <a:r>
              <a:rPr kumimoji="0" lang="fr-FR" sz="1400" b="1" i="0" u="none" strike="noStrike" kern="1200" cap="none" spc="0" normalizeH="0" baseline="0" noProof="0" dirty="0" err="1">
                <a:ln>
                  <a:noFill/>
                </a:ln>
                <a:solidFill>
                  <a:srgbClr val="000000"/>
                </a:solidFill>
                <a:effectLst/>
                <a:uLnTx/>
                <a:uFillTx/>
                <a:latin typeface="Geneva"/>
                <a:ea typeface="+mn-ea"/>
                <a:cs typeface="Arial" pitchFamily="34" charset="0"/>
              </a:rPr>
              <a:t>here</a:t>
            </a:r>
            <a:r>
              <a:rPr kumimoji="0" lang="fr-FR" sz="1400" b="1" i="0" u="none" strike="noStrike" kern="1200" cap="none" spc="0" normalizeH="0" baseline="0" noProof="0" dirty="0">
                <a:ln>
                  <a:noFill/>
                </a:ln>
                <a:solidFill>
                  <a:srgbClr val="000000"/>
                </a:solidFill>
                <a:effectLst/>
                <a:uLnTx/>
                <a:uFillTx/>
                <a:latin typeface="Geneva"/>
                <a:ea typeface="+mn-ea"/>
                <a:cs typeface="Arial" pitchFamily="34" charset="0"/>
              </a:rPr>
              <a:t>.</a:t>
            </a:r>
            <a:endParaRPr kumimoji="0" lang="en-IE" sz="1400" b="1"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Geneva"/>
                <a:ea typeface="+mn-ea"/>
                <a:cs typeface="Arial" pitchFamily="34" charset="0"/>
              </a:rPr>
              <a:t> ……………………………………………………………………………</a:t>
            </a:r>
            <a:endParaRPr kumimoji="0" lang="en-IE" sz="1400" b="0" i="0" u="none" strike="noStrike" kern="1200" cap="none" spc="0" normalizeH="0" baseline="0" noProof="0" dirty="0">
              <a:ln>
                <a:noFill/>
              </a:ln>
              <a:solidFill>
                <a:srgbClr val="000000"/>
              </a:solidFill>
              <a:effectLst/>
              <a:uLnTx/>
              <a:uFillTx/>
              <a:latin typeface="Geneva"/>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E" sz="2400" b="0" i="0" u="none" strike="noStrike" kern="1200" cap="none" spc="0" normalizeH="0" baseline="0" noProof="0" dirty="0">
              <a:ln>
                <a:noFill/>
              </a:ln>
              <a:solidFill>
                <a:srgbClr val="000000"/>
              </a:solidFill>
              <a:effectLst/>
              <a:uLnTx/>
              <a:uFillTx/>
              <a:latin typeface="Times" pitchFamily="18" charset="0"/>
              <a:ea typeface="+mn-ea"/>
              <a:cs typeface="Arial" pitchFamily="34" charset="0"/>
            </a:endParaRPr>
          </a:p>
        </p:txBody>
      </p:sp>
    </p:spTree>
    <p:extLst>
      <p:ext uri="{BB962C8B-B14F-4D97-AF65-F5344CB8AC3E}">
        <p14:creationId xmlns:p14="http://schemas.microsoft.com/office/powerpoint/2010/main" val="1112572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rgbClr val="FFCCCC">
            <a:alpha val="21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Outcomes of technique 1 &amp; 2</a:t>
            </a:r>
          </a:p>
        </p:txBody>
      </p:sp>
      <p:sp>
        <p:nvSpPr>
          <p:cNvPr id="3" name="Content Placeholder 2"/>
          <p:cNvSpPr>
            <a:spLocks noGrp="1"/>
          </p:cNvSpPr>
          <p:nvPr>
            <p:ph idx="1"/>
          </p:nvPr>
        </p:nvSpPr>
        <p:spPr>
          <a:xfrm>
            <a:off x="457200" y="1981200"/>
            <a:ext cx="7772400" cy="4114800"/>
          </a:xfrm>
        </p:spPr>
        <p:txBody>
          <a:bodyPr/>
          <a:lstStyle/>
          <a:p>
            <a:r>
              <a:rPr lang="en-IE" dirty="0">
                <a:solidFill>
                  <a:srgbClr val="990000"/>
                </a:solidFill>
              </a:rPr>
              <a:t>What do you think …….?</a:t>
            </a:r>
          </a:p>
          <a:p>
            <a:endParaRPr lang="en-IE" dirty="0"/>
          </a:p>
          <a:p>
            <a:r>
              <a:rPr lang="en-IE" dirty="0"/>
              <a:t>More awareness and therefore control over stress</a:t>
            </a:r>
          </a:p>
          <a:p>
            <a:endParaRPr lang="en-IE" dirty="0"/>
          </a:p>
          <a:p>
            <a:r>
              <a:rPr lang="en-IE" dirty="0"/>
              <a:t>With these techniques you have tools to reduce the impact of stressful and fearful thinking</a:t>
            </a:r>
          </a:p>
          <a:p>
            <a:endParaRPr lang="en-IE" dirty="0"/>
          </a:p>
          <a:p>
            <a:r>
              <a:rPr lang="en-IE" dirty="0"/>
              <a:t>You have experienced how rational thinking can help reduce fear and resulting stress</a:t>
            </a:r>
          </a:p>
          <a:p>
            <a:endParaRPr lang="en-IE" dirty="0"/>
          </a:p>
          <a:p>
            <a:r>
              <a:rPr lang="en-IE" dirty="0"/>
              <a:t>You can use these techniques every time you encounter stress provoking thoughts</a:t>
            </a:r>
          </a:p>
          <a:p>
            <a:endParaRPr lang="en-IE" dirty="0"/>
          </a:p>
        </p:txBody>
      </p:sp>
    </p:spTree>
    <p:extLst>
      <p:ext uri="{BB962C8B-B14F-4D97-AF65-F5344CB8AC3E}">
        <p14:creationId xmlns:p14="http://schemas.microsoft.com/office/powerpoint/2010/main" val="3041352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blinds(horizontal)">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rgbClr val="FFCCCC">
            <a:alpha val="27000"/>
          </a:srgb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0"/>
            <a:ext cx="8153400" cy="4267200"/>
          </a:xfrm>
        </p:spPr>
        <p:txBody>
          <a:bodyPr/>
          <a:lstStyle/>
          <a:p>
            <a:pPr>
              <a:spcAft>
                <a:spcPts val="0"/>
              </a:spcAft>
              <a:buFont typeface="Monotype Sorts" charset="2"/>
              <a:buNone/>
              <a:defRPr/>
            </a:pPr>
            <a:r>
              <a:rPr lang="fr-FR" sz="1400" b="1" dirty="0">
                <a:solidFill>
                  <a:srgbClr val="990000"/>
                </a:solidFill>
                <a:latin typeface="Geneva"/>
                <a:ea typeface="Times New Roman"/>
              </a:rPr>
              <a:t>Technique 3: </a:t>
            </a:r>
            <a:r>
              <a:rPr lang="fr-FR" sz="1400" b="1" dirty="0" err="1">
                <a:solidFill>
                  <a:srgbClr val="990000"/>
                </a:solidFill>
                <a:latin typeface="Geneva"/>
                <a:ea typeface="Times New Roman"/>
              </a:rPr>
              <a:t>Cue</a:t>
            </a:r>
            <a:r>
              <a:rPr lang="fr-FR" sz="1400" b="1" dirty="0">
                <a:solidFill>
                  <a:srgbClr val="990000"/>
                </a:solidFill>
                <a:latin typeface="Geneva"/>
                <a:ea typeface="Times New Roman"/>
              </a:rPr>
              <a:t> - </a:t>
            </a:r>
            <a:r>
              <a:rPr lang="fr-FR" sz="1400" b="1" dirty="0" err="1">
                <a:solidFill>
                  <a:srgbClr val="990000"/>
                </a:solidFill>
                <a:latin typeface="Geneva"/>
                <a:ea typeface="Times New Roman"/>
              </a:rPr>
              <a:t>Controlled</a:t>
            </a:r>
            <a:r>
              <a:rPr lang="fr-FR" sz="1400" b="1" dirty="0">
                <a:solidFill>
                  <a:srgbClr val="990000"/>
                </a:solidFill>
                <a:latin typeface="Geneva"/>
                <a:ea typeface="Times New Roman"/>
              </a:rPr>
              <a:t> – Relaxation </a:t>
            </a:r>
            <a:r>
              <a:rPr lang="en-US" sz="1400" b="1" dirty="0">
                <a:solidFill>
                  <a:srgbClr val="990000"/>
                </a:solidFill>
                <a:latin typeface="Geneva"/>
                <a:ea typeface="Times New Roman"/>
              </a:rPr>
              <a:t>(adapted from: Benson, 1975) (aims to reduce arousal levels) (15-20 min)</a:t>
            </a:r>
            <a:endParaRPr lang="en-IE" sz="1400" b="1" dirty="0">
              <a:solidFill>
                <a:srgbClr val="990000"/>
              </a:solidFill>
              <a:latin typeface="Geneva"/>
              <a:ea typeface="Times New Roman"/>
            </a:endParaRPr>
          </a:p>
          <a:p>
            <a:pPr>
              <a:spcAft>
                <a:spcPts val="0"/>
              </a:spcAft>
              <a:buFont typeface="Monotype Sorts" charset="2"/>
              <a:buNone/>
              <a:defRPr/>
            </a:pPr>
            <a:r>
              <a:rPr lang="en-US" sz="1200" dirty="0">
                <a:latin typeface="Geneva"/>
                <a:ea typeface="Times New Roman"/>
                <a:cs typeface="Times New Roman"/>
              </a:rPr>
              <a:t> There are many different relaxation techniques. Each of them works in a slightly different way. It depends on your preference what you should use. This exercise is particularly practical because it can be done in a chair, and after some practice it can be done in a matter of a few minutes.</a:t>
            </a:r>
            <a:r>
              <a:rPr lang="en-US" sz="1200" dirty="0"/>
              <a:t> It aims to reduce your arousal/activation level and can be particularly effective when you feel tense and over-aroused to perform well.</a:t>
            </a:r>
            <a:r>
              <a:rPr lang="en-IE" sz="1200" dirty="0">
                <a:latin typeface="Geneva"/>
                <a:cs typeface="Times New Roman"/>
              </a:rPr>
              <a:t> </a:t>
            </a:r>
            <a:r>
              <a:rPr lang="en-US" sz="1200" dirty="0">
                <a:latin typeface="Geneva"/>
                <a:ea typeface="Times New Roman"/>
                <a:cs typeface="Times New Roman"/>
              </a:rPr>
              <a:t>Source: Benson, K. (1975) </a:t>
            </a:r>
            <a:r>
              <a:rPr lang="en-US" sz="1200" i="1" dirty="0">
                <a:latin typeface="Geneva"/>
                <a:ea typeface="Times New Roman"/>
                <a:cs typeface="Times New Roman"/>
              </a:rPr>
              <a:t>The relaxation response</a:t>
            </a:r>
            <a:r>
              <a:rPr lang="en-US" sz="1200" dirty="0">
                <a:latin typeface="Geneva"/>
                <a:ea typeface="Times New Roman"/>
                <a:cs typeface="Times New Roman"/>
              </a:rPr>
              <a:t>. New York: Morrow books.</a:t>
            </a:r>
            <a:r>
              <a:rPr lang="en-IE" sz="1200" dirty="0">
                <a:latin typeface="Geneva"/>
                <a:ea typeface="Times New Roman"/>
                <a:cs typeface="Times New Roman"/>
              </a:rPr>
              <a:t> </a:t>
            </a:r>
            <a:r>
              <a:rPr lang="en-US" sz="1200" dirty="0">
                <a:latin typeface="Geneva"/>
                <a:ea typeface="Times New Roman"/>
                <a:cs typeface="Times New Roman"/>
              </a:rPr>
              <a:t>Further reading: Rice, P.L. (1999) </a:t>
            </a:r>
            <a:r>
              <a:rPr lang="en-US" sz="1200" i="1" dirty="0">
                <a:latin typeface="Geneva"/>
                <a:ea typeface="Times New Roman"/>
                <a:cs typeface="Times New Roman"/>
              </a:rPr>
              <a:t>Stress and Health (3</a:t>
            </a:r>
            <a:r>
              <a:rPr lang="en-US" sz="1200" i="1" baseline="30000" dirty="0">
                <a:latin typeface="Geneva"/>
                <a:ea typeface="Times New Roman"/>
                <a:cs typeface="Times New Roman"/>
              </a:rPr>
              <a:t>rd</a:t>
            </a:r>
            <a:r>
              <a:rPr lang="en-US" sz="1200" i="1" dirty="0">
                <a:latin typeface="Geneva"/>
                <a:ea typeface="Times New Roman"/>
                <a:cs typeface="Times New Roman"/>
              </a:rPr>
              <a:t> </a:t>
            </a:r>
            <a:r>
              <a:rPr lang="en-US" sz="1200" i="1" dirty="0" err="1">
                <a:latin typeface="Geneva"/>
                <a:ea typeface="Times New Roman"/>
                <a:cs typeface="Times New Roman"/>
              </a:rPr>
              <a:t>ed</a:t>
            </a:r>
            <a:r>
              <a:rPr lang="en-US" sz="1200" i="1" dirty="0">
                <a:latin typeface="Geneva"/>
                <a:ea typeface="Times New Roman"/>
                <a:cs typeface="Times New Roman"/>
              </a:rPr>
              <a:t>).</a:t>
            </a:r>
            <a:r>
              <a:rPr lang="en-US" sz="1200" dirty="0">
                <a:latin typeface="Geneva"/>
                <a:ea typeface="Times New Roman"/>
                <a:cs typeface="Times New Roman"/>
              </a:rPr>
              <a:t> Pacific Grove, CA: Brooks Cole.</a:t>
            </a:r>
            <a:endParaRPr lang="en-IE" sz="1200" dirty="0">
              <a:latin typeface="Geneva"/>
              <a:ea typeface="Times New Roman"/>
              <a:cs typeface="Times New Roman"/>
            </a:endParaRPr>
          </a:p>
          <a:p>
            <a:pPr algn="ctr">
              <a:spcAft>
                <a:spcPts val="0"/>
              </a:spcAft>
              <a:buFont typeface="Monotype Sorts" charset="2"/>
              <a:buNone/>
              <a:defRPr/>
            </a:pPr>
            <a:r>
              <a:rPr lang="en-US" sz="1200" dirty="0">
                <a:latin typeface="Geneva"/>
                <a:ea typeface="Times New Roman"/>
              </a:rPr>
              <a:t> </a:t>
            </a:r>
            <a:endParaRPr lang="en-IE" sz="1200" dirty="0">
              <a:latin typeface="Times New Roman"/>
              <a:ea typeface="Times New Roman"/>
            </a:endParaRPr>
          </a:p>
          <a:p>
            <a:pPr>
              <a:spcBef>
                <a:spcPts val="0"/>
              </a:spcBef>
              <a:spcAft>
                <a:spcPts val="0"/>
              </a:spcAft>
              <a:buNone/>
              <a:defRPr/>
            </a:pPr>
            <a:r>
              <a:rPr lang="en-US" sz="1200" dirty="0">
                <a:latin typeface="Geneva"/>
                <a:ea typeface="Times New Roman"/>
              </a:rPr>
              <a:t>1. 	   Sit in a relaxed position and close your eyes. </a:t>
            </a:r>
            <a:r>
              <a:rPr lang="en-US" sz="1200" dirty="0">
                <a:solidFill>
                  <a:schemeClr val="tx1"/>
                </a:solidFill>
                <a:latin typeface="+mn-lt"/>
                <a:ea typeface="+mn-ea"/>
                <a:cs typeface="+mn-cs"/>
              </a:rPr>
              <a:t>Try not to have too many expectations of what this might do for you and don’t worry if you are not sure how to follow the instructions. It is okay if you feel slightly uncomfortable in the beginning. Just try to enjoy it.</a:t>
            </a:r>
            <a:endParaRPr lang="en-IE" sz="1200" dirty="0">
              <a:latin typeface="Times New Roman"/>
              <a:ea typeface="Times New Roman"/>
            </a:endParaRPr>
          </a:p>
          <a:p>
            <a:pPr>
              <a:spcBef>
                <a:spcPts val="0"/>
              </a:spcBef>
              <a:spcAft>
                <a:spcPts val="0"/>
              </a:spcAft>
              <a:buFont typeface="Monotype Sorts" charset="2"/>
              <a:buNone/>
              <a:defRPr/>
            </a:pPr>
            <a:r>
              <a:rPr lang="en-US" sz="1200" dirty="0">
                <a:latin typeface="Geneva"/>
                <a:ea typeface="Times New Roman"/>
              </a:rPr>
              <a:t> </a:t>
            </a:r>
            <a:endParaRPr lang="en-IE" sz="1200" dirty="0">
              <a:latin typeface="Times New Roman"/>
              <a:ea typeface="Times New Roman"/>
            </a:endParaRPr>
          </a:p>
          <a:p>
            <a:pPr marL="457200" indent="-457200">
              <a:spcBef>
                <a:spcPts val="0"/>
              </a:spcBef>
              <a:spcAft>
                <a:spcPts val="0"/>
              </a:spcAft>
              <a:buFont typeface="Monotype Sorts" charset="2"/>
              <a:buNone/>
              <a:defRPr/>
            </a:pPr>
            <a:r>
              <a:rPr lang="en-US" sz="1200" dirty="0">
                <a:latin typeface="Geneva"/>
                <a:ea typeface="Times New Roman"/>
              </a:rPr>
              <a:t>2. 	Begin to concentrate on your breathing, and slow it down. Breathe through your nose, making your exhalation longer than your inhale. You will notice a little tension associated with inhaling, and relaxation brought about by your exhaling. Concentrate on making exhaling feel as pleasurable as possible.</a:t>
            </a:r>
            <a:endParaRPr lang="en-IE" sz="1200" dirty="0">
              <a:latin typeface="Times New Roman"/>
              <a:ea typeface="Times New Roman"/>
            </a:endParaRPr>
          </a:p>
          <a:p>
            <a:pPr>
              <a:spcBef>
                <a:spcPts val="0"/>
              </a:spcBef>
              <a:spcAft>
                <a:spcPts val="0"/>
              </a:spcAft>
              <a:buFont typeface="Monotype Sorts" charset="2"/>
              <a:buNone/>
              <a:defRPr/>
            </a:pPr>
            <a:r>
              <a:rPr lang="en-US" sz="1200" dirty="0">
                <a:latin typeface="Geneva"/>
                <a:ea typeface="Times New Roman"/>
              </a:rPr>
              <a:t> </a:t>
            </a:r>
            <a:endParaRPr lang="en-IE" sz="1200" dirty="0">
              <a:latin typeface="Times New Roman"/>
              <a:ea typeface="Times New Roman"/>
            </a:endParaRPr>
          </a:p>
          <a:p>
            <a:pPr marL="457200" indent="-457200">
              <a:spcBef>
                <a:spcPts val="0"/>
              </a:spcBef>
              <a:spcAft>
                <a:spcPts val="0"/>
              </a:spcAft>
              <a:buFont typeface="Monotype Sorts" charset="2"/>
              <a:buNone/>
              <a:defRPr/>
            </a:pPr>
            <a:r>
              <a:rPr lang="en-US" sz="1200" dirty="0">
                <a:latin typeface="Geneva"/>
                <a:ea typeface="Times New Roman"/>
              </a:rPr>
              <a:t>3.	Become aware of the position of your body, and feel each part of you being supported by the chair so that you can relax your muscles further.</a:t>
            </a:r>
            <a:endParaRPr lang="en-IE" sz="1200" dirty="0">
              <a:latin typeface="Times New Roman"/>
              <a:ea typeface="Times New Roman"/>
            </a:endParaRPr>
          </a:p>
          <a:p>
            <a:pPr>
              <a:spcBef>
                <a:spcPts val="0"/>
              </a:spcBef>
              <a:spcAft>
                <a:spcPts val="0"/>
              </a:spcAft>
              <a:buFont typeface="Monotype Sorts" charset="2"/>
              <a:buNone/>
              <a:defRPr/>
            </a:pPr>
            <a:r>
              <a:rPr lang="en-US" sz="1200" dirty="0">
                <a:latin typeface="Geneva"/>
                <a:ea typeface="Times New Roman"/>
              </a:rPr>
              <a:t> </a:t>
            </a:r>
            <a:endParaRPr lang="en-IE" sz="1200" dirty="0">
              <a:latin typeface="Times New Roman"/>
              <a:ea typeface="Times New Roman"/>
            </a:endParaRPr>
          </a:p>
          <a:p>
            <a:pPr marL="457200" indent="-457200">
              <a:spcBef>
                <a:spcPts val="0"/>
              </a:spcBef>
              <a:spcAft>
                <a:spcPts val="0"/>
              </a:spcAft>
              <a:buFont typeface="Monotype Sorts" charset="2"/>
              <a:buNone/>
              <a:defRPr/>
            </a:pPr>
            <a:r>
              <a:rPr lang="en-US" sz="1200" dirty="0">
                <a:latin typeface="Geneva"/>
                <a:ea typeface="Times New Roman"/>
              </a:rPr>
              <a:t>4.	Begin searching your body for any signs of tension. Start at your feet and work your way up the body. 	Use the following order: feet, lower legs, upper legs, pelvis, belly, breast, shoulders, upper arms, lower arms, hands, neck, mouth, forehead. As you find any tension, focus your attention on it, and as you exhale, relax it. Ensure that you take time for this, at least 5 breaths per muscle group.  It helps to suggest that that the particular part of your body should feel soft.</a:t>
            </a:r>
            <a:endParaRPr lang="en-IE" sz="1200" dirty="0">
              <a:latin typeface="Times New Roman"/>
              <a:ea typeface="Times New Roman"/>
            </a:endParaRPr>
          </a:p>
          <a:p>
            <a:pPr>
              <a:spcBef>
                <a:spcPts val="0"/>
              </a:spcBef>
              <a:spcAft>
                <a:spcPts val="0"/>
              </a:spcAft>
              <a:buFont typeface="Monotype Sorts" charset="2"/>
              <a:buNone/>
              <a:defRPr/>
            </a:pPr>
            <a:r>
              <a:rPr lang="en-US" sz="1200" dirty="0">
                <a:latin typeface="Geneva"/>
                <a:ea typeface="Times New Roman"/>
              </a:rPr>
              <a:t> </a:t>
            </a:r>
            <a:endParaRPr lang="en-IE" sz="1200" dirty="0">
              <a:latin typeface="Times New Roman"/>
              <a:ea typeface="Times New Roman"/>
            </a:endParaRPr>
          </a:p>
          <a:p>
            <a:pPr marL="457200" indent="-457200">
              <a:spcBef>
                <a:spcPts val="0"/>
              </a:spcBef>
              <a:spcAft>
                <a:spcPts val="0"/>
              </a:spcAft>
              <a:buFont typeface="Monotype Sorts" charset="2"/>
              <a:buNone/>
              <a:defRPr/>
            </a:pPr>
            <a:r>
              <a:rPr lang="en-US" sz="1200" dirty="0">
                <a:latin typeface="Geneva"/>
                <a:ea typeface="Times New Roman"/>
              </a:rPr>
              <a:t>5.	When you have completed step 4, keep breathing slowly through your nose, and begin to think or say the word ‘one’ to yourself. You do not have to say it, but allow your mouth to mime the word, long and drawn out during your exhalation. Keep doing this for five to ten minutes. If you get distracted, do not worry but simply go back to thinking the word ‘one’. </a:t>
            </a:r>
            <a:endParaRPr lang="en-IE" sz="1200" dirty="0">
              <a:latin typeface="Times New Roman"/>
              <a:ea typeface="Times New Roman"/>
            </a:endParaRPr>
          </a:p>
          <a:p>
            <a:pPr>
              <a:spcBef>
                <a:spcPts val="0"/>
              </a:spcBef>
              <a:spcAft>
                <a:spcPts val="0"/>
              </a:spcAft>
              <a:buFont typeface="Monotype Sorts" charset="2"/>
              <a:buNone/>
              <a:defRPr/>
            </a:pPr>
            <a:r>
              <a:rPr lang="en-US" sz="1200" dirty="0">
                <a:latin typeface="Geneva"/>
                <a:ea typeface="Times New Roman"/>
              </a:rPr>
              <a:t> </a:t>
            </a:r>
            <a:endParaRPr lang="en-IE" sz="1200" dirty="0">
              <a:latin typeface="Times New Roman"/>
              <a:ea typeface="Times New Roman"/>
            </a:endParaRPr>
          </a:p>
          <a:p>
            <a:pPr marL="457200" indent="-457200">
              <a:spcBef>
                <a:spcPts val="0"/>
              </a:spcBef>
              <a:spcAft>
                <a:spcPts val="0"/>
              </a:spcAft>
              <a:buFont typeface="Monotype Sorts" charset="2"/>
              <a:buAutoNum type="arabicPeriod" startAt="6"/>
              <a:defRPr/>
            </a:pPr>
            <a:r>
              <a:rPr lang="en-US" sz="1200" dirty="0">
                <a:latin typeface="Geneva"/>
                <a:ea typeface="Times New Roman"/>
              </a:rPr>
              <a:t>When you are ready to end your relaxation training session, open your eyes, take one or two deep, slow breaths and finish the exercise.</a:t>
            </a:r>
          </a:p>
          <a:p>
            <a:pPr marL="457200" indent="-457200">
              <a:spcBef>
                <a:spcPts val="0"/>
              </a:spcBef>
              <a:spcAft>
                <a:spcPts val="0"/>
              </a:spcAft>
              <a:buFont typeface="Monotype Sorts" charset="2"/>
              <a:buAutoNum type="arabicPeriod" startAt="6"/>
              <a:defRPr/>
            </a:pPr>
            <a:endParaRPr lang="en-IE" sz="1200" dirty="0">
              <a:latin typeface="Times New Roman"/>
              <a:ea typeface="Times New Roman"/>
            </a:endParaRPr>
          </a:p>
          <a:p>
            <a:pPr>
              <a:spcBef>
                <a:spcPts val="0"/>
              </a:spcBef>
              <a:spcAft>
                <a:spcPts val="0"/>
              </a:spcAft>
              <a:buFont typeface="Monotype Sorts" charset="2"/>
              <a:buNone/>
              <a:defRPr/>
            </a:pPr>
            <a:r>
              <a:rPr lang="en-US" sz="1200" dirty="0">
                <a:latin typeface="Geneva"/>
                <a:ea typeface="Times New Roman"/>
              </a:rPr>
              <a:t> Notice that after a while you will feel both relaxed and alert. You have increased the amount of oxygen going to your brain, while reducing sympathetic activation. </a:t>
            </a:r>
            <a:endParaRPr lang="en-IE" sz="1200" dirty="0">
              <a:latin typeface="Times New Roman"/>
              <a:ea typeface="Times New Roman"/>
            </a:endParaRPr>
          </a:p>
          <a:p>
            <a:pPr>
              <a:defRPr/>
            </a:pPr>
            <a:endParaRPr lang="en-IE" sz="900" dirty="0">
              <a:latin typeface="Geneva"/>
            </a:endParaRPr>
          </a:p>
        </p:txBody>
      </p:sp>
    </p:spTree>
    <p:extLst>
      <p:ext uri="{BB962C8B-B14F-4D97-AF65-F5344CB8AC3E}">
        <p14:creationId xmlns:p14="http://schemas.microsoft.com/office/powerpoint/2010/main" val="941347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60778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528A4673-5AE3-B4A4-23AF-12F5FB89B6AF}"/>
              </a:ext>
            </a:extLst>
          </p:cNvPr>
          <p:cNvSpPr/>
          <p:nvPr/>
        </p:nvSpPr>
        <p:spPr bwMode="auto">
          <a:xfrm>
            <a:off x="1752600" y="152400"/>
            <a:ext cx="5562600" cy="1066800"/>
          </a:xfrm>
          <a:prstGeom prst="ellipse">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 name="Title 1"/>
          <p:cNvSpPr>
            <a:spLocks noGrp="1"/>
          </p:cNvSpPr>
          <p:nvPr>
            <p:ph type="title"/>
          </p:nvPr>
        </p:nvSpPr>
        <p:spPr/>
        <p:txBody>
          <a:bodyPr/>
          <a:lstStyle/>
          <a:p>
            <a:r>
              <a:rPr lang="en-IE" dirty="0"/>
              <a:t>Summary</a:t>
            </a:r>
          </a:p>
        </p:txBody>
      </p:sp>
      <p:sp>
        <p:nvSpPr>
          <p:cNvPr id="3" name="Content Placeholder 2"/>
          <p:cNvSpPr>
            <a:spLocks noGrp="1"/>
          </p:cNvSpPr>
          <p:nvPr>
            <p:ph idx="1"/>
          </p:nvPr>
        </p:nvSpPr>
        <p:spPr>
          <a:xfrm>
            <a:off x="685800" y="1417638"/>
            <a:ext cx="7772400" cy="4114800"/>
          </a:xfrm>
        </p:spPr>
        <p:txBody>
          <a:bodyPr/>
          <a:lstStyle/>
          <a:p>
            <a:pPr marL="0" indent="0">
              <a:spcAft>
                <a:spcPts val="1200"/>
              </a:spcAft>
              <a:buNone/>
            </a:pPr>
            <a:r>
              <a:rPr lang="en-IE" sz="2400" dirty="0"/>
              <a:t>What we addressed:</a:t>
            </a:r>
          </a:p>
          <a:p>
            <a:pPr lvl="1">
              <a:spcAft>
                <a:spcPts val="1200"/>
              </a:spcAft>
              <a:buFont typeface="Wingdings" pitchFamily="2" charset="2"/>
              <a:buChar char="§"/>
            </a:pPr>
            <a:r>
              <a:rPr lang="en-IE" sz="2400" dirty="0"/>
              <a:t>the physiological basis of the stress response and how useful it is</a:t>
            </a:r>
          </a:p>
          <a:p>
            <a:pPr lvl="1">
              <a:spcAft>
                <a:spcPts val="1200"/>
              </a:spcAft>
              <a:buFont typeface="Wingdings" pitchFamily="2" charset="2"/>
              <a:buChar char="§"/>
            </a:pPr>
            <a:r>
              <a:rPr lang="en-IE" sz="2400" dirty="0"/>
              <a:t>prolonged excessive stress as a health risk</a:t>
            </a:r>
          </a:p>
          <a:p>
            <a:pPr lvl="1">
              <a:spcAft>
                <a:spcPts val="1200"/>
              </a:spcAft>
              <a:buFont typeface="Wingdings" pitchFamily="2" charset="2"/>
              <a:buChar char="§"/>
            </a:pPr>
            <a:r>
              <a:rPr lang="en-IE" sz="2400" dirty="0"/>
              <a:t>stress provoking life events</a:t>
            </a:r>
          </a:p>
          <a:p>
            <a:pPr lvl="1">
              <a:spcAft>
                <a:spcPts val="1200"/>
              </a:spcAft>
              <a:buFont typeface="Wingdings" pitchFamily="2" charset="2"/>
              <a:buChar char="§"/>
            </a:pPr>
            <a:r>
              <a:rPr lang="en-IE" sz="2400" dirty="0"/>
              <a:t>the role of your thinking and behaviour</a:t>
            </a:r>
          </a:p>
          <a:p>
            <a:pPr lvl="1">
              <a:spcAft>
                <a:spcPts val="1200"/>
              </a:spcAft>
              <a:buFont typeface="Wingdings" pitchFamily="2" charset="2"/>
              <a:buChar char="§"/>
            </a:pPr>
            <a:r>
              <a:rPr lang="en-IE" sz="2400" dirty="0"/>
              <a:t>core aspects of stress management</a:t>
            </a:r>
          </a:p>
          <a:p>
            <a:pPr lvl="1">
              <a:spcAft>
                <a:spcPts val="1200"/>
              </a:spcAft>
              <a:buFont typeface="Wingdings" pitchFamily="2" charset="2"/>
              <a:buChar char="§"/>
            </a:pPr>
            <a:r>
              <a:rPr lang="en-IE" sz="2400" dirty="0"/>
              <a:t>three stress management techniques</a:t>
            </a:r>
          </a:p>
          <a:p>
            <a:pPr>
              <a:spcAft>
                <a:spcPts val="1200"/>
              </a:spcAft>
              <a:buFont typeface="Wingdings" pitchFamily="2" charset="2"/>
              <a:buChar char="§"/>
            </a:pPr>
            <a:r>
              <a:rPr lang="en-IE" sz="2400" dirty="0">
                <a:solidFill>
                  <a:srgbClr val="990000"/>
                </a:solidFill>
              </a:rPr>
              <a:t>Laughter as a way to manage stress (from 0:59): </a:t>
            </a:r>
            <a:r>
              <a:rPr lang="en-IE" sz="2400" dirty="0">
                <a:solidFill>
                  <a:schemeClr val="accent6">
                    <a:lumMod val="75000"/>
                  </a:schemeClr>
                </a:solidFill>
                <a:hlinkClick r:id="rId2">
                  <a:extLst>
                    <a:ext uri="{A12FA001-AC4F-418D-AE19-62706E023703}">
                      <ahyp:hlinkClr xmlns:ahyp="http://schemas.microsoft.com/office/drawing/2018/hyperlinkcolor" val="tx"/>
                    </a:ext>
                  </a:extLst>
                </a:hlinkClick>
              </a:rPr>
              <a:t>https://www.youtube.com/watch?v=0N60nBD-_Mc</a:t>
            </a:r>
            <a:r>
              <a:rPr lang="en-IE" sz="2400" dirty="0">
                <a:solidFill>
                  <a:schemeClr val="accent6">
                    <a:lumMod val="75000"/>
                  </a:schemeClr>
                </a:solidFill>
              </a:rPr>
              <a:t> </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350MHz:Applications:Microsoft Office 98:Templates:Blank Presentation</Template>
  <TotalTime>4962</TotalTime>
  <Words>2547</Words>
  <Application>Microsoft Office PowerPoint</Application>
  <PresentationFormat>On-screen Show (4:3)</PresentationFormat>
  <Paragraphs>245</Paragraphs>
  <Slides>34</Slides>
  <Notes>0</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34</vt:i4>
      </vt:variant>
    </vt:vector>
  </HeadingPairs>
  <TitlesOfParts>
    <vt:vector size="45" baseType="lpstr">
      <vt:lpstr>Arial</vt:lpstr>
      <vt:lpstr>Geneva</vt:lpstr>
      <vt:lpstr>Monotype Sorts</vt:lpstr>
      <vt:lpstr>Tahoma</vt:lpstr>
      <vt:lpstr>Times</vt:lpstr>
      <vt:lpstr>Times New Roman</vt:lpstr>
      <vt:lpstr>Wingdings</vt:lpstr>
      <vt:lpstr>Blank Presentation</vt:lpstr>
      <vt:lpstr>1_Blank Presentation</vt:lpstr>
      <vt:lpstr>2_Blank Presentation</vt:lpstr>
      <vt:lpstr>Organization Chart</vt:lpstr>
      <vt:lpstr>PowerPoint Presentation</vt:lpstr>
      <vt:lpstr>Overall Learning Outcomes</vt:lpstr>
      <vt:lpstr>PowerPoint Presentation</vt:lpstr>
      <vt:lpstr>2) What is a stress reaction?</vt:lpstr>
      <vt:lpstr>PowerPoint Presentation</vt:lpstr>
      <vt:lpstr>PowerPoint Presentation</vt:lpstr>
      <vt:lpstr>PowerPoint Presentation</vt:lpstr>
      <vt:lpstr>PowerPoint Presentation</vt:lpstr>
      <vt:lpstr>3) Prolonged excessive stress is a health risk</vt:lpstr>
      <vt:lpstr>Most common health impact</vt:lpstr>
      <vt:lpstr>  </vt:lpstr>
      <vt:lpstr>How being over-aroused can affect us</vt:lpstr>
      <vt:lpstr>Stress as a performance: accidents</vt:lpstr>
      <vt:lpstr>PowerPoint Presentation</vt:lpstr>
      <vt:lpstr>PowerPoint Presentation</vt:lpstr>
      <vt:lpstr>PowerPoint Presentation</vt:lpstr>
      <vt:lpstr>PowerPoint Presentation</vt:lpstr>
      <vt:lpstr>6) Stress provoking thinking and behaviour</vt:lpstr>
      <vt:lpstr>PowerPoint Presentation</vt:lpstr>
      <vt:lpstr>PowerPoint Presentation</vt:lpstr>
      <vt:lpstr>Stress Management: four core messages </vt:lpstr>
      <vt:lpstr>PowerPoint Presentation</vt:lpstr>
      <vt:lpstr>Apply the two models to the scenario: 1) Which factors are likely to cause stress? Map them.  2) How might these factors interact? Likely outcome? 3) Suggest ideas for prevention / intervention.</vt:lpstr>
      <vt:lpstr>Apply the two models to the scenario: 1) Which factors are likely to cause stress? Map them!  2) How might these factors interact? Possible outcome? 3) Suggest ideas for prevention / intervention.</vt:lpstr>
      <vt:lpstr>8) Practical Stress Management:  3 techniques</vt:lpstr>
      <vt:lpstr>PowerPoint Presentation</vt:lpstr>
      <vt:lpstr> Yerkes-Dodson Inverted U-Hypothesis (1908)</vt:lpstr>
      <vt:lpstr>PowerPoint Presentation</vt:lpstr>
      <vt:lpstr>PowerPoint Presentation</vt:lpstr>
      <vt:lpstr>PowerPoint Presentation</vt:lpstr>
      <vt:lpstr>Outcomes of technique 1 &amp; 2</vt:lpstr>
      <vt:lpstr>PowerPoint Presentation</vt:lpstr>
      <vt:lpstr>PowerPoint Presentation</vt:lpstr>
      <vt:lpstr>Summary</vt:lpstr>
    </vt:vector>
  </TitlesOfParts>
  <Company>Eclectic Multimedia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Josh Barinstein</dc:creator>
  <cp:lastModifiedBy>Jan De Vries</cp:lastModifiedBy>
  <cp:revision>111</cp:revision>
  <cp:lastPrinted>2024-01-31T13:11:24Z</cp:lastPrinted>
  <dcterms:created xsi:type="dcterms:W3CDTF">2000-08-11T20:56:02Z</dcterms:created>
  <dcterms:modified xsi:type="dcterms:W3CDTF">2024-01-31T13:40:36Z</dcterms:modified>
</cp:coreProperties>
</file>