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67" r:id="rId6"/>
    <p:sldId id="280" r:id="rId7"/>
    <p:sldId id="257" r:id="rId8"/>
    <p:sldId id="285" r:id="rId9"/>
    <p:sldId id="283" r:id="rId10"/>
    <p:sldId id="282" r:id="rId11"/>
    <p:sldId id="266" r:id="rId12"/>
    <p:sldId id="281" r:id="rId13"/>
    <p:sldId id="289" r:id="rId14"/>
    <p:sldId id="286" r:id="rId15"/>
    <p:sldId id="288" r:id="rId16"/>
    <p:sldId id="290" r:id="rId17"/>
    <p:sldId id="291" r:id="rId18"/>
    <p:sldId id="29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374662-5610-55EF-9283-ED06F1F6BE80}" v="142" dt="2024-09-24T13:54:10.9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3" autoAdjust="0"/>
    <p:restoredTop sz="87481"/>
  </p:normalViewPr>
  <p:slideViewPr>
    <p:cSldViewPr snapToGrid="0">
      <p:cViewPr varScale="1">
        <p:scale>
          <a:sx n="94" d="100"/>
          <a:sy n="94" d="100"/>
        </p:scale>
        <p:origin x="9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urne Garcia Iriarte" userId="S::iriartee@tcd.ie::205781d8-5428-4346-a97c-347be00c6fbe" providerId="AD" clId="Web-{75374662-5610-55EF-9283-ED06F1F6BE80}"/>
    <pc:docChg chg="modSld">
      <pc:chgData name="Edurne Garcia Iriarte" userId="S::iriartee@tcd.ie::205781d8-5428-4346-a97c-347be00c6fbe" providerId="AD" clId="Web-{75374662-5610-55EF-9283-ED06F1F6BE80}" dt="2024-09-24T13:54:08.585" v="141" actId="20577"/>
      <pc:docMkLst>
        <pc:docMk/>
      </pc:docMkLst>
      <pc:sldChg chg="addSp modSp">
        <pc:chgData name="Edurne Garcia Iriarte" userId="S::iriartee@tcd.ie::205781d8-5428-4346-a97c-347be00c6fbe" providerId="AD" clId="Web-{75374662-5610-55EF-9283-ED06F1F6BE80}" dt="2024-09-24T13:52:34.785" v="28" actId="1076"/>
        <pc:sldMkLst>
          <pc:docMk/>
          <pc:sldMk cId="3488812249" sldId="256"/>
        </pc:sldMkLst>
        <pc:spChg chg="mod">
          <ac:chgData name="Edurne Garcia Iriarte" userId="S::iriartee@tcd.ie::205781d8-5428-4346-a97c-347be00c6fbe" providerId="AD" clId="Web-{75374662-5610-55EF-9283-ED06F1F6BE80}" dt="2024-09-24T13:51:53.972" v="16" actId="20577"/>
          <ac:spMkLst>
            <pc:docMk/>
            <pc:sldMk cId="3488812249" sldId="256"/>
            <ac:spMk id="3" creationId="{73F3792E-40C4-78CC-A490-C763BB85C4E3}"/>
          </ac:spMkLst>
        </pc:spChg>
        <pc:spChg chg="add mod">
          <ac:chgData name="Edurne Garcia Iriarte" userId="S::iriartee@tcd.ie::205781d8-5428-4346-a97c-347be00c6fbe" providerId="AD" clId="Web-{75374662-5610-55EF-9283-ED06F1F6BE80}" dt="2024-09-24T13:52:34.785" v="28" actId="1076"/>
          <ac:spMkLst>
            <pc:docMk/>
            <pc:sldMk cId="3488812249" sldId="256"/>
            <ac:spMk id="4" creationId="{ECC25D5A-CA8B-2BA6-DACE-2B42A4F0C4A9}"/>
          </ac:spMkLst>
        </pc:spChg>
        <pc:picChg chg="mod">
          <ac:chgData name="Edurne Garcia Iriarte" userId="S::iriartee@tcd.ie::205781d8-5428-4346-a97c-347be00c6fbe" providerId="AD" clId="Web-{75374662-5610-55EF-9283-ED06F1F6BE80}" dt="2024-09-24T13:52:00.800" v="19" actId="1076"/>
          <ac:picMkLst>
            <pc:docMk/>
            <pc:sldMk cId="3488812249" sldId="256"/>
            <ac:picMk id="5" creationId="{B3351BA8-FF1F-2547-D162-BA0142DE9212}"/>
          </ac:picMkLst>
        </pc:picChg>
      </pc:sldChg>
      <pc:sldChg chg="addSp delSp modSp">
        <pc:chgData name="Edurne Garcia Iriarte" userId="S::iriartee@tcd.ie::205781d8-5428-4346-a97c-347be00c6fbe" providerId="AD" clId="Web-{75374662-5610-55EF-9283-ED06F1F6BE80}" dt="2024-09-24T13:54:08.585" v="141" actId="20577"/>
        <pc:sldMkLst>
          <pc:docMk/>
          <pc:sldMk cId="1564080384" sldId="267"/>
        </pc:sldMkLst>
        <pc:spChg chg="mod">
          <ac:chgData name="Edurne Garcia Iriarte" userId="S::iriartee@tcd.ie::205781d8-5428-4346-a97c-347be00c6fbe" providerId="AD" clId="Web-{75374662-5610-55EF-9283-ED06F1F6BE80}" dt="2024-09-24T13:54:08.585" v="141" actId="20577"/>
          <ac:spMkLst>
            <pc:docMk/>
            <pc:sldMk cId="1564080384" sldId="267"/>
            <ac:spMk id="2" creationId="{90AEECA4-56C3-46EB-9D0C-562A8845C7DB}"/>
          </ac:spMkLst>
        </pc:spChg>
        <pc:spChg chg="mod">
          <ac:chgData name="Edurne Garcia Iriarte" userId="S::iriartee@tcd.ie::205781d8-5428-4346-a97c-347be00c6fbe" providerId="AD" clId="Web-{75374662-5610-55EF-9283-ED06F1F6BE80}" dt="2024-09-24T13:53:46.303" v="138" actId="20577"/>
          <ac:spMkLst>
            <pc:docMk/>
            <pc:sldMk cId="1564080384" sldId="267"/>
            <ac:spMk id="3" creationId="{EBDBD5DA-BE0B-CBB8-6373-49F37AF60791}"/>
          </ac:spMkLst>
        </pc:spChg>
        <pc:spChg chg="add del mod">
          <ac:chgData name="Edurne Garcia Iriarte" userId="S::iriartee@tcd.ie::205781d8-5428-4346-a97c-347be00c6fbe" providerId="AD" clId="Web-{75374662-5610-55EF-9283-ED06F1F6BE80}" dt="2024-09-24T13:53:03.958" v="39"/>
          <ac:spMkLst>
            <pc:docMk/>
            <pc:sldMk cId="1564080384" sldId="267"/>
            <ac:spMk id="5" creationId="{9BCB9D58-4D7E-2EE0-E25C-7C9CA9EBC504}"/>
          </ac:spMkLst>
        </pc:spChg>
        <pc:picChg chg="mod">
          <ac:chgData name="Edurne Garcia Iriarte" userId="S::iriartee@tcd.ie::205781d8-5428-4346-a97c-347be00c6fbe" providerId="AD" clId="Web-{75374662-5610-55EF-9283-ED06F1F6BE80}" dt="2024-09-24T13:53:43.943" v="127" actId="1076"/>
          <ac:picMkLst>
            <pc:docMk/>
            <pc:sldMk cId="1564080384" sldId="267"/>
            <ac:picMk id="4" creationId="{9C6CCE0D-90B0-4CE3-48FA-3006B268EDF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A605B-DFB6-FF43-B198-90F352D006C8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D4EEB-2FB1-DD4E-BBB9-1E7DE4A4E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11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decision making important </a:t>
            </a:r>
            <a:endParaRPr lang="en-I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United Nations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says that people have the right to make decisions and to get support to make them.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past, and still today,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 made decisions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people.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is the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of people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make their own decisions.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Ireland, there is a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law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about support to make decisions.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D4EEB-2FB1-DD4E-BBB9-1E7DE4A4E8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19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Inclusive Research Network (IRN)</a:t>
            </a:r>
          </a:p>
          <a:p>
            <a:pPr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The IRN is a group of people who do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about intellectual disability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in Ireland. There are IRN members, university researchers, and supporters in the group.</a:t>
            </a:r>
          </a:p>
          <a:p>
            <a:pPr marL="0" indent="0">
              <a:buNone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The IRN did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study about what is like to make decisions and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what is like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support people to make them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. We used photovoice and interviews to find out. </a:t>
            </a:r>
          </a:p>
          <a:p>
            <a:pPr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We also wanted to know if there were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studies about decision making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and what had they found.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D4EEB-2FB1-DD4E-BBB9-1E7DE4A4E8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54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we wrote this paper</a:t>
            </a:r>
          </a:p>
          <a:p>
            <a:endParaRPr lang="en-IE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researchers read all the papers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and met with IRN members 2 times. </a:t>
            </a:r>
          </a:p>
          <a:p>
            <a:pPr lvl="1"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Researchers talked about the papers and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 up with key ideas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. They also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wrote our paper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1" indent="0">
              <a:buNone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IRN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 gave them feedback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on the ideas and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to include in our paper. They also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looked at the accessible summary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57200" lvl="1" indent="0">
              <a:buNone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looked at the final paper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and said if we were Ok having our names next to the things we had said. </a:t>
            </a:r>
          </a:p>
          <a:p>
            <a:pPr marL="0" indent="0">
              <a:buNone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One researcher and two IRN members worked on this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to make it accessible: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Gavin Morris, Derek Murphy and </a:t>
            </a:r>
            <a:r>
              <a:rPr lang="en-IE" dirty="0" err="1">
                <a:latin typeface="Arial" panose="020B0604020202020204" pitchFamily="34" charset="0"/>
                <a:cs typeface="Arial" panose="020B0604020202020204" pitchFamily="34" charset="0"/>
              </a:rPr>
              <a:t>Edurne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Garcia. We all looked at it, gave feedback and said if we were Ok with it.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D4EEB-2FB1-DD4E-BBB9-1E7DE4A4E8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41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</a:p>
          <a:p>
            <a:endParaRPr lang="en-IE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dirty="0">
                <a:latin typeface="Arial" panose="020B0604020202020204" pitchFamily="34" charset="0"/>
                <a:cs typeface="Arial" panose="020B0604020202020204" pitchFamily="34" charset="0"/>
              </a:rPr>
              <a:t>We came up with key ideas from the papers. We present these ideas and the comments by IRN members next.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People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make decisions about different things in their lives,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day to day decisions such as what to eat and big ones such as where they live or work.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Gavin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It’s excellent people are making these decisions.”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Pauline added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”People have their own right to make decisions.”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D4EEB-2FB1-DD4E-BBB9-1E7DE4A4E80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44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staff and families have control over many decisions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people make.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James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it’s hard to say what you want.”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Christina agreed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”it is hard to think about this.”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One supporter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sometimes it is hard to find the confidence for people “to speak out your mind”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D4EEB-2FB1-DD4E-BBB9-1E7DE4A4E8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15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  <a:endParaRPr lang="en-IE" b="1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Trusting relationships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with families and staff who provide support is very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 to make decisions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James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think you need help and support to make your own decisions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 and Christina stated 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need support because I have a bit of memory loss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pPr marL="0" indent="0" algn="ctr">
              <a:buNone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point was raised by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Orla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people with disabilities can be more dependent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 but are not always dependent and Christina, who said 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families might intervene too much”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D4EEB-2FB1-DD4E-BBB9-1E7DE4A4E80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79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Other support such as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information, learning opportunities and planning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were important for decision making. </a:t>
            </a:r>
          </a:p>
          <a:p>
            <a:pPr marL="0" indent="0" algn="ctr">
              <a:buNone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Christina and Helen said: 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Having enough time for planning is very important to enable decision making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0" indent="0" algn="ctr">
              <a:buNone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However, even when the decision is made, Christina said that 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“there is no support to follow it through”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ofte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n,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Helen and Elaine found that 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supports are not there when you need them”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D4EEB-2FB1-DD4E-BBB9-1E7DE4A4E8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89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4DD65-68AD-20B3-6779-85CC271F8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83D70A-0AB1-A779-87CE-CFCAC1B95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E6F1D-1CB2-86DB-EBB5-7A2706FC1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98B07-6C51-EAC0-7F62-478A2319A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15CFF-FA1E-9E53-8696-47E799411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243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B2236-AFB8-457C-AE61-8B86CE307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1C7C7D-1501-AD0A-91D1-7CC0B47C2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8CEC1-7E25-B95D-11F4-0E5EF6E49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CAEB5-62AE-3C00-C343-BD532D435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59F25-34C2-F05B-9128-C33022A5F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0570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0661BA-B31D-B918-0A11-625C7B3424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40027-0380-7172-25C2-C9B5344D4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881FA-7F12-0467-92E7-A77FAF1E5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F7876-2136-D952-7AD7-DA89FD6E3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559D2-9997-DE78-BD2E-4B20DDF7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191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1B135-FC86-2EC9-5B44-20803A872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AD4A9-D096-324F-BBB4-AF0A77CDF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18869-0044-E011-D1DE-B64CD7D1F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E6A37-4118-A801-7897-9B697BA3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92A35-6C73-D2B7-023F-772A4E4FC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7543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E238B-92C1-B05E-304E-076FAC340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87EED-E921-CE4F-0946-0126254A0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7500B-E210-122F-DE85-00D6C0E60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AFADA-4A92-C49B-6687-FF4CC63B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66109-DFA9-7FB9-6327-475419FC0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6018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E4F58-087B-B59B-CA16-63FAC7677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B75A4-4F21-49BE-21DD-DA40880AE9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8D7322-45D6-1F37-9CF4-447D5CAA5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9D966D-371D-7C1C-D54A-2D92EBB0A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960C3A-C749-EC82-F93E-8C8F88CA4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E10676-1B6E-7C69-21BF-D8096B946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80394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9464F-4C17-935F-6753-95FB1991F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CF3D9-5411-049C-CC16-0A74E3A22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4C60B-E297-6E43-978F-E786474D2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EC69CC-172B-1E3E-7400-6198024BA3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18C187-CB2F-A781-35C7-3D75334933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90D401-9B95-07D6-6C67-9EDD0ED2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D38276-1EE6-C28E-7833-EB9515002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C0B7E3-8BFB-8803-DFA8-55478A0D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4029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DC5B3-9212-D91D-82A7-F3D22641A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2034C-7E65-ECB7-6CD7-3A380099E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1FBA4-4B05-7896-F571-0318F615B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311E25-F699-1B1F-D2DB-C56C50E4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032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F75048-5C8C-C6E5-DD28-2EA9367EC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F2C6F4-EE3B-EBAD-38FA-81DFD96A8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FFEA6-1190-31C1-1C02-17CF4ED8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4768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3EE85-679F-5B89-E5EC-D6D3894B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BB992-A27E-0151-2DE7-AF72798F2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28D45-3DDB-F09B-FA3A-EEC581669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31A81-0DF2-0351-F7BA-1425473EF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1E3B9D-5E51-4B52-C1F5-98630DFC6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77E2B-3618-808C-8DB3-CA3E1F18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8812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20D86-9171-269E-62EC-41707BF7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E6EB92-1837-36B0-92A1-E71B595247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011E1-BF50-A6BF-5699-1683E3D04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2D42C-CF1C-A41F-27B6-05C73B96F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C7FDD2-9F07-8077-D779-9F8ADB590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C9B9A-BA6F-702D-60E1-45BB52CE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492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A7A7F5-FE63-C190-3D8F-8C662104F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22CF2E-EFD9-37D7-BE88-D0EFE9578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7C3D9-8CA4-3E1E-7045-C6880D52FF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D64E3-4769-428F-9550-E76CD660A1B1}" type="datetimeFigureOut">
              <a:rPr lang="en-IE" smtClean="0"/>
              <a:t>24/09/2024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7629C-C9D0-0CE6-2768-D061EDB16D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CCC0B-B4E9-7EE7-5108-65B346F589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B6A98-5531-4DFE-B6D6-D30BBD601B4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096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doi.org/10.25546/108507" TargetMode="Externa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hyperlink" Target="https://loonylabs.org/2020/09/26/a-whole-pile-of-work/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10.m4a"/><Relationship Id="rId7" Type="http://schemas.openxmlformats.org/officeDocument/2006/relationships/hyperlink" Target="https://pixabay.com/en/control-work-official-form-427510/" TargetMode="External"/><Relationship Id="rId2" Type="http://schemas.microsoft.com/office/2007/relationships/media" Target="../media/media10.m4a"/><Relationship Id="rId1" Type="http://schemas.openxmlformats.org/officeDocument/2006/relationships/tags" Target="../tags/tag6.xml"/><Relationship Id="rId6" Type="http://schemas.openxmlformats.org/officeDocument/2006/relationships/image" Target="../media/image26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11.m4a"/><Relationship Id="rId7" Type="http://schemas.openxmlformats.org/officeDocument/2006/relationships/hyperlink" Target="https://pixabay.com/en/friends-trust-friendship-together-1027867/" TargetMode="External"/><Relationship Id="rId2" Type="http://schemas.microsoft.com/office/2007/relationships/media" Target="../media/media11.m4a"/><Relationship Id="rId1" Type="http://schemas.openxmlformats.org/officeDocument/2006/relationships/tags" Target="../tags/tag7.xml"/><Relationship Id="rId6" Type="http://schemas.openxmlformats.org/officeDocument/2006/relationships/image" Target="../media/image27.jp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12.m4a"/><Relationship Id="rId7" Type="http://schemas.openxmlformats.org/officeDocument/2006/relationships/hyperlink" Target="https://www.pexels.com/photo/pen-calendar-to-do-checklist-3243/" TargetMode="External"/><Relationship Id="rId2" Type="http://schemas.microsoft.com/office/2007/relationships/media" Target="../media/media12.m4a"/><Relationship Id="rId1" Type="http://schemas.openxmlformats.org/officeDocument/2006/relationships/tags" Target="../tags/tag8.xml"/><Relationship Id="rId6" Type="http://schemas.openxmlformats.org/officeDocument/2006/relationships/image" Target="../media/image28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m4a"/><Relationship Id="rId7" Type="http://schemas.openxmlformats.org/officeDocument/2006/relationships/image" Target="../media/image2.png"/><Relationship Id="rId2" Type="http://schemas.microsoft.com/office/2007/relationships/media" Target="../media/media13.m4a"/><Relationship Id="rId1" Type="http://schemas.openxmlformats.org/officeDocument/2006/relationships/tags" Target="../tags/tag9.xml"/><Relationship Id="rId6" Type="http://schemas.openxmlformats.org/officeDocument/2006/relationships/hyperlink" Target="https://www.duperrin.com/english/2021/04/27/improving-a-team-s-work-a-story-of-continuous-improvement/" TargetMode="External"/><Relationship Id="rId5" Type="http://schemas.openxmlformats.org/officeDocument/2006/relationships/image" Target="../media/image29.jpe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2.png"/><Relationship Id="rId4" Type="http://schemas.openxmlformats.org/officeDocument/2006/relationships/hyperlink" Target="mailto:iriartee@tcd.ie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-nc-sa/3.0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audio" Target="../media/media3.m4a"/><Relationship Id="rId16" Type="http://schemas.openxmlformats.org/officeDocument/2006/relationships/image" Target="../media/image16.png"/><Relationship Id="rId1" Type="http://schemas.microsoft.com/office/2007/relationships/media" Target="../media/media3.m4a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m4a"/><Relationship Id="rId7" Type="http://schemas.openxmlformats.org/officeDocument/2006/relationships/image" Target="../media/image2.png"/><Relationship Id="rId2" Type="http://schemas.microsoft.com/office/2007/relationships/media" Target="../media/media4.m4a"/><Relationship Id="rId1" Type="http://schemas.openxmlformats.org/officeDocument/2006/relationships/tags" Target="../tags/tag1.xml"/><Relationship Id="rId6" Type="http://schemas.openxmlformats.org/officeDocument/2006/relationships/hyperlink" Target="https://pixabay.com/en/confusion-left-right-straight-311388/" TargetMode="External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../media/media5.m4a"/><Relationship Id="rId7" Type="http://schemas.openxmlformats.org/officeDocument/2006/relationships/hyperlink" Target="https://pixabay.com/en/united-nations-blue-logo-un-unicef-419885/" TargetMode="External"/><Relationship Id="rId12" Type="http://schemas.openxmlformats.org/officeDocument/2006/relationships/image" Target="../media/image2.png"/><Relationship Id="rId2" Type="http://schemas.microsoft.com/office/2007/relationships/media" Target="../media/media5.m4a"/><Relationship Id="rId1" Type="http://schemas.openxmlformats.org/officeDocument/2006/relationships/tags" Target="../tags/tag2.xml"/><Relationship Id="rId6" Type="http://schemas.openxmlformats.org/officeDocument/2006/relationships/image" Target="../media/image19.jpg"/><Relationship Id="rId11" Type="http://schemas.openxmlformats.org/officeDocument/2006/relationships/hyperlink" Target="https://learn.eduopen.org/eduopenv2/pathway_details.php?specialid=36" TargetMode="External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21.jpg"/><Relationship Id="rId4" Type="http://schemas.openxmlformats.org/officeDocument/2006/relationships/slideLayout" Target="../slideLayouts/slideLayout2.xml"/><Relationship Id="rId9" Type="http://schemas.openxmlformats.org/officeDocument/2006/relationships/hyperlink" Target="https://es.wikipedia.org/wiki/Rep%C3%BAblica_Irlandesa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6.m4a"/><Relationship Id="rId7" Type="http://schemas.openxmlformats.org/officeDocument/2006/relationships/image" Target="../media/image23.jpeg"/><Relationship Id="rId2" Type="http://schemas.microsoft.com/office/2007/relationships/media" Target="../media/media6.m4a"/><Relationship Id="rId1" Type="http://schemas.openxmlformats.org/officeDocument/2006/relationships/tags" Target="../tags/tag3.xml"/><Relationship Id="rId6" Type="http://schemas.openxmlformats.org/officeDocument/2006/relationships/image" Target="../media/image22.jp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7.m4a"/><Relationship Id="rId7" Type="http://schemas.openxmlformats.org/officeDocument/2006/relationships/hyperlink" Target="https://helenkara.com/2019/05/29/collaborative-writing-ten-top-tips/" TargetMode="External"/><Relationship Id="rId2" Type="http://schemas.microsoft.com/office/2007/relationships/media" Target="../media/media7.m4a"/><Relationship Id="rId1" Type="http://schemas.openxmlformats.org/officeDocument/2006/relationships/tags" Target="../tags/tag4.xml"/><Relationship Id="rId6" Type="http://schemas.openxmlformats.org/officeDocument/2006/relationships/image" Target="../media/image24.jp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9.m4a"/><Relationship Id="rId7" Type="http://schemas.openxmlformats.org/officeDocument/2006/relationships/hyperlink" Target="https://pixabay.com/en/decision-question-response-1013751/" TargetMode="External"/><Relationship Id="rId2" Type="http://schemas.microsoft.com/office/2007/relationships/media" Target="../media/media9.m4a"/><Relationship Id="rId1" Type="http://schemas.openxmlformats.org/officeDocument/2006/relationships/tags" Target="../tags/tag5.xml"/><Relationship Id="rId6" Type="http://schemas.openxmlformats.org/officeDocument/2006/relationships/image" Target="../media/image25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tack of papers on a desk&#10;&#10;Description automatically generated">
            <a:extLst>
              <a:ext uri="{FF2B5EF4-FFF2-40B4-BE49-F238E27FC236}">
                <a16:creationId xmlns:a16="http://schemas.microsoft.com/office/drawing/2014/main" id="{B3351BA8-FF1F-2547-D162-BA0142DE92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1339" t="13328" r="7752"/>
          <a:stretch/>
        </p:blipFill>
        <p:spPr>
          <a:xfrm>
            <a:off x="19" y="11985"/>
            <a:ext cx="12191981" cy="68579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5" y="-1524511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7928A6-E40B-BB16-1A7A-A2263E9C8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841" y="3796456"/>
            <a:ext cx="11138616" cy="1735664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IE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making and support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F3792E-40C4-78CC-A490-C763BB85C4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841" y="5602084"/>
            <a:ext cx="9078562" cy="592975"/>
          </a:xfrm>
        </p:spPr>
        <p:txBody>
          <a:bodyPr anchor="ctr">
            <a:normAutofit/>
          </a:bodyPr>
          <a:lstStyle/>
          <a:p>
            <a:pPr algn="l"/>
            <a:r>
              <a:rPr lang="en-IE" sz="2400" dirty="0">
                <a:solidFill>
                  <a:schemeClr val="bg1"/>
                </a:solidFill>
                <a:latin typeface="Arial"/>
                <a:cs typeface="Arial"/>
              </a:rPr>
              <a:t>A study by the Inclusive Research Network</a:t>
            </a:r>
          </a:p>
        </p:txBody>
      </p:sp>
      <p:pic>
        <p:nvPicPr>
          <p:cNvPr id="7" name="Audio 6">
            <a:extLst>
              <a:ext uri="{FF2B5EF4-FFF2-40B4-BE49-F238E27FC236}">
                <a16:creationId xmlns:a16="http://schemas.microsoft.com/office/drawing/2014/main" id="{130480F8-AB1E-D659-D952-7A01D2D83EF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C25D5A-CA8B-2BA6-DACE-2B42A4F0C4A9}"/>
              </a:ext>
            </a:extLst>
          </p:cNvPr>
          <p:cNvSpPr txBox="1"/>
          <p:nvPr/>
        </p:nvSpPr>
        <p:spPr>
          <a:xfrm>
            <a:off x="4788795" y="6377188"/>
            <a:ext cx="3301285" cy="353943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IE" sz="1700" dirty="0">
                <a:solidFill>
                  <a:srgbClr val="FFFFFF"/>
                </a:solidFill>
                <a:latin typeface="Arial"/>
                <a:hlinkClick r:id="rId7"/>
              </a:rPr>
              <a:t>https://doi.org/10.25546/108507</a:t>
            </a:r>
            <a:r>
              <a:rPr lang="en-IE" sz="1700" dirty="0">
                <a:solidFill>
                  <a:srgbClr val="FFFFFF"/>
                </a:solidFill>
                <a:latin typeface="Arial"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1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09"/>
    </mc:Choice>
    <mc:Fallback xmlns="">
      <p:transition spd="slow" advTm="72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FC166-524D-9FCF-3161-48847D40E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  <a:endParaRPr lang="en-IE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79531-564F-E7E5-E6A7-0597BC332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40" y="1690688"/>
            <a:ext cx="6233160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staff and families have control over many decisions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people make.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James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it’s hard to say what you want.”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Christina agreed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”it is hard to think about this.”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One supporter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sometimes it is hard to find the confidence for people “to speak out your mind”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endParaRPr lang="en-IE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person holding a pen and paper&#10;&#10;Description automatically generated">
            <a:extLst>
              <a:ext uri="{FF2B5EF4-FFF2-40B4-BE49-F238E27FC236}">
                <a16:creationId xmlns:a16="http://schemas.microsoft.com/office/drawing/2014/main" id="{3CB332C3-841F-D7E4-130E-5221E25394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365760" y="2564664"/>
            <a:ext cx="3917320" cy="2603385"/>
          </a:xfrm>
          <a:prstGeom prst="rect">
            <a:avLst/>
          </a:prstGeom>
        </p:spPr>
      </p:pic>
      <p:pic>
        <p:nvPicPr>
          <p:cNvPr id="8" name="Audio 7">
            <a:extLst>
              <a:ext uri="{FF2B5EF4-FFF2-40B4-BE49-F238E27FC236}">
                <a16:creationId xmlns:a16="http://schemas.microsoft.com/office/drawing/2014/main" id="{12DD1304-5286-6E68-60FE-F7159DAD9189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411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93"/>
    </mc:Choice>
    <mc:Fallback xmlns="">
      <p:transition spd="slow" advTm="36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FC166-524D-9FCF-3161-48847D40E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  <a:endParaRPr lang="en-IE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79531-564F-E7E5-E6A7-0597BC332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9936" y="1690688"/>
            <a:ext cx="7293864" cy="435133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Trusting relationships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with families and staff who provide support is very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 to make decisions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James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think you need help and support to make your own decisions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 and Christina stated 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need support because I have a bit of memory loss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pPr marL="0" indent="0" algn="ctr">
              <a:buNone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point was raised by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Orla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people with disabilities can be more dependent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but are not always dependent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 and Christina, who said 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families might intervene too much”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IE" dirty="0">
              <a:effectLst/>
              <a:latin typeface="Times"/>
            </a:endParaRPr>
          </a:p>
        </p:txBody>
      </p:sp>
      <p:pic>
        <p:nvPicPr>
          <p:cNvPr id="7" name="Picture 6" descr="A cartoon characters shaking hands&#10;&#10;Description automatically generated">
            <a:extLst>
              <a:ext uri="{FF2B5EF4-FFF2-40B4-BE49-F238E27FC236}">
                <a16:creationId xmlns:a16="http://schemas.microsoft.com/office/drawing/2014/main" id="{2878949E-F009-8C44-1A72-4ACECF019C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0" y="1860487"/>
            <a:ext cx="3922776" cy="3922776"/>
          </a:xfrm>
          <a:prstGeom prst="rect">
            <a:avLst/>
          </a:prstGeom>
        </p:spPr>
      </p:pic>
      <p:pic>
        <p:nvPicPr>
          <p:cNvPr id="28" name="Audio 27">
            <a:extLst>
              <a:ext uri="{FF2B5EF4-FFF2-40B4-BE49-F238E27FC236}">
                <a16:creationId xmlns:a16="http://schemas.microsoft.com/office/drawing/2014/main" id="{E8742FF9-397E-DD1E-B154-E6DF6D077DE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097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52"/>
    </mc:Choice>
    <mc:Fallback xmlns="">
      <p:transition spd="slow" advTm="495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FC166-524D-9FCF-3161-48847D40E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  <a:endParaRPr lang="en-IE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79531-564F-E7E5-E6A7-0597BC332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0557" y="1690687"/>
            <a:ext cx="6849379" cy="480218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Other support such as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information, learning opportunities and planning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were important for decision making. </a:t>
            </a:r>
          </a:p>
          <a:p>
            <a:pPr marL="0" indent="0" algn="ctr">
              <a:buNone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Christina and Helen said: 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Having enough time for planning is very important to enable decision making.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0" indent="0" algn="ctr">
              <a:buNone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However, even when the decision is made, Christina said that 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“there is no support to follow it through”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ofte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n, 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Helen and Elaine found that “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supports are not there when you need them”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close-up of a notebook&#10;&#10;Description automatically generated">
            <a:extLst>
              <a:ext uri="{FF2B5EF4-FFF2-40B4-BE49-F238E27FC236}">
                <a16:creationId xmlns:a16="http://schemas.microsoft.com/office/drawing/2014/main" id="{4153F77D-9FF9-AC58-ECA1-7A9D2DCFF1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12064" y="2691198"/>
            <a:ext cx="4202175" cy="2801164"/>
          </a:xfrm>
          <a:prstGeom prst="rect">
            <a:avLst/>
          </a:prstGeom>
        </p:spPr>
      </p:pic>
      <p:pic>
        <p:nvPicPr>
          <p:cNvPr id="9" name="Audio 8">
            <a:extLst>
              <a:ext uri="{FF2B5EF4-FFF2-40B4-BE49-F238E27FC236}">
                <a16:creationId xmlns:a16="http://schemas.microsoft.com/office/drawing/2014/main" id="{DD629064-2503-08E9-A061-BF0DB2A16D7E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785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17"/>
    </mc:Choice>
    <mc:Fallback xmlns="">
      <p:transition spd="slow" advTm="549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4BE74-163E-8051-37B4-9BBA29FAA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8A3B6-BC69-8CA1-E65D-8A2DC422A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0556" y="1690688"/>
            <a:ext cx="7361444" cy="516731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People with intellectual disabilities have the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right to get support to make their own decisions</a:t>
            </a:r>
            <a:r>
              <a:rPr lang="en-I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Not everyone needs support.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looked at what other researchers had found out about people making their own decisions.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found that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many people make their own decisions</a:t>
            </a: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also found that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families and staff still have control </a:t>
            </a: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over people’s decisions.  </a:t>
            </a:r>
            <a:endParaRPr lang="en-IE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 are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things that help </a:t>
            </a: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people make their own decisions such as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accessible information, learning opportunities and planning</a:t>
            </a: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 when the decision is made, some people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’t have support to follow it through</a:t>
            </a:r>
            <a:r>
              <a:rPr lang="en-I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people to exercise their rights, they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need to have access to support, if they want, to make decisions and to follow them through</a:t>
            </a:r>
            <a:r>
              <a:rPr lang="en-I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I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erson walking on a step&#10;&#10;Description automatically generated">
            <a:extLst>
              <a:ext uri="{FF2B5EF4-FFF2-40B4-BE49-F238E27FC236}">
                <a16:creationId xmlns:a16="http://schemas.microsoft.com/office/drawing/2014/main" id="{4691EF01-C358-EC5D-09D9-C60A43FB5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36215" y="2132186"/>
            <a:ext cx="4318495" cy="2593627"/>
          </a:xfrm>
          <a:prstGeom prst="rect">
            <a:avLst/>
          </a:prstGeom>
        </p:spPr>
      </p:pic>
      <p:pic>
        <p:nvPicPr>
          <p:cNvPr id="8" name="Audio 7">
            <a:extLst>
              <a:ext uri="{FF2B5EF4-FFF2-40B4-BE49-F238E27FC236}">
                <a16:creationId xmlns:a16="http://schemas.microsoft.com/office/drawing/2014/main" id="{4E1270F8-98CC-0696-1D24-F5C16D4BE06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614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52"/>
    </mc:Choice>
    <mc:Fallback xmlns="">
      <p:transition spd="slow" advTm="544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24F03-FEA6-F494-9850-A17FE3CA4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1C2A5-4433-F744-7B01-414657E3D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94637"/>
            <a:ext cx="10515600" cy="26823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4"/>
              </a:rPr>
              <a:t>iriartee@tcd.ie</a:t>
            </a:r>
            <a:r>
              <a:rPr lang="en-US" dirty="0"/>
              <a:t> </a:t>
            </a:r>
          </a:p>
        </p:txBody>
      </p:sp>
      <p:pic>
        <p:nvPicPr>
          <p:cNvPr id="6" name="Audio 5">
            <a:extLst>
              <a:ext uri="{FF2B5EF4-FFF2-40B4-BE49-F238E27FC236}">
                <a16:creationId xmlns:a16="http://schemas.microsoft.com/office/drawing/2014/main" id="{19CE8454-E6A4-B0FF-9C66-A1ABC4BB4BB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40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7"/>
    </mc:Choice>
    <mc:Fallback xmlns="">
      <p:transition spd="slow" advTm="29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0A42-9D2E-59A9-EED7-AA6BB0FDC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C3EB7-605B-5D3F-5F7F-2FD6792E4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Photos in this presentation (slides 1, 4, 5, 7, 9, 10, 11, 12, 13) are by Unknown Authors licensed under </a:t>
            </a:r>
            <a:r>
              <a:rPr lang="en-US" dirty="0">
                <a:hlinkClick r:id="rId2" tooltip="https://creativecommons.org/licenses/by-nc-sa/3.0/"/>
              </a:rPr>
              <a:t>CC BY-SA-NC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63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EECA4-56C3-46EB-9D0C-562A8845C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Arial"/>
                <a:cs typeface="Arial"/>
              </a:rPr>
              <a:t>Accessible version of article “</a:t>
            </a:r>
            <a:r>
              <a:rPr lang="en-IE" sz="2800" b="1" dirty="0">
                <a:latin typeface="Arial"/>
                <a:cs typeface="Arial"/>
              </a:rPr>
              <a:t>Decision making by people with</a:t>
            </a:r>
            <a:br>
              <a:rPr lang="en-IE" sz="2800" b="1" dirty="0">
                <a:latin typeface="Arial"/>
                <a:cs typeface="Arial"/>
              </a:rPr>
            </a:br>
            <a:r>
              <a:rPr lang="en-IE" sz="2800" b="1" dirty="0">
                <a:latin typeface="Arial"/>
                <a:cs typeface="Arial"/>
              </a:rPr>
              <a:t>intellectual disabilities. A review of the literature.</a:t>
            </a:r>
            <a:r>
              <a:rPr lang="en-US" sz="2800" dirty="0">
                <a:latin typeface="Arial"/>
                <a:cs typeface="Arial"/>
              </a:rPr>
              <a:t>” </a:t>
            </a:r>
            <a:endParaRPr lang="en-IE" sz="1700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BD5DA-BE0B-CBB8-6373-49F37AF607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dirty="0">
                <a:latin typeface="Arial"/>
                <a:cs typeface="Arial"/>
              </a:rPr>
              <a:t>Published </a:t>
            </a:r>
            <a:r>
              <a:rPr lang="en-IE" dirty="0">
                <a:latin typeface="Arial"/>
                <a:cs typeface="Arial"/>
              </a:rPr>
              <a:t>in </a:t>
            </a:r>
            <a:r>
              <a:rPr lang="en-IE" dirty="0" err="1">
                <a:latin typeface="Arial"/>
                <a:cs typeface="Arial"/>
              </a:rPr>
              <a:t>Pedagogia</a:t>
            </a:r>
            <a:r>
              <a:rPr lang="en-IE" dirty="0">
                <a:latin typeface="Arial"/>
                <a:cs typeface="Arial"/>
              </a:rPr>
              <a:t> </a:t>
            </a:r>
            <a:r>
              <a:rPr lang="en-IE" dirty="0" err="1">
                <a:latin typeface="Arial"/>
                <a:cs typeface="Arial"/>
              </a:rPr>
              <a:t>i</a:t>
            </a:r>
            <a:r>
              <a:rPr lang="en-IE" dirty="0">
                <a:latin typeface="Arial"/>
                <a:cs typeface="Arial"/>
              </a:rPr>
              <a:t> </a:t>
            </a:r>
            <a:r>
              <a:rPr lang="en-IE" dirty="0" err="1">
                <a:latin typeface="Arial"/>
                <a:cs typeface="Arial"/>
              </a:rPr>
              <a:t>Treball</a:t>
            </a:r>
            <a:r>
              <a:rPr lang="en-IE" dirty="0">
                <a:latin typeface="Arial"/>
                <a:cs typeface="Arial"/>
              </a:rPr>
              <a:t> Social. </a:t>
            </a:r>
            <a:r>
              <a:rPr lang="en-IE" dirty="0" err="1">
                <a:latin typeface="Arial"/>
                <a:cs typeface="Arial"/>
              </a:rPr>
              <a:t>Revista</a:t>
            </a:r>
            <a:r>
              <a:rPr lang="en-IE" dirty="0">
                <a:latin typeface="Arial"/>
                <a:cs typeface="Arial"/>
              </a:rPr>
              <a:t> de 	</a:t>
            </a:r>
            <a:r>
              <a:rPr lang="en-IE" dirty="0" err="1">
                <a:latin typeface="Arial"/>
                <a:cs typeface="Arial"/>
              </a:rPr>
              <a:t>ciències</a:t>
            </a:r>
            <a:r>
              <a:rPr lang="en-IE" dirty="0">
                <a:latin typeface="Arial"/>
                <a:cs typeface="Arial"/>
              </a:rPr>
              <a:t> </a:t>
            </a:r>
            <a:r>
              <a:rPr lang="en-IE" dirty="0" err="1">
                <a:latin typeface="Arial"/>
                <a:cs typeface="Arial"/>
              </a:rPr>
              <a:t>solcials</a:t>
            </a:r>
            <a:r>
              <a:rPr lang="en-IE" dirty="0">
                <a:latin typeface="Arial"/>
                <a:cs typeface="Arial"/>
              </a:rPr>
              <a:t> </a:t>
            </a:r>
            <a:r>
              <a:rPr lang="en-IE" dirty="0" err="1">
                <a:latin typeface="Arial"/>
                <a:cs typeface="Arial"/>
              </a:rPr>
              <a:t>aplicades</a:t>
            </a:r>
            <a:r>
              <a:rPr lang="en-IE" dirty="0">
                <a:latin typeface="Arial"/>
                <a:cs typeface="Arial"/>
              </a:rPr>
              <a:t>. </a:t>
            </a:r>
            <a:r>
              <a:rPr lang="en-IE" dirty="0" err="1">
                <a:latin typeface="Arial"/>
                <a:cs typeface="Arial"/>
              </a:rPr>
              <a:t>Univeristat</a:t>
            </a:r>
            <a:r>
              <a:rPr lang="en-IE" dirty="0">
                <a:latin typeface="Arial"/>
                <a:cs typeface="Arial"/>
              </a:rPr>
              <a:t> de Girona. DOI: 	</a:t>
            </a:r>
            <a:r>
              <a:rPr lang="en-IE" dirty="0">
                <a:effectLst/>
                <a:latin typeface="Arial"/>
                <a:cs typeface="Arial"/>
              </a:rPr>
              <a:t>10.33115/</a:t>
            </a:r>
            <a:r>
              <a:rPr lang="en-IE" dirty="0" err="1">
                <a:effectLst/>
                <a:latin typeface="Arial"/>
                <a:cs typeface="Arial"/>
              </a:rPr>
              <a:t>udg_bib</a:t>
            </a:r>
            <a:r>
              <a:rPr lang="en-IE" dirty="0">
                <a:effectLst/>
                <a:latin typeface="Arial"/>
                <a:cs typeface="Arial"/>
              </a:rPr>
              <a:t>/pts.v13i1. </a:t>
            </a:r>
            <a:endParaRPr lang="en-US" dirty="0"/>
          </a:p>
          <a:p>
            <a:pPr marL="0" indent="0">
              <a:buNone/>
            </a:pPr>
            <a:br>
              <a:rPr lang="en-IE" dirty="0"/>
            </a:br>
            <a:endParaRPr lang="en-IE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6CCE0D-90B0-4CE3-48FA-3006B268ED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262" y="3031476"/>
            <a:ext cx="2932216" cy="21621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Audio 5">
            <a:extLst>
              <a:ext uri="{FF2B5EF4-FFF2-40B4-BE49-F238E27FC236}">
                <a16:creationId xmlns:a16="http://schemas.microsoft.com/office/drawing/2014/main" id="{87086298-E085-5571-6FF7-AB383B23DE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8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52"/>
    </mc:Choice>
    <mc:Fallback xmlns="">
      <p:transition spd="slow" advTm="19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4A787-870C-14A0-B0D3-2ABCBE0E6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Authors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A79BE-63CF-A244-2F99-558A957AC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358" y="4206958"/>
            <a:ext cx="10515600" cy="3542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CEDF29-F025-AF5B-255C-AE933435CF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2" t="2469" r="20994"/>
          <a:stretch/>
        </p:blipFill>
        <p:spPr bwMode="auto">
          <a:xfrm>
            <a:off x="838200" y="1751083"/>
            <a:ext cx="844447" cy="1102330"/>
          </a:xfrm>
          <a:prstGeom prst="rect">
            <a:avLst/>
          </a:prstGeom>
          <a:noFill/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33D5A09-56C0-16BF-20B9-F18FA27C9457}"/>
              </a:ext>
            </a:extLst>
          </p:cNvPr>
          <p:cNvSpPr/>
          <p:nvPr/>
        </p:nvSpPr>
        <p:spPr>
          <a:xfrm>
            <a:off x="482555" y="2913808"/>
            <a:ext cx="1555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Edurne García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ADABFA-2442-A2C8-626D-1A0E4EFC3BFB}"/>
              </a:ext>
            </a:extLst>
          </p:cNvPr>
          <p:cNvSpPr/>
          <p:nvPr/>
        </p:nvSpPr>
        <p:spPr>
          <a:xfrm>
            <a:off x="2123130" y="291264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Maialen Beltrán</a:t>
            </a:r>
            <a:r>
              <a:rPr lang="en-US" dirty="0"/>
              <a:t>	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324C63-D26A-11E5-AF32-D01AA03E9EA5}"/>
              </a:ext>
            </a:extLst>
          </p:cNvPr>
          <p:cNvSpPr/>
          <p:nvPr/>
        </p:nvSpPr>
        <p:spPr>
          <a:xfrm>
            <a:off x="3856316" y="2912641"/>
            <a:ext cx="4536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James Delaney				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C9B8C5-2319-D5A3-4928-1D05A9D7DD37}"/>
              </a:ext>
            </a:extLst>
          </p:cNvPr>
          <p:cNvSpPr/>
          <p:nvPr/>
        </p:nvSpPr>
        <p:spPr>
          <a:xfrm>
            <a:off x="5355781" y="2912641"/>
            <a:ext cx="1842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Kathleen McMeel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752F4D-A38D-6395-7439-B313169AEB7F}"/>
              </a:ext>
            </a:extLst>
          </p:cNvPr>
          <p:cNvSpPr/>
          <p:nvPr/>
        </p:nvSpPr>
        <p:spPr>
          <a:xfrm>
            <a:off x="7198401" y="2911650"/>
            <a:ext cx="1969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Helen O’Regan	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6E3E0A-5B02-452F-D174-9BDD094178C7}"/>
              </a:ext>
            </a:extLst>
          </p:cNvPr>
          <p:cNvSpPr/>
          <p:nvPr/>
        </p:nvSpPr>
        <p:spPr>
          <a:xfrm>
            <a:off x="8704166" y="2901867"/>
            <a:ext cx="1969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Gavin Morris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D75BB1-A82F-49B4-C565-9AC0A825A597}"/>
              </a:ext>
            </a:extLst>
          </p:cNvPr>
          <p:cNvSpPr/>
          <p:nvPr/>
        </p:nvSpPr>
        <p:spPr>
          <a:xfrm>
            <a:off x="482555" y="5046517"/>
            <a:ext cx="196990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Christina Burke	</a:t>
            </a:r>
            <a:endParaRPr lang="en-US" dirty="0">
              <a:cs typeface="Calibr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8CB930-9A44-4E3F-7E47-36119D0B8CED}"/>
              </a:ext>
            </a:extLst>
          </p:cNvPr>
          <p:cNvSpPr/>
          <p:nvPr/>
        </p:nvSpPr>
        <p:spPr>
          <a:xfrm>
            <a:off x="2061655" y="5046517"/>
            <a:ext cx="196990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Elaine Leonard</a:t>
            </a:r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3A4717-803D-08C1-00F8-3A44D915F538}"/>
              </a:ext>
            </a:extLst>
          </p:cNvPr>
          <p:cNvSpPr/>
          <p:nvPr/>
        </p:nvSpPr>
        <p:spPr>
          <a:xfrm>
            <a:off x="3856316" y="5046517"/>
            <a:ext cx="196990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Jackie Moran</a:t>
            </a:r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59ABA2-EBA0-2F40-3136-F2AD8FAA2339}"/>
              </a:ext>
            </a:extLst>
          </p:cNvPr>
          <p:cNvSpPr/>
          <p:nvPr/>
        </p:nvSpPr>
        <p:spPr>
          <a:xfrm>
            <a:off x="5435416" y="5046516"/>
            <a:ext cx="196990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Rob Hopkins</a:t>
            </a:r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B5D9CB-26AE-A7FF-34A7-BE2F8FE64BA3}"/>
              </a:ext>
            </a:extLst>
          </p:cNvPr>
          <p:cNvSpPr/>
          <p:nvPr/>
        </p:nvSpPr>
        <p:spPr>
          <a:xfrm>
            <a:off x="6913793" y="5037951"/>
            <a:ext cx="196990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Pauline </a:t>
            </a:r>
            <a:r>
              <a:rPr lang="en-US" dirty="0" err="1"/>
              <a:t>Skeehan</a:t>
            </a:r>
            <a:endParaRPr lang="en-US" dirty="0"/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8F74680-FF67-7753-BAEF-7E9B55090F71}"/>
              </a:ext>
            </a:extLst>
          </p:cNvPr>
          <p:cNvSpPr/>
          <p:nvPr/>
        </p:nvSpPr>
        <p:spPr>
          <a:xfrm>
            <a:off x="8492893" y="5029388"/>
            <a:ext cx="196990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Orla McMahon</a:t>
            </a:r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FD31D-B5CE-2023-70B4-206BE4A35EF0}"/>
              </a:ext>
            </a:extLst>
          </p:cNvPr>
          <p:cNvSpPr/>
          <p:nvPr/>
        </p:nvSpPr>
        <p:spPr>
          <a:xfrm>
            <a:off x="10064865" y="5020825"/>
            <a:ext cx="196990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Michael Doolan</a:t>
            </a:r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45B8390-E5CE-0583-6A69-FCD9310044FB}"/>
              </a:ext>
            </a:extLst>
          </p:cNvPr>
          <p:cNvSpPr/>
          <p:nvPr/>
        </p:nvSpPr>
        <p:spPr>
          <a:xfrm>
            <a:off x="10064864" y="2901867"/>
            <a:ext cx="1969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Derek Murphy</a:t>
            </a:r>
          </a:p>
        </p:txBody>
      </p:sp>
      <p:pic>
        <p:nvPicPr>
          <p:cNvPr id="1026" name="Picture 2" descr="Maialen Beltran Arretxe">
            <a:extLst>
              <a:ext uri="{FF2B5EF4-FFF2-40B4-BE49-F238E27FC236}">
                <a16:creationId xmlns:a16="http://schemas.microsoft.com/office/drawing/2014/main" id="{7F6DFC59-5601-F30C-22E8-9BD07E994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546" y="1720885"/>
            <a:ext cx="1150784" cy="115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AA955B5-08BD-10D9-6E7E-5BB3DBAC1EC6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3" r="17367" b="21934"/>
          <a:stretch/>
        </p:blipFill>
        <p:spPr bwMode="auto">
          <a:xfrm>
            <a:off x="5702140" y="1767754"/>
            <a:ext cx="844447" cy="116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A232079-302D-45A8-CDEF-49C9EB7AC7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6523" y="1750120"/>
            <a:ext cx="844447" cy="117710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062002A-FA5E-48F6-429F-5F782BCE43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0492" y="3972751"/>
            <a:ext cx="761397" cy="107376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30BADBB-87D9-F93F-E0C1-3D55C3E729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2349" y="1720885"/>
            <a:ext cx="757232" cy="114608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D2B448C-D85F-CD51-BB3F-A677969D3C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35924" y="1648175"/>
            <a:ext cx="1077219" cy="128797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811A0EE-5C7B-09E2-CC9F-6B7D0D8F7C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20770" y="3964434"/>
            <a:ext cx="880389" cy="105217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03BFBFF-2C31-FB51-0304-35DC75E423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21437" y="3929958"/>
            <a:ext cx="934516" cy="108664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3D50DC6-5E60-30FE-165B-E0270817C9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12583" y="4012675"/>
            <a:ext cx="880388" cy="101939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7EEC151-050D-CDF6-EF45-5CF634787B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23963" y="3913862"/>
            <a:ext cx="877522" cy="11533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2330E7-CBD1-7503-3C3F-A2D5D4610A7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36102" y="3958539"/>
            <a:ext cx="880389" cy="1108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AF1288-B6CE-4B42-C511-4E4A4894D23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40611" y="4019187"/>
            <a:ext cx="1037528" cy="10273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6A0B5C-751C-D51C-FB95-181DB2B114E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18697" y="1733490"/>
            <a:ext cx="1157971" cy="1202664"/>
          </a:xfrm>
          <a:prstGeom prst="rect">
            <a:avLst/>
          </a:prstGeom>
        </p:spPr>
      </p:pic>
      <p:pic>
        <p:nvPicPr>
          <p:cNvPr id="19" name="Audio 18">
            <a:extLst>
              <a:ext uri="{FF2B5EF4-FFF2-40B4-BE49-F238E27FC236}">
                <a16:creationId xmlns:a16="http://schemas.microsoft.com/office/drawing/2014/main" id="{BC758A33-3DDF-9A59-6AF3-09B17B07CB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6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52"/>
    </mc:Choice>
    <mc:Fallback xmlns="">
      <p:transition spd="slow" advTm="208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3606-2D4A-BE4A-1A93-0C2D5832C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355"/>
            <a:ext cx="10515600" cy="1325563"/>
          </a:xfrm>
        </p:spPr>
        <p:txBody>
          <a:bodyPr/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this paper is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549D7-5F52-2D3B-19D3-6A35819EE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0679" y="1808372"/>
            <a:ext cx="7730706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is about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like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people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make decisions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what is like for others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support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them.</a:t>
            </a:r>
          </a:p>
          <a:p>
            <a:pPr>
              <a:buFont typeface="Wingdings" panose="05000000000000000000" pitchFamily="2" charset="2"/>
              <a:buChar char="§"/>
            </a:pPr>
            <a:endParaRPr lang="en-I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paper talks about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other researchers have said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about decision making and support. </a:t>
            </a:r>
            <a:endParaRPr lang="en-IE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white figure on a road with arrows pointing to the sides&#10;&#10;Description automatically generated">
            <a:extLst>
              <a:ext uri="{FF2B5EF4-FFF2-40B4-BE49-F238E27FC236}">
                <a16:creationId xmlns:a16="http://schemas.microsoft.com/office/drawing/2014/main" id="{16543C16-E930-14DD-1DCE-D011317FBE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92702" y="2269541"/>
            <a:ext cx="3876675" cy="3429000"/>
          </a:xfrm>
          <a:prstGeom prst="rect">
            <a:avLst/>
          </a:prstGeom>
        </p:spPr>
      </p:pic>
      <p:pic>
        <p:nvPicPr>
          <p:cNvPr id="15" name="Audio 14">
            <a:extLst>
              <a:ext uri="{FF2B5EF4-FFF2-40B4-BE49-F238E27FC236}">
                <a16:creationId xmlns:a16="http://schemas.microsoft.com/office/drawing/2014/main" id="{D9AA6FA3-DEDE-B6C9-3CD8-EA17DBB340B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779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79"/>
    </mc:Choice>
    <mc:Fallback xmlns="">
      <p:transition spd="slow" advTm="280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212AC-CF4D-EF45-E880-40AF25047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decision making important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5912C-F379-3E8D-0B22-78354AD0F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320" y="1825625"/>
            <a:ext cx="6727479" cy="46672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United Nations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says that people have the right to make decisions and to get support to make them.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past, and still today,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 made decisions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people.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is the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of people 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make their own decisions.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Ireland, there is a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law</a:t>
            </a:r>
            <a:r>
              <a:rPr lang="en-IE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about support to make decisions.  </a:t>
            </a:r>
          </a:p>
          <a:p>
            <a:pPr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5" name="Picture 4" descr="A logo of the united nations&#10;&#10;Description automatically generated">
            <a:extLst>
              <a:ext uri="{FF2B5EF4-FFF2-40B4-BE49-F238E27FC236}">
                <a16:creationId xmlns:a16="http://schemas.microsoft.com/office/drawing/2014/main" id="{28E7AED9-5C6F-E3EC-928B-1F58DEF4C7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43343" y="1497205"/>
            <a:ext cx="3170005" cy="1604815"/>
          </a:xfrm>
          <a:prstGeom prst="rect">
            <a:avLst/>
          </a:prstGeom>
        </p:spPr>
      </p:pic>
      <p:pic>
        <p:nvPicPr>
          <p:cNvPr id="7" name="Picture 6" descr="A flag of ireland with green white and orange stripes&#10;&#10;Description automatically generated">
            <a:extLst>
              <a:ext uri="{FF2B5EF4-FFF2-40B4-BE49-F238E27FC236}">
                <a16:creationId xmlns:a16="http://schemas.microsoft.com/office/drawing/2014/main" id="{BE6DD577-B429-74E1-E7D9-F9EEFCB6B3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244268" y="4683129"/>
            <a:ext cx="2235757" cy="1117879"/>
          </a:xfrm>
          <a:prstGeom prst="rect">
            <a:avLst/>
          </a:prstGeom>
        </p:spPr>
      </p:pic>
      <p:pic>
        <p:nvPicPr>
          <p:cNvPr id="9" name="Picture 8" descr="A person and person sitting at a table&#10;&#10;Description automatically generated">
            <a:extLst>
              <a:ext uri="{FF2B5EF4-FFF2-40B4-BE49-F238E27FC236}">
                <a16:creationId xmlns:a16="http://schemas.microsoft.com/office/drawing/2014/main" id="{1CE11133-E5E7-7F1C-8C5D-A5BF59B59AC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1244268" y="3041759"/>
            <a:ext cx="1983711" cy="1117491"/>
          </a:xfrm>
          <a:prstGeom prst="rect">
            <a:avLst/>
          </a:prstGeom>
        </p:spPr>
      </p:pic>
      <p:pic>
        <p:nvPicPr>
          <p:cNvPr id="13" name="Audio 12">
            <a:extLst>
              <a:ext uri="{FF2B5EF4-FFF2-40B4-BE49-F238E27FC236}">
                <a16:creationId xmlns:a16="http://schemas.microsoft.com/office/drawing/2014/main" id="{4840DD76-B551-C3B4-09FF-09639C96B96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380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784"/>
    </mc:Choice>
    <mc:Fallback xmlns="">
      <p:transition spd="slow" advTm="407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C73E9-15A4-15B0-7172-1D311F2A1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Inclusive Research Network (IRN)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60836-3152-7B24-76DC-D1E3EE000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6618" y="1825625"/>
            <a:ext cx="6057181" cy="435133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The IRN is a group of people who do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about intellectual disability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in Ireland. There are IRN members, university researchers, and supporters in the group.</a:t>
            </a:r>
          </a:p>
          <a:p>
            <a:pPr marL="0" indent="0">
              <a:buNone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The IRN did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study about what is like to make decisions and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what is like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support people to make them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. We used photovoice and interviews to find out. </a:t>
            </a:r>
          </a:p>
          <a:p>
            <a:pPr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We also wanted to know if there were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studies about decision making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and what had they found. 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1265BA6F-AECA-CCD6-D6B2-713EE4553F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28" y="1866418"/>
            <a:ext cx="4458418" cy="1166619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69782A2-ABD9-A1D1-9A10-D297E6D1F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42" y="3033037"/>
            <a:ext cx="4411133" cy="327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udio 17">
            <a:extLst>
              <a:ext uri="{FF2B5EF4-FFF2-40B4-BE49-F238E27FC236}">
                <a16:creationId xmlns:a16="http://schemas.microsoft.com/office/drawing/2014/main" id="{5456DB8A-9242-A011-F51B-AABB54730A5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81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96"/>
    </mc:Choice>
    <mc:Fallback xmlns="">
      <p:transition spd="slow" advTm="523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F769E-4BB2-90EE-AE65-15E99DB8D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we wrote this paper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D8B49-CD08-AD1B-A028-50D17F9FB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2258" y="1825625"/>
            <a:ext cx="5941541" cy="4351338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researchers read papers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that had been written about decision making and met with IRN members 2 times. </a:t>
            </a:r>
          </a:p>
          <a:p>
            <a:pPr lvl="1"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Researchers talked about the papers they had read and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 up with key ideas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. They asked IRN members questions about these ideas. </a:t>
            </a:r>
          </a:p>
          <a:p>
            <a:pPr marL="457200" lvl="1" indent="0">
              <a:buNone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IRN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 gave them feedback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on the ideas. The researchers used the feedback to write this paper.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Researchers and IRN members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looked at the final paper together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and we all decided if we were Ok having our names next to the things we had said.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IRN researchers also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gave feedback on the accessible summary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One university researcher and two IRN members worked on this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presentation. 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Gavin Morris, Derek Murphy and </a:t>
            </a:r>
            <a:r>
              <a:rPr lang="en-IE" dirty="0" err="1">
                <a:latin typeface="Arial" panose="020B0604020202020204" pitchFamily="34" charset="0"/>
                <a:cs typeface="Arial" panose="020B0604020202020204" pitchFamily="34" charset="0"/>
              </a:rPr>
              <a:t>Edurne</a:t>
            </a: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 Garcia. We all looked at the presentation, gave feedback and said if we were Ok with it. </a:t>
            </a:r>
          </a:p>
          <a:p>
            <a:pPr>
              <a:buFont typeface="Wingdings" pitchFamily="2" charset="2"/>
              <a:buChar char="§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This presentation tells what the paper is about, in plain English, and with pictures.</a:t>
            </a:r>
          </a:p>
        </p:txBody>
      </p:sp>
      <p:pic>
        <p:nvPicPr>
          <p:cNvPr id="5" name="Picture 4" descr="Hands pointing at a piece of paper&#10;&#10;Description automatically generated">
            <a:extLst>
              <a:ext uri="{FF2B5EF4-FFF2-40B4-BE49-F238E27FC236}">
                <a16:creationId xmlns:a16="http://schemas.microsoft.com/office/drawing/2014/main" id="{634D5388-55AF-F8FF-E67F-FF6F651002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38200" y="1960583"/>
            <a:ext cx="4179675" cy="3388926"/>
          </a:xfrm>
          <a:prstGeom prst="rect">
            <a:avLst/>
          </a:prstGeom>
        </p:spPr>
      </p:pic>
      <p:pic>
        <p:nvPicPr>
          <p:cNvPr id="8" name="Audio 7">
            <a:extLst>
              <a:ext uri="{FF2B5EF4-FFF2-40B4-BE49-F238E27FC236}">
                <a16:creationId xmlns:a16="http://schemas.microsoft.com/office/drawing/2014/main" id="{0F6EDB59-7F2B-AD90-2528-E8E937C9CFF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551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290"/>
    </mc:Choice>
    <mc:Fallback xmlns="">
      <p:transition spd="slow" advTm="712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C87C7-D327-6BF2-E5FF-DCAFBA113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61118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are the questions researchers asked IRN members. </a:t>
            </a:r>
            <a:b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IE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B4426E-AEB2-16AF-B97D-A3AFA83A6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7088" y="1974850"/>
            <a:ext cx="5157787" cy="823912"/>
          </a:xfrm>
        </p:spPr>
        <p:txBody>
          <a:bodyPr/>
          <a:lstStyle/>
          <a:p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think about these 3 ideas?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C23B-FD17-471E-933C-274D8A1FC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836862"/>
            <a:ext cx="5157787" cy="368458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IE" dirty="0"/>
              <a:t>These are the ideas that researchers came up with from reading the papers: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Power and control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Support by family and staff for decision making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Other supports to make decisions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0FEA9C-6E91-05E4-6275-CD7231D1F4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7126" y="1974850"/>
            <a:ext cx="5072061" cy="823912"/>
          </a:xfrm>
        </p:spPr>
        <p:txBody>
          <a:bodyPr/>
          <a:lstStyle/>
          <a:p>
            <a:r>
              <a:rPr lang="en-IE" dirty="0">
                <a:solidFill>
                  <a:srgbClr val="0070C0"/>
                </a:solidFill>
              </a:rPr>
              <a:t>What are your views on these?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298590-16E3-7E46-548E-83CAD0EF23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08287"/>
            <a:ext cx="5183188" cy="368458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Are we using the right words for these ideas?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What other words do you have for these ideas?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How important are these ideas for you, to make decisions?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Are there other important ideas?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dirty="0"/>
              <a:t>Do you have other comments?</a:t>
            </a:r>
          </a:p>
        </p:txBody>
      </p:sp>
      <p:pic>
        <p:nvPicPr>
          <p:cNvPr id="10" name="Audio 9">
            <a:extLst>
              <a:ext uri="{FF2B5EF4-FFF2-40B4-BE49-F238E27FC236}">
                <a16:creationId xmlns:a16="http://schemas.microsoft.com/office/drawing/2014/main" id="{20806CE8-BA2A-1DAC-9CE6-C165EB1D1FB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01"/>
    </mc:Choice>
    <mc:Fallback xmlns="">
      <p:transition spd="slow" advTm="432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FC166-524D-9FCF-3161-48847D40E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found out</a:t>
            </a:r>
            <a:endParaRPr lang="en-IE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79531-564F-E7E5-E6A7-0597BC332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100" y="2206626"/>
            <a:ext cx="6534150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People </a:t>
            </a:r>
            <a:r>
              <a:rPr lang="en-IE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make decisions about different things in their lives,</a:t>
            </a:r>
            <a:r>
              <a:rPr lang="en-I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day to day decisions such as what to eat and big ones such as where they live or work.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Gavin said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I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It’s excellent people are making these decisions.”</a:t>
            </a:r>
          </a:p>
          <a:p>
            <a:pPr marL="0" indent="0" algn="ctr">
              <a:buNone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Pauline added </a:t>
            </a:r>
            <a:r>
              <a:rPr lang="en-IE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”People have their own right to make decisions.”</a:t>
            </a:r>
          </a:p>
          <a:p>
            <a:pPr marL="0" indent="0">
              <a:buNone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I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AADAE2-48D0-0EEC-D7F5-37BB30B6E65E}"/>
              </a:ext>
            </a:extLst>
          </p:cNvPr>
          <p:cNvSpPr txBox="1"/>
          <p:nvPr/>
        </p:nvSpPr>
        <p:spPr>
          <a:xfrm>
            <a:off x="1200150" y="1296611"/>
            <a:ext cx="1015365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IE" sz="2600" dirty="0">
                <a:latin typeface="Arial" panose="020B0604020202020204" pitchFamily="34" charset="0"/>
                <a:cs typeface="Arial" panose="020B0604020202020204" pitchFamily="34" charset="0"/>
              </a:rPr>
              <a:t>We came up with key ideas from the papers. We present these ideas and the comments by IRN members next. </a:t>
            </a:r>
          </a:p>
        </p:txBody>
      </p:sp>
      <p:pic>
        <p:nvPicPr>
          <p:cNvPr id="8" name="Picture 7" descr="A 3d person balancing on a seesaw&#10;&#10;Description automatically generated">
            <a:extLst>
              <a:ext uri="{FF2B5EF4-FFF2-40B4-BE49-F238E27FC236}">
                <a16:creationId xmlns:a16="http://schemas.microsoft.com/office/drawing/2014/main" id="{0EB6B4B6-DEE8-D74A-B9E2-92C09E8EBA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00150" y="2536448"/>
            <a:ext cx="3429000" cy="3429000"/>
          </a:xfrm>
          <a:prstGeom prst="rect">
            <a:avLst/>
          </a:prstGeom>
        </p:spPr>
      </p:pic>
      <p:pic>
        <p:nvPicPr>
          <p:cNvPr id="20" name="Audio 19">
            <a:extLst>
              <a:ext uri="{FF2B5EF4-FFF2-40B4-BE49-F238E27FC236}">
                <a16:creationId xmlns:a16="http://schemas.microsoft.com/office/drawing/2014/main" id="{B8EF50F8-A65C-10D6-EEC2-5808F69A986E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901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366"/>
    </mc:Choice>
    <mc:Fallback xmlns="">
      <p:transition spd="slow" advTm="373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3" grpId="0" build="p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15.3|4.3|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5.4|18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7.4|8.1|13.6|5.2|15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8.7|12.9|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8.4|5.1|7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0.7|16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13.3|1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8.8|6.4|4.5|6.2|8.9|6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9c8593a-8adc-4031-8aee-2c7f39875d6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DF67CFDE8C5D45B894E976AF8D9EC1" ma:contentTypeVersion="18" ma:contentTypeDescription="Create a new document." ma:contentTypeScope="" ma:versionID="0ebcfd0df38963e878ed71e872579fba">
  <xsd:schema xmlns:xsd="http://www.w3.org/2001/XMLSchema" xmlns:xs="http://www.w3.org/2001/XMLSchema" xmlns:p="http://schemas.microsoft.com/office/2006/metadata/properties" xmlns:ns3="a9c8593a-8adc-4031-8aee-2c7f39875d64" xmlns:ns4="37a153f4-9ec4-4382-a212-68045e5c4242" targetNamespace="http://schemas.microsoft.com/office/2006/metadata/properties" ma:root="true" ma:fieldsID="4ab4517679898566302474433d656dc7" ns3:_="" ns4:_="">
    <xsd:import namespace="a9c8593a-8adc-4031-8aee-2c7f39875d64"/>
    <xsd:import namespace="37a153f4-9ec4-4382-a212-68045e5c424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c8593a-8adc-4031-8aee-2c7f39875d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a153f4-9ec4-4382-a212-68045e5c424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55A8F0-A075-4CFD-8C6C-F1F8A6772744}">
  <ds:schemaRefs>
    <ds:schemaRef ds:uri="http://purl.org/dc/terms/"/>
    <ds:schemaRef ds:uri="http://schemas.microsoft.com/office/2006/documentManagement/types"/>
    <ds:schemaRef ds:uri="http://purl.org/dc/dcmitype/"/>
    <ds:schemaRef ds:uri="a9c8593a-8adc-4031-8aee-2c7f39875d64"/>
    <ds:schemaRef ds:uri="http://purl.org/dc/elements/1.1/"/>
    <ds:schemaRef ds:uri="http://schemas.microsoft.com/office/infopath/2007/PartnerControls"/>
    <ds:schemaRef ds:uri="37a153f4-9ec4-4382-a212-68045e5c4242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E18F856-9EB2-4E5D-B6BF-C9DD91B32D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c8593a-8adc-4031-8aee-2c7f39875d64"/>
    <ds:schemaRef ds:uri="37a153f4-9ec4-4382-a212-68045e5c42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5FA1A2-77AF-48FC-9FC9-B0703036E7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1617</Words>
  <Application>Microsoft Office PowerPoint</Application>
  <PresentationFormat>Widescreen</PresentationFormat>
  <Paragraphs>144</Paragraphs>
  <Slides>15</Slides>
  <Notes>7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Decision making and support</vt:lpstr>
      <vt:lpstr>Accessible version of article “Decision making by people with intellectual disabilities. A review of the literature.” </vt:lpstr>
      <vt:lpstr>Authors</vt:lpstr>
      <vt:lpstr>What this paper is about</vt:lpstr>
      <vt:lpstr>Why is decision making important </vt:lpstr>
      <vt:lpstr>The Inclusive Research Network (IRN)</vt:lpstr>
      <vt:lpstr>How we wrote this paper</vt:lpstr>
      <vt:lpstr>These are the questions researchers asked IRN members.  </vt:lpstr>
      <vt:lpstr>What we found out</vt:lpstr>
      <vt:lpstr>What we found out</vt:lpstr>
      <vt:lpstr>What we found out</vt:lpstr>
      <vt:lpstr>What we found out</vt:lpstr>
      <vt:lpstr>Our conclusions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Literature review</dc:title>
  <dc:creator>Edurne Garcia Iriarte</dc:creator>
  <cp:lastModifiedBy>Edurne Garcia Iriarte</cp:lastModifiedBy>
  <cp:revision>64</cp:revision>
  <dcterms:created xsi:type="dcterms:W3CDTF">2023-11-28T10:37:33Z</dcterms:created>
  <dcterms:modified xsi:type="dcterms:W3CDTF">2024-09-24T13:54:16Z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0x01010004DF67CFDE8C5D45B894E976AF8D9EC1</vt:lpwstr>
  </property>
</Properties>
</file>