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66" r:id="rId3"/>
    <p:sldId id="724" r:id="rId4"/>
    <p:sldId id="725" r:id="rId5"/>
    <p:sldId id="728" r:id="rId6"/>
    <p:sldId id="262" r:id="rId7"/>
    <p:sldId id="311" r:id="rId8"/>
    <p:sldId id="730" r:id="rId9"/>
    <p:sldId id="281" r:id="rId10"/>
    <p:sldId id="726" r:id="rId11"/>
    <p:sldId id="731" r:id="rId12"/>
    <p:sldId id="289" r:id="rId13"/>
    <p:sldId id="349" r:id="rId14"/>
    <p:sldId id="353" r:id="rId15"/>
    <p:sldId id="727" r:id="rId16"/>
    <p:sldId id="332" r:id="rId17"/>
    <p:sldId id="334" r:id="rId18"/>
    <p:sldId id="729" r:id="rId19"/>
    <p:sldId id="313" r:id="rId20"/>
    <p:sldId id="260" r:id="rId21"/>
    <p:sldId id="723" r:id="rId22"/>
  </p:sldIdLst>
  <p:sldSz cx="9144000" cy="6858000" type="screen4x3"/>
  <p:notesSz cx="6797675" cy="99298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252">
          <p15:clr>
            <a:srgbClr val="A4A3A4"/>
          </p15:clr>
        </p15:guide>
        <p15:guide id="2" orient="horz" pos="1010">
          <p15:clr>
            <a:srgbClr val="A4A3A4"/>
          </p15:clr>
        </p15:guide>
        <p15:guide id="3" orient="horz" pos="4110">
          <p15:clr>
            <a:srgbClr val="A4A3A4"/>
          </p15:clr>
        </p15:guide>
        <p15:guide id="4" pos="524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1904E2F-EEDB-D75A-2CA5-CDA9FAAE49FC}" name="Karin O'Sullivan" initials="KO" userId="S::KOSULLI7@tcd.ie::a62bfa2f-e4d7-444b-bde9-1b434476bc1f" providerId="AD"/>
  <p188:author id="{7826CAAD-ED47-5C59-D106-3D70FC624260}" name="Carmel Downes" initials="CD" userId="S::CADOWNES@tcd.ie::6008948f-0cc9-42d7-9d3f-ee3e1bebfe3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73B9"/>
    <a:srgbClr val="FFCC00"/>
    <a:srgbClr val="CCFFCC"/>
    <a:srgbClr val="FF99FF"/>
    <a:srgbClr val="D5B8EA"/>
    <a:srgbClr val="FFCCFF"/>
    <a:srgbClr val="FFFFFF"/>
    <a:srgbClr val="FFFFCC"/>
    <a:srgbClr val="0071BC"/>
    <a:srgbClr val="005E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22" autoAdjust="0"/>
    <p:restoredTop sz="94249" autoAdjust="0"/>
  </p:normalViewPr>
  <p:slideViewPr>
    <p:cSldViewPr snapToGrid="0" showGuides="1">
      <p:cViewPr varScale="1">
        <p:scale>
          <a:sx n="72" d="100"/>
          <a:sy n="72" d="100"/>
        </p:scale>
        <p:origin x="1182" y="72"/>
      </p:cViewPr>
      <p:guideLst>
        <p:guide orient="horz" pos="4252"/>
        <p:guide orient="horz" pos="1010"/>
        <p:guide orient="horz" pos="4110"/>
        <p:guide pos="524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5491"/>
    </p:cViewPr>
  </p:sorterViewPr>
  <p:notesViewPr>
    <p:cSldViewPr snapToGrid="0" showGuides="1">
      <p:cViewPr varScale="1">
        <p:scale>
          <a:sx n="91" d="100"/>
          <a:sy n="91" d="100"/>
        </p:scale>
        <p:origin x="-3720" y="-108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IE" b="1" dirty="0"/>
              <a:t>AGE</a:t>
            </a:r>
          </a:p>
        </c:rich>
      </c:tx>
      <c:layout>
        <c:manualLayout>
          <c:xMode val="edge"/>
          <c:yMode val="edge"/>
          <c:x val="1.1583333333333298E-2"/>
          <c:y val="4.629629629629629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7030A0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42D-4AE1-9F37-33EEBB25DB2C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5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42D-4AE1-9F37-33EEBB25DB2C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6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42D-4AE1-9F37-33EEBB25DB2C}"/>
              </c:ext>
            </c:extLst>
          </c:dPt>
          <c:dPt>
            <c:idx val="3"/>
            <c:invertIfNegative val="0"/>
            <c:bubble3D val="0"/>
            <c:spPr>
              <a:solidFill>
                <a:srgbClr val="FF99CC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42D-4AE1-9F37-33EEBB25DB2C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42D-4AE1-9F37-33EEBB25DB2C}"/>
              </c:ext>
            </c:extLst>
          </c:dPt>
          <c:dPt>
            <c:idx val="5"/>
            <c:invertIfNegative val="0"/>
            <c:bubble3D val="0"/>
            <c:spPr>
              <a:solidFill>
                <a:srgbClr val="FF0000"/>
              </a:solidFill>
              <a:ln>
                <a:solidFill>
                  <a:schemeClr val="bg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42D-4AE1-9F37-33EEBB25DB2C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'Sample Profile'!$B$2:$B$7</c:f>
              <c:strCache>
                <c:ptCount val="6"/>
                <c:pt idx="0">
                  <c:v>14-18 years</c:v>
                </c:pt>
                <c:pt idx="1">
                  <c:v>19-25 years</c:v>
                </c:pt>
                <c:pt idx="2">
                  <c:v>26-35 years</c:v>
                </c:pt>
                <c:pt idx="3">
                  <c:v>36-45 years</c:v>
                </c:pt>
                <c:pt idx="4">
                  <c:v>46-59 years</c:v>
                </c:pt>
                <c:pt idx="5">
                  <c:v>60+</c:v>
                </c:pt>
              </c:strCache>
            </c:strRef>
          </c:cat>
          <c:val>
            <c:numRef>
              <c:f>'Sample Profile'!$D$2:$D$7</c:f>
              <c:numCache>
                <c:formatCode>0.0%</c:formatCode>
                <c:ptCount val="6"/>
                <c:pt idx="0">
                  <c:v>0.22699999999999998</c:v>
                </c:pt>
                <c:pt idx="1">
                  <c:v>0.20199999999999999</c:v>
                </c:pt>
                <c:pt idx="2">
                  <c:v>0.26300000000000001</c:v>
                </c:pt>
                <c:pt idx="3">
                  <c:v>0.153</c:v>
                </c:pt>
                <c:pt idx="4">
                  <c:v>0.12</c:v>
                </c:pt>
                <c:pt idx="5">
                  <c:v>3.6000000000000004E-2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442D-4AE1-9F37-33EEBB25DB2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"/>
        <c:axId val="729797248"/>
        <c:axId val="733566560"/>
      </c:barChart>
      <c:catAx>
        <c:axId val="729797248"/>
        <c:scaling>
          <c:orientation val="maxMin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3566560"/>
        <c:crosses val="autoZero"/>
        <c:auto val="1"/>
        <c:lblAlgn val="ctr"/>
        <c:lblOffset val="100"/>
        <c:noMultiLvlLbl val="0"/>
      </c:catAx>
      <c:valAx>
        <c:axId val="733566560"/>
        <c:scaling>
          <c:orientation val="minMax"/>
        </c:scaling>
        <c:delete val="0"/>
        <c:axPos val="t"/>
        <c:numFmt formatCode="0%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979724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F8F8F8"/>
    </a:solidFill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cat>
            <c:multiLvlStrRef>
              <c:f>Wellbeing_2!$A$2:$B$15</c:f>
              <c:multiLvlStrCache>
                <c:ptCount val="14"/>
                <c:lvl>
                  <c:pt idx="0">
                    <c:v>Cis men</c:v>
                  </c:pt>
                  <c:pt idx="1">
                    <c:v>Cis women</c:v>
                  </c:pt>
                  <c:pt idx="2">
                    <c:v>TGNC </c:v>
                  </c:pt>
                  <c:pt idx="3">
                    <c:v>Gay</c:v>
                  </c:pt>
                  <c:pt idx="4">
                    <c:v>Lesbian</c:v>
                  </c:pt>
                  <c:pt idx="5">
                    <c:v>Bisexual</c:v>
                  </c:pt>
                  <c:pt idx="6">
                    <c:v>Queer</c:v>
                  </c:pt>
                  <c:pt idx="7">
                    <c:v>Asexual</c:v>
                  </c:pt>
                  <c:pt idx="8">
                    <c:v>Pansexual</c:v>
                  </c:pt>
                  <c:pt idx="9">
                    <c:v>14-18 years</c:v>
                  </c:pt>
                  <c:pt idx="10">
                    <c:v>19-25 years</c:v>
                  </c:pt>
                  <c:pt idx="11">
                    <c:v>26-35 years</c:v>
                  </c:pt>
                  <c:pt idx="12">
                    <c:v>36-45 years</c:v>
                  </c:pt>
                  <c:pt idx="13">
                    <c:v>46+ years</c:v>
                  </c:pt>
                </c:lvl>
                <c:lvl>
                  <c:pt idx="0">
                    <c:v>Gender identity </c:v>
                  </c:pt>
                  <c:pt idx="3">
                    <c:v>Sexual orientation </c:v>
                  </c:pt>
                  <c:pt idx="9">
                    <c:v>Age</c:v>
                  </c:pt>
                </c:lvl>
              </c:multiLvlStrCache>
            </c:multiLvlStrRef>
          </c:cat>
          <c:val>
            <c:numRef>
              <c:f>Wellbeing_2!$C$2:$C$15</c:f>
              <c:numCache>
                <c:formatCode>General</c:formatCode>
                <c:ptCount val="14"/>
                <c:pt idx="0">
                  <c:v>29.58</c:v>
                </c:pt>
                <c:pt idx="1">
                  <c:v>27.15</c:v>
                </c:pt>
                <c:pt idx="2">
                  <c:v>23.25</c:v>
                </c:pt>
                <c:pt idx="3">
                  <c:v>29.27</c:v>
                </c:pt>
                <c:pt idx="4">
                  <c:v>27.65</c:v>
                </c:pt>
                <c:pt idx="5">
                  <c:v>25.46</c:v>
                </c:pt>
                <c:pt idx="6">
                  <c:v>25.49</c:v>
                </c:pt>
                <c:pt idx="7">
                  <c:v>22.85</c:v>
                </c:pt>
                <c:pt idx="8">
                  <c:v>23.61</c:v>
                </c:pt>
                <c:pt idx="9">
                  <c:v>22.46</c:v>
                </c:pt>
                <c:pt idx="10">
                  <c:v>24.81</c:v>
                </c:pt>
                <c:pt idx="11">
                  <c:v>27.63</c:v>
                </c:pt>
                <c:pt idx="12">
                  <c:v>29.48</c:v>
                </c:pt>
                <c:pt idx="13">
                  <c:v>31.43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B2F-4FC9-B2E1-E96F2B380C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023333280"/>
        <c:axId val="1875465168"/>
      </c:lineChart>
      <c:catAx>
        <c:axId val="2023333280"/>
        <c:scaling>
          <c:orientation val="minMax"/>
        </c:scaling>
        <c:delete val="0"/>
        <c:axPos val="b"/>
        <c:majorGridlines>
          <c:spPr>
            <a:ln w="317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75465168"/>
        <c:crosses val="autoZero"/>
        <c:auto val="1"/>
        <c:lblAlgn val="ctr"/>
        <c:lblOffset val="100"/>
        <c:noMultiLvlLbl val="0"/>
      </c:catAx>
      <c:valAx>
        <c:axId val="1875465168"/>
        <c:scaling>
          <c:orientation val="minMax"/>
          <c:max val="40"/>
          <c:min val="10"/>
        </c:scaling>
        <c:delete val="0"/>
        <c:axPos val="l"/>
        <c:majorGridlines>
          <c:spPr>
            <a:ln w="3175" cap="flat" cmpd="sng" algn="ctr">
              <a:solidFill>
                <a:schemeClr val="tx1">
                  <a:lumMod val="15000"/>
                  <a:lumOff val="85000"/>
                </a:schemeClr>
              </a:solidFill>
              <a:prstDash val="sysDash"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2333328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Wellbeing_4!$C$1</c:f>
              <c:strCache>
                <c:ptCount val="1"/>
                <c:pt idx="0">
                  <c:v>Happiness</c:v>
                </c:pt>
              </c:strCache>
            </c:strRef>
          </c:tx>
          <c:spPr>
            <a:ln w="22225" cap="rnd">
              <a:solidFill>
                <a:schemeClr val="accent6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6"/>
              </a:solidFill>
              <a:ln w="9525">
                <a:solidFill>
                  <a:schemeClr val="accent6"/>
                </a:solidFill>
                <a:round/>
              </a:ln>
              <a:effectLst/>
            </c:spPr>
          </c:marker>
          <c:cat>
            <c:multiLvlStrRef>
              <c:f>Wellbeing_4!$A$2:$B$15</c:f>
              <c:multiLvlStrCache>
                <c:ptCount val="14"/>
                <c:lvl>
                  <c:pt idx="0">
                    <c:v>Cis men</c:v>
                  </c:pt>
                  <c:pt idx="1">
                    <c:v>Cis women</c:v>
                  </c:pt>
                  <c:pt idx="2">
                    <c:v>TGNC </c:v>
                  </c:pt>
                  <c:pt idx="3">
                    <c:v>Gay</c:v>
                  </c:pt>
                  <c:pt idx="4">
                    <c:v>Lesbian</c:v>
                  </c:pt>
                  <c:pt idx="5">
                    <c:v>Bisexual</c:v>
                  </c:pt>
                  <c:pt idx="6">
                    <c:v>Queer</c:v>
                  </c:pt>
                  <c:pt idx="7">
                    <c:v>Asexual</c:v>
                  </c:pt>
                  <c:pt idx="8">
                    <c:v>Pansexual</c:v>
                  </c:pt>
                  <c:pt idx="9">
                    <c:v>14-18 years</c:v>
                  </c:pt>
                  <c:pt idx="10">
                    <c:v>19-25 years</c:v>
                  </c:pt>
                  <c:pt idx="11">
                    <c:v>26-35 years</c:v>
                  </c:pt>
                  <c:pt idx="12">
                    <c:v>36-45 years</c:v>
                  </c:pt>
                  <c:pt idx="13">
                    <c:v>46+ years</c:v>
                  </c:pt>
                </c:lvl>
                <c:lvl>
                  <c:pt idx="0">
                    <c:v>Gender identity</c:v>
                  </c:pt>
                  <c:pt idx="3">
                    <c:v>Sexual orientation </c:v>
                  </c:pt>
                  <c:pt idx="9">
                    <c:v>Age </c:v>
                  </c:pt>
                </c:lvl>
              </c:multiLvlStrCache>
            </c:multiLvlStrRef>
          </c:cat>
          <c:val>
            <c:numRef>
              <c:f>Wellbeing_4!$C$2:$C$15</c:f>
              <c:numCache>
                <c:formatCode>0.0</c:formatCode>
                <c:ptCount val="14"/>
                <c:pt idx="0">
                  <c:v>6.88</c:v>
                </c:pt>
                <c:pt idx="1">
                  <c:v>6.3</c:v>
                </c:pt>
                <c:pt idx="2">
                  <c:v>5.15</c:v>
                </c:pt>
                <c:pt idx="3">
                  <c:v>6.86</c:v>
                </c:pt>
                <c:pt idx="4">
                  <c:v>6.44</c:v>
                </c:pt>
                <c:pt idx="5">
                  <c:v>5.76</c:v>
                </c:pt>
                <c:pt idx="6">
                  <c:v>5.68</c:v>
                </c:pt>
                <c:pt idx="7">
                  <c:v>5.26</c:v>
                </c:pt>
                <c:pt idx="8">
                  <c:v>5.25</c:v>
                </c:pt>
                <c:pt idx="9">
                  <c:v>5.0199999999999996</c:v>
                </c:pt>
                <c:pt idx="10">
                  <c:v>5.72</c:v>
                </c:pt>
                <c:pt idx="11">
                  <c:v>6.37</c:v>
                </c:pt>
                <c:pt idx="12">
                  <c:v>6.94</c:v>
                </c:pt>
                <c:pt idx="13">
                  <c:v>7.17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EAF-432A-8F1A-A580B1E1715E}"/>
            </c:ext>
          </c:extLst>
        </c:ser>
        <c:ser>
          <c:idx val="1"/>
          <c:order val="1"/>
          <c:tx>
            <c:strRef>
              <c:f>Wellbeing_4!$D$1</c:f>
              <c:strCache>
                <c:ptCount val="1"/>
                <c:pt idx="0">
                  <c:v>Gender identity comfort</c:v>
                </c:pt>
              </c:strCache>
            </c:strRef>
          </c:tx>
          <c:spPr>
            <a:ln w="22225" cap="rnd">
              <a:solidFill>
                <a:schemeClr val="accent5"/>
              </a:solidFill>
              <a:round/>
            </a:ln>
            <a:effectLst/>
          </c:spPr>
          <c:marker>
            <c:symbol val="square"/>
            <c:size val="6"/>
            <c:spPr>
              <a:solidFill>
                <a:schemeClr val="accent5"/>
              </a:solidFill>
              <a:ln w="9525">
                <a:solidFill>
                  <a:schemeClr val="accent5"/>
                </a:solidFill>
                <a:round/>
              </a:ln>
              <a:effectLst/>
            </c:spPr>
          </c:marker>
          <c:cat>
            <c:multiLvlStrRef>
              <c:f>Wellbeing_4!$A$2:$B$15</c:f>
              <c:multiLvlStrCache>
                <c:ptCount val="14"/>
                <c:lvl>
                  <c:pt idx="0">
                    <c:v>Cis men</c:v>
                  </c:pt>
                  <c:pt idx="1">
                    <c:v>Cis women</c:v>
                  </c:pt>
                  <c:pt idx="2">
                    <c:v>TGNC </c:v>
                  </c:pt>
                  <c:pt idx="3">
                    <c:v>Gay</c:v>
                  </c:pt>
                  <c:pt idx="4">
                    <c:v>Lesbian</c:v>
                  </c:pt>
                  <c:pt idx="5">
                    <c:v>Bisexual</c:v>
                  </c:pt>
                  <c:pt idx="6">
                    <c:v>Queer</c:v>
                  </c:pt>
                  <c:pt idx="7">
                    <c:v>Asexual</c:v>
                  </c:pt>
                  <c:pt idx="8">
                    <c:v>Pansexual</c:v>
                  </c:pt>
                  <c:pt idx="9">
                    <c:v>14-18 years</c:v>
                  </c:pt>
                  <c:pt idx="10">
                    <c:v>19-25 years</c:v>
                  </c:pt>
                  <c:pt idx="11">
                    <c:v>26-35 years</c:v>
                  </c:pt>
                  <c:pt idx="12">
                    <c:v>36-45 years</c:v>
                  </c:pt>
                  <c:pt idx="13">
                    <c:v>46+ years</c:v>
                  </c:pt>
                </c:lvl>
                <c:lvl>
                  <c:pt idx="0">
                    <c:v>Gender identity</c:v>
                  </c:pt>
                  <c:pt idx="3">
                    <c:v>Sexual orientation </c:v>
                  </c:pt>
                  <c:pt idx="9">
                    <c:v>Age </c:v>
                  </c:pt>
                </c:lvl>
              </c:multiLvlStrCache>
            </c:multiLvlStrRef>
          </c:cat>
          <c:val>
            <c:numRef>
              <c:f>Wellbeing_4!$D$2:$D$15</c:f>
              <c:numCache>
                <c:formatCode>0.0</c:formatCode>
                <c:ptCount val="14"/>
                <c:pt idx="0">
                  <c:v>9.11</c:v>
                </c:pt>
                <c:pt idx="1">
                  <c:v>8.57</c:v>
                </c:pt>
                <c:pt idx="2">
                  <c:v>6.52</c:v>
                </c:pt>
                <c:pt idx="3">
                  <c:v>9</c:v>
                </c:pt>
                <c:pt idx="4">
                  <c:v>8.2200000000000006</c:v>
                </c:pt>
                <c:pt idx="5">
                  <c:v>7.97</c:v>
                </c:pt>
                <c:pt idx="6">
                  <c:v>7.18</c:v>
                </c:pt>
                <c:pt idx="7">
                  <c:v>7.17</c:v>
                </c:pt>
                <c:pt idx="8">
                  <c:v>7.36</c:v>
                </c:pt>
                <c:pt idx="9">
                  <c:v>7.03</c:v>
                </c:pt>
                <c:pt idx="10">
                  <c:v>7.7</c:v>
                </c:pt>
                <c:pt idx="11">
                  <c:v>8.5399999999999991</c:v>
                </c:pt>
                <c:pt idx="12">
                  <c:v>8.8800000000000008</c:v>
                </c:pt>
                <c:pt idx="13">
                  <c:v>8.85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1EAF-432A-8F1A-A580B1E1715E}"/>
            </c:ext>
          </c:extLst>
        </c:ser>
        <c:ser>
          <c:idx val="2"/>
          <c:order val="2"/>
          <c:tx>
            <c:strRef>
              <c:f>Wellbeing_4!$E$1</c:f>
              <c:strCache>
                <c:ptCount val="1"/>
                <c:pt idx="0">
                  <c:v>Sexual orientation comfort</c:v>
                </c:pt>
              </c:strCache>
            </c:strRef>
          </c:tx>
          <c:spPr>
            <a:ln w="22225" cap="rnd">
              <a:solidFill>
                <a:schemeClr val="accent4"/>
              </a:solidFill>
              <a:round/>
            </a:ln>
            <a:effectLst/>
          </c:spPr>
          <c:marker>
            <c:symbol val="triangle"/>
            <c:size val="6"/>
            <c:spPr>
              <a:solidFill>
                <a:schemeClr val="accent4"/>
              </a:solidFill>
              <a:ln w="9525">
                <a:solidFill>
                  <a:schemeClr val="accent4"/>
                </a:solidFill>
                <a:round/>
              </a:ln>
              <a:effectLst/>
            </c:spPr>
          </c:marker>
          <c:cat>
            <c:multiLvlStrRef>
              <c:f>Wellbeing_4!$A$2:$B$15</c:f>
              <c:multiLvlStrCache>
                <c:ptCount val="14"/>
                <c:lvl>
                  <c:pt idx="0">
                    <c:v>Cis men</c:v>
                  </c:pt>
                  <c:pt idx="1">
                    <c:v>Cis women</c:v>
                  </c:pt>
                  <c:pt idx="2">
                    <c:v>TGNC </c:v>
                  </c:pt>
                  <c:pt idx="3">
                    <c:v>Gay</c:v>
                  </c:pt>
                  <c:pt idx="4">
                    <c:v>Lesbian</c:v>
                  </c:pt>
                  <c:pt idx="5">
                    <c:v>Bisexual</c:v>
                  </c:pt>
                  <c:pt idx="6">
                    <c:v>Queer</c:v>
                  </c:pt>
                  <c:pt idx="7">
                    <c:v>Asexual</c:v>
                  </c:pt>
                  <c:pt idx="8">
                    <c:v>Pansexual</c:v>
                  </c:pt>
                  <c:pt idx="9">
                    <c:v>14-18 years</c:v>
                  </c:pt>
                  <c:pt idx="10">
                    <c:v>19-25 years</c:v>
                  </c:pt>
                  <c:pt idx="11">
                    <c:v>26-35 years</c:v>
                  </c:pt>
                  <c:pt idx="12">
                    <c:v>36-45 years</c:v>
                  </c:pt>
                  <c:pt idx="13">
                    <c:v>46+ years</c:v>
                  </c:pt>
                </c:lvl>
                <c:lvl>
                  <c:pt idx="0">
                    <c:v>Gender identity</c:v>
                  </c:pt>
                  <c:pt idx="3">
                    <c:v>Sexual orientation </c:v>
                  </c:pt>
                  <c:pt idx="9">
                    <c:v>Age </c:v>
                  </c:pt>
                </c:lvl>
              </c:multiLvlStrCache>
            </c:multiLvlStrRef>
          </c:cat>
          <c:val>
            <c:numRef>
              <c:f>Wellbeing_4!$E$2:$E$15</c:f>
              <c:numCache>
                <c:formatCode>0.0</c:formatCode>
                <c:ptCount val="14"/>
                <c:pt idx="0">
                  <c:v>8.3800000000000008</c:v>
                </c:pt>
                <c:pt idx="1">
                  <c:v>7.63</c:v>
                </c:pt>
                <c:pt idx="2">
                  <c:v>8.09</c:v>
                </c:pt>
                <c:pt idx="3">
                  <c:v>8.44</c:v>
                </c:pt>
                <c:pt idx="4">
                  <c:v>8.14</c:v>
                </c:pt>
                <c:pt idx="5">
                  <c:v>7.61</c:v>
                </c:pt>
                <c:pt idx="6">
                  <c:v>8</c:v>
                </c:pt>
                <c:pt idx="7">
                  <c:v>7.58</c:v>
                </c:pt>
                <c:pt idx="8">
                  <c:v>8.06</c:v>
                </c:pt>
                <c:pt idx="9">
                  <c:v>7.38</c:v>
                </c:pt>
                <c:pt idx="10">
                  <c:v>7.81</c:v>
                </c:pt>
                <c:pt idx="11">
                  <c:v>8.11</c:v>
                </c:pt>
                <c:pt idx="12">
                  <c:v>8.24</c:v>
                </c:pt>
                <c:pt idx="13">
                  <c:v>8.8000000000000007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EAF-432A-8F1A-A580B1E1715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29795856"/>
        <c:axId val="419688352"/>
      </c:lineChart>
      <c:catAx>
        <c:axId val="7297958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all" spc="12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9688352"/>
        <c:crosses val="autoZero"/>
        <c:auto val="1"/>
        <c:lblAlgn val="ctr"/>
        <c:lblOffset val="100"/>
        <c:noMultiLvlLbl val="0"/>
      </c:catAx>
      <c:valAx>
        <c:axId val="419688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29795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3">
  <a:schemeClr val="accent6"/>
  <a:schemeClr val="accent5"/>
  <a:schemeClr val="accent4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800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900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8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image" Target="../media/image18.jpeg"/><Relationship Id="rId4" Type="http://schemas.openxmlformats.org/officeDocument/2006/relationships/image" Target="../media/image21.jp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g"/><Relationship Id="rId1" Type="http://schemas.openxmlformats.org/officeDocument/2006/relationships/image" Target="../media/image18.jpeg"/><Relationship Id="rId4" Type="http://schemas.openxmlformats.org/officeDocument/2006/relationships/image" Target="../media/image21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4EAFBE3-0EAB-4E1F-91A0-FA542C7A5E91}" type="doc">
      <dgm:prSet loTypeId="urn:microsoft.com/office/officeart/2005/8/layout/hierarchy1" loCatId="hierarchy" qsTypeId="urn:microsoft.com/office/officeart/2005/8/quickstyle/simple5" qsCatId="simple" csTypeId="urn:microsoft.com/office/officeart/2005/8/colors/accent6_2" csCatId="accent6" phldr="1"/>
      <dgm:spPr/>
      <dgm:t>
        <a:bodyPr/>
        <a:lstStyle/>
        <a:p>
          <a:endParaRPr lang="en-IE"/>
        </a:p>
      </dgm:t>
    </dgm:pt>
    <dgm:pt modelId="{DBC018B3-5F35-4AE0-9F65-B7A138543327}">
      <dgm:prSet phldrT="[Text]" custT="1"/>
      <dgm:spPr>
        <a:ln>
          <a:solidFill>
            <a:srgbClr val="7030A0"/>
          </a:solidFill>
        </a:ln>
      </dgm:spPr>
      <dgm:t>
        <a:bodyPr/>
        <a:lstStyle/>
        <a:p>
          <a:r>
            <a:rPr lang="en-IE" sz="1400" b="1" dirty="0"/>
            <a:t>MODULE ONE:</a:t>
          </a:r>
        </a:p>
        <a:p>
          <a:r>
            <a:rPr lang="en-IE" sz="1200" b="1" dirty="0"/>
            <a:t> </a:t>
          </a:r>
          <a:r>
            <a:rPr lang="en-IE" sz="1200" dirty="0"/>
            <a:t>Survey of LGBTQI+ people</a:t>
          </a:r>
        </a:p>
      </dgm:t>
    </dgm:pt>
    <dgm:pt modelId="{11A099B3-3620-45DD-A0A5-7D5371A3BA4F}" type="parTrans" cxnId="{0FF8BF7D-C8A4-4CC8-B270-EE72D8721BE2}">
      <dgm:prSet/>
      <dgm:spPr>
        <a:ln>
          <a:solidFill>
            <a:srgbClr val="7030A0"/>
          </a:solidFill>
        </a:ln>
      </dgm:spPr>
      <dgm:t>
        <a:bodyPr/>
        <a:lstStyle/>
        <a:p>
          <a:endParaRPr lang="en-IE" sz="1200"/>
        </a:p>
      </dgm:t>
    </dgm:pt>
    <dgm:pt modelId="{F55CE587-2E4F-430C-92D1-DCC9A60F39C4}" type="sibTrans" cxnId="{0FF8BF7D-C8A4-4CC8-B270-EE72D8721BE2}">
      <dgm:prSet/>
      <dgm:spPr/>
      <dgm:t>
        <a:bodyPr/>
        <a:lstStyle/>
        <a:p>
          <a:endParaRPr lang="en-IE" sz="1200"/>
        </a:p>
      </dgm:t>
    </dgm:pt>
    <dgm:pt modelId="{BB1CC600-C3C5-44E7-A9DA-63BA5A2A94C8}">
      <dgm:prSet phldrT="[Text]" custT="1"/>
      <dgm:spPr>
        <a:ln>
          <a:solidFill>
            <a:srgbClr val="7030A0"/>
          </a:solidFill>
        </a:ln>
      </dgm:spPr>
      <dgm:t>
        <a:bodyPr/>
        <a:lstStyle/>
        <a:p>
          <a:r>
            <a:rPr lang="en-IE" sz="1400" b="1" dirty="0"/>
            <a:t>MODULE TWO:</a:t>
          </a:r>
          <a:r>
            <a:rPr lang="en-IE" sz="1200" b="1" dirty="0"/>
            <a:t> </a:t>
          </a:r>
          <a:r>
            <a:rPr lang="en-IE" sz="1200" dirty="0"/>
            <a:t>Survey of representative sample of general public</a:t>
          </a:r>
        </a:p>
      </dgm:t>
    </dgm:pt>
    <dgm:pt modelId="{CE6258D1-1751-4EBE-BBAC-2B43715AC3C2}" type="parTrans" cxnId="{B2362E0D-72D4-41D8-BAE0-52FA01D7733E}">
      <dgm:prSet/>
      <dgm:spPr>
        <a:ln>
          <a:solidFill>
            <a:srgbClr val="7030A0"/>
          </a:solidFill>
        </a:ln>
      </dgm:spPr>
      <dgm:t>
        <a:bodyPr/>
        <a:lstStyle/>
        <a:p>
          <a:endParaRPr lang="en-IE" sz="1200"/>
        </a:p>
      </dgm:t>
    </dgm:pt>
    <dgm:pt modelId="{2A7AC137-2B04-4FC9-9EA1-6F3F557458C1}" type="sibTrans" cxnId="{B2362E0D-72D4-41D8-BAE0-52FA01D7733E}">
      <dgm:prSet/>
      <dgm:spPr/>
      <dgm:t>
        <a:bodyPr/>
        <a:lstStyle/>
        <a:p>
          <a:endParaRPr lang="en-IE" sz="1200"/>
        </a:p>
      </dgm:t>
    </dgm:pt>
    <dgm:pt modelId="{BA084C6D-82F0-4936-AEDB-D9C1969ECFCD}">
      <dgm:prSet phldrT="[Text]" custT="1"/>
      <dgm:spPr>
        <a:ln>
          <a:solidFill>
            <a:srgbClr val="7030A0"/>
          </a:solidFill>
        </a:ln>
      </dgm:spPr>
      <dgm:t>
        <a:bodyPr/>
        <a:lstStyle/>
        <a:p>
          <a:r>
            <a:rPr lang="en-IE" sz="1200" b="1" dirty="0"/>
            <a:t>Online Survey </a:t>
          </a:r>
        </a:p>
        <a:p>
          <a:r>
            <a:rPr lang="en-IE" sz="1200" dirty="0"/>
            <a:t>N=1,024</a:t>
          </a:r>
        </a:p>
      </dgm:t>
    </dgm:pt>
    <dgm:pt modelId="{4785B6E9-FCE0-4936-B95E-09323AB6F3D3}" type="parTrans" cxnId="{35001520-F1D7-421B-890D-D5A4006B7B7A}">
      <dgm:prSet/>
      <dgm:spPr>
        <a:ln>
          <a:solidFill>
            <a:srgbClr val="7030A0"/>
          </a:solidFill>
        </a:ln>
      </dgm:spPr>
      <dgm:t>
        <a:bodyPr/>
        <a:lstStyle/>
        <a:p>
          <a:endParaRPr lang="en-IE" sz="1200"/>
        </a:p>
      </dgm:t>
    </dgm:pt>
    <dgm:pt modelId="{FBC0809B-D706-4029-A1A2-74F034283CFF}" type="sibTrans" cxnId="{35001520-F1D7-421B-890D-D5A4006B7B7A}">
      <dgm:prSet/>
      <dgm:spPr/>
      <dgm:t>
        <a:bodyPr/>
        <a:lstStyle/>
        <a:p>
          <a:endParaRPr lang="en-IE" sz="1200"/>
        </a:p>
      </dgm:t>
    </dgm:pt>
    <dgm:pt modelId="{AAB5D81B-D45D-4ECE-B952-448A098F23C2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n-IE" sz="1200" b="1" dirty="0"/>
            <a:t>TELEPHONE SURVEY</a:t>
          </a:r>
        </a:p>
        <a:p>
          <a:r>
            <a:rPr lang="en-IE" sz="1200" b="1" dirty="0"/>
            <a:t> </a:t>
          </a:r>
          <a:r>
            <a:rPr lang="en-IE" sz="1200" dirty="0"/>
            <a:t>(Repeat of 2014 Survey)</a:t>
          </a:r>
        </a:p>
        <a:p>
          <a:r>
            <a:rPr lang="en-IE" sz="1200" dirty="0"/>
            <a:t>N=1,000</a:t>
          </a:r>
        </a:p>
      </dgm:t>
    </dgm:pt>
    <dgm:pt modelId="{D91BA0C1-BA09-4FC8-A8D9-23E6C9FE4036}" type="parTrans" cxnId="{6D776AB9-51E8-4DE1-B60C-FB22800ABD2D}">
      <dgm:prSet/>
      <dgm:spPr>
        <a:ln>
          <a:solidFill>
            <a:srgbClr val="7030A0"/>
          </a:solidFill>
        </a:ln>
      </dgm:spPr>
      <dgm:t>
        <a:bodyPr/>
        <a:lstStyle/>
        <a:p>
          <a:endParaRPr lang="en-IE" sz="1200"/>
        </a:p>
      </dgm:t>
    </dgm:pt>
    <dgm:pt modelId="{0C0A7EA9-7166-4509-B7EC-564B048FFA81}" type="sibTrans" cxnId="{6D776AB9-51E8-4DE1-B60C-FB22800ABD2D}">
      <dgm:prSet/>
      <dgm:spPr/>
      <dgm:t>
        <a:bodyPr/>
        <a:lstStyle/>
        <a:p>
          <a:endParaRPr lang="en-IE" sz="1200"/>
        </a:p>
      </dgm:t>
    </dgm:pt>
    <dgm:pt modelId="{25F2BBBF-6B7E-4E41-A5F4-C87877B62D16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n-IE" sz="1200" dirty="0"/>
            <a:t>N=2,806</a:t>
          </a:r>
        </a:p>
      </dgm:t>
    </dgm:pt>
    <dgm:pt modelId="{39D7F949-6269-476C-861C-072B316467A1}" type="parTrans" cxnId="{42E85D8F-9CEB-42F0-BBCB-5B02CDFFE10D}">
      <dgm:prSet/>
      <dgm:spPr>
        <a:ln>
          <a:solidFill>
            <a:srgbClr val="7030A0"/>
          </a:solidFill>
        </a:ln>
      </dgm:spPr>
      <dgm:t>
        <a:bodyPr/>
        <a:lstStyle/>
        <a:p>
          <a:endParaRPr lang="en-IE" sz="1200"/>
        </a:p>
      </dgm:t>
    </dgm:pt>
    <dgm:pt modelId="{9D71CB04-5C2A-4D59-B266-CE954F7A450F}" type="sibTrans" cxnId="{42E85D8F-9CEB-42F0-BBCB-5B02CDFFE10D}">
      <dgm:prSet/>
      <dgm:spPr/>
      <dgm:t>
        <a:bodyPr/>
        <a:lstStyle/>
        <a:p>
          <a:endParaRPr lang="en-IE" sz="1200"/>
        </a:p>
      </dgm:t>
    </dgm:pt>
    <dgm:pt modelId="{C37D918E-36EE-4FB9-8914-94EE03C37C16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n-GB" sz="1200" dirty="0"/>
            <a:t>37 statements: </a:t>
          </a:r>
          <a:r>
            <a:rPr lang="en-IE" sz="1200" dirty="0"/>
            <a:t>Focus on attitudes towards transgender and intersex people</a:t>
          </a:r>
        </a:p>
      </dgm:t>
    </dgm:pt>
    <dgm:pt modelId="{8DA12C13-3F03-4D2F-AC78-2A052EDB0473}" type="parTrans" cxnId="{5CBB59B7-0246-4159-A59F-1D2B9906BB54}">
      <dgm:prSet/>
      <dgm:spPr>
        <a:ln>
          <a:solidFill>
            <a:srgbClr val="7030A0"/>
          </a:solidFill>
        </a:ln>
      </dgm:spPr>
      <dgm:t>
        <a:bodyPr/>
        <a:lstStyle/>
        <a:p>
          <a:endParaRPr lang="en-IE"/>
        </a:p>
      </dgm:t>
    </dgm:pt>
    <dgm:pt modelId="{DAE161C7-E9B5-43F1-ABD1-E3ED39F306BC}" type="sibTrans" cxnId="{5CBB59B7-0246-4159-A59F-1D2B9906BB54}">
      <dgm:prSet/>
      <dgm:spPr/>
      <dgm:t>
        <a:bodyPr/>
        <a:lstStyle/>
        <a:p>
          <a:endParaRPr lang="en-IE"/>
        </a:p>
      </dgm:t>
    </dgm:pt>
    <dgm:pt modelId="{94F39F2C-E0B6-4317-AA2E-2CBE1AD3484C}">
      <dgm:prSet custT="1"/>
      <dgm:spPr>
        <a:ln>
          <a:solidFill>
            <a:srgbClr val="7030A0"/>
          </a:solidFill>
        </a:ln>
      </dgm:spPr>
      <dgm:t>
        <a:bodyPr/>
        <a:lstStyle/>
        <a:p>
          <a:r>
            <a:rPr lang="en-IE" sz="1200" dirty="0"/>
            <a:t>39 statements </a:t>
          </a:r>
          <a:r>
            <a:rPr lang="en-GB" sz="1200" dirty="0"/>
            <a:t>regarding attitudes towards LGBT people</a:t>
          </a:r>
          <a:endParaRPr lang="en-IE" sz="1200" dirty="0"/>
        </a:p>
      </dgm:t>
    </dgm:pt>
    <dgm:pt modelId="{3F363B83-403A-40D7-8CBC-CF202EA0CA47}" type="parTrans" cxnId="{95614CBA-687C-4980-8E68-4D60C02F2ACC}">
      <dgm:prSet/>
      <dgm:spPr>
        <a:ln>
          <a:solidFill>
            <a:srgbClr val="7030A0"/>
          </a:solidFill>
        </a:ln>
      </dgm:spPr>
      <dgm:t>
        <a:bodyPr/>
        <a:lstStyle/>
        <a:p>
          <a:endParaRPr lang="en-IE"/>
        </a:p>
      </dgm:t>
    </dgm:pt>
    <dgm:pt modelId="{BE3D7CAB-7294-41C0-BCE5-284F0BBC1354}" type="sibTrans" cxnId="{95614CBA-687C-4980-8E68-4D60C02F2ACC}">
      <dgm:prSet/>
      <dgm:spPr/>
      <dgm:t>
        <a:bodyPr/>
        <a:lstStyle/>
        <a:p>
          <a:endParaRPr lang="en-IE"/>
        </a:p>
      </dgm:t>
    </dgm:pt>
    <dgm:pt modelId="{CE056CC0-125D-43FA-891E-E3D33CFD1A00}">
      <dgm:prSet custT="1"/>
      <dgm:spPr>
        <a:ln>
          <a:solidFill>
            <a:srgbClr val="7030A0"/>
          </a:solidFill>
        </a:ln>
      </dgm:spPr>
      <dgm:t>
        <a:bodyPr/>
        <a:lstStyle/>
        <a:p>
          <a:pPr algn="ctr">
            <a:spcAft>
              <a:spcPts val="0"/>
            </a:spcAft>
            <a:buFontTx/>
            <a:buNone/>
          </a:pPr>
          <a:r>
            <a:rPr lang="en-IE" sz="1200" b="1" kern="100" baseline="0" dirty="0"/>
            <a:t>TOPICS:</a:t>
          </a:r>
        </a:p>
        <a:p>
          <a:pPr algn="l">
            <a:spcAft>
              <a:spcPts val="200"/>
            </a:spcAft>
            <a:buFont typeface="Courier New" panose="02070309020205020404" pitchFamily="49" charset="0"/>
            <a:buChar char="o"/>
          </a:pPr>
          <a:r>
            <a:rPr lang="en-IE" sz="1200" b="1" kern="100" baseline="0" dirty="0">
              <a:solidFill>
                <a:srgbClr val="7030A0"/>
              </a:solidFill>
            </a:rPr>
            <a:t>--</a:t>
          </a:r>
          <a:r>
            <a:rPr lang="en-IE" sz="1200" kern="100" baseline="0" dirty="0"/>
            <a:t> LGBTQI+ wellbeing in context</a:t>
          </a:r>
        </a:p>
        <a:p>
          <a:pPr algn="l">
            <a:spcAft>
              <a:spcPts val="200"/>
            </a:spcAft>
            <a:buFont typeface="Arial" panose="020B0604020202020204" pitchFamily="34" charset="0"/>
            <a:buChar char="•"/>
          </a:pPr>
          <a:r>
            <a:rPr lang="en-IE" sz="1200" b="1" kern="100" baseline="0" dirty="0">
              <a:solidFill>
                <a:srgbClr val="7030A0"/>
              </a:solidFill>
            </a:rPr>
            <a:t>--</a:t>
          </a:r>
          <a:r>
            <a:rPr lang="en-IE" sz="1200" kern="100" baseline="0" dirty="0"/>
            <a:t> Mental health and distress </a:t>
          </a:r>
        </a:p>
        <a:p>
          <a:pPr algn="l">
            <a:spcAft>
              <a:spcPts val="200"/>
            </a:spcAft>
            <a:buFont typeface="Arial" panose="020B0604020202020204" pitchFamily="34" charset="0"/>
            <a:buChar char="•"/>
          </a:pPr>
          <a:r>
            <a:rPr lang="en-IE" sz="1200" b="1" kern="100" baseline="0" dirty="0">
              <a:solidFill>
                <a:srgbClr val="7030A0"/>
              </a:solidFill>
            </a:rPr>
            <a:t>--</a:t>
          </a:r>
          <a:r>
            <a:rPr lang="en-IE" sz="1200" kern="100" baseline="0" dirty="0"/>
            <a:t> Being LGBTQI+ in school</a:t>
          </a:r>
        </a:p>
        <a:p>
          <a:pPr algn="l">
            <a:spcAft>
              <a:spcPts val="200"/>
            </a:spcAft>
            <a:buFont typeface="Arial" panose="020B0604020202020204" pitchFamily="34" charset="0"/>
            <a:buChar char="•"/>
          </a:pPr>
          <a:r>
            <a:rPr lang="en-IE" sz="1200" kern="100" baseline="0" dirty="0">
              <a:solidFill>
                <a:srgbClr val="7030A0"/>
              </a:solidFill>
            </a:rPr>
            <a:t>--</a:t>
          </a:r>
          <a:r>
            <a:rPr lang="en-IE" sz="1200" kern="100" baseline="0" dirty="0"/>
            <a:t> Safety within Irish society</a:t>
          </a:r>
        </a:p>
        <a:p>
          <a:pPr algn="l">
            <a:spcAft>
              <a:spcPts val="200"/>
            </a:spcAft>
            <a:buFont typeface="Arial" panose="020B0604020202020204" pitchFamily="34" charset="0"/>
            <a:buChar char="•"/>
          </a:pPr>
          <a:r>
            <a:rPr lang="en-IE" sz="1200" b="0" kern="100" baseline="0" dirty="0">
              <a:solidFill>
                <a:srgbClr val="7030A0"/>
              </a:solidFill>
            </a:rPr>
            <a:t>--</a:t>
          </a:r>
          <a:r>
            <a:rPr lang="en-IE" sz="1200" kern="100" baseline="0" dirty="0"/>
            <a:t> Healthcare utilisation and experiences of healthcare </a:t>
          </a:r>
        </a:p>
      </dgm:t>
    </dgm:pt>
    <dgm:pt modelId="{885A5C23-E9B0-40DC-99F0-6E570267363D}" type="parTrans" cxnId="{EC3E65CE-C76A-402A-9E3D-837B3BB284D5}">
      <dgm:prSet/>
      <dgm:spPr>
        <a:ln>
          <a:solidFill>
            <a:srgbClr val="7030A0"/>
          </a:solidFill>
        </a:ln>
      </dgm:spPr>
      <dgm:t>
        <a:bodyPr/>
        <a:lstStyle/>
        <a:p>
          <a:endParaRPr lang="en-IE"/>
        </a:p>
      </dgm:t>
    </dgm:pt>
    <dgm:pt modelId="{F3A2C25A-BF5F-4389-9891-B58BAAD7FF45}" type="sibTrans" cxnId="{EC3E65CE-C76A-402A-9E3D-837B3BB284D5}">
      <dgm:prSet/>
      <dgm:spPr/>
      <dgm:t>
        <a:bodyPr/>
        <a:lstStyle/>
        <a:p>
          <a:endParaRPr lang="en-IE"/>
        </a:p>
      </dgm:t>
    </dgm:pt>
    <dgm:pt modelId="{238B1BA1-990B-4F84-98EE-00C9771E172D}">
      <dgm:prSet phldrT="[Text]" custT="1"/>
      <dgm:spPr>
        <a:solidFill>
          <a:srgbClr val="7030A0">
            <a:alpha val="90000"/>
          </a:srgbClr>
        </a:solidFill>
        <a:ln>
          <a:solidFill>
            <a:srgbClr val="7030A0"/>
          </a:solidFill>
        </a:ln>
      </dgm:spPr>
      <dgm:t>
        <a:bodyPr/>
        <a:lstStyle/>
        <a:p>
          <a:r>
            <a:rPr lang="en-IE" sz="1600" b="1" dirty="0">
              <a:solidFill>
                <a:schemeClr val="bg1"/>
              </a:solidFill>
            </a:rPr>
            <a:t>Being LGBTQI+ in Ireland</a:t>
          </a:r>
        </a:p>
      </dgm:t>
    </dgm:pt>
    <dgm:pt modelId="{292A46A0-3999-47AD-A4A0-9F4681DAB533}" type="sibTrans" cxnId="{3A6E5763-B232-4F2C-BA4F-CAAD5FEC081E}">
      <dgm:prSet/>
      <dgm:spPr/>
      <dgm:t>
        <a:bodyPr/>
        <a:lstStyle/>
        <a:p>
          <a:endParaRPr lang="en-IE" sz="1200"/>
        </a:p>
      </dgm:t>
    </dgm:pt>
    <dgm:pt modelId="{1A762970-19B5-46A7-A5D2-6290EB8BB770}" type="parTrans" cxnId="{3A6E5763-B232-4F2C-BA4F-CAAD5FEC081E}">
      <dgm:prSet/>
      <dgm:spPr/>
      <dgm:t>
        <a:bodyPr/>
        <a:lstStyle/>
        <a:p>
          <a:endParaRPr lang="en-IE" sz="1200"/>
        </a:p>
      </dgm:t>
    </dgm:pt>
    <dgm:pt modelId="{3517D8B5-6010-499F-A38C-45FAC179B6C4}" type="pres">
      <dgm:prSet presAssocID="{94EAFBE3-0EAB-4E1F-91A0-FA542C7A5E91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43C53941-2913-4C75-A083-A94529BCA33F}" type="pres">
      <dgm:prSet presAssocID="{238B1BA1-990B-4F84-98EE-00C9771E172D}" presName="hierRoot1" presStyleCnt="0"/>
      <dgm:spPr/>
    </dgm:pt>
    <dgm:pt modelId="{F767D3ED-071C-4681-8F1F-6B174D973D38}" type="pres">
      <dgm:prSet presAssocID="{238B1BA1-990B-4F84-98EE-00C9771E172D}" presName="composite" presStyleCnt="0"/>
      <dgm:spPr/>
    </dgm:pt>
    <dgm:pt modelId="{56B25568-B3D1-4DE5-868C-31BFFC65A9DE}" type="pres">
      <dgm:prSet presAssocID="{238B1BA1-990B-4F84-98EE-00C9771E172D}" presName="background" presStyleLbl="node0" presStyleIdx="0" presStyleCnt="1"/>
      <dgm:spPr>
        <a:prstGeom prst="roundRect">
          <a:avLst/>
        </a:prstGeom>
        <a:solidFill>
          <a:srgbClr val="D5B8EA"/>
        </a:solidFill>
      </dgm:spPr>
    </dgm:pt>
    <dgm:pt modelId="{AD3F57AC-C7BD-449E-AE06-E5E012E177B7}" type="pres">
      <dgm:prSet presAssocID="{238B1BA1-990B-4F84-98EE-00C9771E172D}" presName="text" presStyleLbl="fgAcc0" presStyleIdx="0" presStyleCnt="1">
        <dgm:presLayoutVars>
          <dgm:chPref val="3"/>
        </dgm:presLayoutVars>
      </dgm:prSet>
      <dgm:spPr>
        <a:prstGeom prst="roundRect">
          <a:avLst/>
        </a:prstGeom>
      </dgm:spPr>
    </dgm:pt>
    <dgm:pt modelId="{4F06FC23-D195-449C-A88B-1B992E1CF3CB}" type="pres">
      <dgm:prSet presAssocID="{238B1BA1-990B-4F84-98EE-00C9771E172D}" presName="hierChild2" presStyleCnt="0"/>
      <dgm:spPr/>
    </dgm:pt>
    <dgm:pt modelId="{A41A1FD4-89BA-4751-B0A2-43075DC086DB}" type="pres">
      <dgm:prSet presAssocID="{11A099B3-3620-45DD-A0A5-7D5371A3BA4F}" presName="Name10" presStyleLbl="parChTrans1D2" presStyleIdx="0" presStyleCnt="2"/>
      <dgm:spPr/>
    </dgm:pt>
    <dgm:pt modelId="{F8C061AC-637D-48CD-B430-41738960D6E2}" type="pres">
      <dgm:prSet presAssocID="{DBC018B3-5F35-4AE0-9F65-B7A138543327}" presName="hierRoot2" presStyleCnt="0"/>
      <dgm:spPr/>
    </dgm:pt>
    <dgm:pt modelId="{662BAD52-7F1A-40C0-97C7-B9A2648B6B0D}" type="pres">
      <dgm:prSet presAssocID="{DBC018B3-5F35-4AE0-9F65-B7A138543327}" presName="composite2" presStyleCnt="0"/>
      <dgm:spPr/>
    </dgm:pt>
    <dgm:pt modelId="{DE03CBB1-583B-4D2A-AA15-69A9677FCF58}" type="pres">
      <dgm:prSet presAssocID="{DBC018B3-5F35-4AE0-9F65-B7A138543327}" presName="background2" presStyleLbl="node2" presStyleIdx="0" presStyleCnt="2"/>
      <dgm:spPr>
        <a:solidFill>
          <a:srgbClr val="D5B8EA"/>
        </a:solidFill>
      </dgm:spPr>
    </dgm:pt>
    <dgm:pt modelId="{F6CC29AD-D994-4206-B60B-6DA2230501D8}" type="pres">
      <dgm:prSet presAssocID="{DBC018B3-5F35-4AE0-9F65-B7A138543327}" presName="text2" presStyleLbl="fgAcc2" presStyleIdx="0" presStyleCnt="2" custLinFactNeighborX="28142" custLinFactNeighborY="3905">
        <dgm:presLayoutVars>
          <dgm:chPref val="3"/>
        </dgm:presLayoutVars>
      </dgm:prSet>
      <dgm:spPr/>
    </dgm:pt>
    <dgm:pt modelId="{3C7348FD-5029-4077-BFCC-2ED8C1884019}" type="pres">
      <dgm:prSet presAssocID="{DBC018B3-5F35-4AE0-9F65-B7A138543327}" presName="hierChild3" presStyleCnt="0"/>
      <dgm:spPr/>
    </dgm:pt>
    <dgm:pt modelId="{37FA52F2-F5EC-47D3-9C9B-93F54819F53D}" type="pres">
      <dgm:prSet presAssocID="{39D7F949-6269-476C-861C-072B316467A1}" presName="Name17" presStyleLbl="parChTrans1D3" presStyleIdx="0" presStyleCnt="3"/>
      <dgm:spPr/>
    </dgm:pt>
    <dgm:pt modelId="{A44EACCC-F0BA-4E16-862A-D5474B7971B2}" type="pres">
      <dgm:prSet presAssocID="{25F2BBBF-6B7E-4E41-A5F4-C87877B62D16}" presName="hierRoot3" presStyleCnt="0"/>
      <dgm:spPr/>
    </dgm:pt>
    <dgm:pt modelId="{4960AAAA-F429-41C3-9873-813717EDDFB8}" type="pres">
      <dgm:prSet presAssocID="{25F2BBBF-6B7E-4E41-A5F4-C87877B62D16}" presName="composite3" presStyleCnt="0"/>
      <dgm:spPr/>
    </dgm:pt>
    <dgm:pt modelId="{59196EA8-8767-42D1-8779-502CF8B87DB9}" type="pres">
      <dgm:prSet presAssocID="{25F2BBBF-6B7E-4E41-A5F4-C87877B62D16}" presName="background3" presStyleLbl="node3" presStyleIdx="0" presStyleCnt="3"/>
      <dgm:spPr>
        <a:solidFill>
          <a:srgbClr val="D5B8EA"/>
        </a:solidFill>
      </dgm:spPr>
    </dgm:pt>
    <dgm:pt modelId="{6969C5EF-FC3F-4A47-9EB7-5C7CEB157472}" type="pres">
      <dgm:prSet presAssocID="{25F2BBBF-6B7E-4E41-A5F4-C87877B62D16}" presName="text3" presStyleLbl="fgAcc3" presStyleIdx="0" presStyleCnt="3" custScaleX="72939" custScaleY="71980" custLinFactNeighborX="27567" custLinFactNeighborY="8108">
        <dgm:presLayoutVars>
          <dgm:chPref val="3"/>
        </dgm:presLayoutVars>
      </dgm:prSet>
      <dgm:spPr/>
    </dgm:pt>
    <dgm:pt modelId="{9FBFAC1B-62A6-46D1-A514-B20402CCA7F6}" type="pres">
      <dgm:prSet presAssocID="{25F2BBBF-6B7E-4E41-A5F4-C87877B62D16}" presName="hierChild4" presStyleCnt="0"/>
      <dgm:spPr/>
    </dgm:pt>
    <dgm:pt modelId="{F9747304-777E-4487-98B1-E6511BF9A732}" type="pres">
      <dgm:prSet presAssocID="{885A5C23-E9B0-40DC-99F0-6E570267363D}" presName="Name23" presStyleLbl="parChTrans1D4" presStyleIdx="0" presStyleCnt="3"/>
      <dgm:spPr/>
    </dgm:pt>
    <dgm:pt modelId="{5AACC29F-84B4-4D78-A3FB-C58D3A42E9A4}" type="pres">
      <dgm:prSet presAssocID="{CE056CC0-125D-43FA-891E-E3D33CFD1A00}" presName="hierRoot4" presStyleCnt="0"/>
      <dgm:spPr/>
    </dgm:pt>
    <dgm:pt modelId="{6B3B4EB7-1181-401D-B81F-E30E4EE787F6}" type="pres">
      <dgm:prSet presAssocID="{CE056CC0-125D-43FA-891E-E3D33CFD1A00}" presName="composite4" presStyleCnt="0"/>
      <dgm:spPr/>
    </dgm:pt>
    <dgm:pt modelId="{4672DB46-328A-447A-8C93-1E11D1C442FF}" type="pres">
      <dgm:prSet presAssocID="{CE056CC0-125D-43FA-891E-E3D33CFD1A00}" presName="background4" presStyleLbl="node4" presStyleIdx="0" presStyleCnt="3"/>
      <dgm:spPr>
        <a:solidFill>
          <a:srgbClr val="D5B8EA"/>
        </a:solidFill>
      </dgm:spPr>
    </dgm:pt>
    <dgm:pt modelId="{D97982C8-BC1B-4267-8E8A-66A2018F5728}" type="pres">
      <dgm:prSet presAssocID="{CE056CC0-125D-43FA-891E-E3D33CFD1A00}" presName="text4" presStyleLbl="fgAcc4" presStyleIdx="0" presStyleCnt="3" custScaleX="293003" custScaleY="167308" custLinFactNeighborX="-36660" custLinFactNeighborY="-4342">
        <dgm:presLayoutVars>
          <dgm:chPref val="3"/>
        </dgm:presLayoutVars>
      </dgm:prSet>
      <dgm:spPr/>
    </dgm:pt>
    <dgm:pt modelId="{51EA183E-3DF8-4E4D-8590-352F7846A7A6}" type="pres">
      <dgm:prSet presAssocID="{CE056CC0-125D-43FA-891E-E3D33CFD1A00}" presName="hierChild5" presStyleCnt="0"/>
      <dgm:spPr/>
    </dgm:pt>
    <dgm:pt modelId="{DD4558CF-B4B7-4365-8448-5C285F2BB5B8}" type="pres">
      <dgm:prSet presAssocID="{CE6258D1-1751-4EBE-BBAC-2B43715AC3C2}" presName="Name10" presStyleLbl="parChTrans1D2" presStyleIdx="1" presStyleCnt="2"/>
      <dgm:spPr/>
    </dgm:pt>
    <dgm:pt modelId="{BFA2A2C8-EFF2-438C-91C5-73B48552AFA3}" type="pres">
      <dgm:prSet presAssocID="{BB1CC600-C3C5-44E7-A9DA-63BA5A2A94C8}" presName="hierRoot2" presStyleCnt="0"/>
      <dgm:spPr/>
    </dgm:pt>
    <dgm:pt modelId="{D2CD5119-0268-4D18-81B7-BD571C8E6771}" type="pres">
      <dgm:prSet presAssocID="{BB1CC600-C3C5-44E7-A9DA-63BA5A2A94C8}" presName="composite2" presStyleCnt="0"/>
      <dgm:spPr/>
    </dgm:pt>
    <dgm:pt modelId="{1A2566E1-E25B-4912-A376-CBD04DE2964F}" type="pres">
      <dgm:prSet presAssocID="{BB1CC600-C3C5-44E7-A9DA-63BA5A2A94C8}" presName="background2" presStyleLbl="node2" presStyleIdx="1" presStyleCnt="2"/>
      <dgm:spPr>
        <a:solidFill>
          <a:srgbClr val="D5B8EA"/>
        </a:solidFill>
      </dgm:spPr>
    </dgm:pt>
    <dgm:pt modelId="{63784FD8-4E6D-4BBF-BBE2-EB15A4139E13}" type="pres">
      <dgm:prSet presAssocID="{BB1CC600-C3C5-44E7-A9DA-63BA5A2A94C8}" presName="text2" presStyleLbl="fgAcc2" presStyleIdx="1" presStyleCnt="2" custScaleX="113030" custScaleY="104386" custLinFactNeighborX="-52270" custLinFactNeighborY="-3066">
        <dgm:presLayoutVars>
          <dgm:chPref val="3"/>
        </dgm:presLayoutVars>
      </dgm:prSet>
      <dgm:spPr/>
    </dgm:pt>
    <dgm:pt modelId="{7C29DA3C-3B0E-4EE5-B79F-5B7A17297C3D}" type="pres">
      <dgm:prSet presAssocID="{BB1CC600-C3C5-44E7-A9DA-63BA5A2A94C8}" presName="hierChild3" presStyleCnt="0"/>
      <dgm:spPr/>
    </dgm:pt>
    <dgm:pt modelId="{0DA89F17-40B7-4B9E-9B47-AFED39C00342}" type="pres">
      <dgm:prSet presAssocID="{4785B6E9-FCE0-4936-B95E-09323AB6F3D3}" presName="Name17" presStyleLbl="parChTrans1D3" presStyleIdx="1" presStyleCnt="3"/>
      <dgm:spPr/>
    </dgm:pt>
    <dgm:pt modelId="{A67E39B4-E248-4270-9E26-6B71DAA99CB4}" type="pres">
      <dgm:prSet presAssocID="{BA084C6D-82F0-4936-AEDB-D9C1969ECFCD}" presName="hierRoot3" presStyleCnt="0"/>
      <dgm:spPr/>
    </dgm:pt>
    <dgm:pt modelId="{0D86EC5C-626D-4ABC-87CC-D7A5D5D5784E}" type="pres">
      <dgm:prSet presAssocID="{BA084C6D-82F0-4936-AEDB-D9C1969ECFCD}" presName="composite3" presStyleCnt="0"/>
      <dgm:spPr/>
    </dgm:pt>
    <dgm:pt modelId="{8BC37059-8BE9-426A-B803-0DA811EEDDF7}" type="pres">
      <dgm:prSet presAssocID="{BA084C6D-82F0-4936-AEDB-D9C1969ECFCD}" presName="background3" presStyleLbl="node3" presStyleIdx="1" presStyleCnt="3"/>
      <dgm:spPr>
        <a:solidFill>
          <a:srgbClr val="D5B8EA"/>
        </a:solidFill>
      </dgm:spPr>
    </dgm:pt>
    <dgm:pt modelId="{DACD5B6F-0853-47C7-BBB7-15CD1593D907}" type="pres">
      <dgm:prSet presAssocID="{BA084C6D-82F0-4936-AEDB-D9C1969ECFCD}" presName="text3" presStyleLbl="fgAcc3" presStyleIdx="1" presStyleCnt="3" custScaleX="76433" custLinFactX="81807" custLinFactNeighborX="100000" custLinFactNeighborY="20163">
        <dgm:presLayoutVars>
          <dgm:chPref val="3"/>
        </dgm:presLayoutVars>
      </dgm:prSet>
      <dgm:spPr/>
    </dgm:pt>
    <dgm:pt modelId="{9A24F5AE-BE7E-4E5F-98BA-26452C139061}" type="pres">
      <dgm:prSet presAssocID="{BA084C6D-82F0-4936-AEDB-D9C1969ECFCD}" presName="hierChild4" presStyleCnt="0"/>
      <dgm:spPr/>
    </dgm:pt>
    <dgm:pt modelId="{FBDDD700-B593-43A1-8D5A-BB3BF6070CDB}" type="pres">
      <dgm:prSet presAssocID="{8DA12C13-3F03-4D2F-AC78-2A052EDB0473}" presName="Name23" presStyleLbl="parChTrans1D4" presStyleIdx="1" presStyleCnt="3"/>
      <dgm:spPr/>
    </dgm:pt>
    <dgm:pt modelId="{CEF23EA3-0666-4907-8FEC-A4030AB23ED3}" type="pres">
      <dgm:prSet presAssocID="{C37D918E-36EE-4FB9-8914-94EE03C37C16}" presName="hierRoot4" presStyleCnt="0"/>
      <dgm:spPr/>
    </dgm:pt>
    <dgm:pt modelId="{BC5CB165-CDA8-46DA-AEB6-3C46E2BDD0B4}" type="pres">
      <dgm:prSet presAssocID="{C37D918E-36EE-4FB9-8914-94EE03C37C16}" presName="composite4" presStyleCnt="0"/>
      <dgm:spPr/>
    </dgm:pt>
    <dgm:pt modelId="{8B4EB26D-493E-497D-BF0B-F1FCD1B20AB5}" type="pres">
      <dgm:prSet presAssocID="{C37D918E-36EE-4FB9-8914-94EE03C37C16}" presName="background4" presStyleLbl="node4" presStyleIdx="1" presStyleCnt="3"/>
      <dgm:spPr>
        <a:solidFill>
          <a:srgbClr val="D5B8EA"/>
        </a:solidFill>
      </dgm:spPr>
    </dgm:pt>
    <dgm:pt modelId="{BCE64027-B0BA-4B2B-8EA5-468629E1B925}" type="pres">
      <dgm:prSet presAssocID="{C37D918E-36EE-4FB9-8914-94EE03C37C16}" presName="text4" presStyleLbl="fgAcc4" presStyleIdx="1" presStyleCnt="3" custLinFactX="54768" custLinFactNeighborX="100000" custLinFactNeighborY="33150">
        <dgm:presLayoutVars>
          <dgm:chPref val="3"/>
        </dgm:presLayoutVars>
      </dgm:prSet>
      <dgm:spPr/>
    </dgm:pt>
    <dgm:pt modelId="{997EB712-CA0C-4C9E-B6BA-1A4D61F179E2}" type="pres">
      <dgm:prSet presAssocID="{C37D918E-36EE-4FB9-8914-94EE03C37C16}" presName="hierChild5" presStyleCnt="0"/>
      <dgm:spPr/>
    </dgm:pt>
    <dgm:pt modelId="{E540611D-900F-407D-95D9-4E8864BD33B6}" type="pres">
      <dgm:prSet presAssocID="{D91BA0C1-BA09-4FC8-A8D9-23E6C9FE4036}" presName="Name17" presStyleLbl="parChTrans1D3" presStyleIdx="2" presStyleCnt="3"/>
      <dgm:spPr/>
    </dgm:pt>
    <dgm:pt modelId="{60B0AF9F-F196-4D79-80C3-9E7C07618638}" type="pres">
      <dgm:prSet presAssocID="{AAB5D81B-D45D-4ECE-B952-448A098F23C2}" presName="hierRoot3" presStyleCnt="0"/>
      <dgm:spPr/>
    </dgm:pt>
    <dgm:pt modelId="{30023060-A225-4CA7-BA0A-70865388F521}" type="pres">
      <dgm:prSet presAssocID="{AAB5D81B-D45D-4ECE-B952-448A098F23C2}" presName="composite3" presStyleCnt="0"/>
      <dgm:spPr/>
    </dgm:pt>
    <dgm:pt modelId="{EC2E2371-BDD4-48F1-9CC8-667BE0F5BE2D}" type="pres">
      <dgm:prSet presAssocID="{AAB5D81B-D45D-4ECE-B952-448A098F23C2}" presName="background3" presStyleLbl="node3" presStyleIdx="2" presStyleCnt="3"/>
      <dgm:spPr>
        <a:solidFill>
          <a:srgbClr val="D5B8EA"/>
        </a:solidFill>
      </dgm:spPr>
    </dgm:pt>
    <dgm:pt modelId="{643AD552-2A4C-4F21-A6AD-FEB793B05816}" type="pres">
      <dgm:prSet presAssocID="{AAB5D81B-D45D-4ECE-B952-448A098F23C2}" presName="text3" presStyleLbl="fgAcc3" presStyleIdx="2" presStyleCnt="3" custScaleX="133488" custLinFactX="-59920" custLinFactNeighborX="-100000" custLinFactNeighborY="20316">
        <dgm:presLayoutVars>
          <dgm:chPref val="3"/>
        </dgm:presLayoutVars>
      </dgm:prSet>
      <dgm:spPr/>
    </dgm:pt>
    <dgm:pt modelId="{CE40F957-CF96-4E41-9770-BB7356891B41}" type="pres">
      <dgm:prSet presAssocID="{AAB5D81B-D45D-4ECE-B952-448A098F23C2}" presName="hierChild4" presStyleCnt="0"/>
      <dgm:spPr/>
    </dgm:pt>
    <dgm:pt modelId="{A5A82776-9C08-4DDC-9001-DDEC1DA463FD}" type="pres">
      <dgm:prSet presAssocID="{3F363B83-403A-40D7-8CBC-CF202EA0CA47}" presName="Name23" presStyleLbl="parChTrans1D4" presStyleIdx="2" presStyleCnt="3"/>
      <dgm:spPr/>
    </dgm:pt>
    <dgm:pt modelId="{762E7D03-B4C5-4E60-A8EB-3A2B5FDCC779}" type="pres">
      <dgm:prSet presAssocID="{94F39F2C-E0B6-4317-AA2E-2CBE1AD3484C}" presName="hierRoot4" presStyleCnt="0"/>
      <dgm:spPr/>
    </dgm:pt>
    <dgm:pt modelId="{8C240A97-DB1D-4577-BD54-6C7E23C020AC}" type="pres">
      <dgm:prSet presAssocID="{94F39F2C-E0B6-4317-AA2E-2CBE1AD3484C}" presName="composite4" presStyleCnt="0"/>
      <dgm:spPr/>
    </dgm:pt>
    <dgm:pt modelId="{294ACDB5-4D6C-4193-9B8C-4F626E378B55}" type="pres">
      <dgm:prSet presAssocID="{94F39F2C-E0B6-4317-AA2E-2CBE1AD3484C}" presName="background4" presStyleLbl="node4" presStyleIdx="2" presStyleCnt="3"/>
      <dgm:spPr>
        <a:solidFill>
          <a:srgbClr val="D5B8EA"/>
        </a:solidFill>
      </dgm:spPr>
    </dgm:pt>
    <dgm:pt modelId="{0347CE9B-2D38-4E62-8737-15D6CA96D389}" type="pres">
      <dgm:prSet presAssocID="{94F39F2C-E0B6-4317-AA2E-2CBE1AD3484C}" presName="text4" presStyleLbl="fgAcc4" presStyleIdx="2" presStyleCnt="3" custScaleX="110000" custScaleY="110000" custLinFactX="-60194" custLinFactNeighborX="-100000" custLinFactNeighborY="25013">
        <dgm:presLayoutVars>
          <dgm:chPref val="3"/>
        </dgm:presLayoutVars>
      </dgm:prSet>
      <dgm:spPr/>
    </dgm:pt>
    <dgm:pt modelId="{6A65AEAB-94BC-4863-A74C-39E47BC214E5}" type="pres">
      <dgm:prSet presAssocID="{94F39F2C-E0B6-4317-AA2E-2CBE1AD3484C}" presName="hierChild5" presStyleCnt="0"/>
      <dgm:spPr/>
    </dgm:pt>
  </dgm:ptLst>
  <dgm:cxnLst>
    <dgm:cxn modelId="{E52B2306-A54E-49F9-BC3F-A038778A3D5E}" type="presOf" srcId="{25F2BBBF-6B7E-4E41-A5F4-C87877B62D16}" destId="{6969C5EF-FC3F-4A47-9EB7-5C7CEB157472}" srcOrd="0" destOrd="0" presId="urn:microsoft.com/office/officeart/2005/8/layout/hierarchy1"/>
    <dgm:cxn modelId="{B2362E0D-72D4-41D8-BAE0-52FA01D7733E}" srcId="{238B1BA1-990B-4F84-98EE-00C9771E172D}" destId="{BB1CC600-C3C5-44E7-A9DA-63BA5A2A94C8}" srcOrd="1" destOrd="0" parTransId="{CE6258D1-1751-4EBE-BBAC-2B43715AC3C2}" sibTransId="{2A7AC137-2B04-4FC9-9EA1-6F3F557458C1}"/>
    <dgm:cxn modelId="{8B7BA00E-63E8-4FDA-BF2E-8DA367574C58}" type="presOf" srcId="{AAB5D81B-D45D-4ECE-B952-448A098F23C2}" destId="{643AD552-2A4C-4F21-A6AD-FEB793B05816}" srcOrd="0" destOrd="0" presId="urn:microsoft.com/office/officeart/2005/8/layout/hierarchy1"/>
    <dgm:cxn modelId="{35001520-F1D7-421B-890D-D5A4006B7B7A}" srcId="{BB1CC600-C3C5-44E7-A9DA-63BA5A2A94C8}" destId="{BA084C6D-82F0-4936-AEDB-D9C1969ECFCD}" srcOrd="0" destOrd="0" parTransId="{4785B6E9-FCE0-4936-B95E-09323AB6F3D3}" sibTransId="{FBC0809B-D706-4029-A1A2-74F034283CFF}"/>
    <dgm:cxn modelId="{800BB022-B798-437D-B252-63ACCB6F33C9}" type="presOf" srcId="{885A5C23-E9B0-40DC-99F0-6E570267363D}" destId="{F9747304-777E-4487-98B1-E6511BF9A732}" srcOrd="0" destOrd="0" presId="urn:microsoft.com/office/officeart/2005/8/layout/hierarchy1"/>
    <dgm:cxn modelId="{3A6E5763-B232-4F2C-BA4F-CAAD5FEC081E}" srcId="{94EAFBE3-0EAB-4E1F-91A0-FA542C7A5E91}" destId="{238B1BA1-990B-4F84-98EE-00C9771E172D}" srcOrd="0" destOrd="0" parTransId="{1A762970-19B5-46A7-A5D2-6290EB8BB770}" sibTransId="{292A46A0-3999-47AD-A4A0-9F4681DAB533}"/>
    <dgm:cxn modelId="{ACFE9970-C225-4DE5-BDB2-63834E769C61}" type="presOf" srcId="{238B1BA1-990B-4F84-98EE-00C9771E172D}" destId="{AD3F57AC-C7BD-449E-AE06-E5E012E177B7}" srcOrd="0" destOrd="0" presId="urn:microsoft.com/office/officeart/2005/8/layout/hierarchy1"/>
    <dgm:cxn modelId="{0FF8BF7D-C8A4-4CC8-B270-EE72D8721BE2}" srcId="{238B1BA1-990B-4F84-98EE-00C9771E172D}" destId="{DBC018B3-5F35-4AE0-9F65-B7A138543327}" srcOrd="0" destOrd="0" parTransId="{11A099B3-3620-45DD-A0A5-7D5371A3BA4F}" sibTransId="{F55CE587-2E4F-430C-92D1-DCC9A60F39C4}"/>
    <dgm:cxn modelId="{A4A1697E-4473-42BE-9E10-1B567CBFE723}" type="presOf" srcId="{94F39F2C-E0B6-4317-AA2E-2CBE1AD3484C}" destId="{0347CE9B-2D38-4E62-8737-15D6CA96D389}" srcOrd="0" destOrd="0" presId="urn:microsoft.com/office/officeart/2005/8/layout/hierarchy1"/>
    <dgm:cxn modelId="{42E85D8F-9CEB-42F0-BBCB-5B02CDFFE10D}" srcId="{DBC018B3-5F35-4AE0-9F65-B7A138543327}" destId="{25F2BBBF-6B7E-4E41-A5F4-C87877B62D16}" srcOrd="0" destOrd="0" parTransId="{39D7F949-6269-476C-861C-072B316467A1}" sibTransId="{9D71CB04-5C2A-4D59-B266-CE954F7A450F}"/>
    <dgm:cxn modelId="{C31AA2A3-1DC1-4474-A9CB-5494CAE93EDD}" type="presOf" srcId="{39D7F949-6269-476C-861C-072B316467A1}" destId="{37FA52F2-F5EC-47D3-9C9B-93F54819F53D}" srcOrd="0" destOrd="0" presId="urn:microsoft.com/office/officeart/2005/8/layout/hierarchy1"/>
    <dgm:cxn modelId="{1B59C7A5-3083-4953-AC85-858C80DFA294}" type="presOf" srcId="{3F363B83-403A-40D7-8CBC-CF202EA0CA47}" destId="{A5A82776-9C08-4DDC-9001-DDEC1DA463FD}" srcOrd="0" destOrd="0" presId="urn:microsoft.com/office/officeart/2005/8/layout/hierarchy1"/>
    <dgm:cxn modelId="{D131D7A5-6FD6-4A80-9343-CA4969FEF401}" type="presOf" srcId="{CE6258D1-1751-4EBE-BBAC-2B43715AC3C2}" destId="{DD4558CF-B4B7-4365-8448-5C285F2BB5B8}" srcOrd="0" destOrd="0" presId="urn:microsoft.com/office/officeart/2005/8/layout/hierarchy1"/>
    <dgm:cxn modelId="{828AF1A9-23D6-4D23-9299-2612DE914E92}" type="presOf" srcId="{94EAFBE3-0EAB-4E1F-91A0-FA542C7A5E91}" destId="{3517D8B5-6010-499F-A38C-45FAC179B6C4}" srcOrd="0" destOrd="0" presId="urn:microsoft.com/office/officeart/2005/8/layout/hierarchy1"/>
    <dgm:cxn modelId="{198AAEAD-A831-423D-8A97-C9D35C4D84D2}" type="presOf" srcId="{D91BA0C1-BA09-4FC8-A8D9-23E6C9FE4036}" destId="{E540611D-900F-407D-95D9-4E8864BD33B6}" srcOrd="0" destOrd="0" presId="urn:microsoft.com/office/officeart/2005/8/layout/hierarchy1"/>
    <dgm:cxn modelId="{5CBB59B7-0246-4159-A59F-1D2B9906BB54}" srcId="{BA084C6D-82F0-4936-AEDB-D9C1969ECFCD}" destId="{C37D918E-36EE-4FB9-8914-94EE03C37C16}" srcOrd="0" destOrd="0" parTransId="{8DA12C13-3F03-4D2F-AC78-2A052EDB0473}" sibTransId="{DAE161C7-E9B5-43F1-ABD1-E3ED39F306BC}"/>
    <dgm:cxn modelId="{5ED8C4B8-D84D-4EF0-A92B-B4713CB35B75}" type="presOf" srcId="{C37D918E-36EE-4FB9-8914-94EE03C37C16}" destId="{BCE64027-B0BA-4B2B-8EA5-468629E1B925}" srcOrd="0" destOrd="0" presId="urn:microsoft.com/office/officeart/2005/8/layout/hierarchy1"/>
    <dgm:cxn modelId="{6D776AB9-51E8-4DE1-B60C-FB22800ABD2D}" srcId="{BB1CC600-C3C5-44E7-A9DA-63BA5A2A94C8}" destId="{AAB5D81B-D45D-4ECE-B952-448A098F23C2}" srcOrd="1" destOrd="0" parTransId="{D91BA0C1-BA09-4FC8-A8D9-23E6C9FE4036}" sibTransId="{0C0A7EA9-7166-4509-B7EC-564B048FFA81}"/>
    <dgm:cxn modelId="{95614CBA-687C-4980-8E68-4D60C02F2ACC}" srcId="{AAB5D81B-D45D-4ECE-B952-448A098F23C2}" destId="{94F39F2C-E0B6-4317-AA2E-2CBE1AD3484C}" srcOrd="0" destOrd="0" parTransId="{3F363B83-403A-40D7-8CBC-CF202EA0CA47}" sibTransId="{BE3D7CAB-7294-41C0-BCE5-284F0BBC1354}"/>
    <dgm:cxn modelId="{1F7213BF-4254-490C-B03B-CE3C8D4E7D91}" type="presOf" srcId="{8DA12C13-3F03-4D2F-AC78-2A052EDB0473}" destId="{FBDDD700-B593-43A1-8D5A-BB3BF6070CDB}" srcOrd="0" destOrd="0" presId="urn:microsoft.com/office/officeart/2005/8/layout/hierarchy1"/>
    <dgm:cxn modelId="{EC3E65CE-C76A-402A-9E3D-837B3BB284D5}" srcId="{25F2BBBF-6B7E-4E41-A5F4-C87877B62D16}" destId="{CE056CC0-125D-43FA-891E-E3D33CFD1A00}" srcOrd="0" destOrd="0" parTransId="{885A5C23-E9B0-40DC-99F0-6E570267363D}" sibTransId="{F3A2C25A-BF5F-4389-9891-B58BAAD7FF45}"/>
    <dgm:cxn modelId="{50F93ED1-1EBA-438B-A6E2-A780FF0DF579}" type="presOf" srcId="{4785B6E9-FCE0-4936-B95E-09323AB6F3D3}" destId="{0DA89F17-40B7-4B9E-9B47-AFED39C00342}" srcOrd="0" destOrd="0" presId="urn:microsoft.com/office/officeart/2005/8/layout/hierarchy1"/>
    <dgm:cxn modelId="{B8DF7AD8-218E-4834-B69C-A733CFE797BA}" type="presOf" srcId="{CE056CC0-125D-43FA-891E-E3D33CFD1A00}" destId="{D97982C8-BC1B-4267-8E8A-66A2018F5728}" srcOrd="0" destOrd="0" presId="urn:microsoft.com/office/officeart/2005/8/layout/hierarchy1"/>
    <dgm:cxn modelId="{64BA42DC-CD73-477C-931A-5A896ADCFBB5}" type="presOf" srcId="{DBC018B3-5F35-4AE0-9F65-B7A138543327}" destId="{F6CC29AD-D994-4206-B60B-6DA2230501D8}" srcOrd="0" destOrd="0" presId="urn:microsoft.com/office/officeart/2005/8/layout/hierarchy1"/>
    <dgm:cxn modelId="{F4205FE9-6818-49D7-A3D4-BE9D877B1E5F}" type="presOf" srcId="{BA084C6D-82F0-4936-AEDB-D9C1969ECFCD}" destId="{DACD5B6F-0853-47C7-BBB7-15CD1593D907}" srcOrd="0" destOrd="0" presId="urn:microsoft.com/office/officeart/2005/8/layout/hierarchy1"/>
    <dgm:cxn modelId="{40690BEC-3AC8-4F3A-807D-874009C1055A}" type="presOf" srcId="{11A099B3-3620-45DD-A0A5-7D5371A3BA4F}" destId="{A41A1FD4-89BA-4751-B0A2-43075DC086DB}" srcOrd="0" destOrd="0" presId="urn:microsoft.com/office/officeart/2005/8/layout/hierarchy1"/>
    <dgm:cxn modelId="{67704EFF-0982-410E-B9AE-288AD02D0C23}" type="presOf" srcId="{BB1CC600-C3C5-44E7-A9DA-63BA5A2A94C8}" destId="{63784FD8-4E6D-4BBF-BBE2-EB15A4139E13}" srcOrd="0" destOrd="0" presId="urn:microsoft.com/office/officeart/2005/8/layout/hierarchy1"/>
    <dgm:cxn modelId="{1ECBFAB5-3741-43EB-9325-715DAD47B6AA}" type="presParOf" srcId="{3517D8B5-6010-499F-A38C-45FAC179B6C4}" destId="{43C53941-2913-4C75-A083-A94529BCA33F}" srcOrd="0" destOrd="0" presId="urn:microsoft.com/office/officeart/2005/8/layout/hierarchy1"/>
    <dgm:cxn modelId="{E148AC72-89AA-41A1-BF5B-E98AA4D20BA7}" type="presParOf" srcId="{43C53941-2913-4C75-A083-A94529BCA33F}" destId="{F767D3ED-071C-4681-8F1F-6B174D973D38}" srcOrd="0" destOrd="0" presId="urn:microsoft.com/office/officeart/2005/8/layout/hierarchy1"/>
    <dgm:cxn modelId="{72C3EDB8-F464-4805-97C6-60CF5FD2CE22}" type="presParOf" srcId="{F767D3ED-071C-4681-8F1F-6B174D973D38}" destId="{56B25568-B3D1-4DE5-868C-31BFFC65A9DE}" srcOrd="0" destOrd="0" presId="urn:microsoft.com/office/officeart/2005/8/layout/hierarchy1"/>
    <dgm:cxn modelId="{3F5D2CF9-7A23-4B13-A530-6C1565D7EB0F}" type="presParOf" srcId="{F767D3ED-071C-4681-8F1F-6B174D973D38}" destId="{AD3F57AC-C7BD-449E-AE06-E5E012E177B7}" srcOrd="1" destOrd="0" presId="urn:microsoft.com/office/officeart/2005/8/layout/hierarchy1"/>
    <dgm:cxn modelId="{C0D03BE2-A8D9-4D93-8B2B-7CACA69CAF61}" type="presParOf" srcId="{43C53941-2913-4C75-A083-A94529BCA33F}" destId="{4F06FC23-D195-449C-A88B-1B992E1CF3CB}" srcOrd="1" destOrd="0" presId="urn:microsoft.com/office/officeart/2005/8/layout/hierarchy1"/>
    <dgm:cxn modelId="{47AAD509-5A5B-4074-BB49-B057C7681566}" type="presParOf" srcId="{4F06FC23-D195-449C-A88B-1B992E1CF3CB}" destId="{A41A1FD4-89BA-4751-B0A2-43075DC086DB}" srcOrd="0" destOrd="0" presId="urn:microsoft.com/office/officeart/2005/8/layout/hierarchy1"/>
    <dgm:cxn modelId="{881E0429-D347-4E2E-8C8E-D626D855252D}" type="presParOf" srcId="{4F06FC23-D195-449C-A88B-1B992E1CF3CB}" destId="{F8C061AC-637D-48CD-B430-41738960D6E2}" srcOrd="1" destOrd="0" presId="urn:microsoft.com/office/officeart/2005/8/layout/hierarchy1"/>
    <dgm:cxn modelId="{F1B9AECA-6034-4E07-B3CF-BD57A24FE829}" type="presParOf" srcId="{F8C061AC-637D-48CD-B430-41738960D6E2}" destId="{662BAD52-7F1A-40C0-97C7-B9A2648B6B0D}" srcOrd="0" destOrd="0" presId="urn:microsoft.com/office/officeart/2005/8/layout/hierarchy1"/>
    <dgm:cxn modelId="{88BFF3CB-0795-4292-8D30-6CB690462C5D}" type="presParOf" srcId="{662BAD52-7F1A-40C0-97C7-B9A2648B6B0D}" destId="{DE03CBB1-583B-4D2A-AA15-69A9677FCF58}" srcOrd="0" destOrd="0" presId="urn:microsoft.com/office/officeart/2005/8/layout/hierarchy1"/>
    <dgm:cxn modelId="{52DE8E58-DC6C-4B92-A95D-A83709DD5C05}" type="presParOf" srcId="{662BAD52-7F1A-40C0-97C7-B9A2648B6B0D}" destId="{F6CC29AD-D994-4206-B60B-6DA2230501D8}" srcOrd="1" destOrd="0" presId="urn:microsoft.com/office/officeart/2005/8/layout/hierarchy1"/>
    <dgm:cxn modelId="{CD97653A-B18A-4B72-8036-85E258263BCD}" type="presParOf" srcId="{F8C061AC-637D-48CD-B430-41738960D6E2}" destId="{3C7348FD-5029-4077-BFCC-2ED8C1884019}" srcOrd="1" destOrd="0" presId="urn:microsoft.com/office/officeart/2005/8/layout/hierarchy1"/>
    <dgm:cxn modelId="{882C5E50-02AE-497A-9072-09AE39365EC8}" type="presParOf" srcId="{3C7348FD-5029-4077-BFCC-2ED8C1884019}" destId="{37FA52F2-F5EC-47D3-9C9B-93F54819F53D}" srcOrd="0" destOrd="0" presId="urn:microsoft.com/office/officeart/2005/8/layout/hierarchy1"/>
    <dgm:cxn modelId="{7FD744A0-7751-4EC2-919F-F3D43B9ACAB0}" type="presParOf" srcId="{3C7348FD-5029-4077-BFCC-2ED8C1884019}" destId="{A44EACCC-F0BA-4E16-862A-D5474B7971B2}" srcOrd="1" destOrd="0" presId="urn:microsoft.com/office/officeart/2005/8/layout/hierarchy1"/>
    <dgm:cxn modelId="{3A1A68DD-AA1F-4CC3-AE84-8C2A23EA2770}" type="presParOf" srcId="{A44EACCC-F0BA-4E16-862A-D5474B7971B2}" destId="{4960AAAA-F429-41C3-9873-813717EDDFB8}" srcOrd="0" destOrd="0" presId="urn:microsoft.com/office/officeart/2005/8/layout/hierarchy1"/>
    <dgm:cxn modelId="{26A60B63-5BE7-4EBB-9C44-6679DA6BBC3C}" type="presParOf" srcId="{4960AAAA-F429-41C3-9873-813717EDDFB8}" destId="{59196EA8-8767-42D1-8779-502CF8B87DB9}" srcOrd="0" destOrd="0" presId="urn:microsoft.com/office/officeart/2005/8/layout/hierarchy1"/>
    <dgm:cxn modelId="{545186A3-2EF8-4C52-986B-F8352FEA2BCD}" type="presParOf" srcId="{4960AAAA-F429-41C3-9873-813717EDDFB8}" destId="{6969C5EF-FC3F-4A47-9EB7-5C7CEB157472}" srcOrd="1" destOrd="0" presId="urn:microsoft.com/office/officeart/2005/8/layout/hierarchy1"/>
    <dgm:cxn modelId="{2A03C09C-31AA-491C-A937-FC1AF6B759F5}" type="presParOf" srcId="{A44EACCC-F0BA-4E16-862A-D5474B7971B2}" destId="{9FBFAC1B-62A6-46D1-A514-B20402CCA7F6}" srcOrd="1" destOrd="0" presId="urn:microsoft.com/office/officeart/2005/8/layout/hierarchy1"/>
    <dgm:cxn modelId="{1641CAE5-CA12-4FC7-8CFC-1D4A4DCC4391}" type="presParOf" srcId="{9FBFAC1B-62A6-46D1-A514-B20402CCA7F6}" destId="{F9747304-777E-4487-98B1-E6511BF9A732}" srcOrd="0" destOrd="0" presId="urn:microsoft.com/office/officeart/2005/8/layout/hierarchy1"/>
    <dgm:cxn modelId="{D023A025-5C2E-47CD-92DB-F64CD7B55EDE}" type="presParOf" srcId="{9FBFAC1B-62A6-46D1-A514-B20402CCA7F6}" destId="{5AACC29F-84B4-4D78-A3FB-C58D3A42E9A4}" srcOrd="1" destOrd="0" presId="urn:microsoft.com/office/officeart/2005/8/layout/hierarchy1"/>
    <dgm:cxn modelId="{6A7916A9-A84E-4AFE-BC35-FE76DC864193}" type="presParOf" srcId="{5AACC29F-84B4-4D78-A3FB-C58D3A42E9A4}" destId="{6B3B4EB7-1181-401D-B81F-E30E4EE787F6}" srcOrd="0" destOrd="0" presId="urn:microsoft.com/office/officeart/2005/8/layout/hierarchy1"/>
    <dgm:cxn modelId="{B3F86A75-0D93-461A-925E-04B7480E4A3C}" type="presParOf" srcId="{6B3B4EB7-1181-401D-B81F-E30E4EE787F6}" destId="{4672DB46-328A-447A-8C93-1E11D1C442FF}" srcOrd="0" destOrd="0" presId="urn:microsoft.com/office/officeart/2005/8/layout/hierarchy1"/>
    <dgm:cxn modelId="{90AAD88C-71E5-47AD-8E30-4D5441C0783A}" type="presParOf" srcId="{6B3B4EB7-1181-401D-B81F-E30E4EE787F6}" destId="{D97982C8-BC1B-4267-8E8A-66A2018F5728}" srcOrd="1" destOrd="0" presId="urn:microsoft.com/office/officeart/2005/8/layout/hierarchy1"/>
    <dgm:cxn modelId="{1CDB562E-8B2E-4D84-A06F-3252F8A1843B}" type="presParOf" srcId="{5AACC29F-84B4-4D78-A3FB-C58D3A42E9A4}" destId="{51EA183E-3DF8-4E4D-8590-352F7846A7A6}" srcOrd="1" destOrd="0" presId="urn:microsoft.com/office/officeart/2005/8/layout/hierarchy1"/>
    <dgm:cxn modelId="{1A473D39-9D71-47D7-8EC1-B7B9DE729A19}" type="presParOf" srcId="{4F06FC23-D195-449C-A88B-1B992E1CF3CB}" destId="{DD4558CF-B4B7-4365-8448-5C285F2BB5B8}" srcOrd="2" destOrd="0" presId="urn:microsoft.com/office/officeart/2005/8/layout/hierarchy1"/>
    <dgm:cxn modelId="{F8EAFF45-B4F3-4C31-9224-76B06896B2F9}" type="presParOf" srcId="{4F06FC23-D195-449C-A88B-1B992E1CF3CB}" destId="{BFA2A2C8-EFF2-438C-91C5-73B48552AFA3}" srcOrd="3" destOrd="0" presId="urn:microsoft.com/office/officeart/2005/8/layout/hierarchy1"/>
    <dgm:cxn modelId="{03D7D89E-75A8-4020-A11E-29FC744E726B}" type="presParOf" srcId="{BFA2A2C8-EFF2-438C-91C5-73B48552AFA3}" destId="{D2CD5119-0268-4D18-81B7-BD571C8E6771}" srcOrd="0" destOrd="0" presId="urn:microsoft.com/office/officeart/2005/8/layout/hierarchy1"/>
    <dgm:cxn modelId="{026C4FFF-AE5C-4CBE-8EA4-8EE2B39556C6}" type="presParOf" srcId="{D2CD5119-0268-4D18-81B7-BD571C8E6771}" destId="{1A2566E1-E25B-4912-A376-CBD04DE2964F}" srcOrd="0" destOrd="0" presId="urn:microsoft.com/office/officeart/2005/8/layout/hierarchy1"/>
    <dgm:cxn modelId="{9A5AC2F3-27A9-44BD-A4E5-5F49D7E74C3E}" type="presParOf" srcId="{D2CD5119-0268-4D18-81B7-BD571C8E6771}" destId="{63784FD8-4E6D-4BBF-BBE2-EB15A4139E13}" srcOrd="1" destOrd="0" presId="urn:microsoft.com/office/officeart/2005/8/layout/hierarchy1"/>
    <dgm:cxn modelId="{D4767B20-F1B1-41B0-B5ED-F2F0C7867B41}" type="presParOf" srcId="{BFA2A2C8-EFF2-438C-91C5-73B48552AFA3}" destId="{7C29DA3C-3B0E-4EE5-B79F-5B7A17297C3D}" srcOrd="1" destOrd="0" presId="urn:microsoft.com/office/officeart/2005/8/layout/hierarchy1"/>
    <dgm:cxn modelId="{0C327ED6-F09F-4EE9-B2AC-05B84F22BE8F}" type="presParOf" srcId="{7C29DA3C-3B0E-4EE5-B79F-5B7A17297C3D}" destId="{0DA89F17-40B7-4B9E-9B47-AFED39C00342}" srcOrd="0" destOrd="0" presId="urn:microsoft.com/office/officeart/2005/8/layout/hierarchy1"/>
    <dgm:cxn modelId="{0DA6C767-A487-49DE-B14B-C69B35A5BB8B}" type="presParOf" srcId="{7C29DA3C-3B0E-4EE5-B79F-5B7A17297C3D}" destId="{A67E39B4-E248-4270-9E26-6B71DAA99CB4}" srcOrd="1" destOrd="0" presId="urn:microsoft.com/office/officeart/2005/8/layout/hierarchy1"/>
    <dgm:cxn modelId="{D3C862B3-E5B8-4D84-A5EB-7C21EC739518}" type="presParOf" srcId="{A67E39B4-E248-4270-9E26-6B71DAA99CB4}" destId="{0D86EC5C-626D-4ABC-87CC-D7A5D5D5784E}" srcOrd="0" destOrd="0" presId="urn:microsoft.com/office/officeart/2005/8/layout/hierarchy1"/>
    <dgm:cxn modelId="{D3644A19-9C8C-483C-B532-D9AF6C58D261}" type="presParOf" srcId="{0D86EC5C-626D-4ABC-87CC-D7A5D5D5784E}" destId="{8BC37059-8BE9-426A-B803-0DA811EEDDF7}" srcOrd="0" destOrd="0" presId="urn:microsoft.com/office/officeart/2005/8/layout/hierarchy1"/>
    <dgm:cxn modelId="{712840E8-BF13-4BB7-A5C3-37DE9D737B2F}" type="presParOf" srcId="{0D86EC5C-626D-4ABC-87CC-D7A5D5D5784E}" destId="{DACD5B6F-0853-47C7-BBB7-15CD1593D907}" srcOrd="1" destOrd="0" presId="urn:microsoft.com/office/officeart/2005/8/layout/hierarchy1"/>
    <dgm:cxn modelId="{C4E6D6D7-D9C2-4C60-945B-4A0931DA0793}" type="presParOf" srcId="{A67E39B4-E248-4270-9E26-6B71DAA99CB4}" destId="{9A24F5AE-BE7E-4E5F-98BA-26452C139061}" srcOrd="1" destOrd="0" presId="urn:microsoft.com/office/officeart/2005/8/layout/hierarchy1"/>
    <dgm:cxn modelId="{0EB263AB-1254-4753-953C-07CF83EE6712}" type="presParOf" srcId="{9A24F5AE-BE7E-4E5F-98BA-26452C139061}" destId="{FBDDD700-B593-43A1-8D5A-BB3BF6070CDB}" srcOrd="0" destOrd="0" presId="urn:microsoft.com/office/officeart/2005/8/layout/hierarchy1"/>
    <dgm:cxn modelId="{180359AE-9AFD-4648-8FC3-9656DA47FA2C}" type="presParOf" srcId="{9A24F5AE-BE7E-4E5F-98BA-26452C139061}" destId="{CEF23EA3-0666-4907-8FEC-A4030AB23ED3}" srcOrd="1" destOrd="0" presId="urn:microsoft.com/office/officeart/2005/8/layout/hierarchy1"/>
    <dgm:cxn modelId="{53D1BD4A-F9F8-4385-9FB1-42D3E7CD3D7A}" type="presParOf" srcId="{CEF23EA3-0666-4907-8FEC-A4030AB23ED3}" destId="{BC5CB165-CDA8-46DA-AEB6-3C46E2BDD0B4}" srcOrd="0" destOrd="0" presId="urn:microsoft.com/office/officeart/2005/8/layout/hierarchy1"/>
    <dgm:cxn modelId="{CFF78242-BD7F-4DC5-ABE3-C2E129FBFFE0}" type="presParOf" srcId="{BC5CB165-CDA8-46DA-AEB6-3C46E2BDD0B4}" destId="{8B4EB26D-493E-497D-BF0B-F1FCD1B20AB5}" srcOrd="0" destOrd="0" presId="urn:microsoft.com/office/officeart/2005/8/layout/hierarchy1"/>
    <dgm:cxn modelId="{3EFA8B78-7F1A-4EA8-9BE4-265754290B7D}" type="presParOf" srcId="{BC5CB165-CDA8-46DA-AEB6-3C46E2BDD0B4}" destId="{BCE64027-B0BA-4B2B-8EA5-468629E1B925}" srcOrd="1" destOrd="0" presId="urn:microsoft.com/office/officeart/2005/8/layout/hierarchy1"/>
    <dgm:cxn modelId="{99B3305F-EC56-4E16-ADE9-FC16E5C78179}" type="presParOf" srcId="{CEF23EA3-0666-4907-8FEC-A4030AB23ED3}" destId="{997EB712-CA0C-4C9E-B6BA-1A4D61F179E2}" srcOrd="1" destOrd="0" presId="urn:microsoft.com/office/officeart/2005/8/layout/hierarchy1"/>
    <dgm:cxn modelId="{FEBA22A9-0FEF-44EB-ACCD-9BFDC7736804}" type="presParOf" srcId="{7C29DA3C-3B0E-4EE5-B79F-5B7A17297C3D}" destId="{E540611D-900F-407D-95D9-4E8864BD33B6}" srcOrd="2" destOrd="0" presId="urn:microsoft.com/office/officeart/2005/8/layout/hierarchy1"/>
    <dgm:cxn modelId="{2DF74CFF-1A37-47E8-A81F-12B1BA3797B4}" type="presParOf" srcId="{7C29DA3C-3B0E-4EE5-B79F-5B7A17297C3D}" destId="{60B0AF9F-F196-4D79-80C3-9E7C07618638}" srcOrd="3" destOrd="0" presId="urn:microsoft.com/office/officeart/2005/8/layout/hierarchy1"/>
    <dgm:cxn modelId="{0B18C71E-C4EE-449A-AD55-2636C0F8058E}" type="presParOf" srcId="{60B0AF9F-F196-4D79-80C3-9E7C07618638}" destId="{30023060-A225-4CA7-BA0A-70865388F521}" srcOrd="0" destOrd="0" presId="urn:microsoft.com/office/officeart/2005/8/layout/hierarchy1"/>
    <dgm:cxn modelId="{D9C819C7-936E-4E7D-AEFD-240A977135F9}" type="presParOf" srcId="{30023060-A225-4CA7-BA0A-70865388F521}" destId="{EC2E2371-BDD4-48F1-9CC8-667BE0F5BE2D}" srcOrd="0" destOrd="0" presId="urn:microsoft.com/office/officeart/2005/8/layout/hierarchy1"/>
    <dgm:cxn modelId="{A4684BA9-FAFB-4933-A5AC-EF6299C34124}" type="presParOf" srcId="{30023060-A225-4CA7-BA0A-70865388F521}" destId="{643AD552-2A4C-4F21-A6AD-FEB793B05816}" srcOrd="1" destOrd="0" presId="urn:microsoft.com/office/officeart/2005/8/layout/hierarchy1"/>
    <dgm:cxn modelId="{63E6B0E5-AE8C-4734-BC7F-FBE0224F4750}" type="presParOf" srcId="{60B0AF9F-F196-4D79-80C3-9E7C07618638}" destId="{CE40F957-CF96-4E41-9770-BB7356891B41}" srcOrd="1" destOrd="0" presId="urn:microsoft.com/office/officeart/2005/8/layout/hierarchy1"/>
    <dgm:cxn modelId="{B05E19E1-335D-478A-8C89-51A74FBCE9CF}" type="presParOf" srcId="{CE40F957-CF96-4E41-9770-BB7356891B41}" destId="{A5A82776-9C08-4DDC-9001-DDEC1DA463FD}" srcOrd="0" destOrd="0" presId="urn:microsoft.com/office/officeart/2005/8/layout/hierarchy1"/>
    <dgm:cxn modelId="{DCD9D194-E3FD-4C84-9BDD-88ABC6B31C7C}" type="presParOf" srcId="{CE40F957-CF96-4E41-9770-BB7356891B41}" destId="{762E7D03-B4C5-4E60-A8EB-3A2B5FDCC779}" srcOrd="1" destOrd="0" presId="urn:microsoft.com/office/officeart/2005/8/layout/hierarchy1"/>
    <dgm:cxn modelId="{92D181ED-31EA-4294-9193-8BA9F47AE527}" type="presParOf" srcId="{762E7D03-B4C5-4E60-A8EB-3A2B5FDCC779}" destId="{8C240A97-DB1D-4577-BD54-6C7E23C020AC}" srcOrd="0" destOrd="0" presId="urn:microsoft.com/office/officeart/2005/8/layout/hierarchy1"/>
    <dgm:cxn modelId="{40F82606-B08D-4518-9773-143504C03BBF}" type="presParOf" srcId="{8C240A97-DB1D-4577-BD54-6C7E23C020AC}" destId="{294ACDB5-4D6C-4193-9B8C-4F626E378B55}" srcOrd="0" destOrd="0" presId="urn:microsoft.com/office/officeart/2005/8/layout/hierarchy1"/>
    <dgm:cxn modelId="{09B251D7-2D07-485E-9CFA-3BC3666BDE68}" type="presParOf" srcId="{8C240A97-DB1D-4577-BD54-6C7E23C020AC}" destId="{0347CE9B-2D38-4E62-8737-15D6CA96D389}" srcOrd="1" destOrd="0" presId="urn:microsoft.com/office/officeart/2005/8/layout/hierarchy1"/>
    <dgm:cxn modelId="{79903629-01E4-41C3-810C-C2BA0E83A4B5}" type="presParOf" srcId="{762E7D03-B4C5-4E60-A8EB-3A2B5FDCC779}" destId="{6A65AEAB-94BC-4863-A74C-39E47BC214E5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AAEC80-E5D8-41F0-8EC4-3E5EF3158998}" type="doc">
      <dgm:prSet loTypeId="urn:microsoft.com/office/officeart/2005/8/layout/hList7" loCatId="list" qsTypeId="urn:microsoft.com/office/officeart/2005/8/quickstyle/simple1" qsCatId="simple" csTypeId="urn:microsoft.com/office/officeart/2005/8/colors/accent1_2" csCatId="accent1" phldr="1"/>
      <dgm:spPr/>
    </dgm:pt>
    <dgm:pt modelId="{96285E06-7C05-4BFA-9A44-461E9F891A68}">
      <dgm:prSet phldrT="[Text]" custT="1"/>
      <dgm:spPr/>
      <dgm:t>
        <a:bodyPr/>
        <a:lstStyle/>
        <a:p>
          <a:pPr marL="0" lvl="0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000" dirty="0"/>
            <a:t>School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E" sz="2000" dirty="0"/>
            <a:t>Education </a:t>
          </a:r>
        </a:p>
        <a:p>
          <a:pPr marL="0" lvl="0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000" dirty="0"/>
            <a:t>Support</a:t>
          </a:r>
        </a:p>
      </dgm:t>
    </dgm:pt>
    <dgm:pt modelId="{6432CF6E-C65E-4961-9429-28AF4E851639}" type="parTrans" cxnId="{3675A44F-5E8B-437C-B0B0-68A0302F705A}">
      <dgm:prSet/>
      <dgm:spPr/>
      <dgm:t>
        <a:bodyPr/>
        <a:lstStyle/>
        <a:p>
          <a:endParaRPr lang="en-IE"/>
        </a:p>
      </dgm:t>
    </dgm:pt>
    <dgm:pt modelId="{ECD55FA6-271A-4D76-A075-7C6034F6F8F9}" type="sibTrans" cxnId="{3675A44F-5E8B-437C-B0B0-68A0302F705A}">
      <dgm:prSet/>
      <dgm:spPr/>
      <dgm:t>
        <a:bodyPr/>
        <a:lstStyle/>
        <a:p>
          <a:endParaRPr lang="en-IE"/>
        </a:p>
      </dgm:t>
    </dgm:pt>
    <dgm:pt modelId="{278C0715-709E-4D69-BDF3-76DB3518E6FF}">
      <dgm:prSet phldrT="[Text]" custT="1"/>
      <dgm:spPr/>
      <dgm:t>
        <a:bodyPr/>
        <a:lstStyle/>
        <a:p>
          <a:r>
            <a:rPr lang="en-IE" sz="2000" dirty="0"/>
            <a:t>Prejudices</a:t>
          </a:r>
        </a:p>
        <a:p>
          <a:r>
            <a:rPr lang="en-IE" sz="2000" dirty="0"/>
            <a:t>Discrimination</a:t>
          </a:r>
        </a:p>
        <a:p>
          <a:r>
            <a:rPr lang="en-IE" sz="1300" dirty="0"/>
            <a:t> </a:t>
          </a:r>
        </a:p>
      </dgm:t>
    </dgm:pt>
    <dgm:pt modelId="{B0ADBD92-9E9E-4A3C-9237-9F5DBA9599E6}" type="parTrans" cxnId="{FD43282B-013F-4CE0-A397-E291DC174F2A}">
      <dgm:prSet/>
      <dgm:spPr/>
      <dgm:t>
        <a:bodyPr/>
        <a:lstStyle/>
        <a:p>
          <a:endParaRPr lang="en-IE"/>
        </a:p>
      </dgm:t>
    </dgm:pt>
    <dgm:pt modelId="{DF17DFB9-24EF-49E8-9739-2A453F4E3343}" type="sibTrans" cxnId="{FD43282B-013F-4CE0-A397-E291DC174F2A}">
      <dgm:prSet/>
      <dgm:spPr/>
      <dgm:t>
        <a:bodyPr/>
        <a:lstStyle/>
        <a:p>
          <a:endParaRPr lang="en-IE"/>
        </a:p>
      </dgm:t>
    </dgm:pt>
    <dgm:pt modelId="{F3FB8314-9037-4A8D-B3F3-5D4F0A687B9D}">
      <dgm:prSet phldrT="[Text]" custT="1"/>
      <dgm:spPr/>
      <dgm:t>
        <a:bodyPr/>
        <a:lstStyle/>
        <a:p>
          <a:pPr marL="0"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800" dirty="0"/>
            <a:t>Comfort </a:t>
          </a:r>
        </a:p>
        <a:p>
          <a:pPr marL="0" marR="0" lvl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E" sz="1800" dirty="0"/>
            <a:t>Being in company </a:t>
          </a:r>
        </a:p>
        <a:p>
          <a:pPr marL="0"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800" dirty="0"/>
            <a:t>Friendships</a:t>
          </a:r>
        </a:p>
        <a:p>
          <a:pPr marL="0" lvl="0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800" dirty="0"/>
            <a:t>Displays of affection </a:t>
          </a:r>
        </a:p>
      </dgm:t>
    </dgm:pt>
    <dgm:pt modelId="{DF748CCB-D098-4261-B422-E830775F150E}" type="parTrans" cxnId="{397A1D34-F19B-4F98-B61B-802303FCD538}">
      <dgm:prSet/>
      <dgm:spPr/>
      <dgm:t>
        <a:bodyPr/>
        <a:lstStyle/>
        <a:p>
          <a:endParaRPr lang="en-IE"/>
        </a:p>
      </dgm:t>
    </dgm:pt>
    <dgm:pt modelId="{642C5478-F54D-417E-803C-3017731D85CF}" type="sibTrans" cxnId="{397A1D34-F19B-4F98-B61B-802303FCD538}">
      <dgm:prSet/>
      <dgm:spPr/>
      <dgm:t>
        <a:bodyPr/>
        <a:lstStyle/>
        <a:p>
          <a:endParaRPr lang="en-IE"/>
        </a:p>
      </dgm:t>
    </dgm:pt>
    <dgm:pt modelId="{58804E2D-D112-42EB-80F5-C9DE32D52F37}">
      <dgm:prSet/>
      <dgm:spPr/>
      <dgm:t>
        <a:bodyPr/>
        <a:lstStyle/>
        <a:p>
          <a:endParaRPr lang="en-IE" dirty="0"/>
        </a:p>
      </dgm:t>
    </dgm:pt>
    <dgm:pt modelId="{F39EA41C-8311-47EF-8E77-BAC19679BD15}" type="parTrans" cxnId="{993BABD2-8B1B-48FB-8B5D-5E3806D1FE45}">
      <dgm:prSet/>
      <dgm:spPr/>
      <dgm:t>
        <a:bodyPr/>
        <a:lstStyle/>
        <a:p>
          <a:endParaRPr lang="en-IE"/>
        </a:p>
      </dgm:t>
    </dgm:pt>
    <dgm:pt modelId="{80548275-FA82-4771-8142-0B6A9644ABB1}" type="sibTrans" cxnId="{993BABD2-8B1B-48FB-8B5D-5E3806D1FE45}">
      <dgm:prSet/>
      <dgm:spPr/>
      <dgm:t>
        <a:bodyPr/>
        <a:lstStyle/>
        <a:p>
          <a:endParaRPr lang="en-IE"/>
        </a:p>
      </dgm:t>
    </dgm:pt>
    <dgm:pt modelId="{2885EA2D-E151-4869-B2C9-B40518EF76EE}" type="pres">
      <dgm:prSet presAssocID="{EEAAEC80-E5D8-41F0-8EC4-3E5EF3158998}" presName="Name0" presStyleCnt="0">
        <dgm:presLayoutVars>
          <dgm:dir/>
          <dgm:resizeHandles val="exact"/>
        </dgm:presLayoutVars>
      </dgm:prSet>
      <dgm:spPr/>
    </dgm:pt>
    <dgm:pt modelId="{8D73F119-ABC6-4DA6-A5B7-9FD19B630629}" type="pres">
      <dgm:prSet presAssocID="{EEAAEC80-E5D8-41F0-8EC4-3E5EF3158998}" presName="fgShape" presStyleLbl="fgShp" presStyleIdx="0" presStyleCnt="1"/>
      <dgm:spPr/>
    </dgm:pt>
    <dgm:pt modelId="{603D9F00-ED12-46E4-A4B2-8736C7D035DA}" type="pres">
      <dgm:prSet presAssocID="{EEAAEC80-E5D8-41F0-8EC4-3E5EF3158998}" presName="linComp" presStyleCnt="0"/>
      <dgm:spPr/>
    </dgm:pt>
    <dgm:pt modelId="{57FF4CB7-6DFE-4243-AB17-473BC4F0F47F}" type="pres">
      <dgm:prSet presAssocID="{96285E06-7C05-4BFA-9A44-461E9F891A68}" presName="compNode" presStyleCnt="0"/>
      <dgm:spPr/>
    </dgm:pt>
    <dgm:pt modelId="{2939AE81-5F70-4D9B-BC00-010C3EAE5CC4}" type="pres">
      <dgm:prSet presAssocID="{96285E06-7C05-4BFA-9A44-461E9F891A68}" presName="bkgdShape" presStyleLbl="node1" presStyleIdx="0" presStyleCnt="4"/>
      <dgm:spPr/>
    </dgm:pt>
    <dgm:pt modelId="{50C127F0-EBB0-4E1E-869E-8C1FE70204AA}" type="pres">
      <dgm:prSet presAssocID="{96285E06-7C05-4BFA-9A44-461E9F891A68}" presName="nodeTx" presStyleLbl="node1" presStyleIdx="0" presStyleCnt="4">
        <dgm:presLayoutVars>
          <dgm:bulletEnabled val="1"/>
        </dgm:presLayoutVars>
      </dgm:prSet>
      <dgm:spPr/>
    </dgm:pt>
    <dgm:pt modelId="{2D5CFEC9-C6F1-4E0E-88A7-348854C639FF}" type="pres">
      <dgm:prSet presAssocID="{96285E06-7C05-4BFA-9A44-461E9F891A68}" presName="invisiNode" presStyleLbl="node1" presStyleIdx="0" presStyleCnt="4"/>
      <dgm:spPr/>
    </dgm:pt>
    <dgm:pt modelId="{4CE14345-D682-45EF-BFDB-D3A49614A5FC}" type="pres">
      <dgm:prSet presAssocID="{96285E06-7C05-4BFA-9A44-461E9F891A68}" presName="imagNode" presStyleLbl="fgImgPlace1" presStyleIdx="0" presStyleCnt="4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Child's school supplies"/>
        </a:ext>
      </dgm:extLst>
    </dgm:pt>
    <dgm:pt modelId="{4458B89D-E61F-457F-AE94-501FFEE2D0FC}" type="pres">
      <dgm:prSet presAssocID="{ECD55FA6-271A-4D76-A075-7C6034F6F8F9}" presName="sibTrans" presStyleLbl="sibTrans2D1" presStyleIdx="0" presStyleCnt="0"/>
      <dgm:spPr/>
    </dgm:pt>
    <dgm:pt modelId="{4C86C09D-303E-4EFE-97BC-9F8B45F108D5}" type="pres">
      <dgm:prSet presAssocID="{278C0715-709E-4D69-BDF3-76DB3518E6FF}" presName="compNode" presStyleCnt="0"/>
      <dgm:spPr/>
    </dgm:pt>
    <dgm:pt modelId="{09F97D1B-05E5-47DA-8CF5-9A2FE9E13421}" type="pres">
      <dgm:prSet presAssocID="{278C0715-709E-4D69-BDF3-76DB3518E6FF}" presName="bkgdShape" presStyleLbl="node1" presStyleIdx="1" presStyleCnt="4"/>
      <dgm:spPr/>
    </dgm:pt>
    <dgm:pt modelId="{2402C541-BA66-4610-90AB-E5107B8F6C02}" type="pres">
      <dgm:prSet presAssocID="{278C0715-709E-4D69-BDF3-76DB3518E6FF}" presName="nodeTx" presStyleLbl="node1" presStyleIdx="1" presStyleCnt="4">
        <dgm:presLayoutVars>
          <dgm:bulletEnabled val="1"/>
        </dgm:presLayoutVars>
      </dgm:prSet>
      <dgm:spPr/>
    </dgm:pt>
    <dgm:pt modelId="{FAF98377-3E0A-4722-81A2-E28B0D4C38C4}" type="pres">
      <dgm:prSet presAssocID="{278C0715-709E-4D69-BDF3-76DB3518E6FF}" presName="invisiNode" presStyleLbl="node1" presStyleIdx="1" presStyleCnt="4"/>
      <dgm:spPr/>
    </dgm:pt>
    <dgm:pt modelId="{9724039E-C5C3-49B8-9E3E-37CB04A9E1B8}" type="pres">
      <dgm:prSet presAssocID="{278C0715-709E-4D69-BDF3-76DB3518E6FF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</dgm:spPr>
    </dgm:pt>
    <dgm:pt modelId="{D3767795-ED4D-4E09-B7BE-2362B872836E}" type="pres">
      <dgm:prSet presAssocID="{DF17DFB9-24EF-49E8-9739-2A453F4E3343}" presName="sibTrans" presStyleLbl="sibTrans2D1" presStyleIdx="0" presStyleCnt="0"/>
      <dgm:spPr/>
    </dgm:pt>
    <dgm:pt modelId="{BDAC5B12-5B8B-49FF-B41A-5D6AFAF181F6}" type="pres">
      <dgm:prSet presAssocID="{F3FB8314-9037-4A8D-B3F3-5D4F0A687B9D}" presName="compNode" presStyleCnt="0"/>
      <dgm:spPr/>
    </dgm:pt>
    <dgm:pt modelId="{D47DBAFC-0818-4202-89BB-DBB81D59CB2F}" type="pres">
      <dgm:prSet presAssocID="{F3FB8314-9037-4A8D-B3F3-5D4F0A687B9D}" presName="bkgdShape" presStyleLbl="node1" presStyleIdx="2" presStyleCnt="4"/>
      <dgm:spPr/>
    </dgm:pt>
    <dgm:pt modelId="{C11B6D52-B248-4A77-8FCB-759B43B36E44}" type="pres">
      <dgm:prSet presAssocID="{F3FB8314-9037-4A8D-B3F3-5D4F0A687B9D}" presName="nodeTx" presStyleLbl="node1" presStyleIdx="2" presStyleCnt="4">
        <dgm:presLayoutVars>
          <dgm:bulletEnabled val="1"/>
        </dgm:presLayoutVars>
      </dgm:prSet>
      <dgm:spPr/>
    </dgm:pt>
    <dgm:pt modelId="{659E2EDA-26BB-42B2-8EB7-E06D54AF671B}" type="pres">
      <dgm:prSet presAssocID="{F3FB8314-9037-4A8D-B3F3-5D4F0A687B9D}" presName="invisiNode" presStyleLbl="node1" presStyleIdx="2" presStyleCnt="4"/>
      <dgm:spPr/>
    </dgm:pt>
    <dgm:pt modelId="{3535B526-EDBE-4E1B-9AFE-CE23E8AA061A}" type="pres">
      <dgm:prSet presAssocID="{F3FB8314-9037-4A8D-B3F3-5D4F0A687B9D}" presName="imagNode" presStyleLbl="fgImgPlace1" presStyleIdx="2" presStyleCnt="4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  <dgm:extLst>
        <a:ext uri="{E40237B7-FDA0-4F09-8148-C483321AD2D9}">
          <dgm14:cNvPr xmlns:dgm14="http://schemas.microsoft.com/office/drawing/2010/diagram" id="0" name="" descr="Close-up of hand being held"/>
        </a:ext>
      </dgm:extLst>
    </dgm:pt>
    <dgm:pt modelId="{40454BB3-D7CA-46F8-B47F-044A31C5294A}" type="pres">
      <dgm:prSet presAssocID="{642C5478-F54D-417E-803C-3017731D85CF}" presName="sibTrans" presStyleLbl="sibTrans2D1" presStyleIdx="0" presStyleCnt="0"/>
      <dgm:spPr/>
    </dgm:pt>
    <dgm:pt modelId="{709528D8-F686-48CF-9FB6-6AE32F8E831D}" type="pres">
      <dgm:prSet presAssocID="{58804E2D-D112-42EB-80F5-C9DE32D52F37}" presName="compNode" presStyleCnt="0"/>
      <dgm:spPr/>
    </dgm:pt>
    <dgm:pt modelId="{5A59453E-8C5F-4448-8614-3104066CB460}" type="pres">
      <dgm:prSet presAssocID="{58804E2D-D112-42EB-80F5-C9DE32D52F37}" presName="bkgdShape" presStyleLbl="node1" presStyleIdx="3" presStyleCnt="4" custLinFactNeighborX="1779" custLinFactNeighborY="4303"/>
      <dgm:spPr/>
    </dgm:pt>
    <dgm:pt modelId="{8F5DA545-9EA1-42DD-8F2D-3976EA76BCB0}" type="pres">
      <dgm:prSet presAssocID="{58804E2D-D112-42EB-80F5-C9DE32D52F37}" presName="nodeTx" presStyleLbl="node1" presStyleIdx="3" presStyleCnt="4">
        <dgm:presLayoutVars>
          <dgm:bulletEnabled val="1"/>
        </dgm:presLayoutVars>
      </dgm:prSet>
      <dgm:spPr/>
    </dgm:pt>
    <dgm:pt modelId="{0F51110C-500A-46E6-8FF2-E72AD3081473}" type="pres">
      <dgm:prSet presAssocID="{58804E2D-D112-42EB-80F5-C9DE32D52F37}" presName="invisiNode" presStyleLbl="node1" presStyleIdx="3" presStyleCnt="4"/>
      <dgm:spPr/>
    </dgm:pt>
    <dgm:pt modelId="{B9F42252-E0DE-43F8-AA55-EFCF3CDA61AA}" type="pres">
      <dgm:prSet presAssocID="{58804E2D-D112-42EB-80F5-C9DE32D52F37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</dgm:ptLst>
  <dgm:cxnLst>
    <dgm:cxn modelId="{1C95DC1C-188E-45DA-A172-D966FC70517D}" type="presOf" srcId="{EEAAEC80-E5D8-41F0-8EC4-3E5EF3158998}" destId="{2885EA2D-E151-4869-B2C9-B40518EF76EE}" srcOrd="0" destOrd="0" presId="urn:microsoft.com/office/officeart/2005/8/layout/hList7"/>
    <dgm:cxn modelId="{FD43282B-013F-4CE0-A397-E291DC174F2A}" srcId="{EEAAEC80-E5D8-41F0-8EC4-3E5EF3158998}" destId="{278C0715-709E-4D69-BDF3-76DB3518E6FF}" srcOrd="1" destOrd="0" parTransId="{B0ADBD92-9E9E-4A3C-9237-9F5DBA9599E6}" sibTransId="{DF17DFB9-24EF-49E8-9739-2A453F4E3343}"/>
    <dgm:cxn modelId="{ACCBE630-28A9-463F-9493-8C5CFA262347}" type="presOf" srcId="{DF17DFB9-24EF-49E8-9739-2A453F4E3343}" destId="{D3767795-ED4D-4E09-B7BE-2362B872836E}" srcOrd="0" destOrd="0" presId="urn:microsoft.com/office/officeart/2005/8/layout/hList7"/>
    <dgm:cxn modelId="{397A1D34-F19B-4F98-B61B-802303FCD538}" srcId="{EEAAEC80-E5D8-41F0-8EC4-3E5EF3158998}" destId="{F3FB8314-9037-4A8D-B3F3-5D4F0A687B9D}" srcOrd="2" destOrd="0" parTransId="{DF748CCB-D098-4261-B422-E830775F150E}" sibTransId="{642C5478-F54D-417E-803C-3017731D85CF}"/>
    <dgm:cxn modelId="{2EEC513A-5827-4727-BB44-A354EBE364AF}" type="presOf" srcId="{ECD55FA6-271A-4D76-A075-7C6034F6F8F9}" destId="{4458B89D-E61F-457F-AE94-501FFEE2D0FC}" srcOrd="0" destOrd="0" presId="urn:microsoft.com/office/officeart/2005/8/layout/hList7"/>
    <dgm:cxn modelId="{364E266A-5A0E-44FE-9602-049B3537FE01}" type="presOf" srcId="{278C0715-709E-4D69-BDF3-76DB3518E6FF}" destId="{09F97D1B-05E5-47DA-8CF5-9A2FE9E13421}" srcOrd="0" destOrd="0" presId="urn:microsoft.com/office/officeart/2005/8/layout/hList7"/>
    <dgm:cxn modelId="{395BA66B-32ED-4984-8944-3FFD325D0728}" type="presOf" srcId="{96285E06-7C05-4BFA-9A44-461E9F891A68}" destId="{2939AE81-5F70-4D9B-BC00-010C3EAE5CC4}" srcOrd="0" destOrd="0" presId="urn:microsoft.com/office/officeart/2005/8/layout/hList7"/>
    <dgm:cxn modelId="{BB3AE96D-5F61-4E48-9482-D12EE54B1867}" type="presOf" srcId="{278C0715-709E-4D69-BDF3-76DB3518E6FF}" destId="{2402C541-BA66-4610-90AB-E5107B8F6C02}" srcOrd="1" destOrd="0" presId="urn:microsoft.com/office/officeart/2005/8/layout/hList7"/>
    <dgm:cxn modelId="{3675A44F-5E8B-437C-B0B0-68A0302F705A}" srcId="{EEAAEC80-E5D8-41F0-8EC4-3E5EF3158998}" destId="{96285E06-7C05-4BFA-9A44-461E9F891A68}" srcOrd="0" destOrd="0" parTransId="{6432CF6E-C65E-4961-9429-28AF4E851639}" sibTransId="{ECD55FA6-271A-4D76-A075-7C6034F6F8F9}"/>
    <dgm:cxn modelId="{0B44A151-F81A-49CF-8310-34C1A8151920}" type="presOf" srcId="{58804E2D-D112-42EB-80F5-C9DE32D52F37}" destId="{8F5DA545-9EA1-42DD-8F2D-3976EA76BCB0}" srcOrd="1" destOrd="0" presId="urn:microsoft.com/office/officeart/2005/8/layout/hList7"/>
    <dgm:cxn modelId="{9B20A552-C733-46D3-A85B-323AAE446397}" type="presOf" srcId="{642C5478-F54D-417E-803C-3017731D85CF}" destId="{40454BB3-D7CA-46F8-B47F-044A31C5294A}" srcOrd="0" destOrd="0" presId="urn:microsoft.com/office/officeart/2005/8/layout/hList7"/>
    <dgm:cxn modelId="{1157A08B-9C32-4461-BA70-0E4D8555A9EA}" type="presOf" srcId="{58804E2D-D112-42EB-80F5-C9DE32D52F37}" destId="{5A59453E-8C5F-4448-8614-3104066CB460}" srcOrd="0" destOrd="0" presId="urn:microsoft.com/office/officeart/2005/8/layout/hList7"/>
    <dgm:cxn modelId="{F5CEF4C7-8264-4EBF-B907-1FA61647FAEF}" type="presOf" srcId="{F3FB8314-9037-4A8D-B3F3-5D4F0A687B9D}" destId="{C11B6D52-B248-4A77-8FCB-759B43B36E44}" srcOrd="1" destOrd="0" presId="urn:microsoft.com/office/officeart/2005/8/layout/hList7"/>
    <dgm:cxn modelId="{993BABD2-8B1B-48FB-8B5D-5E3806D1FE45}" srcId="{EEAAEC80-E5D8-41F0-8EC4-3E5EF3158998}" destId="{58804E2D-D112-42EB-80F5-C9DE32D52F37}" srcOrd="3" destOrd="0" parTransId="{F39EA41C-8311-47EF-8E77-BAC19679BD15}" sibTransId="{80548275-FA82-4771-8142-0B6A9644ABB1}"/>
    <dgm:cxn modelId="{5D339CD4-CA5E-4B5D-8FCA-5BB4B48B44E9}" type="presOf" srcId="{F3FB8314-9037-4A8D-B3F3-5D4F0A687B9D}" destId="{D47DBAFC-0818-4202-89BB-DBB81D59CB2F}" srcOrd="0" destOrd="0" presId="urn:microsoft.com/office/officeart/2005/8/layout/hList7"/>
    <dgm:cxn modelId="{1298CEDA-4DE6-4F19-B416-E684C56A795A}" type="presOf" srcId="{96285E06-7C05-4BFA-9A44-461E9F891A68}" destId="{50C127F0-EBB0-4E1E-869E-8C1FE70204AA}" srcOrd="1" destOrd="0" presId="urn:microsoft.com/office/officeart/2005/8/layout/hList7"/>
    <dgm:cxn modelId="{73271E93-ECE2-44C3-9D72-0ECCD75F2337}" type="presParOf" srcId="{2885EA2D-E151-4869-B2C9-B40518EF76EE}" destId="{8D73F119-ABC6-4DA6-A5B7-9FD19B630629}" srcOrd="0" destOrd="0" presId="urn:microsoft.com/office/officeart/2005/8/layout/hList7"/>
    <dgm:cxn modelId="{C3E4484D-2E4E-4D0A-B464-72688F493A0B}" type="presParOf" srcId="{2885EA2D-E151-4869-B2C9-B40518EF76EE}" destId="{603D9F00-ED12-46E4-A4B2-8736C7D035DA}" srcOrd="1" destOrd="0" presId="urn:microsoft.com/office/officeart/2005/8/layout/hList7"/>
    <dgm:cxn modelId="{8F74443D-4C1F-456B-8460-83F0F2B90D04}" type="presParOf" srcId="{603D9F00-ED12-46E4-A4B2-8736C7D035DA}" destId="{57FF4CB7-6DFE-4243-AB17-473BC4F0F47F}" srcOrd="0" destOrd="0" presId="urn:microsoft.com/office/officeart/2005/8/layout/hList7"/>
    <dgm:cxn modelId="{ADE2151C-FA43-4C70-A22D-E17FF2C60A3E}" type="presParOf" srcId="{57FF4CB7-6DFE-4243-AB17-473BC4F0F47F}" destId="{2939AE81-5F70-4D9B-BC00-010C3EAE5CC4}" srcOrd="0" destOrd="0" presId="urn:microsoft.com/office/officeart/2005/8/layout/hList7"/>
    <dgm:cxn modelId="{29553256-72C4-4429-8893-7D71B648F91E}" type="presParOf" srcId="{57FF4CB7-6DFE-4243-AB17-473BC4F0F47F}" destId="{50C127F0-EBB0-4E1E-869E-8C1FE70204AA}" srcOrd="1" destOrd="0" presId="urn:microsoft.com/office/officeart/2005/8/layout/hList7"/>
    <dgm:cxn modelId="{192DC635-86BA-44AA-BF6C-4032F8DD2037}" type="presParOf" srcId="{57FF4CB7-6DFE-4243-AB17-473BC4F0F47F}" destId="{2D5CFEC9-C6F1-4E0E-88A7-348854C639FF}" srcOrd="2" destOrd="0" presId="urn:microsoft.com/office/officeart/2005/8/layout/hList7"/>
    <dgm:cxn modelId="{E40020E9-6D67-468C-9173-4E8C47C24759}" type="presParOf" srcId="{57FF4CB7-6DFE-4243-AB17-473BC4F0F47F}" destId="{4CE14345-D682-45EF-BFDB-D3A49614A5FC}" srcOrd="3" destOrd="0" presId="urn:microsoft.com/office/officeart/2005/8/layout/hList7"/>
    <dgm:cxn modelId="{166CC12F-5D4F-4E19-BE4C-3DCB1EAC244B}" type="presParOf" srcId="{603D9F00-ED12-46E4-A4B2-8736C7D035DA}" destId="{4458B89D-E61F-457F-AE94-501FFEE2D0FC}" srcOrd="1" destOrd="0" presId="urn:microsoft.com/office/officeart/2005/8/layout/hList7"/>
    <dgm:cxn modelId="{D5CFB267-C881-4C7E-B741-1DEC6DABC906}" type="presParOf" srcId="{603D9F00-ED12-46E4-A4B2-8736C7D035DA}" destId="{4C86C09D-303E-4EFE-97BC-9F8B45F108D5}" srcOrd="2" destOrd="0" presId="urn:microsoft.com/office/officeart/2005/8/layout/hList7"/>
    <dgm:cxn modelId="{F9262677-73BE-4C01-BD21-86204655C5D3}" type="presParOf" srcId="{4C86C09D-303E-4EFE-97BC-9F8B45F108D5}" destId="{09F97D1B-05E5-47DA-8CF5-9A2FE9E13421}" srcOrd="0" destOrd="0" presId="urn:microsoft.com/office/officeart/2005/8/layout/hList7"/>
    <dgm:cxn modelId="{E3CF23F1-87FE-434A-92DC-87FEEBAA0207}" type="presParOf" srcId="{4C86C09D-303E-4EFE-97BC-9F8B45F108D5}" destId="{2402C541-BA66-4610-90AB-E5107B8F6C02}" srcOrd="1" destOrd="0" presId="urn:microsoft.com/office/officeart/2005/8/layout/hList7"/>
    <dgm:cxn modelId="{B819BB59-0485-4404-ABAB-04FC0AB5FDA3}" type="presParOf" srcId="{4C86C09D-303E-4EFE-97BC-9F8B45F108D5}" destId="{FAF98377-3E0A-4722-81A2-E28B0D4C38C4}" srcOrd="2" destOrd="0" presId="urn:microsoft.com/office/officeart/2005/8/layout/hList7"/>
    <dgm:cxn modelId="{1E26609D-85AA-43A6-8E48-4EE63BCE35A2}" type="presParOf" srcId="{4C86C09D-303E-4EFE-97BC-9F8B45F108D5}" destId="{9724039E-C5C3-49B8-9E3E-37CB04A9E1B8}" srcOrd="3" destOrd="0" presId="urn:microsoft.com/office/officeart/2005/8/layout/hList7"/>
    <dgm:cxn modelId="{72DF069A-52C0-452E-BA67-D3981595C5BC}" type="presParOf" srcId="{603D9F00-ED12-46E4-A4B2-8736C7D035DA}" destId="{D3767795-ED4D-4E09-B7BE-2362B872836E}" srcOrd="3" destOrd="0" presId="urn:microsoft.com/office/officeart/2005/8/layout/hList7"/>
    <dgm:cxn modelId="{EC9A03AB-B074-4B8F-801C-8E61C356EA2F}" type="presParOf" srcId="{603D9F00-ED12-46E4-A4B2-8736C7D035DA}" destId="{BDAC5B12-5B8B-49FF-B41A-5D6AFAF181F6}" srcOrd="4" destOrd="0" presId="urn:microsoft.com/office/officeart/2005/8/layout/hList7"/>
    <dgm:cxn modelId="{DB1D6172-C27C-4A48-8B8E-48627FED3CB8}" type="presParOf" srcId="{BDAC5B12-5B8B-49FF-B41A-5D6AFAF181F6}" destId="{D47DBAFC-0818-4202-89BB-DBB81D59CB2F}" srcOrd="0" destOrd="0" presId="urn:microsoft.com/office/officeart/2005/8/layout/hList7"/>
    <dgm:cxn modelId="{8062596D-394B-4656-A371-AB8D0FE2B87C}" type="presParOf" srcId="{BDAC5B12-5B8B-49FF-B41A-5D6AFAF181F6}" destId="{C11B6D52-B248-4A77-8FCB-759B43B36E44}" srcOrd="1" destOrd="0" presId="urn:microsoft.com/office/officeart/2005/8/layout/hList7"/>
    <dgm:cxn modelId="{DB35A5F0-EC26-4D6E-9873-EB489C7CE5F5}" type="presParOf" srcId="{BDAC5B12-5B8B-49FF-B41A-5D6AFAF181F6}" destId="{659E2EDA-26BB-42B2-8EB7-E06D54AF671B}" srcOrd="2" destOrd="0" presId="urn:microsoft.com/office/officeart/2005/8/layout/hList7"/>
    <dgm:cxn modelId="{2EEEC640-817D-437D-AB90-D7BC44D1BF31}" type="presParOf" srcId="{BDAC5B12-5B8B-49FF-B41A-5D6AFAF181F6}" destId="{3535B526-EDBE-4E1B-9AFE-CE23E8AA061A}" srcOrd="3" destOrd="0" presId="urn:microsoft.com/office/officeart/2005/8/layout/hList7"/>
    <dgm:cxn modelId="{5D647BF8-551F-4F3D-8862-02A8D6E6AF61}" type="presParOf" srcId="{603D9F00-ED12-46E4-A4B2-8736C7D035DA}" destId="{40454BB3-D7CA-46F8-B47F-044A31C5294A}" srcOrd="5" destOrd="0" presId="urn:microsoft.com/office/officeart/2005/8/layout/hList7"/>
    <dgm:cxn modelId="{510FA2F5-9303-4DA7-9D54-020D6C46F7C4}" type="presParOf" srcId="{603D9F00-ED12-46E4-A4B2-8736C7D035DA}" destId="{709528D8-F686-48CF-9FB6-6AE32F8E831D}" srcOrd="6" destOrd="0" presId="urn:microsoft.com/office/officeart/2005/8/layout/hList7"/>
    <dgm:cxn modelId="{FA4A30B3-F171-4C96-9BB3-828EFCBE82C0}" type="presParOf" srcId="{709528D8-F686-48CF-9FB6-6AE32F8E831D}" destId="{5A59453E-8C5F-4448-8614-3104066CB460}" srcOrd="0" destOrd="0" presId="urn:microsoft.com/office/officeart/2005/8/layout/hList7"/>
    <dgm:cxn modelId="{1931067A-C1C0-4B56-8C7D-6AA921644955}" type="presParOf" srcId="{709528D8-F686-48CF-9FB6-6AE32F8E831D}" destId="{8F5DA545-9EA1-42DD-8F2D-3976EA76BCB0}" srcOrd="1" destOrd="0" presId="urn:microsoft.com/office/officeart/2005/8/layout/hList7"/>
    <dgm:cxn modelId="{047AC158-EA2F-4FC3-AC15-0692DD075709}" type="presParOf" srcId="{709528D8-F686-48CF-9FB6-6AE32F8E831D}" destId="{0F51110C-500A-46E6-8FF2-E72AD3081473}" srcOrd="2" destOrd="0" presId="urn:microsoft.com/office/officeart/2005/8/layout/hList7"/>
    <dgm:cxn modelId="{217EC7CF-F1E8-4AA9-A5D1-88982E1CB9AE}" type="presParOf" srcId="{709528D8-F686-48CF-9FB6-6AE32F8E831D}" destId="{B9F42252-E0DE-43F8-AA55-EFCF3CDA61AA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069A19-04CE-46C8-A126-92E04511077E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BF5E0B9-CBA6-44FE-9664-0B163AA74BA4}">
      <dgm:prSet phldrT="[Text]" custT="1"/>
      <dgm:spPr/>
      <dgm:t>
        <a:bodyPr/>
        <a:lstStyle/>
        <a:p>
          <a:pPr algn="l"/>
          <a:r>
            <a:rPr lang="en-IE" altLang="en-US" sz="1400" dirty="0">
              <a:solidFill>
                <a:srgbClr val="000000"/>
              </a:solidFill>
              <a:latin typeface="Times New Roman" panose="02020603050405020304" pitchFamily="18" charset="0"/>
            </a:rPr>
            <a:t>2015 Gender recognition Act</a:t>
          </a:r>
        </a:p>
      </dgm:t>
    </dgm:pt>
    <dgm:pt modelId="{FAD1DB51-A647-4432-9D9B-ACF82470A57F}" type="parTrans" cxnId="{5B4E250B-B233-4982-8957-43588517D8F4}">
      <dgm:prSet/>
      <dgm:spPr/>
      <dgm:t>
        <a:bodyPr/>
        <a:lstStyle/>
        <a:p>
          <a:endParaRPr lang="en-US"/>
        </a:p>
      </dgm:t>
    </dgm:pt>
    <dgm:pt modelId="{E6579266-E300-454D-AF40-E20EC174135C}" type="sibTrans" cxnId="{5B4E250B-B233-4982-8957-43588517D8F4}">
      <dgm:prSet/>
      <dgm:spPr/>
      <dgm:t>
        <a:bodyPr/>
        <a:lstStyle/>
        <a:p>
          <a:endParaRPr lang="en-US"/>
        </a:p>
      </dgm:t>
    </dgm:pt>
    <dgm:pt modelId="{D7484181-3DA2-48F7-937F-A497C29DB354}">
      <dgm:prSet phldrT="[Text]"/>
      <dgm:spPr/>
      <dgm:t>
        <a:bodyPr/>
        <a:lstStyle/>
        <a:p>
          <a:endParaRPr lang="en-US" dirty="0"/>
        </a:p>
      </dgm:t>
    </dgm:pt>
    <dgm:pt modelId="{28FDE0B8-07A9-49A4-B805-7F5DEE1E2BD9}" type="parTrans" cxnId="{9B467D17-135A-44C7-A049-7222E3320EC8}">
      <dgm:prSet/>
      <dgm:spPr/>
      <dgm:t>
        <a:bodyPr/>
        <a:lstStyle/>
        <a:p>
          <a:endParaRPr lang="en-US"/>
        </a:p>
      </dgm:t>
    </dgm:pt>
    <dgm:pt modelId="{0DF72792-5EC6-4F81-82D1-A18217CA7517}" type="sibTrans" cxnId="{9B467D17-135A-44C7-A049-7222E3320EC8}">
      <dgm:prSet/>
      <dgm:spPr/>
      <dgm:t>
        <a:bodyPr/>
        <a:lstStyle/>
        <a:p>
          <a:endParaRPr lang="en-US"/>
        </a:p>
      </dgm:t>
    </dgm:pt>
    <dgm:pt modelId="{4FA9FAEE-1734-4D4B-A901-CE4CF05794A0}">
      <dgm:prSet phldrT="[Text]" custT="1"/>
      <dgm:spPr/>
      <dgm:t>
        <a:bodyPr/>
        <a:lstStyle/>
        <a:p>
          <a:pPr algn="ctr"/>
          <a:endParaRPr lang="en-US" sz="1800" dirty="0"/>
        </a:p>
      </dgm:t>
    </dgm:pt>
    <dgm:pt modelId="{7C76E1DB-7C29-4A22-B9B7-8990D349077E}" type="parTrans" cxnId="{D5E850F7-9C20-4330-AD71-60A01B7291FA}">
      <dgm:prSet/>
      <dgm:spPr/>
      <dgm:t>
        <a:bodyPr/>
        <a:lstStyle/>
        <a:p>
          <a:endParaRPr lang="en-US"/>
        </a:p>
      </dgm:t>
    </dgm:pt>
    <dgm:pt modelId="{C58D9D65-4184-4674-9F62-5424912F085A}" type="sibTrans" cxnId="{D5E850F7-9C20-4330-AD71-60A01B7291FA}">
      <dgm:prSet/>
      <dgm:spPr/>
      <dgm:t>
        <a:bodyPr/>
        <a:lstStyle/>
        <a:p>
          <a:endParaRPr lang="en-US"/>
        </a:p>
      </dgm:t>
    </dgm:pt>
    <dgm:pt modelId="{49DDBCE4-0C6E-4496-83AE-9B30B2ED206C}">
      <dgm:prSet custT="1"/>
      <dgm:spPr/>
      <dgm:t>
        <a:bodyPr/>
        <a:lstStyle/>
        <a:p>
          <a:pPr algn="l"/>
          <a:r>
            <a:rPr lang="en-IE" sz="1400" dirty="0"/>
            <a:t>2017 Adoption Act  </a:t>
          </a:r>
        </a:p>
      </dgm:t>
    </dgm:pt>
    <dgm:pt modelId="{FD0A60E3-5AB1-4479-87F0-CCAED28306B9}" type="parTrans" cxnId="{2F934344-BDB4-455E-A494-C6CFE22CD918}">
      <dgm:prSet/>
      <dgm:spPr/>
      <dgm:t>
        <a:bodyPr/>
        <a:lstStyle/>
        <a:p>
          <a:endParaRPr lang="en-US"/>
        </a:p>
      </dgm:t>
    </dgm:pt>
    <dgm:pt modelId="{5B2CF2CC-F494-4093-8983-8350E41136C6}" type="sibTrans" cxnId="{2F934344-BDB4-455E-A494-C6CFE22CD918}">
      <dgm:prSet/>
      <dgm:spPr/>
      <dgm:t>
        <a:bodyPr/>
        <a:lstStyle/>
        <a:p>
          <a:endParaRPr lang="en-US"/>
        </a:p>
      </dgm:t>
    </dgm:pt>
    <dgm:pt modelId="{CB332D93-80E3-4B44-B9BB-D35D6ABA0E5F}">
      <dgm:prSet/>
      <dgm:spPr/>
      <dgm:t>
        <a:bodyPr/>
        <a:lstStyle/>
        <a:p>
          <a:endParaRPr lang="en-US"/>
        </a:p>
      </dgm:t>
    </dgm:pt>
    <dgm:pt modelId="{EA269724-AA1C-43B7-A691-9CF5653EEE19}" type="parTrans" cxnId="{642E6D64-AA8C-4380-9F1F-96CD9B6D3E86}">
      <dgm:prSet/>
      <dgm:spPr/>
      <dgm:t>
        <a:bodyPr/>
        <a:lstStyle/>
        <a:p>
          <a:endParaRPr lang="en-US"/>
        </a:p>
      </dgm:t>
    </dgm:pt>
    <dgm:pt modelId="{9C54DFC5-84FE-43B1-B083-C6BCF7698B22}" type="sibTrans" cxnId="{642E6D64-AA8C-4380-9F1F-96CD9B6D3E86}">
      <dgm:prSet/>
      <dgm:spPr/>
      <dgm:t>
        <a:bodyPr/>
        <a:lstStyle/>
        <a:p>
          <a:endParaRPr lang="en-US"/>
        </a:p>
      </dgm:t>
    </dgm:pt>
    <dgm:pt modelId="{89CBF066-D108-4FB4-9F78-AEA164B0B212}">
      <dgm:prSet/>
      <dgm:spPr/>
      <dgm:t>
        <a:bodyPr/>
        <a:lstStyle/>
        <a:p>
          <a:endParaRPr lang="en-IE"/>
        </a:p>
      </dgm:t>
    </dgm:pt>
    <dgm:pt modelId="{52D44715-CB33-4088-AEE8-FF1780C8989E}" type="parTrans" cxnId="{F082497C-BB4A-4983-83E2-384227C0C4A9}">
      <dgm:prSet/>
      <dgm:spPr/>
      <dgm:t>
        <a:bodyPr/>
        <a:lstStyle/>
        <a:p>
          <a:endParaRPr lang="en-IE"/>
        </a:p>
      </dgm:t>
    </dgm:pt>
    <dgm:pt modelId="{0A6BEFDA-46FB-4247-A797-B88073440B53}" type="sibTrans" cxnId="{F082497C-BB4A-4983-83E2-384227C0C4A9}">
      <dgm:prSet/>
      <dgm:spPr/>
      <dgm:t>
        <a:bodyPr/>
        <a:lstStyle/>
        <a:p>
          <a:endParaRPr lang="en-IE"/>
        </a:p>
      </dgm:t>
    </dgm:pt>
    <dgm:pt modelId="{3620BA90-35CD-4CFD-8434-C9FDDE3F1549}" type="pres">
      <dgm:prSet presAssocID="{A8069A19-04CE-46C8-A126-92E04511077E}" presName="arrowDiagram" presStyleCnt="0">
        <dgm:presLayoutVars>
          <dgm:chMax val="5"/>
          <dgm:dir/>
          <dgm:resizeHandles val="exact"/>
        </dgm:presLayoutVars>
      </dgm:prSet>
      <dgm:spPr/>
    </dgm:pt>
    <dgm:pt modelId="{7D615246-C383-4B86-A7A6-9FA53C8D8814}" type="pres">
      <dgm:prSet presAssocID="{A8069A19-04CE-46C8-A126-92E04511077E}" presName="arrow" presStyleLbl="bgShp" presStyleIdx="0" presStyleCnt="1" custLinFactNeighborX="6040" custLinFactNeighborY="-2647"/>
      <dgm:spPr/>
    </dgm:pt>
    <dgm:pt modelId="{CDF02F40-D019-4567-9518-30C17B3CA72C}" type="pres">
      <dgm:prSet presAssocID="{A8069A19-04CE-46C8-A126-92E04511077E}" presName="arrowDiagram5" presStyleCnt="0"/>
      <dgm:spPr/>
    </dgm:pt>
    <dgm:pt modelId="{B51860CB-C523-4C35-B56E-170761E639FB}" type="pres">
      <dgm:prSet presAssocID="{EBF5E0B9-CBA6-44FE-9664-0B163AA74BA4}" presName="bullet5a" presStyleLbl="node1" presStyleIdx="0" presStyleCnt="5" custScaleX="105523" custScaleY="101384" custLinFactY="10990" custLinFactNeighborX="15118" custLinFactNeighborY="100000"/>
      <dgm:spPr/>
    </dgm:pt>
    <dgm:pt modelId="{B4735F8B-F24F-466E-B629-E5BC85C6659D}" type="pres">
      <dgm:prSet presAssocID="{EBF5E0B9-CBA6-44FE-9664-0B163AA74BA4}" presName="textBox5a" presStyleLbl="revTx" presStyleIdx="0" presStyleCnt="5" custScaleX="472808" custScaleY="37779" custLinFactX="162322" custLinFactNeighborX="200000" custLinFactNeighborY="-96903">
        <dgm:presLayoutVars>
          <dgm:bulletEnabled val="1"/>
        </dgm:presLayoutVars>
      </dgm:prSet>
      <dgm:spPr/>
    </dgm:pt>
    <dgm:pt modelId="{B99E99ED-6EAB-4F73-A089-09BB99A50CB4}" type="pres">
      <dgm:prSet presAssocID="{D7484181-3DA2-48F7-937F-A497C29DB354}" presName="bullet5b" presStyleLbl="node1" presStyleIdx="1" presStyleCnt="5" custLinFactX="-55538" custLinFactY="83732" custLinFactNeighborX="-100000" custLinFactNeighborY="100000"/>
      <dgm:spPr/>
    </dgm:pt>
    <dgm:pt modelId="{8083C40E-4198-46F5-8A91-CB2C20C40B32}" type="pres">
      <dgm:prSet presAssocID="{D7484181-3DA2-48F7-937F-A497C29DB354}" presName="textBox5b" presStyleLbl="revTx" presStyleIdx="1" presStyleCnt="5">
        <dgm:presLayoutVars>
          <dgm:bulletEnabled val="1"/>
        </dgm:presLayoutVars>
      </dgm:prSet>
      <dgm:spPr/>
    </dgm:pt>
    <dgm:pt modelId="{7F5D4D39-CA60-44E6-92F8-BA4473213711}" type="pres">
      <dgm:prSet presAssocID="{4FA9FAEE-1734-4D4B-A901-CE4CF05794A0}" presName="bullet5c" presStyleLbl="node1" presStyleIdx="2" presStyleCnt="5" custLinFactX="-100000" custLinFactY="67166" custLinFactNeighborX="-161073" custLinFactNeighborY="100000"/>
      <dgm:spPr/>
    </dgm:pt>
    <dgm:pt modelId="{54BAB34F-7C20-4FFA-B2D0-370161BB3CE9}" type="pres">
      <dgm:prSet presAssocID="{4FA9FAEE-1734-4D4B-A901-CE4CF05794A0}" presName="textBox5c" presStyleLbl="revTx" presStyleIdx="2" presStyleCnt="5" custLinFactNeighborX="-12841" custLinFactNeighborY="30727">
        <dgm:presLayoutVars>
          <dgm:bulletEnabled val="1"/>
        </dgm:presLayoutVars>
      </dgm:prSet>
      <dgm:spPr/>
    </dgm:pt>
    <dgm:pt modelId="{F3A2BD97-DCB4-4EF1-8C87-3BBA31258B54}" type="pres">
      <dgm:prSet presAssocID="{49DDBCE4-0C6E-4496-83AE-9B30B2ED206C}" presName="bullet5d" presStyleLbl="node1" presStyleIdx="3" presStyleCnt="5" custLinFactX="-100000" custLinFactY="10707" custLinFactNeighborX="-192987" custLinFactNeighborY="100000"/>
      <dgm:spPr/>
    </dgm:pt>
    <dgm:pt modelId="{3184CC67-1C37-46F7-82AD-6AA0CBC658DE}" type="pres">
      <dgm:prSet presAssocID="{49DDBCE4-0C6E-4496-83AE-9B30B2ED206C}" presName="textBox5d" presStyleLbl="revTx" presStyleIdx="3" presStyleCnt="5" custScaleX="185281" custScaleY="10610" custLinFactX="-28330" custLinFactNeighborX="-100000" custLinFactNeighborY="-61507">
        <dgm:presLayoutVars>
          <dgm:bulletEnabled val="1"/>
        </dgm:presLayoutVars>
      </dgm:prSet>
      <dgm:spPr/>
    </dgm:pt>
    <dgm:pt modelId="{1459AE74-F8D8-481C-82A3-317FD1D66119}" type="pres">
      <dgm:prSet presAssocID="{CB332D93-80E3-4B44-B9BB-D35D6ABA0E5F}" presName="bullet5e" presStyleLbl="node1" presStyleIdx="4" presStyleCnt="5" custLinFactX="100000" custLinFactNeighborX="127048" custLinFactNeighborY="-46302"/>
      <dgm:spPr/>
    </dgm:pt>
    <dgm:pt modelId="{FEF69F4C-52DF-4C44-B3FA-B505DFA535E3}" type="pres">
      <dgm:prSet presAssocID="{CB332D93-80E3-4B44-B9BB-D35D6ABA0E5F}" presName="textBox5e" presStyleLbl="revTx" presStyleIdx="4" presStyleCnt="5" custLinFactX="8223" custLinFactNeighborX="100000" custLinFactNeighborY="-4465">
        <dgm:presLayoutVars>
          <dgm:bulletEnabled val="1"/>
        </dgm:presLayoutVars>
      </dgm:prSet>
      <dgm:spPr/>
    </dgm:pt>
  </dgm:ptLst>
  <dgm:cxnLst>
    <dgm:cxn modelId="{5B4E250B-B233-4982-8957-43588517D8F4}" srcId="{A8069A19-04CE-46C8-A126-92E04511077E}" destId="{EBF5E0B9-CBA6-44FE-9664-0B163AA74BA4}" srcOrd="0" destOrd="0" parTransId="{FAD1DB51-A647-4432-9D9B-ACF82470A57F}" sibTransId="{E6579266-E300-454D-AF40-E20EC174135C}"/>
    <dgm:cxn modelId="{9B467D17-135A-44C7-A049-7222E3320EC8}" srcId="{A8069A19-04CE-46C8-A126-92E04511077E}" destId="{D7484181-3DA2-48F7-937F-A497C29DB354}" srcOrd="1" destOrd="0" parTransId="{28FDE0B8-07A9-49A4-B805-7F5DEE1E2BD9}" sibTransId="{0DF72792-5EC6-4F81-82D1-A18217CA7517}"/>
    <dgm:cxn modelId="{C6815422-9255-4924-8B6D-A374818A7C02}" type="presOf" srcId="{EBF5E0B9-CBA6-44FE-9664-0B163AA74BA4}" destId="{B4735F8B-F24F-466E-B629-E5BC85C6659D}" srcOrd="0" destOrd="0" presId="urn:microsoft.com/office/officeart/2005/8/layout/arrow2"/>
    <dgm:cxn modelId="{59620828-ACBD-4DCD-BEC6-D2BB169EDD63}" type="presOf" srcId="{4FA9FAEE-1734-4D4B-A901-CE4CF05794A0}" destId="{54BAB34F-7C20-4FFA-B2D0-370161BB3CE9}" srcOrd="0" destOrd="0" presId="urn:microsoft.com/office/officeart/2005/8/layout/arrow2"/>
    <dgm:cxn modelId="{4EBF902D-BD3B-4253-BE2E-C9B8F9BA51A1}" type="presOf" srcId="{49DDBCE4-0C6E-4496-83AE-9B30B2ED206C}" destId="{3184CC67-1C37-46F7-82AD-6AA0CBC658DE}" srcOrd="0" destOrd="0" presId="urn:microsoft.com/office/officeart/2005/8/layout/arrow2"/>
    <dgm:cxn modelId="{2F934344-BDB4-455E-A494-C6CFE22CD918}" srcId="{A8069A19-04CE-46C8-A126-92E04511077E}" destId="{49DDBCE4-0C6E-4496-83AE-9B30B2ED206C}" srcOrd="3" destOrd="0" parTransId="{FD0A60E3-5AB1-4479-87F0-CCAED28306B9}" sibTransId="{5B2CF2CC-F494-4093-8983-8350E41136C6}"/>
    <dgm:cxn modelId="{642E6D64-AA8C-4380-9F1F-96CD9B6D3E86}" srcId="{A8069A19-04CE-46C8-A126-92E04511077E}" destId="{CB332D93-80E3-4B44-B9BB-D35D6ABA0E5F}" srcOrd="4" destOrd="0" parTransId="{EA269724-AA1C-43B7-A691-9CF5653EEE19}" sibTransId="{9C54DFC5-84FE-43B1-B083-C6BCF7698B22}"/>
    <dgm:cxn modelId="{F082497C-BB4A-4983-83E2-384227C0C4A9}" srcId="{A8069A19-04CE-46C8-A126-92E04511077E}" destId="{89CBF066-D108-4FB4-9F78-AEA164B0B212}" srcOrd="5" destOrd="0" parTransId="{52D44715-CB33-4088-AEE8-FF1780C8989E}" sibTransId="{0A6BEFDA-46FB-4247-A797-B88073440B53}"/>
    <dgm:cxn modelId="{20CA9E8F-8568-4E39-A64B-E375478EFC2B}" type="presOf" srcId="{D7484181-3DA2-48F7-937F-A497C29DB354}" destId="{8083C40E-4198-46F5-8A91-CB2C20C40B32}" srcOrd="0" destOrd="0" presId="urn:microsoft.com/office/officeart/2005/8/layout/arrow2"/>
    <dgm:cxn modelId="{D07B0CC9-0C95-42B4-8702-4D230D5C311F}" type="presOf" srcId="{A8069A19-04CE-46C8-A126-92E04511077E}" destId="{3620BA90-35CD-4CFD-8434-C9FDDE3F1549}" srcOrd="0" destOrd="0" presId="urn:microsoft.com/office/officeart/2005/8/layout/arrow2"/>
    <dgm:cxn modelId="{D5E850F7-9C20-4330-AD71-60A01B7291FA}" srcId="{A8069A19-04CE-46C8-A126-92E04511077E}" destId="{4FA9FAEE-1734-4D4B-A901-CE4CF05794A0}" srcOrd="2" destOrd="0" parTransId="{7C76E1DB-7C29-4A22-B9B7-8990D349077E}" sibTransId="{C58D9D65-4184-4674-9F62-5424912F085A}"/>
    <dgm:cxn modelId="{DE4E73F9-3343-4D38-BF97-DAC184911B3C}" type="presOf" srcId="{CB332D93-80E3-4B44-B9BB-D35D6ABA0E5F}" destId="{FEF69F4C-52DF-4C44-B3FA-B505DFA535E3}" srcOrd="0" destOrd="0" presId="urn:microsoft.com/office/officeart/2005/8/layout/arrow2"/>
    <dgm:cxn modelId="{460F9252-65BE-402F-A1E8-17E97BBE533C}" type="presParOf" srcId="{3620BA90-35CD-4CFD-8434-C9FDDE3F1549}" destId="{7D615246-C383-4B86-A7A6-9FA53C8D8814}" srcOrd="0" destOrd="0" presId="urn:microsoft.com/office/officeart/2005/8/layout/arrow2"/>
    <dgm:cxn modelId="{FB43164A-F9A7-446A-9F0A-C24EFF1F51D5}" type="presParOf" srcId="{3620BA90-35CD-4CFD-8434-C9FDDE3F1549}" destId="{CDF02F40-D019-4567-9518-30C17B3CA72C}" srcOrd="1" destOrd="0" presId="urn:microsoft.com/office/officeart/2005/8/layout/arrow2"/>
    <dgm:cxn modelId="{548C3530-7F75-4D6F-9E5F-0D44D47378AA}" type="presParOf" srcId="{CDF02F40-D019-4567-9518-30C17B3CA72C}" destId="{B51860CB-C523-4C35-B56E-170761E639FB}" srcOrd="0" destOrd="0" presId="urn:microsoft.com/office/officeart/2005/8/layout/arrow2"/>
    <dgm:cxn modelId="{F8B44D89-BC41-4DBB-B908-25363E3FF0C0}" type="presParOf" srcId="{CDF02F40-D019-4567-9518-30C17B3CA72C}" destId="{B4735F8B-F24F-466E-B629-E5BC85C6659D}" srcOrd="1" destOrd="0" presId="urn:microsoft.com/office/officeart/2005/8/layout/arrow2"/>
    <dgm:cxn modelId="{A87959EB-3684-42AB-A703-975334C2FD72}" type="presParOf" srcId="{CDF02F40-D019-4567-9518-30C17B3CA72C}" destId="{B99E99ED-6EAB-4F73-A089-09BB99A50CB4}" srcOrd="2" destOrd="0" presId="urn:microsoft.com/office/officeart/2005/8/layout/arrow2"/>
    <dgm:cxn modelId="{DFC5BA72-7F8D-4DF3-B772-436284317E20}" type="presParOf" srcId="{CDF02F40-D019-4567-9518-30C17B3CA72C}" destId="{8083C40E-4198-46F5-8A91-CB2C20C40B32}" srcOrd="3" destOrd="0" presId="urn:microsoft.com/office/officeart/2005/8/layout/arrow2"/>
    <dgm:cxn modelId="{EA21423F-18F9-4CE2-AB01-B7515512AD16}" type="presParOf" srcId="{CDF02F40-D019-4567-9518-30C17B3CA72C}" destId="{7F5D4D39-CA60-44E6-92F8-BA4473213711}" srcOrd="4" destOrd="0" presId="urn:microsoft.com/office/officeart/2005/8/layout/arrow2"/>
    <dgm:cxn modelId="{8116B476-E52C-45D1-B83C-C7B311EDA506}" type="presParOf" srcId="{CDF02F40-D019-4567-9518-30C17B3CA72C}" destId="{54BAB34F-7C20-4FFA-B2D0-370161BB3CE9}" srcOrd="5" destOrd="0" presId="urn:microsoft.com/office/officeart/2005/8/layout/arrow2"/>
    <dgm:cxn modelId="{EB27E638-77B9-4D66-9005-CEE9B62861FD}" type="presParOf" srcId="{CDF02F40-D019-4567-9518-30C17B3CA72C}" destId="{F3A2BD97-DCB4-4EF1-8C87-3BBA31258B54}" srcOrd="6" destOrd="0" presId="urn:microsoft.com/office/officeart/2005/8/layout/arrow2"/>
    <dgm:cxn modelId="{88C9FEC0-5843-4E28-A786-3A4F60C89865}" type="presParOf" srcId="{CDF02F40-D019-4567-9518-30C17B3CA72C}" destId="{3184CC67-1C37-46F7-82AD-6AA0CBC658DE}" srcOrd="7" destOrd="0" presId="urn:microsoft.com/office/officeart/2005/8/layout/arrow2"/>
    <dgm:cxn modelId="{89D9CAAC-06DC-47CF-A6BA-7E5EB0251A1B}" type="presParOf" srcId="{CDF02F40-D019-4567-9518-30C17B3CA72C}" destId="{1459AE74-F8D8-481C-82A3-317FD1D66119}" srcOrd="8" destOrd="0" presId="urn:microsoft.com/office/officeart/2005/8/layout/arrow2"/>
    <dgm:cxn modelId="{48176E3E-66C2-4C7F-B86A-91E2ACC39620}" type="presParOf" srcId="{CDF02F40-D019-4567-9518-30C17B3CA72C}" destId="{FEF69F4C-52DF-4C44-B3FA-B505DFA535E3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5A82776-9C08-4DDC-9001-DDEC1DA463FD}">
      <dsp:nvSpPr>
        <dsp:cNvPr id="0" name=""/>
        <dsp:cNvSpPr/>
      </dsp:nvSpPr>
      <dsp:spPr>
        <a:xfrm>
          <a:off x="4783484" y="3503551"/>
          <a:ext cx="91440" cy="424866"/>
        </a:xfrm>
        <a:custGeom>
          <a:avLst/>
          <a:gdLst/>
          <a:ahLst/>
          <a:cxnLst/>
          <a:rect l="0" t="0" r="0" b="0"/>
          <a:pathLst>
            <a:path>
              <a:moveTo>
                <a:pt x="49350" y="0"/>
              </a:moveTo>
              <a:lnTo>
                <a:pt x="49350" y="302122"/>
              </a:lnTo>
              <a:lnTo>
                <a:pt x="45720" y="302122"/>
              </a:lnTo>
              <a:lnTo>
                <a:pt x="45720" y="424866"/>
              </a:lnTo>
            </a:path>
          </a:pathLst>
        </a:cu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40611D-900F-407D-95D9-4E8864BD33B6}">
      <dsp:nvSpPr>
        <dsp:cNvPr id="0" name=""/>
        <dsp:cNvSpPr/>
      </dsp:nvSpPr>
      <dsp:spPr>
        <a:xfrm>
          <a:off x="4832834" y="2080114"/>
          <a:ext cx="772497" cy="582075"/>
        </a:xfrm>
        <a:custGeom>
          <a:avLst/>
          <a:gdLst/>
          <a:ahLst/>
          <a:cxnLst/>
          <a:rect l="0" t="0" r="0" b="0"/>
          <a:pathLst>
            <a:path>
              <a:moveTo>
                <a:pt x="772497" y="0"/>
              </a:moveTo>
              <a:lnTo>
                <a:pt x="772497" y="459330"/>
              </a:lnTo>
              <a:lnTo>
                <a:pt x="0" y="459330"/>
              </a:lnTo>
              <a:lnTo>
                <a:pt x="0" y="582075"/>
              </a:lnTo>
            </a:path>
          </a:pathLst>
        </a:cu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DDD700-B593-43A1-8D5A-BB3BF6070CDB}">
      <dsp:nvSpPr>
        <dsp:cNvPr id="0" name=""/>
        <dsp:cNvSpPr/>
      </dsp:nvSpPr>
      <dsp:spPr>
        <a:xfrm>
          <a:off x="7316717" y="3502264"/>
          <a:ext cx="358261" cy="494615"/>
        </a:xfrm>
        <a:custGeom>
          <a:avLst/>
          <a:gdLst/>
          <a:ahLst/>
          <a:cxnLst/>
          <a:rect l="0" t="0" r="0" b="0"/>
          <a:pathLst>
            <a:path>
              <a:moveTo>
                <a:pt x="358261" y="0"/>
              </a:moveTo>
              <a:lnTo>
                <a:pt x="358261" y="371871"/>
              </a:lnTo>
              <a:lnTo>
                <a:pt x="0" y="371871"/>
              </a:lnTo>
              <a:lnTo>
                <a:pt x="0" y="494615"/>
              </a:lnTo>
            </a:path>
          </a:pathLst>
        </a:cu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A89F17-40B7-4B9E-9B47-AFED39C00342}">
      <dsp:nvSpPr>
        <dsp:cNvPr id="0" name=""/>
        <dsp:cNvSpPr/>
      </dsp:nvSpPr>
      <dsp:spPr>
        <a:xfrm>
          <a:off x="5605332" y="2080114"/>
          <a:ext cx="2069646" cy="58078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043"/>
              </a:lnTo>
              <a:lnTo>
                <a:pt x="2069646" y="458043"/>
              </a:lnTo>
              <a:lnTo>
                <a:pt x="2069646" y="580788"/>
              </a:lnTo>
            </a:path>
          </a:pathLst>
        </a:cu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4558CF-B4B7-4365-8448-5C285F2BB5B8}">
      <dsp:nvSpPr>
        <dsp:cNvPr id="0" name=""/>
        <dsp:cNvSpPr/>
      </dsp:nvSpPr>
      <dsp:spPr>
        <a:xfrm>
          <a:off x="4376125" y="842298"/>
          <a:ext cx="1229207" cy="35955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807"/>
              </a:lnTo>
              <a:lnTo>
                <a:pt x="1229207" y="236807"/>
              </a:lnTo>
              <a:lnTo>
                <a:pt x="1229207" y="359552"/>
              </a:lnTo>
            </a:path>
          </a:pathLst>
        </a:cu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9747304-777E-4487-98B1-E6511BF9A732}">
      <dsp:nvSpPr>
        <dsp:cNvPr id="0" name=""/>
        <dsp:cNvSpPr/>
      </dsp:nvSpPr>
      <dsp:spPr>
        <a:xfrm>
          <a:off x="1882292" y="3128186"/>
          <a:ext cx="850994" cy="280598"/>
        </a:xfrm>
        <a:custGeom>
          <a:avLst/>
          <a:gdLst/>
          <a:ahLst/>
          <a:cxnLst/>
          <a:rect l="0" t="0" r="0" b="0"/>
          <a:pathLst>
            <a:path>
              <a:moveTo>
                <a:pt x="850994" y="0"/>
              </a:moveTo>
              <a:lnTo>
                <a:pt x="850994" y="157853"/>
              </a:lnTo>
              <a:lnTo>
                <a:pt x="0" y="157853"/>
              </a:lnTo>
              <a:lnTo>
                <a:pt x="0" y="280598"/>
              </a:lnTo>
            </a:path>
          </a:pathLst>
        </a:cu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FA52F2-F5EC-47D3-9C9B-93F54819F53D}">
      <dsp:nvSpPr>
        <dsp:cNvPr id="0" name=""/>
        <dsp:cNvSpPr/>
      </dsp:nvSpPr>
      <dsp:spPr>
        <a:xfrm>
          <a:off x="2687566" y="2101863"/>
          <a:ext cx="91440" cy="420710"/>
        </a:xfrm>
        <a:custGeom>
          <a:avLst/>
          <a:gdLst/>
          <a:ahLst/>
          <a:cxnLst/>
          <a:rect l="0" t="0" r="0" b="0"/>
          <a:pathLst>
            <a:path>
              <a:moveTo>
                <a:pt x="53338" y="0"/>
              </a:moveTo>
              <a:lnTo>
                <a:pt x="53338" y="297965"/>
              </a:lnTo>
              <a:lnTo>
                <a:pt x="45720" y="297965"/>
              </a:lnTo>
              <a:lnTo>
                <a:pt x="45720" y="420710"/>
              </a:lnTo>
            </a:path>
          </a:pathLst>
        </a:cu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1A1FD4-89BA-4751-B0A2-43075DC086DB}">
      <dsp:nvSpPr>
        <dsp:cNvPr id="0" name=""/>
        <dsp:cNvSpPr/>
      </dsp:nvSpPr>
      <dsp:spPr>
        <a:xfrm>
          <a:off x="2740905" y="842298"/>
          <a:ext cx="1635220" cy="418203"/>
        </a:xfrm>
        <a:custGeom>
          <a:avLst/>
          <a:gdLst/>
          <a:ahLst/>
          <a:cxnLst/>
          <a:rect l="0" t="0" r="0" b="0"/>
          <a:pathLst>
            <a:path>
              <a:moveTo>
                <a:pt x="1635220" y="0"/>
              </a:moveTo>
              <a:lnTo>
                <a:pt x="1635220" y="295458"/>
              </a:lnTo>
              <a:lnTo>
                <a:pt x="0" y="295458"/>
              </a:lnTo>
              <a:lnTo>
                <a:pt x="0" y="418203"/>
              </a:lnTo>
            </a:path>
          </a:pathLst>
        </a:custGeom>
        <a:noFill/>
        <a:ln w="25400" cap="flat" cmpd="sng" algn="ctr">
          <a:solidFill>
            <a:srgbClr val="7030A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B25568-B3D1-4DE5-868C-31BFFC65A9DE}">
      <dsp:nvSpPr>
        <dsp:cNvPr id="0" name=""/>
        <dsp:cNvSpPr/>
      </dsp:nvSpPr>
      <dsp:spPr>
        <a:xfrm>
          <a:off x="3713636" y="936"/>
          <a:ext cx="1324979" cy="841361"/>
        </a:xfrm>
        <a:prstGeom prst="roundRect">
          <a:avLst/>
        </a:prstGeom>
        <a:solidFill>
          <a:srgbClr val="D5B8E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AD3F57AC-C7BD-449E-AE06-E5E012E177B7}">
      <dsp:nvSpPr>
        <dsp:cNvPr id="0" name=""/>
        <dsp:cNvSpPr/>
      </dsp:nvSpPr>
      <dsp:spPr>
        <a:xfrm>
          <a:off x="3860856" y="140795"/>
          <a:ext cx="1324979" cy="841361"/>
        </a:xfrm>
        <a:prstGeom prst="roundRect">
          <a:avLst/>
        </a:prstGeom>
        <a:solidFill>
          <a:srgbClr val="7030A0">
            <a:alpha val="90000"/>
          </a:srgbClr>
        </a:solidFill>
        <a:ln w="9525" cap="flat" cmpd="sng" algn="ctr">
          <a:solidFill>
            <a:srgbClr val="7030A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600" b="1" kern="1200" dirty="0">
              <a:solidFill>
                <a:schemeClr val="bg1"/>
              </a:solidFill>
            </a:rPr>
            <a:t>Being LGBTQI+ in Ireland</a:t>
          </a:r>
        </a:p>
      </dsp:txBody>
      <dsp:txXfrm>
        <a:off x="3901928" y="181867"/>
        <a:ext cx="1242835" cy="759217"/>
      </dsp:txXfrm>
    </dsp:sp>
    <dsp:sp modelId="{DE03CBB1-583B-4D2A-AA15-69A9677FCF58}">
      <dsp:nvSpPr>
        <dsp:cNvPr id="0" name=""/>
        <dsp:cNvSpPr/>
      </dsp:nvSpPr>
      <dsp:spPr>
        <a:xfrm>
          <a:off x="2078415" y="1260501"/>
          <a:ext cx="1324979" cy="841361"/>
        </a:xfrm>
        <a:prstGeom prst="roundRect">
          <a:avLst>
            <a:gd name="adj" fmla="val 10000"/>
          </a:avLst>
        </a:prstGeom>
        <a:solidFill>
          <a:srgbClr val="D5B8E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F6CC29AD-D994-4206-B60B-6DA2230501D8}">
      <dsp:nvSpPr>
        <dsp:cNvPr id="0" name=""/>
        <dsp:cNvSpPr/>
      </dsp:nvSpPr>
      <dsp:spPr>
        <a:xfrm>
          <a:off x="2225635" y="1400360"/>
          <a:ext cx="1324979" cy="841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7030A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400" b="1" kern="1200" dirty="0"/>
            <a:t>MODULE ONE: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b="1" kern="1200" dirty="0"/>
            <a:t> </a:t>
          </a:r>
          <a:r>
            <a:rPr lang="en-IE" sz="1200" kern="1200" dirty="0"/>
            <a:t>Survey of LGBTQI+ people</a:t>
          </a:r>
        </a:p>
      </dsp:txBody>
      <dsp:txXfrm>
        <a:off x="2250278" y="1425003"/>
        <a:ext cx="1275693" cy="792075"/>
      </dsp:txXfrm>
    </dsp:sp>
    <dsp:sp modelId="{59196EA8-8767-42D1-8779-502CF8B87DB9}">
      <dsp:nvSpPr>
        <dsp:cNvPr id="0" name=""/>
        <dsp:cNvSpPr/>
      </dsp:nvSpPr>
      <dsp:spPr>
        <a:xfrm>
          <a:off x="2250073" y="2522574"/>
          <a:ext cx="966426" cy="605612"/>
        </a:xfrm>
        <a:prstGeom prst="roundRect">
          <a:avLst>
            <a:gd name="adj" fmla="val 10000"/>
          </a:avLst>
        </a:prstGeom>
        <a:solidFill>
          <a:srgbClr val="D5B8E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969C5EF-FC3F-4A47-9EB7-5C7CEB157472}">
      <dsp:nvSpPr>
        <dsp:cNvPr id="0" name=""/>
        <dsp:cNvSpPr/>
      </dsp:nvSpPr>
      <dsp:spPr>
        <a:xfrm>
          <a:off x="2397293" y="2662433"/>
          <a:ext cx="966426" cy="60561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7030A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kern="1200" dirty="0"/>
            <a:t>N=2,806</a:t>
          </a:r>
        </a:p>
      </dsp:txBody>
      <dsp:txXfrm>
        <a:off x="2415031" y="2680171"/>
        <a:ext cx="930950" cy="570136"/>
      </dsp:txXfrm>
    </dsp:sp>
    <dsp:sp modelId="{4672DB46-328A-447A-8C93-1E11D1C442FF}">
      <dsp:nvSpPr>
        <dsp:cNvPr id="0" name=""/>
        <dsp:cNvSpPr/>
      </dsp:nvSpPr>
      <dsp:spPr>
        <a:xfrm>
          <a:off x="-58822" y="3408785"/>
          <a:ext cx="3882229" cy="1407665"/>
        </a:xfrm>
        <a:prstGeom prst="roundRect">
          <a:avLst>
            <a:gd name="adj" fmla="val 10000"/>
          </a:avLst>
        </a:prstGeom>
        <a:solidFill>
          <a:srgbClr val="D5B8E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97982C8-BC1B-4267-8E8A-66A2018F5728}">
      <dsp:nvSpPr>
        <dsp:cNvPr id="0" name=""/>
        <dsp:cNvSpPr/>
      </dsp:nvSpPr>
      <dsp:spPr>
        <a:xfrm>
          <a:off x="88397" y="3548643"/>
          <a:ext cx="3882229" cy="140766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7030A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  <a:buFontTx/>
            <a:buNone/>
          </a:pPr>
          <a:r>
            <a:rPr lang="en-IE" sz="1200" b="1" kern="100" baseline="0" dirty="0"/>
            <a:t>TOPICS: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ts val="200"/>
            </a:spcAft>
            <a:buFont typeface="Courier New" panose="02070309020205020404" pitchFamily="49" charset="0"/>
            <a:buNone/>
          </a:pPr>
          <a:r>
            <a:rPr lang="en-IE" sz="1200" b="1" kern="100" baseline="0" dirty="0">
              <a:solidFill>
                <a:srgbClr val="7030A0"/>
              </a:solidFill>
            </a:rPr>
            <a:t>--</a:t>
          </a:r>
          <a:r>
            <a:rPr lang="en-IE" sz="1200" kern="100" baseline="0" dirty="0"/>
            <a:t> LGBTQI+ wellbeing in context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ts val="200"/>
            </a:spcAft>
            <a:buFont typeface="Arial" panose="020B0604020202020204" pitchFamily="34" charset="0"/>
            <a:buNone/>
          </a:pPr>
          <a:r>
            <a:rPr lang="en-IE" sz="1200" b="1" kern="100" baseline="0" dirty="0">
              <a:solidFill>
                <a:srgbClr val="7030A0"/>
              </a:solidFill>
            </a:rPr>
            <a:t>--</a:t>
          </a:r>
          <a:r>
            <a:rPr lang="en-IE" sz="1200" kern="100" baseline="0" dirty="0"/>
            <a:t> Mental health and distress 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ts val="200"/>
            </a:spcAft>
            <a:buFont typeface="Arial" panose="020B0604020202020204" pitchFamily="34" charset="0"/>
            <a:buNone/>
          </a:pPr>
          <a:r>
            <a:rPr lang="en-IE" sz="1200" b="1" kern="100" baseline="0" dirty="0">
              <a:solidFill>
                <a:srgbClr val="7030A0"/>
              </a:solidFill>
            </a:rPr>
            <a:t>--</a:t>
          </a:r>
          <a:r>
            <a:rPr lang="en-IE" sz="1200" kern="100" baseline="0" dirty="0"/>
            <a:t> Being LGBTQI+ in school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ts val="200"/>
            </a:spcAft>
            <a:buFont typeface="Arial" panose="020B0604020202020204" pitchFamily="34" charset="0"/>
            <a:buNone/>
          </a:pPr>
          <a:r>
            <a:rPr lang="en-IE" sz="1200" kern="100" baseline="0" dirty="0">
              <a:solidFill>
                <a:srgbClr val="7030A0"/>
              </a:solidFill>
            </a:rPr>
            <a:t>--</a:t>
          </a:r>
          <a:r>
            <a:rPr lang="en-IE" sz="1200" kern="100" baseline="0" dirty="0"/>
            <a:t> Safety within Irish society</a:t>
          </a:r>
        </a:p>
        <a:p>
          <a:pPr marL="0" lvl="0" indent="0" algn="l" defTabSz="533400">
            <a:lnSpc>
              <a:spcPct val="90000"/>
            </a:lnSpc>
            <a:spcBef>
              <a:spcPct val="0"/>
            </a:spcBef>
            <a:spcAft>
              <a:spcPts val="200"/>
            </a:spcAft>
            <a:buFont typeface="Arial" panose="020B0604020202020204" pitchFamily="34" charset="0"/>
            <a:buNone/>
          </a:pPr>
          <a:r>
            <a:rPr lang="en-IE" sz="1200" b="0" kern="100" baseline="0" dirty="0">
              <a:solidFill>
                <a:srgbClr val="7030A0"/>
              </a:solidFill>
            </a:rPr>
            <a:t>--</a:t>
          </a:r>
          <a:r>
            <a:rPr lang="en-IE" sz="1200" kern="100" baseline="0" dirty="0"/>
            <a:t> Healthcare utilisation and experiences of healthcare </a:t>
          </a:r>
        </a:p>
      </dsp:txBody>
      <dsp:txXfrm>
        <a:off x="129626" y="3589872"/>
        <a:ext cx="3799771" cy="1325207"/>
      </dsp:txXfrm>
    </dsp:sp>
    <dsp:sp modelId="{1A2566E1-E25B-4912-A376-CBD04DE2964F}">
      <dsp:nvSpPr>
        <dsp:cNvPr id="0" name=""/>
        <dsp:cNvSpPr/>
      </dsp:nvSpPr>
      <dsp:spPr>
        <a:xfrm>
          <a:off x="4856520" y="1201850"/>
          <a:ext cx="1497624" cy="878264"/>
        </a:xfrm>
        <a:prstGeom prst="roundRect">
          <a:avLst>
            <a:gd name="adj" fmla="val 10000"/>
          </a:avLst>
        </a:prstGeom>
        <a:solidFill>
          <a:srgbClr val="D5B8E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3784FD8-4E6D-4BBF-BBE2-EB15A4139E13}">
      <dsp:nvSpPr>
        <dsp:cNvPr id="0" name=""/>
        <dsp:cNvSpPr/>
      </dsp:nvSpPr>
      <dsp:spPr>
        <a:xfrm>
          <a:off x="5003740" y="1341709"/>
          <a:ext cx="1497624" cy="87826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7030A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400" b="1" kern="1200" dirty="0"/>
            <a:t>MODULE TWO:</a:t>
          </a:r>
          <a:r>
            <a:rPr lang="en-IE" sz="1200" b="1" kern="1200" dirty="0"/>
            <a:t> </a:t>
          </a:r>
          <a:r>
            <a:rPr lang="en-IE" sz="1200" kern="1200" dirty="0"/>
            <a:t>Survey of representative sample of general public</a:t>
          </a:r>
        </a:p>
      </dsp:txBody>
      <dsp:txXfrm>
        <a:off x="5029463" y="1367432"/>
        <a:ext cx="1446178" cy="826818"/>
      </dsp:txXfrm>
    </dsp:sp>
    <dsp:sp modelId="{8BC37059-8BE9-426A-B803-0DA811EEDDF7}">
      <dsp:nvSpPr>
        <dsp:cNvPr id="0" name=""/>
        <dsp:cNvSpPr/>
      </dsp:nvSpPr>
      <dsp:spPr>
        <a:xfrm>
          <a:off x="7168618" y="2660902"/>
          <a:ext cx="1012721" cy="841361"/>
        </a:xfrm>
        <a:prstGeom prst="roundRect">
          <a:avLst>
            <a:gd name="adj" fmla="val 10000"/>
          </a:avLst>
        </a:prstGeom>
        <a:solidFill>
          <a:srgbClr val="D5B8E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DACD5B6F-0853-47C7-BBB7-15CD1593D907}">
      <dsp:nvSpPr>
        <dsp:cNvPr id="0" name=""/>
        <dsp:cNvSpPr/>
      </dsp:nvSpPr>
      <dsp:spPr>
        <a:xfrm>
          <a:off x="7315838" y="2800761"/>
          <a:ext cx="1012721" cy="841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7030A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b="1" kern="1200" dirty="0"/>
            <a:t>Online Survey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kern="1200" dirty="0"/>
            <a:t>N=1,024</a:t>
          </a:r>
        </a:p>
      </dsp:txBody>
      <dsp:txXfrm>
        <a:off x="7340481" y="2825404"/>
        <a:ext cx="963435" cy="792075"/>
      </dsp:txXfrm>
    </dsp:sp>
    <dsp:sp modelId="{8B4EB26D-493E-497D-BF0B-F1FCD1B20AB5}">
      <dsp:nvSpPr>
        <dsp:cNvPr id="0" name=""/>
        <dsp:cNvSpPr/>
      </dsp:nvSpPr>
      <dsp:spPr>
        <a:xfrm>
          <a:off x="6654228" y="3996880"/>
          <a:ext cx="1324979" cy="841361"/>
        </a:xfrm>
        <a:prstGeom prst="roundRect">
          <a:avLst>
            <a:gd name="adj" fmla="val 10000"/>
          </a:avLst>
        </a:prstGeom>
        <a:solidFill>
          <a:srgbClr val="D5B8E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CE64027-B0BA-4B2B-8EA5-468629E1B925}">
      <dsp:nvSpPr>
        <dsp:cNvPr id="0" name=""/>
        <dsp:cNvSpPr/>
      </dsp:nvSpPr>
      <dsp:spPr>
        <a:xfrm>
          <a:off x="6801448" y="4136739"/>
          <a:ext cx="1324979" cy="841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7030A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200" kern="1200" dirty="0"/>
            <a:t>37 statements: </a:t>
          </a:r>
          <a:r>
            <a:rPr lang="en-IE" sz="1200" kern="1200" dirty="0"/>
            <a:t>Focus on attitudes towards transgender and intersex people</a:t>
          </a:r>
        </a:p>
      </dsp:txBody>
      <dsp:txXfrm>
        <a:off x="6826091" y="4161382"/>
        <a:ext cx="1275693" cy="792075"/>
      </dsp:txXfrm>
    </dsp:sp>
    <dsp:sp modelId="{EC2E2371-BDD4-48F1-9CC8-667BE0F5BE2D}">
      <dsp:nvSpPr>
        <dsp:cNvPr id="0" name=""/>
        <dsp:cNvSpPr/>
      </dsp:nvSpPr>
      <dsp:spPr>
        <a:xfrm>
          <a:off x="3948490" y="2662189"/>
          <a:ext cx="1768688" cy="841361"/>
        </a:xfrm>
        <a:prstGeom prst="roundRect">
          <a:avLst>
            <a:gd name="adj" fmla="val 10000"/>
          </a:avLst>
        </a:prstGeom>
        <a:solidFill>
          <a:srgbClr val="D5B8E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43AD552-2A4C-4F21-A6AD-FEB793B05816}">
      <dsp:nvSpPr>
        <dsp:cNvPr id="0" name=""/>
        <dsp:cNvSpPr/>
      </dsp:nvSpPr>
      <dsp:spPr>
        <a:xfrm>
          <a:off x="4095710" y="2802048"/>
          <a:ext cx="1768688" cy="84136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7030A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b="1" kern="1200" dirty="0"/>
            <a:t>TELEPHONE SURVEY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b="1" kern="1200" dirty="0"/>
            <a:t> </a:t>
          </a:r>
          <a:r>
            <a:rPr lang="en-IE" sz="1200" kern="1200" dirty="0"/>
            <a:t>(Repeat of 2014 Survey)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kern="1200" dirty="0"/>
            <a:t>N=1,000</a:t>
          </a:r>
        </a:p>
      </dsp:txBody>
      <dsp:txXfrm>
        <a:off x="4120353" y="2826691"/>
        <a:ext cx="1719402" cy="792075"/>
      </dsp:txXfrm>
    </dsp:sp>
    <dsp:sp modelId="{294ACDB5-4D6C-4193-9B8C-4F626E378B55}">
      <dsp:nvSpPr>
        <dsp:cNvPr id="0" name=""/>
        <dsp:cNvSpPr/>
      </dsp:nvSpPr>
      <dsp:spPr>
        <a:xfrm>
          <a:off x="4100465" y="3928418"/>
          <a:ext cx="1457477" cy="925498"/>
        </a:xfrm>
        <a:prstGeom prst="roundRect">
          <a:avLst>
            <a:gd name="adj" fmla="val 10000"/>
          </a:avLst>
        </a:prstGeom>
        <a:solidFill>
          <a:srgbClr val="D5B8EA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347CE9B-2D38-4E62-8737-15D6CA96D389}">
      <dsp:nvSpPr>
        <dsp:cNvPr id="0" name=""/>
        <dsp:cNvSpPr/>
      </dsp:nvSpPr>
      <dsp:spPr>
        <a:xfrm>
          <a:off x="4247685" y="4068277"/>
          <a:ext cx="1457477" cy="9254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rgbClr val="7030A0"/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200" kern="1200" dirty="0"/>
            <a:t>39 statements </a:t>
          </a:r>
          <a:r>
            <a:rPr lang="en-GB" sz="1200" kern="1200" dirty="0"/>
            <a:t>regarding attitudes towards LGBT people</a:t>
          </a:r>
          <a:endParaRPr lang="en-IE" sz="1200" kern="1200" dirty="0"/>
        </a:p>
      </dsp:txBody>
      <dsp:txXfrm>
        <a:off x="4274792" y="4095384"/>
        <a:ext cx="1403263" cy="87128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9AE81-5F70-4D9B-BC00-010C3EAE5CC4}">
      <dsp:nvSpPr>
        <dsp:cNvPr id="0" name=""/>
        <dsp:cNvSpPr/>
      </dsp:nvSpPr>
      <dsp:spPr>
        <a:xfrm>
          <a:off x="1838" y="0"/>
          <a:ext cx="1927389" cy="34680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000" kern="1200" dirty="0"/>
            <a:t>School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E" sz="2000" kern="1200" dirty="0"/>
            <a:t>Education </a:t>
          </a:r>
        </a:p>
        <a:p>
          <a:pPr marL="0" lvl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000" kern="1200" dirty="0"/>
            <a:t>Support</a:t>
          </a:r>
        </a:p>
      </dsp:txBody>
      <dsp:txXfrm>
        <a:off x="1838" y="1387221"/>
        <a:ext cx="1927389" cy="1387221"/>
      </dsp:txXfrm>
    </dsp:sp>
    <dsp:sp modelId="{4CE14345-D682-45EF-BFDB-D3A49614A5FC}">
      <dsp:nvSpPr>
        <dsp:cNvPr id="0" name=""/>
        <dsp:cNvSpPr/>
      </dsp:nvSpPr>
      <dsp:spPr>
        <a:xfrm>
          <a:off x="388102" y="208083"/>
          <a:ext cx="1154861" cy="1154861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9F97D1B-05E5-47DA-8CF5-9A2FE9E13421}">
      <dsp:nvSpPr>
        <dsp:cNvPr id="0" name=""/>
        <dsp:cNvSpPr/>
      </dsp:nvSpPr>
      <dsp:spPr>
        <a:xfrm>
          <a:off x="1987049" y="0"/>
          <a:ext cx="1927389" cy="34680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000" kern="1200" dirty="0"/>
            <a:t>Prejudices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2000" kern="1200" dirty="0"/>
            <a:t>Discrimination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300" kern="1200" dirty="0"/>
            <a:t> </a:t>
          </a:r>
        </a:p>
      </dsp:txBody>
      <dsp:txXfrm>
        <a:off x="1987049" y="1387221"/>
        <a:ext cx="1927389" cy="1387221"/>
      </dsp:txXfrm>
    </dsp:sp>
    <dsp:sp modelId="{9724039E-C5C3-49B8-9E3E-37CB04A9E1B8}">
      <dsp:nvSpPr>
        <dsp:cNvPr id="0" name=""/>
        <dsp:cNvSpPr/>
      </dsp:nvSpPr>
      <dsp:spPr>
        <a:xfrm>
          <a:off x="2373313" y="208083"/>
          <a:ext cx="1154861" cy="1154861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40000" r="-40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7DBAFC-0818-4202-89BB-DBB81D59CB2F}">
      <dsp:nvSpPr>
        <dsp:cNvPr id="0" name=""/>
        <dsp:cNvSpPr/>
      </dsp:nvSpPr>
      <dsp:spPr>
        <a:xfrm>
          <a:off x="3972260" y="0"/>
          <a:ext cx="1927389" cy="34680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800" kern="1200" dirty="0"/>
            <a:t>Comfort 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IE" sz="1800" kern="1200" dirty="0"/>
            <a:t>Being in company </a:t>
          </a:r>
        </a:p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800" kern="1200" dirty="0"/>
            <a:t>Friendships</a:t>
          </a:r>
        </a:p>
        <a:p>
          <a:pPr marL="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800" kern="1200" dirty="0"/>
            <a:t>Displays of affection </a:t>
          </a:r>
        </a:p>
      </dsp:txBody>
      <dsp:txXfrm>
        <a:off x="3972260" y="1387221"/>
        <a:ext cx="1927389" cy="1387221"/>
      </dsp:txXfrm>
    </dsp:sp>
    <dsp:sp modelId="{3535B526-EDBE-4E1B-9AFE-CE23E8AA061A}">
      <dsp:nvSpPr>
        <dsp:cNvPr id="0" name=""/>
        <dsp:cNvSpPr/>
      </dsp:nvSpPr>
      <dsp:spPr>
        <a:xfrm>
          <a:off x="4358524" y="208083"/>
          <a:ext cx="1154861" cy="1154861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A59453E-8C5F-4448-8614-3104066CB460}">
      <dsp:nvSpPr>
        <dsp:cNvPr id="0" name=""/>
        <dsp:cNvSpPr/>
      </dsp:nvSpPr>
      <dsp:spPr>
        <a:xfrm>
          <a:off x="5959310" y="0"/>
          <a:ext cx="1927389" cy="34680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8488" tIns="348488" rIns="348488" bIns="348488" numCol="1" spcCol="1270" anchor="ctr" anchorCtr="0">
          <a:noAutofit/>
        </a:bodyPr>
        <a:lstStyle/>
        <a:p>
          <a:pPr marL="0" lvl="0" indent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IE" sz="4900" kern="1200" dirty="0"/>
        </a:p>
      </dsp:txBody>
      <dsp:txXfrm>
        <a:off x="5959310" y="1387221"/>
        <a:ext cx="1927389" cy="1387221"/>
      </dsp:txXfrm>
    </dsp:sp>
    <dsp:sp modelId="{B9F42252-E0DE-43F8-AA55-EFCF3CDA61AA}">
      <dsp:nvSpPr>
        <dsp:cNvPr id="0" name=""/>
        <dsp:cNvSpPr/>
      </dsp:nvSpPr>
      <dsp:spPr>
        <a:xfrm>
          <a:off x="6343735" y="208083"/>
          <a:ext cx="1154861" cy="1154861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73F119-ABC6-4DA6-A5B7-9FD19B630629}">
      <dsp:nvSpPr>
        <dsp:cNvPr id="0" name=""/>
        <dsp:cNvSpPr/>
      </dsp:nvSpPr>
      <dsp:spPr>
        <a:xfrm>
          <a:off x="315467" y="2774442"/>
          <a:ext cx="7255764" cy="520207"/>
        </a:xfrm>
        <a:prstGeom prst="leftRightArrow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D615246-C383-4B86-A7A6-9FA53C8D8814}">
      <dsp:nvSpPr>
        <dsp:cNvPr id="0" name=""/>
        <dsp:cNvSpPr/>
      </dsp:nvSpPr>
      <dsp:spPr>
        <a:xfrm>
          <a:off x="1308434" y="0"/>
          <a:ext cx="5280297" cy="3300186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51860CB-C523-4C35-B56E-170761E639FB}">
      <dsp:nvSpPr>
        <dsp:cNvPr id="0" name=""/>
        <dsp:cNvSpPr/>
      </dsp:nvSpPr>
      <dsp:spPr>
        <a:xfrm>
          <a:off x="1543612" y="2587971"/>
          <a:ext cx="128154" cy="12312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4735F8B-F24F-466E-B629-E5BC85C6659D}">
      <dsp:nvSpPr>
        <dsp:cNvPr id="0" name=""/>
        <dsp:cNvSpPr/>
      </dsp:nvSpPr>
      <dsp:spPr>
        <a:xfrm>
          <a:off x="2806187" y="1997978"/>
          <a:ext cx="3270502" cy="29673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352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altLang="en-US" sz="1400" kern="1200" dirty="0">
              <a:solidFill>
                <a:srgbClr val="000000"/>
              </a:solidFill>
              <a:latin typeface="Times New Roman" panose="02020603050405020304" pitchFamily="18" charset="0"/>
            </a:rPr>
            <a:t>2015 Gender recognition Act</a:t>
          </a:r>
        </a:p>
      </dsp:txBody>
      <dsp:txXfrm>
        <a:off x="2806187" y="1997978"/>
        <a:ext cx="3270502" cy="296732"/>
      </dsp:txXfrm>
    </dsp:sp>
    <dsp:sp modelId="{B99E99ED-6EAB-4F73-A089-09BB99A50CB4}">
      <dsp:nvSpPr>
        <dsp:cNvPr id="0" name=""/>
        <dsp:cNvSpPr/>
      </dsp:nvSpPr>
      <dsp:spPr>
        <a:xfrm>
          <a:off x="1890339" y="2171620"/>
          <a:ext cx="190090" cy="1900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083C40E-4198-46F5-8A91-CB2C20C40B32}">
      <dsp:nvSpPr>
        <dsp:cNvPr id="0" name=""/>
        <dsp:cNvSpPr/>
      </dsp:nvSpPr>
      <dsp:spPr>
        <a:xfrm>
          <a:off x="2281048" y="1917408"/>
          <a:ext cx="876529" cy="138277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0725" tIns="0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 dirty="0"/>
        </a:p>
      </dsp:txBody>
      <dsp:txXfrm>
        <a:off x="2281048" y="1917408"/>
        <a:ext cx="876529" cy="1382777"/>
      </dsp:txXfrm>
    </dsp:sp>
    <dsp:sp modelId="{7F5D4D39-CA60-44E6-92F8-BA4473213711}">
      <dsp:nvSpPr>
        <dsp:cNvPr id="0" name=""/>
        <dsp:cNvSpPr/>
      </dsp:nvSpPr>
      <dsp:spPr>
        <a:xfrm>
          <a:off x="2369150" y="1742443"/>
          <a:ext cx="253454" cy="25345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4BAB34F-7C20-4FFA-B2D0-370161BB3CE9}">
      <dsp:nvSpPr>
        <dsp:cNvPr id="0" name=""/>
        <dsp:cNvSpPr/>
      </dsp:nvSpPr>
      <dsp:spPr>
        <a:xfrm>
          <a:off x="3026715" y="1445481"/>
          <a:ext cx="1019097" cy="185470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430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1800" kern="1200" dirty="0"/>
        </a:p>
      </dsp:txBody>
      <dsp:txXfrm>
        <a:off x="3026715" y="1445481"/>
        <a:ext cx="1019097" cy="1854704"/>
      </dsp:txXfrm>
    </dsp:sp>
    <dsp:sp modelId="{F3A2BD97-DCB4-4EF1-8C87-3BBA31258B54}">
      <dsp:nvSpPr>
        <dsp:cNvPr id="0" name=""/>
        <dsp:cNvSpPr/>
      </dsp:nvSpPr>
      <dsp:spPr>
        <a:xfrm>
          <a:off x="3053809" y="1287803"/>
          <a:ext cx="327378" cy="32737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184CC67-1C37-46F7-82AD-6AA0CBC658DE}">
      <dsp:nvSpPr>
        <dsp:cNvPr id="0" name=""/>
        <dsp:cNvSpPr/>
      </dsp:nvSpPr>
      <dsp:spPr>
        <a:xfrm>
          <a:off x="2371125" y="717327"/>
          <a:ext cx="1956677" cy="234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3471" tIns="0" rIns="0" bIns="0" numCol="1" spcCol="1270" anchor="t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E" sz="1400" kern="1200" dirty="0"/>
            <a:t>2017 Adoption Act  </a:t>
          </a:r>
        </a:p>
      </dsp:txBody>
      <dsp:txXfrm>
        <a:off x="2371125" y="717327"/>
        <a:ext cx="1956677" cy="234600"/>
      </dsp:txXfrm>
    </dsp:sp>
    <dsp:sp modelId="{1459AE74-F8D8-481C-82A3-317FD1D66119}">
      <dsp:nvSpPr>
        <dsp:cNvPr id="0" name=""/>
        <dsp:cNvSpPr/>
      </dsp:nvSpPr>
      <dsp:spPr>
        <a:xfrm>
          <a:off x="5971279" y="469531"/>
          <a:ext cx="417143" cy="4171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EF69F4C-52DF-4C44-B3FA-B505DFA535E3}">
      <dsp:nvSpPr>
        <dsp:cNvPr id="0" name=""/>
        <dsp:cNvSpPr/>
      </dsp:nvSpPr>
      <dsp:spPr>
        <a:xfrm>
          <a:off x="5532672" y="762797"/>
          <a:ext cx="1056059" cy="24289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1036" tIns="0" rIns="0" bIns="0" numCol="1" spcCol="1270" anchor="t" anchorCtr="0">
          <a:noAutofit/>
        </a:bodyPr>
        <a:lstStyle/>
        <a:p>
          <a:pPr marL="0" lvl="0" indent="0" algn="l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6500" kern="1200"/>
        </a:p>
      </dsp:txBody>
      <dsp:txXfrm>
        <a:off x="5532672" y="762797"/>
        <a:ext cx="1056059" cy="242893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5988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10" tIns="45505" rIns="91010" bIns="45505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79281" y="4716662"/>
            <a:ext cx="4865156" cy="4468416"/>
          </a:xfrm>
          <a:prstGeom prst="rect">
            <a:avLst/>
          </a:prstGeom>
        </p:spPr>
        <p:txBody>
          <a:bodyPr vert="horz" lIns="91010" tIns="45505" rIns="91010" bIns="45505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969897" y="9433322"/>
            <a:ext cx="827778" cy="496491"/>
          </a:xfrm>
          <a:prstGeom prst="rect">
            <a:avLst/>
          </a:prstGeom>
        </p:spPr>
        <p:txBody>
          <a:bodyPr vert="horz" lIns="91010" tIns="45505" rIns="91010" bIns="45505" rtlCol="0" anchor="b"/>
          <a:lstStyle>
            <a:lvl1pPr algn="r">
              <a:defRPr sz="1200">
                <a:latin typeface="+mn-lt"/>
                <a:cs typeface="Arial" panose="020B0604020202020204" pitchFamily="34" charset="0"/>
              </a:defRPr>
            </a:lvl1pPr>
          </a:lstStyle>
          <a:p>
            <a:fld id="{49DD4D23-C98A-435E-AE88-9061F8349B0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00334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881107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>
            <a:extLst>
              <a:ext uri="{FF2B5EF4-FFF2-40B4-BE49-F238E27FC236}">
                <a16:creationId xmlns:a16="http://schemas.microsoft.com/office/drawing/2014/main" id="{A3870B25-ED99-7D1D-EA1D-A2D9E4B9010D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>
            <a:extLst>
              <a:ext uri="{FF2B5EF4-FFF2-40B4-BE49-F238E27FC236}">
                <a16:creationId xmlns:a16="http://schemas.microsoft.com/office/drawing/2014/main" id="{EE0F228F-ED8D-A58B-E4C9-5B2A4F5BEF0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IE" altLang="en-US" sz="1800" dirty="0"/>
              <a:t>In recent decades, legislative developments and policy initiatives have improved many people’s lives and helped us building more equal and welcoming societies for lesbian, gay, bisexual, trans, non-binary, intersex and queer (LGBTIQ2 ) people</a:t>
            </a:r>
          </a:p>
          <a:p>
            <a:pPr eaLnBrk="1" hangingPunct="1">
              <a:spcBef>
                <a:spcPct val="0"/>
              </a:spcBef>
            </a:pPr>
            <a:endParaRPr lang="en-IE" altLang="en-US" sz="1800" dirty="0"/>
          </a:p>
          <a:p>
            <a:pPr eaLnBrk="1" hangingPunct="1">
              <a:spcBef>
                <a:spcPct val="0"/>
              </a:spcBef>
            </a:pPr>
            <a:r>
              <a:rPr lang="en-IE" altLang="en-US" sz="1800" dirty="0">
                <a:solidFill>
                  <a:srgbClr val="000000"/>
                </a:solidFill>
              </a:rPr>
              <a:t>Homosexuality removed from DSM</a:t>
            </a:r>
          </a:p>
          <a:p>
            <a:pPr eaLnBrk="1" hangingPunct="1">
              <a:spcBef>
                <a:spcPct val="0"/>
              </a:spcBef>
            </a:pPr>
            <a:endParaRPr lang="en-IE" altLang="en-US" sz="1800" dirty="0"/>
          </a:p>
          <a:p>
            <a:pPr eaLnBrk="1" hangingPunct="1">
              <a:spcBef>
                <a:spcPct val="0"/>
              </a:spcBef>
            </a:pPr>
            <a:r>
              <a:rPr lang="en-IE" altLang="en-US" sz="1800" dirty="0">
                <a:ea typeface="Calibri" panose="020F0502020204030204" pitchFamily="34" charset="0"/>
                <a:cs typeface="Calibri" panose="020F0502020204030204" pitchFamily="34" charset="0"/>
              </a:rPr>
              <a:t>Employment Equality Act in 2015 which made it illegal for religious-run institutions to discriminate against workers on the basis of their sexuality, the Children and Family Relationships Act 2015 which gave some same-sex parents a pathway to be legally recognised as parents, the Adoption (Amendment) Act 2017 which allowed unmarried heterosexual and same-sex couples to adopt a child together and the Family Leave and Miscellaneous Provisions Act 2021 which granted male-sex couples adoptive leave. At present, there are plans to introduce hate crime legislation while research into conversion therapy to inform legislation that will ban the practice is also underway. </a:t>
            </a:r>
            <a:endParaRPr lang="en-IE" altLang="en-US" sz="1800" dirty="0"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</a:pPr>
            <a:endParaRPr lang="en-US" altLang="en-US" dirty="0"/>
          </a:p>
        </p:txBody>
      </p:sp>
      <p:sp>
        <p:nvSpPr>
          <p:cNvPr id="51204" name="Slide Number Placeholder 3">
            <a:extLst>
              <a:ext uri="{FF2B5EF4-FFF2-40B4-BE49-F238E27FC236}">
                <a16:creationId xmlns:a16="http://schemas.microsoft.com/office/drawing/2014/main" id="{0A325AAD-4864-1EE2-A830-082864C7F32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01779C6-B67C-4949-A8EA-C84072350EAF}" type="slidenum">
              <a:rPr lang="en-US" altLang="en-US" smtClean="0">
                <a:solidFill>
                  <a:srgbClr val="000000"/>
                </a:solidFill>
                <a:latin typeface="Times New Roman" panose="02020603050405020304" pitchFamily="18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en-US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8868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57634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Neary 70 percent were under the age of 35</a:t>
            </a:r>
          </a:p>
          <a:p>
            <a:r>
              <a:rPr lang="en-IE" dirty="0"/>
              <a:t>Range 14-84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4669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64618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871483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4C4A98-13F1-4929-B8CA-05F6AD879887}" type="slidenum">
              <a:rPr lang="en-IE" smtClean="0"/>
              <a:t>14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852691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149976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A minority would not be in favour or comfortable with including education on transgender experiences (28%) and intersex variations (26%) in school.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72472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DD4D23-C98A-435E-AE88-9061F8349B02}" type="slidenum">
              <a:rPr lang="en-GB" smtClean="0"/>
              <a:pPr/>
              <a:t>19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126980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3013200"/>
          </a:xfrm>
          <a:prstGeom prst="rect">
            <a:avLst/>
          </a:prstGeom>
          <a:solidFill>
            <a:srgbClr val="0E73B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4" y="3819975"/>
            <a:ext cx="7500939" cy="554850"/>
          </a:xfrm>
        </p:spPr>
        <p:txBody>
          <a:bodyPr/>
          <a:lstStyle>
            <a:lvl1pPr algn="l">
              <a:defRPr>
                <a:solidFill>
                  <a:srgbClr val="0E73B9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8675" y="4394175"/>
            <a:ext cx="7500938" cy="361800"/>
          </a:xfrm>
        </p:spPr>
        <p:txBody>
          <a:bodyPr/>
          <a:lstStyle>
            <a:lvl1pPr marL="0" indent="0" algn="l">
              <a:buNone/>
              <a:defRPr sz="1400" b="0">
                <a:solidFill>
                  <a:srgbClr val="0E73B9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687723"/>
            <a:ext cx="4636800" cy="1239265"/>
          </a:xfrm>
          <a:prstGeom prst="rect">
            <a:avLst/>
          </a:prstGeom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828675" y="5386500"/>
            <a:ext cx="4679325" cy="979374"/>
          </a:xfrm>
        </p:spPr>
        <p:txBody>
          <a:bodyPr/>
          <a:lstStyle>
            <a:lvl1pPr>
              <a:spcBef>
                <a:spcPts val="0"/>
              </a:spcBef>
              <a:defRPr sz="1400">
                <a:solidFill>
                  <a:srgbClr val="0E73B9"/>
                </a:solidFill>
              </a:defRPr>
            </a:lvl1pPr>
            <a:lvl2pPr marL="0" indent="0">
              <a:spcBef>
                <a:spcPts val="0"/>
              </a:spcBef>
              <a:buNone/>
              <a:defRPr sz="1400">
                <a:solidFill>
                  <a:srgbClr val="0E73B9"/>
                </a:solidFill>
              </a:defRPr>
            </a:lvl2pPr>
            <a:lvl3pPr marL="0" indent="0">
              <a:spcBef>
                <a:spcPts val="567"/>
              </a:spcBef>
              <a:buNone/>
              <a:defRPr sz="1400">
                <a:solidFill>
                  <a:srgbClr val="0E73B9"/>
                </a:solidFill>
              </a:defRPr>
            </a:lvl3pPr>
            <a:lvl4pPr>
              <a:spcBef>
                <a:spcPts val="0"/>
              </a:spcBef>
              <a:defRPr sz="1400">
                <a:solidFill>
                  <a:schemeClr val="bg1"/>
                </a:solidFill>
              </a:defRPr>
            </a:lvl4pPr>
            <a:lvl5pPr>
              <a:spcBef>
                <a:spcPts val="0"/>
              </a:spcBef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0" y="6534000"/>
            <a:ext cx="9144000" cy="324000"/>
          </a:xfrm>
          <a:prstGeom prst="rect">
            <a:avLst/>
          </a:prstGeom>
          <a:solidFill>
            <a:srgbClr val="0E73B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727075" indent="0" algn="l"/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533279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5A319F5-3753-E909-8626-3F04B0B055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10202-75D8-41BE-A0AA-66A72100AC9D}" type="datetimeFigureOut">
              <a:rPr lang="en-US"/>
              <a:pPr>
                <a:defRPr/>
              </a:pPr>
              <a:t>8/9/2024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EADBB14-CE09-CC00-6257-82D1182E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6780EC1-EB6D-2780-DB86-2DA06F3EA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C6CD53-1F64-4830-A123-FF9AA8000A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1845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299100-4F73-DC42-A337-D9F6E0AF2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007E7E-5B16-4361-9300-1913E606703C}" type="datetimeFigureOut">
              <a:rPr lang="en-US"/>
              <a:pPr>
                <a:defRPr/>
              </a:pPr>
              <a:t>8/9/2024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D8F21D-D1B6-E8ED-2A45-095367C857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0033-56B2-3C4B-385A-62FD06654D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6C98B-A989-4D99-A9F4-7C5CF4563E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84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Content 20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8675" y="1881075"/>
            <a:ext cx="7500938" cy="40401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8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28675" y="914400"/>
            <a:ext cx="7500938" cy="276225"/>
          </a:xfrm>
        </p:spPr>
        <p:txBody>
          <a:bodyPr/>
          <a:lstStyle>
            <a:lvl1pPr>
              <a:defRPr sz="1400" b="0">
                <a:solidFill>
                  <a:srgbClr val="005EAE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73000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nt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4939200" y="1427164"/>
            <a:ext cx="4204800" cy="5106498"/>
          </a:xfrm>
          <a:solidFill>
            <a:schemeClr val="accent4"/>
          </a:solidFill>
        </p:spPr>
        <p:txBody>
          <a:bodyPr tIns="0" anchor="ctr" anchorCtr="0"/>
          <a:lstStyle>
            <a:lvl1pPr algn="ctr">
              <a:defRPr sz="1600" b="0">
                <a:solidFill>
                  <a:schemeClr val="accent3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1B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8675" y="1893455"/>
            <a:ext cx="3819525" cy="4102484"/>
          </a:xfrm>
        </p:spPr>
        <p:txBody>
          <a:bodyPr/>
          <a:lstStyle>
            <a:lvl1pPr marL="238125" indent="-238125">
              <a:spcBef>
                <a:spcPts val="850"/>
              </a:spcBef>
              <a:buClr>
                <a:schemeClr val="tx2"/>
              </a:buClr>
              <a:buFont typeface="Calibri" panose="020F0502020204030204" pitchFamily="34" charset="0"/>
              <a:buChar char="–"/>
              <a:defRPr sz="1400" b="0"/>
            </a:lvl1pPr>
            <a:lvl2pPr marL="503238" indent="-207963">
              <a:spcBef>
                <a:spcPts val="0"/>
              </a:spcBef>
              <a:spcAft>
                <a:spcPts val="567"/>
              </a:spcAft>
              <a:defRPr sz="1400" b="0"/>
            </a:lvl2pPr>
            <a:lvl3pPr>
              <a:defRPr sz="1400" b="0"/>
            </a:lvl3pPr>
            <a:lvl4pPr>
              <a:defRPr sz="1400" b="0"/>
            </a:lvl4pPr>
            <a:lvl5pPr>
              <a:defRPr sz="1400" b="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28675" y="914400"/>
            <a:ext cx="7500938" cy="276225"/>
          </a:xfrm>
        </p:spPr>
        <p:txBody>
          <a:bodyPr/>
          <a:lstStyle>
            <a:lvl1pPr>
              <a:defRPr sz="1400" b="0">
                <a:solidFill>
                  <a:srgbClr val="0071BC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34000"/>
            <a:ext cx="9144000" cy="324000"/>
          </a:xfrm>
          <a:prstGeom prst="rect">
            <a:avLst/>
          </a:prstGeom>
          <a:solidFill>
            <a:srgbClr val="0E73B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 anchorCtr="0"/>
          <a:lstStyle/>
          <a:p>
            <a:pPr marL="727075" indent="0" algn="l"/>
            <a:r>
              <a:rPr lang="en-GB" sz="1000" b="1" dirty="0"/>
              <a:t>Trinity College Dublin, </a:t>
            </a:r>
            <a:r>
              <a:rPr lang="en-GB" sz="1000" dirty="0"/>
              <a:t>The University of Dublin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954041" y="6615119"/>
            <a:ext cx="37557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0B15D8-8C78-934C-9F81-483F5C37CC80}" type="slidenum">
              <a:rPr lang="en-US" sz="1000" smtClean="0">
                <a:solidFill>
                  <a:schemeClr val="bg1"/>
                </a:solidFill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23683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1435836"/>
            <a:ext cx="9144000" cy="5097826"/>
          </a:xfrm>
          <a:solidFill>
            <a:schemeClr val="accent4"/>
          </a:solidFill>
        </p:spPr>
        <p:txBody>
          <a:bodyPr tIns="0" anchor="ctr" anchorCtr="0"/>
          <a:lstStyle>
            <a:lvl1pPr algn="ctr">
              <a:defRPr sz="1600" b="0">
                <a:solidFill>
                  <a:schemeClr val="accent3"/>
                </a:solidFill>
              </a:defRPr>
            </a:lvl1pPr>
          </a:lstStyle>
          <a:p>
            <a:r>
              <a:rPr lang="en-GB" dirty="0"/>
              <a:t>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1B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28675" y="914400"/>
            <a:ext cx="7500938" cy="276225"/>
          </a:xfrm>
        </p:spPr>
        <p:txBody>
          <a:bodyPr/>
          <a:lstStyle>
            <a:lvl1pPr>
              <a:defRPr sz="1400" b="0">
                <a:solidFill>
                  <a:srgbClr val="0071BC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0" y="6534000"/>
            <a:ext cx="9144000" cy="324000"/>
          </a:xfrm>
          <a:prstGeom prst="rect">
            <a:avLst/>
          </a:prstGeom>
          <a:solidFill>
            <a:srgbClr val="0E73B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 anchorCtr="0"/>
          <a:lstStyle/>
          <a:p>
            <a:pPr marL="727075" indent="0" algn="l"/>
            <a:r>
              <a:rPr lang="en-GB" sz="1000" b="1" dirty="0"/>
              <a:t>Trinity College Dublin, </a:t>
            </a:r>
            <a:r>
              <a:rPr lang="en-GB" sz="1000" dirty="0"/>
              <a:t>The University of Dublin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7954041" y="6615119"/>
            <a:ext cx="37557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0B15D8-8C78-934C-9F81-483F5C37CC80}" type="slidenum">
              <a:rPr lang="en-US" sz="1000" smtClean="0">
                <a:solidFill>
                  <a:schemeClr val="bg1"/>
                </a:solidFill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6179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8674" y="3715200"/>
            <a:ext cx="7500939" cy="554850"/>
          </a:xfrm>
        </p:spPr>
        <p:txBody>
          <a:bodyPr/>
          <a:lstStyle>
            <a:lvl1pPr algn="l">
              <a:defRPr sz="4200">
                <a:solidFill>
                  <a:srgbClr val="0071B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3013200"/>
          </a:xfrm>
          <a:prstGeom prst="rect">
            <a:avLst/>
          </a:prstGeom>
          <a:solidFill>
            <a:srgbClr val="0E73B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687723"/>
            <a:ext cx="4636800" cy="1239265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0" y="6534000"/>
            <a:ext cx="9144000" cy="324000"/>
          </a:xfrm>
          <a:prstGeom prst="rect">
            <a:avLst/>
          </a:prstGeom>
          <a:solidFill>
            <a:srgbClr val="0E73B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 anchorCtr="0"/>
          <a:lstStyle/>
          <a:p>
            <a:pPr marL="727075" indent="0" algn="l"/>
            <a:r>
              <a:rPr lang="en-GB" sz="1000" b="1" dirty="0"/>
              <a:t>Trinity College Dublin, </a:t>
            </a:r>
            <a:r>
              <a:rPr lang="en-GB" sz="1000" dirty="0"/>
              <a:t>The University of Dublin</a:t>
            </a:r>
          </a:p>
        </p:txBody>
      </p:sp>
    </p:spTree>
    <p:extLst>
      <p:ext uri="{BB962C8B-B14F-4D97-AF65-F5344CB8AC3E}">
        <p14:creationId xmlns:p14="http://schemas.microsoft.com/office/powerpoint/2010/main" val="5477896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71BC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57743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&amp; 2 Column Content 20p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28676" y="1881075"/>
            <a:ext cx="7527924" cy="3643425"/>
          </a:xfrm>
        </p:spPr>
        <p:txBody>
          <a:bodyPr/>
          <a:lstStyle>
            <a:lvl1pPr marL="0" indent="0" rtl="0">
              <a:spcBef>
                <a:spcPts val="900"/>
              </a:spcBef>
              <a:buClr>
                <a:schemeClr val="tx2"/>
              </a:buClr>
              <a:buSzPts val="2000"/>
              <a:buFont typeface="Arial"/>
              <a:buNone/>
              <a:defRPr sz="2000" b="1"/>
            </a:lvl1pPr>
            <a:lvl2pPr marL="625475" indent="-233363" rtl="0">
              <a:buSzPts val="2000"/>
              <a:buFont typeface="Minion Pro"/>
              <a:buChar char="‒"/>
              <a:defRPr sz="2000"/>
            </a:lvl2pPr>
            <a:lvl3pPr marL="912813" indent="-222250" rtl="0">
              <a:buSzPts val="2000"/>
              <a:buFont typeface="Arial"/>
              <a:buChar char="»"/>
              <a:defRPr sz="2000"/>
            </a:lvl3pPr>
            <a:lvl4pPr marL="1128713" indent="-190500">
              <a:defRPr sz="2000"/>
            </a:lvl4pPr>
            <a:lvl5pPr marL="1439863" indent="-185738"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5" name="Rectangle 4"/>
          <p:cNvSpPr/>
          <p:nvPr userDrawn="1"/>
        </p:nvSpPr>
        <p:spPr>
          <a:xfrm>
            <a:off x="0" y="6024880"/>
            <a:ext cx="9144000" cy="838894"/>
          </a:xfrm>
          <a:prstGeom prst="rect">
            <a:avLst/>
          </a:prstGeom>
          <a:solidFill>
            <a:srgbClr val="0E73B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727075" indent="0" algn="l"/>
            <a:endParaRPr lang="en-GB" sz="10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675" y="6198748"/>
            <a:ext cx="2060224" cy="550631"/>
          </a:xfrm>
          <a:prstGeom prst="rect">
            <a:avLst/>
          </a:prstGeom>
        </p:spPr>
      </p:pic>
      <p:sp>
        <p:nvSpPr>
          <p:cNvPr id="9" name="Text Placeholder 5"/>
          <p:cNvSpPr>
            <a:spLocks noGrp="1"/>
          </p:cNvSpPr>
          <p:nvPr>
            <p:ph type="body" sz="quarter" idx="11"/>
          </p:nvPr>
        </p:nvSpPr>
        <p:spPr>
          <a:xfrm>
            <a:off x="828675" y="914400"/>
            <a:ext cx="7500938" cy="276225"/>
          </a:xfrm>
        </p:spPr>
        <p:txBody>
          <a:bodyPr/>
          <a:lstStyle>
            <a:lvl1pPr>
              <a:defRPr sz="1400" b="0">
                <a:solidFill>
                  <a:srgbClr val="005EAE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Box 6"/>
          <p:cNvSpPr txBox="1"/>
          <p:nvPr userDrawn="1"/>
        </p:nvSpPr>
        <p:spPr>
          <a:xfrm>
            <a:off x="7954041" y="6615119"/>
            <a:ext cx="37557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0B15D8-8C78-934C-9F81-483F5C37CC80}" type="slidenum">
              <a:rPr lang="en-US" sz="1000" smtClean="0">
                <a:solidFill>
                  <a:schemeClr val="bg1"/>
                </a:solidFill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768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, Subtitle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0" y="6498000"/>
            <a:ext cx="9144000" cy="360000"/>
          </a:xfrm>
          <a:prstGeom prst="rect">
            <a:avLst/>
          </a:prstGeom>
          <a:solidFill>
            <a:srgbClr val="0E73B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545306" indent="0" algn="l"/>
            <a:r>
              <a:rPr lang="en-GB" sz="750" b="1" dirty="0"/>
              <a:t>Trinity College Dublin, </a:t>
            </a:r>
            <a:r>
              <a:rPr lang="en-GB" sz="750" dirty="0"/>
              <a:t>The University of Dublin, 2023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438275"/>
            <a:ext cx="9144000" cy="0"/>
          </a:xfrm>
          <a:prstGeom prst="line">
            <a:avLst/>
          </a:prstGeom>
          <a:ln w="95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AE56CA12-F477-4F64-9778-6B188A3684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10" name="Text Placeholder 3">
            <a:extLst>
              <a:ext uri="{FF2B5EF4-FFF2-40B4-BE49-F238E27FC236}">
                <a16:creationId xmlns:a16="http://schemas.microsoft.com/office/drawing/2014/main" id="{41C3CCD4-D65A-40A0-A568-22FDD9B9DC0A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828676" y="979126"/>
            <a:ext cx="7500938" cy="2762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83194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, 2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8674" y="360000"/>
            <a:ext cx="7500939" cy="8150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0" y="6498000"/>
            <a:ext cx="9144000" cy="360000"/>
          </a:xfrm>
          <a:prstGeom prst="rect">
            <a:avLst/>
          </a:prstGeom>
          <a:solidFill>
            <a:srgbClr val="0E73B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545306" indent="0" algn="l"/>
            <a:r>
              <a:rPr lang="en-GB" sz="750" b="1" dirty="0"/>
              <a:t>©Trinity College Dublin, </a:t>
            </a:r>
            <a:r>
              <a:rPr lang="en-GB" sz="750" dirty="0"/>
              <a:t>The University of Dublin, 2023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438275"/>
            <a:ext cx="9144000" cy="0"/>
          </a:xfrm>
          <a:prstGeom prst="line">
            <a:avLst/>
          </a:prstGeom>
          <a:ln w="95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40CC548C-6FA3-49D6-A56C-369B114EDC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397645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6A46FF6-8A2B-4800-A132-123E0C5E66D3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860853" y="1825625"/>
            <a:ext cx="3976451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24750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8674" y="360000"/>
            <a:ext cx="7500939" cy="5616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8675" y="1871551"/>
            <a:ext cx="7500938" cy="4096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0" y="6534000"/>
            <a:ext cx="9144000" cy="324000"/>
          </a:xfrm>
          <a:prstGeom prst="rect">
            <a:avLst/>
          </a:prstGeom>
          <a:solidFill>
            <a:srgbClr val="0E73B9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 anchorCtr="0"/>
          <a:lstStyle/>
          <a:p>
            <a:pPr marL="727075" indent="0" algn="l"/>
            <a:r>
              <a:rPr lang="en-GB" sz="1000" b="1" dirty="0"/>
              <a:t>Trinity College Dublin, </a:t>
            </a:r>
            <a:r>
              <a:rPr lang="en-GB" sz="1000" dirty="0"/>
              <a:t>The University of Dublin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7954041" y="6615119"/>
            <a:ext cx="375572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0B15D8-8C78-934C-9F81-483F5C37CC80}" type="slidenum">
              <a:rPr lang="en-US" sz="1000" smtClean="0">
                <a:solidFill>
                  <a:schemeClr val="bg1"/>
                </a:solidFill>
              </a:rPr>
              <a:pPr marL="0" marR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lang="en-US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10665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7" r:id="rId3"/>
    <p:sldLayoutId id="2147483658" r:id="rId4"/>
    <p:sldLayoutId id="2147483659" r:id="rId5"/>
    <p:sldLayoutId id="2147483654" r:id="rId6"/>
    <p:sldLayoutId id="2147483661" r:id="rId7"/>
    <p:sldLayoutId id="2147483662" r:id="rId8"/>
    <p:sldLayoutId id="2147483663" r:id="rId9"/>
    <p:sldLayoutId id="2147483665" r:id="rId10"/>
    <p:sldLayoutId id="2147483666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0E73B9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1417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317500" indent="-317500" algn="l" defTabSz="914400" rtl="0" eaLnBrk="1" latinLnBrk="0" hangingPunct="1">
        <a:spcBef>
          <a:spcPts val="1134"/>
        </a:spcBef>
        <a:buClr>
          <a:schemeClr val="tx2"/>
        </a:buClr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68325" indent="-222250" algn="l" defTabSz="914400" rtl="0" eaLnBrk="1" latinLnBrk="0" hangingPunct="1">
        <a:spcBef>
          <a:spcPts val="1134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84225" indent="-201613" algn="l" defTabSz="914400" rtl="0" eaLnBrk="1" latinLnBrk="0" hangingPunct="1">
        <a:spcBef>
          <a:spcPts val="1134"/>
        </a:spcBef>
        <a:buClr>
          <a:schemeClr val="tx2"/>
        </a:buClr>
        <a:buFont typeface="Minion Pro" pitchFamily="18" charset="0"/>
        <a:buChar char="‒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0125" indent="-185738" algn="l" defTabSz="914400" rtl="0" eaLnBrk="1" latinLnBrk="0" hangingPunct="1">
        <a:spcBef>
          <a:spcPts val="1134"/>
        </a:spcBef>
        <a:buClr>
          <a:schemeClr val="tx2"/>
        </a:buClr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26.pn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25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1530" y="3429000"/>
            <a:ext cx="7500939" cy="554850"/>
          </a:xfrm>
        </p:spPr>
        <p:txBody>
          <a:bodyPr/>
          <a:lstStyle/>
          <a:p>
            <a:r>
              <a:rPr lang="en-GB" b="1" dirty="0"/>
              <a:t>Being LGBTQI+ in Ireland: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1531" y="4032375"/>
            <a:ext cx="7500938" cy="361800"/>
          </a:xfrm>
        </p:spPr>
        <p:txBody>
          <a:bodyPr/>
          <a:lstStyle/>
          <a:p>
            <a:r>
              <a:rPr lang="en-IE" sz="2400" b="1" dirty="0"/>
              <a:t>The National Study on the Mental Health and Wellbeing of the LGBTQI+ Communities in Ireland</a:t>
            </a:r>
            <a:endParaRPr lang="en-GB" sz="2400" b="1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1120223" y="5166300"/>
            <a:ext cx="6539534" cy="1383057"/>
          </a:xfrm>
        </p:spPr>
        <p:txBody>
          <a:bodyPr/>
          <a:lstStyle/>
          <a:p>
            <a:r>
              <a:rPr lang="en-GB" sz="1800" dirty="0"/>
              <a:t>Professor Jan de Vries</a:t>
            </a:r>
          </a:p>
          <a:p>
            <a:pPr lvl="1"/>
            <a:r>
              <a:rPr lang="en-GB" sz="1800" dirty="0"/>
              <a:t>Date 04/07/2024</a:t>
            </a:r>
          </a:p>
          <a:p>
            <a:pPr lvl="1"/>
            <a:r>
              <a:rPr lang="en-GB" sz="1800" dirty="0"/>
              <a:t>Research Club Presentation, </a:t>
            </a:r>
            <a:r>
              <a:rPr lang="en-IE" sz="1800" dirty="0"/>
              <a:t>Department of Children, Equality, Disability, Integration and Youth</a:t>
            </a:r>
            <a:r>
              <a:rPr lang="en-GB" sz="1800" dirty="0"/>
              <a:t>, Dublin, Ireland </a:t>
            </a:r>
          </a:p>
        </p:txBody>
      </p:sp>
    </p:spTree>
    <p:extLst>
      <p:ext uri="{BB962C8B-B14F-4D97-AF65-F5344CB8AC3E}">
        <p14:creationId xmlns:p14="http://schemas.microsoft.com/office/powerpoint/2010/main" val="17727920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38E2A4-768B-D7F6-217C-F81A7C3845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4" y="360000"/>
            <a:ext cx="7686676" cy="561600"/>
          </a:xfrm>
        </p:spPr>
        <p:txBody>
          <a:bodyPr/>
          <a:lstStyle/>
          <a:p>
            <a:r>
              <a:rPr lang="en-IE" dirty="0"/>
              <a:t>Commentary on sample profile Module 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868DD7-C3E0-866B-0783-7062CDD92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4156" y="1825625"/>
            <a:ext cx="7561193" cy="4351338"/>
          </a:xfrm>
        </p:spPr>
        <p:txBody>
          <a:bodyPr/>
          <a:lstStyle/>
          <a:p>
            <a:r>
              <a:rPr lang="en-IE" dirty="0"/>
              <a:t>- Representativeness of the sample is unclear</a:t>
            </a:r>
          </a:p>
          <a:p>
            <a:endParaRPr lang="en-IE" dirty="0"/>
          </a:p>
          <a:p>
            <a:r>
              <a:rPr lang="en-IE" dirty="0"/>
              <a:t>- Different prevalence of grouping complicated the comparison between </a:t>
            </a:r>
            <a:r>
              <a:rPr lang="en-IE" i="1" dirty="0"/>
              <a:t>Being LGBTQI+ in Ireland study (2024) </a:t>
            </a:r>
            <a:r>
              <a:rPr lang="en-IE" dirty="0"/>
              <a:t>with the </a:t>
            </a:r>
            <a:r>
              <a:rPr lang="en-IE" i="1" dirty="0" err="1"/>
              <a:t>LGBTIreland</a:t>
            </a:r>
            <a:r>
              <a:rPr lang="en-IE" i="1" dirty="0"/>
              <a:t> (2016)</a:t>
            </a:r>
          </a:p>
          <a:p>
            <a:endParaRPr lang="en-IE" dirty="0"/>
          </a:p>
          <a:p>
            <a:r>
              <a:rPr lang="en-IE" dirty="0"/>
              <a:t>- Comparison with the mental health and wellbeing in the General Population not possible within the study</a:t>
            </a:r>
          </a:p>
          <a:p>
            <a:endParaRPr lang="en-IE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20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AD0464-F7D8-E263-6A96-6A49D06AC4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6) Selected Findings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F269F6-38F8-6CD0-1B8A-48E7EB07D9A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IE" dirty="0"/>
              <a:t>Focus on wellness aspect, but pattern is the same for mental distress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35741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C0D88F-F8E1-B81F-A52F-D6C11A68C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Wellbeing: Self esteem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F6269111-BB21-49F2-731E-C1D55E24217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5748563"/>
              </p:ext>
            </p:extLst>
          </p:nvPr>
        </p:nvGraphicFramePr>
        <p:xfrm>
          <a:off x="828674" y="1920556"/>
          <a:ext cx="7500939" cy="38828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E583C60-E9F9-86F7-4E42-CBE8E136CE7B}"/>
              </a:ext>
            </a:extLst>
          </p:cNvPr>
          <p:cNvCxnSpPr>
            <a:cxnSpLocks/>
          </p:cNvCxnSpPr>
          <p:nvPr/>
        </p:nvCxnSpPr>
        <p:spPr>
          <a:xfrm>
            <a:off x="1199847" y="3248176"/>
            <a:ext cx="6969688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183DE2F-2F24-1165-581A-4C25ABA50F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47980" y="-10818"/>
            <a:ext cx="3231691" cy="178039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B1F97F8-DE29-6824-AF68-E64A0BC1B39A}"/>
              </a:ext>
            </a:extLst>
          </p:cNvPr>
          <p:cNvSpPr txBox="1"/>
          <p:nvPr/>
        </p:nvSpPr>
        <p:spPr>
          <a:xfrm>
            <a:off x="1040130" y="1054634"/>
            <a:ext cx="2920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>
                <a:solidFill>
                  <a:schemeClr val="accent2"/>
                </a:solidFill>
              </a:rPr>
              <a:t>Rosenberg Self-Esteem Scale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EA52DA-5656-385A-AE94-E31CFF0333AA}"/>
              </a:ext>
            </a:extLst>
          </p:cNvPr>
          <p:cNvSpPr txBox="1"/>
          <p:nvPr/>
        </p:nvSpPr>
        <p:spPr>
          <a:xfrm>
            <a:off x="386701" y="3255000"/>
            <a:ext cx="513410" cy="1142459"/>
          </a:xfrm>
          <a:prstGeom prst="rect">
            <a:avLst/>
          </a:prstGeom>
          <a:solidFill>
            <a:srgbClr val="FFFF00"/>
          </a:solidFill>
        </p:spPr>
        <p:txBody>
          <a:bodyPr vert="wordArtVert" wrap="square" rtlCol="0">
            <a:spAutoFit/>
          </a:bodyPr>
          <a:lstStyle/>
          <a:p>
            <a:r>
              <a:rPr lang="en-IE" dirty="0"/>
              <a:t>LOW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C706F3-71C8-92D1-2774-6D5D6FDCBB18}"/>
              </a:ext>
            </a:extLst>
          </p:cNvPr>
          <p:cNvSpPr txBox="1"/>
          <p:nvPr/>
        </p:nvSpPr>
        <p:spPr>
          <a:xfrm>
            <a:off x="158474" y="2071378"/>
            <a:ext cx="741637" cy="369332"/>
          </a:xfrm>
          <a:prstGeom prst="rect">
            <a:avLst/>
          </a:prstGeom>
          <a:solidFill>
            <a:srgbClr val="FFFF00"/>
          </a:solidFill>
        </p:spPr>
        <p:txBody>
          <a:bodyPr vert="horz" wrap="square" rtlCol="0">
            <a:spAutoFit/>
          </a:bodyPr>
          <a:lstStyle/>
          <a:p>
            <a:r>
              <a:rPr lang="en-IE" dirty="0"/>
              <a:t>HIGH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4EC5D7EF-6DE8-871C-D94D-4BB49FAFB63A}"/>
              </a:ext>
            </a:extLst>
          </p:cNvPr>
          <p:cNvCxnSpPr>
            <a:cxnSpLocks/>
          </p:cNvCxnSpPr>
          <p:nvPr/>
        </p:nvCxnSpPr>
        <p:spPr>
          <a:xfrm>
            <a:off x="2703443" y="2071378"/>
            <a:ext cx="0" cy="37982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91EC33D-0D50-06FE-F8BF-9DDD6BEC4ABD}"/>
              </a:ext>
            </a:extLst>
          </p:cNvPr>
          <p:cNvCxnSpPr>
            <a:cxnSpLocks/>
          </p:cNvCxnSpPr>
          <p:nvPr/>
        </p:nvCxnSpPr>
        <p:spPr>
          <a:xfrm>
            <a:off x="5647980" y="2071378"/>
            <a:ext cx="0" cy="37982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53052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9FA9D7-0545-EACF-695C-7DC306F56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4340" y="360000"/>
            <a:ext cx="7895273" cy="561600"/>
          </a:xfrm>
        </p:spPr>
        <p:txBody>
          <a:bodyPr/>
          <a:lstStyle/>
          <a:p>
            <a:r>
              <a:rPr lang="en-IE" sz="3600" dirty="0"/>
              <a:t>Happiness and Comfort among subgroups</a:t>
            </a:r>
            <a:endParaRPr lang="en-IE" dirty="0"/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64A2C039-4958-6CE8-E1EF-4066D759A40A}"/>
              </a:ext>
            </a:extLst>
          </p:cNvPr>
          <p:cNvGraphicFramePr>
            <a:graphicFrameLocks/>
          </p:cNvGraphicFramePr>
          <p:nvPr/>
        </p:nvGraphicFramePr>
        <p:xfrm>
          <a:off x="581025" y="1316830"/>
          <a:ext cx="7981949" cy="4224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ACB2FC5-0E72-F047-5163-870896CD13EE}"/>
              </a:ext>
            </a:extLst>
          </p:cNvPr>
          <p:cNvCxnSpPr/>
          <p:nvPr/>
        </p:nvCxnSpPr>
        <p:spPr>
          <a:xfrm>
            <a:off x="962025" y="2986548"/>
            <a:ext cx="7458075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5A94613-61BB-1E54-E0B5-CFF9A950A655}"/>
              </a:ext>
            </a:extLst>
          </p:cNvPr>
          <p:cNvCxnSpPr>
            <a:cxnSpLocks/>
          </p:cNvCxnSpPr>
          <p:nvPr/>
        </p:nvCxnSpPr>
        <p:spPr>
          <a:xfrm>
            <a:off x="2544417" y="1742921"/>
            <a:ext cx="0" cy="37982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E1EC7ED-11AC-A322-AC2D-A905DC109231}"/>
              </a:ext>
            </a:extLst>
          </p:cNvPr>
          <p:cNvCxnSpPr>
            <a:cxnSpLocks/>
          </p:cNvCxnSpPr>
          <p:nvPr/>
        </p:nvCxnSpPr>
        <p:spPr>
          <a:xfrm>
            <a:off x="5764696" y="1742921"/>
            <a:ext cx="0" cy="379824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25409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153F07-2029-D7A7-D4DB-84023A54C9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Celebration of LGBTQI+ Identity</a:t>
            </a:r>
            <a:endParaRPr lang="en-I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9D20CA-AA54-E1F0-A742-3F08026658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435" y="1556948"/>
            <a:ext cx="3653458" cy="4774345"/>
          </a:xfrm>
        </p:spPr>
        <p:txBody>
          <a:bodyPr/>
          <a:lstStyle/>
          <a:p>
            <a:r>
              <a:rPr lang="en-GB" dirty="0"/>
              <a:t>Belonging to Community &amp; Friendships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algn="ctr"/>
            <a:endParaRPr lang="en-GB" dirty="0"/>
          </a:p>
          <a:p>
            <a:pPr algn="ctr"/>
            <a:r>
              <a:rPr lang="en-GB" dirty="0"/>
              <a:t>Personal Growth &amp;       Development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6B05D9-72C8-D1BA-F00F-5A926AC6E7F2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692043" y="1935888"/>
            <a:ext cx="4145261" cy="3921710"/>
          </a:xfrm>
        </p:spPr>
        <p:txBody>
          <a:bodyPr/>
          <a:lstStyle/>
          <a:p>
            <a:r>
              <a:rPr lang="en-GB" dirty="0"/>
              <a:t>      Being Open Out &amp; Proud</a:t>
            </a:r>
            <a:endParaRPr lang="en-IE" dirty="0"/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           Joy of Relationships &amp; Attraction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 LGBTQI+ Culture &amp; Politics </a:t>
            </a:r>
          </a:p>
          <a:p>
            <a:endParaRPr lang="en-GB" dirty="0"/>
          </a:p>
          <a:p>
            <a:endParaRPr lang="en-IE" dirty="0"/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D353D013-D4FC-BF0D-0BEE-79AAFB6110A4}"/>
              </a:ext>
            </a:extLst>
          </p:cNvPr>
          <p:cNvSpPr/>
          <p:nvPr/>
        </p:nvSpPr>
        <p:spPr>
          <a:xfrm>
            <a:off x="4692043" y="5299827"/>
            <a:ext cx="4145261" cy="1031466"/>
          </a:xfrm>
          <a:prstGeom prst="wedgeRoundRectCallout">
            <a:avLst>
              <a:gd name="adj1" fmla="val -52906"/>
              <a:gd name="adj2" fmla="val -45999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350" dirty="0"/>
              <a:t>“Also proud of all the activists in our community that have worked and continue to work to improve life for LGBTQI+ people.” (37, woman, lesbian)</a:t>
            </a:r>
            <a:endParaRPr lang="en-IE" sz="1350" dirty="0"/>
          </a:p>
        </p:txBody>
      </p:sp>
      <p:sp>
        <p:nvSpPr>
          <p:cNvPr id="9" name="Speech Bubble: Rectangle with Corners Rounded 8">
            <a:extLst>
              <a:ext uri="{FF2B5EF4-FFF2-40B4-BE49-F238E27FC236}">
                <a16:creationId xmlns:a16="http://schemas.microsoft.com/office/drawing/2014/main" id="{3D98459F-2138-DE08-3CB0-EED2AE7F1EFC}"/>
              </a:ext>
            </a:extLst>
          </p:cNvPr>
          <p:cNvSpPr/>
          <p:nvPr/>
        </p:nvSpPr>
        <p:spPr>
          <a:xfrm>
            <a:off x="273791" y="2432067"/>
            <a:ext cx="4231613" cy="1170890"/>
          </a:xfrm>
          <a:prstGeom prst="wedgeRoundRectCallout">
            <a:avLst>
              <a:gd name="adj1" fmla="val 41873"/>
              <a:gd name="adj2" fmla="val -59760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350" dirty="0"/>
              <a:t>“I have a family of queer people that I’ve surrounded myself with who love me more fully than my own family could. This community accepts me and understand me completely.” (28, non-binary, queer) </a:t>
            </a:r>
            <a:endParaRPr lang="en-IE" sz="13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Speech Bubble: Rectangle with Corners Rounded 9">
            <a:extLst>
              <a:ext uri="{FF2B5EF4-FFF2-40B4-BE49-F238E27FC236}">
                <a16:creationId xmlns:a16="http://schemas.microsoft.com/office/drawing/2014/main" id="{B9666195-66C6-A189-7803-8F1EBEDC8D39}"/>
              </a:ext>
            </a:extLst>
          </p:cNvPr>
          <p:cNvSpPr/>
          <p:nvPr/>
        </p:nvSpPr>
        <p:spPr>
          <a:xfrm>
            <a:off x="5615090" y="3817553"/>
            <a:ext cx="3464120" cy="752450"/>
          </a:xfrm>
          <a:prstGeom prst="wedgeRoundRectCallout">
            <a:avLst>
              <a:gd name="adj1" fmla="val -52740"/>
              <a:gd name="adj2" fmla="val -41915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350" dirty="0"/>
              <a:t>“How beautiful being a lesbian is and just connecting with other lesbians is so lovely”. (16, non-binary, lesbian)</a:t>
            </a:r>
            <a:endParaRPr lang="en-IE" sz="13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Speech Bubble: Rectangle with Corners Rounded 10">
            <a:extLst>
              <a:ext uri="{FF2B5EF4-FFF2-40B4-BE49-F238E27FC236}">
                <a16:creationId xmlns:a16="http://schemas.microsoft.com/office/drawing/2014/main" id="{FB3C7FAF-28F7-E7CC-7017-5AA7FB25514D}"/>
              </a:ext>
            </a:extLst>
          </p:cNvPr>
          <p:cNvSpPr/>
          <p:nvPr/>
        </p:nvSpPr>
        <p:spPr>
          <a:xfrm>
            <a:off x="196566" y="4958604"/>
            <a:ext cx="4038695" cy="1477011"/>
          </a:xfrm>
          <a:prstGeom prst="wedgeRoundRectCallout">
            <a:avLst>
              <a:gd name="adj1" fmla="val 42216"/>
              <a:gd name="adj2" fmla="val -62642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400" i="1" dirty="0">
                <a:highlight>
                  <a:srgbClr val="FFFFFF"/>
                </a:highlight>
              </a:rPr>
              <a:t>“It’s all I’ve known. I love being gay and I would never change it. I feel if I was any other sexuality I wouldn’t be the ‘me’ I am today. It was a long road but I eventually got to a comfortable place mentally and I’m happy with who I am.” </a:t>
            </a:r>
          </a:p>
          <a:p>
            <a:r>
              <a:rPr lang="en-GB" sz="1400" dirty="0">
                <a:highlight>
                  <a:srgbClr val="FFFFFF"/>
                </a:highlight>
              </a:rPr>
              <a:t>(27, gay, man)</a:t>
            </a:r>
            <a:endParaRPr lang="en-IE" sz="1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675CA93E-D06E-A284-B84A-BECDCD93DBFC}"/>
              </a:ext>
            </a:extLst>
          </p:cNvPr>
          <p:cNvSpPr/>
          <p:nvPr/>
        </p:nvSpPr>
        <p:spPr>
          <a:xfrm>
            <a:off x="5210381" y="2441043"/>
            <a:ext cx="3464119" cy="691098"/>
          </a:xfrm>
          <a:prstGeom prst="wedgeRoundRectCallout">
            <a:avLst>
              <a:gd name="adj1" fmla="val 5279"/>
              <a:gd name="adj2" fmla="val -63619"/>
              <a:gd name="adj3" fmla="val 16667"/>
            </a:avLst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GB" sz="1350" dirty="0"/>
              <a:t>“I love finally living my life as [was] hiding for so long.” </a:t>
            </a:r>
          </a:p>
          <a:p>
            <a:r>
              <a:rPr lang="en-GB" sz="1350" dirty="0"/>
              <a:t>(48, woman, trans woman, pansexual)</a:t>
            </a:r>
            <a:endParaRPr lang="en-IE" sz="135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Graphic 4" descr="Group with solid fill">
            <a:extLst>
              <a:ext uri="{FF2B5EF4-FFF2-40B4-BE49-F238E27FC236}">
                <a16:creationId xmlns:a16="http://schemas.microsoft.com/office/drawing/2014/main" id="{7DC237FD-5AA6-589E-EE7F-A0F89DE2E224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898520" y="1777737"/>
            <a:ext cx="683749" cy="561600"/>
          </a:xfrm>
          <a:prstGeom prst="rect">
            <a:avLst/>
          </a:prstGeom>
        </p:spPr>
      </p:pic>
      <p:pic>
        <p:nvPicPr>
          <p:cNvPr id="7" name="Graphic 6" descr="Acorn with solid fill">
            <a:extLst>
              <a:ext uri="{FF2B5EF4-FFF2-40B4-BE49-F238E27FC236}">
                <a16:creationId xmlns:a16="http://schemas.microsoft.com/office/drawing/2014/main" id="{F3367F1D-2F2B-96BD-EB3B-0D4B253A2526}"/>
              </a:ext>
            </a:extLst>
          </p:cNvPr>
          <p:cNvPicPr>
            <a:picLocks noChangeAspect="1"/>
          </p:cNvPicPr>
          <p:nvPr/>
        </p:nvPicPr>
        <p:blipFill>
          <a:blip r:embed="rId5">
            <a:alphaModFix amt="8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96566" y="4176215"/>
            <a:ext cx="683750" cy="683750"/>
          </a:xfrm>
          <a:prstGeom prst="rect">
            <a:avLst/>
          </a:prstGeom>
        </p:spPr>
      </p:pic>
      <p:pic>
        <p:nvPicPr>
          <p:cNvPr id="8" name="Graphic 7" descr="Rainbow with solid fill">
            <a:extLst>
              <a:ext uri="{FF2B5EF4-FFF2-40B4-BE49-F238E27FC236}">
                <a16:creationId xmlns:a16="http://schemas.microsoft.com/office/drawing/2014/main" id="{0364425E-57FC-E089-E042-A604D5283AAB}"/>
              </a:ext>
            </a:extLst>
          </p:cNvPr>
          <p:cNvPicPr>
            <a:picLocks noChangeAspect="1"/>
          </p:cNvPicPr>
          <p:nvPr/>
        </p:nvPicPr>
        <p:blipFill>
          <a:blip r:embed="rId7">
            <a:alphaModFix amt="85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074219" y="1657167"/>
            <a:ext cx="830848" cy="733670"/>
          </a:xfrm>
          <a:prstGeom prst="rect">
            <a:avLst/>
          </a:prstGeom>
        </p:spPr>
      </p:pic>
      <p:pic>
        <p:nvPicPr>
          <p:cNvPr id="12" name="Graphic 11" descr="Cheers with solid fill">
            <a:extLst>
              <a:ext uri="{FF2B5EF4-FFF2-40B4-BE49-F238E27FC236}">
                <a16:creationId xmlns:a16="http://schemas.microsoft.com/office/drawing/2014/main" id="{DDB9E17A-7F5B-5B66-719C-5F4B2725978A}"/>
              </a:ext>
            </a:extLst>
          </p:cNvPr>
          <p:cNvPicPr>
            <a:picLocks noChangeAspect="1"/>
          </p:cNvPicPr>
          <p:nvPr/>
        </p:nvPicPr>
        <p:blipFill>
          <a:blip r:embed="rId9">
            <a:alphaModFix amt="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164810" y="4763394"/>
            <a:ext cx="914400" cy="734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0804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3412EE-DE8B-6BB1-485A-83FB26DCE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7) Overall Conclusions Module 1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EA778E-646A-B8F6-A406-F6C804D8DE1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IE" dirty="0"/>
              <a:t>- Significant mental health concerns within the LGBTQI+ community</a:t>
            </a:r>
          </a:p>
          <a:p>
            <a:r>
              <a:rPr lang="en-IE" dirty="0"/>
              <a:t>- Most concerns for young participants and trans and gender non-conforming communities</a:t>
            </a:r>
          </a:p>
          <a:p>
            <a:r>
              <a:rPr lang="en-IE" dirty="0"/>
              <a:t>- Ageing seems to benefit participants</a:t>
            </a:r>
          </a:p>
          <a:p>
            <a:r>
              <a:rPr lang="en-IE" dirty="0"/>
              <a:t>- Extent of support from LGBTQI+ networks and support groups is significant</a:t>
            </a:r>
          </a:p>
          <a:p>
            <a:r>
              <a:rPr lang="en-IE" dirty="0"/>
              <a:t>- Participants have benefitted from legislative progress, visibility in the media, and improved acceptance by the general population (work, college, but secondary schools are still problematic)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80544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EED94BB-E274-8A0B-EE0C-1D00C7244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3826" y="428970"/>
            <a:ext cx="8565873" cy="561600"/>
          </a:xfrm>
        </p:spPr>
        <p:txBody>
          <a:bodyPr/>
          <a:lstStyle/>
          <a:p>
            <a:r>
              <a:rPr lang="en-GB" dirty="0"/>
              <a:t>8) Module Two: Public Attitudes LGBT people</a:t>
            </a:r>
            <a:endParaRPr lang="en-IE" dirty="0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010AF85C-011B-5DA1-246F-0A9437DC7713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9975601"/>
              </p:ext>
            </p:extLst>
          </p:nvPr>
        </p:nvGraphicFramePr>
        <p:xfrm>
          <a:off x="635793" y="1492011"/>
          <a:ext cx="7886700" cy="3468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C57C0FA7-FC3A-FC9E-AFA0-2333A4AEDDA6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635793" y="1025138"/>
            <a:ext cx="7500938" cy="4096800"/>
          </a:xfrm>
        </p:spPr>
        <p:txBody>
          <a:bodyPr/>
          <a:lstStyle/>
          <a:p>
            <a:r>
              <a:rPr lang="en-IE" dirty="0"/>
              <a:t>Telephone survey: comparison with 2016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F6ADFF-8FDF-5D30-226C-698217656B17}"/>
              </a:ext>
            </a:extLst>
          </p:cNvPr>
          <p:cNvSpPr txBox="1"/>
          <p:nvPr/>
        </p:nvSpPr>
        <p:spPr>
          <a:xfrm>
            <a:off x="7041503" y="2852897"/>
            <a:ext cx="12881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dirty="0">
                <a:solidFill>
                  <a:schemeClr val="bg1"/>
                </a:solidFill>
              </a:rPr>
              <a:t>Perceptions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Beliefs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Choice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Cured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Sin 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C81755E-D2EF-AC32-F10D-06A3D931792E}"/>
              </a:ext>
            </a:extLst>
          </p:cNvPr>
          <p:cNvSpPr txBox="1"/>
          <p:nvPr/>
        </p:nvSpPr>
        <p:spPr>
          <a:xfrm>
            <a:off x="3967015" y="4330225"/>
            <a:ext cx="14736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/>
              <a:t>39 items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DB4DAEF-7854-E2B4-F15B-75380AF3150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691134" y="4655065"/>
            <a:ext cx="2081015" cy="208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40291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EED94BB-E274-8A0B-EE0C-1D00C72449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530" y="692474"/>
            <a:ext cx="7500939" cy="561600"/>
          </a:xfrm>
        </p:spPr>
        <p:txBody>
          <a:bodyPr/>
          <a:lstStyle/>
          <a:p>
            <a:r>
              <a:rPr lang="en-GB" dirty="0"/>
              <a:t>9) Conclusions Module Two: Public Attitudes</a:t>
            </a:r>
            <a:endParaRPr lang="en-IE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F6ADFF-8FDF-5D30-226C-698217656B17}"/>
              </a:ext>
            </a:extLst>
          </p:cNvPr>
          <p:cNvSpPr txBox="1"/>
          <p:nvPr/>
        </p:nvSpPr>
        <p:spPr>
          <a:xfrm>
            <a:off x="7041503" y="2852897"/>
            <a:ext cx="128811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E" dirty="0">
                <a:solidFill>
                  <a:schemeClr val="bg1"/>
                </a:solidFill>
              </a:rPr>
              <a:t>Perceptions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Beliefs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Choice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Cured</a:t>
            </a:r>
          </a:p>
          <a:p>
            <a:pPr algn="ctr"/>
            <a:r>
              <a:rPr lang="en-IE" dirty="0">
                <a:solidFill>
                  <a:schemeClr val="bg1"/>
                </a:solidFill>
              </a:rPr>
              <a:t>Sin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CF786CD-7762-59E0-E64D-48757A51AB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6395" y="1636631"/>
            <a:ext cx="8132446" cy="4351338"/>
          </a:xfrm>
        </p:spPr>
        <p:txBody>
          <a:bodyPr/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400" dirty="0"/>
              <a:t>Overall positive anti-discrimination views; improvement in comparison with </a:t>
            </a:r>
            <a:r>
              <a:rPr lang="en-GB" sz="2400" dirty="0" err="1"/>
              <a:t>LGBTIreland</a:t>
            </a:r>
            <a:r>
              <a:rPr lang="en-GB" sz="2400" dirty="0"/>
              <a:t> specific for LGB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IE" sz="2400" dirty="0"/>
              <a:t>People who reported more knowledge and more frequent interaction with LGBTQI+ people were significantly more likely to have positive attitudes on all statements</a:t>
            </a:r>
            <a:endParaRPr lang="en-GB" sz="2400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GB" sz="2400" dirty="0"/>
              <a:t>Attitudes towards TGNC less positive: correlated with knowledge and interaction levels  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99077252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9BC6E-FCCA-F764-7135-CD892C455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10) Final Commentary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F21CDE-3CC7-F1A4-614F-9E9F0E4E34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34077"/>
            <a:ext cx="7886700" cy="4351338"/>
          </a:xfrm>
        </p:spPr>
        <p:txBody>
          <a:bodyPr/>
          <a:lstStyle/>
          <a:p>
            <a:pPr indent="-457200">
              <a:buFont typeface="Arial" panose="020B0604020202020204" pitchFamily="34" charset="0"/>
              <a:buChar char="•"/>
            </a:pPr>
            <a:r>
              <a:rPr lang="en-IE" dirty="0">
                <a:solidFill>
                  <a:srgbClr val="0E73B9"/>
                </a:solidFill>
              </a:rPr>
              <a:t>Theoretical model confirmed by findings:</a:t>
            </a:r>
          </a:p>
          <a:p>
            <a:pPr lvl="1" indent="-457200">
              <a:buFont typeface="Arial" panose="020B0604020202020204" pitchFamily="34" charset="0"/>
              <a:buChar char="•"/>
            </a:pPr>
            <a:r>
              <a:rPr lang="en-IE" b="1" dirty="0">
                <a:solidFill>
                  <a:srgbClr val="0E73B9"/>
                </a:solidFill>
              </a:rPr>
              <a:t>Reductions in Minority Stress + Self-acceptance + Social Support 		= Improved Wellness</a:t>
            </a:r>
          </a:p>
          <a:p>
            <a:endParaRPr lang="en-IE" dirty="0">
              <a:solidFill>
                <a:srgbClr val="0E73B9"/>
              </a:solidFill>
            </a:endParaRPr>
          </a:p>
          <a:p>
            <a:pPr indent="-457200">
              <a:buFont typeface="Arial" panose="020B0604020202020204" pitchFamily="34" charset="0"/>
              <a:buChar char="•"/>
            </a:pPr>
            <a:r>
              <a:rPr lang="en-IE" dirty="0">
                <a:solidFill>
                  <a:srgbClr val="0E73B9"/>
                </a:solidFill>
              </a:rPr>
              <a:t>Progress for LGB groups in Ireland evident, but should not be taken for 	granted</a:t>
            </a:r>
          </a:p>
          <a:p>
            <a:pPr indent="-457200">
              <a:buFont typeface="Arial" panose="020B0604020202020204" pitchFamily="34" charset="0"/>
              <a:buChar char="•"/>
            </a:pPr>
            <a:r>
              <a:rPr lang="en-IE" dirty="0">
                <a:solidFill>
                  <a:srgbClr val="0E73B9"/>
                </a:solidFill>
              </a:rPr>
              <a:t>Young LGBTQI+ people need support going through secondary 	education</a:t>
            </a:r>
          </a:p>
          <a:p>
            <a:pPr indent="-457200">
              <a:buFont typeface="Arial" panose="020B0604020202020204" pitchFamily="34" charset="0"/>
              <a:buChar char="•"/>
            </a:pPr>
            <a:r>
              <a:rPr lang="en-IE" dirty="0">
                <a:solidFill>
                  <a:srgbClr val="0E73B9"/>
                </a:solidFill>
              </a:rPr>
              <a:t>Knowledge of QIA+ among general public is sketchy; Education 	needed</a:t>
            </a:r>
          </a:p>
          <a:p>
            <a:pPr indent="-457200">
              <a:buFont typeface="Arial" panose="020B0604020202020204" pitchFamily="34" charset="0"/>
              <a:buChar char="•"/>
            </a:pPr>
            <a:r>
              <a:rPr lang="en-IE" dirty="0">
                <a:solidFill>
                  <a:srgbClr val="0E73B9"/>
                </a:solidFill>
              </a:rPr>
              <a:t>Research on LGBTQI+ needed which includes the general population 	to ensure more robust comparisons can be made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80971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8522565-27F5-B90D-8A82-865109098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8675" y="936737"/>
            <a:ext cx="7500939" cy="561600"/>
          </a:xfrm>
        </p:spPr>
        <p:txBody>
          <a:bodyPr/>
          <a:lstStyle/>
          <a:p>
            <a:r>
              <a:rPr lang="en-IE" dirty="0"/>
              <a:t>Thanks to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528C711-24F3-4AB4-CB10-18E1824430C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02921" y="1881075"/>
            <a:ext cx="8115300" cy="4040188"/>
          </a:xfrm>
        </p:spPr>
        <p:txBody>
          <a:bodyPr/>
          <a:lstStyle/>
          <a:p>
            <a:pPr eaLnBrk="1" hangingPunct="1"/>
            <a:r>
              <a:rPr lang="en-IE" altLang="en-US" b="0" dirty="0"/>
              <a:t>Participants of both survey</a:t>
            </a:r>
          </a:p>
          <a:p>
            <a:pPr eaLnBrk="1" hangingPunct="1"/>
            <a:r>
              <a:rPr lang="en-IE" altLang="en-US" b="0" dirty="0"/>
              <a:t>Organisations that supported advertising and recruitment </a:t>
            </a:r>
          </a:p>
          <a:p>
            <a:pPr eaLnBrk="1" hangingPunct="1"/>
            <a:r>
              <a:rPr lang="en-IE" altLang="en-US" b="0" dirty="0"/>
              <a:t>Commissioners  Belong TO </a:t>
            </a:r>
          </a:p>
          <a:p>
            <a:pPr eaLnBrk="1" hangingPunct="1"/>
            <a:r>
              <a:rPr lang="en-IE" altLang="en-US" b="0" dirty="0"/>
              <a:t>Funders: </a:t>
            </a:r>
            <a:r>
              <a:rPr lang="en-IE" sz="1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the National Office for Suicide Prevention (NOSP) &amp; Social Inclusion, Health Service Executive (HSE) and the What Works and Dormant Accounts Fund, Department of Children, Equality, Disability, Integration and Youth through Belong To.</a:t>
            </a:r>
            <a:endParaRPr lang="en-IE" altLang="en-US" b="0" dirty="0"/>
          </a:p>
          <a:p>
            <a:r>
              <a:rPr lang="en-IE" altLang="en-US" b="0" dirty="0"/>
              <a:t>Research Advisory Group</a:t>
            </a:r>
          </a:p>
          <a:p>
            <a:r>
              <a:rPr lang="en-IE" altLang="en-US" b="0" dirty="0"/>
              <a:t>Research team: Agnes, Carmel, Karin, Brian, Louise, Mark, Paul, Renee, Thelma</a:t>
            </a:r>
          </a:p>
          <a:p>
            <a:r>
              <a:rPr lang="en-IE" altLang="en-US" b="0" dirty="0"/>
              <a:t>You for coming along  today</a:t>
            </a: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6075442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9EDCAD-0E7C-04A8-DD18-E1A40CBB4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Team members</a:t>
            </a:r>
            <a:endParaRPr lang="en-IE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F3C1A1-DD39-59DE-3B5B-D4F3FD1527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altLang="en-US" b="0" dirty="0"/>
              <a:t>Professor Agnes Higgins, P.I.</a:t>
            </a:r>
          </a:p>
          <a:p>
            <a:r>
              <a:rPr lang="en-GB" b="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GB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Jan </a:t>
            </a:r>
            <a:r>
              <a:rPr lang="en-GB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</a:t>
            </a:r>
            <a:r>
              <a:rPr lang="en-GB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Vries, P.I.</a:t>
            </a:r>
            <a:endParaRPr lang="en-IE" altLang="en-US" b="0" dirty="0"/>
          </a:p>
          <a:p>
            <a:r>
              <a:rPr lang="en-IE" altLang="en-US" b="0" dirty="0"/>
              <a:t>Ms. Carmel Downes</a:t>
            </a:r>
          </a:p>
          <a:p>
            <a:r>
              <a:rPr lang="en-IE" altLang="en-US" b="0" dirty="0" err="1"/>
              <a:t>Dr.</a:t>
            </a:r>
            <a:r>
              <a:rPr lang="en-IE" altLang="en-US" b="0" dirty="0"/>
              <a:t> Mark Monahan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Ms. Renee Molloy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n-GB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b="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 School of Nursing and Midwifery, Trinity College Dublin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01D266-5470-821D-FF92-B51D105F48E9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b="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GB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Thelma Begley </a:t>
            </a:r>
            <a:endParaRPr lang="en-IE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b="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GB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Louise Doyle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GB" b="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GB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Brian Keogh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IE" b="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IE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Karen O’Sullivan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n-IE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IE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&amp;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IE" b="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Dr.</a:t>
            </a:r>
            <a:r>
              <a:rPr lang="en-IE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Paul Corcoran 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r>
              <a:rPr lang="en-IE" b="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University College Cork (UCC)</a:t>
            </a: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n-IE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600"/>
              </a:spcAft>
            </a:pPr>
            <a:endParaRPr lang="en-IE" b="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5103118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jan.devries@tcd.ie</a:t>
            </a:r>
          </a:p>
        </p:txBody>
      </p:sp>
    </p:spTree>
    <p:extLst>
      <p:ext uri="{BB962C8B-B14F-4D97-AF65-F5344CB8AC3E}">
        <p14:creationId xmlns:p14="http://schemas.microsoft.com/office/powerpoint/2010/main" val="1734621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itle 1">
            <a:extLst>
              <a:ext uri="{FF2B5EF4-FFF2-40B4-BE49-F238E27FC236}">
                <a16:creationId xmlns:a16="http://schemas.microsoft.com/office/drawing/2014/main" id="{D69F67E9-15F0-016C-85D3-D96E55D791C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45375" y="202332"/>
            <a:ext cx="6588125" cy="571500"/>
          </a:xfrm>
        </p:spPr>
        <p:txBody>
          <a:bodyPr/>
          <a:lstStyle/>
          <a:p>
            <a:pPr eaLnBrk="1" hangingPunct="1"/>
            <a:r>
              <a:rPr lang="en-IE" altLang="en-US" sz="2400" b="1" dirty="0">
                <a:solidFill>
                  <a:srgbClr val="7030A0"/>
                </a:solidFill>
              </a:rPr>
              <a:t>Positive  legislative  and policy changes </a:t>
            </a:r>
            <a:endParaRPr lang="en-US" altLang="en-US" sz="2400" b="1" dirty="0">
              <a:solidFill>
                <a:srgbClr val="7030A0"/>
              </a:solidFill>
            </a:endParaRPr>
          </a:p>
        </p:txBody>
      </p:sp>
      <p:graphicFrame>
        <p:nvGraphicFramePr>
          <p:cNvPr id="2" name="Content Placeholder 1">
            <a:extLst>
              <a:ext uri="{FF2B5EF4-FFF2-40B4-BE49-F238E27FC236}">
                <a16:creationId xmlns:a16="http://schemas.microsoft.com/office/drawing/2014/main" id="{433EA813-FB87-C4EB-7AE4-F93CBA431FB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97918" y="1800366"/>
          <a:ext cx="6588732" cy="33001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0180" name="TextBox 4">
            <a:extLst>
              <a:ext uri="{FF2B5EF4-FFF2-40B4-BE49-F238E27FC236}">
                <a16:creationId xmlns:a16="http://schemas.microsoft.com/office/drawing/2014/main" id="{905C03AA-1E5F-6AD5-2ED9-86FBA388AA9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3869" y="4195763"/>
            <a:ext cx="220605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900">
                <a:solidFill>
                  <a:srgbClr val="000000"/>
                </a:solidFill>
              </a:rPr>
              <a:t>2015 Employment Equality Act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9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IE" altLang="en-US" sz="900">
              <a:solidFill>
                <a:srgbClr val="00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IE" altLang="en-US" sz="900">
                <a:ea typeface="Calibri" panose="020F0502020204030204" pitchFamily="34" charset="0"/>
                <a:cs typeface="Calibri" panose="020F0502020204030204" pitchFamily="34" charset="0"/>
              </a:rPr>
              <a:t>2015 Children and Family Relationships Act</a:t>
            </a:r>
            <a:endParaRPr lang="en-US" altLang="en-US" sz="900">
              <a:solidFill>
                <a:srgbClr val="000000"/>
              </a:solidFill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B3BA371-8D36-758D-AB1B-F1DD26F1CEF7}"/>
              </a:ext>
            </a:extLst>
          </p:cNvPr>
          <p:cNvSpPr/>
          <p:nvPr/>
        </p:nvSpPr>
        <p:spPr>
          <a:xfrm>
            <a:off x="2038350" y="4926807"/>
            <a:ext cx="123032" cy="121444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50182" name="TextBox 5">
            <a:extLst>
              <a:ext uri="{FF2B5EF4-FFF2-40B4-BE49-F238E27FC236}">
                <a16:creationId xmlns:a16="http://schemas.microsoft.com/office/drawing/2014/main" id="{0A9E976E-2C10-BA9D-806D-B4B6B1D311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2825" y="4983957"/>
            <a:ext cx="192246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IE" altLang="en-US" sz="900"/>
              <a:t>2010 Civil partnership</a:t>
            </a:r>
          </a:p>
        </p:txBody>
      </p:sp>
      <p:sp>
        <p:nvSpPr>
          <p:cNvPr id="50183" name="TextBox 7">
            <a:extLst>
              <a:ext uri="{FF2B5EF4-FFF2-40B4-BE49-F238E27FC236}">
                <a16:creationId xmlns:a16="http://schemas.microsoft.com/office/drawing/2014/main" id="{7F247E96-5393-85ED-BB32-51CF5D4408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64025" y="3429000"/>
            <a:ext cx="2151063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IE" altLang="en-US" sz="900">
                <a:solidFill>
                  <a:srgbClr val="000000"/>
                </a:solidFill>
                <a:latin typeface="Times New Roman" panose="02020603050405020304" pitchFamily="18" charset="0"/>
              </a:rPr>
              <a:t>2015 Marriage equality 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5E0C929-90B3-888A-A955-704D8BF858E7}"/>
              </a:ext>
            </a:extLst>
          </p:cNvPr>
          <p:cNvSpPr/>
          <p:nvPr/>
        </p:nvSpPr>
        <p:spPr>
          <a:xfrm>
            <a:off x="4947444" y="2686050"/>
            <a:ext cx="362744" cy="438150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A101F5A8-2A5B-9DDF-D7E2-767704F8E336}"/>
              </a:ext>
            </a:extLst>
          </p:cNvPr>
          <p:cNvSpPr/>
          <p:nvPr/>
        </p:nvSpPr>
        <p:spPr>
          <a:xfrm>
            <a:off x="5969000" y="2416175"/>
            <a:ext cx="361950" cy="438150"/>
          </a:xfrm>
          <a:prstGeom prst="ellipse">
            <a:avLst/>
          </a:pr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en-US"/>
          </a:p>
        </p:txBody>
      </p:sp>
      <p:sp>
        <p:nvSpPr>
          <p:cNvPr id="50186" name="TextBox 12">
            <a:extLst>
              <a:ext uri="{FF2B5EF4-FFF2-40B4-BE49-F238E27FC236}">
                <a16:creationId xmlns:a16="http://schemas.microsoft.com/office/drawing/2014/main" id="{E4A830D6-28BA-EDBF-2D1B-3C95440F59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1444" y="2039938"/>
            <a:ext cx="2629246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IE" altLang="en-US" sz="900">
                <a:ea typeface="Calibri" panose="020F0502020204030204" pitchFamily="34" charset="0"/>
                <a:cs typeface="Calibri" panose="020F0502020204030204" pitchFamily="34" charset="0"/>
              </a:rPr>
              <a:t>2021 Family Leave and Miscellaneous Provisions Act</a:t>
            </a:r>
            <a:endParaRPr lang="en-IE" altLang="en-US" sz="900"/>
          </a:p>
        </p:txBody>
      </p:sp>
      <p:pic>
        <p:nvPicPr>
          <p:cNvPr id="50189" name="Picture 18">
            <a:extLst>
              <a:ext uri="{FF2B5EF4-FFF2-40B4-BE49-F238E27FC236}">
                <a16:creationId xmlns:a16="http://schemas.microsoft.com/office/drawing/2014/main" id="{ACEC6693-6531-86E7-781B-6DC91CD2EE9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2" t="16791" r="34306" b="-2213"/>
          <a:stretch>
            <a:fillRect/>
          </a:stretch>
        </p:blipFill>
        <p:spPr bwMode="auto">
          <a:xfrm>
            <a:off x="367770" y="1298734"/>
            <a:ext cx="1170781" cy="1629569"/>
          </a:xfrm>
          <a:prstGeom prst="rect">
            <a:avLst/>
          </a:prstGeom>
          <a:noFill/>
          <a:ln w="190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90" name="Picture 8">
            <a:extLst>
              <a:ext uri="{FF2B5EF4-FFF2-40B4-BE49-F238E27FC236}">
                <a16:creationId xmlns:a16="http://schemas.microsoft.com/office/drawing/2014/main" id="{BB68B374-FC42-1B2A-60AA-8D323AF1D786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18" t="15759" r="35030" b="3534"/>
          <a:stretch>
            <a:fillRect/>
          </a:stretch>
        </p:blipFill>
        <p:spPr bwMode="auto">
          <a:xfrm>
            <a:off x="1039813" y="2691607"/>
            <a:ext cx="1170782" cy="16811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91" name="Content Placeholder 4">
            <a:extLst>
              <a:ext uri="{FF2B5EF4-FFF2-40B4-BE49-F238E27FC236}">
                <a16:creationId xmlns:a16="http://schemas.microsoft.com/office/drawing/2014/main" id="{55ED0C20-D31E-253B-645D-AD615140186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89" t="14011" r="31824"/>
          <a:stretch>
            <a:fillRect/>
          </a:stretch>
        </p:blipFill>
        <p:spPr bwMode="auto">
          <a:xfrm>
            <a:off x="271463" y="3613944"/>
            <a:ext cx="1319213" cy="16184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192" name="Picture 6">
            <a:extLst>
              <a:ext uri="{FF2B5EF4-FFF2-40B4-BE49-F238E27FC236}">
                <a16:creationId xmlns:a16="http://schemas.microsoft.com/office/drawing/2014/main" id="{7575FBA1-42BA-0F33-FEA7-D00F544FF5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9955" y="536020"/>
            <a:ext cx="1233488" cy="180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93" name="Picture 7">
            <a:extLst>
              <a:ext uri="{FF2B5EF4-FFF2-40B4-BE49-F238E27FC236}">
                <a16:creationId xmlns:a16="http://schemas.microsoft.com/office/drawing/2014/main" id="{84985150-1C9E-849C-6EB9-DBCB3C2043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8545" y="2635250"/>
            <a:ext cx="1170782" cy="163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94" name="Picture 10">
            <a:extLst>
              <a:ext uri="{FF2B5EF4-FFF2-40B4-BE49-F238E27FC236}">
                <a16:creationId xmlns:a16="http://schemas.microsoft.com/office/drawing/2014/main" id="{9CC1242B-2B00-2052-C912-64ADFC2210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589" y="3613704"/>
            <a:ext cx="1374775" cy="1897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8476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DF33E-03DB-AF92-B876-247E99061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Content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F7EE7-38E6-0047-6767-D55F4384AB0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28674" y="1231719"/>
            <a:ext cx="7527924" cy="3643425"/>
          </a:xfrm>
        </p:spPr>
        <p:txBody>
          <a:bodyPr/>
          <a:lstStyle/>
          <a:p>
            <a:pPr marL="457200" indent="-457200">
              <a:buAutoNum type="arabicParenR"/>
            </a:pPr>
            <a:r>
              <a:rPr lang="en-IE" dirty="0"/>
              <a:t>Focus of the presentation</a:t>
            </a:r>
          </a:p>
          <a:p>
            <a:pPr marL="457200" indent="-457200">
              <a:buAutoNum type="arabicParenR"/>
            </a:pPr>
            <a:r>
              <a:rPr lang="en-IE" dirty="0"/>
              <a:t>Theoretical background of the research</a:t>
            </a:r>
          </a:p>
          <a:p>
            <a:pPr marL="457200" indent="-457200">
              <a:buAutoNum type="arabicParenR"/>
            </a:pPr>
            <a:r>
              <a:rPr lang="en-IE" dirty="0"/>
              <a:t>Background to the study</a:t>
            </a:r>
          </a:p>
          <a:p>
            <a:pPr marL="457200" indent="-457200">
              <a:buAutoNum type="arabicParenR"/>
            </a:pPr>
            <a:r>
              <a:rPr lang="en-IE" dirty="0"/>
              <a:t>Study overview </a:t>
            </a:r>
          </a:p>
          <a:p>
            <a:pPr marL="457200" indent="-457200">
              <a:buAutoNum type="arabicParenR"/>
            </a:pPr>
            <a:r>
              <a:rPr lang="en-IE" dirty="0"/>
              <a:t>Module 1 Sample profile</a:t>
            </a:r>
          </a:p>
          <a:p>
            <a:pPr marL="457200" indent="-457200">
              <a:buAutoNum type="arabicParenR"/>
            </a:pPr>
            <a:r>
              <a:rPr lang="en-IE" dirty="0"/>
              <a:t>Module 1 Selected Findings </a:t>
            </a:r>
          </a:p>
          <a:p>
            <a:pPr marL="457200" indent="-457200">
              <a:buAutoNum type="arabicParenR"/>
            </a:pPr>
            <a:r>
              <a:rPr lang="en-IE" dirty="0"/>
              <a:t>Overall conclusions Module 1</a:t>
            </a:r>
          </a:p>
          <a:p>
            <a:pPr marL="457200" indent="-457200">
              <a:buAutoNum type="arabicParenR"/>
            </a:pPr>
            <a:r>
              <a:rPr lang="en-IE" dirty="0"/>
              <a:t>Module 2</a:t>
            </a:r>
          </a:p>
          <a:p>
            <a:pPr marL="457200" indent="-457200">
              <a:buAutoNum type="arabicParenR"/>
            </a:pPr>
            <a:r>
              <a:rPr lang="en-IE" dirty="0"/>
              <a:t>Overall conclusions Module 2</a:t>
            </a:r>
          </a:p>
          <a:p>
            <a:pPr marL="457200" indent="-457200">
              <a:buAutoNum type="arabicParenR"/>
            </a:pPr>
            <a:r>
              <a:rPr lang="en-IE" dirty="0"/>
              <a:t>Final Commentary</a:t>
            </a:r>
          </a:p>
          <a:p>
            <a:pPr marL="457200" indent="-457200">
              <a:buAutoNum type="arabicParenR"/>
            </a:pPr>
            <a:endParaRPr lang="en-IE" dirty="0"/>
          </a:p>
          <a:p>
            <a:pPr marL="457200" indent="-457200">
              <a:buAutoNum type="arabicParenR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6477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E9F8A-7F87-36DB-2199-811F608AE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1) Focus of the presentation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4A51F2-CCC0-A252-CE17-3354DCFCB8E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497496" y="1881076"/>
            <a:ext cx="6255026" cy="3512560"/>
          </a:xfrm>
        </p:spPr>
        <p:txBody>
          <a:bodyPr/>
          <a:lstStyle/>
          <a:p>
            <a:pPr algn="ctr">
              <a:lnSpc>
                <a:spcPct val="115000"/>
              </a:lnSpc>
            </a:pPr>
            <a:r>
              <a:rPr lang="en-IE" b="0" dirty="0">
                <a:solidFill>
                  <a:srgbClr val="40404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‘ This presentation (followed by a discussion) will not only address the concerns raised by the findings of the study but also highlight where there is cause for optimism.’</a:t>
            </a:r>
            <a:endParaRPr lang="en-US" b="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1485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113533" y="793598"/>
            <a:ext cx="8440616" cy="5143500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55000"/>
                  <a:lumOff val="4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scene3d>
            <a:camera prst="perspectiveAbove"/>
            <a:lightRig rig="threePt" dir="t"/>
          </a:scene3d>
          <a:sp3d contourW="25400"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350" dirty="0"/>
          </a:p>
        </p:txBody>
      </p:sp>
      <p:sp>
        <p:nvSpPr>
          <p:cNvPr id="23" name="Right Arrow 22"/>
          <p:cNvSpPr/>
          <p:nvPr/>
        </p:nvSpPr>
        <p:spPr>
          <a:xfrm>
            <a:off x="1097280" y="4279234"/>
            <a:ext cx="6473123" cy="682829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</a:schemeClr>
              </a:gs>
              <a:gs pos="80531">
                <a:schemeClr val="accent1">
                  <a:lumMod val="60000"/>
                  <a:lumOff val="40000"/>
                </a:schemeClr>
              </a:gs>
              <a:gs pos="23000">
                <a:schemeClr val="accent1">
                  <a:lumMod val="95000"/>
                  <a:lumOff val="5000"/>
                </a:schemeClr>
              </a:gs>
              <a:gs pos="55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350"/>
          </a:p>
        </p:txBody>
      </p:sp>
      <p:sp>
        <p:nvSpPr>
          <p:cNvPr id="22" name="Right Arrow 21"/>
          <p:cNvSpPr/>
          <p:nvPr/>
        </p:nvSpPr>
        <p:spPr>
          <a:xfrm>
            <a:off x="1097280" y="1828779"/>
            <a:ext cx="6473123" cy="682829"/>
          </a:xfrm>
          <a:prstGeom prst="rightArrow">
            <a:avLst/>
          </a:prstGeom>
          <a:gradFill flip="none" rotWithShape="1">
            <a:gsLst>
              <a:gs pos="17000">
                <a:schemeClr val="accent1">
                  <a:lumMod val="60000"/>
                  <a:lumOff val="40000"/>
                </a:schemeClr>
              </a:gs>
              <a:gs pos="0">
                <a:schemeClr val="accent1">
                  <a:lumMod val="40000"/>
                  <a:lumOff val="60000"/>
                </a:schemeClr>
              </a:gs>
              <a:gs pos="36000">
                <a:schemeClr val="accent1">
                  <a:lumMod val="95000"/>
                  <a:lumOff val="5000"/>
                </a:schemeClr>
              </a:gs>
              <a:gs pos="87000">
                <a:schemeClr val="accent1">
                  <a:lumMod val="60000"/>
                  <a:lumOff val="40000"/>
                </a:schemeClr>
              </a:gs>
              <a:gs pos="55000">
                <a:schemeClr val="accent1">
                  <a:lumMod val="60000"/>
                </a:schemeClr>
              </a:gs>
            </a:gsLst>
            <a:path path="circle">
              <a:fillToRect l="50000" t="130000" r="50000" b="-30000"/>
            </a:path>
            <a:tileRect/>
          </a:gradFill>
          <a:ln>
            <a:noFill/>
          </a:ln>
          <a:scene3d>
            <a:camera prst="perspectiveRelaxedModerately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sz="1350"/>
          </a:p>
        </p:txBody>
      </p:sp>
      <p:sp>
        <p:nvSpPr>
          <p:cNvPr id="18" name="Rounded Rectangle 17"/>
          <p:cNvSpPr/>
          <p:nvPr/>
        </p:nvSpPr>
        <p:spPr>
          <a:xfrm>
            <a:off x="4743026" y="1168531"/>
            <a:ext cx="2179749" cy="214433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High self-esteem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Resilience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Self-acceptance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Self-compassion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Adaptive coping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9659" y="2374079"/>
            <a:ext cx="1535805" cy="2127187"/>
          </a:xfrm>
          <a:prstGeom prst="roundRect">
            <a:avLst/>
          </a:prstGeom>
          <a:noFill/>
          <a:ln>
            <a:noFill/>
          </a:ln>
          <a:scene3d>
            <a:camera prst="perspectiveRelaxed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2700" dirty="0">
                <a:solidFill>
                  <a:schemeClr val="tx1"/>
                </a:solidFill>
              </a:rPr>
              <a:t>LGBTQI+ </a:t>
            </a:r>
          </a:p>
          <a:p>
            <a:pPr algn="ctr"/>
            <a:r>
              <a:rPr lang="en-IE" sz="2700" dirty="0">
                <a:solidFill>
                  <a:schemeClr val="tx1"/>
                </a:solidFill>
              </a:rPr>
              <a:t>Minority </a:t>
            </a:r>
          </a:p>
          <a:p>
            <a:pPr algn="ctr"/>
            <a:r>
              <a:rPr lang="en-IE" sz="2700" dirty="0">
                <a:solidFill>
                  <a:schemeClr val="tx1"/>
                </a:solidFill>
              </a:rPr>
              <a:t>Stress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340430" y="3397709"/>
            <a:ext cx="2311758" cy="214433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</a:pPr>
            <a:endParaRPr lang="en-IE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Discrimination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Violence/victimisation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Prejudice/stereotyping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Heteronormative bias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 err="1"/>
              <a:t>Heterosexism</a:t>
            </a:r>
            <a:endParaRPr lang="en-IE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Social isolation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Negative home/work/ school/local impact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1406435" y="1178059"/>
            <a:ext cx="2179749" cy="214433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</a:pPr>
            <a:endParaRPr lang="en-IE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Liberal  political, social and religious climate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Social support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LGBTI specific support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Partner relationship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Positive home/work/ </a:t>
            </a:r>
            <a:r>
              <a:rPr lang="en-IE" sz="1350"/>
              <a:t>school/local impact</a:t>
            </a:r>
            <a:endParaRPr lang="en-IE" sz="1350" dirty="0"/>
          </a:p>
        </p:txBody>
      </p:sp>
      <p:sp>
        <p:nvSpPr>
          <p:cNvPr id="13" name="Flowchart: Connector 12"/>
          <p:cNvSpPr/>
          <p:nvPr/>
        </p:nvSpPr>
        <p:spPr>
          <a:xfrm>
            <a:off x="3196992" y="1854089"/>
            <a:ext cx="342900" cy="34290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300" dirty="0"/>
              <a:t>+</a:t>
            </a:r>
          </a:p>
        </p:txBody>
      </p:sp>
      <p:sp>
        <p:nvSpPr>
          <p:cNvPr id="14" name="Flowchart: Terminator 13"/>
          <p:cNvSpPr/>
          <p:nvPr/>
        </p:nvSpPr>
        <p:spPr>
          <a:xfrm>
            <a:off x="1406434" y="945355"/>
            <a:ext cx="2179658" cy="463640"/>
          </a:xfrm>
          <a:prstGeom prst="flowChartTermina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350" dirty="0"/>
              <a:t>External Factors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4635935" y="3397708"/>
            <a:ext cx="2311758" cy="2144333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</a:pPr>
            <a:endParaRPr lang="en-IE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IE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Internalised homo/bi/ trans negativity/phobia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Attachment insecurity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Rejection sensitivity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Rumination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Maladaptive coping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Vigilance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IE" sz="1350" dirty="0"/>
              <a:t>Substance misuse</a:t>
            </a:r>
          </a:p>
          <a:p>
            <a:endParaRPr lang="en-IE" sz="1350" dirty="0"/>
          </a:p>
        </p:txBody>
      </p:sp>
      <p:sp>
        <p:nvSpPr>
          <p:cNvPr id="16" name="Flowchart: Connector 15"/>
          <p:cNvSpPr/>
          <p:nvPr/>
        </p:nvSpPr>
        <p:spPr>
          <a:xfrm>
            <a:off x="2588608" y="3451245"/>
            <a:ext cx="342900" cy="3429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500" dirty="0"/>
              <a:t>-</a:t>
            </a:r>
          </a:p>
        </p:txBody>
      </p:sp>
      <p:sp>
        <p:nvSpPr>
          <p:cNvPr id="17" name="Flowchart: Terminator 16"/>
          <p:cNvSpPr/>
          <p:nvPr/>
        </p:nvSpPr>
        <p:spPr>
          <a:xfrm>
            <a:off x="4742934" y="949727"/>
            <a:ext cx="2179749" cy="463640"/>
          </a:xfrm>
          <a:prstGeom prst="flowChartTermina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350" dirty="0"/>
              <a:t>Internal Factors</a:t>
            </a:r>
          </a:p>
        </p:txBody>
      </p:sp>
      <p:sp>
        <p:nvSpPr>
          <p:cNvPr id="19" name="Oval 18"/>
          <p:cNvSpPr/>
          <p:nvPr/>
        </p:nvSpPr>
        <p:spPr>
          <a:xfrm>
            <a:off x="3154895" y="2511356"/>
            <a:ext cx="1799667" cy="1693966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900"/>
              </a:spcAft>
            </a:pPr>
            <a:r>
              <a:rPr lang="en-IE" sz="1350" dirty="0"/>
              <a:t>Coming out</a:t>
            </a:r>
          </a:p>
          <a:p>
            <a:pPr algn="ctr">
              <a:spcAft>
                <a:spcPts val="900"/>
              </a:spcAft>
            </a:pPr>
            <a:r>
              <a:rPr lang="en-IE" sz="1350" dirty="0"/>
              <a:t>Self-disclosure or concealment</a:t>
            </a:r>
          </a:p>
          <a:p>
            <a:pPr algn="ctr">
              <a:spcAft>
                <a:spcPts val="900"/>
              </a:spcAft>
            </a:pPr>
            <a:r>
              <a:rPr lang="en-IE" sz="1350" dirty="0"/>
              <a:t>Gender non-conformity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7640935" y="1713784"/>
            <a:ext cx="1450484" cy="3769501"/>
          </a:xfrm>
          <a:prstGeom prst="roundRect">
            <a:avLst/>
          </a:prstGeom>
          <a:gradFill flip="none" rotWithShape="1">
            <a:gsLst>
              <a:gs pos="0">
                <a:schemeClr val="accent3">
                  <a:lumMod val="12000"/>
                </a:schemeClr>
              </a:gs>
              <a:gs pos="68000">
                <a:schemeClr val="accent3">
                  <a:lumMod val="80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1350" dirty="0">
                <a:solidFill>
                  <a:schemeClr val="tx1"/>
                </a:solidFill>
              </a:rPr>
              <a:t>Outcome variables:</a:t>
            </a:r>
          </a:p>
          <a:p>
            <a:pPr algn="ctr">
              <a:lnSpc>
                <a:spcPct val="150000"/>
              </a:lnSpc>
            </a:pPr>
            <a:r>
              <a:rPr lang="en-IE" sz="1350" dirty="0"/>
              <a:t>Happiness</a:t>
            </a:r>
          </a:p>
          <a:p>
            <a:pPr algn="ctr">
              <a:lnSpc>
                <a:spcPct val="150000"/>
              </a:lnSpc>
            </a:pPr>
            <a:r>
              <a:rPr lang="en-IE" sz="1350" dirty="0"/>
              <a:t>Life-satisfaction</a:t>
            </a:r>
          </a:p>
          <a:p>
            <a:pPr algn="ctr">
              <a:lnSpc>
                <a:spcPct val="150000"/>
              </a:lnSpc>
            </a:pPr>
            <a:r>
              <a:rPr lang="en-IE" sz="1350" dirty="0"/>
              <a:t>Quality of life</a:t>
            </a:r>
          </a:p>
          <a:p>
            <a:pPr algn="ctr">
              <a:lnSpc>
                <a:spcPct val="150000"/>
              </a:lnSpc>
            </a:pPr>
            <a:r>
              <a:rPr lang="en-IE" sz="1350" dirty="0"/>
              <a:t>Wellness</a:t>
            </a:r>
          </a:p>
          <a:p>
            <a:pPr algn="ctr">
              <a:lnSpc>
                <a:spcPct val="150000"/>
              </a:lnSpc>
            </a:pPr>
            <a:r>
              <a:rPr lang="en-IE" sz="1350" dirty="0"/>
              <a:t>Wellbeing</a:t>
            </a:r>
          </a:p>
          <a:p>
            <a:pPr algn="ctr">
              <a:lnSpc>
                <a:spcPct val="150000"/>
              </a:lnSpc>
            </a:pPr>
            <a:r>
              <a:rPr lang="en-IE" sz="1350" dirty="0"/>
              <a:t>Mental health</a:t>
            </a:r>
          </a:p>
          <a:p>
            <a:pPr algn="ctr">
              <a:lnSpc>
                <a:spcPct val="150000"/>
              </a:lnSpc>
            </a:pPr>
            <a:r>
              <a:rPr lang="en-IE" sz="1350" dirty="0"/>
              <a:t>Mental distress</a:t>
            </a:r>
          </a:p>
          <a:p>
            <a:pPr algn="ctr">
              <a:lnSpc>
                <a:spcPct val="150000"/>
              </a:lnSpc>
            </a:pPr>
            <a:r>
              <a:rPr lang="en-IE" sz="1350" dirty="0"/>
              <a:t>Mental illness</a:t>
            </a:r>
          </a:p>
          <a:p>
            <a:pPr algn="ctr">
              <a:lnSpc>
                <a:spcPct val="150000"/>
              </a:lnSpc>
            </a:pPr>
            <a:r>
              <a:rPr lang="en-IE" sz="1350" dirty="0"/>
              <a:t>Suicide / Self-harm</a:t>
            </a:r>
          </a:p>
          <a:p>
            <a:pPr algn="ctr"/>
            <a:endParaRPr lang="en-IE" sz="1350" dirty="0"/>
          </a:p>
        </p:txBody>
      </p:sp>
      <p:sp>
        <p:nvSpPr>
          <p:cNvPr id="21" name="Flowchart: Connector 20"/>
          <p:cNvSpPr/>
          <p:nvPr/>
        </p:nvSpPr>
        <p:spPr>
          <a:xfrm>
            <a:off x="6392300" y="1912443"/>
            <a:ext cx="342900" cy="342900"/>
          </a:xfrm>
          <a:prstGeom prst="flowChartConnector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3300" dirty="0"/>
              <a:t>+</a:t>
            </a:r>
          </a:p>
        </p:txBody>
      </p:sp>
      <p:sp>
        <p:nvSpPr>
          <p:cNvPr id="11" name="Flowchart: Connector 10"/>
          <p:cNvSpPr/>
          <p:nvPr/>
        </p:nvSpPr>
        <p:spPr>
          <a:xfrm>
            <a:off x="5261618" y="3437672"/>
            <a:ext cx="342900" cy="3429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IE" sz="4500" dirty="0"/>
              <a:t>-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FD4AB16-65DD-955F-C72F-A5F5B2FA2D7A}"/>
              </a:ext>
            </a:extLst>
          </p:cNvPr>
          <p:cNvSpPr txBox="1"/>
          <p:nvPr/>
        </p:nvSpPr>
        <p:spPr>
          <a:xfrm>
            <a:off x="624859" y="214180"/>
            <a:ext cx="86594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3600" dirty="0">
                <a:solidFill>
                  <a:srgbClr val="0E73B9"/>
                </a:solidFill>
              </a:rPr>
              <a:t>2) Theoretical Background of the Research</a:t>
            </a:r>
            <a:endParaRPr lang="en-US" sz="3600" dirty="0">
              <a:solidFill>
                <a:srgbClr val="0E73B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363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80629" y="771900"/>
            <a:ext cx="7500939" cy="561600"/>
          </a:xfrm>
        </p:spPr>
        <p:txBody>
          <a:bodyPr/>
          <a:lstStyle/>
          <a:p>
            <a:r>
              <a:rPr lang="en-GB" dirty="0"/>
              <a:t>3) Background to the study</a:t>
            </a:r>
            <a:br>
              <a:rPr lang="en-GB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85ECFC-25E4-95D1-0E83-FF66A54340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5057" y="1333499"/>
            <a:ext cx="2478314" cy="354655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6CCA22D-5C27-31DE-F00A-562BC7E083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8712" y="1507211"/>
            <a:ext cx="2370189" cy="319913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21F9A5-71D8-A875-0337-3EDEA0507B90}"/>
              </a:ext>
            </a:extLst>
          </p:cNvPr>
          <p:cNvSpPr txBox="1"/>
          <p:nvPr/>
        </p:nvSpPr>
        <p:spPr>
          <a:xfrm>
            <a:off x="1977390" y="4880052"/>
            <a:ext cx="705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/>
              <a:t>2016 </a:t>
            </a:r>
          </a:p>
        </p:txBody>
      </p:sp>
    </p:spTree>
    <p:extLst>
      <p:ext uri="{BB962C8B-B14F-4D97-AF65-F5344CB8AC3E}">
        <p14:creationId xmlns:p14="http://schemas.microsoft.com/office/powerpoint/2010/main" val="3786511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CBB578-1244-8F27-69A7-969690297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4) Study overview</a:t>
            </a:r>
          </a:p>
        </p:txBody>
      </p:sp>
      <p:graphicFrame>
        <p:nvGraphicFramePr>
          <p:cNvPr id="17" name="Diagram 16">
            <a:extLst>
              <a:ext uri="{FF2B5EF4-FFF2-40B4-BE49-F238E27FC236}">
                <a16:creationId xmlns:a16="http://schemas.microsoft.com/office/drawing/2014/main" id="{1DB049E7-6C63-BEE4-1F32-D4050FC4BC0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842885516"/>
              </p:ext>
            </p:extLst>
          </p:nvPr>
        </p:nvGraphicFramePr>
        <p:xfrm>
          <a:off x="374032" y="921600"/>
          <a:ext cx="8410221" cy="49937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816BE7D4-A416-4DB3-37CF-4ABC27F83205}"/>
              </a:ext>
            </a:extLst>
          </p:cNvPr>
          <p:cNvSpPr txBox="1"/>
          <p:nvPr/>
        </p:nvSpPr>
        <p:spPr>
          <a:xfrm>
            <a:off x="451556" y="1296324"/>
            <a:ext cx="1789288" cy="646986"/>
          </a:xfrm>
          <a:prstGeom prst="roundRect">
            <a:avLst/>
          </a:prstGeom>
          <a:solidFill>
            <a:srgbClr val="D5B8EA"/>
          </a:solidFill>
          <a:ln>
            <a:solidFill>
              <a:srgbClr val="7030A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IE" sz="1600" b="1" dirty="0"/>
              <a:t>Comparison with LGBTIreland 2016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6D09E5-F9C1-90C9-DE29-569FE5088DB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19987110" flipH="1">
            <a:off x="5552667" y="2225866"/>
            <a:ext cx="2686145" cy="180384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34D225-C685-E165-87C9-5A26677095E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67488" y="1365510"/>
            <a:ext cx="1816765" cy="701101"/>
          </a:xfrm>
          <a:prstGeom prst="rect">
            <a:avLst/>
          </a:prstGeom>
        </p:spPr>
      </p:pic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F6FFFC67-AC0A-002F-19AC-AF44035C5BFF}"/>
              </a:ext>
            </a:extLst>
          </p:cNvPr>
          <p:cNvCxnSpPr>
            <a:cxnSpLocks/>
          </p:cNvCxnSpPr>
          <p:nvPr/>
        </p:nvCxnSpPr>
        <p:spPr>
          <a:xfrm flipH="1" flipV="1">
            <a:off x="1433689" y="2066611"/>
            <a:ext cx="982133" cy="495967"/>
          </a:xfrm>
          <a:prstGeom prst="straightConnector1">
            <a:avLst/>
          </a:prstGeom>
          <a:ln w="38100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26204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4A15F5-8B08-65E1-47E4-F8CF8D5882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5) Sample Profile</a:t>
            </a:r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1FAF4A09-35B7-BAAD-86C4-6E39D1A1F3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8894275"/>
              </p:ext>
            </p:extLst>
          </p:nvPr>
        </p:nvGraphicFramePr>
        <p:xfrm>
          <a:off x="828675" y="1524000"/>
          <a:ext cx="7202144" cy="429370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11920">
                  <a:extLst>
                    <a:ext uri="{9D8B030D-6E8A-4147-A177-3AD203B41FA5}">
                      <a16:colId xmlns:a16="http://schemas.microsoft.com/office/drawing/2014/main" val="2485348586"/>
                    </a:ext>
                  </a:extLst>
                </a:gridCol>
                <a:gridCol w="2178306">
                  <a:extLst>
                    <a:ext uri="{9D8B030D-6E8A-4147-A177-3AD203B41FA5}">
                      <a16:colId xmlns:a16="http://schemas.microsoft.com/office/drawing/2014/main" val="328292686"/>
                    </a:ext>
                  </a:extLst>
                </a:gridCol>
                <a:gridCol w="1255959">
                  <a:extLst>
                    <a:ext uri="{9D8B030D-6E8A-4147-A177-3AD203B41FA5}">
                      <a16:colId xmlns:a16="http://schemas.microsoft.com/office/drawing/2014/main" val="2528027521"/>
                    </a:ext>
                  </a:extLst>
                </a:gridCol>
                <a:gridCol w="1255959">
                  <a:extLst>
                    <a:ext uri="{9D8B030D-6E8A-4147-A177-3AD203B41FA5}">
                      <a16:colId xmlns:a16="http://schemas.microsoft.com/office/drawing/2014/main" val="3786854341"/>
                    </a:ext>
                  </a:extLst>
                </a:gridCol>
              </a:tblGrid>
              <a:tr h="330285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</a:rPr>
                        <a:t>Groupings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</a:rPr>
                        <a:t>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</a:rPr>
                        <a:t>%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4621434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Gender Identity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Cis men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889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32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1559648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Cis women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1050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38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78022732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TGNC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839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30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1342824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total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2778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065921569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u="none" strike="noStrike" dirty="0">
                          <a:effectLst/>
                        </a:rPr>
                        <a:t>Sexual Orientation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Gay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884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32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612348224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Lesbian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510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18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4893986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Bisexual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606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22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7092919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Queer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326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12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33689874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Asexual 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108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4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677884763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>
                          <a:effectLst/>
                        </a:rPr>
                        <a:t>Pansexual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169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14049593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other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175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 dirty="0">
                          <a:effectLst/>
                        </a:rPr>
                        <a:t>6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68557783"/>
                  </a:ext>
                </a:extLst>
              </a:tr>
              <a:tr h="330285">
                <a:tc>
                  <a:txBody>
                    <a:bodyPr/>
                    <a:lstStyle/>
                    <a:p>
                      <a:pPr algn="ctr" fontAlgn="b"/>
                      <a:endParaRPr lang="en-US" sz="20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IE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2000" u="none" strike="noStrike">
                          <a:effectLst/>
                        </a:rPr>
                        <a:t>2778</a:t>
                      </a:r>
                      <a:endParaRPr lang="en-US" sz="20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84315961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A691CCFA-0AFA-E2AC-E34F-2B149B0772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6552" y="51535"/>
            <a:ext cx="1237595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257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4E701B-8E20-1326-70AD-BAB14AF078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Sample Profile (cont.)</a:t>
            </a: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38E52C46-368D-0865-7D7A-0C47C37A681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1120109"/>
              </p:ext>
            </p:extLst>
          </p:nvPr>
        </p:nvGraphicFramePr>
        <p:xfrm>
          <a:off x="900112" y="1664404"/>
          <a:ext cx="6842036" cy="37507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F1360A4A-3379-4213-D88E-5BCE1F5E7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13586" y="160213"/>
            <a:ext cx="1237595" cy="1774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6520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Trinity_PPT_Calibri_Option2">
  <a:themeElements>
    <a:clrScheme name="Custom 5 1">
      <a:dk1>
        <a:srgbClr val="000000"/>
      </a:dk1>
      <a:lt1>
        <a:srgbClr val="FFFFFF"/>
      </a:lt1>
      <a:dk2>
        <a:srgbClr val="0070BB"/>
      </a:dk2>
      <a:lt2>
        <a:srgbClr val="FFFFFF"/>
      </a:lt2>
      <a:accent1>
        <a:srgbClr val="0070BB"/>
      </a:accent1>
      <a:accent2>
        <a:srgbClr val="0070BB"/>
      </a:accent2>
      <a:accent3>
        <a:srgbClr val="7C7C7C"/>
      </a:accent3>
      <a:accent4>
        <a:srgbClr val="A6A6A6"/>
      </a:accent4>
      <a:accent5>
        <a:srgbClr val="0070BB"/>
      </a:accent5>
      <a:accent6>
        <a:srgbClr val="0070BB"/>
      </a:accent6>
      <a:hlink>
        <a:srgbClr val="000000"/>
      </a:hlink>
      <a:folHlink>
        <a:srgbClr val="000000"/>
      </a:folHlink>
    </a:clrScheme>
    <a:fontScheme name="Trinity Colleg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2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7BC49311-8BFE-4007-9301-796DAA288E0C}">
  <we:reference id="3e0fcce7-415c-4081-926c-b4e449c650e4" version="1.0.0.0" store="EXCatalog" storeType="EXCatalog"/>
  <we:alternateReferences/>
  <we:properties/>
  <we:bindings/>
  <we:snapshot xmlns:r="http://schemas.openxmlformats.org/officeDocument/2006/relationships"/>
</we:webextension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7930</TotalTime>
  <Words>1363</Words>
  <Application>Microsoft Office PowerPoint</Application>
  <PresentationFormat>On-screen Show (4:3)</PresentationFormat>
  <Paragraphs>268</Paragraphs>
  <Slides>21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Courier New</vt:lpstr>
      <vt:lpstr>Minion Pro</vt:lpstr>
      <vt:lpstr>Times New Roman</vt:lpstr>
      <vt:lpstr>Trinity_PPT_Calibri_Option2</vt:lpstr>
      <vt:lpstr>Being LGBTQI+ in Ireland:</vt:lpstr>
      <vt:lpstr>Team members</vt:lpstr>
      <vt:lpstr>Content</vt:lpstr>
      <vt:lpstr>1) Focus of the presentation</vt:lpstr>
      <vt:lpstr>PowerPoint Presentation</vt:lpstr>
      <vt:lpstr>3) Background to the study </vt:lpstr>
      <vt:lpstr>4) Study overview</vt:lpstr>
      <vt:lpstr>5) Sample Profile</vt:lpstr>
      <vt:lpstr>Sample Profile (cont.)</vt:lpstr>
      <vt:lpstr>Commentary on sample profile Module 1</vt:lpstr>
      <vt:lpstr>6) Selected Findings</vt:lpstr>
      <vt:lpstr>Wellbeing: Self esteem</vt:lpstr>
      <vt:lpstr>Happiness and Comfort among subgroups</vt:lpstr>
      <vt:lpstr>Celebration of LGBTQI+ Identity</vt:lpstr>
      <vt:lpstr>7) Overall Conclusions Module 1</vt:lpstr>
      <vt:lpstr>8) Module Two: Public Attitudes LGBT people</vt:lpstr>
      <vt:lpstr>9) Conclusions Module Two: Public Attitudes</vt:lpstr>
      <vt:lpstr>10) Final Commentary</vt:lpstr>
      <vt:lpstr>Thanks to</vt:lpstr>
      <vt:lpstr>jan.devries@tcd.ie</vt:lpstr>
      <vt:lpstr>Positive  legislative  and policy changes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— Calibri Regular 36pt</dc:title>
  <dc:creator>Administrator</dc:creator>
  <cp:lastModifiedBy>Jan De Vries</cp:lastModifiedBy>
  <cp:revision>41</cp:revision>
  <cp:lastPrinted>2024-04-23T11:03:29Z</cp:lastPrinted>
  <dcterms:created xsi:type="dcterms:W3CDTF">2015-04-21T16:55:50Z</dcterms:created>
  <dcterms:modified xsi:type="dcterms:W3CDTF">2024-08-09T14:25:23Z</dcterms:modified>
</cp:coreProperties>
</file>