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9" r:id="rId3"/>
    <p:sldId id="257" r:id="rId4"/>
    <p:sldId id="277" r:id="rId5"/>
    <p:sldId id="278" r:id="rId6"/>
    <p:sldId id="279" r:id="rId7"/>
    <p:sldId id="283" r:id="rId8"/>
    <p:sldId id="271" r:id="rId9"/>
    <p:sldId id="276" r:id="rId10"/>
    <p:sldId id="258" r:id="rId11"/>
    <p:sldId id="285" r:id="rId12"/>
    <p:sldId id="286" r:id="rId13"/>
    <p:sldId id="287" r:id="rId14"/>
    <p:sldId id="288" r:id="rId15"/>
    <p:sldId id="282" r:id="rId16"/>
    <p:sldId id="267" r:id="rId17"/>
    <p:sldId id="262" r:id="rId18"/>
    <p:sldId id="261" r:id="rId19"/>
    <p:sldId id="275" r:id="rId20"/>
    <p:sldId id="264" r:id="rId21"/>
    <p:sldId id="284" r:id="rId22"/>
    <p:sldId id="289" r:id="rId2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981" autoAdjust="0"/>
    <p:restoredTop sz="94660"/>
  </p:normalViewPr>
  <p:slideViewPr>
    <p:cSldViewPr snapToGrid="0">
      <p:cViewPr varScale="1">
        <p:scale>
          <a:sx n="72" d="100"/>
          <a:sy n="72" d="100"/>
        </p:scale>
        <p:origin x="534"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IE"/>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IE"/>
          </a:p>
        </p:txBody>
      </p:sp>
      <p:sp>
        <p:nvSpPr>
          <p:cNvPr id="4" name="Date Placeholder 3"/>
          <p:cNvSpPr>
            <a:spLocks noGrp="1"/>
          </p:cNvSpPr>
          <p:nvPr>
            <p:ph type="dt" sz="half" idx="10"/>
          </p:nvPr>
        </p:nvSpPr>
        <p:spPr/>
        <p:txBody>
          <a:bodyPr/>
          <a:lstStyle/>
          <a:p>
            <a:fld id="{DD1C2F37-AD58-40A3-B858-38550EAE3A71}" type="datetimeFigureOut">
              <a:rPr lang="en-IE" smtClean="0"/>
              <a:t>03/09/2024</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307D7EF7-2AB0-4432-A4FF-F5A177634CAE}" type="slidenum">
              <a:rPr lang="en-IE" smtClean="0"/>
              <a:t>‹#›</a:t>
            </a:fld>
            <a:endParaRPr lang="en-IE"/>
          </a:p>
        </p:txBody>
      </p:sp>
    </p:spTree>
    <p:extLst>
      <p:ext uri="{BB962C8B-B14F-4D97-AF65-F5344CB8AC3E}">
        <p14:creationId xmlns:p14="http://schemas.microsoft.com/office/powerpoint/2010/main" val="150284294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IE"/>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E"/>
          </a:p>
        </p:txBody>
      </p:sp>
      <p:sp>
        <p:nvSpPr>
          <p:cNvPr id="4" name="Date Placeholder 3"/>
          <p:cNvSpPr>
            <a:spLocks noGrp="1"/>
          </p:cNvSpPr>
          <p:nvPr>
            <p:ph type="dt" sz="half" idx="10"/>
          </p:nvPr>
        </p:nvSpPr>
        <p:spPr/>
        <p:txBody>
          <a:bodyPr/>
          <a:lstStyle/>
          <a:p>
            <a:fld id="{DD1C2F37-AD58-40A3-B858-38550EAE3A71}" type="datetimeFigureOut">
              <a:rPr lang="en-IE" smtClean="0"/>
              <a:t>03/09/2024</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307D7EF7-2AB0-4432-A4FF-F5A177634CAE}" type="slidenum">
              <a:rPr lang="en-IE" smtClean="0"/>
              <a:t>‹#›</a:t>
            </a:fld>
            <a:endParaRPr lang="en-IE"/>
          </a:p>
        </p:txBody>
      </p:sp>
    </p:spTree>
    <p:extLst>
      <p:ext uri="{BB962C8B-B14F-4D97-AF65-F5344CB8AC3E}">
        <p14:creationId xmlns:p14="http://schemas.microsoft.com/office/powerpoint/2010/main" val="419302844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IE"/>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E"/>
          </a:p>
        </p:txBody>
      </p:sp>
      <p:sp>
        <p:nvSpPr>
          <p:cNvPr id="4" name="Date Placeholder 3"/>
          <p:cNvSpPr>
            <a:spLocks noGrp="1"/>
          </p:cNvSpPr>
          <p:nvPr>
            <p:ph type="dt" sz="half" idx="10"/>
          </p:nvPr>
        </p:nvSpPr>
        <p:spPr/>
        <p:txBody>
          <a:bodyPr/>
          <a:lstStyle/>
          <a:p>
            <a:fld id="{DD1C2F37-AD58-40A3-B858-38550EAE3A71}" type="datetimeFigureOut">
              <a:rPr lang="en-IE" smtClean="0"/>
              <a:t>03/09/2024</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307D7EF7-2AB0-4432-A4FF-F5A177634CAE}" type="slidenum">
              <a:rPr lang="en-IE" smtClean="0"/>
              <a:t>‹#›</a:t>
            </a:fld>
            <a:endParaRPr lang="en-IE"/>
          </a:p>
        </p:txBody>
      </p:sp>
    </p:spTree>
    <p:extLst>
      <p:ext uri="{BB962C8B-B14F-4D97-AF65-F5344CB8AC3E}">
        <p14:creationId xmlns:p14="http://schemas.microsoft.com/office/powerpoint/2010/main" val="63182539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IE"/>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E"/>
          </a:p>
        </p:txBody>
      </p:sp>
      <p:sp>
        <p:nvSpPr>
          <p:cNvPr id="4" name="Date Placeholder 3"/>
          <p:cNvSpPr>
            <a:spLocks noGrp="1"/>
          </p:cNvSpPr>
          <p:nvPr>
            <p:ph type="dt" sz="half" idx="10"/>
          </p:nvPr>
        </p:nvSpPr>
        <p:spPr/>
        <p:txBody>
          <a:bodyPr/>
          <a:lstStyle/>
          <a:p>
            <a:fld id="{DD1C2F37-AD58-40A3-B858-38550EAE3A71}" type="datetimeFigureOut">
              <a:rPr lang="en-IE" smtClean="0"/>
              <a:t>03/09/2024</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307D7EF7-2AB0-4432-A4FF-F5A177634CAE}" type="slidenum">
              <a:rPr lang="en-IE" smtClean="0"/>
              <a:t>‹#›</a:t>
            </a:fld>
            <a:endParaRPr lang="en-IE"/>
          </a:p>
        </p:txBody>
      </p:sp>
    </p:spTree>
    <p:extLst>
      <p:ext uri="{BB962C8B-B14F-4D97-AF65-F5344CB8AC3E}">
        <p14:creationId xmlns:p14="http://schemas.microsoft.com/office/powerpoint/2010/main" val="37770416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IE"/>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D1C2F37-AD58-40A3-B858-38550EAE3A71}" type="datetimeFigureOut">
              <a:rPr lang="en-IE" smtClean="0"/>
              <a:t>03/09/2024</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307D7EF7-2AB0-4432-A4FF-F5A177634CAE}" type="slidenum">
              <a:rPr lang="en-IE" smtClean="0"/>
              <a:t>‹#›</a:t>
            </a:fld>
            <a:endParaRPr lang="en-IE"/>
          </a:p>
        </p:txBody>
      </p:sp>
    </p:spTree>
    <p:extLst>
      <p:ext uri="{BB962C8B-B14F-4D97-AF65-F5344CB8AC3E}">
        <p14:creationId xmlns:p14="http://schemas.microsoft.com/office/powerpoint/2010/main" val="22434996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IE"/>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E"/>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E"/>
          </a:p>
        </p:txBody>
      </p:sp>
      <p:sp>
        <p:nvSpPr>
          <p:cNvPr id="5" name="Date Placeholder 4"/>
          <p:cNvSpPr>
            <a:spLocks noGrp="1"/>
          </p:cNvSpPr>
          <p:nvPr>
            <p:ph type="dt" sz="half" idx="10"/>
          </p:nvPr>
        </p:nvSpPr>
        <p:spPr/>
        <p:txBody>
          <a:bodyPr/>
          <a:lstStyle/>
          <a:p>
            <a:fld id="{DD1C2F37-AD58-40A3-B858-38550EAE3A71}" type="datetimeFigureOut">
              <a:rPr lang="en-IE" smtClean="0"/>
              <a:t>03/09/2024</a:t>
            </a:fld>
            <a:endParaRPr lang="en-IE"/>
          </a:p>
        </p:txBody>
      </p:sp>
      <p:sp>
        <p:nvSpPr>
          <p:cNvPr id="6" name="Footer Placeholder 5"/>
          <p:cNvSpPr>
            <a:spLocks noGrp="1"/>
          </p:cNvSpPr>
          <p:nvPr>
            <p:ph type="ftr" sz="quarter" idx="11"/>
          </p:nvPr>
        </p:nvSpPr>
        <p:spPr/>
        <p:txBody>
          <a:bodyPr/>
          <a:lstStyle/>
          <a:p>
            <a:endParaRPr lang="en-IE"/>
          </a:p>
        </p:txBody>
      </p:sp>
      <p:sp>
        <p:nvSpPr>
          <p:cNvPr id="7" name="Slide Number Placeholder 6"/>
          <p:cNvSpPr>
            <a:spLocks noGrp="1"/>
          </p:cNvSpPr>
          <p:nvPr>
            <p:ph type="sldNum" sz="quarter" idx="12"/>
          </p:nvPr>
        </p:nvSpPr>
        <p:spPr/>
        <p:txBody>
          <a:bodyPr/>
          <a:lstStyle/>
          <a:p>
            <a:fld id="{307D7EF7-2AB0-4432-A4FF-F5A177634CAE}" type="slidenum">
              <a:rPr lang="en-IE" smtClean="0"/>
              <a:t>‹#›</a:t>
            </a:fld>
            <a:endParaRPr lang="en-IE"/>
          </a:p>
        </p:txBody>
      </p:sp>
    </p:spTree>
    <p:extLst>
      <p:ext uri="{BB962C8B-B14F-4D97-AF65-F5344CB8AC3E}">
        <p14:creationId xmlns:p14="http://schemas.microsoft.com/office/powerpoint/2010/main" val="34240278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IE"/>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E"/>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E"/>
          </a:p>
        </p:txBody>
      </p:sp>
      <p:sp>
        <p:nvSpPr>
          <p:cNvPr id="7" name="Date Placeholder 6"/>
          <p:cNvSpPr>
            <a:spLocks noGrp="1"/>
          </p:cNvSpPr>
          <p:nvPr>
            <p:ph type="dt" sz="half" idx="10"/>
          </p:nvPr>
        </p:nvSpPr>
        <p:spPr/>
        <p:txBody>
          <a:bodyPr/>
          <a:lstStyle/>
          <a:p>
            <a:fld id="{DD1C2F37-AD58-40A3-B858-38550EAE3A71}" type="datetimeFigureOut">
              <a:rPr lang="en-IE" smtClean="0"/>
              <a:t>03/09/2024</a:t>
            </a:fld>
            <a:endParaRPr lang="en-IE"/>
          </a:p>
        </p:txBody>
      </p:sp>
      <p:sp>
        <p:nvSpPr>
          <p:cNvPr id="8" name="Footer Placeholder 7"/>
          <p:cNvSpPr>
            <a:spLocks noGrp="1"/>
          </p:cNvSpPr>
          <p:nvPr>
            <p:ph type="ftr" sz="quarter" idx="11"/>
          </p:nvPr>
        </p:nvSpPr>
        <p:spPr/>
        <p:txBody>
          <a:bodyPr/>
          <a:lstStyle/>
          <a:p>
            <a:endParaRPr lang="en-IE"/>
          </a:p>
        </p:txBody>
      </p:sp>
      <p:sp>
        <p:nvSpPr>
          <p:cNvPr id="9" name="Slide Number Placeholder 8"/>
          <p:cNvSpPr>
            <a:spLocks noGrp="1"/>
          </p:cNvSpPr>
          <p:nvPr>
            <p:ph type="sldNum" sz="quarter" idx="12"/>
          </p:nvPr>
        </p:nvSpPr>
        <p:spPr/>
        <p:txBody>
          <a:bodyPr/>
          <a:lstStyle/>
          <a:p>
            <a:fld id="{307D7EF7-2AB0-4432-A4FF-F5A177634CAE}" type="slidenum">
              <a:rPr lang="en-IE" smtClean="0"/>
              <a:t>‹#›</a:t>
            </a:fld>
            <a:endParaRPr lang="en-IE"/>
          </a:p>
        </p:txBody>
      </p:sp>
    </p:spTree>
    <p:extLst>
      <p:ext uri="{BB962C8B-B14F-4D97-AF65-F5344CB8AC3E}">
        <p14:creationId xmlns:p14="http://schemas.microsoft.com/office/powerpoint/2010/main" val="30318479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IE"/>
          </a:p>
        </p:txBody>
      </p:sp>
      <p:sp>
        <p:nvSpPr>
          <p:cNvPr id="3" name="Date Placeholder 2"/>
          <p:cNvSpPr>
            <a:spLocks noGrp="1"/>
          </p:cNvSpPr>
          <p:nvPr>
            <p:ph type="dt" sz="half" idx="10"/>
          </p:nvPr>
        </p:nvSpPr>
        <p:spPr/>
        <p:txBody>
          <a:bodyPr/>
          <a:lstStyle/>
          <a:p>
            <a:fld id="{DD1C2F37-AD58-40A3-B858-38550EAE3A71}" type="datetimeFigureOut">
              <a:rPr lang="en-IE" smtClean="0"/>
              <a:t>03/09/2024</a:t>
            </a:fld>
            <a:endParaRPr lang="en-IE"/>
          </a:p>
        </p:txBody>
      </p:sp>
      <p:sp>
        <p:nvSpPr>
          <p:cNvPr id="4" name="Footer Placeholder 3"/>
          <p:cNvSpPr>
            <a:spLocks noGrp="1"/>
          </p:cNvSpPr>
          <p:nvPr>
            <p:ph type="ftr" sz="quarter" idx="11"/>
          </p:nvPr>
        </p:nvSpPr>
        <p:spPr/>
        <p:txBody>
          <a:bodyPr/>
          <a:lstStyle/>
          <a:p>
            <a:endParaRPr lang="en-IE"/>
          </a:p>
        </p:txBody>
      </p:sp>
      <p:sp>
        <p:nvSpPr>
          <p:cNvPr id="5" name="Slide Number Placeholder 4"/>
          <p:cNvSpPr>
            <a:spLocks noGrp="1"/>
          </p:cNvSpPr>
          <p:nvPr>
            <p:ph type="sldNum" sz="quarter" idx="12"/>
          </p:nvPr>
        </p:nvSpPr>
        <p:spPr/>
        <p:txBody>
          <a:bodyPr/>
          <a:lstStyle/>
          <a:p>
            <a:fld id="{307D7EF7-2AB0-4432-A4FF-F5A177634CAE}" type="slidenum">
              <a:rPr lang="en-IE" smtClean="0"/>
              <a:t>‹#›</a:t>
            </a:fld>
            <a:endParaRPr lang="en-IE"/>
          </a:p>
        </p:txBody>
      </p:sp>
    </p:spTree>
    <p:extLst>
      <p:ext uri="{BB962C8B-B14F-4D97-AF65-F5344CB8AC3E}">
        <p14:creationId xmlns:p14="http://schemas.microsoft.com/office/powerpoint/2010/main" val="270636148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D1C2F37-AD58-40A3-B858-38550EAE3A71}" type="datetimeFigureOut">
              <a:rPr lang="en-IE" smtClean="0"/>
              <a:t>03/09/2024</a:t>
            </a:fld>
            <a:endParaRPr lang="en-IE"/>
          </a:p>
        </p:txBody>
      </p:sp>
      <p:sp>
        <p:nvSpPr>
          <p:cNvPr id="3" name="Footer Placeholder 2"/>
          <p:cNvSpPr>
            <a:spLocks noGrp="1"/>
          </p:cNvSpPr>
          <p:nvPr>
            <p:ph type="ftr" sz="quarter" idx="11"/>
          </p:nvPr>
        </p:nvSpPr>
        <p:spPr/>
        <p:txBody>
          <a:bodyPr/>
          <a:lstStyle/>
          <a:p>
            <a:endParaRPr lang="en-IE"/>
          </a:p>
        </p:txBody>
      </p:sp>
      <p:sp>
        <p:nvSpPr>
          <p:cNvPr id="4" name="Slide Number Placeholder 3"/>
          <p:cNvSpPr>
            <a:spLocks noGrp="1"/>
          </p:cNvSpPr>
          <p:nvPr>
            <p:ph type="sldNum" sz="quarter" idx="12"/>
          </p:nvPr>
        </p:nvSpPr>
        <p:spPr/>
        <p:txBody>
          <a:bodyPr/>
          <a:lstStyle/>
          <a:p>
            <a:fld id="{307D7EF7-2AB0-4432-A4FF-F5A177634CAE}" type="slidenum">
              <a:rPr lang="en-IE" smtClean="0"/>
              <a:t>‹#›</a:t>
            </a:fld>
            <a:endParaRPr lang="en-IE"/>
          </a:p>
        </p:txBody>
      </p:sp>
    </p:spTree>
    <p:extLst>
      <p:ext uri="{BB962C8B-B14F-4D97-AF65-F5344CB8AC3E}">
        <p14:creationId xmlns:p14="http://schemas.microsoft.com/office/powerpoint/2010/main" val="1890174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E"/>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E"/>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DD1C2F37-AD58-40A3-B858-38550EAE3A71}" type="datetimeFigureOut">
              <a:rPr lang="en-IE" smtClean="0"/>
              <a:t>03/09/2024</a:t>
            </a:fld>
            <a:endParaRPr lang="en-IE"/>
          </a:p>
        </p:txBody>
      </p:sp>
      <p:sp>
        <p:nvSpPr>
          <p:cNvPr id="6" name="Footer Placeholder 5"/>
          <p:cNvSpPr>
            <a:spLocks noGrp="1"/>
          </p:cNvSpPr>
          <p:nvPr>
            <p:ph type="ftr" sz="quarter" idx="11"/>
          </p:nvPr>
        </p:nvSpPr>
        <p:spPr/>
        <p:txBody>
          <a:bodyPr/>
          <a:lstStyle/>
          <a:p>
            <a:endParaRPr lang="en-IE"/>
          </a:p>
        </p:txBody>
      </p:sp>
      <p:sp>
        <p:nvSpPr>
          <p:cNvPr id="7" name="Slide Number Placeholder 6"/>
          <p:cNvSpPr>
            <a:spLocks noGrp="1"/>
          </p:cNvSpPr>
          <p:nvPr>
            <p:ph type="sldNum" sz="quarter" idx="12"/>
          </p:nvPr>
        </p:nvSpPr>
        <p:spPr/>
        <p:txBody>
          <a:bodyPr/>
          <a:lstStyle/>
          <a:p>
            <a:fld id="{307D7EF7-2AB0-4432-A4FF-F5A177634CAE}" type="slidenum">
              <a:rPr lang="en-IE" smtClean="0"/>
              <a:t>‹#›</a:t>
            </a:fld>
            <a:endParaRPr lang="en-IE"/>
          </a:p>
        </p:txBody>
      </p:sp>
    </p:spTree>
    <p:extLst>
      <p:ext uri="{BB962C8B-B14F-4D97-AF65-F5344CB8AC3E}">
        <p14:creationId xmlns:p14="http://schemas.microsoft.com/office/powerpoint/2010/main" val="41279739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E"/>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E"/>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DD1C2F37-AD58-40A3-B858-38550EAE3A71}" type="datetimeFigureOut">
              <a:rPr lang="en-IE" smtClean="0"/>
              <a:t>03/09/2024</a:t>
            </a:fld>
            <a:endParaRPr lang="en-IE"/>
          </a:p>
        </p:txBody>
      </p:sp>
      <p:sp>
        <p:nvSpPr>
          <p:cNvPr id="6" name="Footer Placeholder 5"/>
          <p:cNvSpPr>
            <a:spLocks noGrp="1"/>
          </p:cNvSpPr>
          <p:nvPr>
            <p:ph type="ftr" sz="quarter" idx="11"/>
          </p:nvPr>
        </p:nvSpPr>
        <p:spPr/>
        <p:txBody>
          <a:bodyPr/>
          <a:lstStyle/>
          <a:p>
            <a:endParaRPr lang="en-IE"/>
          </a:p>
        </p:txBody>
      </p:sp>
      <p:sp>
        <p:nvSpPr>
          <p:cNvPr id="7" name="Slide Number Placeholder 6"/>
          <p:cNvSpPr>
            <a:spLocks noGrp="1"/>
          </p:cNvSpPr>
          <p:nvPr>
            <p:ph type="sldNum" sz="quarter" idx="12"/>
          </p:nvPr>
        </p:nvSpPr>
        <p:spPr/>
        <p:txBody>
          <a:bodyPr/>
          <a:lstStyle/>
          <a:p>
            <a:fld id="{307D7EF7-2AB0-4432-A4FF-F5A177634CAE}" type="slidenum">
              <a:rPr lang="en-IE" smtClean="0"/>
              <a:t>‹#›</a:t>
            </a:fld>
            <a:endParaRPr lang="en-IE"/>
          </a:p>
        </p:txBody>
      </p:sp>
    </p:spTree>
    <p:extLst>
      <p:ext uri="{BB962C8B-B14F-4D97-AF65-F5344CB8AC3E}">
        <p14:creationId xmlns:p14="http://schemas.microsoft.com/office/powerpoint/2010/main" val="249007473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2">
                <a:lumMod val="20000"/>
                <a:lumOff val="80000"/>
              </a:schemeClr>
            </a:gs>
            <a:gs pos="74000">
              <a:schemeClr val="accent2">
                <a:alpha val="24000"/>
                <a:lumMod val="26000"/>
                <a:lumOff val="74000"/>
              </a:schemeClr>
            </a:gs>
            <a:gs pos="83000">
              <a:schemeClr val="accent2">
                <a:lumMod val="20000"/>
                <a:lumOff val="80000"/>
              </a:schemeClr>
            </a:gs>
            <a:gs pos="100000">
              <a:schemeClr val="accent2">
                <a:lumMod val="20000"/>
                <a:lumOff val="80000"/>
              </a:schemeClr>
            </a:gs>
          </a:gsLst>
          <a:lin ang="5400000" scaled="1"/>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IE"/>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E"/>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D1C2F37-AD58-40A3-B858-38550EAE3A71}" type="datetimeFigureOut">
              <a:rPr lang="en-IE" smtClean="0"/>
              <a:t>03/09/2024</a:t>
            </a:fld>
            <a:endParaRPr lang="en-IE"/>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E"/>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07D7EF7-2AB0-4432-A4FF-F5A177634CAE}" type="slidenum">
              <a:rPr lang="en-IE" smtClean="0"/>
              <a:t>‹#›</a:t>
            </a:fld>
            <a:endParaRPr lang="en-IE"/>
          </a:p>
        </p:txBody>
      </p:sp>
    </p:spTree>
    <p:extLst>
      <p:ext uri="{BB962C8B-B14F-4D97-AF65-F5344CB8AC3E}">
        <p14:creationId xmlns:p14="http://schemas.microsoft.com/office/powerpoint/2010/main" val="196062290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jpeg"/><Relationship Id="rId7" Type="http://schemas.openxmlformats.org/officeDocument/2006/relationships/image" Target="../media/image7.png"/><Relationship Id="rId2" Type="http://schemas.openxmlformats.org/officeDocument/2006/relationships/image" Target="../media/image2.emf"/><Relationship Id="rId1" Type="http://schemas.openxmlformats.org/officeDocument/2006/relationships/slideLayout" Target="../slideLayouts/slideLayout7.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 Id="rId9" Type="http://schemas.openxmlformats.org/officeDocument/2006/relationships/image" Target="../media/image9.jpe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hyperlink" Target="mailto:jan.devries@tcd.ie"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libguides.scu.edu.au/c.php?g=185038&amp;p=1548939" TargetMode="External"/><Relationship Id="rId2" Type="http://schemas.openxmlformats.org/officeDocument/2006/relationships/hyperlink" Target="https://blogs.bmj.com/ebn/2017/01/30/the-power-of-reflection-in-nursing/"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406215" y="388268"/>
            <a:ext cx="9144000" cy="2387600"/>
          </a:xfrm>
        </p:spPr>
        <p:txBody>
          <a:bodyPr/>
          <a:lstStyle/>
          <a:p>
            <a:r>
              <a:rPr lang="en-IE" dirty="0"/>
              <a:t>Critical Reflection in Health Care</a:t>
            </a:r>
          </a:p>
        </p:txBody>
      </p:sp>
      <p:sp>
        <p:nvSpPr>
          <p:cNvPr id="3" name="Subtitle 2"/>
          <p:cNvSpPr>
            <a:spLocks noGrp="1"/>
          </p:cNvSpPr>
          <p:nvPr>
            <p:ph type="subTitle" idx="1"/>
          </p:nvPr>
        </p:nvSpPr>
        <p:spPr>
          <a:xfrm>
            <a:off x="1406215" y="2775868"/>
            <a:ext cx="9144000" cy="1655762"/>
          </a:xfrm>
        </p:spPr>
        <p:txBody>
          <a:bodyPr>
            <a:noAutofit/>
          </a:bodyPr>
          <a:lstStyle/>
          <a:p>
            <a:r>
              <a:rPr lang="en-IE" dirty="0"/>
              <a:t>INMO Professional development Centre</a:t>
            </a:r>
          </a:p>
          <a:p>
            <a:r>
              <a:rPr lang="en-IE" dirty="0"/>
              <a:t>CPC LEADERSHIP Embracing the Challenges</a:t>
            </a:r>
          </a:p>
          <a:p>
            <a:r>
              <a:rPr lang="en-IE" sz="1200" dirty="0">
                <a:solidFill>
                  <a:srgbClr val="000064"/>
                </a:solidFill>
                <a:latin typeface="MyriadPro-Regular"/>
              </a:rPr>
              <a:t>Venue: The Richmond Education and Event Centre,</a:t>
            </a:r>
          </a:p>
          <a:p>
            <a:r>
              <a:rPr lang="en-IE" sz="1200" dirty="0">
                <a:solidFill>
                  <a:srgbClr val="000064"/>
                </a:solidFill>
                <a:latin typeface="MyriadPro-Regular"/>
              </a:rPr>
              <a:t>North Brunswick Street, Dublin D07 TH76</a:t>
            </a:r>
          </a:p>
        </p:txBody>
      </p:sp>
      <p:pic>
        <p:nvPicPr>
          <p:cNvPr id="2050" name="Picture 2" descr="Image result for tcd logo new"/>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908431" y="5712261"/>
            <a:ext cx="3283569" cy="113286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4816699" y="5712261"/>
            <a:ext cx="3825025" cy="1107996"/>
          </a:xfrm>
          <a:prstGeom prst="rect">
            <a:avLst/>
          </a:prstGeom>
          <a:noFill/>
        </p:spPr>
        <p:txBody>
          <a:bodyPr wrap="square" rtlCol="0">
            <a:spAutoFit/>
          </a:bodyPr>
          <a:lstStyle/>
          <a:p>
            <a:r>
              <a:rPr lang="en-IE" sz="2400" dirty="0" err="1"/>
              <a:t>Dr.</a:t>
            </a:r>
            <a:r>
              <a:rPr lang="en-IE" sz="2400" dirty="0"/>
              <a:t> Jan de Vries</a:t>
            </a:r>
          </a:p>
          <a:p>
            <a:r>
              <a:rPr lang="en-IE" sz="2400" dirty="0"/>
              <a:t>Thu 17 May 2018</a:t>
            </a:r>
          </a:p>
          <a:p>
            <a:endParaRPr lang="en-IE" dirty="0"/>
          </a:p>
        </p:txBody>
      </p:sp>
    </p:spTree>
    <p:extLst>
      <p:ext uri="{BB962C8B-B14F-4D97-AF65-F5344CB8AC3E}">
        <p14:creationId xmlns:p14="http://schemas.microsoft.com/office/powerpoint/2010/main" val="207608044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a:t>Discussion of vignettes for reflection in action</a:t>
            </a:r>
          </a:p>
        </p:txBody>
      </p:sp>
      <p:sp>
        <p:nvSpPr>
          <p:cNvPr id="3" name="Content Placeholder 2"/>
          <p:cNvSpPr>
            <a:spLocks noGrp="1"/>
          </p:cNvSpPr>
          <p:nvPr>
            <p:ph idx="1"/>
          </p:nvPr>
        </p:nvSpPr>
        <p:spPr/>
        <p:txBody>
          <a:bodyPr>
            <a:normAutofit/>
          </a:bodyPr>
          <a:lstStyle/>
          <a:p>
            <a:pPr>
              <a:buFontTx/>
              <a:buChar char="-"/>
            </a:pPr>
            <a:r>
              <a:rPr lang="en-IE" dirty="0"/>
              <a:t>Create small groups (4-5 participants)</a:t>
            </a:r>
          </a:p>
          <a:p>
            <a:pPr>
              <a:buFontTx/>
              <a:buChar char="-"/>
            </a:pPr>
            <a:r>
              <a:rPr lang="en-IE" dirty="0"/>
              <a:t>Open the envelope, read vignette and discuss questions in groups. </a:t>
            </a:r>
          </a:p>
          <a:p>
            <a:pPr>
              <a:buFontTx/>
              <a:buChar char="-"/>
            </a:pPr>
            <a:r>
              <a:rPr lang="en-IE" dirty="0"/>
              <a:t>Each of the vignettes contains an ‘OOPS’ moment. Please discuss how you would experience this moment and how you respond to it.</a:t>
            </a:r>
          </a:p>
          <a:p>
            <a:pPr>
              <a:buFontTx/>
              <a:buChar char="-"/>
            </a:pPr>
            <a:r>
              <a:rPr lang="en-IE" dirty="0"/>
              <a:t>Put key points from your discussion on flip chart page to present (briefly)</a:t>
            </a:r>
          </a:p>
          <a:p>
            <a:pPr>
              <a:buFontTx/>
              <a:buChar char="-"/>
            </a:pPr>
            <a:endParaRPr lang="en-IE" sz="2000" dirty="0"/>
          </a:p>
        </p:txBody>
      </p:sp>
    </p:spTree>
    <p:extLst>
      <p:ext uri="{BB962C8B-B14F-4D97-AF65-F5344CB8AC3E}">
        <p14:creationId xmlns:p14="http://schemas.microsoft.com/office/powerpoint/2010/main" val="19862652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4">
                <a:lumMod val="60000"/>
                <a:lumOff val="40000"/>
              </a:schemeClr>
            </a:gs>
            <a:gs pos="74000">
              <a:schemeClr val="accent2">
                <a:alpha val="24000"/>
                <a:lumMod val="26000"/>
                <a:lumOff val="74000"/>
              </a:schemeClr>
            </a:gs>
            <a:gs pos="83000">
              <a:schemeClr val="accent2">
                <a:lumMod val="20000"/>
                <a:lumOff val="80000"/>
              </a:schemeClr>
            </a:gs>
            <a:gs pos="100000">
              <a:schemeClr val="accent2">
                <a:lumMod val="20000"/>
                <a:lumOff val="80000"/>
              </a:schemeClr>
            </a:gs>
          </a:gsLst>
          <a:lin ang="5400000" scaled="1"/>
          <a:tileRect/>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a:t>Vignette I: Hand hygiene forgotten</a:t>
            </a:r>
          </a:p>
        </p:txBody>
      </p:sp>
      <p:sp>
        <p:nvSpPr>
          <p:cNvPr id="3" name="Content Placeholder 2"/>
          <p:cNvSpPr>
            <a:spLocks noGrp="1"/>
          </p:cNvSpPr>
          <p:nvPr>
            <p:ph idx="1"/>
          </p:nvPr>
        </p:nvSpPr>
        <p:spPr/>
        <p:txBody>
          <a:bodyPr>
            <a:normAutofit lnSpcReduction="10000"/>
          </a:bodyPr>
          <a:lstStyle/>
          <a:p>
            <a:pPr marL="0" indent="0">
              <a:buNone/>
            </a:pPr>
            <a:r>
              <a:rPr lang="en-IE" dirty="0"/>
              <a:t>a) You have forgotten to wash your hands but just before patient contact you realise this. </a:t>
            </a:r>
          </a:p>
          <a:p>
            <a:pPr lvl="1"/>
            <a:r>
              <a:rPr lang="en-IE" sz="2800" dirty="0"/>
              <a:t>	Establish what you </a:t>
            </a:r>
            <a:r>
              <a:rPr lang="en-IE" sz="2800" i="1" dirty="0">
                <a:solidFill>
                  <a:srgbClr val="C00000"/>
                </a:solidFill>
              </a:rPr>
              <a:t>feel</a:t>
            </a:r>
            <a:r>
              <a:rPr lang="en-IE" sz="2800" dirty="0"/>
              <a:t> and </a:t>
            </a:r>
            <a:r>
              <a:rPr lang="en-IE" sz="2800" i="1" dirty="0">
                <a:solidFill>
                  <a:srgbClr val="C00000"/>
                </a:solidFill>
              </a:rPr>
              <a:t>think</a:t>
            </a:r>
            <a:r>
              <a:rPr lang="en-IE" sz="2800" dirty="0"/>
              <a:t> during the ‘oops’ moment.</a:t>
            </a:r>
          </a:p>
          <a:p>
            <a:pPr lvl="1"/>
            <a:r>
              <a:rPr lang="en-IE" sz="2800" dirty="0"/>
              <a:t>	What would you </a:t>
            </a:r>
            <a:r>
              <a:rPr lang="en-IE" sz="2800" i="1" dirty="0">
                <a:solidFill>
                  <a:srgbClr val="C00000"/>
                </a:solidFill>
              </a:rPr>
              <a:t>do</a:t>
            </a:r>
            <a:r>
              <a:rPr lang="en-IE" sz="2800" dirty="0"/>
              <a:t>?</a:t>
            </a:r>
          </a:p>
          <a:p>
            <a:pPr marL="457200" lvl="1" indent="0">
              <a:buNone/>
            </a:pPr>
            <a:endParaRPr lang="en-IE" sz="2800" dirty="0"/>
          </a:p>
          <a:p>
            <a:pPr marL="0" indent="0">
              <a:buNone/>
            </a:pPr>
            <a:r>
              <a:rPr lang="en-IE" dirty="0"/>
              <a:t>b) A colleague has forgotten to wash hands and performed a procedure that required hand hygiene. When realising the mistake your colleague feels bad.</a:t>
            </a:r>
          </a:p>
          <a:p>
            <a:pPr lvl="2"/>
            <a:r>
              <a:rPr lang="en-IE" sz="2800" dirty="0"/>
              <a:t>What might your colleague </a:t>
            </a:r>
            <a:r>
              <a:rPr lang="en-IE" sz="2800" i="1" dirty="0">
                <a:solidFill>
                  <a:srgbClr val="C00000"/>
                </a:solidFill>
              </a:rPr>
              <a:t>think</a:t>
            </a:r>
            <a:r>
              <a:rPr lang="en-IE" sz="2800" dirty="0"/>
              <a:t> to feel less bad?</a:t>
            </a:r>
          </a:p>
          <a:p>
            <a:pPr lvl="2"/>
            <a:r>
              <a:rPr lang="en-IE" sz="2800" dirty="0"/>
              <a:t>What might your colleague </a:t>
            </a:r>
            <a:r>
              <a:rPr lang="en-IE" sz="2800" i="1" dirty="0">
                <a:solidFill>
                  <a:srgbClr val="C00000"/>
                </a:solidFill>
              </a:rPr>
              <a:t>do</a:t>
            </a:r>
            <a:r>
              <a:rPr lang="en-IE" sz="2800" dirty="0"/>
              <a:t> to feel less bad?</a:t>
            </a:r>
          </a:p>
          <a:p>
            <a:pPr lvl="2"/>
            <a:endParaRPr lang="en-IE" sz="2800" dirty="0"/>
          </a:p>
          <a:p>
            <a:pPr lvl="2"/>
            <a:endParaRPr lang="en-IE" sz="2800" dirty="0"/>
          </a:p>
        </p:txBody>
      </p:sp>
    </p:spTree>
    <p:extLst>
      <p:ext uri="{BB962C8B-B14F-4D97-AF65-F5344CB8AC3E}">
        <p14:creationId xmlns:p14="http://schemas.microsoft.com/office/powerpoint/2010/main" val="23027090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5" end="5"/>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4">
                <a:lumMod val="60000"/>
                <a:lumOff val="40000"/>
              </a:schemeClr>
            </a:gs>
            <a:gs pos="74000">
              <a:schemeClr val="accent2">
                <a:alpha val="24000"/>
                <a:lumMod val="26000"/>
                <a:lumOff val="74000"/>
              </a:schemeClr>
            </a:gs>
            <a:gs pos="83000">
              <a:schemeClr val="accent2">
                <a:lumMod val="20000"/>
                <a:lumOff val="80000"/>
              </a:schemeClr>
            </a:gs>
            <a:gs pos="100000">
              <a:schemeClr val="accent2">
                <a:lumMod val="20000"/>
                <a:lumOff val="80000"/>
              </a:schemeClr>
            </a:gs>
          </a:gsLst>
          <a:lin ang="5400000" scaled="1"/>
          <a:tileRect/>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a:t>Vignette II: Omitted to give information</a:t>
            </a:r>
            <a:br>
              <a:rPr lang="en-IE" dirty="0"/>
            </a:br>
            <a:endParaRPr lang="en-IE" dirty="0"/>
          </a:p>
        </p:txBody>
      </p:sp>
      <p:sp>
        <p:nvSpPr>
          <p:cNvPr id="3" name="Content Placeholder 2"/>
          <p:cNvSpPr>
            <a:spLocks noGrp="1"/>
          </p:cNvSpPr>
          <p:nvPr>
            <p:ph idx="1"/>
          </p:nvPr>
        </p:nvSpPr>
        <p:spPr>
          <a:xfrm>
            <a:off x="772885" y="1253375"/>
            <a:ext cx="10580915" cy="5183893"/>
          </a:xfrm>
        </p:spPr>
        <p:txBody>
          <a:bodyPr>
            <a:normAutofit/>
          </a:bodyPr>
          <a:lstStyle/>
          <a:p>
            <a:pPr marL="0" indent="0">
              <a:buNone/>
            </a:pPr>
            <a:r>
              <a:rPr lang="en-IE" dirty="0"/>
              <a:t>a) You have visited a patient at home. You have delivered new medication but just after you’ve left the patient’s house you realise that you have not explained how it should be used.</a:t>
            </a:r>
          </a:p>
          <a:p>
            <a:pPr lvl="1"/>
            <a:r>
              <a:rPr lang="en-IE" sz="2800" dirty="0"/>
              <a:t>Establish what you might </a:t>
            </a:r>
            <a:r>
              <a:rPr lang="en-IE" sz="2800" i="1" dirty="0">
                <a:solidFill>
                  <a:srgbClr val="C00000"/>
                </a:solidFill>
              </a:rPr>
              <a:t>feel</a:t>
            </a:r>
            <a:r>
              <a:rPr lang="en-IE" sz="2800" dirty="0">
                <a:solidFill>
                  <a:srgbClr val="C00000"/>
                </a:solidFill>
              </a:rPr>
              <a:t> </a:t>
            </a:r>
            <a:r>
              <a:rPr lang="en-IE" sz="2800" dirty="0"/>
              <a:t>and </a:t>
            </a:r>
            <a:r>
              <a:rPr lang="en-IE" sz="2800" i="1" dirty="0">
                <a:solidFill>
                  <a:srgbClr val="C00000"/>
                </a:solidFill>
              </a:rPr>
              <a:t>think</a:t>
            </a:r>
            <a:r>
              <a:rPr lang="en-IE" sz="2800" i="1" dirty="0"/>
              <a:t> </a:t>
            </a:r>
            <a:r>
              <a:rPr lang="en-IE" sz="2800" dirty="0"/>
              <a:t>during the ‘oops’ moment.</a:t>
            </a:r>
          </a:p>
          <a:p>
            <a:pPr lvl="1"/>
            <a:r>
              <a:rPr lang="en-IE" sz="2800" dirty="0"/>
              <a:t>What would you </a:t>
            </a:r>
            <a:r>
              <a:rPr lang="en-IE" sz="2800" i="1" dirty="0">
                <a:solidFill>
                  <a:srgbClr val="C00000"/>
                </a:solidFill>
              </a:rPr>
              <a:t>do</a:t>
            </a:r>
            <a:r>
              <a:rPr lang="en-IE" sz="2800" dirty="0"/>
              <a:t>?</a:t>
            </a:r>
          </a:p>
          <a:p>
            <a:pPr marL="457200" lvl="1" indent="0">
              <a:buNone/>
            </a:pPr>
            <a:endParaRPr lang="en-IE" sz="2800" dirty="0"/>
          </a:p>
          <a:p>
            <a:pPr marL="0" indent="0">
              <a:buNone/>
            </a:pPr>
            <a:r>
              <a:rPr lang="en-IE" dirty="0"/>
              <a:t>b) A colleague has visited a patient at home. The visit included the delivery of new medication. A week later your colleague realises that the patient has taken too much of the medication, because its use had not been explained. Your colleague feels bad.</a:t>
            </a:r>
          </a:p>
          <a:p>
            <a:pPr lvl="1"/>
            <a:r>
              <a:rPr lang="en-IE" sz="2800" dirty="0"/>
              <a:t>What might your colleague </a:t>
            </a:r>
            <a:r>
              <a:rPr lang="en-IE" sz="2800" i="1" dirty="0">
                <a:solidFill>
                  <a:srgbClr val="C00000"/>
                </a:solidFill>
              </a:rPr>
              <a:t>think</a:t>
            </a:r>
            <a:r>
              <a:rPr lang="en-IE" sz="2800" i="1" dirty="0"/>
              <a:t> </a:t>
            </a:r>
            <a:r>
              <a:rPr lang="en-IE" sz="2800" dirty="0"/>
              <a:t>to feel less bad?</a:t>
            </a:r>
          </a:p>
          <a:p>
            <a:pPr lvl="1"/>
            <a:r>
              <a:rPr lang="en-IE" sz="2800" dirty="0"/>
              <a:t>What might your colleague </a:t>
            </a:r>
            <a:r>
              <a:rPr lang="en-IE" sz="2800" i="1" dirty="0">
                <a:solidFill>
                  <a:srgbClr val="C00000"/>
                </a:solidFill>
              </a:rPr>
              <a:t>do</a:t>
            </a:r>
            <a:r>
              <a:rPr lang="en-IE" sz="2800" dirty="0"/>
              <a:t> to feel less bad?</a:t>
            </a:r>
          </a:p>
          <a:p>
            <a:pPr marL="457200" lvl="1" indent="0">
              <a:buNone/>
            </a:pPr>
            <a:endParaRPr lang="en-IE" sz="2800" dirty="0"/>
          </a:p>
          <a:p>
            <a:pPr marL="0" indent="0">
              <a:buNone/>
            </a:pPr>
            <a:endParaRPr lang="en-IE" dirty="0"/>
          </a:p>
        </p:txBody>
      </p:sp>
    </p:spTree>
    <p:extLst>
      <p:ext uri="{BB962C8B-B14F-4D97-AF65-F5344CB8AC3E}">
        <p14:creationId xmlns:p14="http://schemas.microsoft.com/office/powerpoint/2010/main" val="21024108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4">
                <a:lumMod val="60000"/>
                <a:lumOff val="40000"/>
              </a:schemeClr>
            </a:gs>
            <a:gs pos="74000">
              <a:schemeClr val="accent2">
                <a:alpha val="24000"/>
                <a:lumMod val="26000"/>
                <a:lumOff val="74000"/>
              </a:schemeClr>
            </a:gs>
            <a:gs pos="83000">
              <a:schemeClr val="accent2">
                <a:lumMod val="20000"/>
                <a:lumOff val="80000"/>
              </a:schemeClr>
            </a:gs>
            <a:gs pos="100000">
              <a:schemeClr val="accent2">
                <a:lumMod val="20000"/>
                <a:lumOff val="80000"/>
              </a:schemeClr>
            </a:gs>
          </a:gsLst>
          <a:lin ang="5400000" scaled="1"/>
          <a:tileRect/>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a:t>Vignette III: Crying patient ignored</a:t>
            </a:r>
          </a:p>
        </p:txBody>
      </p:sp>
      <p:sp>
        <p:nvSpPr>
          <p:cNvPr id="3" name="Content Placeholder 2"/>
          <p:cNvSpPr>
            <a:spLocks noGrp="1"/>
          </p:cNvSpPr>
          <p:nvPr>
            <p:ph idx="1"/>
          </p:nvPr>
        </p:nvSpPr>
        <p:spPr/>
        <p:txBody>
          <a:bodyPr>
            <a:normAutofit fontScale="92500" lnSpcReduction="20000"/>
          </a:bodyPr>
          <a:lstStyle/>
          <a:p>
            <a:pPr marL="0" indent="0">
              <a:buNone/>
            </a:pPr>
            <a:r>
              <a:rPr lang="en-IE" sz="3000" dirty="0"/>
              <a:t>a) You are passing through a room with four patients to do something  highly urgent. You see from the corner of your eye that one of the patients is crying. You are already out the door when you fully realise what you saw. </a:t>
            </a:r>
          </a:p>
          <a:p>
            <a:pPr lvl="1"/>
            <a:r>
              <a:rPr lang="en-IE" sz="3000" dirty="0"/>
              <a:t>	Establish what you might </a:t>
            </a:r>
            <a:r>
              <a:rPr lang="en-IE" sz="3000" i="1" dirty="0">
                <a:solidFill>
                  <a:srgbClr val="C00000"/>
                </a:solidFill>
              </a:rPr>
              <a:t>feel</a:t>
            </a:r>
            <a:r>
              <a:rPr lang="en-IE" sz="3000" dirty="0"/>
              <a:t> and </a:t>
            </a:r>
            <a:r>
              <a:rPr lang="en-IE" sz="3000" i="1" dirty="0">
                <a:solidFill>
                  <a:srgbClr val="C00000"/>
                </a:solidFill>
              </a:rPr>
              <a:t>think</a:t>
            </a:r>
            <a:r>
              <a:rPr lang="en-IE" sz="3000" dirty="0"/>
              <a:t> during this moment.</a:t>
            </a:r>
          </a:p>
          <a:p>
            <a:pPr lvl="1"/>
            <a:r>
              <a:rPr lang="en-IE" sz="3000" dirty="0"/>
              <a:t>	What do you </a:t>
            </a:r>
            <a:r>
              <a:rPr lang="en-IE" sz="3000" i="1" dirty="0">
                <a:solidFill>
                  <a:srgbClr val="C00000"/>
                </a:solidFill>
              </a:rPr>
              <a:t>do</a:t>
            </a:r>
            <a:r>
              <a:rPr lang="en-IE" sz="3000" dirty="0"/>
              <a:t>?</a:t>
            </a:r>
          </a:p>
          <a:p>
            <a:pPr marL="457200" lvl="1" indent="0">
              <a:buNone/>
            </a:pPr>
            <a:endParaRPr lang="en-IE" sz="3000" dirty="0"/>
          </a:p>
          <a:p>
            <a:pPr marL="0" indent="0">
              <a:buNone/>
            </a:pPr>
            <a:r>
              <a:rPr lang="en-IE" sz="3000" dirty="0"/>
              <a:t>b) A colleague tells you that a patient was crying, but that there was no time to attend to it. When he/she returned the next day, the patient had been moved to a different ward. Your colleague feels bad.</a:t>
            </a:r>
          </a:p>
          <a:p>
            <a:pPr lvl="2"/>
            <a:r>
              <a:rPr lang="en-IE" sz="3000" dirty="0"/>
              <a:t>What might your colleague </a:t>
            </a:r>
            <a:r>
              <a:rPr lang="en-IE" sz="3000" i="1" dirty="0">
                <a:solidFill>
                  <a:srgbClr val="C00000"/>
                </a:solidFill>
              </a:rPr>
              <a:t>think</a:t>
            </a:r>
            <a:r>
              <a:rPr lang="en-IE" sz="3000" dirty="0"/>
              <a:t> to feel less bad?</a:t>
            </a:r>
          </a:p>
          <a:p>
            <a:pPr lvl="2"/>
            <a:r>
              <a:rPr lang="en-IE" sz="3000" dirty="0"/>
              <a:t>What might your colleague </a:t>
            </a:r>
            <a:r>
              <a:rPr lang="en-IE" sz="3000" i="1" dirty="0">
                <a:solidFill>
                  <a:srgbClr val="C00000"/>
                </a:solidFill>
              </a:rPr>
              <a:t>do</a:t>
            </a:r>
            <a:r>
              <a:rPr lang="en-IE" sz="3000" dirty="0"/>
              <a:t> to feel less bad?</a:t>
            </a:r>
          </a:p>
          <a:p>
            <a:pPr marL="914400" lvl="2" indent="0">
              <a:buNone/>
            </a:pPr>
            <a:endParaRPr lang="en-IE" sz="2800" dirty="0"/>
          </a:p>
        </p:txBody>
      </p:sp>
    </p:spTree>
    <p:extLst>
      <p:ext uri="{BB962C8B-B14F-4D97-AF65-F5344CB8AC3E}">
        <p14:creationId xmlns:p14="http://schemas.microsoft.com/office/powerpoint/2010/main" val="39269018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5" end="5"/>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The OOPS moment and what happens afterwards is best explained by Cognitive Dissonance Theory</a:t>
            </a:r>
            <a:br>
              <a:rPr lang="en-US" dirty="0"/>
            </a:br>
            <a:r>
              <a:rPr lang="en-US" sz="3600" dirty="0"/>
              <a:t> (</a:t>
            </a:r>
            <a:r>
              <a:rPr lang="en-US" sz="3600" dirty="0" err="1"/>
              <a:t>Festinger</a:t>
            </a:r>
            <a:r>
              <a:rPr lang="en-US" sz="3600" dirty="0"/>
              <a:t> 1957, Aronson 2004)</a:t>
            </a:r>
            <a:endParaRPr lang="en-IE" dirty="0"/>
          </a:p>
        </p:txBody>
      </p:sp>
      <p:sp>
        <p:nvSpPr>
          <p:cNvPr id="4" name="AutoShape 3"/>
          <p:cNvSpPr>
            <a:spLocks noGrp="1" noChangeArrowheads="1"/>
          </p:cNvSpPr>
          <p:nvPr>
            <p:ph idx="1"/>
          </p:nvPr>
        </p:nvSpPr>
        <p:spPr bwMode="auto">
          <a:xfrm>
            <a:off x="354105" y="3083857"/>
            <a:ext cx="7409329" cy="3496237"/>
          </a:xfrm>
          <a:prstGeom prst="roundRect">
            <a:avLst>
              <a:gd name="adj" fmla="val 16667"/>
            </a:avLst>
          </a:prstGeom>
          <a:solidFill>
            <a:srgbClr val="33CCCC"/>
          </a:solidFill>
          <a:ln w="9525">
            <a:round/>
            <a:headEnd/>
            <a:tailEnd/>
          </a:ln>
          <a:scene3d>
            <a:camera prst="legacyPerspectiveTop"/>
            <a:lightRig rig="legacyFlat3" dir="b"/>
          </a:scene3d>
          <a:sp3d extrusionH="121893000" prstMaterial="legacyMatte">
            <a:bevelT w="13500" h="13500" prst="angle"/>
            <a:bevelB w="13500" h="13500" prst="angle"/>
            <a:extrusionClr>
              <a:srgbClr val="33CCCC"/>
            </a:extrusionClr>
          </a:sp3d>
        </p:spPr>
        <p:txBody>
          <a:bodyPr wrap="none" anchor="ctr">
            <a:normAutofit fontScale="92500" lnSpcReduction="10000"/>
            <a:flatTx/>
          </a:bodyPr>
          <a:lstStyle/>
          <a:p>
            <a:pPr marL="0" indent="0" algn="ctr">
              <a:buNone/>
            </a:pPr>
            <a:r>
              <a:rPr lang="en-US" sz="2800" b="1" dirty="0">
                <a:solidFill>
                  <a:schemeClr val="bg1"/>
                </a:solidFill>
              </a:rPr>
              <a:t>Dissonance is an unpleasant state of tension </a:t>
            </a:r>
          </a:p>
          <a:p>
            <a:pPr marL="0" indent="0" algn="ctr">
              <a:buNone/>
            </a:pPr>
            <a:r>
              <a:rPr lang="en-US" sz="2800" b="1" dirty="0">
                <a:solidFill>
                  <a:schemeClr val="bg1"/>
                </a:solidFill>
              </a:rPr>
              <a:t>that occurs whenever an individual</a:t>
            </a:r>
          </a:p>
          <a:p>
            <a:pPr marL="0" indent="0" algn="ctr">
              <a:buNone/>
            </a:pPr>
            <a:r>
              <a:rPr lang="en-US" sz="2800" b="1" dirty="0">
                <a:solidFill>
                  <a:schemeClr val="bg1"/>
                </a:solidFill>
              </a:rPr>
              <a:t>simultaneously holds two </a:t>
            </a:r>
          </a:p>
          <a:p>
            <a:pPr marL="0" indent="0" algn="ctr">
              <a:buNone/>
            </a:pPr>
            <a:r>
              <a:rPr lang="en-US" sz="2800" b="1" dirty="0">
                <a:solidFill>
                  <a:schemeClr val="bg1"/>
                </a:solidFill>
              </a:rPr>
              <a:t>cognitions that are </a:t>
            </a:r>
          </a:p>
          <a:p>
            <a:pPr marL="0" indent="0" algn="ctr">
              <a:buNone/>
            </a:pPr>
            <a:r>
              <a:rPr lang="en-US" sz="2800" b="1" dirty="0">
                <a:solidFill>
                  <a:schemeClr val="bg1"/>
                </a:solidFill>
              </a:rPr>
              <a:t>psychologically inconsistent. </a:t>
            </a:r>
          </a:p>
          <a:p>
            <a:pPr marL="0" indent="0" algn="ctr">
              <a:buNone/>
            </a:pPr>
            <a:endParaRPr lang="en-US" b="1" dirty="0">
              <a:solidFill>
                <a:schemeClr val="bg1"/>
              </a:solidFill>
            </a:endParaRPr>
          </a:p>
          <a:p>
            <a:pPr marL="0" indent="0" algn="ctr">
              <a:buNone/>
            </a:pPr>
            <a:r>
              <a:rPr lang="en-US" sz="2800" b="1" dirty="0">
                <a:solidFill>
                  <a:schemeClr val="bg1"/>
                </a:solidFill>
              </a:rPr>
              <a:t>It motivates efforts to reduce it.</a:t>
            </a:r>
          </a:p>
        </p:txBody>
      </p:sp>
      <p:pic>
        <p:nvPicPr>
          <p:cNvPr id="1026" name="Picture 2" descr="Image result for oops face emoticon"/>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580078" y="4206689"/>
            <a:ext cx="3611922" cy="303679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4810717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3"/>
          <p:cNvSpPr>
            <a:spLocks noChangeArrowheads="1"/>
          </p:cNvSpPr>
          <p:nvPr/>
        </p:nvSpPr>
        <p:spPr bwMode="auto">
          <a:xfrm>
            <a:off x="401385" y="1438698"/>
            <a:ext cx="11412012" cy="5419302"/>
          </a:xfrm>
          <a:prstGeom prst="roundRect">
            <a:avLst>
              <a:gd name="adj" fmla="val 16667"/>
            </a:avLst>
          </a:prstGeom>
          <a:solidFill>
            <a:srgbClr val="33CCCC"/>
          </a:solidFill>
          <a:ln w="9525">
            <a:round/>
            <a:headEnd/>
            <a:tailEnd/>
          </a:ln>
          <a:scene3d>
            <a:camera prst="legacyPerspectiveTop"/>
            <a:lightRig rig="legacyFlat3" dir="b"/>
          </a:scene3d>
          <a:sp3d extrusionH="121893000" prstMaterial="legacyMatte">
            <a:bevelT w="13500" h="13500" prst="angle"/>
            <a:bevelB w="13500" h="13500" prst="angle"/>
            <a:extrusionClr>
              <a:srgbClr val="33CCCC"/>
            </a:extrusionClr>
          </a:sp3d>
        </p:spPr>
        <p:txBody>
          <a:bodyPr wrap="none" anchor="ctr">
            <a:normAutofit/>
            <a:flatTx/>
          </a:bodyPr>
          <a:lstStyle/>
          <a:p>
            <a:pPr algn="ctr"/>
            <a:r>
              <a:rPr lang="en-US" sz="3600" b="1" dirty="0">
                <a:solidFill>
                  <a:schemeClr val="bg1"/>
                </a:solidFill>
              </a:rPr>
              <a:t>Dissonance is the inner conflict that occurs whenever </a:t>
            </a:r>
          </a:p>
          <a:p>
            <a:pPr algn="ctr"/>
            <a:r>
              <a:rPr lang="en-US" sz="3600" b="1" dirty="0">
                <a:solidFill>
                  <a:schemeClr val="bg1"/>
                </a:solidFill>
              </a:rPr>
              <a:t>we DO something that is against our principles, </a:t>
            </a:r>
          </a:p>
          <a:p>
            <a:pPr algn="ctr"/>
            <a:r>
              <a:rPr lang="en-US" sz="3600" b="1" dirty="0">
                <a:solidFill>
                  <a:schemeClr val="bg1"/>
                </a:solidFill>
              </a:rPr>
              <a:t>beliefs, values, or expectations of ourselves. </a:t>
            </a:r>
          </a:p>
          <a:p>
            <a:pPr algn="ctr"/>
            <a:endParaRPr lang="en-US" sz="3600" b="1" dirty="0">
              <a:solidFill>
                <a:schemeClr val="bg1"/>
              </a:solidFill>
            </a:endParaRPr>
          </a:p>
          <a:p>
            <a:pPr algn="ctr"/>
            <a:r>
              <a:rPr lang="en-US" sz="3600" b="1" dirty="0">
                <a:solidFill>
                  <a:schemeClr val="bg1"/>
                </a:solidFill>
              </a:rPr>
              <a:t>This leads to significant psychological discomfort</a:t>
            </a:r>
          </a:p>
          <a:p>
            <a:pPr algn="ctr"/>
            <a:r>
              <a:rPr lang="en-US" sz="3600" b="1" dirty="0">
                <a:solidFill>
                  <a:schemeClr val="bg1"/>
                </a:solidFill>
              </a:rPr>
              <a:t>which triggers efforts to reduce it, </a:t>
            </a:r>
          </a:p>
          <a:p>
            <a:pPr algn="ctr"/>
            <a:r>
              <a:rPr lang="en-US" sz="3600" b="1" dirty="0">
                <a:solidFill>
                  <a:schemeClr val="bg1"/>
                </a:solidFill>
              </a:rPr>
              <a:t>to restore our peace of mind.</a:t>
            </a:r>
          </a:p>
        </p:txBody>
      </p:sp>
      <p:sp>
        <p:nvSpPr>
          <p:cNvPr id="2" name="Cloud 1"/>
          <p:cNvSpPr/>
          <p:nvPr/>
        </p:nvSpPr>
        <p:spPr>
          <a:xfrm>
            <a:off x="0" y="132152"/>
            <a:ext cx="7676707" cy="2020186"/>
          </a:xfrm>
          <a:prstGeom prst="cloud">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3600" dirty="0">
                <a:solidFill>
                  <a:schemeClr val="tx1">
                    <a:lumMod val="95000"/>
                    <a:lumOff val="5000"/>
                  </a:schemeClr>
                </a:solidFill>
              </a:rPr>
              <a:t>In nursing or midwifery reflective practice ……….</a:t>
            </a:r>
          </a:p>
        </p:txBody>
      </p:sp>
    </p:spTree>
    <p:extLst>
      <p:ext uri="{BB962C8B-B14F-4D97-AF65-F5344CB8AC3E}">
        <p14:creationId xmlns:p14="http://schemas.microsoft.com/office/powerpoint/2010/main" val="23664161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4"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ppt_x"/>
                                          </p:val>
                                        </p:tav>
                                        <p:tav tm="100000">
                                          <p:val>
                                            <p:strVal val="#ppt_x"/>
                                          </p:val>
                                        </p:tav>
                                      </p:tavLst>
                                    </p:anim>
                                    <p:anim calcmode="lin" valueType="num">
                                      <p:cBhvr additive="base">
                                        <p:cTn id="12"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2"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079812" y="187843"/>
            <a:ext cx="9301980" cy="1325563"/>
          </a:xfrm>
        </p:spPr>
        <p:txBody>
          <a:bodyPr/>
          <a:lstStyle/>
          <a:p>
            <a:r>
              <a:rPr lang="en-IE" dirty="0"/>
              <a:t>Critical Reflection in action</a:t>
            </a:r>
          </a:p>
        </p:txBody>
      </p:sp>
      <p:pic>
        <p:nvPicPr>
          <p:cNvPr id="7" name="Picture 6"/>
          <p:cNvPicPr>
            <a:picLocks noChangeAspect="1"/>
          </p:cNvPicPr>
          <p:nvPr/>
        </p:nvPicPr>
        <p:blipFill>
          <a:blip r:embed="rId2"/>
          <a:stretch>
            <a:fillRect/>
          </a:stretch>
        </p:blipFill>
        <p:spPr>
          <a:xfrm>
            <a:off x="2721268" y="1322374"/>
            <a:ext cx="7107137" cy="5330353"/>
          </a:xfrm>
          <a:prstGeom prst="rect">
            <a:avLst/>
          </a:prstGeom>
        </p:spPr>
      </p:pic>
      <p:pic>
        <p:nvPicPr>
          <p:cNvPr id="3074" name="Picture 2" descr="Image result for microscope clipart black and whit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480836" y="438539"/>
            <a:ext cx="2407917" cy="239119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2363258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38200" y="159852"/>
            <a:ext cx="10515600" cy="1325563"/>
          </a:xfrm>
        </p:spPr>
        <p:txBody>
          <a:bodyPr>
            <a:normAutofit/>
          </a:bodyPr>
          <a:lstStyle/>
          <a:p>
            <a:r>
              <a:rPr lang="en-IE" sz="3600" dirty="0"/>
              <a:t>A process model of critical reflection in action and what to avoid ………………..</a:t>
            </a:r>
          </a:p>
        </p:txBody>
      </p:sp>
      <p:pic>
        <p:nvPicPr>
          <p:cNvPr id="4" name="Picture 3"/>
          <p:cNvPicPr/>
          <p:nvPr/>
        </p:nvPicPr>
        <p:blipFill>
          <a:blip r:embed="rId2"/>
          <a:stretch>
            <a:fillRect/>
          </a:stretch>
        </p:blipFill>
        <p:spPr>
          <a:xfrm>
            <a:off x="1380931" y="1194319"/>
            <a:ext cx="9636967" cy="5404524"/>
          </a:xfrm>
          <a:prstGeom prst="rect">
            <a:avLst/>
          </a:prstGeom>
        </p:spPr>
      </p:pic>
    </p:spTree>
    <p:extLst>
      <p:ext uri="{BB962C8B-B14F-4D97-AF65-F5344CB8AC3E}">
        <p14:creationId xmlns:p14="http://schemas.microsoft.com/office/powerpoint/2010/main" val="89924831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a:t>Common justifications</a:t>
            </a:r>
          </a:p>
        </p:txBody>
      </p:sp>
      <p:sp>
        <p:nvSpPr>
          <p:cNvPr id="3" name="Content Placeholder 2"/>
          <p:cNvSpPr>
            <a:spLocks noGrp="1"/>
          </p:cNvSpPr>
          <p:nvPr>
            <p:ph idx="1"/>
          </p:nvPr>
        </p:nvSpPr>
        <p:spPr/>
        <p:txBody>
          <a:bodyPr>
            <a:normAutofit fontScale="92500" lnSpcReduction="10000"/>
          </a:bodyPr>
          <a:lstStyle/>
          <a:p>
            <a:r>
              <a:rPr lang="en-IE" dirty="0"/>
              <a:t>Nurses should examine common justifications used, including:</a:t>
            </a:r>
          </a:p>
          <a:p>
            <a:pPr marL="0" indent="0">
              <a:buNone/>
            </a:pPr>
            <a:endParaRPr lang="en-IE" dirty="0"/>
          </a:p>
          <a:p>
            <a:pPr lvl="1"/>
            <a:r>
              <a:rPr lang="en-IE" sz="3600" i="1" dirty="0">
                <a:solidFill>
                  <a:srgbClr val="C00000"/>
                </a:solidFill>
              </a:rPr>
              <a:t>There is not enough time.</a:t>
            </a:r>
          </a:p>
          <a:p>
            <a:pPr lvl="1"/>
            <a:r>
              <a:rPr lang="en-IE" sz="3600" i="1" dirty="0">
                <a:solidFill>
                  <a:srgbClr val="C00000"/>
                </a:solidFill>
              </a:rPr>
              <a:t>There are not enough members of staff.</a:t>
            </a:r>
          </a:p>
          <a:p>
            <a:pPr lvl="1"/>
            <a:r>
              <a:rPr lang="en-IE" sz="3600" i="1" dirty="0">
                <a:solidFill>
                  <a:srgbClr val="C00000"/>
                </a:solidFill>
              </a:rPr>
              <a:t>I can only focus on really important tasks.</a:t>
            </a:r>
          </a:p>
          <a:p>
            <a:pPr lvl="1"/>
            <a:r>
              <a:rPr lang="en-IE" sz="3600" i="1" dirty="0">
                <a:solidFill>
                  <a:srgbClr val="C00000"/>
                </a:solidFill>
              </a:rPr>
              <a:t>Others are doing this too.</a:t>
            </a:r>
          </a:p>
          <a:p>
            <a:pPr lvl="1"/>
            <a:r>
              <a:rPr lang="en-IE" sz="3600" i="1" dirty="0">
                <a:solidFill>
                  <a:srgbClr val="C00000"/>
                </a:solidFill>
              </a:rPr>
              <a:t>Most people do worse than I do.</a:t>
            </a:r>
          </a:p>
          <a:p>
            <a:pPr lvl="1"/>
            <a:r>
              <a:rPr lang="en-IE" sz="3600" i="1" dirty="0">
                <a:solidFill>
                  <a:srgbClr val="C00000"/>
                </a:solidFill>
              </a:rPr>
              <a:t>I cannot do any more than I do.</a:t>
            </a:r>
          </a:p>
          <a:p>
            <a:pPr lvl="1"/>
            <a:r>
              <a:rPr lang="en-IE" sz="3600" i="1" dirty="0">
                <a:solidFill>
                  <a:srgbClr val="C00000"/>
                </a:solidFill>
              </a:rPr>
              <a:t>If the organisation does not care, why should I?</a:t>
            </a:r>
          </a:p>
        </p:txBody>
      </p:sp>
    </p:spTree>
    <p:extLst>
      <p:ext uri="{BB962C8B-B14F-4D97-AF65-F5344CB8AC3E}">
        <p14:creationId xmlns:p14="http://schemas.microsoft.com/office/powerpoint/2010/main" val="164883855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IE" dirty="0"/>
              <a:t>Conclusion</a:t>
            </a:r>
          </a:p>
        </p:txBody>
      </p:sp>
      <p:sp>
        <p:nvSpPr>
          <p:cNvPr id="3" name="Content Placeholder 2"/>
          <p:cNvSpPr>
            <a:spLocks noGrp="1"/>
          </p:cNvSpPr>
          <p:nvPr>
            <p:ph idx="1"/>
          </p:nvPr>
        </p:nvSpPr>
        <p:spPr>
          <a:xfrm>
            <a:off x="838200" y="2048794"/>
            <a:ext cx="10804301" cy="4351338"/>
          </a:xfrm>
        </p:spPr>
        <p:txBody>
          <a:bodyPr>
            <a:normAutofit/>
          </a:bodyPr>
          <a:lstStyle/>
          <a:p>
            <a:pPr marL="0" indent="0">
              <a:buNone/>
            </a:pPr>
            <a:r>
              <a:rPr lang="en-IE" sz="4400" dirty="0">
                <a:solidFill>
                  <a:srgbClr val="C00000"/>
                </a:solidFill>
              </a:rPr>
              <a:t>Critical Reflection in action needs to imply:</a:t>
            </a:r>
          </a:p>
          <a:p>
            <a:pPr marL="0" indent="0">
              <a:buNone/>
            </a:pPr>
            <a:r>
              <a:rPr lang="en-IE" sz="4000" dirty="0"/>
              <a:t>being prepared to see what we are doing wrong, and putting it right. </a:t>
            </a:r>
          </a:p>
          <a:p>
            <a:r>
              <a:rPr lang="en-IE" sz="3600" dirty="0"/>
              <a:t>this involves allowing ourselves to ‘feel bad’ </a:t>
            </a:r>
          </a:p>
          <a:p>
            <a:r>
              <a:rPr lang="en-IE" sz="3600" dirty="0"/>
              <a:t>‘feeling bad is good’, when it motivates us to restore quality of care, correct a mistake, etc.</a:t>
            </a:r>
            <a:br>
              <a:rPr lang="en-IE" dirty="0"/>
            </a:br>
            <a:endParaRPr lang="en-IE" dirty="0"/>
          </a:p>
        </p:txBody>
      </p:sp>
    </p:spTree>
    <p:extLst>
      <p:ext uri="{BB962C8B-B14F-4D97-AF65-F5344CB8AC3E}">
        <p14:creationId xmlns:p14="http://schemas.microsoft.com/office/powerpoint/2010/main" val="177020267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4365702" y="0"/>
            <a:ext cx="6593633" cy="3053459"/>
          </a:xfrm>
          <a:prstGeom prst="rect">
            <a:avLst/>
          </a:prstGeom>
        </p:spPr>
      </p:pic>
      <p:pic>
        <p:nvPicPr>
          <p:cNvPr id="1026" name="Picture 2" descr="Image result for nursing reflectio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91244" y="9351"/>
            <a:ext cx="5715000" cy="571500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Image result for nursing reflection"/>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546133" y="0"/>
            <a:ext cx="4762500" cy="4429126"/>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Image result for nursing reflection"/>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917324" y="0"/>
            <a:ext cx="2289496" cy="3029181"/>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Related imag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917324" y="1934331"/>
            <a:ext cx="3864757" cy="2528539"/>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Image result for nursing reflection"/>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323062" y="4462870"/>
            <a:ext cx="9059437" cy="2395130"/>
          </a:xfrm>
          <a:prstGeom prst="rect">
            <a:avLst/>
          </a:prstGeom>
          <a:noFill/>
          <a:extLst>
            <a:ext uri="{909E8E84-426E-40DD-AFC4-6F175D3DCCD1}">
              <a14:hiddenFill xmlns:a14="http://schemas.microsoft.com/office/drawing/2010/main">
                <a:solidFill>
                  <a:srgbClr val="FFFFFF"/>
                </a:solidFill>
              </a14:hiddenFill>
            </a:ext>
          </a:extLst>
        </p:spPr>
      </p:pic>
      <p:pic>
        <p:nvPicPr>
          <p:cNvPr id="1036" name="Picture 12" descr="Image result for nursing reflection"/>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850085" y="3298382"/>
            <a:ext cx="5381047" cy="3590458"/>
          </a:xfrm>
          <a:prstGeom prst="rect">
            <a:avLst/>
          </a:prstGeom>
          <a:noFill/>
          <a:extLst>
            <a:ext uri="{909E8E84-426E-40DD-AFC4-6F175D3DCCD1}">
              <a14:hiddenFill xmlns:a14="http://schemas.microsoft.com/office/drawing/2010/main">
                <a:solidFill>
                  <a:srgbClr val="FFFFFF"/>
                </a:solidFill>
              </a14:hiddenFill>
            </a:ext>
          </a:extLst>
        </p:spPr>
      </p:pic>
      <p:pic>
        <p:nvPicPr>
          <p:cNvPr id="1038" name="Picture 14" descr="Critical Reflection for Nursing and the Helping Professions : A User's Guide - Gary Rolf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7185143" y="825190"/>
            <a:ext cx="2543175" cy="3810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5280637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a:t>Take home questions</a:t>
            </a:r>
          </a:p>
        </p:txBody>
      </p:sp>
      <p:sp>
        <p:nvSpPr>
          <p:cNvPr id="3" name="Content Placeholder 2"/>
          <p:cNvSpPr>
            <a:spLocks noGrp="1"/>
          </p:cNvSpPr>
          <p:nvPr>
            <p:ph idx="1"/>
          </p:nvPr>
        </p:nvSpPr>
        <p:spPr/>
        <p:txBody>
          <a:bodyPr/>
          <a:lstStyle/>
          <a:p>
            <a:r>
              <a:rPr lang="en-IE" dirty="0">
                <a:solidFill>
                  <a:srgbClr val="C00000"/>
                </a:solidFill>
              </a:rPr>
              <a:t>Based on what we’ve discussed today, what can go wrong if we </a:t>
            </a:r>
            <a:r>
              <a:rPr lang="en-IE" u="sng" dirty="0">
                <a:solidFill>
                  <a:srgbClr val="C00000"/>
                </a:solidFill>
              </a:rPr>
              <a:t>only</a:t>
            </a:r>
            <a:r>
              <a:rPr lang="en-IE" dirty="0">
                <a:solidFill>
                  <a:srgbClr val="C00000"/>
                </a:solidFill>
              </a:rPr>
              <a:t> engage in ‘retrospective reflection’? What can we do about it?</a:t>
            </a:r>
          </a:p>
          <a:p>
            <a:pPr marL="0" indent="0">
              <a:buNone/>
            </a:pPr>
            <a:endParaRPr lang="en-IE" dirty="0">
              <a:solidFill>
                <a:srgbClr val="C00000"/>
              </a:solidFill>
            </a:endParaRPr>
          </a:p>
          <a:p>
            <a:r>
              <a:rPr lang="en-IE" dirty="0">
                <a:solidFill>
                  <a:srgbClr val="C00000"/>
                </a:solidFill>
              </a:rPr>
              <a:t>Which values, principles or standards are </a:t>
            </a:r>
            <a:r>
              <a:rPr lang="en-IE" u="sng" dirty="0">
                <a:solidFill>
                  <a:srgbClr val="C00000"/>
                </a:solidFill>
              </a:rPr>
              <a:t>competing</a:t>
            </a:r>
            <a:r>
              <a:rPr lang="en-IE" dirty="0">
                <a:solidFill>
                  <a:srgbClr val="C00000"/>
                </a:solidFill>
              </a:rPr>
              <a:t>, and generating dissonance because we can’t be consistent with each of them at the same time? How do we hold on to values under pressure?</a:t>
            </a:r>
          </a:p>
        </p:txBody>
      </p:sp>
    </p:spTree>
    <p:extLst>
      <p:ext uri="{BB962C8B-B14F-4D97-AF65-F5344CB8AC3E}">
        <p14:creationId xmlns:p14="http://schemas.microsoft.com/office/powerpoint/2010/main" val="272684435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0"/>
            <a:ext cx="10515600" cy="1325563"/>
          </a:xfrm>
        </p:spPr>
        <p:txBody>
          <a:bodyPr/>
          <a:lstStyle/>
          <a:p>
            <a:r>
              <a:rPr lang="en-IE" dirty="0"/>
              <a:t>references</a:t>
            </a:r>
          </a:p>
        </p:txBody>
      </p:sp>
      <p:sp>
        <p:nvSpPr>
          <p:cNvPr id="3" name="Content Placeholder 2"/>
          <p:cNvSpPr>
            <a:spLocks noGrp="1"/>
          </p:cNvSpPr>
          <p:nvPr>
            <p:ph idx="1"/>
          </p:nvPr>
        </p:nvSpPr>
        <p:spPr>
          <a:xfrm>
            <a:off x="838200" y="1147482"/>
            <a:ext cx="10515600" cy="5029481"/>
          </a:xfrm>
        </p:spPr>
        <p:txBody>
          <a:bodyPr>
            <a:normAutofit fontScale="92500" lnSpcReduction="10000"/>
          </a:bodyPr>
          <a:lstStyle/>
          <a:p>
            <a:r>
              <a:rPr lang="en-IE" sz="2000" dirty="0"/>
              <a:t>Aronson, E. (2004). The social animal (9</a:t>
            </a:r>
            <a:r>
              <a:rPr lang="en-IE" sz="2000" baseline="30000" dirty="0"/>
              <a:t>th</a:t>
            </a:r>
            <a:r>
              <a:rPr lang="en-IE" sz="2000" dirty="0"/>
              <a:t> </a:t>
            </a:r>
            <a:r>
              <a:rPr lang="en-IE" sz="2000" dirty="0" err="1"/>
              <a:t>ed</a:t>
            </a:r>
            <a:r>
              <a:rPr lang="en-IE" sz="2000" dirty="0"/>
              <a:t>). New York: Worth.</a:t>
            </a:r>
          </a:p>
          <a:p>
            <a:r>
              <a:rPr lang="en-IE" sz="2000" dirty="0"/>
              <a:t>de Vries, J. &amp; Timmins, F. (2016). Care erosion in hospitals: problems in reflective nursing practice and the role of cognitive dissonance. Nurse education today, 38, 5-8. </a:t>
            </a:r>
          </a:p>
          <a:p>
            <a:r>
              <a:rPr lang="en-IE" sz="2000" dirty="0" err="1"/>
              <a:t>Festinger</a:t>
            </a:r>
            <a:r>
              <a:rPr lang="en-IE" sz="2000" dirty="0"/>
              <a:t>, L. (1957). A theory of cognitive dissonance. Stanford CA: Stanford University Press. </a:t>
            </a:r>
          </a:p>
          <a:p>
            <a:r>
              <a:rPr lang="en-IE" sz="2000" dirty="0"/>
              <a:t>Gibbs, G. (1988). The reflective cycle. In: Kitchen S (1999) An appraisal of methods of reflection and clinical supervision. Br J Theatre </a:t>
            </a:r>
            <a:r>
              <a:rPr lang="en-IE" sz="2000" dirty="0" err="1"/>
              <a:t>Nurs</a:t>
            </a:r>
            <a:r>
              <a:rPr lang="en-IE" sz="2000" dirty="0"/>
              <a:t>, 9(7), 313-7.</a:t>
            </a:r>
          </a:p>
          <a:p>
            <a:r>
              <a:rPr lang="en-IE" sz="2000" dirty="0"/>
              <a:t>Johns, C. (1994). Nuances of reflection. Journal of clinical nursing, 3(2), 71-74.</a:t>
            </a:r>
          </a:p>
          <a:p>
            <a:r>
              <a:rPr lang="en-IE" sz="2000" dirty="0" err="1"/>
              <a:t>Kahneman</a:t>
            </a:r>
            <a:r>
              <a:rPr lang="en-IE" sz="2000" dirty="0"/>
              <a:t>, D. (2011). Thinking, fast and slow. New York: Macmillan.</a:t>
            </a:r>
          </a:p>
          <a:p>
            <a:r>
              <a:rPr lang="en-IE" sz="2000" dirty="0"/>
              <a:t>Murphy, K. &amp; Atkins, S. (1994). Reflection with a practice-led curriculum. In Palmer AM, Burns S, Bulman C. Reflective practice in nursing. The growth of the professional practitioner. Oxford: Blackwell Scientific Publications. </a:t>
            </a:r>
          </a:p>
          <a:p>
            <a:r>
              <a:rPr lang="en-IE" sz="2000" dirty="0"/>
              <a:t>Rolfe, G. (2005). The deconstructing angel: nursing, reflection and evidence‐based practice. Nursing Inquiry, 12(2), 78-86.</a:t>
            </a:r>
          </a:p>
          <a:p>
            <a:r>
              <a:rPr lang="en-IE" sz="2000" dirty="0"/>
              <a:t>Rolfe, G., Jasper, M., &amp; Freshwater, D. (2011). Critical reflection in practice: Generating knowledge for care. London: Palgrave Macmillan.</a:t>
            </a:r>
          </a:p>
          <a:p>
            <a:r>
              <a:rPr lang="en-IE" sz="2000" dirty="0" err="1"/>
              <a:t>Schön</a:t>
            </a:r>
            <a:r>
              <a:rPr lang="en-IE" sz="2000" dirty="0"/>
              <a:t>, D. (1983). The reflective practitioner. London: Maurice Temple Smith Ltd.</a:t>
            </a:r>
          </a:p>
          <a:p>
            <a:endParaRPr lang="en-IE" dirty="0"/>
          </a:p>
        </p:txBody>
      </p:sp>
    </p:spTree>
    <p:extLst>
      <p:ext uri="{BB962C8B-B14F-4D97-AF65-F5344CB8AC3E}">
        <p14:creationId xmlns:p14="http://schemas.microsoft.com/office/powerpoint/2010/main" val="13957937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a:t>Thanks for your attention.</a:t>
            </a:r>
          </a:p>
        </p:txBody>
      </p:sp>
      <p:sp>
        <p:nvSpPr>
          <p:cNvPr id="3" name="Content Placeholder 2"/>
          <p:cNvSpPr>
            <a:spLocks noGrp="1"/>
          </p:cNvSpPr>
          <p:nvPr>
            <p:ph idx="1"/>
          </p:nvPr>
        </p:nvSpPr>
        <p:spPr>
          <a:xfrm>
            <a:off x="2820472" y="1825625"/>
            <a:ext cx="8533327" cy="4351338"/>
          </a:xfrm>
        </p:spPr>
        <p:txBody>
          <a:bodyPr/>
          <a:lstStyle/>
          <a:p>
            <a:pPr marL="0" indent="0">
              <a:buNone/>
            </a:pPr>
            <a:endParaRPr lang="en-IE" dirty="0"/>
          </a:p>
          <a:p>
            <a:pPr marL="0" indent="0">
              <a:buNone/>
            </a:pPr>
            <a:endParaRPr lang="en-IE" dirty="0"/>
          </a:p>
          <a:p>
            <a:pPr marL="0" indent="0">
              <a:buNone/>
            </a:pPr>
            <a:endParaRPr lang="en-IE" sz="3200" dirty="0"/>
          </a:p>
          <a:p>
            <a:pPr marL="0" indent="0">
              <a:buNone/>
            </a:pPr>
            <a:r>
              <a:rPr lang="en-IE" sz="3200" dirty="0"/>
              <a:t>Feel free to email me at </a:t>
            </a:r>
            <a:r>
              <a:rPr lang="en-IE" sz="3200" dirty="0">
                <a:hlinkClick r:id="rId2"/>
              </a:rPr>
              <a:t>jan.devries@tcd.ie</a:t>
            </a:r>
            <a:r>
              <a:rPr lang="en-IE" sz="3200" dirty="0"/>
              <a:t> </a:t>
            </a:r>
          </a:p>
          <a:p>
            <a:pPr marL="457200" lvl="1" indent="0">
              <a:buNone/>
            </a:pPr>
            <a:endParaRPr lang="en-IE" dirty="0"/>
          </a:p>
        </p:txBody>
      </p:sp>
    </p:spTree>
    <p:extLst>
      <p:ext uri="{BB962C8B-B14F-4D97-AF65-F5344CB8AC3E}">
        <p14:creationId xmlns:p14="http://schemas.microsoft.com/office/powerpoint/2010/main" val="183509145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a:t>What is reflective practice?</a:t>
            </a:r>
          </a:p>
        </p:txBody>
      </p:sp>
      <p:sp>
        <p:nvSpPr>
          <p:cNvPr id="3" name="Content Placeholder 2"/>
          <p:cNvSpPr>
            <a:spLocks noGrp="1"/>
          </p:cNvSpPr>
          <p:nvPr>
            <p:ph idx="1"/>
          </p:nvPr>
        </p:nvSpPr>
        <p:spPr/>
        <p:txBody>
          <a:bodyPr>
            <a:normAutofit fontScale="85000" lnSpcReduction="20000"/>
          </a:bodyPr>
          <a:lstStyle/>
          <a:p>
            <a:pPr>
              <a:spcAft>
                <a:spcPts val="1200"/>
              </a:spcAft>
            </a:pPr>
            <a:r>
              <a:rPr lang="en-IE" dirty="0"/>
              <a:t>Clinical practice in which reflection is integrated (writing or conversation)</a:t>
            </a:r>
          </a:p>
          <a:p>
            <a:pPr>
              <a:spcAft>
                <a:spcPts val="1200"/>
              </a:spcAft>
            </a:pPr>
            <a:r>
              <a:rPr lang="en-IE" dirty="0"/>
              <a:t>Distinction between superficial, dialogic, critical (or deep) reflection</a:t>
            </a:r>
          </a:p>
          <a:p>
            <a:pPr>
              <a:spcAft>
                <a:spcPts val="1200"/>
              </a:spcAft>
            </a:pPr>
            <a:r>
              <a:rPr lang="en-IE" dirty="0"/>
              <a:t>There are many models of differing degrees of complexity (Gibbs 1988; Johns 1994; Murphy &amp; Atkins 1994) </a:t>
            </a:r>
          </a:p>
          <a:p>
            <a:pPr>
              <a:spcAft>
                <a:spcPts val="1200"/>
              </a:spcAft>
            </a:pPr>
            <a:r>
              <a:rPr lang="en-IE" dirty="0"/>
              <a:t>Some efforts have been made to simplify the process: What? So What? Now What? (</a:t>
            </a:r>
            <a:r>
              <a:rPr lang="en-IE"/>
              <a:t>Rolfe 2005, Rolfe, Jasper &amp; Freshwater 2011)</a:t>
            </a:r>
            <a:endParaRPr lang="en-IE" dirty="0"/>
          </a:p>
          <a:p>
            <a:pPr>
              <a:spcAft>
                <a:spcPts val="1200"/>
              </a:spcAft>
            </a:pPr>
            <a:r>
              <a:rPr lang="en-IE" dirty="0"/>
              <a:t>Distinction between reflection ‘in action’ or reflection ‘on action’ (</a:t>
            </a:r>
            <a:r>
              <a:rPr lang="en-IE" dirty="0" err="1"/>
              <a:t>Schön</a:t>
            </a:r>
            <a:r>
              <a:rPr lang="en-IE" dirty="0"/>
              <a:t> 1983)</a:t>
            </a:r>
          </a:p>
          <a:p>
            <a:pPr>
              <a:spcAft>
                <a:spcPts val="1200"/>
              </a:spcAft>
            </a:pPr>
            <a:r>
              <a:rPr lang="en-IE" dirty="0"/>
              <a:t>There are interesting materials on-line you might want to access: </a:t>
            </a:r>
            <a:r>
              <a:rPr lang="en-IE" dirty="0">
                <a:hlinkClick r:id="rId2"/>
              </a:rPr>
              <a:t>https://blogs.bmj.com/ebn/2017/01/30/the-power-of-reflection-in-nursing/</a:t>
            </a:r>
            <a:r>
              <a:rPr lang="en-IE" dirty="0"/>
              <a:t>     </a:t>
            </a:r>
            <a:r>
              <a:rPr lang="en-IE" dirty="0">
                <a:hlinkClick r:id="rId3"/>
              </a:rPr>
              <a:t>http://libguides.scu.edu.au/c.php?g=185038&amp;p=1548939</a:t>
            </a:r>
            <a:r>
              <a:rPr lang="en-IE" dirty="0"/>
              <a:t> </a:t>
            </a:r>
          </a:p>
          <a:p>
            <a:pPr marL="0" indent="0">
              <a:spcAft>
                <a:spcPts val="1200"/>
              </a:spcAft>
              <a:buNone/>
            </a:pPr>
            <a:endParaRPr lang="en-IE" dirty="0"/>
          </a:p>
          <a:p>
            <a:pPr marL="0" indent="0">
              <a:spcAft>
                <a:spcPts val="1200"/>
              </a:spcAft>
              <a:buNone/>
            </a:pPr>
            <a:endParaRPr lang="en-IE" dirty="0"/>
          </a:p>
          <a:p>
            <a:pPr marL="0" indent="0">
              <a:buNone/>
            </a:pPr>
            <a:endParaRPr lang="en-IE" dirty="0"/>
          </a:p>
          <a:p>
            <a:pPr marL="0" indent="0">
              <a:buNone/>
            </a:pPr>
            <a:endParaRPr lang="en-IE" dirty="0"/>
          </a:p>
        </p:txBody>
      </p:sp>
    </p:spTree>
    <p:extLst>
      <p:ext uri="{BB962C8B-B14F-4D97-AF65-F5344CB8AC3E}">
        <p14:creationId xmlns:p14="http://schemas.microsoft.com/office/powerpoint/2010/main" val="33730352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074" name="Picture 2" descr="Image result for nursing reflectio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86361" y="-42654"/>
            <a:ext cx="7426711" cy="6900654"/>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10015870" y="786809"/>
            <a:ext cx="1722474" cy="369332"/>
          </a:xfrm>
          <a:prstGeom prst="rect">
            <a:avLst/>
          </a:prstGeom>
          <a:noFill/>
        </p:spPr>
        <p:txBody>
          <a:bodyPr wrap="square" rtlCol="0">
            <a:spAutoFit/>
          </a:bodyPr>
          <a:lstStyle/>
          <a:p>
            <a:r>
              <a:rPr lang="en-IE" dirty="0"/>
              <a:t>(Gibbs 1988)</a:t>
            </a:r>
          </a:p>
        </p:txBody>
      </p:sp>
    </p:spTree>
    <p:extLst>
      <p:ext uri="{BB962C8B-B14F-4D97-AF65-F5344CB8AC3E}">
        <p14:creationId xmlns:p14="http://schemas.microsoft.com/office/powerpoint/2010/main" val="412394913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122" name="Picture 2" descr="Image result for nursing reflectio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78224" y="0"/>
            <a:ext cx="926463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9462977" y="893135"/>
            <a:ext cx="2317897" cy="523220"/>
          </a:xfrm>
          <a:prstGeom prst="rect">
            <a:avLst/>
          </a:prstGeom>
          <a:noFill/>
        </p:spPr>
        <p:txBody>
          <a:bodyPr wrap="square" rtlCol="0">
            <a:spAutoFit/>
          </a:bodyPr>
          <a:lstStyle/>
          <a:p>
            <a:r>
              <a:rPr lang="en-IE" sz="2800" dirty="0"/>
              <a:t>(Rolfe 2005)</a:t>
            </a:r>
          </a:p>
        </p:txBody>
      </p:sp>
    </p:spTree>
    <p:extLst>
      <p:ext uri="{BB962C8B-B14F-4D97-AF65-F5344CB8AC3E}">
        <p14:creationId xmlns:p14="http://schemas.microsoft.com/office/powerpoint/2010/main" val="207100031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098" name="Picture 2" descr="Image result for nursing reflectio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15302" y="389014"/>
            <a:ext cx="9322962" cy="5966698"/>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10638264" y="659219"/>
            <a:ext cx="1553736" cy="369332"/>
          </a:xfrm>
          <a:prstGeom prst="rect">
            <a:avLst/>
          </a:prstGeom>
          <a:noFill/>
        </p:spPr>
        <p:txBody>
          <a:bodyPr wrap="square" rtlCol="0">
            <a:spAutoFit/>
          </a:bodyPr>
          <a:lstStyle/>
          <a:p>
            <a:r>
              <a:rPr lang="en-IE" dirty="0"/>
              <a:t>????</a:t>
            </a:r>
          </a:p>
        </p:txBody>
      </p:sp>
    </p:spTree>
    <p:extLst>
      <p:ext uri="{BB962C8B-B14F-4D97-AF65-F5344CB8AC3E}">
        <p14:creationId xmlns:p14="http://schemas.microsoft.com/office/powerpoint/2010/main" val="152558758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a:t>What is critical reflection?</a:t>
            </a:r>
          </a:p>
        </p:txBody>
      </p:sp>
      <p:sp>
        <p:nvSpPr>
          <p:cNvPr id="3" name="Content Placeholder 2"/>
          <p:cNvSpPr>
            <a:spLocks noGrp="1"/>
          </p:cNvSpPr>
          <p:nvPr>
            <p:ph idx="1"/>
          </p:nvPr>
        </p:nvSpPr>
        <p:spPr/>
        <p:txBody>
          <a:bodyPr/>
          <a:lstStyle/>
          <a:p>
            <a:r>
              <a:rPr lang="en-IE" dirty="0"/>
              <a:t>Reflection in which a critical or self-critical approach is taken (De Vries and Timmins 2016).</a:t>
            </a:r>
          </a:p>
          <a:p>
            <a:r>
              <a:rPr lang="en-IE" dirty="0"/>
              <a:t>Finding ways of enabling students to raise unconsciously held personal beliefs, so that they can be consciously inspected (Rolfe 2005).</a:t>
            </a:r>
          </a:p>
          <a:p>
            <a:r>
              <a:rPr lang="en-IE" dirty="0"/>
              <a:t>It requires ‘slowing down’ thought processes (</a:t>
            </a:r>
            <a:r>
              <a:rPr lang="en-IE" dirty="0" err="1"/>
              <a:t>Kahneman</a:t>
            </a:r>
            <a:r>
              <a:rPr lang="en-IE" dirty="0"/>
              <a:t> 2011) </a:t>
            </a:r>
          </a:p>
        </p:txBody>
      </p:sp>
    </p:spTree>
    <p:extLst>
      <p:ext uri="{BB962C8B-B14F-4D97-AF65-F5344CB8AC3E}">
        <p14:creationId xmlns:p14="http://schemas.microsoft.com/office/powerpoint/2010/main" val="11118640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a:t>Why do we not reflect as often as we should? </a:t>
            </a:r>
          </a:p>
        </p:txBody>
      </p:sp>
      <p:sp>
        <p:nvSpPr>
          <p:cNvPr id="3" name="Content Placeholder 2"/>
          <p:cNvSpPr>
            <a:spLocks noGrp="1"/>
          </p:cNvSpPr>
          <p:nvPr>
            <p:ph sz="half" idx="1"/>
          </p:nvPr>
        </p:nvSpPr>
        <p:spPr>
          <a:xfrm>
            <a:off x="838199" y="1454150"/>
            <a:ext cx="10515600" cy="4351338"/>
          </a:xfrm>
        </p:spPr>
        <p:txBody>
          <a:bodyPr>
            <a:normAutofit/>
          </a:bodyPr>
          <a:lstStyle/>
          <a:p>
            <a:r>
              <a:rPr lang="en-IE" sz="3600" dirty="0"/>
              <a:t>models are complex</a:t>
            </a:r>
          </a:p>
          <a:p>
            <a:r>
              <a:rPr lang="en-IE" sz="3600" dirty="0"/>
              <a:t>expectations of reflective abilities are too high</a:t>
            </a:r>
          </a:p>
          <a:p>
            <a:r>
              <a:rPr lang="en-IE" sz="3600" dirty="0"/>
              <a:t>overly time consuming</a:t>
            </a:r>
          </a:p>
          <a:p>
            <a:r>
              <a:rPr lang="en-IE" sz="3600" dirty="0"/>
              <a:t>motivation may be lacking</a:t>
            </a:r>
          </a:p>
          <a:p>
            <a:pPr marL="0" indent="0">
              <a:buNone/>
            </a:pPr>
            <a:endParaRPr lang="en-IE" sz="3600" dirty="0"/>
          </a:p>
          <a:p>
            <a:r>
              <a:rPr lang="en-IE" sz="3600" dirty="0"/>
              <a:t>If done right, reflection is likely to be unpleasant …..!   </a:t>
            </a:r>
          </a:p>
        </p:txBody>
      </p:sp>
      <p:sp>
        <p:nvSpPr>
          <p:cNvPr id="6" name="Cloud 5"/>
          <p:cNvSpPr/>
          <p:nvPr/>
        </p:nvSpPr>
        <p:spPr>
          <a:xfrm>
            <a:off x="6379534" y="5103628"/>
            <a:ext cx="4974265" cy="1594884"/>
          </a:xfrm>
          <a:prstGeom prst="cloud">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2800" dirty="0"/>
              <a:t>This is a core point of this session!</a:t>
            </a:r>
          </a:p>
        </p:txBody>
      </p:sp>
    </p:spTree>
    <p:extLst>
      <p:ext uri="{BB962C8B-B14F-4D97-AF65-F5344CB8AC3E}">
        <p14:creationId xmlns:p14="http://schemas.microsoft.com/office/powerpoint/2010/main" val="296001724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5" name="Title 4"/>
          <p:cNvSpPr>
            <a:spLocks noGrp="1"/>
          </p:cNvSpPr>
          <p:nvPr>
            <p:ph type="title"/>
          </p:nvPr>
        </p:nvSpPr>
        <p:spPr>
          <a:xfrm>
            <a:off x="423746" y="802888"/>
            <a:ext cx="10515600" cy="1325563"/>
          </a:xfrm>
        </p:spPr>
        <p:txBody>
          <a:bodyPr>
            <a:noAutofit/>
          </a:bodyPr>
          <a:lstStyle/>
          <a:p>
            <a:r>
              <a:rPr lang="en-IE" sz="6000" dirty="0">
                <a:solidFill>
                  <a:schemeClr val="bg1"/>
                </a:solidFill>
              </a:rPr>
              <a:t>Conjuring </a:t>
            </a:r>
            <a:br>
              <a:rPr lang="en-IE" sz="6000" dirty="0">
                <a:solidFill>
                  <a:schemeClr val="bg1"/>
                </a:solidFill>
              </a:rPr>
            </a:br>
            <a:r>
              <a:rPr lang="en-IE" sz="6000" dirty="0">
                <a:solidFill>
                  <a:schemeClr val="bg1"/>
                </a:solidFill>
              </a:rPr>
              <a:t>up the </a:t>
            </a:r>
            <a:br>
              <a:rPr lang="en-IE" sz="6000" dirty="0">
                <a:solidFill>
                  <a:schemeClr val="bg1"/>
                </a:solidFill>
              </a:rPr>
            </a:br>
            <a:r>
              <a:rPr lang="en-IE" sz="6000" dirty="0">
                <a:solidFill>
                  <a:schemeClr val="bg1"/>
                </a:solidFill>
              </a:rPr>
              <a:t>genie ……</a:t>
            </a:r>
          </a:p>
        </p:txBody>
      </p:sp>
      <p:pic>
        <p:nvPicPr>
          <p:cNvPr id="2050" name="Picture 2" descr="Image result for genie out of the bottle nurs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35298" y="0"/>
            <a:ext cx="7415561"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813424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050"/>
                                        </p:tgtEl>
                                        <p:attrNameLst>
                                          <p:attrName>style.visibility</p:attrName>
                                        </p:attrNameLst>
                                      </p:cBhvr>
                                      <p:to>
                                        <p:strVal val="visible"/>
                                      </p:to>
                                    </p:set>
                                    <p:animEffect transition="in" filter="fade">
                                      <p:cBhvr>
                                        <p:cTn id="7" dur="500"/>
                                        <p:tgtEl>
                                          <p:spTgt spid="205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674</TotalTime>
  <Words>1335</Words>
  <Application>Microsoft Office PowerPoint</Application>
  <PresentationFormat>Widescreen</PresentationFormat>
  <Paragraphs>114</Paragraphs>
  <Slides>22</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22</vt:i4>
      </vt:variant>
    </vt:vector>
  </HeadingPairs>
  <TitlesOfParts>
    <vt:vector size="27" baseType="lpstr">
      <vt:lpstr>Arial</vt:lpstr>
      <vt:lpstr>Calibri</vt:lpstr>
      <vt:lpstr>Calibri Light</vt:lpstr>
      <vt:lpstr>MyriadPro-Regular</vt:lpstr>
      <vt:lpstr>Office Theme</vt:lpstr>
      <vt:lpstr>Critical Reflection in Health Care</vt:lpstr>
      <vt:lpstr>PowerPoint Presentation</vt:lpstr>
      <vt:lpstr>What is reflective practice?</vt:lpstr>
      <vt:lpstr>PowerPoint Presentation</vt:lpstr>
      <vt:lpstr>PowerPoint Presentation</vt:lpstr>
      <vt:lpstr>PowerPoint Presentation</vt:lpstr>
      <vt:lpstr>What is critical reflection?</vt:lpstr>
      <vt:lpstr>Why do we not reflect as often as we should? </vt:lpstr>
      <vt:lpstr>Conjuring  up the  genie ……</vt:lpstr>
      <vt:lpstr>Discussion of vignettes for reflection in action</vt:lpstr>
      <vt:lpstr>Vignette I: Hand hygiene forgotten</vt:lpstr>
      <vt:lpstr>Vignette II: Omitted to give information </vt:lpstr>
      <vt:lpstr>Vignette III: Crying patient ignored</vt:lpstr>
      <vt:lpstr>The OOPS moment and what happens afterwards is best explained by Cognitive Dissonance Theory  (Festinger 1957, Aronson 2004)</vt:lpstr>
      <vt:lpstr>PowerPoint Presentation</vt:lpstr>
      <vt:lpstr>Critical Reflection in action</vt:lpstr>
      <vt:lpstr>A process model of critical reflection in action and what to avoid ………………..</vt:lpstr>
      <vt:lpstr>Common justifications</vt:lpstr>
      <vt:lpstr>Conclusion</vt:lpstr>
      <vt:lpstr>Take home questions</vt:lpstr>
      <vt:lpstr>references</vt:lpstr>
      <vt:lpstr>Thanks for your attention.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Care Erosion and what to do about it</dc:title>
  <dc:creator>Jan De Vries</dc:creator>
  <cp:lastModifiedBy>Jan De Vries</cp:lastModifiedBy>
  <cp:revision>65</cp:revision>
  <cp:lastPrinted>2018-05-17T08:46:18Z</cp:lastPrinted>
  <dcterms:created xsi:type="dcterms:W3CDTF">2017-04-10T14:40:20Z</dcterms:created>
  <dcterms:modified xsi:type="dcterms:W3CDTF">2024-09-03T14:10:38Z</dcterms:modified>
</cp:coreProperties>
</file>