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7.xml" ContentType="application/vnd.openxmlformats-officedocument.presentationml.tags+xml"/>
  <Override PartName="/ppt/notesSlides/notesSlide4.xml" ContentType="application/vnd.openxmlformats-officedocument.presentationml.notesSlide+xml"/>
  <Override PartName="/ppt/tags/tag8.xml" ContentType="application/vnd.openxmlformats-officedocument.presentationml.tags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tags/tag10.xml" ContentType="application/vnd.openxmlformats-officedocument.presentationml.tags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75" r:id="rId1"/>
    <p:sldMasterId id="2147483791" r:id="rId2"/>
  </p:sldMasterIdLst>
  <p:notesMasterIdLst>
    <p:notesMasterId r:id="rId14"/>
  </p:notesMasterIdLst>
  <p:sldIdLst>
    <p:sldId id="314" r:id="rId3"/>
    <p:sldId id="303" r:id="rId4"/>
    <p:sldId id="311" r:id="rId5"/>
    <p:sldId id="304" r:id="rId6"/>
    <p:sldId id="305" r:id="rId7"/>
    <p:sldId id="306" r:id="rId8"/>
    <p:sldId id="307" r:id="rId9"/>
    <p:sldId id="308" r:id="rId10"/>
    <p:sldId id="309" r:id="rId11"/>
    <p:sldId id="312" r:id="rId12"/>
    <p:sldId id="313" r:id="rId13"/>
  </p:sldIdLst>
  <p:sldSz cx="9144000" cy="5143500" type="screen16x9"/>
  <p:notesSz cx="6858000" cy="9144000"/>
  <p:embeddedFontLst>
    <p:embeddedFont>
      <p:font typeface="Century Gothic" panose="020B0502020202020204" pitchFamily="34" charset="0"/>
      <p:regular r:id="rId15"/>
      <p:bold r:id="rId16"/>
      <p:italic r:id="rId17"/>
      <p:boldItalic r:id="rId18"/>
    </p:embeddedFont>
    <p:embeddedFont>
      <p:font typeface="DM Sans" pitchFamily="2" charset="0"/>
      <p:regular r:id="rId19"/>
      <p:bold r:id="rId20"/>
      <p:italic r:id="rId21"/>
      <p:boldItalic r:id="rId22"/>
    </p:embeddedFont>
    <p:embeddedFont>
      <p:font typeface="Open Sans" panose="020B0606030504020204" pitchFamily="34" charset="0"/>
      <p:regular r:id="rId23"/>
      <p:bold r:id="rId24"/>
      <p:italic r:id="rId25"/>
      <p:boldItalic r:id="rId26"/>
    </p:embeddedFont>
    <p:embeddedFont>
      <p:font typeface="Poppins" panose="00000500000000000000" pitchFamily="2" charset="0"/>
      <p:regular r:id="rId27"/>
      <p:bold r:id="rId28"/>
      <p:italic r:id="rId29"/>
      <p:boldItalic r:id="rId30"/>
    </p:embeddedFont>
    <p:embeddedFont>
      <p:font typeface="Proxima Nova" panose="020B0604020202020204" charset="0"/>
      <p:regular r:id="rId31"/>
      <p:bold r:id="rId32"/>
      <p:italic r:id="rId33"/>
      <p:boldItalic r:id="rId34"/>
    </p:embeddedFont>
    <p:embeddedFont>
      <p:font typeface="Proxima Nova Lt" panose="02000506030000020004" charset="0"/>
      <p:regular r:id="rId35"/>
      <p:bold r:id="rId36"/>
      <p:italic r:id="rId37"/>
      <p:boldItalic r:id="rId38"/>
    </p:embeddedFont>
    <p:embeddedFont>
      <p:font typeface="Proxima Nova Rg" panose="02000506030000020004" charset="0"/>
      <p:regular r:id="rId39"/>
      <p:bold r:id="rId40"/>
      <p:italic r:id="rId41"/>
      <p:boldItalic r:id="rId42"/>
    </p:embeddedFont>
    <p:embeddedFont>
      <p:font typeface="Proxima Nova Semibold" panose="020B0604020202020204" charset="0"/>
      <p:regular r:id="rId43"/>
      <p:bold r:id="rId44"/>
      <p:italic r:id="rId45"/>
      <p:boldItalic r:id="rId46"/>
    </p:embeddedFont>
    <p:embeddedFont>
      <p:font typeface="Wingdings 3" panose="05040102010807070707" pitchFamily="18" charset="2"/>
      <p:regular r:id="rId47"/>
    </p:embeddedFont>
  </p:embeddedFontLst>
  <p:custDataLst>
    <p:tags r:id="rId48"/>
  </p:custData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240">
          <p15:clr>
            <a:srgbClr val="9AA0A6"/>
          </p15:clr>
        </p15:guide>
        <p15:guide id="2" pos="347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4998"/>
    <a:srgbClr val="95D3EC"/>
    <a:srgbClr val="000000"/>
    <a:srgbClr val="07243D"/>
    <a:srgbClr val="941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1064E21-F729-4E95-91FB-2F22730F9E0A}">
  <a:tblStyle styleId="{41064E21-F729-4E95-91FB-2F22730F9E0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577"/>
    <p:restoredTop sz="94620"/>
  </p:normalViewPr>
  <p:slideViewPr>
    <p:cSldViewPr snapToGrid="0">
      <p:cViewPr varScale="1">
        <p:scale>
          <a:sx n="88" d="100"/>
          <a:sy n="88" d="100"/>
        </p:scale>
        <p:origin x="1242" y="84"/>
      </p:cViewPr>
      <p:guideLst>
        <p:guide orient="horz" pos="3240"/>
        <p:guide pos="347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57" d="100"/>
          <a:sy n="157" d="100"/>
        </p:scale>
        <p:origin x="3256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font" Target="fonts/font4.fntdata"/><Relationship Id="rId26" Type="http://schemas.openxmlformats.org/officeDocument/2006/relationships/font" Target="fonts/font12.fntdata"/><Relationship Id="rId39" Type="http://schemas.openxmlformats.org/officeDocument/2006/relationships/font" Target="fonts/font25.fntdata"/><Relationship Id="rId21" Type="http://schemas.openxmlformats.org/officeDocument/2006/relationships/font" Target="fonts/font7.fntdata"/><Relationship Id="rId34" Type="http://schemas.openxmlformats.org/officeDocument/2006/relationships/font" Target="fonts/font20.fntdata"/><Relationship Id="rId42" Type="http://schemas.openxmlformats.org/officeDocument/2006/relationships/font" Target="fonts/font28.fntdata"/><Relationship Id="rId47" Type="http://schemas.openxmlformats.org/officeDocument/2006/relationships/font" Target="fonts/font33.fntdata"/><Relationship Id="rId50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2.fntdata"/><Relationship Id="rId29" Type="http://schemas.openxmlformats.org/officeDocument/2006/relationships/font" Target="fonts/font15.fntdata"/><Relationship Id="rId11" Type="http://schemas.openxmlformats.org/officeDocument/2006/relationships/slide" Target="slides/slide9.xml"/><Relationship Id="rId24" Type="http://schemas.openxmlformats.org/officeDocument/2006/relationships/font" Target="fonts/font10.fntdata"/><Relationship Id="rId32" Type="http://schemas.openxmlformats.org/officeDocument/2006/relationships/font" Target="fonts/font18.fntdata"/><Relationship Id="rId37" Type="http://schemas.openxmlformats.org/officeDocument/2006/relationships/font" Target="fonts/font23.fntdata"/><Relationship Id="rId40" Type="http://schemas.openxmlformats.org/officeDocument/2006/relationships/font" Target="fonts/font26.fntdata"/><Relationship Id="rId45" Type="http://schemas.openxmlformats.org/officeDocument/2006/relationships/font" Target="fonts/font31.fntdata"/><Relationship Id="rId5" Type="http://schemas.openxmlformats.org/officeDocument/2006/relationships/slide" Target="slides/slide3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font" Target="fonts/font14.fntdata"/><Relationship Id="rId36" Type="http://schemas.openxmlformats.org/officeDocument/2006/relationships/font" Target="fonts/font22.fntdata"/><Relationship Id="rId49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font" Target="fonts/font5.fntdata"/><Relationship Id="rId31" Type="http://schemas.openxmlformats.org/officeDocument/2006/relationships/font" Target="fonts/font17.fntdata"/><Relationship Id="rId44" Type="http://schemas.openxmlformats.org/officeDocument/2006/relationships/font" Target="fonts/font30.fntdata"/><Relationship Id="rId52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font" Target="fonts/font13.fntdata"/><Relationship Id="rId30" Type="http://schemas.openxmlformats.org/officeDocument/2006/relationships/font" Target="fonts/font16.fntdata"/><Relationship Id="rId35" Type="http://schemas.openxmlformats.org/officeDocument/2006/relationships/font" Target="fonts/font21.fntdata"/><Relationship Id="rId43" Type="http://schemas.openxmlformats.org/officeDocument/2006/relationships/font" Target="fonts/font29.fntdata"/><Relationship Id="rId48" Type="http://schemas.openxmlformats.org/officeDocument/2006/relationships/tags" Target="tags/tag1.xml"/><Relationship Id="rId8" Type="http://schemas.openxmlformats.org/officeDocument/2006/relationships/slide" Target="slides/slide6.xml"/><Relationship Id="rId51" Type="http://schemas.openxmlformats.org/officeDocument/2006/relationships/theme" Target="theme/theme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33" Type="http://schemas.openxmlformats.org/officeDocument/2006/relationships/font" Target="fonts/font19.fntdata"/><Relationship Id="rId38" Type="http://schemas.openxmlformats.org/officeDocument/2006/relationships/font" Target="fonts/font24.fntdata"/><Relationship Id="rId46" Type="http://schemas.openxmlformats.org/officeDocument/2006/relationships/font" Target="fonts/font32.fntdata"/><Relationship Id="rId20" Type="http://schemas.openxmlformats.org/officeDocument/2006/relationships/font" Target="fonts/font6.fntdata"/><Relationship Id="rId41" Type="http://schemas.openxmlformats.org/officeDocument/2006/relationships/font" Target="fonts/font2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4712563-0D8C-4A82-8741-1C4A6C6800BD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3CDA7717-5C4F-4C23-878E-FE382726D5F2}">
      <dgm:prSet/>
      <dgm:spPr/>
      <dgm:t>
        <a:bodyPr/>
        <a:lstStyle/>
        <a:p>
          <a:r>
            <a:rPr lang="en-GB" dirty="0"/>
            <a:t>Report on feedback DDUH</a:t>
          </a:r>
        </a:p>
      </dgm:t>
    </dgm:pt>
    <dgm:pt modelId="{45DCA5E2-1985-4C87-9996-01390BDB4C1F}" type="parTrans" cxnId="{ACA8621C-2EF2-4F5B-89FD-D711522CE9B3}">
      <dgm:prSet/>
      <dgm:spPr/>
      <dgm:t>
        <a:bodyPr/>
        <a:lstStyle/>
        <a:p>
          <a:endParaRPr lang="en-GB"/>
        </a:p>
      </dgm:t>
    </dgm:pt>
    <dgm:pt modelId="{BEE4F28E-D416-44A4-8D92-1252989D9535}" type="sibTrans" cxnId="{ACA8621C-2EF2-4F5B-89FD-D711522CE9B3}">
      <dgm:prSet/>
      <dgm:spPr/>
      <dgm:t>
        <a:bodyPr/>
        <a:lstStyle/>
        <a:p>
          <a:endParaRPr lang="en-GB"/>
        </a:p>
      </dgm:t>
    </dgm:pt>
    <dgm:pt modelId="{6FEF0EFD-3228-4EDC-AA28-E60BF2866FE3}">
      <dgm:prSet/>
      <dgm:spPr/>
      <dgm:t>
        <a:bodyPr/>
        <a:lstStyle/>
        <a:p>
          <a:r>
            <a:rPr lang="en-IE" b="1" dirty="0"/>
            <a:t>2. Development of an eLearning tool around feedback for clinical teachers at DDUH</a:t>
          </a:r>
          <a:endParaRPr lang="en-GB" dirty="0"/>
        </a:p>
      </dgm:t>
    </dgm:pt>
    <dgm:pt modelId="{D2B12F19-9BEC-434D-86F1-067E7FA55141}" type="parTrans" cxnId="{DA77E778-FC85-4158-A1C7-2E47EC26F326}">
      <dgm:prSet/>
      <dgm:spPr/>
      <dgm:t>
        <a:bodyPr/>
        <a:lstStyle/>
        <a:p>
          <a:endParaRPr lang="en-GB"/>
        </a:p>
      </dgm:t>
    </dgm:pt>
    <dgm:pt modelId="{A6066377-3B90-416D-A8F3-7960F875F433}" type="sibTrans" cxnId="{DA77E778-FC85-4158-A1C7-2E47EC26F326}">
      <dgm:prSet/>
      <dgm:spPr/>
      <dgm:t>
        <a:bodyPr/>
        <a:lstStyle/>
        <a:p>
          <a:endParaRPr lang="en-GB"/>
        </a:p>
      </dgm:t>
    </dgm:pt>
    <dgm:pt modelId="{1B6A16FE-C683-48B3-B5C5-E9EC87DB0F9C}">
      <dgm:prSet/>
      <dgm:spPr/>
      <dgm:t>
        <a:bodyPr/>
        <a:lstStyle/>
        <a:p>
          <a:r>
            <a:rPr lang="en-IE" b="0" dirty="0"/>
            <a:t>Recipient of Dean of Health Faculty Award 2018, Trinity College Dublin</a:t>
          </a:r>
          <a:r>
            <a:rPr lang="en-IE" b="1" dirty="0"/>
            <a:t>.</a:t>
          </a:r>
          <a:endParaRPr lang="en-GB" dirty="0"/>
        </a:p>
      </dgm:t>
    </dgm:pt>
    <dgm:pt modelId="{E16484D0-6249-48C8-8118-91B4C41BF7C5}" type="parTrans" cxnId="{9FBCF681-7884-4BB5-B78C-4942FA8DDBDA}">
      <dgm:prSet/>
      <dgm:spPr/>
      <dgm:t>
        <a:bodyPr/>
        <a:lstStyle/>
        <a:p>
          <a:endParaRPr lang="en-GB"/>
        </a:p>
      </dgm:t>
    </dgm:pt>
    <dgm:pt modelId="{33637517-E1C1-4E16-8D29-5A48937918CC}" type="sibTrans" cxnId="{9FBCF681-7884-4BB5-B78C-4942FA8DDBDA}">
      <dgm:prSet/>
      <dgm:spPr/>
      <dgm:t>
        <a:bodyPr/>
        <a:lstStyle/>
        <a:p>
          <a:endParaRPr lang="en-GB"/>
        </a:p>
      </dgm:t>
    </dgm:pt>
    <dgm:pt modelId="{A0206C02-890C-4A3A-ADBC-6B0119E4A9F5}">
      <dgm:prSet/>
      <dgm:spPr/>
      <dgm:t>
        <a:bodyPr/>
        <a:lstStyle/>
        <a:p>
          <a:r>
            <a:rPr lang="en-IE" b="0"/>
            <a:t>Adapted and made available to Faculty of Health Sciences.</a:t>
          </a:r>
          <a:endParaRPr lang="en-GB"/>
        </a:p>
      </dgm:t>
    </dgm:pt>
    <dgm:pt modelId="{0B2310FF-4C2B-4976-8D70-E5DD32AF2F4A}" type="parTrans" cxnId="{B7F1CB55-9297-43E6-A70C-9FBA170557A3}">
      <dgm:prSet/>
      <dgm:spPr/>
      <dgm:t>
        <a:bodyPr/>
        <a:lstStyle/>
        <a:p>
          <a:endParaRPr lang="en-GB"/>
        </a:p>
      </dgm:t>
    </dgm:pt>
    <dgm:pt modelId="{D77ADB23-61B2-457B-B812-63DC99F3864E}" type="sibTrans" cxnId="{B7F1CB55-9297-43E6-A70C-9FBA170557A3}">
      <dgm:prSet/>
      <dgm:spPr/>
      <dgm:t>
        <a:bodyPr/>
        <a:lstStyle/>
        <a:p>
          <a:endParaRPr lang="en-GB"/>
        </a:p>
      </dgm:t>
    </dgm:pt>
    <dgm:pt modelId="{F3CB0B63-B910-44FA-832F-2A65737AB738}">
      <dgm:prSet/>
      <dgm:spPr/>
      <dgm:t>
        <a:bodyPr/>
        <a:lstStyle/>
        <a:p>
          <a:r>
            <a:rPr lang="en-IE" b="0"/>
            <a:t>Physio + OT paper preparation stage</a:t>
          </a:r>
          <a:endParaRPr lang="en-GB"/>
        </a:p>
      </dgm:t>
    </dgm:pt>
    <dgm:pt modelId="{5B2497A3-1D4F-4D3B-8140-D04C430A114D}" type="parTrans" cxnId="{04EAC265-FCF2-4BAA-9394-905842AF7162}">
      <dgm:prSet/>
      <dgm:spPr/>
      <dgm:t>
        <a:bodyPr/>
        <a:lstStyle/>
        <a:p>
          <a:endParaRPr lang="en-GB"/>
        </a:p>
      </dgm:t>
    </dgm:pt>
    <dgm:pt modelId="{EB4FD078-69F2-4151-9487-F4FE662E04DD}" type="sibTrans" cxnId="{04EAC265-FCF2-4BAA-9394-905842AF7162}">
      <dgm:prSet/>
      <dgm:spPr/>
      <dgm:t>
        <a:bodyPr/>
        <a:lstStyle/>
        <a:p>
          <a:endParaRPr lang="en-GB"/>
        </a:p>
      </dgm:t>
    </dgm:pt>
    <dgm:pt modelId="{307C52C2-D027-4EA8-9A96-6E235E2B4776}">
      <dgm:prSet/>
      <dgm:spPr/>
      <dgm:t>
        <a:bodyPr/>
        <a:lstStyle/>
        <a:p>
          <a:r>
            <a:rPr lang="en-IE" b="0"/>
            <a:t>Medicine data collection</a:t>
          </a:r>
          <a:endParaRPr lang="en-GB"/>
        </a:p>
      </dgm:t>
    </dgm:pt>
    <dgm:pt modelId="{4D38E07B-7B60-475A-B8BA-B68745BDBFCA}" type="parTrans" cxnId="{E5BA9834-5297-42EA-A6DB-964492744CF6}">
      <dgm:prSet/>
      <dgm:spPr/>
      <dgm:t>
        <a:bodyPr/>
        <a:lstStyle/>
        <a:p>
          <a:endParaRPr lang="en-GB"/>
        </a:p>
      </dgm:t>
    </dgm:pt>
    <dgm:pt modelId="{B4B3087B-E4DA-405B-A5AE-81889FD0D75C}" type="sibTrans" cxnId="{E5BA9834-5297-42EA-A6DB-964492744CF6}">
      <dgm:prSet/>
      <dgm:spPr/>
      <dgm:t>
        <a:bodyPr/>
        <a:lstStyle/>
        <a:p>
          <a:endParaRPr lang="en-GB"/>
        </a:p>
      </dgm:t>
    </dgm:pt>
    <dgm:pt modelId="{54229879-A4B8-476D-972E-6A926590EDD0}" type="pres">
      <dgm:prSet presAssocID="{74712563-0D8C-4A82-8741-1C4A6C6800BD}" presName="Name0" presStyleCnt="0">
        <dgm:presLayoutVars>
          <dgm:dir/>
          <dgm:resizeHandles val="exact"/>
        </dgm:presLayoutVars>
      </dgm:prSet>
      <dgm:spPr/>
    </dgm:pt>
    <dgm:pt modelId="{B15C82B7-74D5-41CC-9EAE-95226417716E}" type="pres">
      <dgm:prSet presAssocID="{74712563-0D8C-4A82-8741-1C4A6C6800BD}" presName="arrow" presStyleLbl="bgShp" presStyleIdx="0" presStyleCnt="1"/>
      <dgm:spPr/>
    </dgm:pt>
    <dgm:pt modelId="{FF04BCB1-3AD6-4502-9A15-6C319FDED196}" type="pres">
      <dgm:prSet presAssocID="{74712563-0D8C-4A82-8741-1C4A6C6800BD}" presName="points" presStyleCnt="0"/>
      <dgm:spPr/>
    </dgm:pt>
    <dgm:pt modelId="{9B81AC13-765B-45FE-B588-E338AC9A6BCD}" type="pres">
      <dgm:prSet presAssocID="{3CDA7717-5C4F-4C23-878E-FE382726D5F2}" presName="compositeA" presStyleCnt="0"/>
      <dgm:spPr/>
    </dgm:pt>
    <dgm:pt modelId="{73344262-1095-4BD5-8172-71BF3972AC80}" type="pres">
      <dgm:prSet presAssocID="{3CDA7717-5C4F-4C23-878E-FE382726D5F2}" presName="textA" presStyleLbl="revTx" presStyleIdx="0" presStyleCnt="6">
        <dgm:presLayoutVars>
          <dgm:bulletEnabled val="1"/>
        </dgm:presLayoutVars>
      </dgm:prSet>
      <dgm:spPr/>
    </dgm:pt>
    <dgm:pt modelId="{C910620E-CF14-489A-939D-1B2FC98C816D}" type="pres">
      <dgm:prSet presAssocID="{3CDA7717-5C4F-4C23-878E-FE382726D5F2}" presName="circleA" presStyleLbl="node1" presStyleIdx="0" presStyleCnt="6"/>
      <dgm:spPr/>
    </dgm:pt>
    <dgm:pt modelId="{2E34639D-4125-43CB-B6B9-483D647E4338}" type="pres">
      <dgm:prSet presAssocID="{3CDA7717-5C4F-4C23-878E-FE382726D5F2}" presName="spaceA" presStyleCnt="0"/>
      <dgm:spPr/>
    </dgm:pt>
    <dgm:pt modelId="{3EBBB0DC-220B-44AD-B993-054F89187B2D}" type="pres">
      <dgm:prSet presAssocID="{BEE4F28E-D416-44A4-8D92-1252989D9535}" presName="space" presStyleCnt="0"/>
      <dgm:spPr/>
    </dgm:pt>
    <dgm:pt modelId="{EF8FF0BA-342B-42A2-BCD4-70092AE1562F}" type="pres">
      <dgm:prSet presAssocID="{6FEF0EFD-3228-4EDC-AA28-E60BF2866FE3}" presName="compositeB" presStyleCnt="0"/>
      <dgm:spPr/>
    </dgm:pt>
    <dgm:pt modelId="{686B15DA-DF62-4659-87A4-69CF0E6587A3}" type="pres">
      <dgm:prSet presAssocID="{6FEF0EFD-3228-4EDC-AA28-E60BF2866FE3}" presName="textB" presStyleLbl="revTx" presStyleIdx="1" presStyleCnt="6">
        <dgm:presLayoutVars>
          <dgm:bulletEnabled val="1"/>
        </dgm:presLayoutVars>
      </dgm:prSet>
      <dgm:spPr/>
    </dgm:pt>
    <dgm:pt modelId="{20217697-7C8D-4070-BF7D-01D9E9DC4FA0}" type="pres">
      <dgm:prSet presAssocID="{6FEF0EFD-3228-4EDC-AA28-E60BF2866FE3}" presName="circleB" presStyleLbl="node1" presStyleIdx="1" presStyleCnt="6"/>
      <dgm:spPr/>
    </dgm:pt>
    <dgm:pt modelId="{4FBFB602-B8A6-44B4-8A05-AABA4E0FD585}" type="pres">
      <dgm:prSet presAssocID="{6FEF0EFD-3228-4EDC-AA28-E60BF2866FE3}" presName="spaceB" presStyleCnt="0"/>
      <dgm:spPr/>
    </dgm:pt>
    <dgm:pt modelId="{53C5F78F-DA65-46EB-B4A5-09FCA513EEC4}" type="pres">
      <dgm:prSet presAssocID="{A6066377-3B90-416D-A8F3-7960F875F433}" presName="space" presStyleCnt="0"/>
      <dgm:spPr/>
    </dgm:pt>
    <dgm:pt modelId="{888CD71D-6358-424B-AE2A-56BD28D9AB9D}" type="pres">
      <dgm:prSet presAssocID="{1B6A16FE-C683-48B3-B5C5-E9EC87DB0F9C}" presName="compositeA" presStyleCnt="0"/>
      <dgm:spPr/>
    </dgm:pt>
    <dgm:pt modelId="{581C9010-D44C-4F7F-8E0C-1180A8ACF556}" type="pres">
      <dgm:prSet presAssocID="{1B6A16FE-C683-48B3-B5C5-E9EC87DB0F9C}" presName="textA" presStyleLbl="revTx" presStyleIdx="2" presStyleCnt="6">
        <dgm:presLayoutVars>
          <dgm:bulletEnabled val="1"/>
        </dgm:presLayoutVars>
      </dgm:prSet>
      <dgm:spPr/>
    </dgm:pt>
    <dgm:pt modelId="{12EE9507-CD83-4377-AD36-DA3A3615106D}" type="pres">
      <dgm:prSet presAssocID="{1B6A16FE-C683-48B3-B5C5-E9EC87DB0F9C}" presName="circleA" presStyleLbl="node1" presStyleIdx="2" presStyleCnt="6"/>
      <dgm:spPr/>
    </dgm:pt>
    <dgm:pt modelId="{2A50894B-B8A9-4A55-9AE9-BF8A446482E0}" type="pres">
      <dgm:prSet presAssocID="{1B6A16FE-C683-48B3-B5C5-E9EC87DB0F9C}" presName="spaceA" presStyleCnt="0"/>
      <dgm:spPr/>
    </dgm:pt>
    <dgm:pt modelId="{38C1176C-D8B9-4F63-975A-B1B602C61993}" type="pres">
      <dgm:prSet presAssocID="{33637517-E1C1-4E16-8D29-5A48937918CC}" presName="space" presStyleCnt="0"/>
      <dgm:spPr/>
    </dgm:pt>
    <dgm:pt modelId="{5D22EBC3-19B4-49E1-88AA-5B949F8A9DBE}" type="pres">
      <dgm:prSet presAssocID="{A0206C02-890C-4A3A-ADBC-6B0119E4A9F5}" presName="compositeB" presStyleCnt="0"/>
      <dgm:spPr/>
    </dgm:pt>
    <dgm:pt modelId="{002F21AA-FF48-423A-9B98-33B5CC4F91B3}" type="pres">
      <dgm:prSet presAssocID="{A0206C02-890C-4A3A-ADBC-6B0119E4A9F5}" presName="textB" presStyleLbl="revTx" presStyleIdx="3" presStyleCnt="6">
        <dgm:presLayoutVars>
          <dgm:bulletEnabled val="1"/>
        </dgm:presLayoutVars>
      </dgm:prSet>
      <dgm:spPr/>
    </dgm:pt>
    <dgm:pt modelId="{5818BC68-98D2-4637-B455-503AF58E8AE2}" type="pres">
      <dgm:prSet presAssocID="{A0206C02-890C-4A3A-ADBC-6B0119E4A9F5}" presName="circleB" presStyleLbl="node1" presStyleIdx="3" presStyleCnt="6"/>
      <dgm:spPr/>
    </dgm:pt>
    <dgm:pt modelId="{5037F0E7-1019-4FED-99B9-FCE1EA9C450C}" type="pres">
      <dgm:prSet presAssocID="{A0206C02-890C-4A3A-ADBC-6B0119E4A9F5}" presName="spaceB" presStyleCnt="0"/>
      <dgm:spPr/>
    </dgm:pt>
    <dgm:pt modelId="{F6BB8450-2B7C-409C-ADE1-1803194E86CB}" type="pres">
      <dgm:prSet presAssocID="{D77ADB23-61B2-457B-B812-63DC99F3864E}" presName="space" presStyleCnt="0"/>
      <dgm:spPr/>
    </dgm:pt>
    <dgm:pt modelId="{19E4E4B3-4496-4174-ACFC-056B061CE4BF}" type="pres">
      <dgm:prSet presAssocID="{F3CB0B63-B910-44FA-832F-2A65737AB738}" presName="compositeA" presStyleCnt="0"/>
      <dgm:spPr/>
    </dgm:pt>
    <dgm:pt modelId="{6167ED45-5D90-43B8-A3BB-910F0E2DB3D4}" type="pres">
      <dgm:prSet presAssocID="{F3CB0B63-B910-44FA-832F-2A65737AB738}" presName="textA" presStyleLbl="revTx" presStyleIdx="4" presStyleCnt="6">
        <dgm:presLayoutVars>
          <dgm:bulletEnabled val="1"/>
        </dgm:presLayoutVars>
      </dgm:prSet>
      <dgm:spPr/>
    </dgm:pt>
    <dgm:pt modelId="{F4C9D633-9FD1-4151-AC00-7C485A81D1F1}" type="pres">
      <dgm:prSet presAssocID="{F3CB0B63-B910-44FA-832F-2A65737AB738}" presName="circleA" presStyleLbl="node1" presStyleIdx="4" presStyleCnt="6"/>
      <dgm:spPr/>
    </dgm:pt>
    <dgm:pt modelId="{1265C549-8B40-48D1-8F89-394581E072CD}" type="pres">
      <dgm:prSet presAssocID="{F3CB0B63-B910-44FA-832F-2A65737AB738}" presName="spaceA" presStyleCnt="0"/>
      <dgm:spPr/>
    </dgm:pt>
    <dgm:pt modelId="{64C1235E-C6E1-4DB9-9D76-FE8C199DC576}" type="pres">
      <dgm:prSet presAssocID="{EB4FD078-69F2-4151-9487-F4FE662E04DD}" presName="space" presStyleCnt="0"/>
      <dgm:spPr/>
    </dgm:pt>
    <dgm:pt modelId="{E27E44E9-D784-4DD2-A249-5861BD6DA49C}" type="pres">
      <dgm:prSet presAssocID="{307C52C2-D027-4EA8-9A96-6E235E2B4776}" presName="compositeB" presStyleCnt="0"/>
      <dgm:spPr/>
    </dgm:pt>
    <dgm:pt modelId="{0D77F143-4114-4A1F-8501-FAA2C57810F8}" type="pres">
      <dgm:prSet presAssocID="{307C52C2-D027-4EA8-9A96-6E235E2B4776}" presName="textB" presStyleLbl="revTx" presStyleIdx="5" presStyleCnt="6">
        <dgm:presLayoutVars>
          <dgm:bulletEnabled val="1"/>
        </dgm:presLayoutVars>
      </dgm:prSet>
      <dgm:spPr/>
    </dgm:pt>
    <dgm:pt modelId="{F3F951AE-84EB-4286-B37D-DC6467B5EFCE}" type="pres">
      <dgm:prSet presAssocID="{307C52C2-D027-4EA8-9A96-6E235E2B4776}" presName="circleB" presStyleLbl="node1" presStyleIdx="5" presStyleCnt="6"/>
      <dgm:spPr/>
    </dgm:pt>
    <dgm:pt modelId="{A35A931F-F064-4426-B4D5-AFCDAF486846}" type="pres">
      <dgm:prSet presAssocID="{307C52C2-D027-4EA8-9A96-6E235E2B4776}" presName="spaceB" presStyleCnt="0"/>
      <dgm:spPr/>
    </dgm:pt>
  </dgm:ptLst>
  <dgm:cxnLst>
    <dgm:cxn modelId="{C5E75701-A1C3-47CE-9275-52EE58CCCA5D}" type="presOf" srcId="{307C52C2-D027-4EA8-9A96-6E235E2B4776}" destId="{0D77F143-4114-4A1F-8501-FAA2C57810F8}" srcOrd="0" destOrd="0" presId="urn:microsoft.com/office/officeart/2005/8/layout/hProcess11"/>
    <dgm:cxn modelId="{A47FF903-60B4-413C-9AF3-2FE33D0D2F6F}" type="presOf" srcId="{A0206C02-890C-4A3A-ADBC-6B0119E4A9F5}" destId="{002F21AA-FF48-423A-9B98-33B5CC4F91B3}" srcOrd="0" destOrd="0" presId="urn:microsoft.com/office/officeart/2005/8/layout/hProcess11"/>
    <dgm:cxn modelId="{A64F890E-C1A5-4BD6-A230-D18E619B8970}" type="presOf" srcId="{74712563-0D8C-4A82-8741-1C4A6C6800BD}" destId="{54229879-A4B8-476D-972E-6A926590EDD0}" srcOrd="0" destOrd="0" presId="urn:microsoft.com/office/officeart/2005/8/layout/hProcess11"/>
    <dgm:cxn modelId="{ACA8621C-2EF2-4F5B-89FD-D711522CE9B3}" srcId="{74712563-0D8C-4A82-8741-1C4A6C6800BD}" destId="{3CDA7717-5C4F-4C23-878E-FE382726D5F2}" srcOrd="0" destOrd="0" parTransId="{45DCA5E2-1985-4C87-9996-01390BDB4C1F}" sibTransId="{BEE4F28E-D416-44A4-8D92-1252989D9535}"/>
    <dgm:cxn modelId="{E5BA9834-5297-42EA-A6DB-964492744CF6}" srcId="{74712563-0D8C-4A82-8741-1C4A6C6800BD}" destId="{307C52C2-D027-4EA8-9A96-6E235E2B4776}" srcOrd="5" destOrd="0" parTransId="{4D38E07B-7B60-475A-B8BA-B68745BDBFCA}" sibTransId="{B4B3087B-E4DA-405B-A5AE-81889FD0D75C}"/>
    <dgm:cxn modelId="{FD8F985B-0AED-4E40-9799-5EE81BD887EF}" type="presOf" srcId="{3CDA7717-5C4F-4C23-878E-FE382726D5F2}" destId="{73344262-1095-4BD5-8172-71BF3972AC80}" srcOrd="0" destOrd="0" presId="urn:microsoft.com/office/officeart/2005/8/layout/hProcess11"/>
    <dgm:cxn modelId="{04EAC265-FCF2-4BAA-9394-905842AF7162}" srcId="{74712563-0D8C-4A82-8741-1C4A6C6800BD}" destId="{F3CB0B63-B910-44FA-832F-2A65737AB738}" srcOrd="4" destOrd="0" parTransId="{5B2497A3-1D4F-4D3B-8140-D04C430A114D}" sibTransId="{EB4FD078-69F2-4151-9487-F4FE662E04DD}"/>
    <dgm:cxn modelId="{B7F1CB55-9297-43E6-A70C-9FBA170557A3}" srcId="{74712563-0D8C-4A82-8741-1C4A6C6800BD}" destId="{A0206C02-890C-4A3A-ADBC-6B0119E4A9F5}" srcOrd="3" destOrd="0" parTransId="{0B2310FF-4C2B-4976-8D70-E5DD32AF2F4A}" sibTransId="{D77ADB23-61B2-457B-B812-63DC99F3864E}"/>
    <dgm:cxn modelId="{DA77E778-FC85-4158-A1C7-2E47EC26F326}" srcId="{74712563-0D8C-4A82-8741-1C4A6C6800BD}" destId="{6FEF0EFD-3228-4EDC-AA28-E60BF2866FE3}" srcOrd="1" destOrd="0" parTransId="{D2B12F19-9BEC-434D-86F1-067E7FA55141}" sibTransId="{A6066377-3B90-416D-A8F3-7960F875F433}"/>
    <dgm:cxn modelId="{9FBCF681-7884-4BB5-B78C-4942FA8DDBDA}" srcId="{74712563-0D8C-4A82-8741-1C4A6C6800BD}" destId="{1B6A16FE-C683-48B3-B5C5-E9EC87DB0F9C}" srcOrd="2" destOrd="0" parTransId="{E16484D0-6249-48C8-8118-91B4C41BF7C5}" sibTransId="{33637517-E1C1-4E16-8D29-5A48937918CC}"/>
    <dgm:cxn modelId="{1C371B99-96BE-4BEF-B71D-77C3E5829C5C}" type="presOf" srcId="{F3CB0B63-B910-44FA-832F-2A65737AB738}" destId="{6167ED45-5D90-43B8-A3BB-910F0E2DB3D4}" srcOrd="0" destOrd="0" presId="urn:microsoft.com/office/officeart/2005/8/layout/hProcess11"/>
    <dgm:cxn modelId="{9D93ACDB-3556-4F7E-BEE6-2DF2E36AE92E}" type="presOf" srcId="{1B6A16FE-C683-48B3-B5C5-E9EC87DB0F9C}" destId="{581C9010-D44C-4F7F-8E0C-1180A8ACF556}" srcOrd="0" destOrd="0" presId="urn:microsoft.com/office/officeart/2005/8/layout/hProcess11"/>
    <dgm:cxn modelId="{7DFE94EF-7310-4237-BA2B-462632259A68}" type="presOf" srcId="{6FEF0EFD-3228-4EDC-AA28-E60BF2866FE3}" destId="{686B15DA-DF62-4659-87A4-69CF0E6587A3}" srcOrd="0" destOrd="0" presId="urn:microsoft.com/office/officeart/2005/8/layout/hProcess11"/>
    <dgm:cxn modelId="{30572594-518C-4832-9E96-03BEED13F027}" type="presParOf" srcId="{54229879-A4B8-476D-972E-6A926590EDD0}" destId="{B15C82B7-74D5-41CC-9EAE-95226417716E}" srcOrd="0" destOrd="0" presId="urn:microsoft.com/office/officeart/2005/8/layout/hProcess11"/>
    <dgm:cxn modelId="{D12D6660-82D9-494D-A672-C0989B25E99E}" type="presParOf" srcId="{54229879-A4B8-476D-972E-6A926590EDD0}" destId="{FF04BCB1-3AD6-4502-9A15-6C319FDED196}" srcOrd="1" destOrd="0" presId="urn:microsoft.com/office/officeart/2005/8/layout/hProcess11"/>
    <dgm:cxn modelId="{580B2F25-00D8-4721-B613-9316B95379AA}" type="presParOf" srcId="{FF04BCB1-3AD6-4502-9A15-6C319FDED196}" destId="{9B81AC13-765B-45FE-B588-E338AC9A6BCD}" srcOrd="0" destOrd="0" presId="urn:microsoft.com/office/officeart/2005/8/layout/hProcess11"/>
    <dgm:cxn modelId="{54C7BD7C-A2B0-4AA0-BFE5-B1C875E124EC}" type="presParOf" srcId="{9B81AC13-765B-45FE-B588-E338AC9A6BCD}" destId="{73344262-1095-4BD5-8172-71BF3972AC80}" srcOrd="0" destOrd="0" presId="urn:microsoft.com/office/officeart/2005/8/layout/hProcess11"/>
    <dgm:cxn modelId="{1ED6F309-04AF-446A-9E08-0AE46FF80A18}" type="presParOf" srcId="{9B81AC13-765B-45FE-B588-E338AC9A6BCD}" destId="{C910620E-CF14-489A-939D-1B2FC98C816D}" srcOrd="1" destOrd="0" presId="urn:microsoft.com/office/officeart/2005/8/layout/hProcess11"/>
    <dgm:cxn modelId="{BB6A6593-28EF-418A-950F-B2DF65F943DD}" type="presParOf" srcId="{9B81AC13-765B-45FE-B588-E338AC9A6BCD}" destId="{2E34639D-4125-43CB-B6B9-483D647E4338}" srcOrd="2" destOrd="0" presId="urn:microsoft.com/office/officeart/2005/8/layout/hProcess11"/>
    <dgm:cxn modelId="{3325CA1A-445D-4736-A4D5-F16AF64356E2}" type="presParOf" srcId="{FF04BCB1-3AD6-4502-9A15-6C319FDED196}" destId="{3EBBB0DC-220B-44AD-B993-054F89187B2D}" srcOrd="1" destOrd="0" presId="urn:microsoft.com/office/officeart/2005/8/layout/hProcess11"/>
    <dgm:cxn modelId="{6268847B-5D2B-413E-BDDB-6A097B49C3F6}" type="presParOf" srcId="{FF04BCB1-3AD6-4502-9A15-6C319FDED196}" destId="{EF8FF0BA-342B-42A2-BCD4-70092AE1562F}" srcOrd="2" destOrd="0" presId="urn:microsoft.com/office/officeart/2005/8/layout/hProcess11"/>
    <dgm:cxn modelId="{D67053A2-D4E8-4A19-AF6A-98DF60CF9680}" type="presParOf" srcId="{EF8FF0BA-342B-42A2-BCD4-70092AE1562F}" destId="{686B15DA-DF62-4659-87A4-69CF0E6587A3}" srcOrd="0" destOrd="0" presId="urn:microsoft.com/office/officeart/2005/8/layout/hProcess11"/>
    <dgm:cxn modelId="{FA35FB2A-069B-4CE6-919D-A7CDB85BB335}" type="presParOf" srcId="{EF8FF0BA-342B-42A2-BCD4-70092AE1562F}" destId="{20217697-7C8D-4070-BF7D-01D9E9DC4FA0}" srcOrd="1" destOrd="0" presId="urn:microsoft.com/office/officeart/2005/8/layout/hProcess11"/>
    <dgm:cxn modelId="{748D23D4-917E-43C1-BECD-C2810E9398BE}" type="presParOf" srcId="{EF8FF0BA-342B-42A2-BCD4-70092AE1562F}" destId="{4FBFB602-B8A6-44B4-8A05-AABA4E0FD585}" srcOrd="2" destOrd="0" presId="urn:microsoft.com/office/officeart/2005/8/layout/hProcess11"/>
    <dgm:cxn modelId="{07B5F50C-D178-413B-A904-1610747033B6}" type="presParOf" srcId="{FF04BCB1-3AD6-4502-9A15-6C319FDED196}" destId="{53C5F78F-DA65-46EB-B4A5-09FCA513EEC4}" srcOrd="3" destOrd="0" presId="urn:microsoft.com/office/officeart/2005/8/layout/hProcess11"/>
    <dgm:cxn modelId="{44B4D08F-EA83-466F-BB3E-A059291EA262}" type="presParOf" srcId="{FF04BCB1-3AD6-4502-9A15-6C319FDED196}" destId="{888CD71D-6358-424B-AE2A-56BD28D9AB9D}" srcOrd="4" destOrd="0" presId="urn:microsoft.com/office/officeart/2005/8/layout/hProcess11"/>
    <dgm:cxn modelId="{17949FBA-69E6-4193-A245-209A839120BF}" type="presParOf" srcId="{888CD71D-6358-424B-AE2A-56BD28D9AB9D}" destId="{581C9010-D44C-4F7F-8E0C-1180A8ACF556}" srcOrd="0" destOrd="0" presId="urn:microsoft.com/office/officeart/2005/8/layout/hProcess11"/>
    <dgm:cxn modelId="{1F1F1DB4-4459-4209-AAFF-C3C1CD51F1C0}" type="presParOf" srcId="{888CD71D-6358-424B-AE2A-56BD28D9AB9D}" destId="{12EE9507-CD83-4377-AD36-DA3A3615106D}" srcOrd="1" destOrd="0" presId="urn:microsoft.com/office/officeart/2005/8/layout/hProcess11"/>
    <dgm:cxn modelId="{D7E0AC45-1280-4CBF-AE64-CE1261252543}" type="presParOf" srcId="{888CD71D-6358-424B-AE2A-56BD28D9AB9D}" destId="{2A50894B-B8A9-4A55-9AE9-BF8A446482E0}" srcOrd="2" destOrd="0" presId="urn:microsoft.com/office/officeart/2005/8/layout/hProcess11"/>
    <dgm:cxn modelId="{174C1829-E38A-46BE-A875-007F37D88363}" type="presParOf" srcId="{FF04BCB1-3AD6-4502-9A15-6C319FDED196}" destId="{38C1176C-D8B9-4F63-975A-B1B602C61993}" srcOrd="5" destOrd="0" presId="urn:microsoft.com/office/officeart/2005/8/layout/hProcess11"/>
    <dgm:cxn modelId="{9B9A80CB-2666-47AD-BF35-51B2A03A4FAC}" type="presParOf" srcId="{FF04BCB1-3AD6-4502-9A15-6C319FDED196}" destId="{5D22EBC3-19B4-49E1-88AA-5B949F8A9DBE}" srcOrd="6" destOrd="0" presId="urn:microsoft.com/office/officeart/2005/8/layout/hProcess11"/>
    <dgm:cxn modelId="{7BCAA553-450D-4295-8D55-87C7AAE14F92}" type="presParOf" srcId="{5D22EBC3-19B4-49E1-88AA-5B949F8A9DBE}" destId="{002F21AA-FF48-423A-9B98-33B5CC4F91B3}" srcOrd="0" destOrd="0" presId="urn:microsoft.com/office/officeart/2005/8/layout/hProcess11"/>
    <dgm:cxn modelId="{3872D5DB-7EA3-4DE9-8973-35BA4B6F2332}" type="presParOf" srcId="{5D22EBC3-19B4-49E1-88AA-5B949F8A9DBE}" destId="{5818BC68-98D2-4637-B455-503AF58E8AE2}" srcOrd="1" destOrd="0" presId="urn:microsoft.com/office/officeart/2005/8/layout/hProcess11"/>
    <dgm:cxn modelId="{8DD3F0A5-5244-4EAA-AE19-6A255B71041C}" type="presParOf" srcId="{5D22EBC3-19B4-49E1-88AA-5B949F8A9DBE}" destId="{5037F0E7-1019-4FED-99B9-FCE1EA9C450C}" srcOrd="2" destOrd="0" presId="urn:microsoft.com/office/officeart/2005/8/layout/hProcess11"/>
    <dgm:cxn modelId="{943413E9-CD5B-4B33-8560-F00D664F2449}" type="presParOf" srcId="{FF04BCB1-3AD6-4502-9A15-6C319FDED196}" destId="{F6BB8450-2B7C-409C-ADE1-1803194E86CB}" srcOrd="7" destOrd="0" presId="urn:microsoft.com/office/officeart/2005/8/layout/hProcess11"/>
    <dgm:cxn modelId="{F83DCE54-74D7-4A70-9E50-6E0DB9E7856D}" type="presParOf" srcId="{FF04BCB1-3AD6-4502-9A15-6C319FDED196}" destId="{19E4E4B3-4496-4174-ACFC-056B061CE4BF}" srcOrd="8" destOrd="0" presId="urn:microsoft.com/office/officeart/2005/8/layout/hProcess11"/>
    <dgm:cxn modelId="{46DB2157-C23F-4C0B-AD78-76B96F0845EB}" type="presParOf" srcId="{19E4E4B3-4496-4174-ACFC-056B061CE4BF}" destId="{6167ED45-5D90-43B8-A3BB-910F0E2DB3D4}" srcOrd="0" destOrd="0" presId="urn:microsoft.com/office/officeart/2005/8/layout/hProcess11"/>
    <dgm:cxn modelId="{BF20D814-90E9-41B2-B03D-134883939F7C}" type="presParOf" srcId="{19E4E4B3-4496-4174-ACFC-056B061CE4BF}" destId="{F4C9D633-9FD1-4151-AC00-7C485A81D1F1}" srcOrd="1" destOrd="0" presId="urn:microsoft.com/office/officeart/2005/8/layout/hProcess11"/>
    <dgm:cxn modelId="{8D88DD7F-29FB-42C0-94DA-CFDAA1335083}" type="presParOf" srcId="{19E4E4B3-4496-4174-ACFC-056B061CE4BF}" destId="{1265C549-8B40-48D1-8F89-394581E072CD}" srcOrd="2" destOrd="0" presId="urn:microsoft.com/office/officeart/2005/8/layout/hProcess11"/>
    <dgm:cxn modelId="{B2C4316A-DB3D-4ACB-A6DA-8F2F1E460E10}" type="presParOf" srcId="{FF04BCB1-3AD6-4502-9A15-6C319FDED196}" destId="{64C1235E-C6E1-4DB9-9D76-FE8C199DC576}" srcOrd="9" destOrd="0" presId="urn:microsoft.com/office/officeart/2005/8/layout/hProcess11"/>
    <dgm:cxn modelId="{86476DD9-7BB5-4C63-BEE7-F64AAE70EE5E}" type="presParOf" srcId="{FF04BCB1-3AD6-4502-9A15-6C319FDED196}" destId="{E27E44E9-D784-4DD2-A249-5861BD6DA49C}" srcOrd="10" destOrd="0" presId="urn:microsoft.com/office/officeart/2005/8/layout/hProcess11"/>
    <dgm:cxn modelId="{A377C393-D42C-4911-AFB2-A0767DE600A9}" type="presParOf" srcId="{E27E44E9-D784-4DD2-A249-5861BD6DA49C}" destId="{0D77F143-4114-4A1F-8501-FAA2C57810F8}" srcOrd="0" destOrd="0" presId="urn:microsoft.com/office/officeart/2005/8/layout/hProcess11"/>
    <dgm:cxn modelId="{700047BA-08E3-4043-B583-3F523A422394}" type="presParOf" srcId="{E27E44E9-D784-4DD2-A249-5861BD6DA49C}" destId="{F3F951AE-84EB-4286-B37D-DC6467B5EFCE}" srcOrd="1" destOrd="0" presId="urn:microsoft.com/office/officeart/2005/8/layout/hProcess11"/>
    <dgm:cxn modelId="{01DEEC3F-A031-4F80-BB6A-34776BE0CE3B}" type="presParOf" srcId="{E27E44E9-D784-4DD2-A249-5861BD6DA49C}" destId="{A35A931F-F064-4426-B4D5-AFCDAF486846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13E842A-A219-4A69-9D28-E9172F6676EB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GB"/>
        </a:p>
      </dgm:t>
    </dgm:pt>
    <dgm:pt modelId="{F86E455C-31B2-4750-9703-7EE2B1066E9B}">
      <dgm:prSet/>
      <dgm:spPr/>
      <dgm:t>
        <a:bodyPr/>
        <a:lstStyle/>
        <a:p>
          <a:r>
            <a:rPr lang="en-GB" b="0"/>
            <a:t>Current focus is on the ability of the assessor to give feedback rather than on how the student receives and acts on it</a:t>
          </a:r>
          <a:endParaRPr lang="en-GB"/>
        </a:p>
      </dgm:t>
    </dgm:pt>
    <dgm:pt modelId="{1EABDED5-BD18-410A-9AC2-446E31CCE5C6}" type="parTrans" cxnId="{6EC4DE33-ED9D-429D-B96A-2F82310FF8EB}">
      <dgm:prSet/>
      <dgm:spPr/>
      <dgm:t>
        <a:bodyPr/>
        <a:lstStyle/>
        <a:p>
          <a:endParaRPr lang="en-GB"/>
        </a:p>
      </dgm:t>
    </dgm:pt>
    <dgm:pt modelId="{54F4063E-DDC3-4EBC-A88A-42EA970D2C77}" type="sibTrans" cxnId="{6EC4DE33-ED9D-429D-B96A-2F82310FF8EB}">
      <dgm:prSet/>
      <dgm:spPr/>
      <dgm:t>
        <a:bodyPr/>
        <a:lstStyle/>
        <a:p>
          <a:endParaRPr lang="en-GB"/>
        </a:p>
      </dgm:t>
    </dgm:pt>
    <dgm:pt modelId="{E645C103-29E5-48DE-B4E5-5B200F64C04C}">
      <dgm:prSet/>
      <dgm:spPr/>
      <dgm:t>
        <a:bodyPr/>
        <a:lstStyle/>
        <a:p>
          <a:r>
            <a:rPr lang="en-GB" b="0"/>
            <a:t>Lack of feedback literacy may result in students being blamed for their inability to respond to feedback well</a:t>
          </a:r>
          <a:endParaRPr lang="en-GB"/>
        </a:p>
      </dgm:t>
    </dgm:pt>
    <dgm:pt modelId="{263C8C32-E021-4EB9-952F-1218E11548C7}" type="parTrans" cxnId="{0AFD2819-6E0C-4A33-9BB4-FD86C51693B0}">
      <dgm:prSet/>
      <dgm:spPr/>
      <dgm:t>
        <a:bodyPr/>
        <a:lstStyle/>
        <a:p>
          <a:endParaRPr lang="en-GB"/>
        </a:p>
      </dgm:t>
    </dgm:pt>
    <dgm:pt modelId="{8756C3B2-1B81-409B-82DA-3FA011074EBA}" type="sibTrans" cxnId="{0AFD2819-6E0C-4A33-9BB4-FD86C51693B0}">
      <dgm:prSet/>
      <dgm:spPr/>
      <dgm:t>
        <a:bodyPr/>
        <a:lstStyle/>
        <a:p>
          <a:endParaRPr lang="en-GB"/>
        </a:p>
      </dgm:t>
    </dgm:pt>
    <dgm:pt modelId="{1394D815-EC76-4F07-BB6A-6F96FAB3AA3D}">
      <dgm:prSet/>
      <dgm:spPr/>
      <dgm:t>
        <a:bodyPr/>
        <a:lstStyle/>
        <a:p>
          <a:r>
            <a:rPr lang="en-GB" b="0"/>
            <a:t>Poor uptake of feedback may be interpreted as the student becoming defensive and disengaged in the learning process (Quigley, 2021). </a:t>
          </a:r>
          <a:endParaRPr lang="en-GB"/>
        </a:p>
      </dgm:t>
    </dgm:pt>
    <dgm:pt modelId="{66A0B336-6A0A-47EA-B6D6-D250BC3BA309}" type="parTrans" cxnId="{67D03E0A-27F8-46CC-9029-28E60EE6C8BE}">
      <dgm:prSet/>
      <dgm:spPr/>
      <dgm:t>
        <a:bodyPr/>
        <a:lstStyle/>
        <a:p>
          <a:endParaRPr lang="en-GB"/>
        </a:p>
      </dgm:t>
    </dgm:pt>
    <dgm:pt modelId="{5149FB43-870F-478D-AFAE-4BED67F79C5D}" type="sibTrans" cxnId="{67D03E0A-27F8-46CC-9029-28E60EE6C8BE}">
      <dgm:prSet/>
      <dgm:spPr/>
      <dgm:t>
        <a:bodyPr/>
        <a:lstStyle/>
        <a:p>
          <a:endParaRPr lang="en-GB"/>
        </a:p>
      </dgm:t>
    </dgm:pt>
    <dgm:pt modelId="{CF78A7B0-7409-473D-B9AD-B37D883865D0}">
      <dgm:prSet/>
      <dgm:spPr/>
      <dgm:t>
        <a:bodyPr/>
        <a:lstStyle/>
        <a:p>
          <a:r>
            <a:rPr lang="en-GB" b="0"/>
            <a:t>Enhancing student feedback literacy in clinical teaching creates a high-quality learning environment</a:t>
          </a:r>
          <a:endParaRPr lang="en-GB"/>
        </a:p>
      </dgm:t>
    </dgm:pt>
    <dgm:pt modelId="{D2390595-8811-4BFB-AE84-B0BA5E7BA07F}" type="parTrans" cxnId="{07ED4334-D486-45BF-93D2-FC22F7DE2CBC}">
      <dgm:prSet/>
      <dgm:spPr/>
      <dgm:t>
        <a:bodyPr/>
        <a:lstStyle/>
        <a:p>
          <a:endParaRPr lang="en-GB"/>
        </a:p>
      </dgm:t>
    </dgm:pt>
    <dgm:pt modelId="{4D478C89-BB48-4513-AE00-7FACA77EEFD4}" type="sibTrans" cxnId="{07ED4334-D486-45BF-93D2-FC22F7DE2CBC}">
      <dgm:prSet/>
      <dgm:spPr/>
      <dgm:t>
        <a:bodyPr/>
        <a:lstStyle/>
        <a:p>
          <a:endParaRPr lang="en-GB"/>
        </a:p>
      </dgm:t>
    </dgm:pt>
    <dgm:pt modelId="{5C02A4BA-62E2-4972-9E3E-4183DADE6C77}" type="pres">
      <dgm:prSet presAssocID="{213E842A-A219-4A69-9D28-E9172F6676EB}" presName="CompostProcess" presStyleCnt="0">
        <dgm:presLayoutVars>
          <dgm:dir/>
          <dgm:resizeHandles val="exact"/>
        </dgm:presLayoutVars>
      </dgm:prSet>
      <dgm:spPr/>
    </dgm:pt>
    <dgm:pt modelId="{CD745799-9854-4082-8C46-C958900CAE56}" type="pres">
      <dgm:prSet presAssocID="{213E842A-A219-4A69-9D28-E9172F6676EB}" presName="arrow" presStyleLbl="bgShp" presStyleIdx="0" presStyleCnt="1" custLinFactNeighborX="-7864" custLinFactNeighborY="-8550"/>
      <dgm:spPr/>
    </dgm:pt>
    <dgm:pt modelId="{7012CD8B-2981-445F-9594-7321B21923CE}" type="pres">
      <dgm:prSet presAssocID="{213E842A-A219-4A69-9D28-E9172F6676EB}" presName="linearProcess" presStyleCnt="0"/>
      <dgm:spPr/>
    </dgm:pt>
    <dgm:pt modelId="{345F1FDC-D4D9-479C-B6E5-7A9D6BD9A42D}" type="pres">
      <dgm:prSet presAssocID="{F86E455C-31B2-4750-9703-7EE2B1066E9B}" presName="textNode" presStyleLbl="node1" presStyleIdx="0" presStyleCnt="4">
        <dgm:presLayoutVars>
          <dgm:bulletEnabled val="1"/>
        </dgm:presLayoutVars>
      </dgm:prSet>
      <dgm:spPr/>
    </dgm:pt>
    <dgm:pt modelId="{EF0CCFC5-073F-4BF8-BA2F-65C1670D9F0E}" type="pres">
      <dgm:prSet presAssocID="{54F4063E-DDC3-4EBC-A88A-42EA970D2C77}" presName="sibTrans" presStyleCnt="0"/>
      <dgm:spPr/>
    </dgm:pt>
    <dgm:pt modelId="{79D37E88-B027-4AB2-8311-694516D5A01F}" type="pres">
      <dgm:prSet presAssocID="{E645C103-29E5-48DE-B4E5-5B200F64C04C}" presName="textNode" presStyleLbl="node1" presStyleIdx="1" presStyleCnt="4">
        <dgm:presLayoutVars>
          <dgm:bulletEnabled val="1"/>
        </dgm:presLayoutVars>
      </dgm:prSet>
      <dgm:spPr/>
    </dgm:pt>
    <dgm:pt modelId="{9C2E284F-498E-4DF6-A9FE-BE49B8528AC0}" type="pres">
      <dgm:prSet presAssocID="{8756C3B2-1B81-409B-82DA-3FA011074EBA}" presName="sibTrans" presStyleCnt="0"/>
      <dgm:spPr/>
    </dgm:pt>
    <dgm:pt modelId="{923907A3-05EC-4972-A032-1BCAE7ED3756}" type="pres">
      <dgm:prSet presAssocID="{1394D815-EC76-4F07-BB6A-6F96FAB3AA3D}" presName="textNode" presStyleLbl="node1" presStyleIdx="2" presStyleCnt="4">
        <dgm:presLayoutVars>
          <dgm:bulletEnabled val="1"/>
        </dgm:presLayoutVars>
      </dgm:prSet>
      <dgm:spPr/>
    </dgm:pt>
    <dgm:pt modelId="{815B199E-13D8-4243-A5C2-B0D4629218CC}" type="pres">
      <dgm:prSet presAssocID="{5149FB43-870F-478D-AFAE-4BED67F79C5D}" presName="sibTrans" presStyleCnt="0"/>
      <dgm:spPr/>
    </dgm:pt>
    <dgm:pt modelId="{F1B8D910-FB27-4859-B4D1-160F47040897}" type="pres">
      <dgm:prSet presAssocID="{CF78A7B0-7409-473D-B9AD-B37D883865D0}" presName="textNode" presStyleLbl="node1" presStyleIdx="3" presStyleCnt="4">
        <dgm:presLayoutVars>
          <dgm:bulletEnabled val="1"/>
        </dgm:presLayoutVars>
      </dgm:prSet>
      <dgm:spPr/>
    </dgm:pt>
  </dgm:ptLst>
  <dgm:cxnLst>
    <dgm:cxn modelId="{01DF6A03-E869-4528-A0D0-81CC729364AE}" type="presOf" srcId="{F86E455C-31B2-4750-9703-7EE2B1066E9B}" destId="{345F1FDC-D4D9-479C-B6E5-7A9D6BD9A42D}" srcOrd="0" destOrd="0" presId="urn:microsoft.com/office/officeart/2005/8/layout/hProcess9"/>
    <dgm:cxn modelId="{67D03E0A-27F8-46CC-9029-28E60EE6C8BE}" srcId="{213E842A-A219-4A69-9D28-E9172F6676EB}" destId="{1394D815-EC76-4F07-BB6A-6F96FAB3AA3D}" srcOrd="2" destOrd="0" parTransId="{66A0B336-6A0A-47EA-B6D6-D250BC3BA309}" sibTransId="{5149FB43-870F-478D-AFAE-4BED67F79C5D}"/>
    <dgm:cxn modelId="{0AFD2819-6E0C-4A33-9BB4-FD86C51693B0}" srcId="{213E842A-A219-4A69-9D28-E9172F6676EB}" destId="{E645C103-29E5-48DE-B4E5-5B200F64C04C}" srcOrd="1" destOrd="0" parTransId="{263C8C32-E021-4EB9-952F-1218E11548C7}" sibTransId="{8756C3B2-1B81-409B-82DA-3FA011074EBA}"/>
    <dgm:cxn modelId="{6EC4DE33-ED9D-429D-B96A-2F82310FF8EB}" srcId="{213E842A-A219-4A69-9D28-E9172F6676EB}" destId="{F86E455C-31B2-4750-9703-7EE2B1066E9B}" srcOrd="0" destOrd="0" parTransId="{1EABDED5-BD18-410A-9AC2-446E31CCE5C6}" sibTransId="{54F4063E-DDC3-4EBC-A88A-42EA970D2C77}"/>
    <dgm:cxn modelId="{07ED4334-D486-45BF-93D2-FC22F7DE2CBC}" srcId="{213E842A-A219-4A69-9D28-E9172F6676EB}" destId="{CF78A7B0-7409-473D-B9AD-B37D883865D0}" srcOrd="3" destOrd="0" parTransId="{D2390595-8811-4BFB-AE84-B0BA5E7BA07F}" sibTransId="{4D478C89-BB48-4513-AE00-7FACA77EEFD4}"/>
    <dgm:cxn modelId="{92E0AC35-4844-44B7-B1A5-A971ADAD76BB}" type="presOf" srcId="{E645C103-29E5-48DE-B4E5-5B200F64C04C}" destId="{79D37E88-B027-4AB2-8311-694516D5A01F}" srcOrd="0" destOrd="0" presId="urn:microsoft.com/office/officeart/2005/8/layout/hProcess9"/>
    <dgm:cxn modelId="{9CB32CA8-2DB9-4546-B4B7-AE07FFB5DC39}" type="presOf" srcId="{CF78A7B0-7409-473D-B9AD-B37D883865D0}" destId="{F1B8D910-FB27-4859-B4D1-160F47040897}" srcOrd="0" destOrd="0" presId="urn:microsoft.com/office/officeart/2005/8/layout/hProcess9"/>
    <dgm:cxn modelId="{40A81FAB-0CB8-4065-ABC1-938C0D31ECBA}" type="presOf" srcId="{1394D815-EC76-4F07-BB6A-6F96FAB3AA3D}" destId="{923907A3-05EC-4972-A032-1BCAE7ED3756}" srcOrd="0" destOrd="0" presId="urn:microsoft.com/office/officeart/2005/8/layout/hProcess9"/>
    <dgm:cxn modelId="{8D5E7FF2-2C66-41BA-9548-C0C8F04E190E}" type="presOf" srcId="{213E842A-A219-4A69-9D28-E9172F6676EB}" destId="{5C02A4BA-62E2-4972-9E3E-4183DADE6C77}" srcOrd="0" destOrd="0" presId="urn:microsoft.com/office/officeart/2005/8/layout/hProcess9"/>
    <dgm:cxn modelId="{F87E96F9-4144-43D5-B687-1DC6C4234C3A}" type="presParOf" srcId="{5C02A4BA-62E2-4972-9E3E-4183DADE6C77}" destId="{CD745799-9854-4082-8C46-C958900CAE56}" srcOrd="0" destOrd="0" presId="urn:microsoft.com/office/officeart/2005/8/layout/hProcess9"/>
    <dgm:cxn modelId="{A425CE16-2FED-45C2-96C7-ABE9B96567E8}" type="presParOf" srcId="{5C02A4BA-62E2-4972-9E3E-4183DADE6C77}" destId="{7012CD8B-2981-445F-9594-7321B21923CE}" srcOrd="1" destOrd="0" presId="urn:microsoft.com/office/officeart/2005/8/layout/hProcess9"/>
    <dgm:cxn modelId="{A478CD1E-32F9-4023-BDE0-80E4AEBDFFEB}" type="presParOf" srcId="{7012CD8B-2981-445F-9594-7321B21923CE}" destId="{345F1FDC-D4D9-479C-B6E5-7A9D6BD9A42D}" srcOrd="0" destOrd="0" presId="urn:microsoft.com/office/officeart/2005/8/layout/hProcess9"/>
    <dgm:cxn modelId="{57E803DA-66F5-4C51-A949-A76A0DBB0430}" type="presParOf" srcId="{7012CD8B-2981-445F-9594-7321B21923CE}" destId="{EF0CCFC5-073F-4BF8-BA2F-65C1670D9F0E}" srcOrd="1" destOrd="0" presId="urn:microsoft.com/office/officeart/2005/8/layout/hProcess9"/>
    <dgm:cxn modelId="{4E90913B-667A-42FF-9ED3-1B2D18D930D9}" type="presParOf" srcId="{7012CD8B-2981-445F-9594-7321B21923CE}" destId="{79D37E88-B027-4AB2-8311-694516D5A01F}" srcOrd="2" destOrd="0" presId="urn:microsoft.com/office/officeart/2005/8/layout/hProcess9"/>
    <dgm:cxn modelId="{BE8357CD-1722-40C5-95DA-E9D93F381E12}" type="presParOf" srcId="{7012CD8B-2981-445F-9594-7321B21923CE}" destId="{9C2E284F-498E-4DF6-A9FE-BE49B8528AC0}" srcOrd="3" destOrd="0" presId="urn:microsoft.com/office/officeart/2005/8/layout/hProcess9"/>
    <dgm:cxn modelId="{C4A86C65-4E52-40A0-8D39-CC689B7D0971}" type="presParOf" srcId="{7012CD8B-2981-445F-9594-7321B21923CE}" destId="{923907A3-05EC-4972-A032-1BCAE7ED3756}" srcOrd="4" destOrd="0" presId="urn:microsoft.com/office/officeart/2005/8/layout/hProcess9"/>
    <dgm:cxn modelId="{C8D7BFBD-E62F-447F-90E0-29C4D14CFAC4}" type="presParOf" srcId="{7012CD8B-2981-445F-9594-7321B21923CE}" destId="{815B199E-13D8-4243-A5C2-B0D4629218CC}" srcOrd="5" destOrd="0" presId="urn:microsoft.com/office/officeart/2005/8/layout/hProcess9"/>
    <dgm:cxn modelId="{4CA22094-A90F-47FB-A29E-3E2074763208}" type="presParOf" srcId="{7012CD8B-2981-445F-9594-7321B21923CE}" destId="{F1B8D910-FB27-4859-B4D1-160F47040897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E2A815C-0DAB-4AA2-9240-989FF2913A97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GB"/>
        </a:p>
      </dgm:t>
    </dgm:pt>
    <dgm:pt modelId="{69A32878-CF39-4578-BF33-D3D3E898E208}">
      <dgm:prSet/>
      <dgm:spPr/>
      <dgm:t>
        <a:bodyPr/>
        <a:lstStyle/>
        <a:p>
          <a:r>
            <a:rPr lang="en-IE"/>
            <a:t>Investing in quality clinical teaching evidence based resources, students from all healthcare disciplines will be able to develop their feedback literacy and communication skills</a:t>
          </a:r>
          <a:endParaRPr lang="en-GB"/>
        </a:p>
      </dgm:t>
    </dgm:pt>
    <dgm:pt modelId="{900762A5-5E41-40A2-9B66-C73CCD6DB9DE}" type="parTrans" cxnId="{95F59F7A-ABC5-4A6D-954E-FB9C6FCEC6BB}">
      <dgm:prSet/>
      <dgm:spPr/>
      <dgm:t>
        <a:bodyPr/>
        <a:lstStyle/>
        <a:p>
          <a:endParaRPr lang="en-GB"/>
        </a:p>
      </dgm:t>
    </dgm:pt>
    <dgm:pt modelId="{C6AB7233-C12B-469C-AFE9-5253B0C77AF6}" type="sibTrans" cxnId="{95F59F7A-ABC5-4A6D-954E-FB9C6FCEC6BB}">
      <dgm:prSet/>
      <dgm:spPr/>
      <dgm:t>
        <a:bodyPr/>
        <a:lstStyle/>
        <a:p>
          <a:endParaRPr lang="en-GB"/>
        </a:p>
      </dgm:t>
    </dgm:pt>
    <dgm:pt modelId="{CD373E99-D23C-498B-A9F1-574A9195ACB1}">
      <dgm:prSet/>
      <dgm:spPr/>
      <dgm:t>
        <a:bodyPr/>
        <a:lstStyle/>
        <a:p>
          <a:r>
            <a:rPr lang="en-IE"/>
            <a:t>Potential to improve and transform T&amp;L within the CLE</a:t>
          </a:r>
          <a:endParaRPr lang="en-GB"/>
        </a:p>
      </dgm:t>
    </dgm:pt>
    <dgm:pt modelId="{2D2F97B1-CAD8-4F28-911C-817E5236290B}" type="parTrans" cxnId="{57C9D8DC-8AF0-4E4C-BA15-F0EA6E7554A2}">
      <dgm:prSet/>
      <dgm:spPr/>
      <dgm:t>
        <a:bodyPr/>
        <a:lstStyle/>
        <a:p>
          <a:endParaRPr lang="en-GB"/>
        </a:p>
      </dgm:t>
    </dgm:pt>
    <dgm:pt modelId="{FF724BFD-A7CC-4600-80D5-A089024CE906}" type="sibTrans" cxnId="{57C9D8DC-8AF0-4E4C-BA15-F0EA6E7554A2}">
      <dgm:prSet/>
      <dgm:spPr/>
      <dgm:t>
        <a:bodyPr/>
        <a:lstStyle/>
        <a:p>
          <a:endParaRPr lang="en-GB"/>
        </a:p>
      </dgm:t>
    </dgm:pt>
    <dgm:pt modelId="{3735B954-8973-4108-8124-0F9CEAE6E24D}">
      <dgm:prSet/>
      <dgm:spPr/>
      <dgm:t>
        <a:bodyPr/>
        <a:lstStyle/>
        <a:p>
          <a:r>
            <a:rPr lang="en-IE" dirty="0"/>
            <a:t>Capacity to be adapted for use in non-healthcare courses across all disciplines to develop digital learning experiences</a:t>
          </a:r>
          <a:endParaRPr lang="en-GB" dirty="0"/>
        </a:p>
      </dgm:t>
    </dgm:pt>
    <dgm:pt modelId="{CD4A6083-13F9-4594-B4DC-F41B35B5D455}" type="parTrans" cxnId="{EB09A00D-B712-44F1-A62D-5AE49F142662}">
      <dgm:prSet/>
      <dgm:spPr/>
      <dgm:t>
        <a:bodyPr/>
        <a:lstStyle/>
        <a:p>
          <a:endParaRPr lang="en-GB"/>
        </a:p>
      </dgm:t>
    </dgm:pt>
    <dgm:pt modelId="{E34B28B1-DA80-4732-8054-11BD6A11B31B}" type="sibTrans" cxnId="{EB09A00D-B712-44F1-A62D-5AE49F142662}">
      <dgm:prSet/>
      <dgm:spPr/>
      <dgm:t>
        <a:bodyPr/>
        <a:lstStyle/>
        <a:p>
          <a:endParaRPr lang="en-GB"/>
        </a:p>
      </dgm:t>
    </dgm:pt>
    <dgm:pt modelId="{F938186E-FAB5-41A0-9D79-89E882E778F1}" type="pres">
      <dgm:prSet presAssocID="{0E2A815C-0DAB-4AA2-9240-989FF2913A97}" presName="Name0" presStyleCnt="0">
        <dgm:presLayoutVars>
          <dgm:dir/>
          <dgm:animLvl val="lvl"/>
          <dgm:resizeHandles val="exact"/>
        </dgm:presLayoutVars>
      </dgm:prSet>
      <dgm:spPr/>
    </dgm:pt>
    <dgm:pt modelId="{1AF76277-E38A-4A26-8B87-F8B2515A2DE9}" type="pres">
      <dgm:prSet presAssocID="{69A32878-CF39-4578-BF33-D3D3E898E208}" presName="linNode" presStyleCnt="0"/>
      <dgm:spPr/>
    </dgm:pt>
    <dgm:pt modelId="{9A412F20-5C42-425A-AE4B-EA3AF37606EB}" type="pres">
      <dgm:prSet presAssocID="{69A32878-CF39-4578-BF33-D3D3E898E208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AAE1E9A4-29A1-48CA-960D-0391CCFFE08D}" type="pres">
      <dgm:prSet presAssocID="{C6AB7233-C12B-469C-AFE9-5253B0C77AF6}" presName="sp" presStyleCnt="0"/>
      <dgm:spPr/>
    </dgm:pt>
    <dgm:pt modelId="{F5CD85C9-6D2F-4856-9B76-0015A7E9577D}" type="pres">
      <dgm:prSet presAssocID="{CD373E99-D23C-498B-A9F1-574A9195ACB1}" presName="linNode" presStyleCnt="0"/>
      <dgm:spPr/>
    </dgm:pt>
    <dgm:pt modelId="{EBDD23CD-9FB9-4FC2-9331-D70AC42B1070}" type="pres">
      <dgm:prSet presAssocID="{CD373E99-D23C-498B-A9F1-574A9195ACB1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2AC6DABC-923E-47A5-8D78-24C219B73CA8}" type="pres">
      <dgm:prSet presAssocID="{FF724BFD-A7CC-4600-80D5-A089024CE906}" presName="sp" presStyleCnt="0"/>
      <dgm:spPr/>
    </dgm:pt>
    <dgm:pt modelId="{3A876EEB-0F1A-490B-8ED5-A94CA0ACD69D}" type="pres">
      <dgm:prSet presAssocID="{3735B954-8973-4108-8124-0F9CEAE6E24D}" presName="linNode" presStyleCnt="0"/>
      <dgm:spPr/>
    </dgm:pt>
    <dgm:pt modelId="{2325C624-50D9-4F69-9CC1-E4799074D998}" type="pres">
      <dgm:prSet presAssocID="{3735B954-8973-4108-8124-0F9CEAE6E24D}" presName="parentText" presStyleLbl="node1" presStyleIdx="2" presStyleCnt="3">
        <dgm:presLayoutVars>
          <dgm:chMax val="1"/>
          <dgm:bulletEnabled val="1"/>
        </dgm:presLayoutVars>
      </dgm:prSet>
      <dgm:spPr/>
    </dgm:pt>
  </dgm:ptLst>
  <dgm:cxnLst>
    <dgm:cxn modelId="{EB09A00D-B712-44F1-A62D-5AE49F142662}" srcId="{0E2A815C-0DAB-4AA2-9240-989FF2913A97}" destId="{3735B954-8973-4108-8124-0F9CEAE6E24D}" srcOrd="2" destOrd="0" parTransId="{CD4A6083-13F9-4594-B4DC-F41B35B5D455}" sibTransId="{E34B28B1-DA80-4732-8054-11BD6A11B31B}"/>
    <dgm:cxn modelId="{D04C343F-0C13-4EE8-BCF6-A12872D8C321}" type="presOf" srcId="{0E2A815C-0DAB-4AA2-9240-989FF2913A97}" destId="{F938186E-FAB5-41A0-9D79-89E882E778F1}" srcOrd="0" destOrd="0" presId="urn:microsoft.com/office/officeart/2005/8/layout/vList5"/>
    <dgm:cxn modelId="{95F59F7A-ABC5-4A6D-954E-FB9C6FCEC6BB}" srcId="{0E2A815C-0DAB-4AA2-9240-989FF2913A97}" destId="{69A32878-CF39-4578-BF33-D3D3E898E208}" srcOrd="0" destOrd="0" parTransId="{900762A5-5E41-40A2-9B66-C73CCD6DB9DE}" sibTransId="{C6AB7233-C12B-469C-AFE9-5253B0C77AF6}"/>
    <dgm:cxn modelId="{687A757B-DF41-4793-8D8D-324B2A6AB503}" type="presOf" srcId="{69A32878-CF39-4578-BF33-D3D3E898E208}" destId="{9A412F20-5C42-425A-AE4B-EA3AF37606EB}" srcOrd="0" destOrd="0" presId="urn:microsoft.com/office/officeart/2005/8/layout/vList5"/>
    <dgm:cxn modelId="{94C314A8-EABF-465D-835F-5716BCFB7EDC}" type="presOf" srcId="{CD373E99-D23C-498B-A9F1-574A9195ACB1}" destId="{EBDD23CD-9FB9-4FC2-9331-D70AC42B1070}" srcOrd="0" destOrd="0" presId="urn:microsoft.com/office/officeart/2005/8/layout/vList5"/>
    <dgm:cxn modelId="{010D44CF-2786-4E0F-83B6-3393CD9B881D}" type="presOf" srcId="{3735B954-8973-4108-8124-0F9CEAE6E24D}" destId="{2325C624-50D9-4F69-9CC1-E4799074D998}" srcOrd="0" destOrd="0" presId="urn:microsoft.com/office/officeart/2005/8/layout/vList5"/>
    <dgm:cxn modelId="{57C9D8DC-8AF0-4E4C-BA15-F0EA6E7554A2}" srcId="{0E2A815C-0DAB-4AA2-9240-989FF2913A97}" destId="{CD373E99-D23C-498B-A9F1-574A9195ACB1}" srcOrd="1" destOrd="0" parTransId="{2D2F97B1-CAD8-4F28-911C-817E5236290B}" sibTransId="{FF724BFD-A7CC-4600-80D5-A089024CE906}"/>
    <dgm:cxn modelId="{22A74A0E-FAB8-42C2-9A88-6CAA28C36AA5}" type="presParOf" srcId="{F938186E-FAB5-41A0-9D79-89E882E778F1}" destId="{1AF76277-E38A-4A26-8B87-F8B2515A2DE9}" srcOrd="0" destOrd="0" presId="urn:microsoft.com/office/officeart/2005/8/layout/vList5"/>
    <dgm:cxn modelId="{55D1CEF4-BFD5-4BF4-A96D-F21F04DB64AD}" type="presParOf" srcId="{1AF76277-E38A-4A26-8B87-F8B2515A2DE9}" destId="{9A412F20-5C42-425A-AE4B-EA3AF37606EB}" srcOrd="0" destOrd="0" presId="urn:microsoft.com/office/officeart/2005/8/layout/vList5"/>
    <dgm:cxn modelId="{C18F572D-6021-4CAF-979B-6052A31FB188}" type="presParOf" srcId="{F938186E-FAB5-41A0-9D79-89E882E778F1}" destId="{AAE1E9A4-29A1-48CA-960D-0391CCFFE08D}" srcOrd="1" destOrd="0" presId="urn:microsoft.com/office/officeart/2005/8/layout/vList5"/>
    <dgm:cxn modelId="{B35D378E-0128-42C7-8A4F-4A15ACF05D3E}" type="presParOf" srcId="{F938186E-FAB5-41A0-9D79-89E882E778F1}" destId="{F5CD85C9-6D2F-4856-9B76-0015A7E9577D}" srcOrd="2" destOrd="0" presId="urn:microsoft.com/office/officeart/2005/8/layout/vList5"/>
    <dgm:cxn modelId="{6E660D3A-056C-4F8F-9EB8-6A8B2D2AF738}" type="presParOf" srcId="{F5CD85C9-6D2F-4856-9B76-0015A7E9577D}" destId="{EBDD23CD-9FB9-4FC2-9331-D70AC42B1070}" srcOrd="0" destOrd="0" presId="urn:microsoft.com/office/officeart/2005/8/layout/vList5"/>
    <dgm:cxn modelId="{37782D36-0B61-4263-9114-77A204BF92FF}" type="presParOf" srcId="{F938186E-FAB5-41A0-9D79-89E882E778F1}" destId="{2AC6DABC-923E-47A5-8D78-24C219B73CA8}" srcOrd="3" destOrd="0" presId="urn:microsoft.com/office/officeart/2005/8/layout/vList5"/>
    <dgm:cxn modelId="{0A98FF14-6193-4499-9BED-836298F9C7E7}" type="presParOf" srcId="{F938186E-FAB5-41A0-9D79-89E882E778F1}" destId="{3A876EEB-0F1A-490B-8ED5-A94CA0ACD69D}" srcOrd="4" destOrd="0" presId="urn:microsoft.com/office/officeart/2005/8/layout/vList5"/>
    <dgm:cxn modelId="{58D3B080-1DD1-4963-9883-0439346942B9}" type="presParOf" srcId="{3A876EEB-0F1A-490B-8ED5-A94CA0ACD69D}" destId="{2325C624-50D9-4F69-9CC1-E4799074D998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A203E83-77F7-472F-90A4-2B9584232C6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EE125DB-2E4B-4489-AD9A-6D1E2AC20FCA}">
      <dgm:prSet/>
      <dgm:spPr/>
      <dgm:t>
        <a:bodyPr/>
        <a:lstStyle/>
        <a:p>
          <a:r>
            <a:rPr lang="en-IE" b="0" dirty="0"/>
            <a:t>(ii) post-course-measuring students’ perceptions of content  </a:t>
          </a:r>
          <a:endParaRPr lang="en-GB" dirty="0"/>
        </a:p>
      </dgm:t>
    </dgm:pt>
    <dgm:pt modelId="{D7F27498-9617-40A3-A7CE-1A4D91F2630A}" type="parTrans" cxnId="{A8CAC061-0BF9-4A6E-9AC5-B8DA954457D6}">
      <dgm:prSet/>
      <dgm:spPr/>
      <dgm:t>
        <a:bodyPr/>
        <a:lstStyle/>
        <a:p>
          <a:endParaRPr lang="en-GB"/>
        </a:p>
      </dgm:t>
    </dgm:pt>
    <dgm:pt modelId="{56A24828-C509-4A03-A1F5-DFA302295936}" type="sibTrans" cxnId="{A8CAC061-0BF9-4A6E-9AC5-B8DA954457D6}">
      <dgm:prSet/>
      <dgm:spPr/>
      <dgm:t>
        <a:bodyPr/>
        <a:lstStyle/>
        <a:p>
          <a:endParaRPr lang="en-GB"/>
        </a:p>
      </dgm:t>
    </dgm:pt>
    <dgm:pt modelId="{AC8BDA7D-B869-48AD-A42B-05C56A6178F1}">
      <dgm:prSet/>
      <dgm:spPr/>
      <dgm:t>
        <a:bodyPr/>
        <a:lstStyle/>
        <a:p>
          <a:r>
            <a:rPr lang="en-IE" b="0"/>
            <a:t>(iii) three months after completion-determine long term benefits </a:t>
          </a:r>
          <a:endParaRPr lang="en-GB"/>
        </a:p>
      </dgm:t>
    </dgm:pt>
    <dgm:pt modelId="{B18D4356-B459-4666-B6A2-0016BBD07610}" type="parTrans" cxnId="{5CD4FA12-3AF0-4469-BDD2-660D83E5B2D9}">
      <dgm:prSet/>
      <dgm:spPr/>
      <dgm:t>
        <a:bodyPr/>
        <a:lstStyle/>
        <a:p>
          <a:endParaRPr lang="en-GB"/>
        </a:p>
      </dgm:t>
    </dgm:pt>
    <dgm:pt modelId="{D79AF03D-F97D-43E5-87DD-1348C694214F}" type="sibTrans" cxnId="{5CD4FA12-3AF0-4469-BDD2-660D83E5B2D9}">
      <dgm:prSet/>
      <dgm:spPr/>
      <dgm:t>
        <a:bodyPr/>
        <a:lstStyle/>
        <a:p>
          <a:endParaRPr lang="en-GB"/>
        </a:p>
      </dgm:t>
    </dgm:pt>
    <dgm:pt modelId="{138127B7-AA59-40A6-AF11-9DFE839DB04D}">
      <dgm:prSet/>
      <dgm:spPr/>
      <dgm:t>
        <a:bodyPr/>
        <a:lstStyle/>
        <a:p>
          <a:r>
            <a:rPr lang="en-IE" b="0"/>
            <a:t>(i) pre-course-checking prior knowledge and identifying learning needs</a:t>
          </a:r>
          <a:endParaRPr lang="en-GB"/>
        </a:p>
      </dgm:t>
    </dgm:pt>
    <dgm:pt modelId="{826F538A-F905-49E8-8B50-EA7F540A6B50}" type="sibTrans" cxnId="{7654D57C-24AE-4DAB-87CF-8D1582399417}">
      <dgm:prSet/>
      <dgm:spPr/>
      <dgm:t>
        <a:bodyPr/>
        <a:lstStyle/>
        <a:p>
          <a:endParaRPr lang="en-GB"/>
        </a:p>
      </dgm:t>
    </dgm:pt>
    <dgm:pt modelId="{6A83AFF4-5D88-4B3E-ABB0-76C55634DAF3}" type="parTrans" cxnId="{7654D57C-24AE-4DAB-87CF-8D1582399417}">
      <dgm:prSet/>
      <dgm:spPr/>
      <dgm:t>
        <a:bodyPr/>
        <a:lstStyle/>
        <a:p>
          <a:endParaRPr lang="en-GB"/>
        </a:p>
      </dgm:t>
    </dgm:pt>
    <dgm:pt modelId="{787C9022-19CE-4D50-80C6-710BAC745253}">
      <dgm:prSet/>
      <dgm:spPr/>
      <dgm:t>
        <a:bodyPr/>
        <a:lstStyle/>
        <a:p>
          <a:r>
            <a:rPr lang="en-IE" b="0" dirty="0"/>
            <a:t>The initiative had</a:t>
          </a:r>
          <a:endParaRPr lang="en-GB" dirty="0"/>
        </a:p>
      </dgm:t>
    </dgm:pt>
    <dgm:pt modelId="{EFFDAD51-D356-40D5-94DD-4ED5A4A84E66}" type="sibTrans" cxnId="{A3054728-9809-4DE0-A2A9-51EBFF81F17F}">
      <dgm:prSet/>
      <dgm:spPr/>
      <dgm:t>
        <a:bodyPr/>
        <a:lstStyle/>
        <a:p>
          <a:endParaRPr lang="en-GB"/>
        </a:p>
      </dgm:t>
    </dgm:pt>
    <dgm:pt modelId="{10B8CF3F-E9D3-4063-BABB-CF3408A0AF32}" type="parTrans" cxnId="{A3054728-9809-4DE0-A2A9-51EBFF81F17F}">
      <dgm:prSet/>
      <dgm:spPr/>
      <dgm:t>
        <a:bodyPr/>
        <a:lstStyle/>
        <a:p>
          <a:endParaRPr lang="en-GB"/>
        </a:p>
      </dgm:t>
    </dgm:pt>
    <dgm:pt modelId="{B7A2FF43-44A6-4ECF-8EA8-D187EF9202B7}" type="pres">
      <dgm:prSet presAssocID="{9A203E83-77F7-472F-90A4-2B9584232C6A}" presName="Name0" presStyleCnt="0">
        <dgm:presLayoutVars>
          <dgm:dir/>
          <dgm:animLvl val="lvl"/>
          <dgm:resizeHandles val="exact"/>
        </dgm:presLayoutVars>
      </dgm:prSet>
      <dgm:spPr/>
    </dgm:pt>
    <dgm:pt modelId="{E511EC27-F07B-4B25-8F3C-5130F6302CA1}" type="pres">
      <dgm:prSet presAssocID="{787C9022-19CE-4D50-80C6-710BAC745253}" presName="linNode" presStyleCnt="0"/>
      <dgm:spPr/>
    </dgm:pt>
    <dgm:pt modelId="{7D287836-733A-431C-BEE6-2426E6765F77}" type="pres">
      <dgm:prSet presAssocID="{787C9022-19CE-4D50-80C6-710BAC745253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1FF0DBE1-611D-44BE-A00A-41F5DC840DAD}" type="pres">
      <dgm:prSet presAssocID="{EFFDAD51-D356-40D5-94DD-4ED5A4A84E66}" presName="sp" presStyleCnt="0"/>
      <dgm:spPr/>
    </dgm:pt>
    <dgm:pt modelId="{3AE46EFF-7DC0-47F7-A6E6-D81DE45123DE}" type="pres">
      <dgm:prSet presAssocID="{138127B7-AA59-40A6-AF11-9DFE839DB04D}" presName="linNode" presStyleCnt="0"/>
      <dgm:spPr/>
    </dgm:pt>
    <dgm:pt modelId="{4C1457DF-6E22-4981-B995-8CFBEF50B71E}" type="pres">
      <dgm:prSet presAssocID="{138127B7-AA59-40A6-AF11-9DFE839DB04D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E62C7B96-F0E8-4ACC-B859-EEA631B34EF7}" type="pres">
      <dgm:prSet presAssocID="{826F538A-F905-49E8-8B50-EA7F540A6B50}" presName="sp" presStyleCnt="0"/>
      <dgm:spPr/>
    </dgm:pt>
    <dgm:pt modelId="{7FCF45C3-02A9-437C-8DC1-A67A89146D18}" type="pres">
      <dgm:prSet presAssocID="{CEE125DB-2E4B-4489-AD9A-6D1E2AC20FCA}" presName="linNode" presStyleCnt="0"/>
      <dgm:spPr/>
    </dgm:pt>
    <dgm:pt modelId="{8ADBD2C1-8193-464B-AF5D-0AC030A67201}" type="pres">
      <dgm:prSet presAssocID="{CEE125DB-2E4B-4489-AD9A-6D1E2AC20FCA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EA4966E6-259A-46C4-AEFC-5B4522D65696}" type="pres">
      <dgm:prSet presAssocID="{56A24828-C509-4A03-A1F5-DFA302295936}" presName="sp" presStyleCnt="0"/>
      <dgm:spPr/>
    </dgm:pt>
    <dgm:pt modelId="{F8E8E9BE-C96C-4852-B147-19E62D48778D}" type="pres">
      <dgm:prSet presAssocID="{AC8BDA7D-B869-48AD-A42B-05C56A6178F1}" presName="linNode" presStyleCnt="0"/>
      <dgm:spPr/>
    </dgm:pt>
    <dgm:pt modelId="{C35ED6A8-58F3-4923-802E-AD930C2CE236}" type="pres">
      <dgm:prSet presAssocID="{AC8BDA7D-B869-48AD-A42B-05C56A6178F1}" presName="parentText" presStyleLbl="node1" presStyleIdx="3" presStyleCnt="4">
        <dgm:presLayoutVars>
          <dgm:chMax val="1"/>
          <dgm:bulletEnabled val="1"/>
        </dgm:presLayoutVars>
      </dgm:prSet>
      <dgm:spPr/>
    </dgm:pt>
  </dgm:ptLst>
  <dgm:cxnLst>
    <dgm:cxn modelId="{5CD4FA12-3AF0-4469-BDD2-660D83E5B2D9}" srcId="{9A203E83-77F7-472F-90A4-2B9584232C6A}" destId="{AC8BDA7D-B869-48AD-A42B-05C56A6178F1}" srcOrd="3" destOrd="0" parTransId="{B18D4356-B459-4666-B6A2-0016BBD07610}" sibTransId="{D79AF03D-F97D-43E5-87DD-1348C694214F}"/>
    <dgm:cxn modelId="{A3054728-9809-4DE0-A2A9-51EBFF81F17F}" srcId="{9A203E83-77F7-472F-90A4-2B9584232C6A}" destId="{787C9022-19CE-4D50-80C6-710BAC745253}" srcOrd="0" destOrd="0" parTransId="{10B8CF3F-E9D3-4063-BABB-CF3408A0AF32}" sibTransId="{EFFDAD51-D356-40D5-94DD-4ED5A4A84E66}"/>
    <dgm:cxn modelId="{AC7A7C2F-9719-48D6-AA05-13118BA47283}" type="presOf" srcId="{CEE125DB-2E4B-4489-AD9A-6D1E2AC20FCA}" destId="{8ADBD2C1-8193-464B-AF5D-0AC030A67201}" srcOrd="0" destOrd="0" presId="urn:microsoft.com/office/officeart/2005/8/layout/vList5"/>
    <dgm:cxn modelId="{BA5D815D-39C0-4AD8-8929-374F6ED02077}" type="presOf" srcId="{787C9022-19CE-4D50-80C6-710BAC745253}" destId="{7D287836-733A-431C-BEE6-2426E6765F77}" srcOrd="0" destOrd="0" presId="urn:microsoft.com/office/officeart/2005/8/layout/vList5"/>
    <dgm:cxn modelId="{A8CAC061-0BF9-4A6E-9AC5-B8DA954457D6}" srcId="{9A203E83-77F7-472F-90A4-2B9584232C6A}" destId="{CEE125DB-2E4B-4489-AD9A-6D1E2AC20FCA}" srcOrd="2" destOrd="0" parTransId="{D7F27498-9617-40A3-A7CE-1A4D91F2630A}" sibTransId="{56A24828-C509-4A03-A1F5-DFA302295936}"/>
    <dgm:cxn modelId="{7654D57C-24AE-4DAB-87CF-8D1582399417}" srcId="{9A203E83-77F7-472F-90A4-2B9584232C6A}" destId="{138127B7-AA59-40A6-AF11-9DFE839DB04D}" srcOrd="1" destOrd="0" parTransId="{6A83AFF4-5D88-4B3E-ABB0-76C55634DAF3}" sibTransId="{826F538A-F905-49E8-8B50-EA7F540A6B50}"/>
    <dgm:cxn modelId="{F4036E8E-D359-4C89-A405-2E5CB6CF09B3}" type="presOf" srcId="{AC8BDA7D-B869-48AD-A42B-05C56A6178F1}" destId="{C35ED6A8-58F3-4923-802E-AD930C2CE236}" srcOrd="0" destOrd="0" presId="urn:microsoft.com/office/officeart/2005/8/layout/vList5"/>
    <dgm:cxn modelId="{3D34F396-78D8-4D02-989B-F22AA9B1F587}" type="presOf" srcId="{9A203E83-77F7-472F-90A4-2B9584232C6A}" destId="{B7A2FF43-44A6-4ECF-8EA8-D187EF9202B7}" srcOrd="0" destOrd="0" presId="urn:microsoft.com/office/officeart/2005/8/layout/vList5"/>
    <dgm:cxn modelId="{8A0396F6-A064-4629-A5EF-974AE9C4DBC7}" type="presOf" srcId="{138127B7-AA59-40A6-AF11-9DFE839DB04D}" destId="{4C1457DF-6E22-4981-B995-8CFBEF50B71E}" srcOrd="0" destOrd="0" presId="urn:microsoft.com/office/officeart/2005/8/layout/vList5"/>
    <dgm:cxn modelId="{DA1A8BCA-E872-4476-A988-A139BE2A6CA9}" type="presParOf" srcId="{B7A2FF43-44A6-4ECF-8EA8-D187EF9202B7}" destId="{E511EC27-F07B-4B25-8F3C-5130F6302CA1}" srcOrd="0" destOrd="0" presId="urn:microsoft.com/office/officeart/2005/8/layout/vList5"/>
    <dgm:cxn modelId="{2BCC027A-B326-4DD5-83EC-D96944A78D50}" type="presParOf" srcId="{E511EC27-F07B-4B25-8F3C-5130F6302CA1}" destId="{7D287836-733A-431C-BEE6-2426E6765F77}" srcOrd="0" destOrd="0" presId="urn:microsoft.com/office/officeart/2005/8/layout/vList5"/>
    <dgm:cxn modelId="{405EC39B-8B90-4AC4-B872-1C5A4085EFCD}" type="presParOf" srcId="{B7A2FF43-44A6-4ECF-8EA8-D187EF9202B7}" destId="{1FF0DBE1-611D-44BE-A00A-41F5DC840DAD}" srcOrd="1" destOrd="0" presId="urn:microsoft.com/office/officeart/2005/8/layout/vList5"/>
    <dgm:cxn modelId="{4C57E2DB-B3BD-4851-AA1E-AA3B765043C8}" type="presParOf" srcId="{B7A2FF43-44A6-4ECF-8EA8-D187EF9202B7}" destId="{3AE46EFF-7DC0-47F7-A6E6-D81DE45123DE}" srcOrd="2" destOrd="0" presId="urn:microsoft.com/office/officeart/2005/8/layout/vList5"/>
    <dgm:cxn modelId="{D4A23084-DC38-4740-997C-20DBB94A375C}" type="presParOf" srcId="{3AE46EFF-7DC0-47F7-A6E6-D81DE45123DE}" destId="{4C1457DF-6E22-4981-B995-8CFBEF50B71E}" srcOrd="0" destOrd="0" presId="urn:microsoft.com/office/officeart/2005/8/layout/vList5"/>
    <dgm:cxn modelId="{EA15EF25-D881-4241-B048-729067708259}" type="presParOf" srcId="{B7A2FF43-44A6-4ECF-8EA8-D187EF9202B7}" destId="{E62C7B96-F0E8-4ACC-B859-EEA631B34EF7}" srcOrd="3" destOrd="0" presId="urn:microsoft.com/office/officeart/2005/8/layout/vList5"/>
    <dgm:cxn modelId="{1BE5FB22-FE7F-45F7-98E0-99E865076633}" type="presParOf" srcId="{B7A2FF43-44A6-4ECF-8EA8-D187EF9202B7}" destId="{7FCF45C3-02A9-437C-8DC1-A67A89146D18}" srcOrd="4" destOrd="0" presId="urn:microsoft.com/office/officeart/2005/8/layout/vList5"/>
    <dgm:cxn modelId="{56C453AB-5B20-4581-ADC7-E834F89246B9}" type="presParOf" srcId="{7FCF45C3-02A9-437C-8DC1-A67A89146D18}" destId="{8ADBD2C1-8193-464B-AF5D-0AC030A67201}" srcOrd="0" destOrd="0" presId="urn:microsoft.com/office/officeart/2005/8/layout/vList5"/>
    <dgm:cxn modelId="{CD3CAF77-AFB3-486C-AEF4-6368284899FD}" type="presParOf" srcId="{B7A2FF43-44A6-4ECF-8EA8-D187EF9202B7}" destId="{EA4966E6-259A-46C4-AEFC-5B4522D65696}" srcOrd="5" destOrd="0" presId="urn:microsoft.com/office/officeart/2005/8/layout/vList5"/>
    <dgm:cxn modelId="{A4ABF42A-E490-411F-9E5F-64996A1B7B31}" type="presParOf" srcId="{B7A2FF43-44A6-4ECF-8EA8-D187EF9202B7}" destId="{F8E8E9BE-C96C-4852-B147-19E62D48778D}" srcOrd="6" destOrd="0" presId="urn:microsoft.com/office/officeart/2005/8/layout/vList5"/>
    <dgm:cxn modelId="{10B83EC9-C7E8-45F3-9B95-3957031AB3A6}" type="presParOf" srcId="{F8E8E9BE-C96C-4852-B147-19E62D48778D}" destId="{C35ED6A8-58F3-4923-802E-AD930C2CE236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5C82B7-74D5-41CC-9EAE-95226417716E}">
      <dsp:nvSpPr>
        <dsp:cNvPr id="0" name=""/>
        <dsp:cNvSpPr/>
      </dsp:nvSpPr>
      <dsp:spPr>
        <a:xfrm>
          <a:off x="0" y="909042"/>
          <a:ext cx="5625703" cy="1212056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344262-1095-4BD5-8172-71BF3972AC80}">
      <dsp:nvSpPr>
        <dsp:cNvPr id="0" name=""/>
        <dsp:cNvSpPr/>
      </dsp:nvSpPr>
      <dsp:spPr>
        <a:xfrm>
          <a:off x="1390" y="0"/>
          <a:ext cx="809656" cy="12120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56896" rIns="56896" bIns="56896" numCol="1" spcCol="1270" anchor="b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/>
            <a:t>Report on feedback DDUH</a:t>
          </a:r>
        </a:p>
      </dsp:txBody>
      <dsp:txXfrm>
        <a:off x="1390" y="0"/>
        <a:ext cx="809656" cy="1212056"/>
      </dsp:txXfrm>
    </dsp:sp>
    <dsp:sp modelId="{C910620E-CF14-489A-939D-1B2FC98C816D}">
      <dsp:nvSpPr>
        <dsp:cNvPr id="0" name=""/>
        <dsp:cNvSpPr/>
      </dsp:nvSpPr>
      <dsp:spPr>
        <a:xfrm>
          <a:off x="254711" y="1363563"/>
          <a:ext cx="303014" cy="3030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6B15DA-DF62-4659-87A4-69CF0E6587A3}">
      <dsp:nvSpPr>
        <dsp:cNvPr id="0" name=""/>
        <dsp:cNvSpPr/>
      </dsp:nvSpPr>
      <dsp:spPr>
        <a:xfrm>
          <a:off x="851529" y="1818084"/>
          <a:ext cx="809656" cy="12120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56896" rIns="56896" bIns="56896" numCol="1" spcCol="1270" anchor="t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800" b="1" kern="1200" dirty="0"/>
            <a:t>2. Development of an eLearning tool around feedback for clinical teachers at DDUH</a:t>
          </a:r>
          <a:endParaRPr lang="en-GB" sz="800" kern="1200" dirty="0"/>
        </a:p>
      </dsp:txBody>
      <dsp:txXfrm>
        <a:off x="851529" y="1818084"/>
        <a:ext cx="809656" cy="1212056"/>
      </dsp:txXfrm>
    </dsp:sp>
    <dsp:sp modelId="{20217697-7C8D-4070-BF7D-01D9E9DC4FA0}">
      <dsp:nvSpPr>
        <dsp:cNvPr id="0" name=""/>
        <dsp:cNvSpPr/>
      </dsp:nvSpPr>
      <dsp:spPr>
        <a:xfrm>
          <a:off x="1104850" y="1363563"/>
          <a:ext cx="303014" cy="3030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1C9010-D44C-4F7F-8E0C-1180A8ACF556}">
      <dsp:nvSpPr>
        <dsp:cNvPr id="0" name=""/>
        <dsp:cNvSpPr/>
      </dsp:nvSpPr>
      <dsp:spPr>
        <a:xfrm>
          <a:off x="1701669" y="0"/>
          <a:ext cx="809656" cy="12120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56896" rIns="56896" bIns="56896" numCol="1" spcCol="1270" anchor="b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800" b="0" kern="1200" dirty="0"/>
            <a:t>Recipient of Dean of Health Faculty Award 2018, Trinity College Dublin</a:t>
          </a:r>
          <a:r>
            <a:rPr lang="en-IE" sz="800" b="1" kern="1200" dirty="0"/>
            <a:t>.</a:t>
          </a:r>
          <a:endParaRPr lang="en-GB" sz="800" kern="1200" dirty="0"/>
        </a:p>
      </dsp:txBody>
      <dsp:txXfrm>
        <a:off x="1701669" y="0"/>
        <a:ext cx="809656" cy="1212056"/>
      </dsp:txXfrm>
    </dsp:sp>
    <dsp:sp modelId="{12EE9507-CD83-4377-AD36-DA3A3615106D}">
      <dsp:nvSpPr>
        <dsp:cNvPr id="0" name=""/>
        <dsp:cNvSpPr/>
      </dsp:nvSpPr>
      <dsp:spPr>
        <a:xfrm>
          <a:off x="1954990" y="1363563"/>
          <a:ext cx="303014" cy="3030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2F21AA-FF48-423A-9B98-33B5CC4F91B3}">
      <dsp:nvSpPr>
        <dsp:cNvPr id="0" name=""/>
        <dsp:cNvSpPr/>
      </dsp:nvSpPr>
      <dsp:spPr>
        <a:xfrm>
          <a:off x="2551808" y="1818084"/>
          <a:ext cx="809656" cy="12120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56896" rIns="56896" bIns="56896" numCol="1" spcCol="1270" anchor="t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800" b="0" kern="1200"/>
            <a:t>Adapted and made available to Faculty of Health Sciences.</a:t>
          </a:r>
          <a:endParaRPr lang="en-GB" sz="800" kern="1200"/>
        </a:p>
      </dsp:txBody>
      <dsp:txXfrm>
        <a:off x="2551808" y="1818084"/>
        <a:ext cx="809656" cy="1212056"/>
      </dsp:txXfrm>
    </dsp:sp>
    <dsp:sp modelId="{5818BC68-98D2-4637-B455-503AF58E8AE2}">
      <dsp:nvSpPr>
        <dsp:cNvPr id="0" name=""/>
        <dsp:cNvSpPr/>
      </dsp:nvSpPr>
      <dsp:spPr>
        <a:xfrm>
          <a:off x="2805129" y="1363563"/>
          <a:ext cx="303014" cy="3030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67ED45-5D90-43B8-A3BB-910F0E2DB3D4}">
      <dsp:nvSpPr>
        <dsp:cNvPr id="0" name=""/>
        <dsp:cNvSpPr/>
      </dsp:nvSpPr>
      <dsp:spPr>
        <a:xfrm>
          <a:off x="3401947" y="0"/>
          <a:ext cx="809656" cy="12120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56896" rIns="56896" bIns="56896" numCol="1" spcCol="1270" anchor="b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800" b="0" kern="1200"/>
            <a:t>Physio + OT paper preparation stage</a:t>
          </a:r>
          <a:endParaRPr lang="en-GB" sz="800" kern="1200"/>
        </a:p>
      </dsp:txBody>
      <dsp:txXfrm>
        <a:off x="3401947" y="0"/>
        <a:ext cx="809656" cy="1212056"/>
      </dsp:txXfrm>
    </dsp:sp>
    <dsp:sp modelId="{F4C9D633-9FD1-4151-AC00-7C485A81D1F1}">
      <dsp:nvSpPr>
        <dsp:cNvPr id="0" name=""/>
        <dsp:cNvSpPr/>
      </dsp:nvSpPr>
      <dsp:spPr>
        <a:xfrm>
          <a:off x="3655268" y="1363563"/>
          <a:ext cx="303014" cy="3030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77F143-4114-4A1F-8501-FAA2C57810F8}">
      <dsp:nvSpPr>
        <dsp:cNvPr id="0" name=""/>
        <dsp:cNvSpPr/>
      </dsp:nvSpPr>
      <dsp:spPr>
        <a:xfrm>
          <a:off x="4252086" y="1818084"/>
          <a:ext cx="809656" cy="12120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56896" rIns="56896" bIns="56896" numCol="1" spcCol="1270" anchor="t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800" b="0" kern="1200"/>
            <a:t>Medicine data collection</a:t>
          </a:r>
          <a:endParaRPr lang="en-GB" sz="800" kern="1200"/>
        </a:p>
      </dsp:txBody>
      <dsp:txXfrm>
        <a:off x="4252086" y="1818084"/>
        <a:ext cx="809656" cy="1212056"/>
      </dsp:txXfrm>
    </dsp:sp>
    <dsp:sp modelId="{F3F951AE-84EB-4286-B37D-DC6467B5EFCE}">
      <dsp:nvSpPr>
        <dsp:cNvPr id="0" name=""/>
        <dsp:cNvSpPr/>
      </dsp:nvSpPr>
      <dsp:spPr>
        <a:xfrm>
          <a:off x="4505407" y="1363563"/>
          <a:ext cx="303014" cy="3030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745799-9854-4082-8C46-C958900CAE56}">
      <dsp:nvSpPr>
        <dsp:cNvPr id="0" name=""/>
        <dsp:cNvSpPr/>
      </dsp:nvSpPr>
      <dsp:spPr>
        <a:xfrm>
          <a:off x="47578" y="0"/>
          <a:ext cx="4958540" cy="3797509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5F1FDC-D4D9-479C-B6E5-7A9D6BD9A42D}">
      <dsp:nvSpPr>
        <dsp:cNvPr id="0" name=""/>
        <dsp:cNvSpPr/>
      </dsp:nvSpPr>
      <dsp:spPr>
        <a:xfrm>
          <a:off x="2919" y="1139252"/>
          <a:ext cx="1404274" cy="151900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/>
            <a:t>Current focus is on the ability of the assessor to give feedback rather than on how the student receives and acts on it</a:t>
          </a:r>
          <a:endParaRPr lang="en-GB" sz="1000" kern="1200"/>
        </a:p>
      </dsp:txBody>
      <dsp:txXfrm>
        <a:off x="71470" y="1207803"/>
        <a:ext cx="1267172" cy="1381901"/>
      </dsp:txXfrm>
    </dsp:sp>
    <dsp:sp modelId="{79D37E88-B027-4AB2-8311-694516D5A01F}">
      <dsp:nvSpPr>
        <dsp:cNvPr id="0" name=""/>
        <dsp:cNvSpPr/>
      </dsp:nvSpPr>
      <dsp:spPr>
        <a:xfrm>
          <a:off x="1477407" y="1139252"/>
          <a:ext cx="1404274" cy="151900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/>
            <a:t>Lack of feedback literacy may result in students being blamed for their inability to respond to feedback well</a:t>
          </a:r>
          <a:endParaRPr lang="en-GB" sz="1000" kern="1200"/>
        </a:p>
      </dsp:txBody>
      <dsp:txXfrm>
        <a:off x="1545958" y="1207803"/>
        <a:ext cx="1267172" cy="1381901"/>
      </dsp:txXfrm>
    </dsp:sp>
    <dsp:sp modelId="{923907A3-05EC-4972-A032-1BCAE7ED3756}">
      <dsp:nvSpPr>
        <dsp:cNvPr id="0" name=""/>
        <dsp:cNvSpPr/>
      </dsp:nvSpPr>
      <dsp:spPr>
        <a:xfrm>
          <a:off x="2951895" y="1139252"/>
          <a:ext cx="1404274" cy="151900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/>
            <a:t>Poor uptake of feedback may be interpreted as the student becoming defensive and disengaged in the learning process (Quigley, 2021). </a:t>
          </a:r>
          <a:endParaRPr lang="en-GB" sz="1000" kern="1200"/>
        </a:p>
      </dsp:txBody>
      <dsp:txXfrm>
        <a:off x="3020446" y="1207803"/>
        <a:ext cx="1267172" cy="1381901"/>
      </dsp:txXfrm>
    </dsp:sp>
    <dsp:sp modelId="{F1B8D910-FB27-4859-B4D1-160F47040897}">
      <dsp:nvSpPr>
        <dsp:cNvPr id="0" name=""/>
        <dsp:cNvSpPr/>
      </dsp:nvSpPr>
      <dsp:spPr>
        <a:xfrm>
          <a:off x="4426383" y="1139252"/>
          <a:ext cx="1404274" cy="151900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/>
            <a:t>Enhancing student feedback literacy in clinical teaching creates a high-quality learning environment</a:t>
          </a:r>
          <a:endParaRPr lang="en-GB" sz="1000" kern="1200"/>
        </a:p>
      </dsp:txBody>
      <dsp:txXfrm>
        <a:off x="4494934" y="1207803"/>
        <a:ext cx="1267172" cy="138190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412F20-5C42-425A-AE4B-EA3AF37606EB}">
      <dsp:nvSpPr>
        <dsp:cNvPr id="0" name=""/>
        <dsp:cNvSpPr/>
      </dsp:nvSpPr>
      <dsp:spPr>
        <a:xfrm>
          <a:off x="2054906" y="1540"/>
          <a:ext cx="2311769" cy="101649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19050" rIns="38100" bIns="190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1000" kern="1200"/>
            <a:t>Investing in quality clinical teaching evidence based resources, students from all healthcare disciplines will be able to develop their feedback literacy and communication skills</a:t>
          </a:r>
          <a:endParaRPr lang="en-GB" sz="1000" kern="1200"/>
        </a:p>
      </dsp:txBody>
      <dsp:txXfrm>
        <a:off x="2104527" y="51161"/>
        <a:ext cx="2212527" cy="917250"/>
      </dsp:txXfrm>
    </dsp:sp>
    <dsp:sp modelId="{EBDD23CD-9FB9-4FC2-9331-D70AC42B1070}">
      <dsp:nvSpPr>
        <dsp:cNvPr id="0" name=""/>
        <dsp:cNvSpPr/>
      </dsp:nvSpPr>
      <dsp:spPr>
        <a:xfrm>
          <a:off x="2054906" y="1068857"/>
          <a:ext cx="2311769" cy="101649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19050" rIns="38100" bIns="190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1000" kern="1200"/>
            <a:t>Potential to improve and transform T&amp;L within the CLE</a:t>
          </a:r>
          <a:endParaRPr lang="en-GB" sz="1000" kern="1200"/>
        </a:p>
      </dsp:txBody>
      <dsp:txXfrm>
        <a:off x="2104527" y="1118478"/>
        <a:ext cx="2212527" cy="917250"/>
      </dsp:txXfrm>
    </dsp:sp>
    <dsp:sp modelId="{2325C624-50D9-4F69-9CC1-E4799074D998}">
      <dsp:nvSpPr>
        <dsp:cNvPr id="0" name=""/>
        <dsp:cNvSpPr/>
      </dsp:nvSpPr>
      <dsp:spPr>
        <a:xfrm>
          <a:off x="2054906" y="2136174"/>
          <a:ext cx="2311769" cy="101649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19050" rIns="38100" bIns="190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1000" kern="1200" dirty="0"/>
            <a:t>Capacity to be adapted for use in non-healthcare courses across all disciplines to develop digital learning experiences</a:t>
          </a:r>
          <a:endParaRPr lang="en-GB" sz="1000" kern="1200" dirty="0"/>
        </a:p>
      </dsp:txBody>
      <dsp:txXfrm>
        <a:off x="2104527" y="2185795"/>
        <a:ext cx="2212527" cy="91725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287836-733A-431C-BEE6-2426E6765F77}">
      <dsp:nvSpPr>
        <dsp:cNvPr id="0" name=""/>
        <dsp:cNvSpPr/>
      </dsp:nvSpPr>
      <dsp:spPr>
        <a:xfrm>
          <a:off x="1919540" y="1275"/>
          <a:ext cx="2159482" cy="6133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1200" b="0" kern="1200" dirty="0"/>
            <a:t>The initiative had</a:t>
          </a:r>
          <a:endParaRPr lang="en-GB" sz="1200" kern="1200" dirty="0"/>
        </a:p>
      </dsp:txBody>
      <dsp:txXfrm>
        <a:off x="1949481" y="31216"/>
        <a:ext cx="2099600" cy="553453"/>
      </dsp:txXfrm>
    </dsp:sp>
    <dsp:sp modelId="{4C1457DF-6E22-4981-B995-8CFBEF50B71E}">
      <dsp:nvSpPr>
        <dsp:cNvPr id="0" name=""/>
        <dsp:cNvSpPr/>
      </dsp:nvSpPr>
      <dsp:spPr>
        <a:xfrm>
          <a:off x="1919540" y="645277"/>
          <a:ext cx="2159482" cy="6133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1200" b="0" kern="1200"/>
            <a:t>(i) pre-course-checking prior knowledge and identifying learning needs</a:t>
          </a:r>
          <a:endParaRPr lang="en-GB" sz="1200" kern="1200"/>
        </a:p>
      </dsp:txBody>
      <dsp:txXfrm>
        <a:off x="1949481" y="675218"/>
        <a:ext cx="2099600" cy="553453"/>
      </dsp:txXfrm>
    </dsp:sp>
    <dsp:sp modelId="{8ADBD2C1-8193-464B-AF5D-0AC030A67201}">
      <dsp:nvSpPr>
        <dsp:cNvPr id="0" name=""/>
        <dsp:cNvSpPr/>
      </dsp:nvSpPr>
      <dsp:spPr>
        <a:xfrm>
          <a:off x="1919540" y="1289279"/>
          <a:ext cx="2159482" cy="6133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1200" b="0" kern="1200" dirty="0"/>
            <a:t>(ii) post-course-measuring students’ perceptions of content  </a:t>
          </a:r>
          <a:endParaRPr lang="en-GB" sz="1200" kern="1200" dirty="0"/>
        </a:p>
      </dsp:txBody>
      <dsp:txXfrm>
        <a:off x="1949481" y="1319220"/>
        <a:ext cx="2099600" cy="553453"/>
      </dsp:txXfrm>
    </dsp:sp>
    <dsp:sp modelId="{C35ED6A8-58F3-4923-802E-AD930C2CE236}">
      <dsp:nvSpPr>
        <dsp:cNvPr id="0" name=""/>
        <dsp:cNvSpPr/>
      </dsp:nvSpPr>
      <dsp:spPr>
        <a:xfrm>
          <a:off x="1919540" y="1933282"/>
          <a:ext cx="2159482" cy="6133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1200" b="0" kern="1200"/>
            <a:t>(iii) three months after completion-determine long term benefits </a:t>
          </a:r>
          <a:endParaRPr lang="en-GB" sz="1200" kern="1200"/>
        </a:p>
      </dsp:txBody>
      <dsp:txXfrm>
        <a:off x="1949481" y="1963223"/>
        <a:ext cx="2099600" cy="5534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D4D23-C98A-435E-AE88-9061F8349B02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77534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D4D23-C98A-435E-AE88-9061F8349B02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97642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D4D23-C98A-435E-AE88-9061F8349B02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00843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DD4D23-C98A-435E-AE88-9061F8349B02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42899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D4D23-C98A-435E-AE88-9061F8349B02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65057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D4D23-C98A-435E-AE88-9061F8349B02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70410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D4D23-C98A-435E-AE88-9061F8349B02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9865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159" y="514350"/>
            <a:ext cx="6000750" cy="2228851"/>
          </a:xfrm>
        </p:spPr>
        <p:txBody>
          <a:bodyPr anchor="b">
            <a:normAutofit/>
          </a:bodyPr>
          <a:lstStyle>
            <a:lvl1pPr algn="l">
              <a:defRPr sz="36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3159" y="2882900"/>
            <a:ext cx="4800600" cy="1460500"/>
          </a:xfrm>
        </p:spPr>
        <p:txBody>
          <a:bodyPr anchor="t">
            <a:normAutofit/>
          </a:bodyPr>
          <a:lstStyle>
            <a:lvl1pPr marL="0" indent="0" algn="l">
              <a:buNone/>
              <a:defRPr sz="1575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1/15/2025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6171009" y="6350"/>
            <a:ext cx="2857500" cy="28575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4581128" y="68659"/>
            <a:ext cx="4560491" cy="456049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5426869" y="171450"/>
            <a:ext cx="3714750" cy="37147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5501878" y="24209"/>
            <a:ext cx="3639742" cy="3639742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5884070" y="457201"/>
            <a:ext cx="3257549" cy="325754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8821438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14350" y="400050"/>
            <a:ext cx="8114109" cy="234315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685801" y="2882900"/>
            <a:ext cx="6228158" cy="3429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200"/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7E4EE-A1C3-4756-B18B-861E20D1788E}" type="datetimeFigureOut">
              <a:rPr lang="en-IE" smtClean="0"/>
              <a:t>15/01/2025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0136E-1352-4556-B816-69EA2B97139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037643555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160" y="514350"/>
            <a:ext cx="7543800" cy="2057400"/>
          </a:xfrm>
        </p:spPr>
        <p:txBody>
          <a:bodyPr anchor="ctr">
            <a:normAutofit/>
          </a:bodyPr>
          <a:lstStyle>
            <a:lvl1pPr algn="l">
              <a:defRPr sz="24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3159" y="3086100"/>
            <a:ext cx="6401991" cy="1409700"/>
          </a:xfrm>
        </p:spPr>
        <p:txBody>
          <a:bodyPr anchor="ctr">
            <a:normAutofit/>
          </a:bodyPr>
          <a:lstStyle>
            <a:lvl1pPr marL="0" indent="0" algn="l">
              <a:buNone/>
              <a:defRPr sz="150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7E4EE-A1C3-4756-B18B-861E20D1788E}" type="datetimeFigureOut">
              <a:rPr lang="en-IE" smtClean="0"/>
              <a:t>15/01/2025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0136E-1352-4556-B816-69EA2B97139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951989329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9" y="514350"/>
            <a:ext cx="6858001" cy="2057400"/>
          </a:xfrm>
        </p:spPr>
        <p:txBody>
          <a:bodyPr anchor="ctr">
            <a:normAutofit/>
          </a:bodyPr>
          <a:lstStyle>
            <a:lvl1pPr algn="l">
              <a:defRPr sz="24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84659" y="2571750"/>
            <a:ext cx="6400800" cy="28575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3160" y="3225801"/>
            <a:ext cx="6400800" cy="1263649"/>
          </a:xfrm>
        </p:spPr>
        <p:txBody>
          <a:bodyPr anchor="ctr">
            <a:normAutofit/>
          </a:bodyPr>
          <a:lstStyle>
            <a:lvl1pPr marL="0" indent="0" algn="l">
              <a:buNone/>
              <a:defRPr sz="150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7E4EE-A1C3-4756-B18B-861E20D1788E}" type="datetimeFigureOut">
              <a:rPr lang="en-IE" smtClean="0"/>
              <a:t>15/01/2025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0136E-1352-4556-B816-69EA2B97139D}" type="slidenum">
              <a:rPr lang="en-IE" smtClean="0"/>
              <a:t>‹#›</a:t>
            </a:fld>
            <a:endParaRPr lang="en-IE"/>
          </a:p>
        </p:txBody>
      </p:sp>
      <p:sp>
        <p:nvSpPr>
          <p:cNvPr id="14" name="TextBox 13"/>
          <p:cNvSpPr txBox="1"/>
          <p:nvPr/>
        </p:nvSpPr>
        <p:spPr>
          <a:xfrm>
            <a:off x="398859" y="60916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714059" y="2076451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51441592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159" y="2571750"/>
            <a:ext cx="6400800" cy="1273050"/>
          </a:xfrm>
        </p:spPr>
        <p:txBody>
          <a:bodyPr anchor="b">
            <a:normAutofit/>
          </a:bodyPr>
          <a:lstStyle>
            <a:lvl1pPr algn="l">
              <a:defRPr sz="24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3158" y="3849736"/>
            <a:ext cx="6401993" cy="645300"/>
          </a:xfrm>
        </p:spPr>
        <p:txBody>
          <a:bodyPr anchor="t">
            <a:normAutofit/>
          </a:bodyPr>
          <a:lstStyle>
            <a:lvl1pPr marL="0" indent="0" algn="l">
              <a:buNone/>
              <a:defRPr sz="150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7E4EE-A1C3-4756-B18B-861E20D1788E}" type="datetimeFigureOut">
              <a:rPr lang="en-IE" smtClean="0"/>
              <a:t>15/01/2025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0136E-1352-4556-B816-69EA2B97139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50291812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0" y="514350"/>
            <a:ext cx="6858000" cy="2057400"/>
          </a:xfrm>
        </p:spPr>
        <p:txBody>
          <a:bodyPr anchor="ctr">
            <a:normAutofit/>
          </a:bodyPr>
          <a:lstStyle>
            <a:lvl1pPr algn="l">
              <a:defRPr sz="24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13159" y="2946400"/>
            <a:ext cx="6400801" cy="7874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18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3159" y="3733800"/>
            <a:ext cx="6400801" cy="762000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7E4EE-A1C3-4756-B18B-861E20D1788E}" type="datetimeFigureOut">
              <a:rPr lang="en-IE" smtClean="0"/>
              <a:t>15/01/2025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0136E-1352-4556-B816-69EA2B97139D}" type="slidenum">
              <a:rPr lang="en-IE" smtClean="0"/>
              <a:t>‹#›</a:t>
            </a:fld>
            <a:endParaRPr lang="en-IE"/>
          </a:p>
        </p:txBody>
      </p:sp>
      <p:sp>
        <p:nvSpPr>
          <p:cNvPr id="11" name="TextBox 10"/>
          <p:cNvSpPr txBox="1"/>
          <p:nvPr/>
        </p:nvSpPr>
        <p:spPr>
          <a:xfrm>
            <a:off x="398859" y="60916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714059" y="2076451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58998210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160" y="514350"/>
            <a:ext cx="7543800" cy="20574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13159" y="2946401"/>
            <a:ext cx="6400800" cy="62865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18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3159" y="3575049"/>
            <a:ext cx="6400801" cy="920750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7E4EE-A1C3-4756-B18B-861E20D1788E}" type="datetimeFigureOut">
              <a:rPr lang="en-IE" smtClean="0"/>
              <a:t>15/01/2025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0136E-1352-4556-B816-69EA2B97139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866910280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1/15/2025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9912979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3909" y="514350"/>
            <a:ext cx="1543050" cy="3429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4350" y="514350"/>
            <a:ext cx="5867400" cy="398145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1/15/2025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362116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Content 20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28675" y="1410806"/>
            <a:ext cx="7500938" cy="30301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828675" y="685800"/>
            <a:ext cx="7500938" cy="207169"/>
          </a:xfrm>
        </p:spPr>
        <p:txBody>
          <a:bodyPr/>
          <a:lstStyle>
            <a:lvl1pPr>
              <a:defRPr sz="15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43981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1/15/2025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69159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159" y="1504950"/>
            <a:ext cx="6400801" cy="1711200"/>
          </a:xfrm>
        </p:spPr>
        <p:txBody>
          <a:bodyPr anchor="b">
            <a:normAutofit/>
          </a:bodyPr>
          <a:lstStyle>
            <a:lvl1pPr algn="l">
              <a:defRPr sz="27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3160" y="3371850"/>
            <a:ext cx="6400800" cy="1123950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1/15/2025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479844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3159" y="514351"/>
            <a:ext cx="3703241" cy="271145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56100" y="514351"/>
            <a:ext cx="3700859" cy="271145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1/15/2025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180640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061" y="514350"/>
            <a:ext cx="3487340" cy="432197"/>
          </a:xfrm>
        </p:spPr>
        <p:txBody>
          <a:bodyPr anchor="b">
            <a:noAutofit/>
          </a:bodyPr>
          <a:lstStyle>
            <a:lvl1pPr marL="0" indent="0">
              <a:buNone/>
              <a:defRPr sz="21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3159" y="952897"/>
            <a:ext cx="3703241" cy="2272904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59299" y="514350"/>
            <a:ext cx="3498851" cy="432197"/>
          </a:xfrm>
        </p:spPr>
        <p:txBody>
          <a:bodyPr anchor="b">
            <a:noAutofit/>
          </a:bodyPr>
          <a:lstStyle>
            <a:lvl1pPr marL="0" indent="0">
              <a:buNone/>
              <a:defRPr sz="21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54909" y="946546"/>
            <a:ext cx="3696891" cy="2272904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1/15/2025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6683447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1/15/2025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121172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1/15/2025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7617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3759" y="514350"/>
            <a:ext cx="2743200" cy="1028700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3159" y="514350"/>
            <a:ext cx="4457701" cy="398145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3759" y="1657350"/>
            <a:ext cx="2743200" cy="156845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1/15/2025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413992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109" y="1085850"/>
            <a:ext cx="4514850" cy="857250"/>
          </a:xfrm>
        </p:spPr>
        <p:txBody>
          <a:bodyPr anchor="b">
            <a:normAutofit/>
          </a:bodyPr>
          <a:lstStyle>
            <a:lvl1pPr algn="l">
              <a:defRPr sz="21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1759" y="685800"/>
            <a:ext cx="2460731" cy="3429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2109" y="2082800"/>
            <a:ext cx="4516041" cy="1536700"/>
          </a:xfrm>
        </p:spPr>
        <p:txBody>
          <a:bodyPr anchor="t">
            <a:normAutofit/>
          </a:bodyPr>
          <a:lstStyle>
            <a:lvl1pPr marL="0" indent="0">
              <a:buNone/>
              <a:defRPr sz="13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1/15/2025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959020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07243D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7"/>
          <p:cNvSpPr txBox="1">
            <a:spLocks noGrp="1"/>
          </p:cNvSpPr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Lt"/>
                <a:ea typeface="Proxima Nova Lt"/>
                <a:cs typeface="Proxima Nova Lt"/>
                <a:sym typeface="Proxima Nova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Lt"/>
                <a:ea typeface="Proxima Nova Lt"/>
                <a:cs typeface="Proxima Nova Lt"/>
                <a:sym typeface="Proxima Nova Semi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Lt"/>
                <a:ea typeface="Proxima Nova Lt"/>
                <a:cs typeface="Proxima Nova Lt"/>
                <a:sym typeface="Proxima Nova Semi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Lt"/>
                <a:ea typeface="Proxima Nova Lt"/>
                <a:cs typeface="Proxima Nova Lt"/>
                <a:sym typeface="Proxima Nova Semi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Lt"/>
                <a:ea typeface="Proxima Nova Lt"/>
                <a:cs typeface="Proxima Nova Lt"/>
                <a:sym typeface="Proxima Nova Semi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Lt"/>
                <a:ea typeface="Proxima Nova Lt"/>
                <a:cs typeface="Proxima Nova Lt"/>
                <a:sym typeface="Proxima Nova Semi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Lt"/>
                <a:ea typeface="Proxima Nova Lt"/>
                <a:cs typeface="Proxima Nova Lt"/>
                <a:sym typeface="Proxima Nova Semi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Lt"/>
                <a:ea typeface="Proxima Nova Lt"/>
                <a:cs typeface="Proxima Nova Lt"/>
                <a:sym typeface="Proxima Nova Semi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Lt"/>
                <a:ea typeface="Proxima Nova Lt"/>
                <a:cs typeface="Proxima Nova Lt"/>
                <a:sym typeface="Proxima Nova Semibold"/>
              </a:defRPr>
            </a:lvl9pPr>
          </a:lstStyle>
          <a:p>
            <a:endParaRPr dirty="0"/>
          </a:p>
        </p:txBody>
      </p:sp>
      <p:sp>
        <p:nvSpPr>
          <p:cNvPr id="125" name="Google Shape;125;p27"/>
          <p:cNvSpPr txBox="1">
            <a:spLocks noGrp="1"/>
          </p:cNvSpPr>
          <p:nvPr>
            <p:ph type="body" idx="1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 Rg"/>
                <a:ea typeface="Proxima Nova Rg"/>
                <a:cs typeface="Proxima Nova Rg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 Rg"/>
                <a:ea typeface="Proxima Nova Rg"/>
                <a:cs typeface="Proxima Nova Rg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 Rg"/>
                <a:ea typeface="Proxima Nova Rg"/>
                <a:cs typeface="Proxima Nova Rg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 Rg"/>
                <a:ea typeface="Proxima Nova Rg"/>
                <a:cs typeface="Proxima Nova Rg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 Rg"/>
                <a:ea typeface="Proxima Nova Rg"/>
                <a:cs typeface="Proxima Nova Rg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 Rg"/>
                <a:ea typeface="Proxima Nova Rg"/>
                <a:cs typeface="Proxima Nova Rg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 Rg"/>
                <a:ea typeface="Proxima Nova Rg"/>
                <a:cs typeface="Proxima Nova Rg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 Rg"/>
                <a:ea typeface="Proxima Nova Rg"/>
                <a:cs typeface="Proxima Nova Rg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 Rg"/>
                <a:ea typeface="Proxima Nova Rg"/>
                <a:cs typeface="Proxima Nova Rg"/>
                <a:sym typeface="Proxima Nova"/>
              </a:defRPr>
            </a:lvl9pPr>
          </a:lstStyle>
          <a:p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DM Sans" pitchFamily="2" charset="77"/>
          <a:ea typeface="DM Sans" pitchFamily="2" charset="77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DM Sans" pitchFamily="2" charset="77"/>
          <a:ea typeface="DM Sans" pitchFamily="2" charset="77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905227" y="2222500"/>
            <a:ext cx="2236394" cy="2406650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3159" y="3365499"/>
            <a:ext cx="6400800" cy="11303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3159" y="514351"/>
            <a:ext cx="6400800" cy="2711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8309" y="4629150"/>
            <a:ext cx="1200150" cy="273844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75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1/15/2025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3159" y="4629150"/>
            <a:ext cx="5657850" cy="273844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75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2400" y="4183857"/>
            <a:ext cx="856684" cy="50244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4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55657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  <p:sldLayoutId id="2147483803" r:id="rId12"/>
    <p:sldLayoutId id="2147483804" r:id="rId13"/>
    <p:sldLayoutId id="2147483805" r:id="rId14"/>
    <p:sldLayoutId id="2147483806" r:id="rId15"/>
    <p:sldLayoutId id="2147483807" r:id="rId16"/>
    <p:sldLayoutId id="2147483808" r:id="rId17"/>
    <p:sldLayoutId id="2147483809" r:id="rId18"/>
  </p:sldLayoutIdLst>
  <p:hf sldNum="0" hdr="0" ftr="0" dt="0"/>
  <p:txStyles>
    <p:titleStyle>
      <a:lvl1pPr algn="l" defTabSz="342900" rtl="0" eaLnBrk="1" latinLnBrk="0" hangingPunct="1">
        <a:spcBef>
          <a:spcPct val="0"/>
        </a:spcBef>
        <a:buNone/>
        <a:defRPr sz="27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143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5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3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9001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2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157288" indent="-128588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1500188" indent="-128588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tags" Target="../tags/tag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notesSlide" Target="../notesSlides/notesSlide2.xml"/><Relationship Id="rId7" Type="http://schemas.openxmlformats.org/officeDocument/2006/relationships/diagramColors" Target="../diagrams/colors1.xml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5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10" Type="http://schemas.openxmlformats.org/officeDocument/2006/relationships/image" Target="../media/image7.png"/><Relationship Id="rId4" Type="http://schemas.openxmlformats.org/officeDocument/2006/relationships/diagramData" Target="../diagrams/data1.xml"/><Relationship Id="rId9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notesSlide" Target="../notesSlides/notesSlide3.xml"/><Relationship Id="rId7" Type="http://schemas.openxmlformats.org/officeDocument/2006/relationships/diagramColors" Target="../diagrams/colors2.xml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6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Relationship Id="rId9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8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notesSlide" Target="../notesSlides/notesSlide6.xml"/><Relationship Id="rId7" Type="http://schemas.openxmlformats.org/officeDocument/2006/relationships/diagramColors" Target="../diagrams/colors3.xml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9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Relationship Id="rId9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notesSlide" Target="../notesSlides/notesSlide7.xml"/><Relationship Id="rId7" Type="http://schemas.openxmlformats.org/officeDocument/2006/relationships/diagramColors" Target="../diagrams/colors4.xml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10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Relationship Id="rId9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017" y="2111294"/>
            <a:ext cx="6400800" cy="1130300"/>
          </a:xfrm>
        </p:spPr>
        <p:txBody>
          <a:bodyPr>
            <a:normAutofit fontScale="90000"/>
          </a:bodyPr>
          <a:lstStyle/>
          <a:p>
            <a:r>
              <a:rPr lang="en-IE" sz="2000" dirty="0">
                <a:solidFill>
                  <a:schemeClr val="bg1"/>
                </a:solidFill>
                <a:latin typeface="Poppins" panose="020B0604020202020204" charset="0"/>
                <a:ea typeface="Open Sans" panose="020B0606030504020204" pitchFamily="34" charset="0"/>
                <a:cs typeface="Poppins" panose="020B0604020202020204" charset="0"/>
              </a:rPr>
              <a:t>AN investigation to facilitate and evaluate the development of dental students’  feedback literacy in the dental science undergraduate curriculum.</a:t>
            </a:r>
            <a:br>
              <a:rPr lang="pt-PT" sz="2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en-IE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8017" y="4161182"/>
            <a:ext cx="6562776" cy="409713"/>
          </a:xfrm>
        </p:spPr>
        <p:txBody>
          <a:bodyPr>
            <a:normAutofit fontScale="25000" lnSpcReduction="20000"/>
          </a:bodyPr>
          <a:lstStyle/>
          <a:p>
            <a:r>
              <a:rPr lang="pt-PT" sz="5600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Dr Siobhán Davis*, Dr Maria van Harten, Professor Blánaid Daly. </a:t>
            </a:r>
            <a:endParaRPr lang="en" sz="5600" dirty="0">
              <a:solidFill>
                <a:schemeClr val="bg1"/>
              </a:solidFill>
              <a:latin typeface="Poppins" pitchFamily="2" charset="77"/>
              <a:cs typeface="Poppins" pitchFamily="2" charset="77"/>
            </a:endParaRPr>
          </a:p>
          <a:p>
            <a:r>
              <a:rPr lang="en" sz="4200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*Assistant P</a:t>
            </a:r>
            <a:r>
              <a:rPr lang="en-IE" sz="4200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r</a:t>
            </a:r>
            <a:r>
              <a:rPr lang="en" sz="4200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ofessor in Restorative Dentistry</a:t>
            </a:r>
          </a:p>
          <a:p>
            <a:r>
              <a:rPr lang="en" sz="4200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Dublin Dental University Hospital, Dublin, Ireland.</a:t>
            </a:r>
          </a:p>
          <a:p>
            <a:endParaRPr lang="en-IE" dirty="0"/>
          </a:p>
        </p:txBody>
      </p:sp>
      <p:pic>
        <p:nvPicPr>
          <p:cNvPr id="4" name="Picture 4" descr="Dublin Dental University Hospital">
            <a:extLst>
              <a:ext uri="{FF2B5EF4-FFF2-40B4-BE49-F238E27FC236}">
                <a16:creationId xmlns:a16="http://schemas.microsoft.com/office/drawing/2014/main" id="{2089CD4A-C610-62FC-D1CD-07C12B129E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4191" y="2540821"/>
            <a:ext cx="983024" cy="1565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0299" y="4213304"/>
            <a:ext cx="2762250" cy="952500"/>
          </a:xfrm>
          <a:prstGeom prst="rect">
            <a:avLst/>
          </a:prstGeom>
        </p:spPr>
      </p:pic>
      <p:pic>
        <p:nvPicPr>
          <p:cNvPr id="1028" name="Picture 4" descr="BARDE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904" y="117694"/>
            <a:ext cx="1601874" cy="1386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020015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898" y="216178"/>
            <a:ext cx="6400800" cy="1130300"/>
          </a:xfrm>
        </p:spPr>
        <p:txBody>
          <a:bodyPr/>
          <a:lstStyle/>
          <a:p>
            <a:r>
              <a:rPr lang="en-US" dirty="0"/>
              <a:t>Piloted DDUH Feb 2024</a:t>
            </a:r>
            <a:endParaRPr lang="en-IE" dirty="0"/>
          </a:p>
        </p:txBody>
      </p:sp>
      <p:pic>
        <p:nvPicPr>
          <p:cNvPr id="1026" name="Picture 1" descr="image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90" y="1103861"/>
            <a:ext cx="4467225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53415" y="1009130"/>
            <a:ext cx="4538422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Response rate 50%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91.6%found it helpful in the feedback 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83.8% they would apply their learning to </a:t>
            </a:r>
          </a:p>
          <a:p>
            <a:r>
              <a:rPr lang="en-US" dirty="0"/>
              <a:t>their clinical practice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93.8% would be more confident in the FB </a:t>
            </a:r>
          </a:p>
          <a:p>
            <a:r>
              <a:rPr lang="en-US" dirty="0"/>
              <a:t>process directly after completion</a:t>
            </a:r>
          </a:p>
          <a:p>
            <a:endParaRPr lang="en-I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Few demographic characteristics associated </a:t>
            </a:r>
          </a:p>
          <a:p>
            <a:r>
              <a:rPr lang="en-US" dirty="0"/>
              <a:t>with attitudes towards FB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Tendency for older groups who are further along in </a:t>
            </a:r>
          </a:p>
          <a:p>
            <a:r>
              <a:rPr lang="en-US" dirty="0"/>
              <a:t>their studies to have more mature attitudes towards FB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716937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4147" y="96520"/>
            <a:ext cx="6400800" cy="1130300"/>
          </a:xfrm>
        </p:spPr>
        <p:txBody>
          <a:bodyPr/>
          <a:lstStyle/>
          <a:p>
            <a:r>
              <a:rPr lang="en-US" dirty="0"/>
              <a:t>CONCLUSION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Potential for curriculum-embedded support and structured FB literacy training to develop feedback literacy skills in DS students</a:t>
            </a:r>
          </a:p>
          <a:p>
            <a:pPr marL="0" indent="0">
              <a:buNone/>
            </a:pPr>
            <a:r>
              <a:rPr lang="en-US" dirty="0"/>
              <a:t>Long term impact is less clear</a:t>
            </a:r>
          </a:p>
          <a:p>
            <a:pPr marL="0" indent="0">
              <a:buNone/>
            </a:pPr>
            <a:r>
              <a:rPr lang="en-US" dirty="0"/>
              <a:t>Tendency for students who are further along </a:t>
            </a:r>
            <a:r>
              <a:rPr lang="en-US"/>
              <a:t>in their dental </a:t>
            </a:r>
            <a:r>
              <a:rPr lang="en-US" dirty="0"/>
              <a:t>studies to have more mature attitudes towards FB but this finding must be treated with caution due to small sample size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Contact: SDavis@dental.tcd.ie</a:t>
            </a:r>
          </a:p>
          <a:p>
            <a:pPr marL="0" indent="0">
              <a:buNone/>
            </a:pPr>
            <a:endParaRPr lang="en-IE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886549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654" y="105962"/>
            <a:ext cx="7318875" cy="1130300"/>
          </a:xfrm>
        </p:spPr>
        <p:txBody>
          <a:bodyPr/>
          <a:lstStyle/>
          <a:p>
            <a:r>
              <a:rPr lang="en-IE" sz="2100" dirty="0"/>
              <a:t>Background to current project-First phase</a:t>
            </a:r>
            <a:endParaRPr lang="en-GB" sz="21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505866" y="1254590"/>
            <a:ext cx="5984567" cy="3030141"/>
          </a:xfrm>
        </p:spPr>
        <p:txBody>
          <a:bodyPr/>
          <a:lstStyle/>
          <a:p>
            <a:pPr marL="342900">
              <a:buAutoNum type="arabicPeriod"/>
            </a:pPr>
            <a:r>
              <a:rPr lang="en-IE" dirty="0"/>
              <a:t>Change Project in Feedback - </a:t>
            </a:r>
            <a:r>
              <a:rPr lang="en-IE" b="0" dirty="0"/>
              <a:t>MOF was piloted on the clinical skills laboratory and subsequently implemented and evaluated on clinical sessions. </a:t>
            </a:r>
          </a:p>
          <a:p>
            <a:endParaRPr lang="en-IE" b="0" dirty="0"/>
          </a:p>
          <a:p>
            <a:endParaRPr lang="en-IE" b="0" i="1" dirty="0"/>
          </a:p>
          <a:p>
            <a:endParaRPr lang="en-IE" b="0" i="1" dirty="0"/>
          </a:p>
          <a:p>
            <a:endParaRPr lang="en-IE" b="0" i="1" dirty="0"/>
          </a:p>
          <a:p>
            <a:endParaRPr lang="en-IE" b="0" i="1" dirty="0"/>
          </a:p>
          <a:p>
            <a:endParaRPr lang="en-GB" b="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5602" y="2203126"/>
            <a:ext cx="1916463" cy="258722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4CC92E9-B171-AB00-60CE-DA3668C36C7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0285" y="3496737"/>
            <a:ext cx="2553298" cy="101251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7585497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631" y="59082"/>
            <a:ext cx="8637467" cy="1130300"/>
          </a:xfrm>
        </p:spPr>
        <p:txBody>
          <a:bodyPr/>
          <a:lstStyle/>
          <a:p>
            <a:r>
              <a:rPr lang="en-IE" dirty="0"/>
              <a:t>Recommendations from the Report on Feedback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306717" y="1398801"/>
          <a:ext cx="6301296" cy="30621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8712">
                  <a:extLst>
                    <a:ext uri="{9D8B030D-6E8A-4147-A177-3AD203B41FA5}">
                      <a16:colId xmlns:a16="http://schemas.microsoft.com/office/drawing/2014/main" val="2057511223"/>
                    </a:ext>
                  </a:extLst>
                </a:gridCol>
                <a:gridCol w="5922584">
                  <a:extLst>
                    <a:ext uri="{9D8B030D-6E8A-4147-A177-3AD203B41FA5}">
                      <a16:colId xmlns:a16="http://schemas.microsoft.com/office/drawing/2014/main" val="2947010140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endParaRPr lang="en-IE" sz="5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326" marR="3032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IE" sz="1200" kern="1200" dirty="0">
                          <a:effectLst/>
                        </a:rPr>
                        <a:t>Recommendations from the study on feedback.</a:t>
                      </a:r>
                      <a:endParaRPr lang="en-IE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326" marR="30326" marT="0" marB="0"/>
                </a:tc>
                <a:extLst>
                  <a:ext uri="{0D108BD9-81ED-4DB2-BD59-A6C34878D82A}">
                    <a16:rowId xmlns:a16="http://schemas.microsoft.com/office/drawing/2014/main" val="2492127419"/>
                  </a:ext>
                </a:extLst>
              </a:tr>
              <a:tr h="480060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IE" sz="1100" kern="1200" dirty="0">
                          <a:effectLst/>
                        </a:rPr>
                        <a:t>1</a:t>
                      </a:r>
                      <a:endParaRPr lang="en-I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326" marR="3032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GB" sz="1100" kern="12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kern="1200" dirty="0">
                          <a:effectLst/>
                        </a:rPr>
                        <a:t>Feedback is important to students, should continue to be provided and</a:t>
                      </a:r>
                      <a:r>
                        <a:rPr lang="en-IE" sz="1100" kern="1200" dirty="0">
                          <a:effectLst/>
                        </a:rPr>
                        <a:t> needs to be improved within DDUH.</a:t>
                      </a:r>
                      <a:endParaRPr lang="en-I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326" marR="30326" marT="0" marB="0"/>
                </a:tc>
                <a:extLst>
                  <a:ext uri="{0D108BD9-81ED-4DB2-BD59-A6C34878D82A}">
                    <a16:rowId xmlns:a16="http://schemas.microsoft.com/office/drawing/2014/main" val="108116938"/>
                  </a:ext>
                </a:extLst>
              </a:tr>
              <a:tr h="367232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IE" sz="1100" kern="1200" dirty="0">
                          <a:effectLst/>
                        </a:rPr>
                        <a:t>2</a:t>
                      </a:r>
                      <a:endParaRPr lang="en-I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326" marR="3032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IE" sz="1100" kern="1200" dirty="0">
                          <a:effectLst/>
                        </a:rPr>
                        <a:t>The DDUH should consider how it may alleviate the time pressures associated with giving appropriate feedback. </a:t>
                      </a:r>
                      <a:endParaRPr lang="en-I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326" marR="30326" marT="0" marB="0"/>
                </a:tc>
                <a:extLst>
                  <a:ext uri="{0D108BD9-81ED-4DB2-BD59-A6C34878D82A}">
                    <a16:rowId xmlns:a16="http://schemas.microsoft.com/office/drawing/2014/main" val="3006687659"/>
                  </a:ext>
                </a:extLst>
              </a:tr>
              <a:tr h="485454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IE" sz="1200" b="1" i="1" kern="1200" dirty="0">
                          <a:effectLst/>
                        </a:rPr>
                        <a:t>3</a:t>
                      </a:r>
                      <a:endParaRPr lang="en-IE" sz="1200" b="1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326" marR="3032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IE" sz="1200" b="1" i="1" kern="1200" dirty="0">
                          <a:effectLst/>
                        </a:rPr>
                        <a:t>In recognition of a reluctance to approach supervisors, the development of student literacy in the process should be addressed and prioritised. </a:t>
                      </a:r>
                      <a:endParaRPr lang="en-IE" sz="1200" b="1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326" marR="30326" marT="0" marB="0"/>
                </a:tc>
                <a:extLst>
                  <a:ext uri="{0D108BD9-81ED-4DB2-BD59-A6C34878D82A}">
                    <a16:rowId xmlns:a16="http://schemas.microsoft.com/office/drawing/2014/main" val="2840573645"/>
                  </a:ext>
                </a:extLst>
              </a:tr>
              <a:tr h="588018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IE" sz="1100" kern="1200" dirty="0">
                          <a:effectLst/>
                        </a:rPr>
                        <a:t>4</a:t>
                      </a:r>
                      <a:endParaRPr lang="en-I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326" marR="3032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IE" sz="1100" kern="1200" dirty="0">
                          <a:effectLst/>
                        </a:rPr>
                        <a:t>In addressing manageability of feedback practices, consideration should be given to involving student self-assessment in the senior clinical years, promoting their responsibility in recognising and achieving learning objectives in CLE. </a:t>
                      </a:r>
                      <a:endParaRPr lang="en-I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326" marR="30326" marT="0" marB="0"/>
                </a:tc>
                <a:extLst>
                  <a:ext uri="{0D108BD9-81ED-4DB2-BD59-A6C34878D82A}">
                    <a16:rowId xmlns:a16="http://schemas.microsoft.com/office/drawing/2014/main" val="1480147007"/>
                  </a:ext>
                </a:extLst>
              </a:tr>
              <a:tr h="752759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IE" sz="1200" b="1" i="1" kern="1200" dirty="0">
                          <a:effectLst/>
                        </a:rPr>
                        <a:t>5</a:t>
                      </a:r>
                      <a:endParaRPr lang="en-IE" sz="1200" b="1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326" marR="3032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IE" sz="1200" b="0" i="0" kern="1200" dirty="0">
                          <a:effectLst/>
                        </a:rPr>
                        <a:t>Consideration should be given to peer-to-peer discussion of cases led by CT. </a:t>
                      </a:r>
                      <a:r>
                        <a:rPr lang="en-IE" sz="1200" b="1" i="1" kern="1200" dirty="0">
                          <a:effectLst/>
                        </a:rPr>
                        <a:t>Consider mentoring and communication training for Clinical Teachers. 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IE" sz="1200" b="1" i="1" kern="1200" dirty="0">
                          <a:effectLst/>
                        </a:rPr>
                        <a:t>Useful to discuss prior to session what the student hopes to take away from the session (i.e., individualised learning outcomes on clinical sessions)</a:t>
                      </a:r>
                      <a:endParaRPr lang="en-IE" sz="1200" b="1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326" marR="30326" marT="0" marB="0"/>
                </a:tc>
                <a:extLst>
                  <a:ext uri="{0D108BD9-81ED-4DB2-BD59-A6C34878D82A}">
                    <a16:rowId xmlns:a16="http://schemas.microsoft.com/office/drawing/2014/main" val="3528714378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149056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3897" y="-90432"/>
            <a:ext cx="6400800" cy="1130300"/>
          </a:xfrm>
        </p:spPr>
        <p:txBody>
          <a:bodyPr/>
          <a:lstStyle/>
          <a:p>
            <a:r>
              <a:rPr lang="en-IE" sz="2100" dirty="0"/>
              <a:t>Second phase- development of e-learning tool feedback for clinical teachers in the clinical learning environment.</a:t>
            </a:r>
            <a:endParaRPr lang="en-GB" sz="2100" dirty="0"/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AE113C2B-22EE-5BC2-4ABB-01677E2A50BC}"/>
              </a:ext>
            </a:extLst>
          </p:cNvPr>
          <p:cNvGraphicFramePr/>
          <p:nvPr/>
        </p:nvGraphicFramePr>
        <p:xfrm>
          <a:off x="1687528" y="1032917"/>
          <a:ext cx="5625704" cy="30301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893" y="4170621"/>
            <a:ext cx="2106481" cy="85214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374" y="4170621"/>
            <a:ext cx="2352261" cy="85932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53619537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80600"/>
            <a:ext cx="7079234" cy="421200"/>
          </a:xfrm>
        </p:spPr>
        <p:txBody>
          <a:bodyPr>
            <a:normAutofit fontScale="90000"/>
          </a:bodyPr>
          <a:lstStyle/>
          <a:p>
            <a:r>
              <a:rPr lang="en-IE" dirty="0"/>
              <a:t>Phase 3 Development of Student Literacy in FB in Healthcare Curriculum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AE5B3DDB-F750-5434-0164-48C5E2172DB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23537242"/>
              </p:ext>
            </p:extLst>
          </p:nvPr>
        </p:nvGraphicFramePr>
        <p:xfrm>
          <a:off x="1967077" y="865392"/>
          <a:ext cx="5833577" cy="37975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3074" name="Picture 2" descr="A Guide to Constructive Employee Feedback: Examples &amp; Tips">
            <a:extLst>
              <a:ext uri="{FF2B5EF4-FFF2-40B4-BE49-F238E27FC236}">
                <a16:creationId xmlns:a16="http://schemas.microsoft.com/office/drawing/2014/main" id="{BE273469-EB2A-5BBD-262A-906C5F9477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3216" y="3806138"/>
            <a:ext cx="1864760" cy="1241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89718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5481"/>
            <a:ext cx="9143999" cy="421200"/>
          </a:xfrm>
        </p:spPr>
        <p:txBody>
          <a:bodyPr>
            <a:normAutofit fontScale="90000"/>
          </a:bodyPr>
          <a:lstStyle/>
          <a:p>
            <a:pPr algn="ctr"/>
            <a:r>
              <a:rPr lang="en-IE" sz="2100" dirty="0" err="1"/>
              <a:t>Interprofessional</a:t>
            </a:r>
            <a:r>
              <a:rPr lang="en-IE" sz="2100" dirty="0"/>
              <a:t> team members involved in development of the </a:t>
            </a:r>
            <a:r>
              <a:rPr lang="en-IE" sz="2100" dirty="0" err="1"/>
              <a:t>elearning</a:t>
            </a:r>
            <a:r>
              <a:rPr lang="en-IE" sz="2100" dirty="0"/>
              <a:t> module</a:t>
            </a:r>
          </a:p>
        </p:txBody>
      </p:sp>
      <p:sp>
        <p:nvSpPr>
          <p:cNvPr id="5" name="Rectangle 4"/>
          <p:cNvSpPr/>
          <p:nvPr/>
        </p:nvSpPr>
        <p:spPr>
          <a:xfrm>
            <a:off x="2998974" y="2433251"/>
            <a:ext cx="184731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IE" sz="1050" dirty="0"/>
          </a:p>
        </p:txBody>
      </p:sp>
      <p:graphicFrame>
        <p:nvGraphicFramePr>
          <p:cNvPr id="6" name="Table 10">
            <a:extLst>
              <a:ext uri="{FF2B5EF4-FFF2-40B4-BE49-F238E27FC236}">
                <a16:creationId xmlns:a16="http://schemas.microsoft.com/office/drawing/2014/main" id="{AFDB39EC-ADC2-0C4C-7FFD-A942434BEF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9752841"/>
              </p:ext>
            </p:extLst>
          </p:nvPr>
        </p:nvGraphicFramePr>
        <p:xfrm>
          <a:off x="851883" y="987287"/>
          <a:ext cx="7662637" cy="387777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355681">
                  <a:extLst>
                    <a:ext uri="{9D8B030D-6E8A-4147-A177-3AD203B41FA5}">
                      <a16:colId xmlns:a16="http://schemas.microsoft.com/office/drawing/2014/main" val="1208287143"/>
                    </a:ext>
                  </a:extLst>
                </a:gridCol>
                <a:gridCol w="4306956">
                  <a:extLst>
                    <a:ext uri="{9D8B030D-6E8A-4147-A177-3AD203B41FA5}">
                      <a16:colId xmlns:a16="http://schemas.microsoft.com/office/drawing/2014/main" val="1505384502"/>
                    </a:ext>
                  </a:extLst>
                </a:gridCol>
              </a:tblGrid>
              <a:tr h="507190"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bg1"/>
                          </a:solidFill>
                        </a:rPr>
                        <a:t>School of Linguistics, Speech     and Communication Sciences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olidFill>
                            <a:schemeClr val="bg1"/>
                          </a:solidFill>
                        </a:rPr>
                        <a:t>Dr Duana Quigley, Practice Education Coordinator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033000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>
                          <a:solidFill>
                            <a:schemeClr val="bg1"/>
                          </a:solidFill>
                        </a:rPr>
                        <a:t>School of Medicine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dirty="0">
                          <a:solidFill>
                            <a:schemeClr val="bg1"/>
                          </a:solidFill>
                        </a:rPr>
                        <a:t>Ms Mary O’Neill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45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Discipline of Radiation Science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Ms Claire Poole, Assistant Professor, Head of Clinical Education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Ms Maeve Kearney, Assistant Professor of Radiation Science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36478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>
                          <a:solidFill>
                            <a:schemeClr val="bg1"/>
                          </a:solidFill>
                        </a:rPr>
                        <a:t>School of Physiotherapy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Ms Lucy Alpine, Practice Education Co-Ordinator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26033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School of Occupational</a:t>
                      </a:r>
                      <a:r>
                        <a:rPr lang="en-GB" baseline="0" dirty="0">
                          <a:solidFill>
                            <a:schemeClr val="bg1"/>
                          </a:solidFill>
                        </a:rPr>
                        <a:t> Therapy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Ms Claire</a:t>
                      </a:r>
                      <a:r>
                        <a:rPr lang="en-GB" baseline="0" dirty="0">
                          <a:solidFill>
                            <a:schemeClr val="bg1"/>
                          </a:solidFill>
                        </a:rPr>
                        <a:t> Gleeson, Practice Education Co-ordinator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815110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School of Social Sciences</a:t>
                      </a:r>
                    </a:p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Dr Erna O’ Connor,</a:t>
                      </a:r>
                    </a:p>
                    <a:p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Assistant Professor in Social Sciences</a:t>
                      </a:r>
                    </a:p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772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School of Dental Science</a:t>
                      </a:r>
                    </a:p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Dr Siobhan Davis, Assistant Professor in Restorative Dentistry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3796579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753081314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DBE8181-7981-1BE5-5715-64DD29E4D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725" y="3869081"/>
            <a:ext cx="6400800" cy="1130300"/>
          </a:xfrm>
        </p:spPr>
        <p:txBody>
          <a:bodyPr/>
          <a:lstStyle/>
          <a:p>
            <a:r>
              <a:rPr lang="en-GB" dirty="0"/>
              <a:t>Project Objectives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117293" y="1788919"/>
            <a:ext cx="6411191" cy="3709719"/>
          </a:xfrm>
        </p:spPr>
        <p:txBody>
          <a:bodyPr spcFirstLastPara="1" vert="horz" wrap="square" lIns="0" tIns="0" rIns="0" bIns="0" rtlCol="0" anchor="t" anchorCtr="0">
            <a:noAutofit/>
          </a:bodyPr>
          <a:lstStyle/>
          <a:p>
            <a:endParaRPr lang="en-GB" sz="1500" dirty="0">
              <a:solidFill>
                <a:srgbClr val="000000"/>
              </a:solidFill>
              <a:latin typeface="Calibri"/>
              <a:ea typeface="Times New Roman" panose="02020603050405020304" pitchFamily="18" charset="0"/>
              <a:cs typeface="Calibri"/>
            </a:endParaRPr>
          </a:p>
          <a:p>
            <a:endParaRPr lang="en-GB" dirty="0">
              <a:latin typeface="Times New Roman"/>
              <a:ea typeface="Calibri" panose="020F0502020204030204" pitchFamily="34" charset="0"/>
              <a:cs typeface="Calibri"/>
            </a:endParaRPr>
          </a:p>
          <a:p>
            <a:endParaRPr lang="en-GB" dirty="0">
              <a:latin typeface="Times New Roman"/>
              <a:ea typeface="Calibri" panose="020F0502020204030204" pitchFamily="34" charset="0"/>
              <a:cs typeface="Calibri"/>
            </a:endParaRPr>
          </a:p>
          <a:p>
            <a:endParaRPr lang="en-GB" dirty="0">
              <a:latin typeface="Times New Roman"/>
              <a:ea typeface="Calibri" panose="020F0502020204030204" pitchFamily="34" charset="0"/>
              <a:cs typeface="Calibri"/>
            </a:endParaRPr>
          </a:p>
          <a:p>
            <a:endParaRPr lang="en-GB" dirty="0">
              <a:latin typeface="Times New Roman"/>
              <a:ea typeface="Calibri" panose="020F0502020204030204" pitchFamily="34" charset="0"/>
              <a:cs typeface="Calibri"/>
            </a:endParaRPr>
          </a:p>
          <a:p>
            <a:endParaRPr lang="en-GB" dirty="0">
              <a:latin typeface="Times New Roman"/>
              <a:ea typeface="Calibri" panose="020F0502020204030204" pitchFamily="34" charset="0"/>
              <a:cs typeface="Calibri"/>
            </a:endParaRPr>
          </a:p>
          <a:p>
            <a:endParaRPr lang="en-GB" dirty="0">
              <a:latin typeface="Times New Roman"/>
              <a:ea typeface="Calibri" panose="020F0502020204030204" pitchFamily="34" charset="0"/>
              <a:cs typeface="Calibri"/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b="0" dirty="0">
              <a:latin typeface="Calibri"/>
              <a:ea typeface="Calibri" panose="020F0502020204030204" pitchFamily="34" charset="0"/>
              <a:cs typeface="Calibri"/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b="0" dirty="0">
              <a:latin typeface="Calibri"/>
              <a:ea typeface="Calibri" panose="020F0502020204030204" pitchFamily="34" charset="0"/>
              <a:cs typeface="Calibri"/>
            </a:endParaRPr>
          </a:p>
          <a:p>
            <a:r>
              <a:rPr lang="en-GB" b="0" dirty="0">
                <a:latin typeface="Calibri"/>
                <a:ea typeface="Calibri" panose="020F0502020204030204" pitchFamily="34" charset="0"/>
                <a:cs typeface="Calibri"/>
              </a:rPr>
              <a:t>Literature review, content development, online module, use of animation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18FE412-193A-5054-2E06-1B9AFEF080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4058" y="504146"/>
            <a:ext cx="4692722" cy="357032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85100535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7026" y="3697392"/>
            <a:ext cx="6400800" cy="1130300"/>
          </a:xfrm>
        </p:spPr>
        <p:txBody>
          <a:bodyPr>
            <a:normAutofit/>
          </a:bodyPr>
          <a:lstStyle/>
          <a:p>
            <a:pPr lvl="0"/>
            <a:r>
              <a:rPr lang="en-IE" dirty="0"/>
              <a:t>Context – What is the importance of this Initiative?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C5DE59D1-D802-8CAA-7603-E3DEA2224D6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88586717"/>
              </p:ext>
            </p:extLst>
          </p:nvPr>
        </p:nvGraphicFramePr>
        <p:xfrm>
          <a:off x="-912864" y="264168"/>
          <a:ext cx="6421582" cy="31542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F77E0A26-D264-B252-B6F7-0069C07151B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740" y="485344"/>
            <a:ext cx="3734709" cy="283021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661897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4507" y="362468"/>
            <a:ext cx="5625704" cy="421200"/>
          </a:xfrm>
        </p:spPr>
        <p:txBody>
          <a:bodyPr>
            <a:normAutofit fontScale="90000"/>
          </a:bodyPr>
          <a:lstStyle/>
          <a:p>
            <a:r>
              <a:rPr lang="en-IE" dirty="0"/>
              <a:t>Evaluation of Module</a:t>
            </a: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EAD10D9D-A3E6-3046-8F07-A189011031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50953772"/>
              </p:ext>
            </p:extLst>
          </p:nvPr>
        </p:nvGraphicFramePr>
        <p:xfrm>
          <a:off x="-372024" y="1443685"/>
          <a:ext cx="5998563" cy="25478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9889" y="1699611"/>
            <a:ext cx="3635787" cy="2036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9848399"/>
      </p:ext>
    </p:extLst>
  </p:cSld>
  <p:clrMapOvr>
    <a:masterClrMapping/>
  </p:clrMapOvr>
  <p:transition spd="med">
    <p:pull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DESIGN_ID_BANDED" val="citNWGe7"/>
  <p:tag name="ARTICULATE_DESIGN_ID_SLICE" val="8BtgA2co"/>
  <p:tag name="ARTICULATE_SLIDE_COUNT" val="11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698</TotalTime>
  <Words>746</Words>
  <Application>Microsoft Office PowerPoint</Application>
  <PresentationFormat>On-screen Show (16:9)</PresentationFormat>
  <Paragraphs>98</Paragraphs>
  <Slides>11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25" baseType="lpstr">
      <vt:lpstr>Proxima Nova Rg</vt:lpstr>
      <vt:lpstr>Proxima Nova</vt:lpstr>
      <vt:lpstr>Open Sans</vt:lpstr>
      <vt:lpstr>Arial</vt:lpstr>
      <vt:lpstr>Poppins</vt:lpstr>
      <vt:lpstr>DM Sans</vt:lpstr>
      <vt:lpstr>Calibri</vt:lpstr>
      <vt:lpstr>Times New Roman</vt:lpstr>
      <vt:lpstr>Proxima Nova Lt</vt:lpstr>
      <vt:lpstr>Century Gothic</vt:lpstr>
      <vt:lpstr>Wingdings 3</vt:lpstr>
      <vt:lpstr>Proxima Nova Semibold</vt:lpstr>
      <vt:lpstr>Slidesgo Final Pages</vt:lpstr>
      <vt:lpstr>Slice</vt:lpstr>
      <vt:lpstr>AN investigation to facilitate and evaluate the development of dental students’  feedback literacy in the dental science undergraduate curriculum. </vt:lpstr>
      <vt:lpstr>Background to current project-First phase</vt:lpstr>
      <vt:lpstr>Recommendations from the Report on Feedback</vt:lpstr>
      <vt:lpstr>Second phase- development of e-learning tool feedback for clinical teachers in the clinical learning environment.</vt:lpstr>
      <vt:lpstr>Phase 3 Development of Student Literacy in FB in Healthcare Curriculum</vt:lpstr>
      <vt:lpstr>Interprofessional team members involved in development of the elearning module</vt:lpstr>
      <vt:lpstr>Project Objectives</vt:lpstr>
      <vt:lpstr>Context – What is the importance of this Initiative?</vt:lpstr>
      <vt:lpstr>Evaluation of Module</vt:lpstr>
      <vt:lpstr>Piloted DDUH Feb 2024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Siobhan Davis</dc:creator>
  <cp:lastModifiedBy>Monica Sanchidrian</cp:lastModifiedBy>
  <cp:revision>203</cp:revision>
  <dcterms:modified xsi:type="dcterms:W3CDTF">2025-01-15T13:40:45Z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4B8CAA60-2B7C-48D5-8AFD-8A5BB2755E40</vt:lpwstr>
  </property>
  <property fmtid="{D5CDD505-2E9C-101B-9397-08002B2CF9AE}" pid="3" name="ArticulatePath">
    <vt:lpwstr>leuven-2024-presentation SD</vt:lpwstr>
  </property>
</Properties>
</file>