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7" r:id="rId2"/>
    <p:sldId id="305" r:id="rId3"/>
    <p:sldId id="323" r:id="rId4"/>
    <p:sldId id="304" r:id="rId5"/>
    <p:sldId id="316" r:id="rId6"/>
    <p:sldId id="325" r:id="rId7"/>
    <p:sldId id="326" r:id="rId8"/>
    <p:sldId id="327" r:id="rId9"/>
    <p:sldId id="303" r:id="rId10"/>
    <p:sldId id="296" r:id="rId11"/>
    <p:sldId id="321" r:id="rId12"/>
    <p:sldId id="306" r:id="rId13"/>
    <p:sldId id="329" r:id="rId14"/>
    <p:sldId id="330" r:id="rId15"/>
    <p:sldId id="331" r:id="rId16"/>
    <p:sldId id="307" r:id="rId17"/>
    <p:sldId id="332" r:id="rId18"/>
    <p:sldId id="333" r:id="rId19"/>
    <p:sldId id="338" r:id="rId20"/>
    <p:sldId id="335" r:id="rId21"/>
    <p:sldId id="339" r:id="rId22"/>
    <p:sldId id="340" r:id="rId23"/>
    <p:sldId id="314" r:id="rId24"/>
    <p:sldId id="315" r:id="rId25"/>
    <p:sldId id="284" r:id="rId26"/>
    <p:sldId id="341" r:id="rId27"/>
    <p:sldId id="343" r:id="rId28"/>
    <p:sldId id="342" r:id="rId29"/>
    <p:sldId id="301"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39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2.5683459921492111E-2"/>
          <c:y val="6.1403593781546625E-2"/>
          <c:w val="0.59085313450862964"/>
          <c:h val="0.75452069452856974"/>
        </c:manualLayout>
      </c:layout>
      <c:pie3DChart>
        <c:varyColors val="1"/>
        <c:ser>
          <c:idx val="0"/>
          <c:order val="0"/>
          <c:tx>
            <c:strRef>
              <c:f>Sheet1!$B$1</c:f>
              <c:strCache>
                <c:ptCount val="1"/>
                <c:pt idx="0">
                  <c:v>Types of maternity care</c:v>
                </c:pt>
              </c:strCache>
            </c:strRef>
          </c:tx>
          <c:dPt>
            <c:idx val="2"/>
            <c:bubble3D val="0"/>
            <c:spPr>
              <a:ln>
                <a:solidFill>
                  <a:schemeClr val="accent1"/>
                </a:solidFill>
              </a:ln>
            </c:spPr>
          </c:dPt>
          <c:cat>
            <c:strRef>
              <c:f>Sheet1!$A$2:$A$5</c:f>
              <c:strCache>
                <c:ptCount val="3"/>
                <c:pt idx="0">
                  <c:v>Private care 5</c:v>
                </c:pt>
                <c:pt idx="1">
                  <c:v>Semi Private care 10</c:v>
                </c:pt>
                <c:pt idx="2">
                  <c:v>Public care 22</c:v>
                </c:pt>
              </c:strCache>
            </c:strRef>
          </c:cat>
          <c:val>
            <c:numRef>
              <c:f>Sheet1!$B$2:$B$5</c:f>
              <c:numCache>
                <c:formatCode>General</c:formatCode>
                <c:ptCount val="4"/>
                <c:pt idx="0">
                  <c:v>5</c:v>
                </c:pt>
                <c:pt idx="1">
                  <c:v>10</c:v>
                </c:pt>
                <c:pt idx="2">
                  <c:v>22</c:v>
                </c:pt>
              </c:numCache>
            </c:numRef>
          </c:val>
        </c:ser>
        <c:dLbls>
          <c:showLegendKey val="0"/>
          <c:showVal val="0"/>
          <c:showCatName val="0"/>
          <c:showSerName val="0"/>
          <c:showPercent val="0"/>
          <c:showBubbleSize val="0"/>
          <c:showLeaderLines val="1"/>
        </c:dLbls>
      </c:pie3DChart>
    </c:plotArea>
    <c:legend>
      <c:legendPos val="r"/>
      <c:legendEntry>
        <c:idx val="3"/>
        <c:delete val="1"/>
      </c:legendEntry>
      <c:layout>
        <c:manualLayout>
          <c:xMode val="edge"/>
          <c:yMode val="edge"/>
          <c:x val="0.67159582375212035"/>
          <c:y val="0.10197684059984641"/>
          <c:w val="0.31908612640234174"/>
          <c:h val="0.59476906810306063"/>
        </c:manualLayout>
      </c:layout>
      <c:overlay val="0"/>
      <c:txPr>
        <a:bodyPr/>
        <a:lstStyle/>
        <a:p>
          <a:pPr>
            <a:defRPr sz="1940" baseline="0">
              <a:latin typeface="Comic Sans MS" pitchFamily="66"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28817925537091"/>
          <c:y val="3.0866359269839376E-2"/>
          <c:w val="0.48360345581802272"/>
          <c:h val="0.87934059558153765"/>
        </c:manualLayout>
      </c:layout>
      <c:pieChart>
        <c:varyColors val="1"/>
        <c:ser>
          <c:idx val="0"/>
          <c:order val="0"/>
          <c:tx>
            <c:strRef>
              <c:f>Sheet1!$B$1</c:f>
              <c:strCache>
                <c:ptCount val="1"/>
                <c:pt idx="0">
                  <c:v>Sales</c:v>
                </c:pt>
              </c:strCache>
            </c:strRef>
          </c:tx>
          <c:explosion val="5"/>
          <c:cat>
            <c:strRef>
              <c:f>Sheet1!$A$2:$A$5</c:f>
              <c:strCache>
                <c:ptCount val="4"/>
                <c:pt idx="0">
                  <c:v>NVD = 21</c:v>
                </c:pt>
                <c:pt idx="1">
                  <c:v>LSCS = 12</c:v>
                </c:pt>
                <c:pt idx="2">
                  <c:v>Ventouse = 2</c:v>
                </c:pt>
                <c:pt idx="3">
                  <c:v>Forceps =  2</c:v>
                </c:pt>
              </c:strCache>
            </c:strRef>
          </c:cat>
          <c:val>
            <c:numRef>
              <c:f>Sheet1!$B$2:$B$5</c:f>
              <c:numCache>
                <c:formatCode>General</c:formatCode>
                <c:ptCount val="4"/>
                <c:pt idx="0">
                  <c:v>21</c:v>
                </c:pt>
                <c:pt idx="1">
                  <c:v>12</c:v>
                </c:pt>
                <c:pt idx="2">
                  <c:v>2</c:v>
                </c:pt>
                <c:pt idx="3">
                  <c:v>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4958722173617187"/>
          <c:y val="0.15169699796485295"/>
          <c:w val="0.24115351900456866"/>
          <c:h val="0.77517469762788782"/>
        </c:manualLayout>
      </c:layout>
      <c:overlay val="0"/>
      <c:txPr>
        <a:bodyPr/>
        <a:lstStyle/>
        <a:p>
          <a:pPr>
            <a:defRPr sz="1960" baseline="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645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645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645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8857AD3-D56B-48A6-9EDD-E17988DC72B1}" type="slidenum">
              <a:rPr lang="en-US"/>
              <a:pPr/>
              <a:t>‹#›</a:t>
            </a:fld>
            <a:endParaRPr lang="en-US" dirty="0"/>
          </a:p>
        </p:txBody>
      </p:sp>
    </p:spTree>
    <p:extLst>
      <p:ext uri="{BB962C8B-B14F-4D97-AF65-F5344CB8AC3E}">
        <p14:creationId xmlns:p14="http://schemas.microsoft.com/office/powerpoint/2010/main" val="4151031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E198BC1-1A36-457C-AE09-65CDFE0831D3}" type="slidenum">
              <a:rPr lang="en-US"/>
              <a:pPr/>
              <a:t>‹#›</a:t>
            </a:fld>
            <a:endParaRPr lang="en-US" dirty="0"/>
          </a:p>
        </p:txBody>
      </p:sp>
    </p:spTree>
    <p:extLst>
      <p:ext uri="{BB962C8B-B14F-4D97-AF65-F5344CB8AC3E}">
        <p14:creationId xmlns:p14="http://schemas.microsoft.com/office/powerpoint/2010/main" val="155159628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1E95DA-46E2-4544-934A-108C490AFB8D}" type="slidenum">
              <a:rPr lang="en-US"/>
              <a:pPr/>
              <a:t>1</a:t>
            </a:fld>
            <a:endParaRPr lang="en-US" dirty="0"/>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685800" y="4267200"/>
            <a:ext cx="5486400" cy="4876800"/>
          </a:xfrm>
        </p:spPr>
        <p:txBody>
          <a:bodyPr/>
          <a:lstStyle/>
          <a:p>
            <a:r>
              <a:rPr lang="en-GB" b="1" dirty="0" smtClean="0"/>
              <a:t>Introduction</a:t>
            </a:r>
            <a:endParaRPr lang="en-GB" b="1" dirty="0"/>
          </a:p>
          <a:p>
            <a:pPr>
              <a:lnSpc>
                <a:spcPct val="150000"/>
              </a:lnSpc>
            </a:pPr>
            <a:r>
              <a:rPr lang="en-GB" dirty="0"/>
              <a:t>Good afternoon everyone</a:t>
            </a:r>
            <a:r>
              <a:rPr lang="en-GB" dirty="0" smtClean="0"/>
              <a:t>. My name is Lorraine Andrews and I am a Doctoral Student and a Lecturer in Midwifery in the School of Nursing and Midwifery in Trinity College Dublin. I’m absolutely delighted to be here and this is my first time to talk about my study in front of a large group of midwives.  So I would really value any comments, or suggestions you may have which would only enhance the study.</a:t>
            </a:r>
            <a:endParaRPr lang="en-GB" dirty="0"/>
          </a:p>
          <a:p>
            <a:r>
              <a:rPr lang="en-GB" dirty="0" smtClean="0"/>
              <a:t>Plan of presentation</a:t>
            </a:r>
          </a:p>
          <a:p>
            <a:pPr>
              <a:lnSpc>
                <a:spcPct val="150000"/>
              </a:lnSpc>
            </a:pPr>
            <a:r>
              <a:rPr lang="en-GB" dirty="0" smtClean="0"/>
              <a:t>Firstly, I am going to provide a little background information about the entrance of men into maternity care, this will then be followed by some reasons why men should be involved.</a:t>
            </a:r>
          </a:p>
          <a:p>
            <a:pPr>
              <a:lnSpc>
                <a:spcPct val="150000"/>
              </a:lnSpc>
            </a:pPr>
            <a:r>
              <a:rPr lang="en-GB" dirty="0" smtClean="0"/>
              <a:t>The methodology for the study will then be provided, and this will be followed  by the findings from this study of men’s experiences of their interactions with midwives within antenatal, intrapartum and postnatal care. </a:t>
            </a:r>
          </a:p>
          <a:p>
            <a:pPr>
              <a:lnSpc>
                <a:spcPct val="150000"/>
              </a:lnSpc>
            </a:pPr>
            <a:r>
              <a:rPr lang="en-GB" dirty="0" smtClean="0"/>
              <a:t>These findings will then be discussed within the wider literature on this area and implications for practice and education. You may ask questions along the way or at the end. </a:t>
            </a:r>
          </a:p>
          <a:p>
            <a:endParaRPr lang="en-GB" dirty="0" smtClean="0"/>
          </a:p>
          <a:p>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A1BE6E-0555-4A54-A540-3878E1BBA026}" type="slidenum">
              <a:rPr lang="en-US"/>
              <a:pPr/>
              <a:t>2</a:t>
            </a:fld>
            <a:endParaRPr lang="en-US" dirty="0"/>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xfrm>
            <a:off x="685800" y="4343400"/>
            <a:ext cx="5486400" cy="4800600"/>
          </a:xfrm>
        </p:spPr>
        <p:txBody>
          <a:bodyPr/>
          <a:lstStyle/>
          <a:p>
            <a:r>
              <a:rPr lang="en-GB" sz="1400" dirty="0" smtClean="0">
                <a:latin typeface="Comic Sans MS" pitchFamily="66" charset="0"/>
              </a:rPr>
              <a:t>A brief background of men’s entrance into the maternity hospital</a:t>
            </a:r>
          </a:p>
          <a:p>
            <a:pPr>
              <a:buFont typeface="Wingdings" pitchFamily="2" charset="2"/>
              <a:buNone/>
            </a:pPr>
            <a:r>
              <a:rPr lang="en-GB" sz="1400" dirty="0" smtClean="0">
                <a:latin typeface="Comic Sans MS" pitchFamily="66" charset="0"/>
              </a:rPr>
              <a:t>Prior to the 1930’s most births happened in the home</a:t>
            </a:r>
          </a:p>
          <a:p>
            <a:pPr>
              <a:buFont typeface="Wingdings" pitchFamily="2" charset="2"/>
              <a:buNone/>
            </a:pPr>
            <a:r>
              <a:rPr lang="en-GB" sz="1400" dirty="0" smtClean="0">
                <a:latin typeface="Comic Sans MS" pitchFamily="66" charset="0"/>
              </a:rPr>
              <a:t>Rituals men would enact include putting on the woman’s jumper when she was in labour, </a:t>
            </a:r>
          </a:p>
          <a:p>
            <a:pPr>
              <a:lnSpc>
                <a:spcPct val="90000"/>
              </a:lnSpc>
              <a:buFont typeface="Wingdings" pitchFamily="2" charset="2"/>
              <a:buNone/>
            </a:pPr>
            <a:r>
              <a:rPr lang="en-GB" sz="1400" dirty="0" smtClean="0">
                <a:latin typeface="Comic Sans MS" pitchFamily="66" charset="0"/>
              </a:rPr>
              <a:t>1950’s, 60’s 70’s – men’s main role was to transport women to the maternity hospital</a:t>
            </a:r>
          </a:p>
          <a:p>
            <a:pPr>
              <a:lnSpc>
                <a:spcPct val="90000"/>
              </a:lnSpc>
              <a:buFont typeface="Wingdings" pitchFamily="2" charset="2"/>
              <a:buNone/>
            </a:pPr>
            <a:r>
              <a:rPr lang="en-GB" sz="1400" dirty="0" smtClean="0">
                <a:latin typeface="Comic Sans MS" pitchFamily="66" charset="0"/>
              </a:rPr>
              <a:t>Men not allowed attend the birth of their baby because they were considered carriers of infection, considered a nuisance, perverted, legal cases, fainting.</a:t>
            </a:r>
          </a:p>
          <a:p>
            <a:pPr>
              <a:buFont typeface="Wingdings" pitchFamily="2" charset="2"/>
              <a:buNone/>
            </a:pPr>
            <a:r>
              <a:rPr lang="en-GB" sz="1400" dirty="0" smtClean="0">
                <a:latin typeface="Comic Sans MS" pitchFamily="66" charset="0"/>
              </a:rPr>
              <a:t>Men first gathered as a group in maternity waiting rooms in the 1940 and 1950’s</a:t>
            </a:r>
          </a:p>
          <a:p>
            <a:pPr>
              <a:buFont typeface="Wingdings" pitchFamily="2" charset="2"/>
              <a:buNone/>
            </a:pPr>
            <a:endParaRPr lang="en-GB" sz="1400" dirty="0" smtClean="0">
              <a:latin typeface="Comic Sans MS" pitchFamily="66" charset="0"/>
            </a:endParaRPr>
          </a:p>
          <a:p>
            <a:pPr>
              <a:buFont typeface="Wingdings" pitchFamily="2" charset="2"/>
              <a:buNone/>
            </a:pPr>
            <a:r>
              <a:rPr lang="en-GB" sz="1400" dirty="0" smtClean="0">
                <a:latin typeface="Comic Sans MS" pitchFamily="66" charset="0"/>
              </a:rPr>
              <a:t>They then moved from the waiting room to the labour room in the 1960’s</a:t>
            </a:r>
          </a:p>
          <a:p>
            <a:r>
              <a:rPr lang="en-GB" sz="1400" dirty="0" smtClean="0">
                <a:latin typeface="Comic Sans MS" pitchFamily="66" charset="0"/>
              </a:rPr>
              <a:t>Some hospitals allowed men to visit their partner in first stage of labour</a:t>
            </a:r>
          </a:p>
          <a:p>
            <a:r>
              <a:rPr lang="en-GB" sz="1400" dirty="0" smtClean="0">
                <a:latin typeface="Comic Sans MS" pitchFamily="66" charset="0"/>
              </a:rPr>
              <a:t>Or women went out to the waiting room</a:t>
            </a:r>
          </a:p>
          <a:p>
            <a:pPr>
              <a:buFont typeface="Wingdings" pitchFamily="2" charset="2"/>
              <a:buNone/>
            </a:pPr>
            <a:endParaRPr lang="en-GB" sz="1400" dirty="0" smtClean="0">
              <a:latin typeface="Comic Sans MS" pitchFamily="66" charset="0"/>
            </a:endParaRPr>
          </a:p>
          <a:p>
            <a:endParaRPr lang="en-GB" sz="1400" dirty="0" smtClean="0">
              <a:latin typeface="+mn-lt"/>
            </a:endParaRPr>
          </a:p>
          <a:p>
            <a:pPr>
              <a:lnSpc>
                <a:spcPct val="90000"/>
              </a:lnSpc>
              <a:buFont typeface="Wingdings" pitchFamily="2" charset="2"/>
              <a:buNone/>
            </a:pPr>
            <a:endParaRPr lang="en-GB" dirty="0" smtClean="0">
              <a:latin typeface="Comic Sans MS" pitchFamily="66" charset="0"/>
            </a:endParaRPr>
          </a:p>
          <a:p>
            <a:pPr>
              <a:buFont typeface="Wingdings" pitchFamily="2" charset="2"/>
              <a:buNone/>
            </a:pPr>
            <a:endParaRPr lang="en-GB" dirty="0" smtClean="0">
              <a:latin typeface="Comic Sans MS" pitchFamily="66" charset="0"/>
            </a:endParaRPr>
          </a:p>
          <a:p>
            <a:endParaRPr lang="en-GB" dirty="0" smtClean="0"/>
          </a:p>
          <a:p>
            <a:endParaRPr lang="en-GB" dirty="0" smtClean="0"/>
          </a:p>
          <a:p>
            <a:endParaRPr lang="en-GB" dirty="0" smtClean="0"/>
          </a:p>
          <a:p>
            <a:endParaRPr lang="en-GB" dirty="0"/>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1E2AF3-FF83-422F-8468-CDFD1A0BA94D}" type="slidenum">
              <a:rPr lang="en-US"/>
              <a:pPr/>
              <a:t>3</a:t>
            </a:fld>
            <a:endParaRPr lang="en-US" dirty="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pPr>
              <a:buFont typeface="Wingdings" pitchFamily="2" charset="2"/>
              <a:buNone/>
            </a:pPr>
            <a:endParaRPr lang="en-GB" sz="1400" dirty="0" smtClean="0">
              <a:latin typeface="Comic Sans MS" pitchFamily="66" charset="0"/>
            </a:endParaRPr>
          </a:p>
          <a:p>
            <a:pPr>
              <a:buFont typeface="Wingdings" pitchFamily="2" charset="2"/>
              <a:buNone/>
            </a:pPr>
            <a:r>
              <a:rPr lang="en-GB" sz="1400" dirty="0" smtClean="0">
                <a:latin typeface="Comic Sans MS" pitchFamily="66" charset="0"/>
              </a:rPr>
              <a:t>Moved to the delivery room and birthing room in the 1970’s and 1980’s</a:t>
            </a:r>
          </a:p>
          <a:p>
            <a:pPr>
              <a:buFont typeface="Wingdings" pitchFamily="2" charset="2"/>
              <a:buNone/>
            </a:pPr>
            <a:endParaRPr lang="en-GB" sz="1400" dirty="0" smtClean="0">
              <a:latin typeface="Comic Sans MS" pitchFamily="66" charset="0"/>
            </a:endParaRPr>
          </a:p>
          <a:p>
            <a:pPr>
              <a:buFont typeface="Wingdings" pitchFamily="2" charset="2"/>
              <a:buNone/>
            </a:pPr>
            <a:endParaRPr lang="en-GB" sz="1400" dirty="0" smtClean="0">
              <a:latin typeface="Comic Sans MS" pitchFamily="66" charset="0"/>
            </a:endParaRPr>
          </a:p>
          <a:p>
            <a:pPr>
              <a:lnSpc>
                <a:spcPct val="90000"/>
              </a:lnSpc>
              <a:buFont typeface="Wingdings" pitchFamily="2" charset="2"/>
              <a:buNone/>
            </a:pPr>
            <a:r>
              <a:rPr lang="en-GB" sz="1400" dirty="0" smtClean="0">
                <a:latin typeface="Comic Sans MS" pitchFamily="66" charset="0"/>
              </a:rPr>
              <a:t>Today's opposition to men in the labour ward</a:t>
            </a:r>
          </a:p>
          <a:p>
            <a:pPr>
              <a:lnSpc>
                <a:spcPct val="90000"/>
              </a:lnSpc>
              <a:buFont typeface="Wingdings" pitchFamily="2" charset="2"/>
              <a:buNone/>
            </a:pPr>
            <a:r>
              <a:rPr lang="en-GB" sz="1400" dirty="0" smtClean="0">
                <a:latin typeface="Comic Sans MS" pitchFamily="66" charset="0"/>
              </a:rPr>
              <a:t>Dr Michele Odent - The fathers presence is hazardous to the woman’s health</a:t>
            </a:r>
          </a:p>
          <a:p>
            <a:pPr>
              <a:lnSpc>
                <a:spcPct val="90000"/>
              </a:lnSpc>
              <a:buFont typeface="Wingdings" pitchFamily="2" charset="2"/>
              <a:buNone/>
            </a:pPr>
            <a:r>
              <a:rPr lang="en-GB" sz="1400" dirty="0" smtClean="0">
                <a:latin typeface="Comic Sans MS" pitchFamily="66" charset="0"/>
              </a:rPr>
              <a:t>Doctors procedures</a:t>
            </a:r>
          </a:p>
          <a:p>
            <a:pPr>
              <a:lnSpc>
                <a:spcPct val="90000"/>
              </a:lnSpc>
              <a:buFont typeface="Wingdings" pitchFamily="2" charset="2"/>
              <a:buNone/>
            </a:pPr>
            <a:r>
              <a:rPr lang="en-GB" sz="1400" dirty="0" smtClean="0">
                <a:latin typeface="Comic Sans MS" pitchFamily="66" charset="0"/>
              </a:rPr>
              <a:t>Fathers not wanting to be present/absent father </a:t>
            </a:r>
          </a:p>
          <a:p>
            <a:pPr>
              <a:lnSpc>
                <a:spcPct val="90000"/>
              </a:lnSpc>
              <a:buFont typeface="Wingdings" pitchFamily="2" charset="2"/>
              <a:buNone/>
            </a:pPr>
            <a:r>
              <a:rPr lang="en-GB" sz="1400" dirty="0" smtClean="0">
                <a:latin typeface="Comic Sans MS" pitchFamily="66" charset="0"/>
              </a:rPr>
              <a:t>Mothers preference for a different birth partner</a:t>
            </a:r>
          </a:p>
          <a:p>
            <a:pPr>
              <a:buFont typeface="Wingdings" pitchFamily="2" charset="2"/>
              <a:buNone/>
            </a:pPr>
            <a:endParaRPr lang="en-US" sz="1400" dirty="0">
              <a:latin typeface="Comic Sans MS" pitchFamily="66" charset="0"/>
            </a:endParaRP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CDF11-AA84-4E61-821F-79D94A22E226}" type="slidenum">
              <a:rPr lang="en-US"/>
              <a:pPr/>
              <a:t>4</a:t>
            </a:fld>
            <a:endParaRPr lang="en-US" dirty="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sz="1000" dirty="0"/>
          </a:p>
          <a:p>
            <a:endParaRPr lang="en-GB" sz="1000" dirty="0"/>
          </a:p>
          <a:p>
            <a:endParaRPr lang="en-US" sz="8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750D62-0C4A-4CF5-91E6-BF11774FD96E}" type="slidenum">
              <a:rPr lang="en-US"/>
              <a:pPr/>
              <a:t>5</a:t>
            </a:fld>
            <a:endParaRPr lang="en-US" dirty="0"/>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pPr>
              <a:lnSpc>
                <a:spcPct val="150000"/>
              </a:lnSpc>
            </a:pPr>
            <a:r>
              <a:rPr lang="en-GB" sz="1600" dirty="0" smtClean="0">
                <a:latin typeface="Comic Sans MS" pitchFamily="66" charset="0"/>
              </a:rPr>
              <a:t>A fathers positive involvement Benefits to his child</a:t>
            </a:r>
          </a:p>
          <a:p>
            <a:pPr>
              <a:lnSpc>
                <a:spcPct val="150000"/>
              </a:lnSpc>
            </a:pPr>
            <a:r>
              <a:rPr lang="en-GB" sz="1600" dirty="0" smtClean="0">
                <a:latin typeface="Comic Sans MS" pitchFamily="66" charset="0"/>
              </a:rPr>
              <a:t>positive behavioural, psychological, educational, social and physical development and well-being of his child (Allen &amp; Daly, 2007; Sarkadi, Kirstiansson, Oberklaid, &amp; et al., 2008). </a:t>
            </a:r>
          </a:p>
          <a:p>
            <a:pPr>
              <a:lnSpc>
                <a:spcPct val="150000"/>
              </a:lnSpc>
            </a:pPr>
            <a:endParaRPr lang="en-GB" sz="1600" dirty="0" smtClean="0">
              <a:latin typeface="Comic Sans MS" pitchFamily="66" charset="0"/>
            </a:endParaRPr>
          </a:p>
          <a:p>
            <a:pPr>
              <a:lnSpc>
                <a:spcPct val="150000"/>
              </a:lnSpc>
            </a:pPr>
            <a:r>
              <a:rPr lang="en-GB" sz="1600" dirty="0" smtClean="0">
                <a:latin typeface="Comic Sans MS" pitchFamily="66" charset="0"/>
              </a:rPr>
              <a:t>On the other hand his lack of involvement contributes to behavioural problems, lower self esteem, lower educational achievement and higher criminality (Flouri, 2005). </a:t>
            </a:r>
          </a:p>
          <a:p>
            <a:endParaRPr lang="en-GB" sz="1600" dirty="0" smtClean="0">
              <a:latin typeface="Comic Sans MS" pitchFamily="66" charset="0"/>
            </a:endParaRPr>
          </a:p>
          <a:p>
            <a:endParaRPr lang="en-US"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572000"/>
          </a:xfrm>
        </p:spPr>
        <p:txBody>
          <a:bodyPr>
            <a:normAutofit/>
          </a:bodyPr>
          <a:lstStyle/>
          <a:p>
            <a:pPr>
              <a:lnSpc>
                <a:spcPct val="150000"/>
              </a:lnSpc>
            </a:pPr>
            <a:r>
              <a:rPr lang="en-GB" sz="1400" dirty="0" smtClean="0">
                <a:latin typeface="Comic Sans MS" pitchFamily="66" charset="0"/>
              </a:rPr>
              <a:t>A father’s positive involvement is also important to the mother, as they are their partner’s main source of social support (Fatherhood Institute, 2008). </a:t>
            </a:r>
          </a:p>
          <a:p>
            <a:pPr>
              <a:lnSpc>
                <a:spcPct val="150000"/>
              </a:lnSpc>
            </a:pPr>
            <a:r>
              <a:rPr lang="en-GB" sz="1400" dirty="0" smtClean="0">
                <a:latin typeface="Comic Sans MS" pitchFamily="66" charset="0"/>
              </a:rPr>
              <a:t>A father’s positive attitude towards breastfeeding, also impacts strongly with the length and success of the mother’s breastfeeding (Gamble &amp; Morse, 1993; Swanson &amp; Power, 2005; Tohotoa et al., 2011). </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50000"/>
              </a:lnSpc>
            </a:pPr>
            <a:r>
              <a:rPr lang="en-GB" sz="1400" dirty="0" smtClean="0">
                <a:latin typeface="Comic Sans MS" pitchFamily="66" charset="0"/>
              </a:rPr>
              <a:t>Becoming a father is also important to men themselves as it increases their self confidence and provides greater satisfaction with life (Eggebeen &amp; Knoester, 2001), it makes them think more about their health and they indulge in less health risk behaviours (Richardson &amp; Carroll, 2008). Considering the many benefits a father has on his child, his partner and himself, it is important that he is involved with his partner’s pregnancy from the outset</a:t>
            </a:r>
            <a:r>
              <a:rPr lang="en-GB" dirty="0" smtClean="0">
                <a:latin typeface="Comic Sans MS" pitchFamily="66" charset="0"/>
              </a:rPr>
              <a:t>.</a:t>
            </a:r>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smtClean="0">
              <a:latin typeface="Comic Sans MS" pitchFamily="66" charset="0"/>
            </a:endParaRPr>
          </a:p>
          <a:p>
            <a:pPr>
              <a:lnSpc>
                <a:spcPct val="150000"/>
              </a:lnSpc>
            </a:pPr>
            <a:r>
              <a:rPr lang="en-GB" sz="1400" dirty="0" smtClean="0">
                <a:latin typeface="Comic Sans MS" pitchFamily="66" charset="0"/>
                <a:cs typeface="Arial" pitchFamily="34" charset="0"/>
              </a:rPr>
              <a:t>The aim of this presentation is men’s experiences of their interactions with midwives  during the antenatal, intrapartum and postnatal period and discuss whether these interactions impact on their transition to fatherhood.</a:t>
            </a:r>
            <a:endParaRPr lang="en-US" sz="1400" dirty="0" smtClean="0">
              <a:latin typeface="Comic Sans MS" pitchFamily="66" charset="0"/>
              <a:cs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8</a:t>
            </a:fld>
            <a:endParaRPr lang="en-US" dirty="0"/>
          </a:p>
        </p:txBody>
      </p:sp>
      <p:sp>
        <p:nvSpPr>
          <p:cNvPr id="19460" name="AutoShape 4" descr="data:image/jpeg;base64,/9j/4AAQSkZJRgABAQAAAQABAAD/2wCEAAkGBhQSEBUUExQVFBUWGBwaGBgYGBocHBgcGBwbGBoXFxgZGyceGBwjHRwaHy8gIycpLCwsGh8xNTAqNSYrLCkBCQoKDgwOGg8PGiwkHCQsLCwsLCwsLCwsLCwpLCwpLCwsLCksLCwsLCwsLCksLCwsLCwsLCksLCwsLCwsLCwsLP/AABEIALUBFgMBIgACEQEDEQH/xAAbAAACAgMBAAAAAAAAAAAAAAAEBQMGAAECB//EAEkQAAECBAQDBQUDCAkDBAMAAAECEQADEiEEBTFBIlFhBhMycYFCkaGxwRQj0TNSYnKCktLwBxUkQ6KywuHxk9PiFlNzgyU0Y//EABkBAAMBAQEAAAAAAAAAAAAAAAABAgMEBf/EACMRAQEAAgMBAQABBQEAAAAAAAABAhEDITESQTITIlFhcQT/2gAMAwEAAhEDEQA/ALc0ckQXi8NQWd7RAUx6cy324bNIo1EhEc0w9k0BG+8IjCI1TAbh42CY20ZTDDdZjSjG6YymEHIMbUY6pjKYNmiIjRETFMc0wbJERGAQRJlgqD6PDw5ekpsKX5RGfLMV44fQQ5EkpsSC38vCafhVILKDRaMM44SpyN47xOFTMSyhGGPNcb322y45Z0pzRjQ2xGRqSeG4gSfgFI1EdU5Mb5WFwsDCMIjqmO+5O4i9p0gpjGiSmMpg2HLRto6AjbQbDlowCOmjYTC2HLQRgZtKxdhHMrDlWgdoIk5Ysnwt1MRllNaq8Zfw8lTHvziZ4QYjNZWESylIKybgrSAB1ci/SCsmz1OIJCQ3JlJUFa6EfKPPys3qOyY3W6avHQMclLRqqESUGMjgGMgMJOkhY6wvxOGpPSGqkxuXKcRrjyXFnlhMiEojaZTxYFYZJDEQLNwABFL3jSc22f8ASKFy2McNDWblxF9YDmYYjURePJKjLCwLTG6YkpjtMgks0X9I0iRKJ0DxL9iU5DEtrDfAYOgOdTBaUhydz9I58ubvpvOLrsrRknDc35bRB/VS3ZvV7Q+jIznNkv8ApwiOULdrEc9onKAOEgAmGq1gByQBzMK/60kzCkmrVg6TuWDttu/KFeXf8jnH/hJLwqKWYGJ0sB0hd2ixa5EuqWip33ZrEu1JewMUodr54SS6qf0mPxKA+2+w6vnln20mHW3oK5NWhaJ5atibxU8h7Yd+Cgp4gHJFLe4KJBeDcfmyZIqWWfSxLt5CNJ3N/iL1dLCVRypAMVKX23llgQR1JbnzA6e88rusPjqxUhSVp5pIPpbSJmr4qyz11/ViUn10iRchJDNGTZxjhGI2MabyvbPqdFOaJoQpSE1FIdnaw12OgvFRV2gmldkW6KLbc5f83i742nu1n9FXyimTcbdxpTy6xHPleo04ZO67wvaa7LSfQoJB6hwT7osFYZzYdbe/lCLDSq1BWoqF2HMRZZslJQoK3H8mNODkvzWfNhPqFv8AWsupgQfJST8Hf4Q9yfCBbLdxy69QdIrmKyeW9yTbe49ynEMuyWUpRNUoHROgZOtnISwNukZT/wBGd6rW8OEm4tyZYGgaO45BjqmElQMyyFCJswIUEBywCZYI3Z6H16wDg8lUuYgFSS6gHoSFAPqFIpL9Yd5yppkw07qBuee0c5Ir76WN6hz6xnt0fi4IQyQBoA3u6nWI5loLEuOFyAY02w0GqjII+ziMgPQUYpFdFaayHCXD89NdLwSBFCw+fqGLlzp8tKElDhSHLgpKd7khxp1i6KzBJlGaghaQknhOrB26HzhbFgoxkV+Z2pN6ZOlrrAB8mSYEn9sSkkFUhDAlipzqwF1J1v7on7h/FWiYthC7FF94Rye3NrrkO53GhJb+85N/N47R2yKgxTIOv95y98VjySJuFrlWdSwopJII6H8I6zDtBLRLql/eL5B3DBydLtCPHZkiYoqdAU9xUCBs3nGYmemgqdIdNmY3I04bxN5cqqceMGS+2k5SVBMsB0liUlLW1BfURAe1mJSl3UX5FBA3fwGFuDxaQbu1JGh5W+MSyp4OyracJiO2k0f5d27U33qCQdLpDe4XFwIaSu2skllBSbO9j10HS8VCagEWBd+XnGhIKiHqAcaH8Tc9IctTZF5n42Ri5K0oUmYAASNxexYi3nFIm5QgVOSkAvt7i4MdpT3UwK3S5pUwsxDqvwpu7ktC3GZkqYo92Xd+LYag92k67cb/AIxOV2rGaNcx7UBMmXIlp8LcL8Suallj3abksQ58o1hMzRMSEzE92osHDMTf2dFackm4Z4El5b3corVc9S7k7qJuef8ALwNJmmtFRKkKUEkKa1XCFBgGFVmi5jbPqFbJdGmIyFB4wlJH5yQ4/a3QfP3xBNwApAU7bcSm8xciCpOGmSjVKUWHsvyDBKVeyNLMR0ibD5jLmGlTy12s3iJDkUHxtfiRe2ggmUPRSvKUqZlLT6/VvxgnC5rPwoAcTJVzYJCg+/6Xvg+bgSkVA2/OSXR6n2T0OkDzRsQbjof+YpJzI7SSlpqM2WnopKgfgTEMzPpT/lEnyTM/givLw7G2nKJpKA5If3OXhy5TyouEvo/F9opdKmClEg7Ef5gIQLxoMwKCWUxOt+phoClagnxAa0p30byECZioJtSAdLA/H8IMrcvTxxmPjmRjlBQJCjd9WcCD5vaixaWQdiVf+MJgG2v6/hG8MFbl+bP9RBLcZqKuMt3Rq8wnlBmJSml7uu+oHzPxgvKO2XcEmZJqqYOlYtrraNZcsJdKiCF2azPsPXSEmc4eiYxBG4Ox3FtniNaV7FtX/SMSTRKSB+ksk/ARAj+keaDeTLI2YrHvfUe6KvLkAhwWHr+HpGphfd+dx9Wh6LUS4vOZy1Elai5qIADBy/KJ8Dm86WoLFJKbsoel2aAVI2O1yzemiokqbQn0b03h6B+ntti1A8UseSU/IuY2ntTi1A/ekNylo+ghJKBHO43O3lBZUwAHmeXyvDBgjOcUdcQtPoB8oyFkyYwuQPj6PR/LRuKkIjl5LMdqz50hvfVB2Ay2YmYEqWShQIUnQK4Szsq7FjptHCMSXp7xbJFbX6AgLa5uLcvIwanCTAUlCy5qAUpQAFiDqC1n1EctuXjWTHR9IyyWhKymUk3dmA1AJuxgsZYgp8AJoOo5KH4wok4jEp/vkXJP5SXrrbgjnFLxZv3yNhaagbuPZ5mBKDA4UEpCk2BGo6jWAc6xUqWuYiWhKlqWprAhL6H8BCvNM6xAJSJiiHpP3gLuaSzDSGeHyydTZYbX8ur+KK89T6hyzCplIslyz6PeGEqUSXUlRI/RPws0dJy+eN0Ef/KT/q6xwMNNHsp/fP4xX1BpMjDquopW+jUn4W9IJQkgXSR5hvc9mhf/AFbMPso/f/3iXC5XPJ+7lylML3S/+UwvqHoehBPMB3uU3959IDxmcpli3DfVgSW/9sOxOtyQOsTTMkxhSR3UseRT8wgW6QCvsxjFKKjKQ7AOSDYaAcvIc4WwXy5MzEK/NQ7s+puHWrVZ6Ow2iwYLLghISBc2JNyIHk4LMEhglAHSny0aO1pzFIc0t+zbVtv1fcedpMfi8MopDFRpF0jRXPTdoSYeSZk1KUJXSlYmTFlKksEXSgP4lEtYaBMEqGYJZkgg3DU9Dy5fSNJ/rE6gD93q+3l8Y0xzsmk3GW7N5CFWqPuJ+L9IgOFCxSUlwbFjuXcF4VLTj9SPXh5eXO/l74klJzENwnZ2KeV9ufuHOI0vY4S50i6XUAABswB3LGq1mU+2kbwmMlzFFINCiTwtYtqTLcliLuh+rMYEMrMSli+gG2r39G25wLMyjHKLlJPibncMkPY83O/SKl0RvjsGUgKCSUndAqHmC4I9RCjFY9Epu87yW9gTLV8zb0eBc3mY+WU+JLpuASlzYEmgh/I++EozLHVUhU0/o94r6mK+k6WXD5nh0pssnrR/5RxMx8knxLbVqB/FC3DzsbrSpRb89evk+jbQzRNxpH5FYuG41+pPPp9YX3BquDNkbFf7o/iiWXi5QH957h/FG0rxr/k5ni0rX4fdc9fhESsVjAzyVniL8c3TYC2vX4QfcGq7mY1CiGrpGwG458UbzTOJc5gtKweaWBPo/NzbmYH+1YwhhKXrdlztNhYi/X4RFTjC7SjruvEFhy8dzpe3lB9QaoVWZyUEpInc3ZJ1HmOnuibC5xhVDxzXb8wf9yAsfjMUhRK6paU2YTJx6sSVXLdBCnC9opsxRsSLa1m/Pxw/ovFvlYqQb1zjt4UgerzIz+s8MP8A3TbkhvO69YTyMZNP93/gmfxwVLmzSfyTf/XM/wC5C+4fZhLznDA/3yuhCL9DeORnEh/DO/wfjESETWegfuTD/rjFd6CeD07uZ8eOD7g1Uqs2wzXkzFefd/hGQJMxs1m7q/LuZn8cZFzKFqkWZZxLM5K0KJA9kjmGJYfzpFty3N+9MtEuYEqJNF7gkH/f4x5XMGqgOBmL3bYNpzix9gcb/wDkMOkMAVgNpqCNrGMrj+pwysekyMJiK1VTphcApFVrh20J1MTnDYghu8LUnYEuCka09fhDKetle14U6G/hGkF4Y/d6EWVrrqg3iWjznMETBXUTwr+ILuRtzi74RSxZy40v4rODpblFS7QqabODe0/S4SYsuDUpjxKcbuq1nYHk3KCiGH2tQSCxLkDaz7vuPKO5mLIUkauDdktbbn8IhTigEuVsDaonxVaB1ak++O1E6PY9E7HmQ49IRs+2sqkp2d2S3k/P0hN2hzZSKu7ky5pSiohcqwBu4WCB6aw7Ynk3Nr+TvpHasMkpmEpS5Q1TFyA7Al9A598AVSVmkwy0qVhsIKtmKS/IPqbxxjs8RJTx4QFWwlrUkbDl1eHuHw4oAUFli4pbYAAXOlvjGjlYmpWFOCkDnu/W8AV/CdokzEhScHPY/mz1P9InnZ9IQl1SsULO3eqJDbflReJ5OTpVhu6JQk06rISC6VAXJfUjS9olwfZ55ZlukmWA5BqSbDRRBJhgpl9rpK7pRjQBbxk3H/3R2vtjIDAqxiSdiT/GY1g8vIlKAISqpWz6KO7fGODkKzLIXKCydFVMx5gEfGGB+Ez6TMcCbi0te4W3LkecSYrtJh5aXOKxAOtwvR2v90d7QrynBrNaJibJLBThzZ7kcnF4jzzs+y5YKGFQ3U3PcNzgBsO1mHIH9tmp80n6yILkZ7IX4cest0SPnJhRmWASiQVpCHDXUlxqA3PfaBspwInSwohDqHsAgG50B3hgZ2jxktVJTjarHeX9JcVNGOlpm3xCweg1t0RDfP8As7QKrvuehPRZ5kekL8Pl6agdwIPwqb5ZnKAA+Lp8wj6y4dSs5RtmEv1En8BCBWD+7WpNLoSSKtLAniLhhbV7RxkR75RCkymG8tdW+4qLWPyiQtac0G2Pkn0kfjEoxazpjZB/Ylf9yBTkkki6U+4QkzzLpUig9wqaFluBKTSz3II0sbwbprMkTGLYmR/00fSbHacLiNRNknykj6TYp2AwEmcir7P3fEAy0JSborsxPMCC5+DKibSQAUtZIZIICleQ9dYNhrtBl0xalCbNQE1aiWE3Zt1nrFf7P5EkoqRNAclnSk9AbnkBBmLw4M0rKUOABZmLalhz+sB5O1EsEhywb9YtD30X6tmEyFTWnI/6Y+ioYo7PzD/eS/8Apn6LivYvOMLh5hkzawoEC0twaiyWIO8PcrxMqbJRNlkFCwSkkFJsSk2N9QYRif8A07Nbxy/3Ffxxn/p6adVy/wBxf8UTJIPLziPHY6VJp71aUV+FyQ+zBgzww5PZ6YPal/ur/ijURy84w8xqMQhVn4ZuzsTqN7RkPZPE8Jkk1WqVBNjsWDi6hy190O+yeUCRmeHdYJE9CWY2Lux5QHh+1JS6TKSpRRS66nFiHs17vfeGGTy1TMxkLSKR36F0I8A40vSA7W2JMaWVE09SzaYoKCR7SEgXYuw0s1meD8lmk4cVGogLBNrtS2hOzR3OlcSfIfCoRJg0NLI/W+Q/CMlKP2jl/fzz+gD/AIB+EWXAYpCgkg7CokNoG5X+MI+0CfvZr6GWNuh3hrl+DSJYazoSbEjmdjY9RCpj1SQpKkgg3SxcMaSDzHzieZh6qVAPSTfk9tYWLQUynKlf4VWNvaFwIIxClCZLBIJsPCq7eK4LAb3EI0/cDvEqa9JD+v8AvEslBCpxcsZSbOWcVXAdhAysYRNCNiRYTNvzqDdvKCsJOJE4EEMks6R10ULnyMBFWMnKQJdISoKXSp6rAkXDeusNcuPCs86frAGICClIUqljUDSpWjfm6Qflg4F+nyMBgJcxCZVSiAkC5JsPMmDsoWlQUUEFBSCCkggu9w1iIAngfZ5j6UH4P0PyMEdk1hUgFLFNCWIu7ONQAPgIABw8lPG/56vS7xXu1eHWMQooVND34FtvM9kEchfy5RZpaLrt7avnCLtrOCJlTSjwq8YXtXug9T74cFPJckgLe7n/AEpF+toJ7UI/J9FiNibxKHX8Il7Sy3o/XEMBZTpAICD+sCfcxFvOI5jqmAshNgAECkbl2frGsxxplSgoI7w1BLVU2JSLEg89OkcZbijOQhfdmU+qVKqa/MAOIDE9tcKO4UaQ4b5iKHh1cfpHoXbJX3CvMfMRQsMplwVI7CTQApKpZmBYYpCqXBBSbsdiRtB2X4SShX3OHVKKvESolLDz9IEE1KEKmKJATckJezEuwI5HSDMszVE8LEtddFlClQIuoe0GN0KGu0SZktTJbrs8QYvA4fEJQmcqYmg1CgK14tTSXDK0iVBLCxccx/vHcwaVakevLzgAGRlciQlMuSuYsEua3JFKEoGqRqz+bw8yvCBUt+p26tC9UrdzD3KUtKT6/Mw56FL7U4ES0KUN69hyJ2ivZMhI7oqISAUlzyBHui09uVfcq/b/AMpir4NLykgasGh/hfqx4vLZM+b3qcYlDhAocEOk3L17+UG4DLRLkypRWmaZaSKkskElSlPSDbWEWHkl3pLfqn4NDvBSwLCz3a4+BiN7UNl8IADNy/5jjPMhXiUyaQg0EKNe3UMQ5iGZJvYkeojo4Qu4VMHkpQ+RhylS3KuwipUxJXKlACWpLpUqzrCgPyh6l2jIZzEzAbTZgHmr6mMit7LTy/BIw0yYZcq48a5s0IdCB4wllKqUQzBKufVrfkCcNhZk1KRImmZPSqS1KylJuE95elgznnbWK5mWYVSqUS0qZVBFLCptE0pAKm6ix6xXkzFS8UhclK1SxNql1CmujiYgabxvWb2heePMpVLWnhcFJB5g8t1Q2wuJSUnjDh3BYEcLXHnHmmC7cyp01NaTLURQxuHURd7MH5tFkyVl4QBfEaVOVXOp53jGzSg/aPFJE0l08Uttdw9mHpD7KVgyZLEElIBANzYaiKNnmFSFIIADomDTWwhtkimlA7U2AtoB+ML8OLiZDko+nkdo5mySqkgPSX20IIeFUnM1ywFkkHQ2q8tvLaC5ObFIKCkGrR7e4evKEBC5P3iFEbKHxBiWTKZc085Pyf8AGNJzBNBSagpwWF9wfW3SCpBSUKIIKqT5gX9YAq2YBSVApVM4rMFAAX5KsddLaQ/yVChJNZqVSlywuWLmwgT7MVpTSHIU9uVuog/BTLLbkPrAZJNzBKLVICi9lhwQCbHaGvZ/EhSVt3YZuGWwSOXCCWfWEU2USCdwVbA7ksx6gQz7KyAnvVMBUEEkBnYEaQQ63KWy1ObVnZ/TzhdnOWJxX5PGKw5HCxlqZwS9QUQN2OukHFIKpl/aI+ERIwRYFwCCTYc3ZnJA19bwAWSCWCkLIpchSS9gKuElrg6wV2iUGS/56fnC3BKNSiUniIckgktZ7aQw7RHhT+uPnDBVny0jCEnRJB8IVoUHwkh/fAnZPFJVh5JRTSS1kqQLLKTwqJI0guZnVKwETUoKdQUjXzUnlyME4XEqmrSpRQogpDo83vxHn0gCTtmr7hXp8xFDkyeLaLx2zV9wrnb5iKPhVF/+YKRkEPImhj4T4SxshfhOxjfZpDKxBPeB1+2kD28QeEg8QuPQDnE+DxaQlSVyu8SrxCprEFLbc+YgzBpw6Ku5lLllZqUC5BPGXBqLXWr3xJjJSg2xitdv8MhfdOAT3S2dYSfCtmKgdzFmlzAdgYWdpcgmYpI7nuiUoUGWdygpABGlze4hwVD2WkBGHZixmLIqUFezKFiAA1ou2XD7pPlFRyjK14eUELQlBdZZKnDEpALudadHi4YI/do/VHygno/FJ7fLPcK8l/JoV9nUh5NruPk8H9vD9ws/on4lIgPIPykro/wSYZfpVn2azsPOWmXOpSFLZKqmFEuptG8V4t+XqUuVKWogqVKQVEaEqSCSPUxVe1cvEInTSlGJCHmkEIqSR3diHSzE6Xi14ZPAh9paHtv3adtvIQshBalMDaEef56rCLHBWgpUqw0pAJDvuTaHlPCdNOUV3t2LpFM0/dr/ACRFWvLnBDph2c7RpxYmMkp7ooBuL1pKg3kBGQD2Jl8GIKe9JMxDiaGIZGgvcX97xkMijP8AIPtArkqKVVXRfhUru0uUjwngTf1vZhP6zRIXKlLmLQhKVJWpCa6lJRwKe4AddJbYB46ViJy8ZNElTICErSwDqAmgKRezWXtYUwXmuJwuAl0KHfLKlqQhhUBMUVMTsl/fyjXpG1Y7WZD3KEz5RT3UxSkJD8bpsVKB0STUzdLRduy/atK8OlLpcIYpIGrXbQj0MeYZ3i1TppWpKZZUzJGw0Ykl+vvifLVagAUjQ8+pieS6id6eg9ocakynZII0sBrYgG5gzIl14ZDUlk3INw6UhlDZmilYdm0+Eax0sIlqVsQyg5AINmMc85N3Qmb06YiogDQsLsNupte145xaONBLGkg890iz+cVTIu2UzuECahMwU22IawD7j584smH7TYdbcapRIYhVg3InRj5xX1N6X9QQqaftSWJCWIIexLFnG5iVWZrkmaUoCg1+Jj4X8t47ShJNSSlYcMoK01GgsXc6xyZXDOJ3FrHZJ5xUUHy7MUzZSDMlrSQpwUEFr7gsdtoc5JikrEylwzWIIPtRVSpaZMulRTcuzfnCxBBHOGk7O5siWtpSV9QSkm7X106QwNwstwoKYcR1LakjUwzy2RRWP0U7vz33irZXnney199JLE3oOjF3ZTg/CLFknd0EyySkpAvS9io3ANmeABAQCskgAKLk6ANqTAc7NqSlkKUkllWIKRrU1OjDQsem8R5ziilE0p1RxbWJYIJYnQuf2RHjGPcYhZrIUkvUFXq1eoXJfeCQ3vSFgsQQQSGIuCPOCO03hSP0x84pHYLtEqaEpmXJLK5VgVBYG1aQpx+dLJ3i7dpT4P1x84YVzOEFHEEpW7WO90p+sZ2YlhU5E0S+7JZLHbju3mwgzOpQVLDsbbuR45Y2vvGdkm7uSQAApiwJIurYkA++ADu2Z+4V6f5hFGwaXJv8ovHbNX3Btun/ADCKPg1ccKk7myhLdZmTEB/Zc/AbaRPlmZzFrR3U5M1NTKJRcC5L2Be0TY1I7q5a/MJ9pO50/kRF2KwhpUpTu41pJ8N2UmytdYk1jmzilJIFRAcB2+MJjmkpZqVJWkncJB/Aw9QDvuLxTO1EyZJWe7XMSkJGiQpLvLSHB01OkAP8DmMkqCUzC5cJSqrXUhIJbQbRdcMWQn9UfKPOshlVhE1ZCiUrAUA2kwp0YbAXj0ZAZPkPpFQPPO36/uT5D4qTC/7YJYH3ikKZxTqB5j6wT2+V92BzKB/iH4RvL8IFruASEln57QF+jMv7VTWAE0qP7Bt1a4hlLWtZqLOdbMbdDFTVm4I+8walgAl5ZTMFpnd7D9rWweLRl2XokVhIYFWm1uQ2idHsUt6S245XgHNcqwuLSBO71JCSkFLaKL6EKveCMYpZS0tQQokXZ92ZjAgRiBqiTNHMoKT+8kiGK5kZLIw8tSZc9ZC5lZqNJHCEsGAtb4xkD4vNFIuvDq6BC6h8RGQdjZKtCculoUupcwJUhIUeSag5FgCqixILEnZo87TilzZypi1Oo8SlH+fcI9D7c5eVYJZW5VLmcCnDlJbxgABR1v8AjFCl4XvFJTLIpTvzO5jXepusankylzPACkfn7n8PKH2W5TQAN/KCMBhKUgNDFKRHDyclyL0IcCDtEWLypRSlVClSwviIQVAWNiwPMQ0EMMHgK8POLHRgQWLi5Fi+hERx95CYxWcNgiiUhJQpPCGCgUnrZQfWNtB6cB3YZme//McKkjyic+sqVgSWSg1IUUq5pJB941j0XIcwV9hClKrNCiSpje+obaPPpkkjb3RkrFKQDQtSCQxYkP57GLw5Pn0Y3S74SX3yQVKCWJ0SzeEhgCOR3GsFZrL/ALOp/wCbjlHn+WZnOlLAStwpQsrrbXl+EepY+ZLEggpsALAtv1jpxymXjWXapYaoYZRSWIqaz6A7Ne7RPMy8LwylGy6CSpLpf0iaSO8QpMpLCpgAp9RqS7i512g0SD9jUeaFXcKBYnRQJB9IuLUdeBIw00JUoOob9QL8xFIUhaVqS702L3c82OkXmbPWkLllmLK3CtQXA3FmikZjMadNPX6CHu6Ek32tn9HOFrXWpcuWBMlquSl+7U56OUlQAtrHqOfzkqSCVJDEHxa36i8eUf0XoTNmTUqDgIFj+t+EP8+ypAmgAEeHfS50hkt2LxE6WiWqXLCwandBUPZbw3vfnpEmXYmtclVCUVAGlOg4iGAYcnhLhiqUwRNMskWD6/smx90HYLtCUzP7QbpHCpgHfewufSFo9iO2qvuT5p+Yil4SUKvrFm7R9pcOpBSpSjULUpD67OkXt0ijYebM7wkElO1Qu12di0Ozotrbh+6UkJmTBLuWJDgsUne23PeCclylOHlkJmImBSnBQAH4dwLPY6Qqw+MlFKROlTUke3LUCL70lvcxhlhJ+GlS0hM4HjcVpoPhIvYDo/lE6MzSqKp20AE0kgGyfbKD45bMrTVtYs0riHCQX3F4HzDODLmLSuTKmpB9qxICqfaDHQG0I0ORy2w8rUug6qCjdb+IWMXNSuE+R+UVlMwcFMvu0lIISGIAdm+cWOf4FeRhwnm/b08KeqkfMn6QdkKnmDfh/wBSfxgDt0XXKT//AER8lQbkpCZr0k2Gg2qSefSCl+qkrDS1zBSqSSQn2ly1f/sufGKdR6m0ekzAXU35x+ZhGvsekrSpOJcAo4Z0u7Jm96WUXLkWFthDgzxfk5+fOHRE0gOpIYeIfOKDnMn+1zilGISTNkJrkrBd0lyUgcI53vF5wGNQVgAuQQfrbaKrmEnCzJ80hIM1E9BW5VLdUt0hlHhLOenlE/U1sqKyCaV4ZzMmzPvpjGaGUAKRT4jwja+8ZHPZ3FAYaWhNRUkzKkrmBakuqwK0hjYOG2jIe4CjNc5+14HhupIUVkMxXLKFBmsxBJHlFVyjGICgLAGwPI/mn6GLPg56JWBw8otXVMYBuNIWSTbV0kMd26RWMx7LTUKmLlJKpITW7Wpe4OziNcsZlNM7NrXK0sz9Q/vD3Ec4CYVS0kgBwCyQwS+wufnFSynPVoZPiBsm9wdAxOo6GHfZ3MT3LTGFJYPqxAUH98cWfFljjRDhWo5Pc3sObb+VouWHmyhhaZawpItcPcly4Z076gRQp2aywRxOTo0dShVNppmIIYTFTEpCJb1Uq1qNVtWaFxbn4eMPMwxUtSae8uOTWPOlILj3ecJ0rN3/AOeo3HrHWJllCilSk1BnbTTUDlAeJxgSkm9g7c/fEZ5fV8KixOD01MSHA8mf5iNKkVOQCQGdQFuJyL6PYwkzJAUO9dKRKKAXLFRJUpKdNHQY7w2YEYVNK1LSlZSlIbh4QSXsS5O7s1orHgtx3PR06xc0omBCUlSqSoDRmLDi2vudIZye2eIOHMuYASRepgQUkEu7A6fGEOKkrmJslILhlXqAGzgixd2L6CJcXhFTphWoFIZIZyfCkJf1Z/WOjDi1j/sToflXalSZinSzgXdibkMGcWLszRd+x2PX9gUutTrK1Aa07MBvcP6mPO5eSoBu58zaHGX41cmUZUtTJIIY3Z9WJjf5XLTvHYiuVOK1KUrhZ2JZ9r2EUHA4LDzZuJTPm900tS5Z1KlikhDbuHtyBhqpUwBQKqgoXBY+R9NfQRXcxytRLguTq8ExH0uX9FuFAxOIKASgy0sWLXL0u/1JaLF2hR/aEfs/Mwy/o5kqk5dITWbgqI2dSiW+kcdq8wpqITKCglySA+53fbpCvdOAcZICiHpUG59FD3wfg8MKWGnvs5in9gcSJq5kpCtit13uTdOhIAKmc8jHoGFwZQDUlg5Y7c7HQ++CzRztVczy9InEtsPTyEK5Ld6Q383iyZun7072H8iKxIJTPUDa+hDNrE3wGeMxapSUlKQsOARUAbuXD66aQZla0T5b92U3YpUGIsDsesL8wUDKfW6R4QrVMzYnTyvBvZaUO5cMxUbCochou4sBaFoCVZIlKqpZKFbFJY/D6xOnMsSkMSicOS0j5in6warSKdmmNmyphUiYpIJ0WklFkTFs9yLgOzaQBZsPn6FTkJmy0yQE6uabFwAGDb/jFkm4wKlqKCldj4T/AA1RUsPKEyWhSwCSkEto5AJbpEWKypISpSHSQD1+EMFPbRQWZakqBWk8SQdG0Jv1I2OkEdnc5SCawTypOn7K2PueK3n2GCFSQHvMuSdWGnLeGGFmGWCtKSoAEkAXIDksAWJ90FJ6JIzaQWBXT0WCj/MAIT47Cd/LIlzWZxw0kFi9929YSYHtDKmKCEvLWTTTdJJCayGTYmmGeLwUmhS6HIHskJJ6VppP87wspLOxfC2Vn0zDIBNKkggVFBDdQkAVDpYiKzmGLExdioFTUrmVUKJ1dwCln1LguYOxmMWhE0BM6lQZcucutJD3CFkhSS17ObRrK8ZLKzUVlKgSFkmuWSKVS2sH3ChpfR4wt6Zeu8vxc8umR3MuYACpJFm0qRqkglrC4+eR1mmcyZATROnS1EkGYmWhYWNQOM9eb2jUaYYdGUZXlSp2KwsyYoTEkkKYkBPdhwAQBZlIIazkwd2p71CPsyCpSSarKslIsokah6gOR8zHXYaW5o7pQDuF3LLCUpWCSABfluW2EMV46TjEqJCQZU0JPsqMuzqCgCVKs97BvIx0edmomYZIuQKvHLOihseo2vEWVh3d6Xty0vePQ5+TIKnkKmTApFK0U+IEsk1J8O9y3pAmVJ+xSpkpaVIKwVILoNKiAKjY6JHhUN9SIxyylmoV0i7KL4VCSiWpWq6iCwBBDFnTsblrc2jnO8nxGKnpKKbJCVy+8DJSX4lXuDUTZ99YlkYTupLom8KkpWlVCawDeivyI2bUdIEy3MlSkrUguD4SWJcOpvMltdA7M5iPn5uy24PZnFSUkmYmYk3KhUohgAUkFmbTf0jjC5aJqSVLUoXBAsLdBE8nGzsQkkIWx4lhKdOYJSAGYPsdYc4Ccnu0JIFDkcIAIbUEB7bu3xtFSyd2GRzsllpQQzI1UL3pBuQNWBPvMSIyxIApsNW2820eCe09SJazJURTd+VriqzqAINukR4FxKQDqEJe73YR0S7Vrp3LlttGpkwsGSqpRASlnJJLAUpcm/KCRKnSilaglKqqpdKgo2YpKhsX26RpOYYSfh5xxqh9oqIkhKlpuXQDLCeSiVXsLQdgDh8SFgkOCCUqBFwoWIIiRekc5JgEd0oyLpClXJckhn0/m0DYzGADXcdPaGwv7zC+pshC0IKUlKyan1AHlSALj/aIakFwQbFtL2/R1+ULZKaSTLlni3PCGd2G7P5xKjDLINStS7C2v87AQsuTGDevTzB9qJskykBToCVCkEDkzs+nmIU5zjps2bNKwQlYtY2LNt/vGk4dhYDz1PvN4c5Xlk9cpS5cvvEgsaSkr/cdyIjHklo3vor7F4pUlSywAUUpJ1HDUCdRvf1j2RGNUBYuOtwRHjuCy2auZMCZMwGoqUop7tKbBw6yG09YbZT2nmyOEqrSNjcjyMVllq9nMterhm+ZUr4EpSogOQHPl0im5m5xCFKJKlgi/IafMxLnvaUrLykMSA+gv1isTsTNUsLUHI0ubc4NzR3KLrh8OgJKZyK0qaxJsQ4cFJBGp5iCcBLEs0y6ijUOoKI6OwJA2tFVkdpFOO9BbpxANyDuPfFhwGdiYoUKSsNcakeniEZ2qllPl4kM2/WKlm84d4Ruw8MyhV5SzeoUq6AN10izycamYkhRBvyBbziSeJNCETpaFpPCl0u3CbBVlp4XFlbxUOt5bIdCB+iNug1A+kd5jhQJai+g1fb10hplmElJSHKgWtyA2DG+kA9pZ6JSKagquwANw17hj5esPyFVNxyJKiFqVUqX4UoLuVAXIFzb8dogXmy5QdPDWm1iCdQ6VCxN+YjnP2kYh0lHhs1mcUqdibXIJt6wsm5rNWqlCrUCWXY2U25uBoL7/HKzd7Z7M8VmpSe8IqKVKPEoLJKkoSDVwmUAUnY+LrBc3MftGEKrJNyErUlmSWJN9vp1iuYrKJqlkpXKKkl1KlKFXGEkEoIBbyGrhozH5LPTMRwTZzFJKlKFBJAcMCCkA2f8Lu7LdAY/NvuTKFKSDUxBBJfZ7fi0J045QuCQ+vL0g/tZhaZ3sWABpf3HXQMHJc2gDLcWiWp1ykzQ2hLX56EGHMZ8+J0IzchYlFFwEENQEkGpTuASWOoc+UZEKMUwZYJT7LEBuloyLmxt6rkvZWXh5aFpVMK+7CjxMk1ElghrGwDveAssylAxM+ZspcybSLAd3MEunrUTUT6NvG4yHy9Rf4MnpKsSAlVHCpSiNVFRYEkNo3rAOJxQGGU6SrvCxJU7BLEs4Nza/IWjcZHPfGcLk4dMyQlXEAyVNU+hNi4v5taK9meGSlaqQRSUgX3UXezaf7xuMgx7EOFY4qCVS3lAqApSSzjc83c684gCzLX3wLkAgJOgIe/86RuMg4/A4y/NZqlzFVsCO9pZwFAhIIf9Et1ADw+xmM7pUvhSoslXEAU3vTRpTrbrGRkaYXdm2+/7J/1U8/ziaMWsVWBBSkWSmpIWbO513P4AjJsvlrImTElRTSoJdk8RdlBrgEHRtbxkZG3L1x7jP2rXNwEuZxpT3VQqUJbB7EctbC7QuyfLJSlqqS5U5CnuG83BfrGRkcVmijeY4VMuYUp0Ya9Q8BmMjIj9X+ODaLL2Lw6VmYSLgJYgkEPVoR5RkZG3H/KFj6mz3DFYmGZMXMYGmo2DC1gwJ6m8U1aWjcZGnN7E5sXMMQ/aDG4yMozSJUDqIhnSB7v5tG4yCm5lZtMlEspxyVf46xbskzgzcPSpIKeRL6EaWcRkZFY1rhb4vKEgIs4YaO+g6xVM4zIzCEhCUqOiy5ZhV4XDm/pyjIyNsqrNQWBTOSp1KTeonmoJNufE78xvBOBzD7MTQlPEwU41bly1jIyIyk3pjtGqVKmidP7uki7VqZ1JepwQXe/LoIKmZROkyJw+0FQmSjMXUh3YaOVFnBZ41GQ8fWkJpU4y034klBKk6VWBYkXZwN3tCWbOK1ElugAYAcgNhGRkVjIziJRjUZGRan//2Q=="/>
          <p:cNvSpPr>
            <a:spLocks noChangeAspect="1" noChangeArrowheads="1"/>
          </p:cNvSpPr>
          <p:nvPr/>
        </p:nvSpPr>
        <p:spPr bwMode="auto">
          <a:xfrm>
            <a:off x="0" y="-660400"/>
            <a:ext cx="2076450" cy="1352550"/>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102FFC-6A71-43C3-A0A6-1CE16871D75C}" type="slidenum">
              <a:rPr lang="en-US"/>
              <a:pPr/>
              <a:t>9</a:t>
            </a:fld>
            <a:endParaRPr 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xfrm>
            <a:off x="685800" y="4191000"/>
            <a:ext cx="5562600" cy="4800600"/>
          </a:xfrm>
        </p:spPr>
        <p:txBody>
          <a:bodyPr/>
          <a:lstStyle/>
          <a:p>
            <a:pPr>
              <a:lnSpc>
                <a:spcPct val="200000"/>
              </a:lnSpc>
            </a:pPr>
            <a:r>
              <a:rPr lang="en-GB" dirty="0" smtClean="0">
                <a:latin typeface="Comic Sans MS" pitchFamily="66" charset="0"/>
              </a:rPr>
              <a:t>Methodology used for this study</a:t>
            </a:r>
            <a:endParaRPr lang="en-GB" dirty="0">
              <a:latin typeface="Comic Sans MS" pitchFamily="66" charset="0"/>
            </a:endParaRPr>
          </a:p>
          <a:p>
            <a:pPr>
              <a:lnSpc>
                <a:spcPct val="200000"/>
              </a:lnSpc>
            </a:pPr>
            <a:r>
              <a:rPr lang="en-US" dirty="0" smtClean="0">
                <a:latin typeface="Comic Sans MS" pitchFamily="66" charset="0"/>
              </a:rPr>
              <a:t>This Qualitative </a:t>
            </a:r>
            <a:r>
              <a:rPr lang="en-US" dirty="0">
                <a:latin typeface="Comic Sans MS" pitchFamily="66" charset="0"/>
              </a:rPr>
              <a:t>study </a:t>
            </a:r>
            <a:r>
              <a:rPr lang="en-US" dirty="0" smtClean="0">
                <a:latin typeface="Comic Sans MS" pitchFamily="66" charset="0"/>
              </a:rPr>
              <a:t>used Glaser's Classic Grounded </a:t>
            </a:r>
            <a:r>
              <a:rPr lang="en-US" dirty="0">
                <a:latin typeface="Comic Sans MS" pitchFamily="66" charset="0"/>
              </a:rPr>
              <a:t>theory approach. The sample includes </a:t>
            </a:r>
            <a:r>
              <a:rPr lang="en-GB" dirty="0">
                <a:latin typeface="Comic Sans MS" pitchFamily="66" charset="0"/>
              </a:rPr>
              <a:t>37 first time fathers who were recruited from two maternity care sites and one rural area in south west Ireland </a:t>
            </a:r>
            <a:endParaRPr lang="en-GB" dirty="0" smtClean="0">
              <a:latin typeface="Comic Sans MS" pitchFamily="66" charset="0"/>
            </a:endParaRPr>
          </a:p>
          <a:p>
            <a:pPr>
              <a:lnSpc>
                <a:spcPct val="200000"/>
              </a:lnSpc>
            </a:pPr>
            <a:r>
              <a:rPr lang="en-GB" dirty="0" smtClean="0">
                <a:latin typeface="Comic Sans MS" pitchFamily="66" charset="0"/>
              </a:rPr>
              <a:t>Men were interviewed </a:t>
            </a:r>
            <a:r>
              <a:rPr lang="en-GB" dirty="0">
                <a:latin typeface="Comic Sans MS" pitchFamily="66" charset="0"/>
              </a:rPr>
              <a:t>on a One to one basis during his partners pregnancy and again after the birth of his baby. </a:t>
            </a:r>
            <a:r>
              <a:rPr lang="en-GB" dirty="0" smtClean="0">
                <a:latin typeface="Comic Sans MS" pitchFamily="66" charset="0"/>
              </a:rPr>
              <a:t>Through </a:t>
            </a:r>
            <a:r>
              <a:rPr lang="en-GB" dirty="0">
                <a:latin typeface="Comic Sans MS" pitchFamily="66" charset="0"/>
              </a:rPr>
              <a:t>the process of theoretical sampling I have talked to men at varying stages during pregnancy from 12 weeks, 15, 20 25, 28+, - 1 weeks before birth and again after from 17 days to 5 months after to help fill in the gaps and build a theory of men’s experiences of becoming a father.  Men over 18, single, co-habit, any nationality, age, twins, adverse outcome were </a:t>
            </a:r>
            <a:r>
              <a:rPr lang="en-US" dirty="0">
                <a:latin typeface="Comic Sans MS" pitchFamily="66" charset="0"/>
              </a:rPr>
              <a:t>Eligible to be included in the study. Men were excluded if less than 18 and could not speak English fluently due to the absence of funding for interpreters.</a:t>
            </a:r>
          </a:p>
          <a:p>
            <a:endParaRPr lang="en-GB" sz="14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7B2748-ED26-4219-BE17-BA4778F3B3E2}" type="slidenum">
              <a:rPr lang="en-US"/>
              <a:pPr/>
              <a:t>10</a:t>
            </a:fld>
            <a:endParaRPr lang="en-US" dirty="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a:lnSpc>
                <a:spcPct val="80000"/>
              </a:lnSpc>
            </a:pPr>
            <a:r>
              <a:rPr lang="en-GB" u="sng" dirty="0"/>
              <a:t>Demographic profile of men in the study</a:t>
            </a:r>
            <a:endParaRPr lang="en-GB" dirty="0"/>
          </a:p>
          <a:p>
            <a:pPr>
              <a:lnSpc>
                <a:spcPct val="80000"/>
              </a:lnSpc>
            </a:pPr>
            <a:r>
              <a:rPr lang="en-GB" dirty="0"/>
              <a:t>Sample size: N=37</a:t>
            </a:r>
          </a:p>
          <a:p>
            <a:pPr>
              <a:lnSpc>
                <a:spcPct val="80000"/>
              </a:lnSpc>
            </a:pPr>
            <a:r>
              <a:rPr lang="en-GB" dirty="0"/>
              <a:t>Irish national: </a:t>
            </a:r>
            <a:r>
              <a:rPr lang="en-US" dirty="0"/>
              <a:t>26; </a:t>
            </a:r>
            <a:endParaRPr lang="en-GB" dirty="0"/>
          </a:p>
          <a:p>
            <a:pPr>
              <a:lnSpc>
                <a:spcPct val="80000"/>
              </a:lnSpc>
            </a:pPr>
            <a:r>
              <a:rPr lang="en-GB" dirty="0"/>
              <a:t>Non-Irish nationals: 11</a:t>
            </a:r>
            <a:endParaRPr lang="en-US" dirty="0"/>
          </a:p>
          <a:p>
            <a:pPr>
              <a:lnSpc>
                <a:spcPct val="80000"/>
              </a:lnSpc>
            </a:pPr>
            <a:r>
              <a:rPr lang="en-US" dirty="0"/>
              <a:t>10 different </a:t>
            </a:r>
            <a:r>
              <a:rPr lang="en-US" dirty="0" smtClean="0"/>
              <a:t>Nationalities</a:t>
            </a:r>
            <a:r>
              <a:rPr lang="en-GB" dirty="0" smtClean="0"/>
              <a:t>, 33 </a:t>
            </a:r>
            <a:r>
              <a:rPr lang="en-GB" dirty="0"/>
              <a:t>Caucasian </a:t>
            </a:r>
            <a:endParaRPr lang="en-GB" u="sng" dirty="0"/>
          </a:p>
          <a:p>
            <a:pPr>
              <a:lnSpc>
                <a:spcPct val="80000"/>
              </a:lnSpc>
            </a:pPr>
            <a:r>
              <a:rPr lang="en-GB" u="sng" dirty="0" smtClean="0"/>
              <a:t>Age</a:t>
            </a:r>
            <a:r>
              <a:rPr lang="en-GB" u="sng" dirty="0"/>
              <a:t>:</a:t>
            </a:r>
            <a:endParaRPr lang="en-GB" dirty="0"/>
          </a:p>
          <a:p>
            <a:pPr>
              <a:lnSpc>
                <a:spcPct val="80000"/>
              </a:lnSpc>
            </a:pPr>
            <a:r>
              <a:rPr lang="en-GB" dirty="0"/>
              <a:t>Range 18-51</a:t>
            </a:r>
          </a:p>
          <a:p>
            <a:pPr>
              <a:lnSpc>
                <a:spcPct val="80000"/>
              </a:lnSpc>
            </a:pPr>
            <a:r>
              <a:rPr lang="en-GB" dirty="0"/>
              <a:t>Mean 32.91</a:t>
            </a:r>
            <a:endParaRPr lang="en-GB" u="sng" dirty="0"/>
          </a:p>
          <a:p>
            <a:pPr>
              <a:lnSpc>
                <a:spcPct val="80000"/>
              </a:lnSpc>
            </a:pPr>
            <a:r>
              <a:rPr lang="en-GB" u="sng" dirty="0"/>
              <a:t>Marital status</a:t>
            </a:r>
            <a:endParaRPr lang="en-GB" dirty="0"/>
          </a:p>
          <a:p>
            <a:pPr>
              <a:lnSpc>
                <a:spcPct val="80000"/>
              </a:lnSpc>
            </a:pPr>
            <a:r>
              <a:rPr lang="en-GB" dirty="0"/>
              <a:t>Married = 27</a:t>
            </a:r>
          </a:p>
          <a:p>
            <a:pPr>
              <a:lnSpc>
                <a:spcPct val="80000"/>
              </a:lnSpc>
            </a:pPr>
            <a:r>
              <a:rPr lang="en-GB" dirty="0"/>
              <a:t>Co-habitating = </a:t>
            </a:r>
            <a:r>
              <a:rPr lang="en-GB" dirty="0" smtClean="0"/>
              <a:t>9, Single </a:t>
            </a:r>
            <a:r>
              <a:rPr lang="en-GB" dirty="0"/>
              <a:t>= 1</a:t>
            </a:r>
            <a:endParaRPr lang="en-GB" u="sng" dirty="0"/>
          </a:p>
          <a:p>
            <a:pPr>
              <a:lnSpc>
                <a:spcPct val="80000"/>
              </a:lnSpc>
            </a:pPr>
            <a:r>
              <a:rPr lang="en-GB" u="sng" dirty="0" smtClean="0"/>
              <a:t>Level </a:t>
            </a:r>
            <a:r>
              <a:rPr lang="en-GB" u="sng" dirty="0"/>
              <a:t>of education:</a:t>
            </a:r>
            <a:endParaRPr lang="en-GB" dirty="0"/>
          </a:p>
          <a:p>
            <a:pPr>
              <a:lnSpc>
                <a:spcPct val="80000"/>
              </a:lnSpc>
            </a:pPr>
            <a:r>
              <a:rPr lang="en-GB" dirty="0"/>
              <a:t>Second level = 15</a:t>
            </a:r>
          </a:p>
          <a:p>
            <a:pPr>
              <a:lnSpc>
                <a:spcPct val="80000"/>
              </a:lnSpc>
            </a:pPr>
            <a:r>
              <a:rPr lang="en-GB" dirty="0"/>
              <a:t>Third level =15</a:t>
            </a:r>
          </a:p>
          <a:p>
            <a:pPr>
              <a:lnSpc>
                <a:spcPct val="80000"/>
              </a:lnSpc>
            </a:pPr>
            <a:r>
              <a:rPr lang="en-GB" dirty="0"/>
              <a:t>Fourth level =5</a:t>
            </a:r>
          </a:p>
          <a:p>
            <a:pPr>
              <a:lnSpc>
                <a:spcPct val="80000"/>
              </a:lnSpc>
            </a:pPr>
            <a:r>
              <a:rPr lang="en-GB" dirty="0"/>
              <a:t>Student=2</a:t>
            </a:r>
            <a:endParaRPr lang="en-GB" u="sng" dirty="0"/>
          </a:p>
          <a:p>
            <a:pPr>
              <a:lnSpc>
                <a:spcPct val="80000"/>
              </a:lnSpc>
            </a:pPr>
            <a:r>
              <a:rPr lang="en-GB" u="sng" dirty="0" smtClean="0"/>
              <a:t>Employment </a:t>
            </a:r>
            <a:r>
              <a:rPr lang="en-GB" u="sng" dirty="0"/>
              <a:t>status;</a:t>
            </a:r>
            <a:endParaRPr lang="en-GB" dirty="0"/>
          </a:p>
          <a:p>
            <a:pPr>
              <a:lnSpc>
                <a:spcPct val="80000"/>
              </a:lnSpc>
            </a:pPr>
            <a:r>
              <a:rPr lang="en-GB" dirty="0"/>
              <a:t>Fulltime =28</a:t>
            </a:r>
          </a:p>
          <a:p>
            <a:pPr>
              <a:lnSpc>
                <a:spcPct val="80000"/>
              </a:lnSpc>
            </a:pPr>
            <a:r>
              <a:rPr lang="en-GB" dirty="0"/>
              <a:t>Part-time/freelance/unstable = 3</a:t>
            </a:r>
          </a:p>
          <a:p>
            <a:pPr>
              <a:lnSpc>
                <a:spcPct val="80000"/>
              </a:lnSpc>
            </a:pPr>
            <a:r>
              <a:rPr lang="en-GB" dirty="0"/>
              <a:t>Unemployed = </a:t>
            </a:r>
            <a:r>
              <a:rPr lang="en-GB" dirty="0" smtClean="0"/>
              <a:t>4, Student </a:t>
            </a:r>
            <a:r>
              <a:rPr lang="en-GB" dirty="0"/>
              <a:t>= 2</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Generally it’s not until the second trimester of pregnancy (usually between 14-18 weeks gestation) that a woman registers for care with the maternity hospital.</a:t>
            </a:r>
            <a:r>
              <a:rPr lang="en-GB" b="1" dirty="0" smtClean="0"/>
              <a:t> </a:t>
            </a:r>
            <a:r>
              <a:rPr lang="en-GB" dirty="0" smtClean="0"/>
              <a:t>A pregnant woman’s first point of contact is her GP, unless there is a first trimester bleed or some other complications then they go directly to the maternity hospital.</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5F3C3A-E806-464E-B08D-A9E4B60DF5A1}" type="slidenum">
              <a:rPr lang="en-US"/>
              <a:pPr/>
              <a:t>12</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GB" sz="1400" dirty="0" smtClean="0"/>
              <a:t>The vast majority of couples availed of obstetric led care and only two couples attended a midwife led clinic. Men whose partners attended midwife led care were very satisfied with their level of inclusion. </a:t>
            </a:r>
          </a:p>
          <a:p>
            <a:endParaRPr lang="en-GB" sz="1400" dirty="0" smtClean="0"/>
          </a:p>
          <a:p>
            <a:r>
              <a:rPr lang="en-GB" sz="1400" dirty="0" smtClean="0"/>
              <a:t>Interestingly most men accompanied their partner to the first antenatal visit. Sixteen men went to all maternity care hospital visits; five went to most, while the remainder went to as many appointments as they could. Many men noticed that not all men attend appointments with their partner but they observed that expectant mothers often had a friend or their mother with them.</a:t>
            </a:r>
          </a:p>
          <a:p>
            <a:endParaRPr lang="en-GB" sz="1400" dirty="0" smtClean="0"/>
          </a:p>
          <a:p>
            <a:pPr>
              <a:lnSpc>
                <a:spcPct val="150000"/>
              </a:lnSpc>
            </a:pPr>
            <a:endParaRPr lang="en-US" sz="1400" dirty="0">
              <a:latin typeface="Comic Sans MS" pitchFamily="66"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smtClean="0"/>
              <a:t>On the whole men’s experiences at attending antenatal care appointments were mixed. It was down to the man’s disposition, the busyness of the clinics and the staff they met whether they felt involved or accepted as part of the family unit within antenatal care. </a:t>
            </a:r>
          </a:p>
          <a:p>
            <a:r>
              <a:rPr lang="en-GB" dirty="0" smtClean="0"/>
              <a:t>Other men felt as if they were bystanders, in the way and superfluous to the requirements of maternity care. They had made an effort and wanted to be there because they cared about their partner and their baby. </a:t>
            </a:r>
          </a:p>
          <a:p>
            <a:r>
              <a:rPr lang="en-GB" dirty="0" smtClean="0"/>
              <a:t>Some men were not made feel involved by staff, where they were ignored or left waiting on the bench outside and they didn’t know whether it was acceptable to go in for the visit or not.</a:t>
            </a:r>
            <a:r>
              <a:rPr lang="en-GB" b="1" dirty="0" smtClean="0"/>
              <a:t> </a:t>
            </a:r>
            <a:r>
              <a:rPr lang="en-GB" dirty="0" smtClean="0"/>
              <a:t>It was only when these men saw that other men go into the consultations with the obstetrician that they then went in with their partner at the next antenatal appointment.</a:t>
            </a:r>
          </a:p>
          <a:p>
            <a:r>
              <a:rPr lang="en-GB" dirty="0" smtClean="0"/>
              <a:t>Men find that the clinics are extremely busy and understaffed. They find the queues very long and there is no-where for them to sit as they give up whatever seating places there are for pregnant women. On the whole men found staff to be courteous and they are very satisfied with the level of care their partner received.  </a:t>
            </a:r>
          </a:p>
          <a:p>
            <a:r>
              <a:rPr lang="en-GB" dirty="0" smtClean="0"/>
              <a:t>However, midwives (and other maternity care staff) did not always engage with men in antenatal care. Men are an untapped support person to their partner during these visits. Men don’t purposely set out to be involved by midwives at the antenatal care appointments, in fact they have little expectations of being involved, that is primarily because they want the focus to be on their partner and baby. But they accompany their partner because they want to be involved fathers and it does make a difference to them if they are made feel welcome. </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400" dirty="0" smtClean="0"/>
              <a:t>The positive impact midwives made was by inviting them along and making them feel welcome during these appointments, acknowledging their presence and providing them with time to ask questions or voice any concerns they have and when this happened they felt involved and part of the pregnancy.</a:t>
            </a:r>
          </a:p>
          <a:p>
            <a:endParaRPr lang="en-GB" sz="1400" dirty="0" smtClean="0"/>
          </a:p>
          <a:p>
            <a:r>
              <a:rPr lang="en-GB" sz="1400" dirty="0" smtClean="0"/>
              <a:t>The negative impact midwives can make to men’s transition to fatherhood within antenatal care is making them feel unwelcome, ignoring them, making them feel like they  are in the way and a nuisance. This further removes the expectant father from involving himself with his unborn child. Men have nothing physical to go on when becoming a father and they depend on external sources in facilitating their transition to fatherhood, such as maternity care staff welcoming and engaging with them, acknowledging their presence, facilitating them to listen to the baby’s heartbeat and/or visualise their baby. Some men make themselves involved whereas other want to be involved but don’t know their place within antenatal care.</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50000"/>
              </a:lnSpc>
            </a:pPr>
            <a:r>
              <a:rPr lang="en-GB" sz="1400" dirty="0" smtClean="0"/>
              <a:t>All men accompanied their partner to the labour ward and were present for the birth of their baby. Twenty one of the men’s partners experienced a normal delivery and 12 experienced a caesarean section (figure 2), where only one of these was an elective section. For the purpose of this paper only men’s experiences of midwifery care in the labour ward are discussed here.</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E3EF1-1A4E-4819-85D7-2FB9D099898B}" type="slidenum">
              <a:rPr lang="en-US"/>
              <a:pPr/>
              <a:t>16</a:t>
            </a:fld>
            <a:endParaRPr lang="en-US" dirty="0"/>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US" sz="1400" dirty="0" smtClean="0"/>
              <a:t>On the whole, men provided very positive accounts of the care they received from midwives when their partner was in labour. Most of them recalled their names and many talked about the qualities that midwives displayed which included professionalism, confidence, knowledgeable, skill and in control of the situation. </a:t>
            </a:r>
          </a:p>
          <a:p>
            <a:endParaRPr lang="en-US" sz="1400" dirty="0" smtClean="0"/>
          </a:p>
          <a:p>
            <a:r>
              <a:rPr lang="en-GB" sz="1400" dirty="0" smtClean="0"/>
              <a:t>Other qualities men said that midwives exhibited were respect, sensitivity, humaneness and friendliness. What came up during several conversations how professional the midwives were and many men were amazed by this. </a:t>
            </a:r>
          </a:p>
          <a:p>
            <a:endParaRPr lang="en-GB" sz="1400" dirty="0" smtClean="0"/>
          </a:p>
          <a:p>
            <a:r>
              <a:rPr lang="en-GB" sz="1400" dirty="0" smtClean="0"/>
              <a:t>Men used words like “they were fantastic”, “amazing”, “totally professional”, “first class”, “fantastic” and “unbelievably good” to describe their experiences of midwifery care in the labour ward.</a:t>
            </a:r>
          </a:p>
          <a:p>
            <a:endParaRPr lang="en-GB" sz="1400" dirty="0" smtClean="0"/>
          </a:p>
          <a:p>
            <a:r>
              <a:rPr lang="en-GB" sz="1400" dirty="0" smtClean="0"/>
              <a:t>However, men were involved by midwives to different extents which varied from being very involved to less involvement.</a:t>
            </a:r>
          </a:p>
          <a:p>
            <a:endParaRPr lang="en-GB" sz="14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charset="0"/>
                <a:ea typeface="+mn-ea"/>
                <a:cs typeface="Arial" charset="0"/>
              </a:rPr>
              <a:t>When it comes to the care men received from the midwife in the labour ward, midwives make a major impact on men’s transition to fatherhood. Labour is an anxious and worrying time for men because they are concerned for the welfare of two people, their partner and their baby. They are in unfamiliar territory, out of their comfort zone and lack a sense of control. How midwives make an impact on men in their transition to fatherhood at this time is by involving them in the labour, by answering their questions, keeping them updated with the progress of labour and explaining any deviations from normal. Men need encouragement from midwives to show their involvement as they see the midwife as the professional who will facilitate the delivery of their baby and some men might stand back if they feel they have nothing to offer to the situation. Several men like to be involved in cutting the baby’s umbilical cord, but this needs to be discussed in the early stages of labour and men should not be put in a spot after the birth of the baby as some feel this procedure is best performed by the midwife because they were afraid they would do something wrong.</a:t>
            </a:r>
          </a:p>
          <a:p>
            <a:r>
              <a:rPr lang="en-GB" sz="1200" kern="1200" dirty="0" smtClean="0">
                <a:solidFill>
                  <a:schemeClr val="tx1"/>
                </a:solidFill>
                <a:latin typeface="Arial" charset="0"/>
                <a:ea typeface="+mn-ea"/>
                <a:cs typeface="Arial" charset="0"/>
              </a:rPr>
              <a:t>Men really value and treasure the time they get to hold the baby after birth. This is their first opportunity to feel this baby for themselves and they introduce themselves for the first time.</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This group of fathers wanted to be involved with the care of their baby from the outset. However, fathers did not have very high expectations of how the midwife might involve them in caring for their baby and it was not until they got home that some fathers felt they had missed out on skills and information when they were grappling with the care of the baby themselves. Overall, most fathers had positive experiences of postnatal care and wanted to be included in information and practical sessions concerning the care of their baby. They valued learning this information from the midwife, who they looked upon as the professional with the expert knowledge in this area. Men’s involvement in postnatal care was enhanced by two main factors, that is, the disposition and the personality of the man himself, by asking questions and making himself involved and the midwives who engaged them in their postnatal care. </a:t>
            </a:r>
          </a:p>
          <a:p>
            <a:endParaRPr lang="en-GB" dirty="0" smtClean="0"/>
          </a:p>
          <a:p>
            <a:r>
              <a:rPr lang="en-GB" dirty="0" smtClean="0"/>
              <a:t>Many men felt midwives do their job with passion, and many said they had an enormous respect for them as a team. Most found the midwives to be friendly and when they asked questions they were always answered and their responses put them at ease. </a:t>
            </a:r>
          </a:p>
          <a:p>
            <a:r>
              <a:rPr lang="en-GB" dirty="0" smtClean="0"/>
              <a:t>However, eight men in this study were not included by midwives in their postnatal care and were not shown how to change their baby’s nappy or bath their baby.  The reasons men cited for this is that most of the care of the baby and demonstrations were conducted in the morning and they had missed these. In addition many men found the postnatal ward staff to be very busy and understaffed. </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400" dirty="0" smtClean="0"/>
              <a:t>Midwives have a major impact on men’s transition to fatherhood after the birth of their baby. Men by their very presence, wanted to be involved with the care of the baby from the outset. For the vast majority of men, they don’t know how to care for a newborn baby and it’s very new to them and once which they are nervous about initially. Several men were encouraged by the midwife from the outset to bath and change their baby. Men who were involved from the outset in caring for their baby did this more often in the home situation. Whereas other men who were not shown how to bath the baby didn’t do this for a few weeks at homes and do it less often than their partner. How midwives make an impact on men during this period is that they instil confidence in them that they can do it, and with practice they build their confidence. Men want to be involved with their child and some need encouragement to do so. The care environment needs to be flexible to do certain baby caring demonstrations when men are present. If there are any postnatal demonstrations need want to be encouraged and invited to attend. </a:t>
            </a:r>
          </a:p>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9CE04-8DF5-4786-A6AC-B299BCD4A6CC}" type="slidenum">
              <a:rPr lang="en-US"/>
              <a:pPr/>
              <a:t>25</a:t>
            </a:fld>
            <a:endParaRPr lang="en-US"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E198BC1-1A36-457C-AE09-65CDFE0831D3}" type="slidenum">
              <a:rPr lang="en-US" smtClean="0"/>
              <a:pPr/>
              <a:t>29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Lorraine Andrews</a:t>
            </a:r>
            <a:endParaRPr lang="en-US" dirty="0"/>
          </a:p>
        </p:txBody>
      </p:sp>
      <p:sp>
        <p:nvSpPr>
          <p:cNvPr id="6" name="Slide Number Placeholder 5"/>
          <p:cNvSpPr>
            <a:spLocks noGrp="1"/>
          </p:cNvSpPr>
          <p:nvPr>
            <p:ph type="sldNum" sz="quarter" idx="12"/>
          </p:nvPr>
        </p:nvSpPr>
        <p:spPr/>
        <p:txBody>
          <a:bodyPr/>
          <a:lstStyle>
            <a:lvl1pPr>
              <a:defRPr/>
            </a:lvl1pPr>
          </a:lstStyle>
          <a:p>
            <a:fld id="{345CE2BC-3780-436C-B43C-6431CF6DB40A}"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Lorraine Andrews</a:t>
            </a:r>
            <a:endParaRPr lang="en-US" dirty="0"/>
          </a:p>
        </p:txBody>
      </p:sp>
      <p:sp>
        <p:nvSpPr>
          <p:cNvPr id="6" name="Slide Number Placeholder 5"/>
          <p:cNvSpPr>
            <a:spLocks noGrp="1"/>
          </p:cNvSpPr>
          <p:nvPr>
            <p:ph type="sldNum" sz="quarter" idx="12"/>
          </p:nvPr>
        </p:nvSpPr>
        <p:spPr/>
        <p:txBody>
          <a:bodyPr/>
          <a:lstStyle>
            <a:lvl1pPr>
              <a:defRPr/>
            </a:lvl1pPr>
          </a:lstStyle>
          <a:p>
            <a:fld id="{7253F5C3-C3BF-48EE-8602-C1D857332528}"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Lorraine Andrews</a:t>
            </a:r>
            <a:endParaRPr lang="en-US" dirty="0"/>
          </a:p>
        </p:txBody>
      </p:sp>
      <p:sp>
        <p:nvSpPr>
          <p:cNvPr id="6" name="Slide Number Placeholder 5"/>
          <p:cNvSpPr>
            <a:spLocks noGrp="1"/>
          </p:cNvSpPr>
          <p:nvPr>
            <p:ph type="sldNum" sz="quarter" idx="12"/>
          </p:nvPr>
        </p:nvSpPr>
        <p:spPr/>
        <p:txBody>
          <a:bodyPr/>
          <a:lstStyle>
            <a:lvl1pPr>
              <a:defRPr/>
            </a:lvl1pPr>
          </a:lstStyle>
          <a:p>
            <a:fld id="{7E3D41E0-78DE-44DD-825A-D108A6721C5F}"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r>
              <a:rPr lang="en-US" dirty="0" smtClean="0"/>
              <a:t>Lorraine Andrews</a:t>
            </a:r>
            <a:endParaRPr lang="en-US" dirty="0"/>
          </a:p>
        </p:txBody>
      </p:sp>
      <p:sp>
        <p:nvSpPr>
          <p:cNvPr id="7" name="Slide Number Placeholder 6"/>
          <p:cNvSpPr>
            <a:spLocks noGrp="1"/>
          </p:cNvSpPr>
          <p:nvPr>
            <p:ph type="sldNum" sz="quarter" idx="12"/>
          </p:nvPr>
        </p:nvSpPr>
        <p:spPr/>
        <p:txBody>
          <a:bodyPr/>
          <a:lstStyle>
            <a:lvl1pPr>
              <a:defRPr/>
            </a:lvl1pPr>
          </a:lstStyle>
          <a:p>
            <a:fld id="{DEC4B892-7FF3-4EE4-88FA-0CAD10353E26}"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r>
              <a:rPr lang="en-US" dirty="0" smtClean="0"/>
              <a:t>Lorraine Andrews</a:t>
            </a:r>
            <a:endParaRPr lang="en-US" dirty="0"/>
          </a:p>
        </p:txBody>
      </p:sp>
      <p:sp>
        <p:nvSpPr>
          <p:cNvPr id="9" name="Slide Number Placeholder 8"/>
          <p:cNvSpPr>
            <a:spLocks noGrp="1"/>
          </p:cNvSpPr>
          <p:nvPr>
            <p:ph type="sldNum" sz="quarter" idx="12"/>
          </p:nvPr>
        </p:nvSpPr>
        <p:spPr/>
        <p:txBody>
          <a:bodyPr/>
          <a:lstStyle>
            <a:lvl1pPr>
              <a:defRPr/>
            </a:lvl1pPr>
          </a:lstStyle>
          <a:p>
            <a:fld id="{008E36A8-1691-41FE-B90C-1615436E9DDB}"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r>
              <a:rPr lang="en-US" dirty="0" smtClean="0"/>
              <a:t>Lorraine Andrews</a:t>
            </a:r>
            <a:endParaRPr lang="en-US" dirty="0"/>
          </a:p>
        </p:txBody>
      </p:sp>
      <p:sp>
        <p:nvSpPr>
          <p:cNvPr id="5" name="Slide Number Placeholder 4"/>
          <p:cNvSpPr>
            <a:spLocks noGrp="1"/>
          </p:cNvSpPr>
          <p:nvPr>
            <p:ph type="sldNum" sz="quarter" idx="12"/>
          </p:nvPr>
        </p:nvSpPr>
        <p:spPr/>
        <p:txBody>
          <a:bodyPr/>
          <a:lstStyle>
            <a:lvl1pPr>
              <a:defRPr/>
            </a:lvl1pPr>
          </a:lstStyle>
          <a:p>
            <a:fld id="{46B15CED-E12A-45AA-8DAA-3210DA26F59D}"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r>
              <a:rPr lang="en-US" dirty="0" smtClean="0"/>
              <a:t>Lorraine Andrews</a:t>
            </a:r>
            <a:endParaRPr lang="en-US" dirty="0"/>
          </a:p>
        </p:txBody>
      </p:sp>
      <p:sp>
        <p:nvSpPr>
          <p:cNvPr id="4" name="Slide Number Placeholder 3"/>
          <p:cNvSpPr>
            <a:spLocks noGrp="1"/>
          </p:cNvSpPr>
          <p:nvPr>
            <p:ph type="sldNum" sz="quarter" idx="12"/>
          </p:nvPr>
        </p:nvSpPr>
        <p:spPr/>
        <p:txBody>
          <a:bodyPr/>
          <a:lstStyle>
            <a:lvl1pPr>
              <a:defRPr/>
            </a:lvl1pPr>
          </a:lstStyle>
          <a:p>
            <a:fld id="{EA7BFCDA-7EF4-45DE-AE88-6307ACF75877}"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r>
              <a:rPr lang="en-US" dirty="0" smtClean="0"/>
              <a:t>Lorraine Andrews</a:t>
            </a:r>
            <a:endParaRPr lang="en-US" dirty="0"/>
          </a:p>
        </p:txBody>
      </p:sp>
      <p:sp>
        <p:nvSpPr>
          <p:cNvPr id="7" name="Slide Number Placeholder 6"/>
          <p:cNvSpPr>
            <a:spLocks noGrp="1"/>
          </p:cNvSpPr>
          <p:nvPr>
            <p:ph type="sldNum" sz="quarter" idx="12"/>
          </p:nvPr>
        </p:nvSpPr>
        <p:spPr/>
        <p:txBody>
          <a:bodyPr/>
          <a:lstStyle>
            <a:lvl1pPr>
              <a:defRPr/>
            </a:lvl1pPr>
          </a:lstStyle>
          <a:p>
            <a:fld id="{341B40C2-F529-4EAE-9F0A-73F0B250AF3B}"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r>
              <a:rPr lang="en-US" dirty="0" smtClean="0"/>
              <a:t>Lorraine Andrews</a:t>
            </a:r>
            <a:endParaRPr lang="en-US" dirty="0"/>
          </a:p>
        </p:txBody>
      </p:sp>
      <p:sp>
        <p:nvSpPr>
          <p:cNvPr id="7" name="Slide Number Placeholder 6"/>
          <p:cNvSpPr>
            <a:spLocks noGrp="1"/>
          </p:cNvSpPr>
          <p:nvPr>
            <p:ph type="sldNum" sz="quarter" idx="12"/>
          </p:nvPr>
        </p:nvSpPr>
        <p:spPr/>
        <p:txBody>
          <a:bodyPr/>
          <a:lstStyle>
            <a:lvl1pPr>
              <a:defRPr/>
            </a:lvl1pPr>
          </a:lstStyle>
          <a:p>
            <a:fld id="{946ED7BA-62A2-48A4-94EF-8A37C1404AD6}"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Lorraine Andrews</a:t>
            </a:r>
            <a:endParaRPr lang="en-US" dirty="0"/>
          </a:p>
        </p:txBody>
      </p:sp>
      <p:sp>
        <p:nvSpPr>
          <p:cNvPr id="6" name="Slide Number Placeholder 5"/>
          <p:cNvSpPr>
            <a:spLocks noGrp="1"/>
          </p:cNvSpPr>
          <p:nvPr>
            <p:ph type="sldNum" sz="quarter" idx="12"/>
          </p:nvPr>
        </p:nvSpPr>
        <p:spPr/>
        <p:txBody>
          <a:bodyPr/>
          <a:lstStyle>
            <a:lvl1pPr>
              <a:defRPr/>
            </a:lvl1pPr>
          </a:lstStyle>
          <a:p>
            <a:fld id="{7A8ADBB9-F32F-4883-A241-6D6483A671E4}"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Lorraine Andrews</a:t>
            </a:r>
            <a:endParaRPr lang="en-US" dirty="0"/>
          </a:p>
        </p:txBody>
      </p:sp>
      <p:sp>
        <p:nvSpPr>
          <p:cNvPr id="6" name="Slide Number Placeholder 5"/>
          <p:cNvSpPr>
            <a:spLocks noGrp="1"/>
          </p:cNvSpPr>
          <p:nvPr>
            <p:ph type="sldNum" sz="quarter" idx="12"/>
          </p:nvPr>
        </p:nvSpPr>
        <p:spPr/>
        <p:txBody>
          <a:bodyPr/>
          <a:lstStyle>
            <a:lvl1pPr>
              <a:defRPr/>
            </a:lvl1pPr>
          </a:lstStyle>
          <a:p>
            <a:fld id="{3F339ABD-D93A-4472-A128-A34A26ABC367}"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CCECFF"/>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dirty="0" smtClean="0"/>
              <a:t>Lorraine Andrews</a:t>
            </a: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31828EC-6ECC-4893-9730-CD7772747706}"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hyperlink" Target="https://mail.google.com/mail/u/0/?ui=2&amp;ik=1e98d81035&amp;view=att&amp;th=1398c98e4baa0be1&amp;attid=0.4&amp;disp=inline&amp;realattid=f_h6nojzwb3&amp;safe=1&amp;zw" TargetMode="External"/><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1143000"/>
            <a:ext cx="7772400" cy="1752600"/>
          </a:xfrm>
        </p:spPr>
        <p:txBody>
          <a:bodyPr/>
          <a:lstStyle/>
          <a:p>
            <a:r>
              <a:rPr lang="en-US" sz="4000" b="1" dirty="0"/>
              <a:t/>
            </a:r>
            <a:br>
              <a:rPr lang="en-US" sz="4000" b="1" dirty="0"/>
            </a:br>
            <a:r>
              <a:rPr lang="en-US" sz="4000" b="1" dirty="0"/>
              <a:t/>
            </a:r>
            <a:br>
              <a:rPr lang="en-US" sz="4000" b="1" dirty="0"/>
            </a:br>
            <a:endParaRPr lang="en-US" sz="3600" b="1" dirty="0"/>
          </a:p>
        </p:txBody>
      </p:sp>
      <p:sp>
        <p:nvSpPr>
          <p:cNvPr id="5123" name="Rectangle 3"/>
          <p:cNvSpPr>
            <a:spLocks noGrp="1" noChangeArrowheads="1"/>
          </p:cNvSpPr>
          <p:nvPr>
            <p:ph type="subTitle" idx="1"/>
          </p:nvPr>
        </p:nvSpPr>
        <p:spPr>
          <a:xfrm>
            <a:off x="228600" y="762000"/>
            <a:ext cx="8915400" cy="5029200"/>
          </a:xfrm>
        </p:spPr>
        <p:txBody>
          <a:bodyPr/>
          <a:lstStyle/>
          <a:p>
            <a:endParaRPr lang="en-GB" sz="2800" dirty="0"/>
          </a:p>
          <a:p>
            <a:pPr algn="l"/>
            <a:r>
              <a:rPr lang="en-GB" sz="4000" b="1" dirty="0" smtClean="0">
                <a:latin typeface="Comic Sans MS" pitchFamily="66" charset="0"/>
              </a:rPr>
              <a:t>Men’s Interactions with Midwives:</a:t>
            </a:r>
          </a:p>
          <a:p>
            <a:r>
              <a:rPr lang="en-GB" sz="4400" b="1" dirty="0" smtClean="0">
                <a:latin typeface="Comic Sans MS" pitchFamily="66" charset="0"/>
              </a:rPr>
              <a:t> </a:t>
            </a:r>
          </a:p>
          <a:p>
            <a:r>
              <a:rPr lang="en-GB" sz="4000" b="1" dirty="0" smtClean="0">
                <a:latin typeface="Comic Sans MS" pitchFamily="66" charset="0"/>
              </a:rPr>
              <a:t>Do they have an Impact on Men’s Transition to Fatherhood? </a:t>
            </a:r>
            <a:endParaRPr lang="en-GB" sz="4000" dirty="0" smtClean="0">
              <a:latin typeface="Comic Sans MS" pitchFamily="66" charset="0"/>
            </a:endParaRPr>
          </a:p>
          <a:p>
            <a:endParaRPr lang="en-GB" sz="3600" b="1" dirty="0"/>
          </a:p>
          <a:p>
            <a:r>
              <a:rPr lang="en-GB" sz="2400" dirty="0" smtClean="0">
                <a:latin typeface="Comic Sans MS" pitchFamily="66" charset="0"/>
              </a:rPr>
              <a:t>Andrews, L., Lalor, J and Devane, D. </a:t>
            </a:r>
            <a:endParaRPr lang="en-GB" sz="2400" dirty="0">
              <a:latin typeface="Comic Sans MS" pitchFamily="66" charset="0"/>
            </a:endParaRPr>
          </a:p>
          <a:p>
            <a:endParaRPr lang="en-US" dirty="0"/>
          </a:p>
        </p:txBody>
      </p:sp>
      <p:graphicFrame>
        <p:nvGraphicFramePr>
          <p:cNvPr id="5125" name="Object 5"/>
          <p:cNvGraphicFramePr>
            <a:graphicFrameLocks noChangeAspect="1"/>
          </p:cNvGraphicFramePr>
          <p:nvPr/>
        </p:nvGraphicFramePr>
        <p:xfrm>
          <a:off x="304800" y="5410200"/>
          <a:ext cx="990600" cy="1295400"/>
        </p:xfrm>
        <a:graphic>
          <a:graphicData uri="http://schemas.openxmlformats.org/presentationml/2006/ole">
            <mc:AlternateContent xmlns:mc="http://schemas.openxmlformats.org/markup-compatibility/2006">
              <mc:Choice xmlns:v="urn:schemas-microsoft-com:vml" Requires="v">
                <p:oleObj spid="_x0000_s5126" r:id="rId4" imgW="4829210" imgH="6281783" progId="">
                  <p:embed/>
                </p:oleObj>
              </mc:Choice>
              <mc:Fallback>
                <p:oleObj r:id="rId4" imgW="4829210" imgH="6281783" progId="">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r="59116" b="56253"/>
                      <a:stretch>
                        <a:fillRect/>
                      </a:stretch>
                    </p:blipFill>
                    <p:spPr bwMode="auto">
                      <a:xfrm>
                        <a:off x="304800" y="5410200"/>
                        <a:ext cx="990600"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28" name="Picture 8" descr="Black and white image of HRB logo"/>
          <p:cNvPicPr>
            <a:picLocks noChangeAspect="1" noChangeArrowheads="1"/>
          </p:cNvPicPr>
          <p:nvPr/>
        </p:nvPicPr>
        <p:blipFill>
          <a:blip r:embed="rId6" cstate="print"/>
          <a:srcRect/>
          <a:stretch>
            <a:fillRect/>
          </a:stretch>
        </p:blipFill>
        <p:spPr bwMode="auto">
          <a:xfrm>
            <a:off x="7543800" y="5410200"/>
            <a:ext cx="1428750" cy="12477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0" y="274638"/>
            <a:ext cx="9144000" cy="1554162"/>
          </a:xfrm>
        </p:spPr>
        <p:txBody>
          <a:bodyPr/>
          <a:lstStyle/>
          <a:p>
            <a:r>
              <a:rPr lang="en-GB" b="1" dirty="0" smtClean="0">
                <a:latin typeface="Comic Sans MS" pitchFamily="66" charset="0"/>
              </a:rPr>
              <a:t>Men’s entrance into the maternity hospital</a:t>
            </a:r>
            <a:endParaRPr lang="en-GB" b="1" dirty="0">
              <a:latin typeface="Comic Sans MS" pitchFamily="66" charset="0"/>
            </a:endParaRPr>
          </a:p>
        </p:txBody>
      </p:sp>
      <p:sp>
        <p:nvSpPr>
          <p:cNvPr id="108547" name="Rectangle 3"/>
          <p:cNvSpPr>
            <a:spLocks noGrp="1" noChangeArrowheads="1"/>
          </p:cNvSpPr>
          <p:nvPr>
            <p:ph type="body" idx="1"/>
          </p:nvPr>
        </p:nvSpPr>
        <p:spPr>
          <a:xfrm>
            <a:off x="457200" y="2057400"/>
            <a:ext cx="8229600" cy="4648200"/>
          </a:xfrm>
        </p:spPr>
        <p:txBody>
          <a:bodyPr/>
          <a:lstStyle/>
          <a:p>
            <a:pPr>
              <a:lnSpc>
                <a:spcPct val="80000"/>
              </a:lnSpc>
              <a:buFont typeface="Wingdings" pitchFamily="2" charset="2"/>
              <a:buChar char="§"/>
            </a:pPr>
            <a:endParaRPr lang="en-GB" sz="2800" dirty="0">
              <a:latin typeface="Comic Sans MS" pitchFamily="66" charset="0"/>
            </a:endParaRPr>
          </a:p>
          <a:p>
            <a:pPr>
              <a:lnSpc>
                <a:spcPct val="80000"/>
              </a:lnSpc>
              <a:buFont typeface="Wingdings" pitchFamily="2" charset="2"/>
              <a:buNone/>
            </a:pPr>
            <a:endParaRPr lang="en-GB" sz="2800" dirty="0">
              <a:latin typeface="Comic Sans MS" pitchFamily="66" charset="0"/>
            </a:endParaRPr>
          </a:p>
          <a:p>
            <a:pPr>
              <a:lnSpc>
                <a:spcPct val="170000"/>
              </a:lnSpc>
              <a:buFont typeface="Wingdings" pitchFamily="2" charset="2"/>
              <a:buChar char="§"/>
            </a:pPr>
            <a:endParaRPr lang="en-GB" sz="2800" dirty="0" smtClean="0">
              <a:latin typeface="Comic Sans MS" pitchFamily="66" charset="0"/>
            </a:endParaRPr>
          </a:p>
        </p:txBody>
      </p:sp>
      <p:pic>
        <p:nvPicPr>
          <p:cNvPr id="6" name="il_fi" descr="medieval-mother"/>
          <p:cNvPicPr>
            <a:picLocks noChangeAspect="1" noChangeArrowheads="1"/>
          </p:cNvPicPr>
          <p:nvPr/>
        </p:nvPicPr>
        <p:blipFill>
          <a:blip r:embed="rId3" cstate="print"/>
          <a:srcRect/>
          <a:stretch>
            <a:fillRect/>
          </a:stretch>
        </p:blipFill>
        <p:spPr bwMode="auto">
          <a:xfrm>
            <a:off x="152400" y="1981200"/>
            <a:ext cx="2664415" cy="4121150"/>
          </a:xfrm>
          <a:prstGeom prst="rect">
            <a:avLst/>
          </a:prstGeom>
          <a:noFill/>
          <a:ln w="9525">
            <a:noFill/>
            <a:miter lim="800000"/>
            <a:headEnd/>
            <a:tailEnd/>
          </a:ln>
        </p:spPr>
      </p:pic>
      <p:pic>
        <p:nvPicPr>
          <p:cNvPr id="7" name="il_fi" descr="BE036171"/>
          <p:cNvPicPr>
            <a:picLocks noChangeAspect="1" noChangeArrowheads="1"/>
          </p:cNvPicPr>
          <p:nvPr/>
        </p:nvPicPr>
        <p:blipFill>
          <a:blip r:embed="rId4" cstate="print"/>
          <a:srcRect/>
          <a:stretch>
            <a:fillRect/>
          </a:stretch>
        </p:blipFill>
        <p:spPr bwMode="auto">
          <a:xfrm>
            <a:off x="5934842" y="1969270"/>
            <a:ext cx="3032488" cy="4126730"/>
          </a:xfrm>
          <a:prstGeom prst="rect">
            <a:avLst/>
          </a:prstGeom>
          <a:noFill/>
          <a:ln w="9525">
            <a:noFill/>
            <a:miter lim="800000"/>
            <a:headEnd/>
            <a:tailEnd/>
          </a:ln>
          <a:effectLst/>
        </p:spPr>
      </p:pic>
      <p:sp>
        <p:nvSpPr>
          <p:cNvPr id="8" name="Rectangle 7"/>
          <p:cNvSpPr/>
          <p:nvPr/>
        </p:nvSpPr>
        <p:spPr>
          <a:xfrm>
            <a:off x="7391400" y="6248401"/>
            <a:ext cx="1752600" cy="646331"/>
          </a:xfrm>
          <a:prstGeom prst="rect">
            <a:avLst/>
          </a:prstGeom>
        </p:spPr>
        <p:txBody>
          <a:bodyPr wrap="square">
            <a:spAutoFit/>
          </a:bodyPr>
          <a:lstStyle/>
          <a:p>
            <a:r>
              <a:rPr lang="en-US" sz="1200" dirty="0" smtClean="0"/>
              <a:t>IMAGE:</a:t>
            </a:r>
            <a:br>
              <a:rPr lang="en-US" sz="1200" dirty="0" smtClean="0"/>
            </a:br>
            <a:r>
              <a:rPr lang="en-US" sz="1200" dirty="0" smtClean="0"/>
              <a:t>1953</a:t>
            </a:r>
            <a:br>
              <a:rPr lang="en-US" sz="1200" dirty="0" smtClean="0"/>
            </a:br>
            <a:r>
              <a:rPr lang="en-US" sz="1200" dirty="0" smtClean="0"/>
              <a:t>© Bettmann/CORBIS</a:t>
            </a:r>
            <a:endParaRPr lang="en-GB" sz="1200" dirty="0"/>
          </a:p>
        </p:txBody>
      </p:sp>
      <p:pic>
        <p:nvPicPr>
          <p:cNvPr id="9" name="Picture 4" descr="https://encrypted-tbn0.google.com/images?q=tbn:ANd9GcStbzcEoQM-ROK32fxNeSU2i0MFx3PNwkXs95G4aZ8A4AaB5D_fcw"/>
          <p:cNvPicPr>
            <a:picLocks noChangeAspect="1" noChangeArrowheads="1"/>
          </p:cNvPicPr>
          <p:nvPr/>
        </p:nvPicPr>
        <p:blipFill>
          <a:blip r:embed="rId5" cstate="print"/>
          <a:srcRect/>
          <a:stretch>
            <a:fillRect/>
          </a:stretch>
        </p:blipFill>
        <p:spPr bwMode="auto">
          <a:xfrm>
            <a:off x="2895600" y="1981200"/>
            <a:ext cx="2895600" cy="4114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274638"/>
            <a:ext cx="8991600" cy="1143000"/>
          </a:xfrm>
        </p:spPr>
        <p:txBody>
          <a:bodyPr/>
          <a:lstStyle/>
          <a:p>
            <a:r>
              <a:rPr lang="en-GB" sz="4000" b="1" dirty="0">
                <a:latin typeface="Comic Sans MS" pitchFamily="66" charset="0"/>
              </a:rPr>
              <a:t>Men’s entrance in the labour ward</a:t>
            </a:r>
            <a:endParaRPr lang="en-US" sz="4000" b="1" dirty="0">
              <a:latin typeface="Comic Sans MS" pitchFamily="66" charset="0"/>
            </a:endParaRPr>
          </a:p>
        </p:txBody>
      </p:sp>
      <p:sp>
        <p:nvSpPr>
          <p:cNvPr id="91139" name="Rectangle 3"/>
          <p:cNvSpPr>
            <a:spLocks noGrp="1" noChangeArrowheads="1"/>
          </p:cNvSpPr>
          <p:nvPr>
            <p:ph type="body" idx="1"/>
          </p:nvPr>
        </p:nvSpPr>
        <p:spPr>
          <a:xfrm>
            <a:off x="152400" y="1600200"/>
            <a:ext cx="8763000" cy="4525963"/>
          </a:xfrm>
        </p:spPr>
        <p:txBody>
          <a:bodyPr/>
          <a:lstStyle/>
          <a:p>
            <a:pPr>
              <a:lnSpc>
                <a:spcPct val="130000"/>
              </a:lnSpc>
              <a:buNone/>
            </a:pPr>
            <a:r>
              <a:rPr lang="en-GB" dirty="0" smtClean="0">
                <a:latin typeface="Comic Sans MS" pitchFamily="66" charset="0"/>
              </a:rPr>
              <a:t>UK : 1968+</a:t>
            </a:r>
            <a:endParaRPr lang="en-GB" dirty="0">
              <a:latin typeface="Comic Sans MS" pitchFamily="66" charset="0"/>
            </a:endParaRPr>
          </a:p>
          <a:p>
            <a:pPr>
              <a:lnSpc>
                <a:spcPct val="130000"/>
              </a:lnSpc>
              <a:buNone/>
            </a:pPr>
            <a:r>
              <a:rPr lang="en-GB" dirty="0" smtClean="0">
                <a:latin typeface="Comic Sans MS" pitchFamily="66" charset="0"/>
              </a:rPr>
              <a:t>Ireland </a:t>
            </a:r>
            <a:r>
              <a:rPr lang="en-GB" dirty="0">
                <a:latin typeface="Comic Sans MS" pitchFamily="66" charset="0"/>
              </a:rPr>
              <a:t>: 1975</a:t>
            </a:r>
          </a:p>
          <a:p>
            <a:pPr>
              <a:lnSpc>
                <a:spcPct val="130000"/>
              </a:lnSpc>
              <a:buNone/>
            </a:pPr>
            <a:r>
              <a:rPr lang="en-GB" dirty="0" smtClean="0">
                <a:latin typeface="Comic Sans MS" pitchFamily="66" charset="0"/>
              </a:rPr>
              <a:t>1984</a:t>
            </a:r>
            <a:r>
              <a:rPr lang="en-GB" dirty="0">
                <a:latin typeface="Comic Sans MS" pitchFamily="66" charset="0"/>
              </a:rPr>
              <a:t>: Fathers </a:t>
            </a:r>
            <a:r>
              <a:rPr lang="en-GB" dirty="0" smtClean="0">
                <a:latin typeface="Comic Sans MS" pitchFamily="66" charset="0"/>
              </a:rPr>
              <a:t>permitted </a:t>
            </a:r>
            <a:r>
              <a:rPr lang="en-GB" dirty="0">
                <a:latin typeface="Comic Sans MS" pitchFamily="66" charset="0"/>
              </a:rPr>
              <a:t>into OT</a:t>
            </a:r>
          </a:p>
          <a:p>
            <a:pPr>
              <a:lnSpc>
                <a:spcPct val="130000"/>
              </a:lnSpc>
              <a:buNone/>
            </a:pPr>
            <a:r>
              <a:rPr lang="en-GB" dirty="0">
                <a:latin typeface="Comic Sans MS" pitchFamily="66" charset="0"/>
              </a:rPr>
              <a:t>1984: UK, </a:t>
            </a:r>
            <a:r>
              <a:rPr lang="en-GB" dirty="0" smtClean="0">
                <a:latin typeface="Comic Sans MS" pitchFamily="66" charset="0"/>
              </a:rPr>
              <a:t>40% of units included fathers 						    </a:t>
            </a:r>
            <a:r>
              <a:rPr lang="en-GB" sz="1800" dirty="0" smtClean="0">
                <a:latin typeface="Comic Sans MS" pitchFamily="66" charset="0"/>
              </a:rPr>
              <a:t>(</a:t>
            </a:r>
            <a:r>
              <a:rPr lang="en-GB" sz="1800" dirty="0">
                <a:latin typeface="Comic Sans MS" pitchFamily="66" charset="0"/>
              </a:rPr>
              <a:t>Garcia and Garforth, 1989</a:t>
            </a:r>
            <a:r>
              <a:rPr lang="en-GB" sz="1800" dirty="0" smtClean="0">
                <a:latin typeface="Comic Sans MS" pitchFamily="66" charset="0"/>
              </a:rPr>
              <a:t>)</a:t>
            </a:r>
          </a:p>
          <a:p>
            <a:pPr>
              <a:lnSpc>
                <a:spcPct val="130000"/>
              </a:lnSpc>
              <a:buNone/>
            </a:pPr>
            <a:r>
              <a:rPr lang="en-GB" dirty="0" smtClean="0">
                <a:latin typeface="Comic Sans MS" pitchFamily="66" charset="0"/>
              </a:rPr>
              <a:t>1989 : Coombe Women’s Hospital 60% 	    						     </a:t>
            </a:r>
            <a:r>
              <a:rPr lang="en-GB" sz="1800" dirty="0" smtClean="0">
                <a:latin typeface="Comic Sans MS" pitchFamily="66" charset="0"/>
              </a:rPr>
              <a:t>(The Irish Independent, 1989)</a:t>
            </a:r>
            <a:endParaRPr lang="en-US" sz="1800" dirty="0" smtClean="0">
              <a:latin typeface="Comic Sans MS" pitchFamily="66" charset="0"/>
            </a:endParaRPr>
          </a:p>
          <a:p>
            <a:pPr>
              <a:lnSpc>
                <a:spcPct val="130000"/>
              </a:lnSpc>
              <a:buFont typeface="Wingdings" pitchFamily="2" charset="2"/>
              <a:buChar char="§"/>
            </a:pPr>
            <a:endParaRPr lang="en-GB" sz="1600" dirty="0">
              <a:latin typeface="Comic Sans MS" pitchFamily="66" charset="0"/>
            </a:endParaRPr>
          </a:p>
          <a:p>
            <a:pPr>
              <a:buFont typeface="Wingdings" pitchFamily="2" charset="2"/>
              <a:buChar char="§"/>
            </a:pPr>
            <a:endParaRPr lang="en-GB" sz="3600" dirty="0">
              <a:latin typeface="Comic Sans MS"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GB" b="1" dirty="0">
                <a:latin typeface="Comic Sans MS" pitchFamily="66" charset="0"/>
              </a:rPr>
              <a:t>Present</a:t>
            </a:r>
            <a:r>
              <a:rPr lang="en-GB" b="1" dirty="0"/>
              <a:t> </a:t>
            </a:r>
            <a:endParaRPr lang="en-US" b="1" dirty="0"/>
          </a:p>
        </p:txBody>
      </p:sp>
      <p:sp>
        <p:nvSpPr>
          <p:cNvPr id="106499" name="Rectangle 3"/>
          <p:cNvSpPr>
            <a:spLocks noGrp="1" noChangeArrowheads="1"/>
          </p:cNvSpPr>
          <p:nvPr>
            <p:ph type="body" idx="1"/>
          </p:nvPr>
        </p:nvSpPr>
        <p:spPr>
          <a:xfrm>
            <a:off x="457200" y="1600200"/>
            <a:ext cx="8229600" cy="5029200"/>
          </a:xfrm>
        </p:spPr>
        <p:txBody>
          <a:bodyPr/>
          <a:lstStyle/>
          <a:p>
            <a:pPr marL="1371600" lvl="2" indent="-457200">
              <a:buFont typeface="Wingdings" pitchFamily="2" charset="2"/>
              <a:buNone/>
            </a:pPr>
            <a:endParaRPr lang="en-GB" dirty="0"/>
          </a:p>
          <a:p>
            <a:pPr marL="990600" lvl="1" indent="-533400">
              <a:buFont typeface="Wingdings" pitchFamily="2" charset="2"/>
              <a:buChar char="§"/>
            </a:pPr>
            <a:endParaRPr lang="en-US" dirty="0"/>
          </a:p>
          <a:p>
            <a:pPr marL="990600" lvl="1" indent="-533400">
              <a:buFont typeface="Wingdings" pitchFamily="2" charset="2"/>
              <a:buChar char="§"/>
            </a:pPr>
            <a:endParaRPr lang="en-US" dirty="0"/>
          </a:p>
          <a:p>
            <a:pPr marL="1371600" lvl="2" indent="-457200">
              <a:buFont typeface="Wingdings" pitchFamily="2" charset="2"/>
              <a:buNone/>
            </a:pPr>
            <a:endParaRPr lang="en-US" dirty="0"/>
          </a:p>
        </p:txBody>
      </p:sp>
      <p:pic>
        <p:nvPicPr>
          <p:cNvPr id="106501" name="preview_42-24171234" descr="42-24171234"/>
          <p:cNvPicPr>
            <a:picLocks noChangeAspect="1" noChangeArrowheads="1"/>
          </p:cNvPicPr>
          <p:nvPr/>
        </p:nvPicPr>
        <p:blipFill>
          <a:blip r:embed="rId3" cstate="print"/>
          <a:srcRect/>
          <a:stretch>
            <a:fillRect/>
          </a:stretch>
        </p:blipFill>
        <p:spPr bwMode="auto">
          <a:xfrm>
            <a:off x="5105400" y="1219200"/>
            <a:ext cx="1828800" cy="2895600"/>
          </a:xfrm>
          <a:prstGeom prst="rect">
            <a:avLst/>
          </a:prstGeom>
          <a:noFill/>
          <a:ln w="9525">
            <a:noFill/>
            <a:miter lim="800000"/>
            <a:headEnd/>
            <a:tailEnd/>
          </a:ln>
        </p:spPr>
      </p:pic>
      <p:pic>
        <p:nvPicPr>
          <p:cNvPr id="106503" name="Picture 7" descr="ANd9GcSbmBhx5Z9aNPuVxZNZh6VNN8qkGH9uIG0cmcOfHbmhQg6CPAQ&amp;t=1&amp;h=175&amp;w=212&amp;usg=__xB5NWRRwtL3GEaum_uLIdITyRtY="/>
          <p:cNvPicPr>
            <a:picLocks noChangeAspect="1" noChangeArrowheads="1"/>
          </p:cNvPicPr>
          <p:nvPr/>
        </p:nvPicPr>
        <p:blipFill>
          <a:blip r:embed="rId4" cstate="print"/>
          <a:srcRect/>
          <a:stretch>
            <a:fillRect/>
          </a:stretch>
        </p:blipFill>
        <p:spPr bwMode="auto">
          <a:xfrm>
            <a:off x="1828800" y="1219200"/>
            <a:ext cx="1571625" cy="1295400"/>
          </a:xfrm>
          <a:prstGeom prst="rect">
            <a:avLst/>
          </a:prstGeom>
          <a:noFill/>
        </p:spPr>
      </p:pic>
      <p:pic>
        <p:nvPicPr>
          <p:cNvPr id="106505" name="Picture 9" descr="ANd9GcRWFQib2eDt-NKEif11fINs6lHoIW2pe7r-O6hqAT84FYHO0iA&amp;t=1&amp;h=162&amp;w=229&amp;usg=__qabW88Zbw-T1fKDfqxrC6VxIRyk="/>
          <p:cNvPicPr>
            <a:picLocks noChangeAspect="1" noChangeArrowheads="1"/>
          </p:cNvPicPr>
          <p:nvPr/>
        </p:nvPicPr>
        <p:blipFill>
          <a:blip r:embed="rId5" cstate="print"/>
          <a:srcRect/>
          <a:stretch>
            <a:fillRect/>
          </a:stretch>
        </p:blipFill>
        <p:spPr bwMode="auto">
          <a:xfrm>
            <a:off x="457200" y="3962400"/>
            <a:ext cx="1600200" cy="1210887"/>
          </a:xfrm>
          <a:prstGeom prst="rect">
            <a:avLst/>
          </a:prstGeom>
          <a:noFill/>
        </p:spPr>
      </p:pic>
      <p:pic>
        <p:nvPicPr>
          <p:cNvPr id="106507" name="Picture 11" descr="ANd9GcRs9DfT8ttakR8QkNerFwDdOUOhx-NfDpohHxOtn0gGv2GlE8M&amp;t=1&amp;h=157&amp;w=236&amp;usg=__VbnjxA1lFnMN0IkvKtWZVVzP1QA="/>
          <p:cNvPicPr>
            <a:picLocks noChangeAspect="1" noChangeArrowheads="1"/>
          </p:cNvPicPr>
          <p:nvPr/>
        </p:nvPicPr>
        <p:blipFill>
          <a:blip r:embed="rId6" cstate="print"/>
          <a:srcRect/>
          <a:stretch>
            <a:fillRect/>
          </a:stretch>
        </p:blipFill>
        <p:spPr bwMode="auto">
          <a:xfrm>
            <a:off x="152400" y="2743200"/>
            <a:ext cx="1905000" cy="1266825"/>
          </a:xfrm>
          <a:prstGeom prst="rect">
            <a:avLst/>
          </a:prstGeom>
          <a:noFill/>
        </p:spPr>
      </p:pic>
      <p:pic>
        <p:nvPicPr>
          <p:cNvPr id="106509" name="Picture 13" descr="ANd9GcR-Tt8mwd3XOqquFo9h0C6oiMy_H8s4hp6_tFmBC8eHioFKxNY&amp;t=1&amp;usg=__Be6ECwf4uVKvzuJuAsIKoNjaJes="/>
          <p:cNvPicPr>
            <a:picLocks noChangeAspect="1" noChangeArrowheads="1"/>
          </p:cNvPicPr>
          <p:nvPr/>
        </p:nvPicPr>
        <p:blipFill>
          <a:blip r:embed="rId7" cstate="print"/>
          <a:srcRect/>
          <a:stretch>
            <a:fillRect/>
          </a:stretch>
        </p:blipFill>
        <p:spPr bwMode="auto">
          <a:xfrm>
            <a:off x="3733800" y="2514600"/>
            <a:ext cx="1428750" cy="2714625"/>
          </a:xfrm>
          <a:prstGeom prst="rect">
            <a:avLst/>
          </a:prstGeom>
          <a:noFill/>
        </p:spPr>
      </p:pic>
      <p:pic>
        <p:nvPicPr>
          <p:cNvPr id="106511" name="Picture 15" descr="ANd9GcTrfgp-lT7tH0bOkwaPtAxdJv7bUVxcS6fN4FS1FnpSv9JQA0o&amp;t=1&amp;usg=__D8BgcpFJefVV4X5vvVcZF2N3WDs="/>
          <p:cNvPicPr>
            <a:picLocks noChangeAspect="1" noChangeArrowheads="1"/>
          </p:cNvPicPr>
          <p:nvPr/>
        </p:nvPicPr>
        <p:blipFill>
          <a:blip r:embed="rId8" cstate="print"/>
          <a:srcRect/>
          <a:stretch>
            <a:fillRect/>
          </a:stretch>
        </p:blipFill>
        <p:spPr bwMode="auto">
          <a:xfrm>
            <a:off x="2057400" y="2514600"/>
            <a:ext cx="1743075" cy="2628900"/>
          </a:xfrm>
          <a:prstGeom prst="rect">
            <a:avLst/>
          </a:prstGeom>
          <a:noFill/>
        </p:spPr>
      </p:pic>
      <p:pic>
        <p:nvPicPr>
          <p:cNvPr id="106517" name="Picture 21" descr="ANd9GcS8yD2oBDEqWXUu3cwssMdC4mL2KvzIVcLtzqMior-oadi4KHQ&amp;t=1&amp;h=157&amp;w=236&amp;usg=__FISNDRIbk5YyLFcm0XrpA1rfim0="/>
          <p:cNvPicPr>
            <a:picLocks noChangeAspect="1" noChangeArrowheads="1"/>
          </p:cNvPicPr>
          <p:nvPr/>
        </p:nvPicPr>
        <p:blipFill>
          <a:blip r:embed="rId9" cstate="print"/>
          <a:srcRect/>
          <a:stretch>
            <a:fillRect/>
          </a:stretch>
        </p:blipFill>
        <p:spPr bwMode="auto">
          <a:xfrm>
            <a:off x="2895600" y="5105400"/>
            <a:ext cx="2247900" cy="1571625"/>
          </a:xfrm>
          <a:prstGeom prst="rect">
            <a:avLst/>
          </a:prstGeom>
          <a:noFill/>
        </p:spPr>
      </p:pic>
      <p:pic>
        <p:nvPicPr>
          <p:cNvPr id="106519" name="Picture 23" descr="ANd9GcQfHdVN4Barf_5p8dAKqLAWMdmkvzOqKMqbhCBClXHeT3U-8OM&amp;t=1&amp;h=186&amp;w=149&amp;usg=__bdqv0J9Kyo3UMfdj8WSZQ3rlTXA="/>
          <p:cNvPicPr>
            <a:picLocks noChangeAspect="1" noChangeArrowheads="1"/>
          </p:cNvPicPr>
          <p:nvPr/>
        </p:nvPicPr>
        <p:blipFill>
          <a:blip r:embed="rId10" cstate="print"/>
          <a:srcRect/>
          <a:stretch>
            <a:fillRect/>
          </a:stretch>
        </p:blipFill>
        <p:spPr bwMode="auto">
          <a:xfrm>
            <a:off x="685800" y="1219200"/>
            <a:ext cx="1381125" cy="1524000"/>
          </a:xfrm>
          <a:prstGeom prst="rect">
            <a:avLst/>
          </a:prstGeom>
          <a:noFill/>
        </p:spPr>
      </p:pic>
      <p:pic>
        <p:nvPicPr>
          <p:cNvPr id="106521" name="Picture 25" descr="ANd9GcQDldsblVMurovwcfjq7CZ37K0RHwzDjVEINNPVfPQXV_lr9MU&amp;t=1&amp;h=160&amp;w=232&amp;usg=__7EY9lRCRxGQx1LlTUxpNCM7McBk="/>
          <p:cNvPicPr>
            <a:picLocks noChangeAspect="1" noChangeArrowheads="1"/>
          </p:cNvPicPr>
          <p:nvPr/>
        </p:nvPicPr>
        <p:blipFill>
          <a:blip r:embed="rId11" cstate="print"/>
          <a:srcRect/>
          <a:stretch>
            <a:fillRect/>
          </a:stretch>
        </p:blipFill>
        <p:spPr bwMode="auto">
          <a:xfrm>
            <a:off x="3352800" y="1219200"/>
            <a:ext cx="1752600" cy="1295400"/>
          </a:xfrm>
          <a:prstGeom prst="rect">
            <a:avLst/>
          </a:prstGeom>
          <a:noFill/>
        </p:spPr>
      </p:pic>
      <p:pic>
        <p:nvPicPr>
          <p:cNvPr id="58370" name="Picture 2" descr="https://encrypted-tbn0.google.com/images?q=tbn:ANd9GcSfbPJ5b_MoektFdt7E2h3K0BZs6Q_3aKxchAwvJCuAWRney3NAuVdP91NA"/>
          <p:cNvPicPr>
            <a:picLocks noChangeAspect="1" noChangeArrowheads="1"/>
          </p:cNvPicPr>
          <p:nvPr/>
        </p:nvPicPr>
        <p:blipFill>
          <a:blip r:embed="rId12" cstate="print"/>
          <a:srcRect/>
          <a:stretch>
            <a:fillRect/>
          </a:stretch>
        </p:blipFill>
        <p:spPr bwMode="auto">
          <a:xfrm>
            <a:off x="5029200" y="4114800"/>
            <a:ext cx="1905000" cy="2514600"/>
          </a:xfrm>
          <a:prstGeom prst="rect">
            <a:avLst/>
          </a:prstGeom>
          <a:noFill/>
        </p:spPr>
      </p:pic>
      <p:sp>
        <p:nvSpPr>
          <p:cNvPr id="58372" name="AutoShape 4" descr="DSCN0999.jpg">
            <a:hlinkClick r:id="rId13"/>
          </p:cNvPr>
          <p:cNvSpPr>
            <a:spLocks noChangeAspect="1" noChangeArrowheads="1"/>
          </p:cNvSpPr>
          <p:nvPr/>
        </p:nvSpPr>
        <p:spPr bwMode="auto">
          <a:xfrm>
            <a:off x="5715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17" name="Picture 16" descr="Lousie' gallagher picture of dad and baby.jpg"/>
          <p:cNvPicPr>
            <a:picLocks noChangeAspect="1"/>
          </p:cNvPicPr>
          <p:nvPr/>
        </p:nvPicPr>
        <p:blipFill>
          <a:blip r:embed="rId14" cstate="print"/>
          <a:stretch>
            <a:fillRect/>
          </a:stretch>
        </p:blipFill>
        <p:spPr>
          <a:xfrm>
            <a:off x="381000" y="5105400"/>
            <a:ext cx="2590800" cy="16383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152400"/>
            <a:ext cx="8991600" cy="1295400"/>
          </a:xfrm>
        </p:spPr>
        <p:txBody>
          <a:bodyPr/>
          <a:lstStyle/>
          <a:p>
            <a:r>
              <a:rPr lang="en-GB" sz="4000" b="1" dirty="0" smtClean="0">
                <a:latin typeface="Comic Sans MS" pitchFamily="66" charset="0"/>
              </a:rPr>
              <a:t>Why involve men in maternity care</a:t>
            </a:r>
          </a:p>
        </p:txBody>
      </p:sp>
      <p:sp>
        <p:nvSpPr>
          <p:cNvPr id="123908" name="Rectangle 4"/>
          <p:cNvSpPr>
            <a:spLocks noGrp="1" noChangeArrowheads="1"/>
          </p:cNvSpPr>
          <p:nvPr>
            <p:ph type="body" idx="1"/>
          </p:nvPr>
        </p:nvSpPr>
        <p:spPr>
          <a:xfrm>
            <a:off x="0" y="1524000"/>
            <a:ext cx="8991600" cy="5334000"/>
          </a:xfrm>
        </p:spPr>
        <p:txBody>
          <a:bodyPr/>
          <a:lstStyle/>
          <a:p>
            <a:pPr>
              <a:buNone/>
            </a:pPr>
            <a:r>
              <a:rPr lang="en-GB" dirty="0" smtClean="0">
                <a:latin typeface="Comic Sans MS" pitchFamily="66" charset="0"/>
              </a:rPr>
              <a:t>Benefits of his involvement for </a:t>
            </a:r>
            <a:r>
              <a:rPr lang="en-GB" u="sng" dirty="0" smtClean="0">
                <a:latin typeface="Comic Sans MS" pitchFamily="66" charset="0"/>
              </a:rPr>
              <a:t>his child</a:t>
            </a:r>
          </a:p>
          <a:p>
            <a:pPr>
              <a:buNone/>
            </a:pPr>
            <a:endParaRPr lang="en-GB" dirty="0" smtClean="0">
              <a:latin typeface="Comic Sans MS" pitchFamily="66" charset="0"/>
            </a:endParaRPr>
          </a:p>
          <a:p>
            <a:pPr>
              <a:buFont typeface="Wingdings" pitchFamily="2" charset="2"/>
              <a:buChar char="Ø"/>
            </a:pPr>
            <a:r>
              <a:rPr lang="en-GB" dirty="0" smtClean="0">
                <a:latin typeface="Comic Sans MS" pitchFamily="66" charset="0"/>
              </a:rPr>
              <a:t>	</a:t>
            </a:r>
            <a:r>
              <a:rPr lang="en-GB" sz="2800" dirty="0" smtClean="0">
                <a:latin typeface="Comic Sans MS" pitchFamily="66" charset="0"/>
              </a:rPr>
              <a:t>positive behavioural, psychological, educational, 	social wellbeing and physical development </a:t>
            </a:r>
            <a:r>
              <a:rPr lang="en-GB" dirty="0" smtClean="0">
                <a:latin typeface="Comic Sans MS" pitchFamily="66" charset="0"/>
              </a:rPr>
              <a:t>	</a:t>
            </a:r>
            <a:r>
              <a:rPr lang="en-GB" sz="1800" dirty="0" smtClean="0">
                <a:latin typeface="Comic Sans MS" pitchFamily="66" charset="0"/>
              </a:rPr>
              <a:t>          				         (Allen &amp; Daly, 2007; Sarkadi et al., 2008) </a:t>
            </a:r>
          </a:p>
          <a:p>
            <a:pPr>
              <a:buNone/>
            </a:pPr>
            <a:endParaRPr lang="en-GB" dirty="0" smtClean="0">
              <a:latin typeface="Comic Sans MS" pitchFamily="66" charset="0"/>
            </a:endParaRPr>
          </a:p>
          <a:p>
            <a:pPr>
              <a:buFont typeface="Wingdings" pitchFamily="2" charset="2"/>
              <a:buChar char="Ø"/>
            </a:pPr>
            <a:r>
              <a:rPr lang="en-GB" dirty="0" smtClean="0">
                <a:latin typeface="Comic Sans MS" pitchFamily="66" charset="0"/>
              </a:rPr>
              <a:t>	</a:t>
            </a:r>
            <a:r>
              <a:rPr lang="en-GB" sz="2800" dirty="0" smtClean="0">
                <a:latin typeface="Comic Sans MS" pitchFamily="66" charset="0"/>
              </a:rPr>
              <a:t>Lack of involvement - behavioural problems, 	lower self esteem, lower educational 	achievement and higher criminality    </a:t>
            </a:r>
            <a:r>
              <a:rPr lang="en-GB" sz="1800" dirty="0" smtClean="0">
                <a:latin typeface="Comic Sans MS" pitchFamily="66" charset="0"/>
              </a:rPr>
              <a:t>(Flouri, 2005) 						</a:t>
            </a:r>
            <a:r>
              <a:rPr lang="en-GB" dirty="0" smtClean="0">
                <a:latin typeface="Comic Sans MS" pitchFamily="66" charset="0"/>
              </a:rPr>
              <a:t>				</a:t>
            </a:r>
            <a:endParaRPr lang="en-GB" sz="1800" dirty="0" smtClean="0">
              <a:latin typeface="Comic Sans MS"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lstStyle/>
          <a:p>
            <a:r>
              <a:rPr lang="en-GB" b="1" dirty="0" smtClean="0">
                <a:latin typeface="Comic Sans MS" pitchFamily="66" charset="0"/>
              </a:rPr>
              <a:t>Benefits of men’s involvement to his partner</a:t>
            </a:r>
            <a:endParaRPr lang="en-GB" dirty="0"/>
          </a:p>
        </p:txBody>
      </p:sp>
      <p:sp>
        <p:nvSpPr>
          <p:cNvPr id="3" name="Content Placeholder 2"/>
          <p:cNvSpPr>
            <a:spLocks noGrp="1"/>
          </p:cNvSpPr>
          <p:nvPr>
            <p:ph idx="1"/>
          </p:nvPr>
        </p:nvSpPr>
        <p:spPr>
          <a:xfrm>
            <a:off x="457200" y="1600200"/>
            <a:ext cx="8686800" cy="5105400"/>
          </a:xfrm>
        </p:spPr>
        <p:txBody>
          <a:bodyPr/>
          <a:lstStyle/>
          <a:p>
            <a:pPr>
              <a:buFont typeface="Wingdings" pitchFamily="2" charset="2"/>
              <a:buChar char="Ø"/>
            </a:pPr>
            <a:r>
              <a:rPr lang="en-GB" sz="2800" dirty="0" smtClean="0">
                <a:latin typeface="Comic Sans MS" pitchFamily="66" charset="0"/>
              </a:rPr>
              <a:t>Main source of social support </a:t>
            </a:r>
            <a:r>
              <a:rPr lang="en-GB" sz="1800" dirty="0" smtClean="0">
                <a:latin typeface="Comic Sans MS" pitchFamily="66" charset="0"/>
              </a:rPr>
              <a:t>(Fatherhood Institute, 2008)</a:t>
            </a:r>
          </a:p>
          <a:p>
            <a:pPr>
              <a:buNone/>
            </a:pPr>
            <a:endParaRPr lang="en-GB" sz="1800" dirty="0" smtClean="0">
              <a:latin typeface="Comic Sans MS" pitchFamily="66" charset="0"/>
            </a:endParaRPr>
          </a:p>
          <a:p>
            <a:pPr>
              <a:buFont typeface="Wingdings" pitchFamily="2" charset="2"/>
              <a:buChar char="Ø"/>
            </a:pPr>
            <a:r>
              <a:rPr lang="en-GB" sz="2800" dirty="0" smtClean="0">
                <a:latin typeface="Comic Sans MS" pitchFamily="66" charset="0"/>
              </a:rPr>
              <a:t>His positive attitude towards breastfeeding, impacts strongly with the length and success </a:t>
            </a:r>
          </a:p>
          <a:p>
            <a:pPr lvl="1">
              <a:buNone/>
            </a:pPr>
            <a:r>
              <a:rPr lang="en-GB" sz="1800" dirty="0" smtClean="0">
                <a:latin typeface="Comic Sans MS" pitchFamily="66" charset="0"/>
              </a:rPr>
              <a:t>(Gamble &amp; Morse, 1993; Swanson &amp; Power, 2005; Tohotoa et al., 2011)</a:t>
            </a:r>
          </a:p>
          <a:p>
            <a:pPr lvl="1">
              <a:buNone/>
            </a:pPr>
            <a:endParaRPr lang="en-GB" sz="1800" dirty="0" smtClean="0">
              <a:latin typeface="Comic Sans MS" pitchFamily="66" charset="0"/>
            </a:endParaRPr>
          </a:p>
          <a:p>
            <a:pPr lvl="1">
              <a:buNone/>
            </a:pPr>
            <a:endParaRPr lang="en-GB" sz="1800" dirty="0" smtClean="0">
              <a:latin typeface="Comic Sans MS" pitchFamily="66" charset="0"/>
            </a:endParaRPr>
          </a:p>
          <a:p>
            <a:pPr lvl="1">
              <a:buNone/>
            </a:pPr>
            <a:endParaRPr lang="en-GB" sz="1800" dirty="0" smtClean="0">
              <a:latin typeface="Comic Sans MS" pitchFamily="66" charset="0"/>
            </a:endParaRPr>
          </a:p>
          <a:p>
            <a:pPr>
              <a:buFont typeface="Wingdings" pitchFamily="2" charset="2"/>
              <a:buChar char="Ø"/>
            </a:pPr>
            <a:r>
              <a:rPr lang="en-GB" sz="2800" dirty="0" smtClean="0">
                <a:latin typeface="Comic Sans MS" pitchFamily="66" charset="0"/>
              </a:rPr>
              <a:t>Lack of support - women experience more physical symptoms and more depressive symptoms </a:t>
            </a:r>
            <a:endParaRPr lang="en-GB" sz="2400" dirty="0" smtClean="0">
              <a:latin typeface="Comic Sans MS" pitchFamily="66" charset="0"/>
            </a:endParaRPr>
          </a:p>
          <a:p>
            <a:pPr>
              <a:buNone/>
            </a:pPr>
            <a:r>
              <a:rPr lang="en-GB" sz="2400" dirty="0" smtClean="0">
                <a:latin typeface="Comic Sans MS" pitchFamily="66" charset="0"/>
              </a:rPr>
              <a:t>							   </a:t>
            </a:r>
            <a:r>
              <a:rPr lang="en-GB" sz="1800" dirty="0" smtClean="0">
                <a:latin typeface="Comic Sans MS" pitchFamily="66" charset="0"/>
              </a:rPr>
              <a:t>(Hildingsson et al, 2008) </a:t>
            </a:r>
            <a:endParaRPr lang="en-GB" sz="1800" b="1" dirty="0" smtClean="0">
              <a:latin typeface="Comic Sans MS" pitchFamily="66" charset="0"/>
            </a:endParaRPr>
          </a:p>
          <a:p>
            <a:endParaRPr lang="en-GB" b="1" dirty="0" smtClean="0">
              <a:latin typeface="Comic Sans MS" pitchFamily="66" charset="0"/>
            </a:endParaRPr>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Benefits of men’s involvement for himself</a:t>
            </a:r>
            <a:endParaRPr lang="en-GB" dirty="0"/>
          </a:p>
        </p:txBody>
      </p:sp>
      <p:sp>
        <p:nvSpPr>
          <p:cNvPr id="3" name="Content Placeholder 2"/>
          <p:cNvSpPr>
            <a:spLocks noGrp="1"/>
          </p:cNvSpPr>
          <p:nvPr>
            <p:ph idx="1"/>
          </p:nvPr>
        </p:nvSpPr>
        <p:spPr/>
        <p:txBody>
          <a:bodyPr/>
          <a:lstStyle/>
          <a:p>
            <a:pPr>
              <a:buNone/>
            </a:pPr>
            <a:endParaRPr lang="en-GB" dirty="0" smtClean="0"/>
          </a:p>
          <a:p>
            <a:pPr>
              <a:buFont typeface="Wingdings" pitchFamily="2" charset="2"/>
              <a:buChar char="Ø"/>
            </a:pPr>
            <a:r>
              <a:rPr lang="en-GB" dirty="0" smtClean="0">
                <a:latin typeface="Comic Sans MS" pitchFamily="66" charset="0"/>
              </a:rPr>
              <a:t>Increases self confidence </a:t>
            </a:r>
          </a:p>
          <a:p>
            <a:pPr>
              <a:buNone/>
            </a:pPr>
            <a:endParaRPr lang="en-GB" dirty="0" smtClean="0">
              <a:latin typeface="Comic Sans MS" pitchFamily="66" charset="0"/>
            </a:endParaRPr>
          </a:p>
          <a:p>
            <a:pPr>
              <a:buFont typeface="Wingdings" pitchFamily="2" charset="2"/>
              <a:buChar char="Ø"/>
            </a:pPr>
            <a:r>
              <a:rPr lang="en-GB" dirty="0" smtClean="0">
                <a:latin typeface="Comic Sans MS" pitchFamily="66" charset="0"/>
              </a:rPr>
              <a:t>Greater satisfaction with life     						   </a:t>
            </a:r>
            <a:r>
              <a:rPr lang="en-GB" sz="1800" dirty="0" smtClean="0">
                <a:latin typeface="Comic Sans MS" pitchFamily="66" charset="0"/>
              </a:rPr>
              <a:t>(Eggebeen &amp; Knoester, 2001)</a:t>
            </a:r>
          </a:p>
          <a:p>
            <a:pPr>
              <a:buFont typeface="Wingdings" pitchFamily="2" charset="2"/>
              <a:buChar char="Ø"/>
            </a:pPr>
            <a:r>
              <a:rPr lang="en-GB" dirty="0" smtClean="0">
                <a:latin typeface="Comic Sans MS" pitchFamily="66" charset="0"/>
              </a:rPr>
              <a:t>Indulge in less health risk behaviours 					   </a:t>
            </a:r>
            <a:r>
              <a:rPr lang="en-GB" sz="1800" dirty="0" smtClean="0">
                <a:latin typeface="Comic Sans MS" pitchFamily="66" charset="0"/>
              </a:rPr>
              <a:t>(Richardson &amp; Carroll, 2008)</a:t>
            </a:r>
            <a:endParaRPr lang="en-GB" sz="1800" dirty="0">
              <a:latin typeface="Comic Sans MS"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Aim</a:t>
            </a:r>
            <a:endParaRPr lang="en-GB" b="1" dirty="0">
              <a:latin typeface="Comic Sans MS" pitchFamily="66" charset="0"/>
            </a:endParaRPr>
          </a:p>
        </p:txBody>
      </p:sp>
      <p:sp>
        <p:nvSpPr>
          <p:cNvPr id="3" name="Content Placeholder 2"/>
          <p:cNvSpPr>
            <a:spLocks noGrp="1"/>
          </p:cNvSpPr>
          <p:nvPr>
            <p:ph idx="1"/>
          </p:nvPr>
        </p:nvSpPr>
        <p:spPr>
          <a:xfrm>
            <a:off x="152400" y="1600200"/>
            <a:ext cx="8839200" cy="4525963"/>
          </a:xfrm>
        </p:spPr>
        <p:txBody>
          <a:bodyPr/>
          <a:lstStyle/>
          <a:p>
            <a:pPr>
              <a:lnSpc>
                <a:spcPct val="150000"/>
              </a:lnSpc>
              <a:buNone/>
            </a:pPr>
            <a:r>
              <a:rPr lang="en-GB" dirty="0" smtClean="0">
                <a:latin typeface="Comic Sans MS" pitchFamily="66" charset="0"/>
              </a:rPr>
              <a:t>	</a:t>
            </a:r>
          </a:p>
          <a:p>
            <a:pPr>
              <a:lnSpc>
                <a:spcPct val="150000"/>
              </a:lnSpc>
              <a:buNone/>
            </a:pPr>
            <a:r>
              <a:rPr lang="en-GB" dirty="0" smtClean="0">
                <a:latin typeface="Comic Sans MS" pitchFamily="66" charset="0"/>
              </a:rPr>
              <a:t>	To explore men’s experiences of their interactions with midwives during the antenatal, intrapartum and postnatal period and discuss whether these interactions impact on their transition to fatherhood</a:t>
            </a:r>
            <a:endParaRPr lang="en-GB" dirty="0">
              <a:latin typeface="Comic Sans MS" pitchFamily="66" charset="0"/>
            </a:endParaRPr>
          </a:p>
        </p:txBody>
      </p:sp>
      <p:pic>
        <p:nvPicPr>
          <p:cNvPr id="20482" name="Picture 2" descr="https://encrypted-tbn1.google.com/images?q=tbn:ANd9GcRXNnTxBTPOTJEgtnYaz7vzJsUqi2ke8VKJKkZTIfn6F9sWdcfKcQ"/>
          <p:cNvPicPr>
            <a:picLocks noChangeAspect="1" noChangeArrowheads="1"/>
          </p:cNvPicPr>
          <p:nvPr/>
        </p:nvPicPr>
        <p:blipFill>
          <a:blip r:embed="rId3" cstate="print"/>
          <a:srcRect/>
          <a:stretch>
            <a:fillRect/>
          </a:stretch>
        </p:blipFill>
        <p:spPr bwMode="auto">
          <a:xfrm>
            <a:off x="6629400" y="152400"/>
            <a:ext cx="2277717" cy="1524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sz="4000" b="1" dirty="0" smtClean="0">
                <a:latin typeface="Comic Sans MS" pitchFamily="66" charset="0"/>
              </a:rPr>
              <a:t>Methodology </a:t>
            </a:r>
            <a:endParaRPr lang="en-US" sz="4000" b="1" dirty="0">
              <a:latin typeface="Comic Sans MS" pitchFamily="66" charset="0"/>
            </a:endParaRPr>
          </a:p>
        </p:txBody>
      </p:sp>
      <p:sp>
        <p:nvSpPr>
          <p:cNvPr id="104451" name="Rectangle 3"/>
          <p:cNvSpPr>
            <a:spLocks noGrp="1" noChangeArrowheads="1"/>
          </p:cNvSpPr>
          <p:nvPr>
            <p:ph type="body" idx="1"/>
          </p:nvPr>
        </p:nvSpPr>
        <p:spPr>
          <a:xfrm>
            <a:off x="457200" y="1447800"/>
            <a:ext cx="8458200" cy="5257800"/>
          </a:xfrm>
        </p:spPr>
        <p:txBody>
          <a:bodyPr/>
          <a:lstStyle/>
          <a:p>
            <a:pPr>
              <a:lnSpc>
                <a:spcPct val="180000"/>
              </a:lnSpc>
              <a:buFont typeface="Wingdings" pitchFamily="2" charset="2"/>
              <a:buChar char="§"/>
            </a:pPr>
            <a:r>
              <a:rPr lang="en-US" sz="2800" dirty="0" smtClean="0">
                <a:latin typeface="Comic Sans MS" pitchFamily="66" charset="0"/>
              </a:rPr>
              <a:t>Classic grounded </a:t>
            </a:r>
            <a:r>
              <a:rPr lang="en-US" sz="2800" dirty="0">
                <a:latin typeface="Comic Sans MS" pitchFamily="66" charset="0"/>
              </a:rPr>
              <a:t>theory approach</a:t>
            </a:r>
          </a:p>
          <a:p>
            <a:pPr>
              <a:lnSpc>
                <a:spcPct val="180000"/>
              </a:lnSpc>
              <a:buFont typeface="Wingdings" pitchFamily="2" charset="2"/>
              <a:buChar char="§"/>
            </a:pPr>
            <a:r>
              <a:rPr lang="en-GB" sz="2800" dirty="0">
                <a:latin typeface="Comic Sans MS" pitchFamily="66" charset="0"/>
              </a:rPr>
              <a:t>Two </a:t>
            </a:r>
            <a:r>
              <a:rPr lang="en-GB" sz="2800" dirty="0" smtClean="0">
                <a:latin typeface="Comic Sans MS" pitchFamily="66" charset="0"/>
              </a:rPr>
              <a:t>urban maternity </a:t>
            </a:r>
            <a:r>
              <a:rPr lang="en-GB" sz="2800" dirty="0">
                <a:latin typeface="Comic Sans MS" pitchFamily="66" charset="0"/>
              </a:rPr>
              <a:t>care sites and one rural </a:t>
            </a:r>
            <a:r>
              <a:rPr lang="en-GB" sz="2800" dirty="0" smtClean="0">
                <a:latin typeface="Comic Sans MS" pitchFamily="66" charset="0"/>
              </a:rPr>
              <a:t>area in Ireland</a:t>
            </a:r>
            <a:endParaRPr lang="en-GB" sz="2800" dirty="0">
              <a:latin typeface="Comic Sans MS" pitchFamily="66" charset="0"/>
            </a:endParaRPr>
          </a:p>
          <a:p>
            <a:pPr>
              <a:lnSpc>
                <a:spcPct val="180000"/>
              </a:lnSpc>
              <a:buFont typeface="Wingdings" pitchFamily="2" charset="2"/>
              <a:buChar char="§"/>
            </a:pPr>
            <a:r>
              <a:rPr lang="en-GB" sz="2800" dirty="0">
                <a:latin typeface="Comic Sans MS" pitchFamily="66" charset="0"/>
              </a:rPr>
              <a:t>N = 37 first time fathers</a:t>
            </a:r>
          </a:p>
          <a:p>
            <a:pPr>
              <a:lnSpc>
                <a:spcPct val="180000"/>
              </a:lnSpc>
              <a:buFont typeface="Wingdings" pitchFamily="2" charset="2"/>
              <a:buChar char="§"/>
            </a:pPr>
            <a:r>
              <a:rPr lang="en-GB" sz="2800" dirty="0">
                <a:latin typeface="Comic Sans MS" pitchFamily="66" charset="0"/>
              </a:rPr>
              <a:t>One to one interviews </a:t>
            </a:r>
            <a:r>
              <a:rPr lang="en-GB" sz="2800" dirty="0" smtClean="0">
                <a:latin typeface="Comic Sans MS" pitchFamily="66" charset="0"/>
              </a:rPr>
              <a:t>(before and after birth)</a:t>
            </a:r>
            <a:endParaRPr lang="en-GB" sz="2800" dirty="0">
              <a:latin typeface="Comic Sans MS" pitchFamily="66" charset="0"/>
            </a:endParaRPr>
          </a:p>
          <a:p>
            <a:pPr>
              <a:lnSpc>
                <a:spcPct val="180000"/>
              </a:lnSpc>
              <a:buFont typeface="Wingdings" pitchFamily="2" charset="2"/>
              <a:buChar char="§"/>
            </a:pPr>
            <a:r>
              <a:rPr lang="en-US" sz="2800" dirty="0">
                <a:latin typeface="Comic Sans MS" pitchFamily="66" charset="0"/>
              </a:rPr>
              <a:t>Eligibility and exclusion criteria</a:t>
            </a:r>
          </a:p>
        </p:txBody>
      </p:sp>
      <p:pic>
        <p:nvPicPr>
          <p:cNvPr id="4" name="Picture 2" descr="http://t0.gstatic.com/images?q=tbn:ANd9GcQwRaCH53B-6xiDqDIoFmBeclttnAgNY_nIM3qziKLVmGhK_zPr&amp;t=1"/>
          <p:cNvPicPr>
            <a:picLocks noChangeAspect="1" noChangeArrowheads="1"/>
          </p:cNvPicPr>
          <p:nvPr/>
        </p:nvPicPr>
        <p:blipFill>
          <a:blip r:embed="rId3" cstate="print"/>
          <a:srcRect/>
          <a:stretch>
            <a:fillRect/>
          </a:stretch>
        </p:blipFill>
        <p:spPr bwMode="auto">
          <a:xfrm>
            <a:off x="7086600" y="304800"/>
            <a:ext cx="1547112" cy="1371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lgn="l"/>
            <a:r>
              <a:rPr lang="en-GB" sz="4000" b="1" dirty="0">
                <a:latin typeface="Comic Sans MS" pitchFamily="66" charset="0"/>
              </a:rPr>
              <a:t>Demographic profile</a:t>
            </a:r>
            <a:endParaRPr lang="en-US" sz="4000" b="1" dirty="0">
              <a:latin typeface="Comic Sans MS" pitchFamily="66" charset="0"/>
            </a:endParaRPr>
          </a:p>
        </p:txBody>
      </p:sp>
      <p:sp>
        <p:nvSpPr>
          <p:cNvPr id="86019" name="Rectangle 3"/>
          <p:cNvSpPr>
            <a:spLocks noGrp="1" noChangeArrowheads="1"/>
          </p:cNvSpPr>
          <p:nvPr>
            <p:ph type="body" idx="1"/>
          </p:nvPr>
        </p:nvSpPr>
        <p:spPr>
          <a:xfrm>
            <a:off x="457200" y="1524000"/>
            <a:ext cx="8229600" cy="5334000"/>
          </a:xfrm>
        </p:spPr>
        <p:txBody>
          <a:bodyPr/>
          <a:lstStyle/>
          <a:p>
            <a:r>
              <a:rPr lang="en-GB" dirty="0">
                <a:latin typeface="Comic Sans MS" pitchFamily="66" charset="0"/>
              </a:rPr>
              <a:t>Nationality </a:t>
            </a:r>
            <a:endParaRPr lang="en-GB" dirty="0" smtClean="0">
              <a:latin typeface="Comic Sans MS" pitchFamily="66" charset="0"/>
            </a:endParaRPr>
          </a:p>
          <a:p>
            <a:pPr lvl="1">
              <a:buNone/>
            </a:pPr>
            <a:r>
              <a:rPr lang="en-GB" dirty="0" smtClean="0">
                <a:latin typeface="Comic Sans MS" pitchFamily="66" charset="0"/>
              </a:rPr>
              <a:t>	- Irish 26</a:t>
            </a:r>
          </a:p>
          <a:p>
            <a:pPr lvl="1">
              <a:buNone/>
            </a:pPr>
            <a:r>
              <a:rPr lang="en-GB" dirty="0" smtClean="0">
                <a:latin typeface="Comic Sans MS" pitchFamily="66" charset="0"/>
              </a:rPr>
              <a:t>	- Non </a:t>
            </a:r>
            <a:r>
              <a:rPr lang="en-GB" dirty="0">
                <a:latin typeface="Comic Sans MS" pitchFamily="66" charset="0"/>
              </a:rPr>
              <a:t>Irish </a:t>
            </a:r>
            <a:r>
              <a:rPr lang="en-GB" dirty="0" smtClean="0">
                <a:latin typeface="Comic Sans MS" pitchFamily="66" charset="0"/>
              </a:rPr>
              <a:t>11</a:t>
            </a:r>
          </a:p>
          <a:p>
            <a:r>
              <a:rPr lang="en-GB" dirty="0" smtClean="0">
                <a:latin typeface="Comic Sans MS" pitchFamily="66" charset="0"/>
              </a:rPr>
              <a:t>Age </a:t>
            </a:r>
            <a:r>
              <a:rPr lang="en-GB" dirty="0">
                <a:latin typeface="Comic Sans MS" pitchFamily="66" charset="0"/>
              </a:rPr>
              <a:t>range 18- </a:t>
            </a:r>
            <a:r>
              <a:rPr lang="en-GB" dirty="0" smtClean="0">
                <a:latin typeface="Comic Sans MS" pitchFamily="66" charset="0"/>
              </a:rPr>
              <a:t>51 (mean 33 years old)</a:t>
            </a:r>
          </a:p>
          <a:p>
            <a:endParaRPr lang="en-GB" dirty="0" smtClean="0">
              <a:latin typeface="Comic Sans MS" pitchFamily="66" charset="0"/>
            </a:endParaRPr>
          </a:p>
          <a:p>
            <a:r>
              <a:rPr lang="en-GB" dirty="0" smtClean="0">
                <a:latin typeface="Comic Sans MS" pitchFamily="66" charset="0"/>
              </a:rPr>
              <a:t>Married - 27; Cohabitating - 9; Single -1</a:t>
            </a:r>
          </a:p>
          <a:p>
            <a:endParaRPr lang="en-GB" dirty="0" smtClean="0">
              <a:latin typeface="Comic Sans MS" pitchFamily="66" charset="0"/>
            </a:endParaRPr>
          </a:p>
          <a:p>
            <a:r>
              <a:rPr lang="en-GB" dirty="0" smtClean="0">
                <a:latin typeface="Comic Sans MS" pitchFamily="66" charset="0"/>
              </a:rPr>
              <a:t>Employment: 28 Fulltime; 3 Part time; </a:t>
            </a:r>
          </a:p>
          <a:p>
            <a:pPr>
              <a:buNone/>
            </a:pPr>
            <a:r>
              <a:rPr lang="en-GB" dirty="0" smtClean="0">
                <a:latin typeface="Comic Sans MS" pitchFamily="66" charset="0"/>
              </a:rPr>
              <a:t>	4 Unemployed; 2 students</a:t>
            </a:r>
            <a:endParaRPr lang="en-GB" dirty="0">
              <a:latin typeface="Comic Sans MS" pitchFamily="66" charset="0"/>
            </a:endParaRPr>
          </a:p>
        </p:txBody>
      </p:sp>
      <p:pic>
        <p:nvPicPr>
          <p:cNvPr id="4" name="Picture 2" descr="https://encrypted-tbn1.google.com/images?q=tbn:ANd9GcSVOFGvBT65qOt0RT1LEnMbYcCh6Rgv-kdjHUCN333zkHVQVMQXYA"/>
          <p:cNvPicPr>
            <a:picLocks noChangeAspect="1" noChangeArrowheads="1"/>
          </p:cNvPicPr>
          <p:nvPr/>
        </p:nvPicPr>
        <p:blipFill>
          <a:blip r:embed="rId3" cstate="print"/>
          <a:srcRect/>
          <a:stretch>
            <a:fillRect/>
          </a:stretch>
        </p:blipFill>
        <p:spPr bwMode="auto">
          <a:xfrm>
            <a:off x="6248400" y="228600"/>
            <a:ext cx="2628900" cy="174307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GB" b="1" dirty="0" smtClean="0">
                <a:latin typeface="Comic Sans MS" pitchFamily="66" charset="0"/>
              </a:rPr>
              <a:t>Types of maternity care accessed</a:t>
            </a:r>
          </a:p>
        </p:txBody>
      </p:sp>
      <p:sp>
        <p:nvSpPr>
          <p:cNvPr id="3" name="Content Placeholder 2"/>
          <p:cNvSpPr>
            <a:spLocks noGrp="1"/>
          </p:cNvSpPr>
          <p:nvPr>
            <p:ph idx="1"/>
          </p:nvPr>
        </p:nvSpPr>
        <p:spPr>
          <a:xfrm>
            <a:off x="457200" y="1600200"/>
            <a:ext cx="8229600" cy="4953000"/>
          </a:xfrm>
        </p:spPr>
        <p:txBody>
          <a:bodyPr/>
          <a:lstStyle/>
          <a:p>
            <a:pPr lvl="1">
              <a:buNone/>
            </a:pPr>
            <a:r>
              <a:rPr lang="en-GB" dirty="0" smtClean="0">
                <a:latin typeface="Comic Sans MS" pitchFamily="66" charset="0"/>
              </a:rPr>
              <a:t>	</a:t>
            </a:r>
            <a:endParaRPr lang="en-GB" dirty="0"/>
          </a:p>
        </p:txBody>
      </p:sp>
      <p:graphicFrame>
        <p:nvGraphicFramePr>
          <p:cNvPr id="4" name="Chart 3"/>
          <p:cNvGraphicFramePr/>
          <p:nvPr/>
        </p:nvGraphicFramePr>
        <p:xfrm>
          <a:off x="381000" y="1676400"/>
          <a:ext cx="8610600" cy="4953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GB" sz="4000" b="1" dirty="0" smtClean="0">
                <a:latin typeface="Comic Sans MS" pitchFamily="66" charset="0"/>
              </a:rPr>
              <a:t>Men’s interactions with midwives within antenatal care</a:t>
            </a:r>
            <a:endParaRPr lang="en-US" sz="4000" b="1" dirty="0">
              <a:latin typeface="Comic Sans MS" pitchFamily="66" charset="0"/>
            </a:endParaRPr>
          </a:p>
        </p:txBody>
      </p:sp>
      <p:sp>
        <p:nvSpPr>
          <p:cNvPr id="109571" name="Rectangle 3"/>
          <p:cNvSpPr>
            <a:spLocks noGrp="1" noChangeArrowheads="1"/>
          </p:cNvSpPr>
          <p:nvPr>
            <p:ph type="body" idx="1"/>
          </p:nvPr>
        </p:nvSpPr>
        <p:spPr>
          <a:xfrm>
            <a:off x="457200" y="1905000"/>
            <a:ext cx="8229600" cy="4800600"/>
          </a:xfrm>
        </p:spPr>
        <p:txBody>
          <a:bodyPr/>
          <a:lstStyle/>
          <a:p>
            <a:pPr>
              <a:buNone/>
            </a:pPr>
            <a:r>
              <a:rPr lang="en-GB" sz="2400" dirty="0" smtClean="0">
                <a:latin typeface="Comic Sans MS" pitchFamily="66" charset="0"/>
              </a:rPr>
              <a:t>“She asked me have I any fears or anything I am worried about … she was quite reassuring, they been great that way” (22.1 Dylan) </a:t>
            </a:r>
          </a:p>
          <a:p>
            <a:pPr>
              <a:buNone/>
            </a:pPr>
            <a:endParaRPr lang="en-GB" sz="2400" dirty="0" smtClean="0">
              <a:latin typeface="Comic Sans MS" pitchFamily="66" charset="0"/>
            </a:endParaRPr>
          </a:p>
          <a:p>
            <a:pPr>
              <a:buNone/>
            </a:pPr>
            <a:endParaRPr lang="en-GB" sz="2400" dirty="0" smtClean="0">
              <a:latin typeface="Comic Sans MS" pitchFamily="66" charset="0"/>
            </a:endParaRPr>
          </a:p>
          <a:p>
            <a:pPr>
              <a:buNone/>
            </a:pPr>
            <a:r>
              <a:rPr lang="en-GB" sz="2400" dirty="0" smtClean="0">
                <a:latin typeface="Comic Sans MS" pitchFamily="66" charset="0"/>
              </a:rPr>
              <a:t>“I was very impressed with the midwives in Hospital Y” 						       (13.1 Aaron)</a:t>
            </a:r>
          </a:p>
          <a:p>
            <a:pPr>
              <a:buNone/>
            </a:pPr>
            <a:endParaRPr lang="en-GB" sz="2400" dirty="0" smtClean="0">
              <a:latin typeface="Comic Sans MS" pitchFamily="66" charset="0"/>
            </a:endParaRPr>
          </a:p>
          <a:p>
            <a:pPr>
              <a:buNone/>
            </a:pPr>
            <a:r>
              <a:rPr lang="en-GB" sz="2400" dirty="0" smtClean="0">
                <a:latin typeface="Comic Sans MS" pitchFamily="66" charset="0"/>
              </a:rPr>
              <a:t>“Once the mother is looked after I don’t mind if they involve me or not. The main priority is the mother and baby” 					     (36.2 Henry)</a:t>
            </a:r>
          </a:p>
          <a:p>
            <a:pPr>
              <a:buNone/>
            </a:pPr>
            <a:endParaRPr lang="en-US" sz="2400" dirty="0" smtClean="0">
              <a:latin typeface="Comic Sans MS" pitchFamily="66" charset="0"/>
            </a:endParaRPr>
          </a:p>
          <a:p>
            <a:pPr>
              <a:buNone/>
            </a:pPr>
            <a:endParaRPr lang="en-US" sz="2400" dirty="0">
              <a:latin typeface="Comic Sans MS"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lstStyle/>
          <a:p>
            <a:r>
              <a:rPr lang="en-GB" sz="4000" b="1" dirty="0" smtClean="0">
                <a:latin typeface="Comic Sans MS" pitchFamily="66" charset="0"/>
              </a:rPr>
              <a:t>Men’s interactions with midwives within antenatal care cont.</a:t>
            </a:r>
            <a:endParaRPr lang="en-GB" sz="4000" dirty="0"/>
          </a:p>
        </p:txBody>
      </p:sp>
      <p:sp>
        <p:nvSpPr>
          <p:cNvPr id="3" name="Content Placeholder 2"/>
          <p:cNvSpPr>
            <a:spLocks noGrp="1"/>
          </p:cNvSpPr>
          <p:nvPr>
            <p:ph idx="1"/>
          </p:nvPr>
        </p:nvSpPr>
        <p:spPr/>
        <p:txBody>
          <a:bodyPr/>
          <a:lstStyle/>
          <a:p>
            <a:pPr>
              <a:buNone/>
            </a:pPr>
            <a:endParaRPr lang="en-GB" sz="2800" dirty="0" smtClean="0">
              <a:latin typeface="Comic Sans MS" pitchFamily="66" charset="0"/>
            </a:endParaRPr>
          </a:p>
          <a:p>
            <a:pPr>
              <a:buNone/>
            </a:pPr>
            <a:r>
              <a:rPr lang="en-GB" sz="2800" dirty="0" smtClean="0">
                <a:latin typeface="Comic Sans MS" pitchFamily="66" charset="0"/>
              </a:rPr>
              <a:t>“You were just sheparded from one point to the next; unaware of what was going to happen”(32.1 Christopher)</a:t>
            </a:r>
          </a:p>
          <a:p>
            <a:pPr>
              <a:buNone/>
            </a:pPr>
            <a:endParaRPr lang="en-GB" sz="2800" dirty="0" smtClean="0">
              <a:latin typeface="Comic Sans MS" pitchFamily="66" charset="0"/>
            </a:endParaRPr>
          </a:p>
          <a:p>
            <a:pPr>
              <a:buNone/>
            </a:pPr>
            <a:r>
              <a:rPr lang="en-GB" sz="2800" dirty="0" smtClean="0">
                <a:latin typeface="Comic Sans MS" pitchFamily="66" charset="0"/>
              </a:rPr>
              <a:t>“It’s just rather chaotic and if you don’t know what’s going on, where you are or where you should be, you just feel a bit in the way”(Rob 18.1)</a:t>
            </a:r>
          </a:p>
          <a:p>
            <a:endParaRPr lang="en-GB" dirty="0" smtClean="0"/>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GB" sz="4000" b="1" dirty="0" smtClean="0">
                <a:latin typeface="Comic Sans MS" pitchFamily="66" charset="0"/>
              </a:rPr>
              <a:t>Impact of midwives interactions - Antenatal</a:t>
            </a:r>
            <a:endParaRPr lang="en-GB" sz="4000" b="1" dirty="0">
              <a:latin typeface="Comic Sans MS" pitchFamily="66" charset="0"/>
            </a:endParaRPr>
          </a:p>
        </p:txBody>
      </p:sp>
      <p:sp>
        <p:nvSpPr>
          <p:cNvPr id="3" name="Content Placeholder 2"/>
          <p:cNvSpPr>
            <a:spLocks noGrp="1"/>
          </p:cNvSpPr>
          <p:nvPr>
            <p:ph idx="1"/>
          </p:nvPr>
        </p:nvSpPr>
        <p:spPr/>
        <p:txBody>
          <a:bodyPr/>
          <a:lstStyle/>
          <a:p>
            <a:r>
              <a:rPr lang="en-GB" dirty="0" smtClean="0">
                <a:latin typeface="Comic Sans MS" pitchFamily="66" charset="0"/>
              </a:rPr>
              <a:t>Positive interactions</a:t>
            </a:r>
          </a:p>
          <a:p>
            <a:pPr lvl="1"/>
            <a:r>
              <a:rPr lang="en-GB" dirty="0" smtClean="0">
                <a:latin typeface="Comic Sans MS" pitchFamily="66" charset="0"/>
              </a:rPr>
              <a:t>Engaged with them</a:t>
            </a:r>
          </a:p>
          <a:p>
            <a:pPr lvl="1"/>
            <a:r>
              <a:rPr lang="en-GB" dirty="0" smtClean="0">
                <a:latin typeface="Comic Sans MS" pitchFamily="66" charset="0"/>
              </a:rPr>
              <a:t>Acknowledged their presence</a:t>
            </a:r>
          </a:p>
          <a:p>
            <a:pPr lvl="1"/>
            <a:r>
              <a:rPr lang="en-GB" dirty="0" smtClean="0">
                <a:latin typeface="Comic Sans MS" pitchFamily="66" charset="0"/>
              </a:rPr>
              <a:t>Asked if any questions</a:t>
            </a:r>
          </a:p>
          <a:p>
            <a:pPr lvl="1"/>
            <a:r>
              <a:rPr lang="en-GB" dirty="0" smtClean="0">
                <a:latin typeface="Comic Sans MS" pitchFamily="66" charset="0"/>
              </a:rPr>
              <a:t>Facilitated them to hear fetal heartbeat</a:t>
            </a:r>
          </a:p>
          <a:p>
            <a:r>
              <a:rPr lang="en-GB" dirty="0" smtClean="0">
                <a:latin typeface="Comic Sans MS" pitchFamily="66" charset="0"/>
              </a:rPr>
              <a:t>Negative interactions</a:t>
            </a:r>
          </a:p>
          <a:p>
            <a:pPr lvl="1"/>
            <a:r>
              <a:rPr lang="en-GB" dirty="0" smtClean="0">
                <a:latin typeface="Comic Sans MS" pitchFamily="66" charset="0"/>
              </a:rPr>
              <a:t>Ignored</a:t>
            </a:r>
          </a:p>
          <a:p>
            <a:pPr lvl="1"/>
            <a:r>
              <a:rPr lang="en-GB" dirty="0" smtClean="0">
                <a:latin typeface="Comic Sans MS" pitchFamily="66" charset="0"/>
              </a:rPr>
              <a:t>Made them feel in the way or a nuisance</a:t>
            </a:r>
          </a:p>
          <a:p>
            <a:pPr lvl="1"/>
            <a:r>
              <a:rPr lang="en-GB" dirty="0" smtClean="0">
                <a:latin typeface="Comic Sans MS" pitchFamily="66" charset="0"/>
              </a:rPr>
              <a:t>Excluded them from involvement</a:t>
            </a:r>
          </a:p>
          <a:p>
            <a:pPr lvl="1"/>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Mode of delivery</a:t>
            </a:r>
            <a:endParaRPr lang="en-GB" b="1" dirty="0">
              <a:latin typeface="Comic Sans MS" pitchFamily="66"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GB" sz="4000" b="1" dirty="0" smtClean="0">
                <a:latin typeface="Comic Sans MS" pitchFamily="66" charset="0"/>
              </a:rPr>
              <a:t>Men’s interactions with midwives within intrapartum care</a:t>
            </a:r>
            <a:endParaRPr lang="en-US" sz="4000" dirty="0">
              <a:latin typeface="Comic Sans MS" pitchFamily="66" charset="0"/>
            </a:endParaRPr>
          </a:p>
        </p:txBody>
      </p:sp>
      <p:sp>
        <p:nvSpPr>
          <p:cNvPr id="111619" name="Rectangle 3"/>
          <p:cNvSpPr>
            <a:spLocks noGrp="1" noChangeArrowheads="1"/>
          </p:cNvSpPr>
          <p:nvPr>
            <p:ph type="body" idx="1"/>
          </p:nvPr>
        </p:nvSpPr>
        <p:spPr>
          <a:xfrm>
            <a:off x="457200" y="1828800"/>
            <a:ext cx="8229600" cy="4800600"/>
          </a:xfrm>
        </p:spPr>
        <p:txBody>
          <a:bodyPr/>
          <a:lstStyle/>
          <a:p>
            <a:pPr>
              <a:buNone/>
            </a:pPr>
            <a:r>
              <a:rPr lang="en-US" sz="2800" dirty="0" smtClean="0">
                <a:latin typeface="Comic Sans MS" pitchFamily="66" charset="0"/>
              </a:rPr>
              <a:t>“They were really very professional” (Aaron 29:2)</a:t>
            </a:r>
          </a:p>
          <a:p>
            <a:pPr>
              <a:buNone/>
            </a:pPr>
            <a:endParaRPr lang="en-US" sz="2800" dirty="0" smtClean="0">
              <a:latin typeface="Comic Sans MS" pitchFamily="66" charset="0"/>
            </a:endParaRPr>
          </a:p>
          <a:p>
            <a:pPr>
              <a:buNone/>
            </a:pPr>
            <a:r>
              <a:rPr lang="en-US" sz="2800" dirty="0" smtClean="0">
                <a:latin typeface="Comic Sans MS" pitchFamily="66" charset="0"/>
              </a:rPr>
              <a:t>“She was great. She was very reassuring, she was very calm. She was in control” (Rob 18:2)</a:t>
            </a:r>
          </a:p>
          <a:p>
            <a:pPr>
              <a:buNone/>
            </a:pPr>
            <a:endParaRPr lang="en-US" sz="2800" dirty="0" smtClean="0">
              <a:latin typeface="Comic Sans MS" pitchFamily="66" charset="0"/>
            </a:endParaRPr>
          </a:p>
          <a:p>
            <a:pPr>
              <a:buNone/>
            </a:pPr>
            <a:r>
              <a:rPr lang="en-US" sz="2800" dirty="0" smtClean="0"/>
              <a:t>“</a:t>
            </a:r>
            <a:r>
              <a:rPr lang="en-US" sz="2800" dirty="0" smtClean="0">
                <a:latin typeface="Comic Sans MS" pitchFamily="66" charset="0"/>
              </a:rPr>
              <a:t>The midwife was so extremely helpful, so friendly. Great. She stayed over her time to finish with us” (</a:t>
            </a:r>
            <a:r>
              <a:rPr lang="en-GB" sz="2800" dirty="0" smtClean="0">
                <a:latin typeface="Comic Sans MS" pitchFamily="66" charset="0"/>
              </a:rPr>
              <a:t>Paul 8:2)</a:t>
            </a:r>
            <a:endParaRPr lang="en-US" sz="2800" b="1" dirty="0" smtClean="0">
              <a:latin typeface="Comic Sans MS" pitchFamily="66" charset="0"/>
            </a:endParaRPr>
          </a:p>
          <a:p>
            <a:pPr>
              <a:buNone/>
            </a:pPr>
            <a:endParaRPr lang="en-US" dirty="0" smtClean="0">
              <a:latin typeface="Comic Sans MS" pitchFamily="66" charset="0"/>
            </a:endParaRPr>
          </a:p>
          <a:p>
            <a:pPr>
              <a:buFontTx/>
              <a:buNone/>
            </a:pPr>
            <a:endParaRPr lang="en-US" dirty="0" smtClean="0">
              <a:latin typeface="Comic Sans MS" pitchFamily="66" charset="0"/>
            </a:endParaRPr>
          </a:p>
          <a:p>
            <a:pPr>
              <a:buFont typeface="Wingdings" pitchFamily="2" charset="2"/>
              <a:buNone/>
            </a:pPr>
            <a:endParaRPr lang="en-GB" dirty="0">
              <a:latin typeface="Comic Sans MS" pitchFamily="66" charset="0"/>
            </a:endParaRPr>
          </a:p>
          <a:p>
            <a:pPr>
              <a:buFont typeface="Wingdings" pitchFamily="2" charset="2"/>
              <a:buChar char="§"/>
            </a:pP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Intrapartum interactions with midwives</a:t>
            </a:r>
            <a:endParaRPr lang="en-GB" b="1" dirty="0">
              <a:latin typeface="Comic Sans MS" pitchFamily="66" charset="0"/>
            </a:endParaRPr>
          </a:p>
        </p:txBody>
      </p:sp>
      <p:sp>
        <p:nvSpPr>
          <p:cNvPr id="3" name="Content Placeholder 2"/>
          <p:cNvSpPr>
            <a:spLocks noGrp="1"/>
          </p:cNvSpPr>
          <p:nvPr>
            <p:ph idx="1"/>
          </p:nvPr>
        </p:nvSpPr>
        <p:spPr>
          <a:xfrm>
            <a:off x="457200" y="1371600"/>
            <a:ext cx="8229600" cy="5486400"/>
          </a:xfrm>
        </p:spPr>
        <p:txBody>
          <a:bodyPr/>
          <a:lstStyle/>
          <a:p>
            <a:r>
              <a:rPr lang="en-GB" dirty="0" smtClean="0">
                <a:latin typeface="Comic Sans MS" pitchFamily="66" charset="0"/>
              </a:rPr>
              <a:t>Positive interactions</a:t>
            </a:r>
          </a:p>
          <a:p>
            <a:pPr lvl="1"/>
            <a:r>
              <a:rPr lang="en-GB" dirty="0" smtClean="0">
                <a:latin typeface="Comic Sans MS" pitchFamily="66" charset="0"/>
              </a:rPr>
              <a:t>Made feel part of the process</a:t>
            </a:r>
          </a:p>
          <a:p>
            <a:pPr lvl="1"/>
            <a:r>
              <a:rPr lang="en-GB" dirty="0" smtClean="0">
                <a:latin typeface="Comic Sans MS" pitchFamily="66" charset="0"/>
              </a:rPr>
              <a:t>Updated on progress of labour</a:t>
            </a:r>
          </a:p>
          <a:p>
            <a:pPr lvl="1"/>
            <a:r>
              <a:rPr lang="en-GB" dirty="0" smtClean="0">
                <a:latin typeface="Comic Sans MS" pitchFamily="66" charset="0"/>
              </a:rPr>
              <a:t>Skin to skin, cut the umbilical cord, spent time holding the baby</a:t>
            </a:r>
          </a:p>
          <a:p>
            <a:r>
              <a:rPr lang="en-GB" dirty="0" smtClean="0">
                <a:latin typeface="Comic Sans MS" pitchFamily="66" charset="0"/>
              </a:rPr>
              <a:t>Negative interactions</a:t>
            </a:r>
          </a:p>
          <a:p>
            <a:pPr lvl="1"/>
            <a:r>
              <a:rPr lang="en-GB" dirty="0" smtClean="0">
                <a:latin typeface="Comic Sans MS" pitchFamily="66" charset="0"/>
              </a:rPr>
              <a:t>Men are nervous and worried</a:t>
            </a:r>
          </a:p>
          <a:p>
            <a:pPr lvl="1"/>
            <a:r>
              <a:rPr lang="en-GB" dirty="0" smtClean="0">
                <a:latin typeface="Comic Sans MS" pitchFamily="66" charset="0"/>
              </a:rPr>
              <a:t>Disposition</a:t>
            </a:r>
          </a:p>
          <a:p>
            <a:pPr lvl="1"/>
            <a:r>
              <a:rPr lang="en-GB" dirty="0" smtClean="0">
                <a:latin typeface="Comic Sans MS" pitchFamily="66" charset="0"/>
              </a:rPr>
              <a:t>Unfamiliar territory</a:t>
            </a:r>
          </a:p>
          <a:p>
            <a:pPr lvl="1"/>
            <a:r>
              <a:rPr lang="en-GB" dirty="0" smtClean="0">
                <a:latin typeface="Comic Sans MS" pitchFamily="66" charset="0"/>
              </a:rPr>
              <a:t>Timing of when asked to cut the umbilical cord</a:t>
            </a:r>
          </a:p>
          <a:p>
            <a:pPr lvl="1"/>
            <a:endParaRPr lang="en-GB" dirty="0">
              <a:latin typeface="Comic Sans MS"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latin typeface="Comic Sans MS" pitchFamily="66" charset="0"/>
              </a:rPr>
              <a:t>Men’s interactions with midwives within postnatal  care</a:t>
            </a:r>
            <a:endParaRPr lang="en-GB" sz="4000" dirty="0"/>
          </a:p>
        </p:txBody>
      </p:sp>
      <p:sp>
        <p:nvSpPr>
          <p:cNvPr id="3" name="Content Placeholder 2"/>
          <p:cNvSpPr>
            <a:spLocks noGrp="1"/>
          </p:cNvSpPr>
          <p:nvPr>
            <p:ph idx="1"/>
          </p:nvPr>
        </p:nvSpPr>
        <p:spPr>
          <a:xfrm>
            <a:off x="0" y="1600200"/>
            <a:ext cx="9144000" cy="4525963"/>
          </a:xfrm>
        </p:spPr>
        <p:txBody>
          <a:bodyPr/>
          <a:lstStyle/>
          <a:p>
            <a:pPr>
              <a:buNone/>
            </a:pPr>
            <a:r>
              <a:rPr lang="en-GB" dirty="0" smtClean="0">
                <a:latin typeface="Comic Sans MS" pitchFamily="66" charset="0"/>
              </a:rPr>
              <a:t> “It was lovely to be shown how to do that. It gives a great sense of confidence”(13.2 Aaron) </a:t>
            </a:r>
          </a:p>
          <a:p>
            <a:pPr>
              <a:buNone/>
            </a:pPr>
            <a:endParaRPr lang="en-GB" dirty="0" smtClean="0">
              <a:latin typeface="Comic Sans MS" pitchFamily="66" charset="0"/>
            </a:endParaRPr>
          </a:p>
          <a:p>
            <a:pPr>
              <a:buNone/>
            </a:pPr>
            <a:r>
              <a:rPr lang="en-GB" dirty="0" smtClean="0">
                <a:latin typeface="Comic Sans MS" pitchFamily="66" charset="0"/>
              </a:rPr>
              <a:t>“The post natal ward, they were under so much pressure they didn’t deliver really on anything. You pretty much had to look after yourself…”(25.5 Justin) </a:t>
            </a:r>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Postnatal impact of midwives interactions</a:t>
            </a:r>
            <a:endParaRPr lang="en-GB" b="1" dirty="0">
              <a:latin typeface="Comic Sans MS" pitchFamily="66" charset="0"/>
            </a:endParaRPr>
          </a:p>
        </p:txBody>
      </p:sp>
      <p:sp>
        <p:nvSpPr>
          <p:cNvPr id="3" name="Content Placeholder 2"/>
          <p:cNvSpPr>
            <a:spLocks noGrp="1"/>
          </p:cNvSpPr>
          <p:nvPr>
            <p:ph idx="1"/>
          </p:nvPr>
        </p:nvSpPr>
        <p:spPr>
          <a:xfrm>
            <a:off x="457200" y="1600200"/>
            <a:ext cx="8686800" cy="4525963"/>
          </a:xfrm>
        </p:spPr>
        <p:txBody>
          <a:bodyPr/>
          <a:lstStyle/>
          <a:p>
            <a:pPr>
              <a:buNone/>
            </a:pPr>
            <a:r>
              <a:rPr lang="en-GB" sz="2800" dirty="0" smtClean="0">
                <a:latin typeface="Comic Sans MS" pitchFamily="66" charset="0"/>
              </a:rPr>
              <a:t>Positive interactions</a:t>
            </a:r>
          </a:p>
          <a:p>
            <a:pPr>
              <a:buNone/>
            </a:pPr>
            <a:r>
              <a:rPr lang="en-GB" sz="2800" dirty="0" smtClean="0">
                <a:latin typeface="Comic Sans MS" pitchFamily="66" charset="0"/>
              </a:rPr>
              <a:t>	Midwives have a major impact</a:t>
            </a:r>
          </a:p>
          <a:p>
            <a:pPr>
              <a:buNone/>
            </a:pPr>
            <a:r>
              <a:rPr lang="en-GB" sz="2800" dirty="0" smtClean="0">
                <a:latin typeface="Comic Sans MS" pitchFamily="66" charset="0"/>
              </a:rPr>
              <a:t>	Perceived as the person with expert knowledge</a:t>
            </a:r>
          </a:p>
          <a:p>
            <a:pPr>
              <a:buNone/>
            </a:pPr>
            <a:r>
              <a:rPr lang="en-GB" sz="2800" dirty="0" smtClean="0">
                <a:latin typeface="Comic Sans MS" pitchFamily="66" charset="0"/>
              </a:rPr>
              <a:t>	Those involved from the outset were involved more often in the home</a:t>
            </a:r>
          </a:p>
          <a:p>
            <a:pPr>
              <a:buNone/>
            </a:pPr>
            <a:r>
              <a:rPr lang="en-GB" sz="2800" dirty="0" smtClean="0">
                <a:latin typeface="Comic Sans MS" pitchFamily="66" charset="0"/>
              </a:rPr>
              <a:t>Negative interactions</a:t>
            </a:r>
          </a:p>
          <a:p>
            <a:pPr>
              <a:buNone/>
            </a:pPr>
            <a:r>
              <a:rPr lang="en-GB" sz="2800" dirty="0" smtClean="0">
                <a:latin typeface="Comic Sans MS" pitchFamily="66" charset="0"/>
              </a:rPr>
              <a:t>	Not involving or encouraging them</a:t>
            </a:r>
          </a:p>
          <a:p>
            <a:pPr>
              <a:buNone/>
            </a:pPr>
            <a:r>
              <a:rPr lang="en-GB" sz="2800" dirty="0" smtClean="0">
                <a:latin typeface="Comic Sans MS" pitchFamily="66" charset="0"/>
              </a:rPr>
              <a:t>	Not invited to postnatal classes</a:t>
            </a:r>
          </a:p>
          <a:p>
            <a:pPr>
              <a:buNone/>
            </a:pPr>
            <a:r>
              <a:rPr lang="en-GB" sz="2800" dirty="0" smtClean="0">
                <a:latin typeface="Comic Sans MS" pitchFamily="66" charset="0"/>
              </a:rPr>
              <a:t>   Inflexibility of care</a:t>
            </a:r>
            <a:endParaRPr lang="en-GB" sz="2800" dirty="0">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Discussion</a:t>
            </a:r>
            <a:endParaRPr lang="en-GB" b="1" dirty="0">
              <a:latin typeface="Comic Sans MS" pitchFamily="66" charset="0"/>
            </a:endParaRPr>
          </a:p>
        </p:txBody>
      </p:sp>
      <p:sp>
        <p:nvSpPr>
          <p:cNvPr id="3" name="Content Placeholder 2"/>
          <p:cNvSpPr>
            <a:spLocks noGrp="1"/>
          </p:cNvSpPr>
          <p:nvPr>
            <p:ph idx="1"/>
          </p:nvPr>
        </p:nvSpPr>
        <p:spPr/>
        <p:txBody>
          <a:bodyPr/>
          <a:lstStyle/>
          <a:p>
            <a:pPr>
              <a:buNone/>
            </a:pPr>
            <a:r>
              <a:rPr lang="en-GB" sz="2400" dirty="0" smtClean="0">
                <a:latin typeface="Comic Sans MS" pitchFamily="66" charset="0"/>
              </a:rPr>
              <a:t>Claiming their place</a:t>
            </a:r>
          </a:p>
          <a:p>
            <a:pPr>
              <a:buNone/>
            </a:pPr>
            <a:endParaRPr lang="en-GB" sz="2400" dirty="0" smtClean="0">
              <a:latin typeface="Comic Sans MS" pitchFamily="66" charset="0"/>
            </a:endParaRPr>
          </a:p>
          <a:p>
            <a:pPr>
              <a:buNone/>
            </a:pPr>
            <a:r>
              <a:rPr lang="en-GB" sz="2400" dirty="0" smtClean="0">
                <a:latin typeface="Comic Sans MS" pitchFamily="66" charset="0"/>
              </a:rPr>
              <a:t>Steen et al (2011) in their metasynthesis on father’s experiences of maternity care found that men are neither a patient nor a visitor</a:t>
            </a:r>
          </a:p>
          <a:p>
            <a:r>
              <a:rPr lang="en-GB" sz="2400" dirty="0" smtClean="0">
                <a:latin typeface="Comic Sans MS" pitchFamily="66" charset="0"/>
              </a:rPr>
              <a:t>they are in “an undefined space” (both emotionally and physically) </a:t>
            </a:r>
          </a:p>
          <a:p>
            <a:r>
              <a:rPr lang="en-GB" sz="2400" dirty="0" smtClean="0">
                <a:latin typeface="Comic Sans MS" pitchFamily="66" charset="0"/>
              </a:rPr>
              <a:t>Feel excluded, uncertain and fearful</a:t>
            </a:r>
          </a:p>
          <a:p>
            <a:r>
              <a:rPr lang="en-GB" sz="2400" dirty="0" smtClean="0">
                <a:latin typeface="Comic Sans MS" pitchFamily="66" charset="0"/>
              </a:rPr>
              <a:t>Men had a strong desire to support their partners and fully engaged with the process of becoming a father</a:t>
            </a:r>
          </a:p>
          <a:p>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itchFamily="66" charset="0"/>
              </a:rPr>
              <a:t>Discussion</a:t>
            </a:r>
            <a:endParaRPr lang="en-GB" dirty="0">
              <a:latin typeface="Comic Sans MS" pitchFamily="66" charset="0"/>
            </a:endParaRPr>
          </a:p>
        </p:txBody>
      </p:sp>
      <p:sp>
        <p:nvSpPr>
          <p:cNvPr id="3" name="Content Placeholder 2"/>
          <p:cNvSpPr>
            <a:spLocks noGrp="1"/>
          </p:cNvSpPr>
          <p:nvPr>
            <p:ph idx="1"/>
          </p:nvPr>
        </p:nvSpPr>
        <p:spPr/>
        <p:txBody>
          <a:bodyPr/>
          <a:lstStyle/>
          <a:p>
            <a:r>
              <a:rPr lang="en-GB" sz="2400" dirty="0" smtClean="0">
                <a:latin typeface="Comic Sans MS" pitchFamily="66" charset="0"/>
              </a:rPr>
              <a:t>In the UK, Deave, Johnson and Ingram (2008) found that men often had only health care professionals and work colleagues to turn to for support.</a:t>
            </a:r>
          </a:p>
          <a:p>
            <a:pPr>
              <a:buNone/>
            </a:pPr>
            <a:r>
              <a:rPr lang="en-GB" sz="2400" dirty="0" smtClean="0">
                <a:latin typeface="Comic Sans MS" pitchFamily="66" charset="0"/>
              </a:rPr>
              <a:t> </a:t>
            </a:r>
          </a:p>
          <a:p>
            <a:r>
              <a:rPr lang="en-GB" sz="2400" dirty="0" smtClean="0">
                <a:latin typeface="Comic Sans MS" pitchFamily="66" charset="0"/>
              </a:rPr>
              <a:t>The men felt very involved with their partners pregnancy, but excluded from antenatal appointments, antenatal classes and the literature that was available</a:t>
            </a:r>
          </a:p>
          <a:p>
            <a:pPr>
              <a:buNone/>
            </a:pPr>
            <a:endParaRPr lang="en-GB" sz="2400" dirty="0" smtClean="0">
              <a:latin typeface="Comic Sans MS" pitchFamily="66" charset="0"/>
            </a:endParaRPr>
          </a:p>
          <a:p>
            <a:r>
              <a:rPr lang="en-GB" sz="2400" dirty="0" smtClean="0">
                <a:latin typeface="Comic Sans MS" pitchFamily="66" charset="0"/>
              </a:rPr>
              <a:t>Women in this study identified their partner as being their main support person.</a:t>
            </a:r>
            <a:endParaRPr lang="en-GB" sz="2400" dirty="0">
              <a:latin typeface="Comic Sans MS" pitchFamily="66"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itchFamily="66" charset="0"/>
              </a:rPr>
              <a:t>Discussion</a:t>
            </a:r>
            <a:endParaRPr lang="en-GB" dirty="0"/>
          </a:p>
        </p:txBody>
      </p:sp>
      <p:sp>
        <p:nvSpPr>
          <p:cNvPr id="3" name="Content Placeholder 2"/>
          <p:cNvSpPr>
            <a:spLocks noGrp="1"/>
          </p:cNvSpPr>
          <p:nvPr>
            <p:ph idx="1"/>
          </p:nvPr>
        </p:nvSpPr>
        <p:spPr/>
        <p:txBody>
          <a:bodyPr/>
          <a:lstStyle/>
          <a:p>
            <a:r>
              <a:rPr lang="en-GB" dirty="0" smtClean="0">
                <a:latin typeface="Comic Sans MS" pitchFamily="66" charset="0"/>
              </a:rPr>
              <a:t>Jungmarker et al (2010) found that men are happy to be secondary to the needs of their partner during prenatal care. </a:t>
            </a:r>
          </a:p>
          <a:p>
            <a:r>
              <a:rPr lang="en-GB" dirty="0" smtClean="0">
                <a:latin typeface="Comic Sans MS" pitchFamily="66" charset="0"/>
              </a:rPr>
              <a:t>“Playing second fiddle”</a:t>
            </a:r>
          </a:p>
          <a:p>
            <a:r>
              <a:rPr lang="en-GB" dirty="0" smtClean="0">
                <a:latin typeface="Comic Sans MS" pitchFamily="66" charset="0"/>
              </a:rPr>
              <a:t>Men felt excluded from prenatal appointments</a:t>
            </a:r>
          </a:p>
          <a:p>
            <a:r>
              <a:rPr lang="en-GB" dirty="0" smtClean="0">
                <a:latin typeface="Comic Sans MS" pitchFamily="66" charset="0"/>
              </a:rPr>
              <a:t>3.6% attended no antenatal appointments</a:t>
            </a:r>
            <a:endParaRPr lang="en-GB" dirty="0">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GB" b="1" dirty="0" smtClean="0">
                <a:latin typeface="Comic Sans MS" pitchFamily="66" charset="0"/>
              </a:rPr>
              <a:t>Recommendations</a:t>
            </a:r>
            <a:endParaRPr lang="en-US" b="1" dirty="0">
              <a:latin typeface="Comic Sans MS" pitchFamily="66" charset="0"/>
            </a:endParaRPr>
          </a:p>
        </p:txBody>
      </p:sp>
      <p:sp>
        <p:nvSpPr>
          <p:cNvPr id="120835" name="Rectangle 3"/>
          <p:cNvSpPr>
            <a:spLocks noGrp="1" noChangeArrowheads="1"/>
          </p:cNvSpPr>
          <p:nvPr>
            <p:ph type="body" idx="1"/>
          </p:nvPr>
        </p:nvSpPr>
        <p:spPr>
          <a:xfrm>
            <a:off x="457200" y="1600200"/>
            <a:ext cx="8229600" cy="5257800"/>
          </a:xfrm>
        </p:spPr>
        <p:txBody>
          <a:bodyPr/>
          <a:lstStyle/>
          <a:p>
            <a:pPr>
              <a:lnSpc>
                <a:spcPct val="120000"/>
              </a:lnSpc>
              <a:buFont typeface="Wingdings" pitchFamily="2" charset="2"/>
              <a:buChar char="§"/>
            </a:pPr>
            <a:r>
              <a:rPr lang="en-GB" sz="2400" dirty="0">
                <a:latin typeface="Comic Sans MS" pitchFamily="66" charset="0"/>
              </a:rPr>
              <a:t>Practice</a:t>
            </a:r>
          </a:p>
          <a:p>
            <a:pPr lvl="1">
              <a:lnSpc>
                <a:spcPct val="120000"/>
              </a:lnSpc>
              <a:buFont typeface="Wingdings" pitchFamily="2" charset="2"/>
              <a:buChar char="§"/>
            </a:pPr>
            <a:r>
              <a:rPr lang="en-GB" sz="2000" dirty="0" smtClean="0">
                <a:latin typeface="Comic Sans MS" pitchFamily="66" charset="0"/>
              </a:rPr>
              <a:t>Encourage, welcome and engage men </a:t>
            </a:r>
            <a:r>
              <a:rPr lang="en-GB" sz="2000" dirty="0">
                <a:latin typeface="Comic Sans MS" pitchFamily="66" charset="0"/>
              </a:rPr>
              <a:t>from the outset</a:t>
            </a:r>
          </a:p>
          <a:p>
            <a:pPr lvl="1">
              <a:lnSpc>
                <a:spcPct val="120000"/>
              </a:lnSpc>
              <a:buFont typeface="Wingdings" pitchFamily="2" charset="2"/>
              <a:buChar char="§"/>
            </a:pPr>
            <a:r>
              <a:rPr lang="en-GB" sz="2000" dirty="0" smtClean="0">
                <a:latin typeface="Comic Sans MS" pitchFamily="66" charset="0"/>
              </a:rPr>
              <a:t>Discuss questions, fears, concerns</a:t>
            </a:r>
            <a:r>
              <a:rPr lang="en-GB" sz="2000" dirty="0">
                <a:latin typeface="Comic Sans MS" pitchFamily="66" charset="0"/>
              </a:rPr>
              <a:t> </a:t>
            </a:r>
            <a:r>
              <a:rPr lang="en-GB" sz="2000" dirty="0" smtClean="0">
                <a:latin typeface="Comic Sans MS" pitchFamily="66" charset="0"/>
              </a:rPr>
              <a:t>and how they feel about their role in labour</a:t>
            </a:r>
            <a:endParaRPr lang="en-GB" sz="2000" dirty="0">
              <a:latin typeface="Comic Sans MS" pitchFamily="66" charset="0"/>
            </a:endParaRPr>
          </a:p>
          <a:p>
            <a:pPr lvl="1">
              <a:lnSpc>
                <a:spcPct val="120000"/>
              </a:lnSpc>
              <a:buFont typeface="Wingdings" pitchFamily="2" charset="2"/>
              <a:buChar char="§"/>
            </a:pPr>
            <a:r>
              <a:rPr lang="en-GB" sz="2000" dirty="0">
                <a:latin typeface="Comic Sans MS" pitchFamily="66" charset="0"/>
              </a:rPr>
              <a:t>Involve them in the birthing </a:t>
            </a:r>
            <a:r>
              <a:rPr lang="en-GB" sz="2000" dirty="0" smtClean="0">
                <a:latin typeface="Comic Sans MS" pitchFamily="66" charset="0"/>
              </a:rPr>
              <a:t>process, keep them informed and updated</a:t>
            </a:r>
          </a:p>
          <a:p>
            <a:pPr lvl="1">
              <a:lnSpc>
                <a:spcPct val="120000"/>
              </a:lnSpc>
              <a:buFont typeface="Wingdings" pitchFamily="2" charset="2"/>
              <a:buChar char="§"/>
            </a:pPr>
            <a:r>
              <a:rPr lang="en-GB" sz="2000" dirty="0" smtClean="0">
                <a:latin typeface="Comic Sans MS" pitchFamily="66" charset="0"/>
              </a:rPr>
              <a:t>Encourage them to care for their baby from the outset</a:t>
            </a:r>
          </a:p>
          <a:p>
            <a:pPr lvl="1">
              <a:lnSpc>
                <a:spcPct val="120000"/>
              </a:lnSpc>
              <a:buFont typeface="Wingdings" pitchFamily="2" charset="2"/>
              <a:buChar char="§"/>
            </a:pPr>
            <a:r>
              <a:rPr lang="en-GB" sz="2000" dirty="0" smtClean="0">
                <a:latin typeface="Comic Sans MS" pitchFamily="66" charset="0"/>
              </a:rPr>
              <a:t>Instil confidence</a:t>
            </a:r>
          </a:p>
          <a:p>
            <a:pPr lvl="1">
              <a:lnSpc>
                <a:spcPct val="120000"/>
              </a:lnSpc>
              <a:buFont typeface="Wingdings" pitchFamily="2" charset="2"/>
              <a:buChar char="§"/>
            </a:pPr>
            <a:r>
              <a:rPr lang="en-GB" sz="2000" dirty="0" smtClean="0">
                <a:latin typeface="Comic Sans MS" pitchFamily="66" charset="0"/>
              </a:rPr>
              <a:t>RCM</a:t>
            </a:r>
            <a:endParaRPr lang="en-GB" sz="2400" dirty="0" smtClean="0">
              <a:latin typeface="Comic Sans MS" pitchFamily="66" charset="0"/>
            </a:endParaRPr>
          </a:p>
          <a:p>
            <a:pPr>
              <a:lnSpc>
                <a:spcPct val="120000"/>
              </a:lnSpc>
              <a:buFont typeface="Wingdings" pitchFamily="2" charset="2"/>
              <a:buChar char="§"/>
            </a:pPr>
            <a:r>
              <a:rPr lang="en-GB" sz="2400" dirty="0" smtClean="0">
                <a:latin typeface="Comic Sans MS" pitchFamily="66" charset="0"/>
              </a:rPr>
              <a:t>Education</a:t>
            </a:r>
            <a:endParaRPr lang="en-GB" sz="2400" dirty="0">
              <a:latin typeface="Comic Sans MS" pitchFamily="66" charset="0"/>
            </a:endParaRPr>
          </a:p>
          <a:p>
            <a:pPr lvl="1">
              <a:lnSpc>
                <a:spcPct val="120000"/>
              </a:lnSpc>
              <a:buFont typeface="Wingdings" pitchFamily="2" charset="2"/>
              <a:buChar char="§"/>
            </a:pPr>
            <a:r>
              <a:rPr lang="en-GB" sz="2000" dirty="0" smtClean="0">
                <a:latin typeface="Comic Sans MS" pitchFamily="66" charset="0"/>
              </a:rPr>
              <a:t>The </a:t>
            </a:r>
            <a:r>
              <a:rPr lang="en-GB" sz="2000" dirty="0">
                <a:latin typeface="Comic Sans MS" pitchFamily="66" charset="0"/>
              </a:rPr>
              <a:t>role of the father in pregnancy, birth and beyond</a:t>
            </a:r>
          </a:p>
          <a:p>
            <a:pPr>
              <a:lnSpc>
                <a:spcPct val="90000"/>
              </a:lnSpc>
              <a:buFont typeface="Wingdings" pitchFamily="2" charset="2"/>
              <a:buNone/>
            </a:pPr>
            <a:r>
              <a:rPr lang="en-GB" sz="2400" dirty="0">
                <a:latin typeface="Comic Sans MS" pitchFamily="66" charset="0"/>
              </a:rPr>
              <a:t>	</a:t>
            </a:r>
            <a:endParaRPr lang="en-US" sz="2400" dirty="0">
              <a:latin typeface="Comic Sans MS"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GB" b="1" dirty="0">
                <a:latin typeface="Comic Sans MS" pitchFamily="66" charset="0"/>
              </a:rPr>
              <a:t>Conclusion</a:t>
            </a:r>
            <a:endParaRPr lang="en-US" b="1" dirty="0">
              <a:latin typeface="Comic Sans MS" pitchFamily="66" charset="0"/>
            </a:endParaRPr>
          </a:p>
        </p:txBody>
      </p:sp>
      <p:sp>
        <p:nvSpPr>
          <p:cNvPr id="121859" name="Rectangle 3"/>
          <p:cNvSpPr>
            <a:spLocks noGrp="1" noChangeArrowheads="1"/>
          </p:cNvSpPr>
          <p:nvPr>
            <p:ph type="body" idx="1"/>
          </p:nvPr>
        </p:nvSpPr>
        <p:spPr/>
        <p:txBody>
          <a:bodyPr/>
          <a:lstStyle/>
          <a:p>
            <a:pPr>
              <a:buFont typeface="Wingdings" pitchFamily="2" charset="2"/>
              <a:buChar char="§"/>
            </a:pPr>
            <a:r>
              <a:rPr lang="en-GB" sz="2800" dirty="0">
                <a:latin typeface="Comic Sans MS" pitchFamily="66" charset="0"/>
              </a:rPr>
              <a:t>Although it’s not about them men do value being included in maternity </a:t>
            </a:r>
            <a:r>
              <a:rPr lang="en-GB" sz="2800" dirty="0" smtClean="0">
                <a:latin typeface="Comic Sans MS" pitchFamily="66" charset="0"/>
              </a:rPr>
              <a:t>care</a:t>
            </a:r>
          </a:p>
          <a:p>
            <a:pPr>
              <a:buFont typeface="Wingdings" pitchFamily="2" charset="2"/>
              <a:buChar char="§"/>
            </a:pPr>
            <a:r>
              <a:rPr lang="en-GB" sz="2800" dirty="0" smtClean="0">
                <a:latin typeface="Comic Sans MS" pitchFamily="66" charset="0"/>
              </a:rPr>
              <a:t>Midwives do make a difference to men’s transition to fatherhood</a:t>
            </a:r>
            <a:endParaRPr lang="en-GB" sz="2800" dirty="0">
              <a:latin typeface="Comic Sans MS" pitchFamily="66" charset="0"/>
            </a:endParaRPr>
          </a:p>
          <a:p>
            <a:pPr>
              <a:buFont typeface="Wingdings" pitchFamily="2" charset="2"/>
              <a:buChar char="§"/>
            </a:pPr>
            <a:r>
              <a:rPr lang="en-GB" sz="2800" dirty="0" smtClean="0">
                <a:latin typeface="Comic Sans MS" pitchFamily="66" charset="0"/>
              </a:rPr>
              <a:t>Involvement </a:t>
            </a:r>
            <a:r>
              <a:rPr lang="en-GB" sz="2800" dirty="0">
                <a:latin typeface="Comic Sans MS" pitchFamily="66" charset="0"/>
              </a:rPr>
              <a:t>by midwives </a:t>
            </a:r>
            <a:r>
              <a:rPr lang="en-GB" sz="2800" dirty="0" smtClean="0">
                <a:latin typeface="Comic Sans MS" pitchFamily="66" charset="0"/>
              </a:rPr>
              <a:t>provides them with a </a:t>
            </a:r>
            <a:r>
              <a:rPr lang="en-GB" sz="2800" dirty="0">
                <a:latin typeface="Comic Sans MS" pitchFamily="66" charset="0"/>
              </a:rPr>
              <a:t>very positive </a:t>
            </a:r>
            <a:r>
              <a:rPr lang="en-GB" sz="2800" dirty="0" smtClean="0">
                <a:latin typeface="Comic Sans MS" pitchFamily="66" charset="0"/>
              </a:rPr>
              <a:t>experience</a:t>
            </a:r>
          </a:p>
          <a:p>
            <a:pPr>
              <a:buFont typeface="Wingdings" pitchFamily="2" charset="2"/>
              <a:buChar char="§"/>
            </a:pPr>
            <a:r>
              <a:rPr lang="en-GB" sz="2800" dirty="0" smtClean="0">
                <a:latin typeface="Comic Sans MS" pitchFamily="66" charset="0"/>
              </a:rPr>
              <a:t>Holistic family centred maternity care</a:t>
            </a:r>
            <a:endParaRPr lang="en-GB" sz="2800" dirty="0">
              <a:latin typeface="Comic Sans MS" pitchFamily="66" charset="0"/>
            </a:endParaRPr>
          </a:p>
          <a:p>
            <a:pPr>
              <a:buFont typeface="Wingdings" pitchFamily="2" charset="2"/>
              <a:buChar char="§"/>
            </a:pPr>
            <a:r>
              <a:rPr lang="en-GB" sz="2800" dirty="0">
                <a:latin typeface="Comic Sans MS" pitchFamily="66" charset="0"/>
              </a:rPr>
              <a:t>Consider those men who do not want to be </a:t>
            </a:r>
            <a:r>
              <a:rPr lang="en-GB" sz="2800" dirty="0" smtClean="0">
                <a:latin typeface="Comic Sans MS" pitchFamily="66" charset="0"/>
              </a:rPr>
              <a:t>present/involved</a:t>
            </a:r>
            <a:endParaRPr lang="en-GB" sz="2800" dirty="0">
              <a:latin typeface="Comic Sans MS" pitchFamily="66"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ctrTitle"/>
          </p:nvPr>
        </p:nvSpPr>
        <p:spPr>
          <a:xfrm>
            <a:off x="685800" y="0"/>
            <a:ext cx="7772400" cy="1981200"/>
          </a:xfrm>
        </p:spPr>
        <p:txBody>
          <a:bodyPr/>
          <a:lstStyle/>
          <a:p>
            <a:r>
              <a:rPr lang="en-GB" sz="7200" b="1" dirty="0">
                <a:latin typeface="Comic Sans MS" pitchFamily="66" charset="0"/>
              </a:rPr>
              <a:t>Thank You</a:t>
            </a:r>
            <a:endParaRPr lang="en-US" sz="7200" b="1" dirty="0">
              <a:latin typeface="Comic Sans MS" pitchFamily="66" charset="0"/>
            </a:endParaRPr>
          </a:p>
        </p:txBody>
      </p:sp>
      <p:sp>
        <p:nvSpPr>
          <p:cNvPr id="68613" name="Rectangle 5"/>
          <p:cNvSpPr>
            <a:spLocks noGrp="1" noChangeArrowheads="1"/>
          </p:cNvSpPr>
          <p:nvPr>
            <p:ph type="subTitle" idx="1"/>
          </p:nvPr>
        </p:nvSpPr>
        <p:spPr>
          <a:xfrm>
            <a:off x="0" y="2286000"/>
            <a:ext cx="9144000" cy="4419600"/>
          </a:xfrm>
        </p:spPr>
        <p:txBody>
          <a:bodyPr/>
          <a:lstStyle/>
          <a:p>
            <a:pPr algn="l">
              <a:lnSpc>
                <a:spcPct val="80000"/>
              </a:lnSpc>
              <a:buFont typeface="Wingdings" pitchFamily="2" charset="2"/>
              <a:buChar char="Ø"/>
            </a:pPr>
            <a:r>
              <a:rPr lang="en-GB" sz="2400" dirty="0">
                <a:latin typeface="Comic Sans MS" pitchFamily="66" charset="0"/>
              </a:rPr>
              <a:t>The Men who participated</a:t>
            </a:r>
          </a:p>
          <a:p>
            <a:pPr algn="l">
              <a:lnSpc>
                <a:spcPct val="80000"/>
              </a:lnSpc>
            </a:pPr>
            <a:endParaRPr lang="en-GB" sz="2400" dirty="0">
              <a:latin typeface="Comic Sans MS" pitchFamily="66" charset="0"/>
            </a:endParaRPr>
          </a:p>
          <a:p>
            <a:pPr algn="l">
              <a:lnSpc>
                <a:spcPct val="80000"/>
              </a:lnSpc>
            </a:pPr>
            <a:endParaRPr lang="en-GB" sz="2400" dirty="0">
              <a:latin typeface="Comic Sans MS" pitchFamily="66" charset="0"/>
            </a:endParaRPr>
          </a:p>
          <a:p>
            <a:pPr algn="l">
              <a:lnSpc>
                <a:spcPct val="80000"/>
              </a:lnSpc>
            </a:pPr>
            <a:endParaRPr lang="en-GB" sz="2400" dirty="0">
              <a:latin typeface="Comic Sans MS" pitchFamily="66" charset="0"/>
            </a:endParaRPr>
          </a:p>
          <a:p>
            <a:pPr algn="l">
              <a:lnSpc>
                <a:spcPct val="80000"/>
              </a:lnSpc>
              <a:buFont typeface="Wingdings" pitchFamily="2" charset="2"/>
              <a:buChar char="Ø"/>
            </a:pPr>
            <a:r>
              <a:rPr lang="en-GB" sz="2400" dirty="0">
                <a:latin typeface="Comic Sans MS" pitchFamily="66" charset="0"/>
              </a:rPr>
              <a:t>Supervisory and mentoring team</a:t>
            </a:r>
          </a:p>
          <a:p>
            <a:pPr algn="l">
              <a:lnSpc>
                <a:spcPct val="80000"/>
              </a:lnSpc>
            </a:pPr>
            <a:endParaRPr lang="en-GB" sz="2400" dirty="0">
              <a:latin typeface="Comic Sans MS" pitchFamily="66" charset="0"/>
            </a:endParaRPr>
          </a:p>
          <a:p>
            <a:pPr algn="l">
              <a:lnSpc>
                <a:spcPct val="80000"/>
              </a:lnSpc>
            </a:pPr>
            <a:endParaRPr lang="en-GB" sz="2400" dirty="0">
              <a:latin typeface="Comic Sans MS" pitchFamily="66" charset="0"/>
            </a:endParaRPr>
          </a:p>
          <a:p>
            <a:pPr algn="l">
              <a:lnSpc>
                <a:spcPct val="80000"/>
              </a:lnSpc>
            </a:pPr>
            <a:endParaRPr lang="en-GB" sz="2400" dirty="0">
              <a:latin typeface="Comic Sans MS" pitchFamily="66" charset="0"/>
            </a:endParaRPr>
          </a:p>
          <a:p>
            <a:pPr algn="l">
              <a:lnSpc>
                <a:spcPct val="80000"/>
              </a:lnSpc>
              <a:buFont typeface="Wingdings" pitchFamily="2" charset="2"/>
              <a:buChar char="Ø"/>
            </a:pPr>
            <a:r>
              <a:rPr lang="en-US" sz="2400" dirty="0">
                <a:latin typeface="Comic Sans MS" pitchFamily="66" charset="0"/>
              </a:rPr>
              <a:t>This research was funded by</a:t>
            </a:r>
          </a:p>
          <a:p>
            <a:pPr algn="l">
              <a:lnSpc>
                <a:spcPct val="80000"/>
              </a:lnSpc>
            </a:pPr>
            <a:r>
              <a:rPr lang="en-GB" sz="2400" dirty="0">
                <a:latin typeface="Comic Sans MS" pitchFamily="66" charset="0"/>
              </a:rPr>
              <a:t>	Stipend, TCD</a:t>
            </a:r>
            <a:endParaRPr lang="en-US" sz="2400" dirty="0">
              <a:latin typeface="Comic Sans MS" pitchFamily="66" charset="0"/>
            </a:endParaRPr>
          </a:p>
          <a:p>
            <a:pPr algn="l">
              <a:lnSpc>
                <a:spcPct val="80000"/>
              </a:lnSpc>
            </a:pPr>
            <a:r>
              <a:rPr lang="en-US" sz="2400" dirty="0">
                <a:latin typeface="Comic Sans MS" pitchFamily="66" charset="0"/>
              </a:rPr>
              <a:t>	Health Research Board [HPF/2010/59]</a:t>
            </a:r>
            <a:endParaRPr lang="en-GB" sz="2400" dirty="0">
              <a:latin typeface="Comic Sans MS" pitchFamily="66" charset="0"/>
            </a:endParaRPr>
          </a:p>
          <a:p>
            <a:pPr>
              <a:lnSpc>
                <a:spcPct val="80000"/>
              </a:lnSpc>
            </a:pPr>
            <a:endParaRPr lang="en-US" sz="2400" dirty="0">
              <a:latin typeface="Comic Sans MS" pitchFamily="66" charset="0"/>
            </a:endParaRPr>
          </a:p>
        </p:txBody>
      </p:sp>
      <p:pic>
        <p:nvPicPr>
          <p:cNvPr id="68616" name="Picture 8" descr="1276563_Gavor-donationer3[1]"/>
          <p:cNvPicPr>
            <a:picLocks noChangeAspect="1" noChangeArrowheads="1"/>
          </p:cNvPicPr>
          <p:nvPr/>
        </p:nvPicPr>
        <p:blipFill>
          <a:blip r:embed="rId3" cstate="print"/>
          <a:srcRect/>
          <a:stretch>
            <a:fillRect/>
          </a:stretch>
        </p:blipFill>
        <p:spPr bwMode="auto">
          <a:xfrm>
            <a:off x="7620000" y="2286000"/>
            <a:ext cx="1100138" cy="16764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References</a:t>
            </a:r>
            <a:endParaRPr lang="en-GB" b="1" dirty="0">
              <a:latin typeface="Comic Sans MS" pitchFamily="66" charset="0"/>
            </a:endParaRPr>
          </a:p>
        </p:txBody>
      </p:sp>
      <p:sp>
        <p:nvSpPr>
          <p:cNvPr id="3" name="Content Placeholder 2"/>
          <p:cNvSpPr>
            <a:spLocks noGrp="1"/>
          </p:cNvSpPr>
          <p:nvPr>
            <p:ph idx="1"/>
          </p:nvPr>
        </p:nvSpPr>
        <p:spPr/>
        <p:txBody>
          <a:bodyPr/>
          <a:lstStyle/>
          <a:p>
            <a:pPr>
              <a:buNone/>
            </a:pPr>
            <a:r>
              <a:rPr lang="en-GB" sz="1600" dirty="0" smtClean="0">
                <a:latin typeface="Comic Sans MS" pitchFamily="66" charset="0"/>
              </a:rPr>
              <a:t>Allen, S., &amp; Daly, K. (2007). The Effects of Father Involvement: An Updated Research Summary of the Evidence. In F. I. R. Alliance (Ed.). University of Guelph: Guelph Centre for Families, Work &amp; Well-Being.</a:t>
            </a:r>
          </a:p>
          <a:p>
            <a:pPr>
              <a:buNone/>
            </a:pPr>
            <a:r>
              <a:rPr lang="en-GB" sz="1600" dirty="0" smtClean="0">
                <a:latin typeface="Comic Sans MS" pitchFamily="66" charset="0"/>
              </a:rPr>
              <a:t>Deave, T., Johnson, D., &amp; Ingram, J. (2008). Transition to parenthood: the needs of parents in pregnancy and early parenthood. [Article]. </a:t>
            </a:r>
            <a:r>
              <a:rPr lang="en-GB" sz="1600" i="1" dirty="0" smtClean="0">
                <a:latin typeface="Comic Sans MS" pitchFamily="66" charset="0"/>
              </a:rPr>
              <a:t>BMC Pregnancy &amp; Childbirth, 8</a:t>
            </a:r>
            <a:r>
              <a:rPr lang="en-GB" sz="1600" dirty="0" smtClean="0">
                <a:latin typeface="Comic Sans MS" pitchFamily="66" charset="0"/>
              </a:rPr>
              <a:t>, 1-11. doi: 10.1186/1471-2393-8-30</a:t>
            </a:r>
          </a:p>
          <a:p>
            <a:pPr>
              <a:buNone/>
            </a:pPr>
            <a:r>
              <a:rPr lang="en-GB" sz="1600" dirty="0" smtClean="0">
                <a:latin typeface="Comic Sans MS" pitchFamily="66" charset="0"/>
              </a:rPr>
              <a:t>Eggebeen, D. J., &amp; Knoester, C. W. (2001). Does fatherhood matter for men? </a:t>
            </a:r>
            <a:r>
              <a:rPr lang="en-GB" sz="1600" i="1" dirty="0" smtClean="0">
                <a:latin typeface="Comic Sans MS" pitchFamily="66" charset="0"/>
              </a:rPr>
              <a:t>Journal of Marriage and the Family, 63</a:t>
            </a:r>
            <a:r>
              <a:rPr lang="en-GB" sz="1600" dirty="0" smtClean="0">
                <a:latin typeface="Comic Sans MS" pitchFamily="66" charset="0"/>
              </a:rPr>
              <a:t>(2), 381-393.</a:t>
            </a:r>
          </a:p>
          <a:p>
            <a:pPr>
              <a:buNone/>
            </a:pPr>
            <a:r>
              <a:rPr lang="en-GB" sz="1600" dirty="0" smtClean="0">
                <a:latin typeface="Comic Sans MS" pitchFamily="66" charset="0"/>
              </a:rPr>
              <a:t>Fatherhood Institute (2008). The Dad Deficit: the Missing Piece in the Maternity Jigsaw. Abergavenny: The Fatherhood Institute. </a:t>
            </a:r>
          </a:p>
          <a:p>
            <a:pPr>
              <a:buNone/>
            </a:pPr>
            <a:r>
              <a:rPr lang="en-GB" sz="1600" dirty="0" smtClean="0">
                <a:latin typeface="Comic Sans MS" pitchFamily="66" charset="0"/>
              </a:rPr>
              <a:t>Finnbogadóttir, H., Crang Svalenius, E., &amp; K Persson, E. (2003). Expectant first-time fathers' experiences of pregnancy. </a:t>
            </a:r>
            <a:r>
              <a:rPr lang="en-GB" sz="1600" i="1" dirty="0" smtClean="0">
                <a:latin typeface="Comic Sans MS" pitchFamily="66" charset="0"/>
              </a:rPr>
              <a:t>Midwifery, 19</a:t>
            </a:r>
            <a:r>
              <a:rPr lang="en-GB" sz="1600" dirty="0" smtClean="0">
                <a:latin typeface="Comic Sans MS" pitchFamily="66" charset="0"/>
              </a:rPr>
              <a:t>(2), 96-105. </a:t>
            </a:r>
          </a:p>
          <a:p>
            <a:pPr>
              <a:buNone/>
            </a:pPr>
            <a:r>
              <a:rPr lang="en-GB" sz="1600" dirty="0" smtClean="0">
                <a:latin typeface="Comic Sans MS" pitchFamily="66" charset="0"/>
              </a:rPr>
              <a:t>Flouri, E. (2005). </a:t>
            </a:r>
            <a:r>
              <a:rPr lang="en-GB" sz="1600" i="1" dirty="0" smtClean="0">
                <a:latin typeface="Comic Sans MS" pitchFamily="66" charset="0"/>
              </a:rPr>
              <a:t>Fathering &amp; Child Outcomes</a:t>
            </a:r>
            <a:r>
              <a:rPr lang="en-GB" sz="1600" dirty="0" smtClean="0">
                <a:latin typeface="Comic Sans MS" pitchFamily="66" charset="0"/>
              </a:rPr>
              <a:t>. Chichester: John Wiley &amp; Sons Ltd.</a:t>
            </a:r>
          </a:p>
          <a:p>
            <a:pPr>
              <a:buNone/>
            </a:pPr>
            <a:r>
              <a:rPr lang="en-GB" sz="1600" dirty="0" smtClean="0">
                <a:latin typeface="Comic Sans MS" pitchFamily="66" charset="0"/>
              </a:rPr>
              <a:t>Gamble, D., &amp; Morse, J. M. (1993). Fathers of breastfed infants: postponing and types of involvement. </a:t>
            </a:r>
            <a:r>
              <a:rPr lang="en-GB" sz="1600" i="1" dirty="0" smtClean="0">
                <a:latin typeface="Comic Sans MS" pitchFamily="66" charset="0"/>
              </a:rPr>
              <a:t>Journal of Obstetric, Gynecologic, and Neonatal Nursing, 22</a:t>
            </a:r>
            <a:r>
              <a:rPr lang="en-GB" sz="1600" dirty="0" smtClean="0">
                <a:latin typeface="Comic Sans MS" pitchFamily="66" charset="0"/>
              </a:rPr>
              <a:t>(4), 358-365. </a:t>
            </a:r>
          </a:p>
          <a:p>
            <a:pPr>
              <a:buNone/>
            </a:pPr>
            <a:endParaRPr lang="en-GB" sz="1800" dirty="0" smtClean="0">
              <a:latin typeface="Comic Sans MS" pitchFamily="66" charset="0"/>
            </a:endParaRPr>
          </a:p>
          <a:p>
            <a:endParaRPr lang="en-GB" sz="2000" dirty="0" smtClean="0"/>
          </a:p>
          <a:p>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References</a:t>
            </a:r>
            <a:endParaRPr lang="en-GB" b="1" dirty="0">
              <a:latin typeface="Comic Sans MS" pitchFamily="66" charset="0"/>
            </a:endParaRPr>
          </a:p>
        </p:txBody>
      </p:sp>
      <p:sp>
        <p:nvSpPr>
          <p:cNvPr id="3" name="Content Placeholder 2"/>
          <p:cNvSpPr>
            <a:spLocks noGrp="1"/>
          </p:cNvSpPr>
          <p:nvPr>
            <p:ph idx="1"/>
          </p:nvPr>
        </p:nvSpPr>
        <p:spPr/>
        <p:txBody>
          <a:bodyPr/>
          <a:lstStyle/>
          <a:p>
            <a:pPr>
              <a:buNone/>
            </a:pPr>
            <a:r>
              <a:rPr lang="en-GB" sz="1600" dirty="0" smtClean="0">
                <a:latin typeface="Comic Sans MS" pitchFamily="66" charset="0"/>
              </a:rPr>
              <a:t>Steen, M., Downe, S., Bamford, N., &amp; Edozien, L. (2011). Not-patient and not-visitor: A metasynthesis fathers' encounters with pregnancy, birth and maternity care. </a:t>
            </a:r>
            <a:r>
              <a:rPr lang="en-GB" sz="1600" i="1" dirty="0" smtClean="0">
                <a:latin typeface="Comic Sans MS" pitchFamily="66" charset="0"/>
              </a:rPr>
              <a:t>Midwifery</a:t>
            </a:r>
            <a:r>
              <a:rPr lang="en-GB" sz="1600" dirty="0" smtClean="0">
                <a:latin typeface="Comic Sans MS" pitchFamily="66" charset="0"/>
              </a:rPr>
              <a:t>(0). doi: 10.1016/j.midw.2011.06.009</a:t>
            </a:r>
          </a:p>
          <a:p>
            <a:pPr>
              <a:buNone/>
            </a:pPr>
            <a:r>
              <a:rPr lang="en-GB" sz="1600" dirty="0" smtClean="0">
                <a:latin typeface="Comic Sans MS" pitchFamily="66" charset="0"/>
              </a:rPr>
              <a:t>Swanson, V., &amp; Power, G. (2005). Initiation and continuation of breastfeeding: theory of planned behaviour. [Original research]. </a:t>
            </a:r>
            <a:r>
              <a:rPr lang="en-GB" sz="1600" i="1" dirty="0" smtClean="0">
                <a:latin typeface="Comic Sans MS" pitchFamily="66" charset="0"/>
              </a:rPr>
              <a:t>Journal of Advanced Nursing, 50</a:t>
            </a:r>
            <a:r>
              <a:rPr lang="en-GB" sz="1600" dirty="0" smtClean="0">
                <a:latin typeface="Comic Sans MS" pitchFamily="66" charset="0"/>
              </a:rPr>
              <a:t>(3), 272-282. </a:t>
            </a:r>
          </a:p>
          <a:p>
            <a:pPr>
              <a:buNone/>
            </a:pPr>
            <a:r>
              <a:rPr lang="en-GB" sz="1600" dirty="0" smtClean="0">
                <a:latin typeface="Comic Sans MS" pitchFamily="66" charset="0"/>
              </a:rPr>
              <a:t>The Irish Independent ( 1989) More dads present at childbirth,  Date: Sep 27,  Section: None;  Page: 11  </a:t>
            </a:r>
          </a:p>
          <a:p>
            <a:pPr>
              <a:buNone/>
            </a:pPr>
            <a:r>
              <a:rPr lang="en-GB" sz="1600" dirty="0" smtClean="0">
                <a:latin typeface="Comic Sans MS" pitchFamily="66" charset="0"/>
              </a:rPr>
              <a:t>Tohotoa, J., Maycock, B., Hauck, Y., Howat, P., Burns, S., &amp; Binns, C. (2011). Supporting mothers to breastfeed: the development and process evaluation of a father inclusive perinatal education support program in Perth, Western Australia. </a:t>
            </a:r>
            <a:r>
              <a:rPr lang="en-GB" sz="1600" i="1" dirty="0" smtClean="0">
                <a:latin typeface="Comic Sans MS" pitchFamily="66" charset="0"/>
              </a:rPr>
              <a:t>Health Promotion International, 26</a:t>
            </a:r>
            <a:r>
              <a:rPr lang="en-GB" sz="1600" dirty="0" smtClean="0">
                <a:latin typeface="Comic Sans MS" pitchFamily="66" charset="0"/>
              </a:rPr>
              <a:t>(3), 351-361. doi: 10.1093/heapro/daq077</a:t>
            </a:r>
          </a:p>
          <a:p>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References</a:t>
            </a:r>
            <a:endParaRPr lang="en-GB" dirty="0"/>
          </a:p>
        </p:txBody>
      </p:sp>
      <p:sp>
        <p:nvSpPr>
          <p:cNvPr id="3" name="Content Placeholder 2"/>
          <p:cNvSpPr>
            <a:spLocks noGrp="1"/>
          </p:cNvSpPr>
          <p:nvPr>
            <p:ph idx="1"/>
          </p:nvPr>
        </p:nvSpPr>
        <p:spPr>
          <a:xfrm>
            <a:off x="457200" y="1600200"/>
            <a:ext cx="8229600" cy="4800600"/>
          </a:xfrm>
        </p:spPr>
        <p:txBody>
          <a:bodyPr/>
          <a:lstStyle/>
          <a:p>
            <a:pPr>
              <a:buNone/>
            </a:pPr>
            <a:r>
              <a:rPr lang="en-GB" sz="1600" dirty="0" smtClean="0">
                <a:latin typeface="Comic Sans MS" pitchFamily="66" charset="0"/>
              </a:rPr>
              <a:t>Hildingsson, I., Tingvall, M., &amp; Rubertsson, C. (2008). Partner support in the childbearing period—A follow up study. </a:t>
            </a:r>
            <a:r>
              <a:rPr lang="en-GB" sz="1600" i="1" dirty="0" smtClean="0">
                <a:latin typeface="Comic Sans MS" pitchFamily="66" charset="0"/>
              </a:rPr>
              <a:t>Women and Birth, 21</a:t>
            </a:r>
            <a:r>
              <a:rPr lang="en-GB" sz="1600" dirty="0" smtClean="0">
                <a:latin typeface="Comic Sans MS" pitchFamily="66" charset="0"/>
              </a:rPr>
              <a:t>(4), 141-148. doi: 10.1016/j.wombi.2008.07.003</a:t>
            </a:r>
          </a:p>
          <a:p>
            <a:pPr>
              <a:buNone/>
            </a:pPr>
            <a:r>
              <a:rPr lang="en-GB" sz="1600" dirty="0" smtClean="0">
                <a:latin typeface="Comic Sans MS" pitchFamily="66" charset="0"/>
              </a:rPr>
              <a:t>Jungmarker, E. B., Lindgren, H., &amp; Hildingsson, I. (2010). Playing Second Fiddle Is Okay-Swedish Fathers' Experiences of Prenatal Care. </a:t>
            </a:r>
            <a:r>
              <a:rPr lang="en-GB" sz="1600" i="1" dirty="0" smtClean="0">
                <a:latin typeface="Comic Sans MS" pitchFamily="66" charset="0"/>
              </a:rPr>
              <a:t>Journal of Midwifery &amp; Womens Health, 55</a:t>
            </a:r>
            <a:r>
              <a:rPr lang="en-GB" sz="1600" dirty="0" smtClean="0">
                <a:latin typeface="Comic Sans MS" pitchFamily="66" charset="0"/>
              </a:rPr>
              <a:t>(5), 421-429. doi: 10.1016/j.jmwh.2010.03.007</a:t>
            </a:r>
          </a:p>
          <a:p>
            <a:pPr>
              <a:buNone/>
            </a:pPr>
            <a:r>
              <a:rPr lang="en-GB" sz="1600" dirty="0" smtClean="0">
                <a:latin typeface="Comic Sans MS" pitchFamily="66" charset="0"/>
              </a:rPr>
              <a:t>RCM. (2011). Reaching Out: Involving Fathers in Maternity Care. London: The Royal College of Midwives</a:t>
            </a:r>
          </a:p>
          <a:p>
            <a:pPr>
              <a:buNone/>
            </a:pPr>
            <a:r>
              <a:rPr lang="en-GB" sz="1600" dirty="0" smtClean="0">
                <a:latin typeface="Comic Sans MS" pitchFamily="66" charset="0"/>
              </a:rPr>
              <a:t>Richardson, N., &amp; Carroll, P. (2008). National Men’s Health Policy 2008-2013: Working with men in Ireland to achieve optimum health and well-being. Dublin: Department of Health and Children.</a:t>
            </a:r>
          </a:p>
          <a:p>
            <a:pPr>
              <a:buNone/>
            </a:pPr>
            <a:r>
              <a:rPr lang="en-GB" sz="1600" dirty="0" smtClean="0">
                <a:latin typeface="Comic Sans MS" pitchFamily="66" charset="0"/>
              </a:rPr>
              <a:t>Sarkadi, A., Kirstiansson, R., Oberklaid, F., &amp; et al. (2008). Fathers' involvement and children's developmental outcomes: a systematic review of longitudinal studies. [Systematic review]. </a:t>
            </a:r>
            <a:r>
              <a:rPr lang="en-GB" sz="1600" i="1" dirty="0" smtClean="0">
                <a:latin typeface="Comic Sans MS" pitchFamily="66" charset="0"/>
              </a:rPr>
              <a:t>Acta Paediatrica, 97</a:t>
            </a:r>
            <a:r>
              <a:rPr lang="en-GB" sz="1600" dirty="0" smtClean="0">
                <a:latin typeface="Comic Sans MS" pitchFamily="66" charset="0"/>
              </a:rPr>
              <a:t>(2), 153-158. </a:t>
            </a:r>
          </a:p>
          <a:p>
            <a:pPr>
              <a:buNone/>
            </a:pPr>
            <a:r>
              <a:rPr lang="en-GB" sz="1600" dirty="0" smtClean="0">
                <a:latin typeface="Comic Sans MS" pitchFamily="66" charset="0"/>
              </a:rPr>
              <a:t>Singh, D., &amp; Newburn, M. (2000). Becoming a Father: Men’s Access to Information and Support about Pregnancy, Birth, and Life with a New Baby. London: National Childbirth Trust.</a:t>
            </a:r>
          </a:p>
          <a:p>
            <a:pPr>
              <a:buNone/>
            </a:pPr>
            <a:endParaRPr lang="en-GB" sz="1600" dirty="0">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ctrTitle"/>
          </p:nvPr>
        </p:nvSpPr>
        <p:spPr/>
        <p:txBody>
          <a:bodyPr/>
          <a:lstStyle/>
          <a:p>
            <a:r>
              <a:rPr lang="en-GB" sz="5400" b="1" dirty="0">
                <a:latin typeface="Comic Sans MS" pitchFamily="66" charset="0"/>
              </a:rPr>
              <a:t>Questions ?</a:t>
            </a:r>
            <a:endParaRPr lang="en-US" sz="5400" b="1" dirty="0">
              <a:latin typeface="Comic Sans MS" pitchFamily="66" charset="0"/>
            </a:endParaRPr>
          </a:p>
        </p:txBody>
      </p:sp>
      <p:sp>
        <p:nvSpPr>
          <p:cNvPr id="100357" name="Rectangle 5"/>
          <p:cNvSpPr>
            <a:spLocks noGrp="1" noChangeArrowheads="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6772</TotalTime>
  <Words>3937</Words>
  <Application>Microsoft Office PowerPoint</Application>
  <PresentationFormat>On-screen Show (4:3)</PresentationFormat>
  <Paragraphs>307</Paragraphs>
  <Slides>29</Slides>
  <Notes>29</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29</vt:i4>
      </vt:variant>
    </vt:vector>
  </HeadingPairs>
  <TitlesOfParts>
    <vt:vector size="30" baseType="lpstr">
      <vt:lpstr>Default Design</vt:lpstr>
      <vt:lpstr>  </vt:lpstr>
      <vt:lpstr>Men’s entrance into the maternity hospital</vt:lpstr>
      <vt:lpstr>Men’s entrance in the labour ward</vt:lpstr>
      <vt:lpstr>Present </vt:lpstr>
      <vt:lpstr>Why involve men in maternity care</vt:lpstr>
      <vt:lpstr>Benefits of men’s involvement to his partner</vt:lpstr>
      <vt:lpstr>Benefits of men’s involvement for himself</vt:lpstr>
      <vt:lpstr>Aim</vt:lpstr>
      <vt:lpstr>Methodology </vt:lpstr>
      <vt:lpstr>Demographic profile</vt:lpstr>
      <vt:lpstr>Types of maternity care accessed</vt:lpstr>
      <vt:lpstr>Men’s interactions with midwives within antenatal care</vt:lpstr>
      <vt:lpstr>Men’s interactions with midwives within antenatal care cont.</vt:lpstr>
      <vt:lpstr>Impact of midwives interactions - Antenatal</vt:lpstr>
      <vt:lpstr>Mode of delivery</vt:lpstr>
      <vt:lpstr>Men’s interactions with midwives within intrapartum care</vt:lpstr>
      <vt:lpstr>Intrapartum interactions with midwives</vt:lpstr>
      <vt:lpstr>Men’s interactions with midwives within postnatal  care</vt:lpstr>
      <vt:lpstr>Postnatal impact of midwives interactions</vt:lpstr>
      <vt:lpstr>Discussion</vt:lpstr>
      <vt:lpstr>Discussion</vt:lpstr>
      <vt:lpstr>Discussion</vt:lpstr>
      <vt:lpstr>Recommendations</vt:lpstr>
      <vt:lpstr>Conclusion</vt:lpstr>
      <vt:lpstr>Thank You</vt:lpstr>
      <vt:lpstr>References</vt:lpstr>
      <vt:lpstr>References</vt:lpstr>
      <vt:lpstr>References</vt:lpstr>
      <vt:lpstr>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lorraine</dc:creator>
  <cp:lastModifiedBy>Administrator</cp:lastModifiedBy>
  <cp:revision>212</cp:revision>
  <cp:lastPrinted>1601-01-01T00:00:00Z</cp:lastPrinted>
  <dcterms:created xsi:type="dcterms:W3CDTF">1601-01-01T00:00:00Z</dcterms:created>
  <dcterms:modified xsi:type="dcterms:W3CDTF">2013-11-25T11:54:07Z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