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0" r:id="rId4"/>
    <p:sldId id="268" r:id="rId5"/>
    <p:sldId id="269" r:id="rId6"/>
    <p:sldId id="265" r:id="rId7"/>
    <p:sldId id="271" r:id="rId8"/>
    <p:sldId id="272" r:id="rId9"/>
    <p:sldId id="273" r:id="rId10"/>
    <p:sldId id="274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0DB5AEC-87F6-4C15-A868-2CC2F93331E1}" type="datetimeFigureOut">
              <a:rPr lang="en-IE"/>
              <a:pPr>
                <a:defRPr/>
              </a:pPr>
              <a:t>09/04/2011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E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IE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ACFF364-B0E1-40F7-8B9D-86A1265C941C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E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FE9D3C-D8FB-4B8B-AFCA-913FC6143BC7}" type="slidenum">
              <a:rPr lang="en-I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I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E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ECA82E-4447-4C97-83F6-BEA03AD351ED}" type="slidenum">
              <a:rPr lang="en-I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I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E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804E570-5362-4A94-963D-3B497F959F33}" type="slidenum">
              <a:rPr lang="en-I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I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E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3ECE616-381A-4DE5-93DF-15DF86E1B513}" type="slidenum">
              <a:rPr lang="en-I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I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E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E012D8-55D4-429E-B2CD-2C426FADDB76}" type="slidenum">
              <a:rPr lang="en-I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I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E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48FF4E-579D-48A8-8F68-E926CECAA50F}" type="slidenum">
              <a:rPr lang="en-I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I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C7FE8-841A-4B58-A0FB-174E0F7D182E}" type="datetimeFigureOut">
              <a:rPr lang="en-IE"/>
              <a:pPr>
                <a:defRPr/>
              </a:pPr>
              <a:t>09/04/2011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BF68D-97E0-4C43-8B8D-27CFB87E8F6F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  <p:transition advClick="0" advTm="20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69D02-8CCB-4D19-B778-7B74C07AB88F}" type="datetimeFigureOut">
              <a:rPr lang="en-IE"/>
              <a:pPr>
                <a:defRPr/>
              </a:pPr>
              <a:t>09/04/2011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AFEBF-0378-4A9A-B0E6-0F23544B4D0B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  <p:transition advClick="0" advTm="20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22841-12E3-473D-8BB8-39A73ADBB162}" type="datetimeFigureOut">
              <a:rPr lang="en-IE"/>
              <a:pPr>
                <a:defRPr/>
              </a:pPr>
              <a:t>09/04/2011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5630C-7E39-45F4-94FF-C912960DFADD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  <p:transition advClick="0" advTm="20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B08DE-D67A-41E0-8A35-6B0C5D9915E3}" type="datetimeFigureOut">
              <a:rPr lang="en-IE"/>
              <a:pPr>
                <a:defRPr/>
              </a:pPr>
              <a:t>09/04/2011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D76F4-43B0-4E04-9224-B0EEB2EF6CCD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  <p:transition advClick="0" advTm="20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F0479-6605-42C2-A04A-3328E0766B9E}" type="datetimeFigureOut">
              <a:rPr lang="en-IE"/>
              <a:pPr>
                <a:defRPr/>
              </a:pPr>
              <a:t>09/04/2011</a:t>
            </a:fld>
            <a:endParaRPr lang="en-I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26AE2-EBDA-4211-9676-49B23C652EE3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  <p:transition advClick="0" advTm="20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6D18D-F0A2-470A-94E5-24342665D706}" type="datetimeFigureOut">
              <a:rPr lang="en-IE"/>
              <a:pPr>
                <a:defRPr/>
              </a:pPr>
              <a:t>09/04/2011</a:t>
            </a:fld>
            <a:endParaRPr lang="en-I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86395-B22A-4D5B-9D5A-1681451E59E0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  <p:transition advClick="0" advTm="20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C31C6-F530-494E-9AEF-466A7C5F7A60}" type="datetimeFigureOut">
              <a:rPr lang="en-IE"/>
              <a:pPr>
                <a:defRPr/>
              </a:pPr>
              <a:t>09/04/2011</a:t>
            </a:fld>
            <a:endParaRPr lang="en-I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3E6B1-7B5D-4D6F-9EED-D3D0837060DD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  <p:transition advClick="0" advTm="20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4C27F4-B74F-49A3-A2B0-97597EA7BCC5}" type="datetimeFigureOut">
              <a:rPr lang="en-IE"/>
              <a:pPr>
                <a:defRPr/>
              </a:pPr>
              <a:t>09/04/2011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731EC-E127-47CD-9C8C-B80450A9331B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  <p:transition advClick="0" advTm="20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E9B3D-183E-471E-9622-8F6E9536686C}" type="datetimeFigureOut">
              <a:rPr lang="en-IE"/>
              <a:pPr>
                <a:defRPr/>
              </a:pPr>
              <a:t>09/04/2011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091B2-39FD-4351-AABA-40B68004FD5D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  <p:transition advClick="0" advTm="20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D5CCD-9E41-44E2-97A0-CF552EC1B7F8}" type="datetimeFigureOut">
              <a:rPr lang="en-IE"/>
              <a:pPr>
                <a:defRPr/>
              </a:pPr>
              <a:t>09/04/2011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276FB-F7EC-45D4-AC2F-E89F314B29A2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  <p:transition advClick="0" advTm="20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2E2DD-A9A7-4619-B3F3-ECA249178BF5}" type="datetimeFigureOut">
              <a:rPr lang="en-IE"/>
              <a:pPr>
                <a:defRPr/>
              </a:pPr>
              <a:t>09/04/2011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43EDE-2AE3-4ADC-8674-FACEBC094BFC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  <p:transition advClick="0" advTm="2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IE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D40CBA4-C264-4AC4-ADB4-2F63ADDC3A2A}" type="datetimeFigureOut">
              <a:rPr lang="en-IE"/>
              <a:pPr>
                <a:defRPr/>
              </a:pPr>
              <a:t>09/04/2011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2028BF2-9D31-431D-B286-84FA595DF27C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2000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wmf"/><Relationship Id="rId7" Type="http://schemas.openxmlformats.org/officeDocument/2006/relationships/image" Target="../media/image6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2592288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IE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Catering for </a:t>
            </a:r>
            <a:br>
              <a:rPr lang="en-IE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en-IE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different user’s profiles in </a:t>
            </a:r>
            <a:r>
              <a:rPr lang="en-IE" sz="9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/>
            </a:r>
            <a:br>
              <a:rPr lang="en-IE" sz="9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en-IE" sz="9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HELIO</a:t>
            </a:r>
            <a:endParaRPr lang="en-IE" sz="9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3408" y="3717032"/>
            <a:ext cx="8565999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TCD &amp; The </a:t>
            </a:r>
            <a:r>
              <a:rPr lang="en-IE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HELIO </a:t>
            </a:r>
            <a:r>
              <a:rPr lang="en-IE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Consortium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Vilnius, 11.04.11</a:t>
            </a:r>
            <a:endParaRPr lang="en-IE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/>
          <p:cNvSpPr/>
          <p:nvPr/>
        </p:nvSpPr>
        <p:spPr>
          <a:xfrm rot="20274963">
            <a:off x="4835525" y="4357688"/>
            <a:ext cx="4225925" cy="222408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3600" dirty="0"/>
              <a:t>HELIO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145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I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</a:t>
            </a:r>
            <a:endParaRPr lang="en-I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un 3"/>
          <p:cNvSpPr/>
          <p:nvPr/>
        </p:nvSpPr>
        <p:spPr>
          <a:xfrm>
            <a:off x="6084888" y="1341438"/>
            <a:ext cx="863600" cy="863600"/>
          </a:xfrm>
          <a:prstGeom prst="su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pic>
        <p:nvPicPr>
          <p:cNvPr id="6" name="Picture 6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7763" y="5805488"/>
            <a:ext cx="766762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Up Arrow 6"/>
          <p:cNvSpPr/>
          <p:nvPr/>
        </p:nvSpPr>
        <p:spPr>
          <a:xfrm>
            <a:off x="6372225" y="2565400"/>
            <a:ext cx="287338" cy="295116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8" name="Rectangle 7"/>
          <p:cNvSpPr/>
          <p:nvPr/>
        </p:nvSpPr>
        <p:spPr>
          <a:xfrm>
            <a:off x="7164288" y="5229200"/>
            <a:ext cx="114646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???</a:t>
            </a: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4716463" y="4005263"/>
            <a:ext cx="1008062" cy="979487"/>
            <a:chOff x="2195736" y="4293096"/>
            <a:chExt cx="1296144" cy="1339071"/>
          </a:xfrm>
        </p:grpSpPr>
        <p:pic>
          <p:nvPicPr>
            <p:cNvPr id="3090" name="Picture 2" descr="C:\Program Files (x86)\Microsoft Office\MEDIA\CAGCAT10\j0301076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699792" y="4293096"/>
              <a:ext cx="792088" cy="792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91" name="Picture 5" descr="C:\Program Files (x86)\Microsoft Office\MEDIA\CAGCAT10\j0335112.wm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195736" y="4822703"/>
              <a:ext cx="809464" cy="809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7812088" y="2852738"/>
            <a:ext cx="1008062" cy="990600"/>
            <a:chOff x="5148064" y="3573016"/>
            <a:chExt cx="1245281" cy="1277663"/>
          </a:xfrm>
        </p:grpSpPr>
        <p:pic>
          <p:nvPicPr>
            <p:cNvPr id="3088" name="Picture 3" descr="C:\Program Files (x86)\Microsoft Office\MEDIA\CAGCAT10\j0215086.wm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148064" y="3573016"/>
              <a:ext cx="571076" cy="894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9" name="Picture 4" descr="C:\Program Files (x86)\Microsoft Office\MEDIA\CAGCAT10\j0251301.wmf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448346" y="4053593"/>
              <a:ext cx="944999" cy="7970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Up Arrow 14"/>
          <p:cNvSpPr/>
          <p:nvPr/>
        </p:nvSpPr>
        <p:spPr>
          <a:xfrm rot="12360826">
            <a:off x="5616575" y="2100263"/>
            <a:ext cx="282575" cy="1871662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6" name="Up Arrow 15"/>
          <p:cNvSpPr/>
          <p:nvPr/>
        </p:nvSpPr>
        <p:spPr>
          <a:xfrm rot="8116147">
            <a:off x="7096125" y="1949450"/>
            <a:ext cx="341313" cy="1000125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9" name="Up Arrow 18"/>
          <p:cNvSpPr/>
          <p:nvPr/>
        </p:nvSpPr>
        <p:spPr>
          <a:xfrm rot="19829979" flipH="1">
            <a:off x="5554663" y="4946650"/>
            <a:ext cx="242887" cy="838200"/>
          </a:xfrm>
          <a:prstGeom prst="up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0" name="Up Arrow 19"/>
          <p:cNvSpPr/>
          <p:nvPr/>
        </p:nvSpPr>
        <p:spPr>
          <a:xfrm rot="1897137">
            <a:off x="7294563" y="3589338"/>
            <a:ext cx="258762" cy="1671637"/>
          </a:xfrm>
          <a:prstGeom prst="up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467544" y="1772816"/>
            <a:ext cx="4500563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IE" sz="2400" dirty="0">
                <a:latin typeface="Calibri" pitchFamily="34" charset="0"/>
              </a:rPr>
              <a:t>HELIO is designed to </a:t>
            </a:r>
            <a:r>
              <a:rPr lang="en-IE" sz="2400" dirty="0" smtClean="0">
                <a:latin typeface="Calibri" pitchFamily="34" charset="0"/>
              </a:rPr>
              <a:t>help scientists:  finding</a:t>
            </a:r>
            <a:r>
              <a:rPr lang="en-IE" sz="2400" dirty="0">
                <a:latin typeface="Calibri" pitchFamily="34" charset="0"/>
              </a:rPr>
              <a:t>, </a:t>
            </a:r>
            <a:r>
              <a:rPr lang="en-IE" sz="2400" dirty="0" smtClean="0">
                <a:latin typeface="Calibri" pitchFamily="34" charset="0"/>
              </a:rPr>
              <a:t>retrieving,  </a:t>
            </a:r>
            <a:r>
              <a:rPr lang="en-IE" sz="2400" dirty="0">
                <a:latin typeface="Calibri" pitchFamily="34" charset="0"/>
              </a:rPr>
              <a:t>and analyzing </a:t>
            </a:r>
            <a:r>
              <a:rPr lang="en-IE" sz="2400" dirty="0" smtClean="0">
                <a:latin typeface="Calibri" pitchFamily="34" charset="0"/>
              </a:rPr>
              <a:t>data </a:t>
            </a:r>
            <a:r>
              <a:rPr lang="en-IE" sz="2400" dirty="0">
                <a:latin typeface="Calibri" pitchFamily="34" charset="0"/>
              </a:rPr>
              <a:t>regarding the sun, </a:t>
            </a:r>
          </a:p>
          <a:p>
            <a:pPr algn="just"/>
            <a:r>
              <a:rPr lang="en-IE" sz="2400" dirty="0">
                <a:latin typeface="Calibri" pitchFamily="34" charset="0"/>
              </a:rPr>
              <a:t>its related phenomena and their effects on</a:t>
            </a:r>
            <a:r>
              <a:rPr lang="en-IE" sz="2400" dirty="0" smtClean="0">
                <a:latin typeface="Calibri" pitchFamily="34" charset="0"/>
              </a:rPr>
              <a:t>: </a:t>
            </a:r>
            <a:r>
              <a:rPr lang="en-IE" sz="2400" dirty="0">
                <a:latin typeface="Calibri" pitchFamily="34" charset="0"/>
              </a:rPr>
              <a:t>the Earth, </a:t>
            </a:r>
            <a:r>
              <a:rPr lang="en-IE" sz="2400" dirty="0" smtClean="0">
                <a:latin typeface="Calibri" pitchFamily="34" charset="0"/>
              </a:rPr>
              <a:t>and, the </a:t>
            </a:r>
            <a:r>
              <a:rPr lang="en-IE" sz="2400" dirty="0">
                <a:latin typeface="Calibri" pitchFamily="34" charset="0"/>
              </a:rPr>
              <a:t>other planets of the Solar System.</a:t>
            </a:r>
          </a:p>
          <a:p>
            <a:endParaRPr lang="en-IE" dirty="0">
              <a:latin typeface="Calibri" pitchFamily="34" charset="0"/>
            </a:endParaRPr>
          </a:p>
        </p:txBody>
      </p:sp>
      <p:pic>
        <p:nvPicPr>
          <p:cNvPr id="3087" name="Picture 22" descr="helio_logo4_sm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6113463"/>
            <a:ext cx="13319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4" grpId="0" animBg="1"/>
      <p:bldP spid="4" grpId="1" animBg="1"/>
      <p:bldP spid="7" grpId="0" animBg="1"/>
      <p:bldP spid="7" grpId="1" animBg="1"/>
      <p:bldP spid="15" grpId="0" animBg="1"/>
      <p:bldP spid="16" grpId="0" animBg="1"/>
      <p:bldP spid="19" grpId="0" animBg="1"/>
      <p:bldP spid="20" grpId="0" animBg="1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/>
          <p:cNvSpPr/>
          <p:nvPr/>
        </p:nvSpPr>
        <p:spPr>
          <a:xfrm rot="20274963">
            <a:off x="831850" y="2324100"/>
            <a:ext cx="7086600" cy="316547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3600" dirty="0"/>
              <a:t>HELIO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145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I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Technological Challenge</a:t>
            </a:r>
            <a:endParaRPr lang="en-I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lowchart: Magnetic Disk 3"/>
          <p:cNvSpPr/>
          <p:nvPr/>
        </p:nvSpPr>
        <p:spPr>
          <a:xfrm>
            <a:off x="5508625" y="1844675"/>
            <a:ext cx="1150938" cy="86360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5" name="Flowchart: Magnetic Disk 4"/>
          <p:cNvSpPr/>
          <p:nvPr/>
        </p:nvSpPr>
        <p:spPr>
          <a:xfrm>
            <a:off x="5508625" y="3068638"/>
            <a:ext cx="1150938" cy="865187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6" name="Flowchart: Magnetic Disk 5"/>
          <p:cNvSpPr/>
          <p:nvPr/>
        </p:nvSpPr>
        <p:spPr>
          <a:xfrm>
            <a:off x="5508625" y="4292600"/>
            <a:ext cx="1150938" cy="865188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7" name="Flowchart: Magnetic Disk 6"/>
          <p:cNvSpPr/>
          <p:nvPr/>
        </p:nvSpPr>
        <p:spPr>
          <a:xfrm>
            <a:off x="5508625" y="5516563"/>
            <a:ext cx="1150938" cy="865187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948488" y="1773238"/>
            <a:ext cx="1944687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>
                <a:latin typeface="Calibri" pitchFamily="34" charset="0"/>
              </a:rPr>
              <a:t>Data and Metadata </a:t>
            </a:r>
          </a:p>
          <a:p>
            <a:r>
              <a:rPr lang="en-IE">
                <a:latin typeface="Calibri" pitchFamily="34" charset="0"/>
              </a:rPr>
              <a:t>from the various instruments are:</a:t>
            </a:r>
          </a:p>
          <a:p>
            <a:endParaRPr lang="en-IE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IE">
                <a:latin typeface="Calibri" pitchFamily="34" charset="0"/>
              </a:rPr>
              <a:t> Dispersed</a:t>
            </a:r>
          </a:p>
          <a:p>
            <a:endParaRPr lang="en-IE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IE">
                <a:latin typeface="Calibri" pitchFamily="34" charset="0"/>
              </a:rPr>
              <a:t> Non  completely standardized</a:t>
            </a:r>
          </a:p>
          <a:p>
            <a:endParaRPr lang="en-IE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IE">
                <a:latin typeface="Calibri" pitchFamily="34" charset="0"/>
              </a:rPr>
              <a:t> There is a complex feedback between data and metadata.</a:t>
            </a:r>
          </a:p>
          <a:p>
            <a:endParaRPr lang="en-IE">
              <a:latin typeface="Calibri" pitchFamily="34" charset="0"/>
            </a:endParaRPr>
          </a:p>
        </p:txBody>
      </p:sp>
      <p:sp>
        <p:nvSpPr>
          <p:cNvPr id="9" name="Lightning Bolt 8"/>
          <p:cNvSpPr/>
          <p:nvPr/>
        </p:nvSpPr>
        <p:spPr>
          <a:xfrm>
            <a:off x="611188" y="4076700"/>
            <a:ext cx="936625" cy="936625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0" name="Lightning Bolt 9"/>
          <p:cNvSpPr/>
          <p:nvPr/>
        </p:nvSpPr>
        <p:spPr>
          <a:xfrm>
            <a:off x="1871663" y="4076700"/>
            <a:ext cx="936625" cy="936625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1" name="Lightning Bolt 10"/>
          <p:cNvSpPr/>
          <p:nvPr/>
        </p:nvSpPr>
        <p:spPr>
          <a:xfrm>
            <a:off x="3132138" y="4076700"/>
            <a:ext cx="935037" cy="936625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68313" y="5241925"/>
            <a:ext cx="457200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>
                <a:latin typeface="Calibri" pitchFamily="34" charset="0"/>
              </a:rPr>
              <a:t>Codes and Computational facilities are:</a:t>
            </a:r>
          </a:p>
          <a:p>
            <a:pPr>
              <a:buFont typeface="Arial" pitchFamily="34" charset="0"/>
              <a:buChar char="•"/>
            </a:pPr>
            <a:r>
              <a:rPr lang="en-IE">
                <a:latin typeface="Calibri" pitchFamily="34" charset="0"/>
              </a:rPr>
              <a:t> Dispersed</a:t>
            </a:r>
          </a:p>
          <a:p>
            <a:pPr>
              <a:buFont typeface="Arial" pitchFamily="34" charset="0"/>
              <a:buChar char="•"/>
            </a:pPr>
            <a:r>
              <a:rPr lang="en-IE">
                <a:latin typeface="Calibri" pitchFamily="34" charset="0"/>
              </a:rPr>
              <a:t> Non  completely standardized</a:t>
            </a:r>
          </a:p>
        </p:txBody>
      </p:sp>
      <p:pic>
        <p:nvPicPr>
          <p:cNvPr id="13" name="Picture 6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628775"/>
            <a:ext cx="766763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2488" y="2501900"/>
            <a:ext cx="766762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1412875"/>
            <a:ext cx="766762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2051050" y="1412875"/>
            <a:ext cx="33131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>
                <a:latin typeface="Calibri" pitchFamily="34" charset="0"/>
              </a:rPr>
              <a:t>Different User’s Profiles</a:t>
            </a:r>
          </a:p>
        </p:txBody>
      </p:sp>
      <p:pic>
        <p:nvPicPr>
          <p:cNvPr id="4113" name="Picture 17" descr="helio_logo4_sm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13463"/>
            <a:ext cx="13319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" grpId="0" animBg="1"/>
      <p:bldP spid="5" grpId="0" animBg="1"/>
      <p:bldP spid="6" grpId="0" animBg="1"/>
      <p:bldP spid="7" grpId="0" animBg="1"/>
      <p:bldP spid="8" grpId="0"/>
      <p:bldP spid="9" grpId="0" animBg="1"/>
      <p:bldP spid="10" grpId="0" animBg="1"/>
      <p:bldP spid="11" grpId="0" animBg="1"/>
      <p:bldP spid="12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n-IE" smtClean="0"/>
              <a:t>Different users</a:t>
            </a:r>
          </a:p>
        </p:txBody>
      </p: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0" y="1341438"/>
            <a:ext cx="3022600" cy="782637"/>
            <a:chOff x="323528" y="1988840"/>
            <a:chExt cx="3023319" cy="782638"/>
          </a:xfrm>
        </p:grpSpPr>
        <p:pic>
          <p:nvPicPr>
            <p:cNvPr id="5150" name="Picture 6" descr="C:\Program Files (x86)\Microsoft Office\MEDIA\CAGCAT10\j0195384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3528" y="1988840"/>
              <a:ext cx="766762" cy="782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51" name="Rectangle 4"/>
            <p:cNvSpPr>
              <a:spLocks noChangeArrowheads="1"/>
            </p:cNvSpPr>
            <p:nvPr/>
          </p:nvSpPr>
          <p:spPr bwMode="auto">
            <a:xfrm>
              <a:off x="1223120" y="2060848"/>
              <a:ext cx="212372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IE">
                  <a:latin typeface="Calibri" pitchFamily="34" charset="0"/>
                </a:rPr>
                <a:t>Users that possess a Grid Certificate</a:t>
              </a:r>
            </a:p>
          </p:txBody>
        </p:sp>
      </p:grp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0" y="2276475"/>
            <a:ext cx="3419475" cy="1200150"/>
            <a:chOff x="323528" y="2060848"/>
            <a:chExt cx="3419872" cy="1200329"/>
          </a:xfrm>
        </p:grpSpPr>
        <p:pic>
          <p:nvPicPr>
            <p:cNvPr id="5148" name="Picture 6" descr="C:\Program Files (x86)\Microsoft Office\MEDIA\CAGCAT10\j0195384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3528" y="2286322"/>
              <a:ext cx="766762" cy="782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49" name="Rectangle 8"/>
            <p:cNvSpPr>
              <a:spLocks noChangeArrowheads="1"/>
            </p:cNvSpPr>
            <p:nvPr/>
          </p:nvSpPr>
          <p:spPr bwMode="auto">
            <a:xfrm>
              <a:off x="1043608" y="2060848"/>
              <a:ext cx="2699792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IE">
                  <a:latin typeface="Calibri" pitchFamily="34" charset="0"/>
                </a:rPr>
                <a:t>Users that do not possess a Grid Certificate BUT are willing to login to the HELIO portal</a:t>
              </a:r>
            </a:p>
          </p:txBody>
        </p:sp>
      </p:grpSp>
      <p:grpSp>
        <p:nvGrpSpPr>
          <p:cNvPr id="7" name="Group 9"/>
          <p:cNvGrpSpPr>
            <a:grpSpLocks/>
          </p:cNvGrpSpPr>
          <p:nvPr/>
        </p:nvGrpSpPr>
        <p:grpSpPr bwMode="auto">
          <a:xfrm>
            <a:off x="0" y="3500438"/>
            <a:ext cx="3276600" cy="1477962"/>
            <a:chOff x="323528" y="2060848"/>
            <a:chExt cx="3275856" cy="1477328"/>
          </a:xfrm>
        </p:grpSpPr>
        <p:pic>
          <p:nvPicPr>
            <p:cNvPr id="5146" name="Picture 6" descr="C:\Program Files (x86)\Microsoft Office\MEDIA\CAGCAT10\j0195384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3528" y="2430338"/>
              <a:ext cx="766762" cy="782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47" name="Rectangle 11"/>
            <p:cNvSpPr>
              <a:spLocks noChangeArrowheads="1"/>
            </p:cNvSpPr>
            <p:nvPr/>
          </p:nvSpPr>
          <p:spPr bwMode="auto">
            <a:xfrm>
              <a:off x="1115616" y="2060848"/>
              <a:ext cx="2483768" cy="1477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IE">
                  <a:latin typeface="Calibri" pitchFamily="34" charset="0"/>
                </a:rPr>
                <a:t>Users that do not possess a Grid Certificate AND are NOT willing to login to the HELIO portal</a:t>
              </a:r>
            </a:p>
          </p:txBody>
        </p:sp>
      </p:grpSp>
      <p:grpSp>
        <p:nvGrpSpPr>
          <p:cNvPr id="5126" name="Group 29"/>
          <p:cNvGrpSpPr>
            <a:grpSpLocks/>
          </p:cNvGrpSpPr>
          <p:nvPr/>
        </p:nvGrpSpPr>
        <p:grpSpPr bwMode="auto">
          <a:xfrm>
            <a:off x="3194050" y="1054100"/>
            <a:ext cx="441325" cy="4030663"/>
            <a:chOff x="4130660" y="1053530"/>
            <a:chExt cx="442134" cy="4680520"/>
          </a:xfrm>
        </p:grpSpPr>
        <p:sp>
          <p:nvSpPr>
            <p:cNvPr id="5144" name="TextBox 23"/>
            <p:cNvSpPr txBox="1">
              <a:spLocks noChangeArrowheads="1"/>
            </p:cNvSpPr>
            <p:nvPr/>
          </p:nvSpPr>
          <p:spPr bwMode="auto">
            <a:xfrm rot="-5400000">
              <a:off x="3806212" y="3095260"/>
              <a:ext cx="101822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Security</a:t>
              </a: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rot="5400000" flipH="1" flipV="1">
              <a:off x="2231739" y="3392995"/>
              <a:ext cx="4680520" cy="159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26"/>
          <p:cNvGrpSpPr>
            <a:grpSpLocks/>
          </p:cNvGrpSpPr>
          <p:nvPr/>
        </p:nvGrpSpPr>
        <p:grpSpPr bwMode="auto">
          <a:xfrm>
            <a:off x="3492500" y="5157788"/>
            <a:ext cx="1439863" cy="1438275"/>
            <a:chOff x="-108520" y="2132856"/>
            <a:chExt cx="1440160" cy="1438419"/>
          </a:xfrm>
        </p:grpSpPr>
        <p:pic>
          <p:nvPicPr>
            <p:cNvPr id="5142" name="Picture 6" descr="C:\Program Files (x86)\Microsoft Office\MEDIA\CAGCAT10\j0195384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3528" y="2132856"/>
              <a:ext cx="766762" cy="782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43" name="Rectangle 28"/>
            <p:cNvSpPr>
              <a:spLocks noChangeArrowheads="1"/>
            </p:cNvSpPr>
            <p:nvPr/>
          </p:nvSpPr>
          <p:spPr bwMode="auto">
            <a:xfrm>
              <a:off x="-108520" y="2924944"/>
              <a:ext cx="144016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IE">
                  <a:latin typeface="Calibri" pitchFamily="34" charset="0"/>
                </a:rPr>
                <a:t>Prefer to </a:t>
              </a:r>
            </a:p>
            <a:p>
              <a:pPr algn="ctr"/>
              <a:r>
                <a:rPr lang="en-IE">
                  <a:latin typeface="Calibri" pitchFamily="34" charset="0"/>
                </a:rPr>
                <a:t>use IDL code</a:t>
              </a:r>
            </a:p>
          </p:txBody>
        </p:sp>
      </p:grpSp>
      <p:cxnSp>
        <p:nvCxnSpPr>
          <p:cNvPr id="32" name="Straight Arrow Connector 31"/>
          <p:cNvCxnSpPr/>
          <p:nvPr/>
        </p:nvCxnSpPr>
        <p:spPr>
          <a:xfrm>
            <a:off x="3419475" y="4868863"/>
            <a:ext cx="5364163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4" name="Group 32"/>
          <p:cNvGrpSpPr>
            <a:grpSpLocks/>
          </p:cNvGrpSpPr>
          <p:nvPr/>
        </p:nvGrpSpPr>
        <p:grpSpPr bwMode="auto">
          <a:xfrm>
            <a:off x="4859338" y="5157788"/>
            <a:ext cx="1441450" cy="1714500"/>
            <a:chOff x="-108520" y="2132856"/>
            <a:chExt cx="1440160" cy="1715418"/>
          </a:xfrm>
        </p:grpSpPr>
        <p:pic>
          <p:nvPicPr>
            <p:cNvPr id="5140" name="Picture 6" descr="C:\Program Files (x86)\Microsoft Office\MEDIA\CAGCAT10\j0195384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3528" y="2132856"/>
              <a:ext cx="766762" cy="782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41" name="Rectangle 34"/>
            <p:cNvSpPr>
              <a:spLocks noChangeArrowheads="1"/>
            </p:cNvSpPr>
            <p:nvPr/>
          </p:nvSpPr>
          <p:spPr bwMode="auto">
            <a:xfrm>
              <a:off x="-108520" y="2924944"/>
              <a:ext cx="144016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IE">
                  <a:latin typeface="Calibri" pitchFamily="34" charset="0"/>
                </a:rPr>
                <a:t>Prefer to </a:t>
              </a:r>
            </a:p>
            <a:p>
              <a:pPr algn="ctr"/>
              <a:r>
                <a:rPr lang="en-IE">
                  <a:latin typeface="Calibri" pitchFamily="34" charset="0"/>
                </a:rPr>
                <a:t>use HELIO</a:t>
              </a:r>
            </a:p>
            <a:p>
              <a:pPr algn="ctr"/>
              <a:r>
                <a:rPr lang="en-IE">
                  <a:latin typeface="Calibri" pitchFamily="34" charset="0"/>
                </a:rPr>
                <a:t>Portal</a:t>
              </a:r>
            </a:p>
          </p:txBody>
        </p:sp>
      </p:grpSp>
      <p:grpSp>
        <p:nvGrpSpPr>
          <p:cNvPr id="15" name="Group 35"/>
          <p:cNvGrpSpPr>
            <a:grpSpLocks/>
          </p:cNvGrpSpPr>
          <p:nvPr/>
        </p:nvGrpSpPr>
        <p:grpSpPr bwMode="auto">
          <a:xfrm>
            <a:off x="6443663" y="5157788"/>
            <a:ext cx="1441450" cy="1714500"/>
            <a:chOff x="-108520" y="2132856"/>
            <a:chExt cx="1440160" cy="1715418"/>
          </a:xfrm>
        </p:grpSpPr>
        <p:pic>
          <p:nvPicPr>
            <p:cNvPr id="5138" name="Picture 6" descr="C:\Program Files (x86)\Microsoft Office\MEDIA\CAGCAT10\j0195384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3528" y="2132856"/>
              <a:ext cx="766762" cy="782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39" name="Rectangle 37"/>
            <p:cNvSpPr>
              <a:spLocks noChangeArrowheads="1"/>
            </p:cNvSpPr>
            <p:nvPr/>
          </p:nvSpPr>
          <p:spPr bwMode="auto">
            <a:xfrm>
              <a:off x="-108520" y="2924944"/>
              <a:ext cx="144016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IE">
                  <a:latin typeface="Calibri" pitchFamily="34" charset="0"/>
                </a:rPr>
                <a:t>Prefer to write workflows</a:t>
              </a:r>
            </a:p>
          </p:txBody>
        </p:sp>
      </p:grpSp>
      <p:cxnSp>
        <p:nvCxnSpPr>
          <p:cNvPr id="40" name="Straight Connector 39"/>
          <p:cNvCxnSpPr/>
          <p:nvPr/>
        </p:nvCxnSpPr>
        <p:spPr>
          <a:xfrm>
            <a:off x="3563938" y="1773238"/>
            <a:ext cx="52562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3563938" y="2924175"/>
            <a:ext cx="52562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3563938" y="4149725"/>
            <a:ext cx="52562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5400000">
            <a:off x="2195513" y="3068638"/>
            <a:ext cx="40322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5400000">
            <a:off x="3635375" y="3068638"/>
            <a:ext cx="40322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5400000">
            <a:off x="5148263" y="3068638"/>
            <a:ext cx="40322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/>
          <p:cNvSpPr/>
          <p:nvPr/>
        </p:nvSpPr>
        <p:spPr>
          <a:xfrm>
            <a:off x="3924300" y="1484313"/>
            <a:ext cx="4176713" cy="280828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IE" b="1" dirty="0"/>
              <a:t>HELIO Access Layer</a:t>
            </a:r>
          </a:p>
          <a:p>
            <a:pPr algn="ctr">
              <a:defRPr/>
            </a:pPr>
            <a:r>
              <a:rPr lang="en-IE" b="1" dirty="0"/>
              <a:t>+ </a:t>
            </a:r>
          </a:p>
          <a:p>
            <a:pPr algn="ctr">
              <a:defRPr/>
            </a:pPr>
            <a:r>
              <a:rPr lang="en-IE" b="1" dirty="0"/>
              <a:t>HELIO API </a:t>
            </a:r>
          </a:p>
          <a:p>
            <a:pPr algn="ctr">
              <a:defRPr/>
            </a:pPr>
            <a:r>
              <a:rPr lang="en-IE" b="1" dirty="0"/>
              <a:t>+ </a:t>
            </a:r>
          </a:p>
          <a:p>
            <a:pPr algn="ctr">
              <a:defRPr/>
            </a:pPr>
            <a:r>
              <a:rPr lang="en-IE" b="1" dirty="0"/>
              <a:t>Community Interaction Service</a:t>
            </a:r>
            <a:endParaRPr lang="en-IE" b="1" dirty="0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n-IE" smtClean="0"/>
              <a:t>Different Resources</a:t>
            </a:r>
          </a:p>
        </p:txBody>
      </p:sp>
      <p:grpSp>
        <p:nvGrpSpPr>
          <p:cNvPr id="6147" name="Group 17"/>
          <p:cNvGrpSpPr>
            <a:grpSpLocks/>
          </p:cNvGrpSpPr>
          <p:nvPr/>
        </p:nvGrpSpPr>
        <p:grpSpPr bwMode="auto">
          <a:xfrm>
            <a:off x="107950" y="1916113"/>
            <a:ext cx="2417763" cy="936625"/>
            <a:chOff x="5220073" y="2060848"/>
            <a:chExt cx="2417526" cy="936104"/>
          </a:xfrm>
        </p:grpSpPr>
        <p:pic>
          <p:nvPicPr>
            <p:cNvPr id="14" name="Picture 13" descr="DSC_9186_20090605_132206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28184" y="2060848"/>
              <a:ext cx="1409415" cy="93610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174" name="Rectangle 16"/>
            <p:cNvSpPr>
              <a:spLocks noChangeArrowheads="1"/>
            </p:cNvSpPr>
            <p:nvPr/>
          </p:nvSpPr>
          <p:spPr bwMode="auto">
            <a:xfrm>
              <a:off x="5220073" y="2204864"/>
              <a:ext cx="115212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E">
                  <a:latin typeface="Calibri" pitchFamily="34" charset="0"/>
                </a:rPr>
                <a:t>Low </a:t>
              </a:r>
            </a:p>
            <a:p>
              <a:r>
                <a:rPr lang="en-IE">
                  <a:latin typeface="Calibri" pitchFamily="34" charset="0"/>
                </a:rPr>
                <a:t>Security</a:t>
              </a:r>
            </a:p>
          </p:txBody>
        </p:sp>
      </p:grpSp>
      <p:grpSp>
        <p:nvGrpSpPr>
          <p:cNvPr id="6148" name="Group 17"/>
          <p:cNvGrpSpPr>
            <a:grpSpLocks/>
          </p:cNvGrpSpPr>
          <p:nvPr/>
        </p:nvGrpSpPr>
        <p:grpSpPr bwMode="auto">
          <a:xfrm>
            <a:off x="2689225" y="1054100"/>
            <a:ext cx="442913" cy="4030663"/>
            <a:chOff x="4130660" y="1053530"/>
            <a:chExt cx="442134" cy="4680520"/>
          </a:xfrm>
        </p:grpSpPr>
        <p:sp>
          <p:nvSpPr>
            <p:cNvPr id="6171" name="TextBox 18"/>
            <p:cNvSpPr txBox="1">
              <a:spLocks noChangeArrowheads="1"/>
            </p:cNvSpPr>
            <p:nvPr/>
          </p:nvSpPr>
          <p:spPr bwMode="auto">
            <a:xfrm rot="-5400000">
              <a:off x="3806212" y="3095260"/>
              <a:ext cx="101822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IE"/>
                <a:t>Security</a:t>
              </a: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rot="5400000" flipH="1" flipV="1">
              <a:off x="2231741" y="3392998"/>
              <a:ext cx="4680520" cy="1585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Arrow Connector 22"/>
          <p:cNvCxnSpPr/>
          <p:nvPr/>
        </p:nvCxnSpPr>
        <p:spPr>
          <a:xfrm>
            <a:off x="3059113" y="5011738"/>
            <a:ext cx="5364162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6150" name="Group 17"/>
          <p:cNvGrpSpPr>
            <a:grpSpLocks/>
          </p:cNvGrpSpPr>
          <p:nvPr/>
        </p:nvGrpSpPr>
        <p:grpSpPr bwMode="auto">
          <a:xfrm>
            <a:off x="2916238" y="5300663"/>
            <a:ext cx="2305050" cy="1235075"/>
            <a:chOff x="7091535" y="2060848"/>
            <a:chExt cx="2305001" cy="1235169"/>
          </a:xfrm>
        </p:grpSpPr>
        <p:pic>
          <p:nvPicPr>
            <p:cNvPr id="25" name="Picture 24" descr="DSC_9186_20090605_132206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52320" y="2060848"/>
              <a:ext cx="1409415" cy="93610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170" name="Rectangle 25"/>
            <p:cNvSpPr>
              <a:spLocks noChangeArrowheads="1"/>
            </p:cNvSpPr>
            <p:nvPr/>
          </p:nvSpPr>
          <p:spPr bwMode="auto">
            <a:xfrm>
              <a:off x="7091535" y="2926685"/>
              <a:ext cx="230500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IE">
                  <a:latin typeface="Calibri" pitchFamily="34" charset="0"/>
                </a:rPr>
                <a:t>Authentication</a:t>
              </a:r>
            </a:p>
          </p:txBody>
        </p:sp>
      </p:grpSp>
      <p:grpSp>
        <p:nvGrpSpPr>
          <p:cNvPr id="6151" name="Group 17"/>
          <p:cNvGrpSpPr>
            <a:grpSpLocks/>
          </p:cNvGrpSpPr>
          <p:nvPr/>
        </p:nvGrpSpPr>
        <p:grpSpPr bwMode="auto">
          <a:xfrm>
            <a:off x="107950" y="3500438"/>
            <a:ext cx="2417763" cy="936625"/>
            <a:chOff x="5220073" y="2060848"/>
            <a:chExt cx="2417526" cy="936104"/>
          </a:xfrm>
        </p:grpSpPr>
        <p:pic>
          <p:nvPicPr>
            <p:cNvPr id="27" name="Picture 26" descr="DSC_9186_20090605_132206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28184" y="2060848"/>
              <a:ext cx="1409415" cy="93610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168" name="Rectangle 27"/>
            <p:cNvSpPr>
              <a:spLocks noChangeArrowheads="1"/>
            </p:cNvSpPr>
            <p:nvPr/>
          </p:nvSpPr>
          <p:spPr bwMode="auto">
            <a:xfrm>
              <a:off x="5220073" y="2204864"/>
              <a:ext cx="115212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E">
                  <a:latin typeface="Calibri" pitchFamily="34" charset="0"/>
                </a:rPr>
                <a:t>High</a:t>
              </a:r>
            </a:p>
            <a:p>
              <a:r>
                <a:rPr lang="en-IE">
                  <a:latin typeface="Calibri" pitchFamily="34" charset="0"/>
                </a:rPr>
                <a:t>Security</a:t>
              </a:r>
            </a:p>
          </p:txBody>
        </p:sp>
      </p:grpSp>
      <p:grpSp>
        <p:nvGrpSpPr>
          <p:cNvPr id="6152" name="Group 17"/>
          <p:cNvGrpSpPr>
            <a:grpSpLocks/>
          </p:cNvGrpSpPr>
          <p:nvPr/>
        </p:nvGrpSpPr>
        <p:grpSpPr bwMode="auto">
          <a:xfrm>
            <a:off x="4643438" y="5300663"/>
            <a:ext cx="2305050" cy="1512887"/>
            <a:chOff x="7091535" y="2060848"/>
            <a:chExt cx="2305001" cy="1512168"/>
          </a:xfrm>
        </p:grpSpPr>
        <p:pic>
          <p:nvPicPr>
            <p:cNvPr id="30" name="Picture 29" descr="DSC_9186_20090605_132206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52320" y="2060848"/>
              <a:ext cx="1409415" cy="93610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166" name="Rectangle 30"/>
            <p:cNvSpPr>
              <a:spLocks noChangeArrowheads="1"/>
            </p:cNvSpPr>
            <p:nvPr/>
          </p:nvSpPr>
          <p:spPr bwMode="auto">
            <a:xfrm>
              <a:off x="7091535" y="2926685"/>
              <a:ext cx="2305001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IE">
                  <a:latin typeface="Calibri" pitchFamily="34" charset="0"/>
                </a:rPr>
                <a:t>Authentication</a:t>
              </a:r>
            </a:p>
            <a:p>
              <a:pPr algn="ctr"/>
              <a:r>
                <a:rPr lang="en-IE">
                  <a:latin typeface="Calibri" pitchFamily="34" charset="0"/>
                </a:rPr>
                <a:t>Authorization</a:t>
              </a:r>
            </a:p>
          </p:txBody>
        </p:sp>
      </p:grpSp>
      <p:grpSp>
        <p:nvGrpSpPr>
          <p:cNvPr id="6153" name="Group 17"/>
          <p:cNvGrpSpPr>
            <a:grpSpLocks/>
          </p:cNvGrpSpPr>
          <p:nvPr/>
        </p:nvGrpSpPr>
        <p:grpSpPr bwMode="auto">
          <a:xfrm>
            <a:off x="6443663" y="5300663"/>
            <a:ext cx="2305050" cy="1235075"/>
            <a:chOff x="7091535" y="2060848"/>
            <a:chExt cx="2305001" cy="1235169"/>
          </a:xfrm>
        </p:grpSpPr>
        <p:pic>
          <p:nvPicPr>
            <p:cNvPr id="33" name="Picture 32" descr="DSC_9186_20090605_132206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52320" y="2060848"/>
              <a:ext cx="1409415" cy="93610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164" name="Rectangle 33"/>
            <p:cNvSpPr>
              <a:spLocks noChangeArrowheads="1"/>
            </p:cNvSpPr>
            <p:nvPr/>
          </p:nvSpPr>
          <p:spPr bwMode="auto">
            <a:xfrm>
              <a:off x="7091535" y="2926685"/>
              <a:ext cx="230500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IE">
                  <a:latin typeface="Calibri" pitchFamily="34" charset="0"/>
                </a:rPr>
                <a:t>Simple User Profile</a:t>
              </a:r>
            </a:p>
          </p:txBody>
        </p:sp>
      </p:grpSp>
      <p:cxnSp>
        <p:nvCxnSpPr>
          <p:cNvPr id="35" name="Straight Connector 34"/>
          <p:cNvCxnSpPr/>
          <p:nvPr/>
        </p:nvCxnSpPr>
        <p:spPr>
          <a:xfrm rot="5400000">
            <a:off x="1979613" y="3141663"/>
            <a:ext cx="40322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3708400" y="3141663"/>
            <a:ext cx="40322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5508625" y="3141663"/>
            <a:ext cx="40322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132138" y="2276475"/>
            <a:ext cx="52562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3132138" y="4005263"/>
            <a:ext cx="52562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3897313" y="3913188"/>
            <a:ext cx="215900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E"/>
          </a:p>
        </p:txBody>
      </p:sp>
      <p:sp>
        <p:nvSpPr>
          <p:cNvPr id="41" name="Oval 40"/>
          <p:cNvSpPr/>
          <p:nvPr/>
        </p:nvSpPr>
        <p:spPr>
          <a:xfrm>
            <a:off x="5605463" y="3919538"/>
            <a:ext cx="217487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E"/>
          </a:p>
        </p:txBody>
      </p:sp>
      <p:sp>
        <p:nvSpPr>
          <p:cNvPr id="42" name="Oval 41"/>
          <p:cNvSpPr/>
          <p:nvPr/>
        </p:nvSpPr>
        <p:spPr>
          <a:xfrm>
            <a:off x="7426325" y="3919538"/>
            <a:ext cx="215900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E"/>
          </a:p>
        </p:txBody>
      </p:sp>
      <p:sp>
        <p:nvSpPr>
          <p:cNvPr id="43" name="Oval 42"/>
          <p:cNvSpPr/>
          <p:nvPr/>
        </p:nvSpPr>
        <p:spPr>
          <a:xfrm>
            <a:off x="7405688" y="2171700"/>
            <a:ext cx="217487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E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-242888"/>
            <a:ext cx="8229600" cy="1143001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I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HELIO Architecture (Abstract)</a:t>
            </a:r>
            <a:endParaRPr lang="en-I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7164388" y="981075"/>
            <a:ext cx="1295400" cy="9350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dirty="0"/>
              <a:t>Resources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7164388" y="2349500"/>
            <a:ext cx="1295400" cy="9350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dirty="0"/>
              <a:t>Resources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7164388" y="3716338"/>
            <a:ext cx="1295400" cy="936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dirty="0"/>
              <a:t>Resources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480175" y="4873625"/>
            <a:ext cx="2628900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I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Data &amp; Metadata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Storage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I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Computation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I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Existing Code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I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Security</a:t>
            </a:r>
            <a:endParaRPr lang="en-IE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5003800" y="981075"/>
            <a:ext cx="1223963" cy="94615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200" b="1" dirty="0">
                <a:latin typeface="Arial" pitchFamily="34" charset="0"/>
                <a:cs typeface="Arial" pitchFamily="34" charset="0"/>
              </a:rPr>
              <a:t>HELIO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200" b="1" dirty="0">
                <a:latin typeface="Arial" pitchFamily="34" charset="0"/>
                <a:cs typeface="Arial" pitchFamily="34" charset="0"/>
              </a:rPr>
              <a:t>Service</a:t>
            </a:r>
          </a:p>
        </p:txBody>
      </p:sp>
      <p:sp>
        <p:nvSpPr>
          <p:cNvPr id="68" name="Oval 67"/>
          <p:cNvSpPr/>
          <p:nvPr/>
        </p:nvSpPr>
        <p:spPr>
          <a:xfrm>
            <a:off x="5003800" y="2338388"/>
            <a:ext cx="1223963" cy="94615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200" b="1" dirty="0">
                <a:latin typeface="Arial" pitchFamily="34" charset="0"/>
                <a:cs typeface="Arial" pitchFamily="34" charset="0"/>
              </a:rPr>
              <a:t>HELIO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200" b="1" dirty="0">
                <a:latin typeface="Arial" pitchFamily="34" charset="0"/>
                <a:cs typeface="Arial" pitchFamily="34" charset="0"/>
              </a:rPr>
              <a:t>Service</a:t>
            </a:r>
          </a:p>
        </p:txBody>
      </p:sp>
      <p:sp>
        <p:nvSpPr>
          <p:cNvPr id="69" name="Oval 68"/>
          <p:cNvSpPr/>
          <p:nvPr/>
        </p:nvSpPr>
        <p:spPr>
          <a:xfrm>
            <a:off x="5003800" y="3716338"/>
            <a:ext cx="1223963" cy="94773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200" b="1" dirty="0">
                <a:latin typeface="Arial" pitchFamily="34" charset="0"/>
                <a:cs typeface="Arial" pitchFamily="34" charset="0"/>
              </a:rPr>
              <a:t>HELIO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200" b="1" dirty="0">
                <a:latin typeface="Arial" pitchFamily="34" charset="0"/>
                <a:cs typeface="Arial" pitchFamily="34" charset="0"/>
              </a:rPr>
              <a:t>Service</a:t>
            </a:r>
          </a:p>
        </p:txBody>
      </p:sp>
      <p:cxnSp>
        <p:nvCxnSpPr>
          <p:cNvPr id="71" name="Straight Arrow Connector 70"/>
          <p:cNvCxnSpPr>
            <a:stCxn id="67" idx="6"/>
            <a:endCxn id="58" idx="1"/>
          </p:cNvCxnSpPr>
          <p:nvPr/>
        </p:nvCxnSpPr>
        <p:spPr>
          <a:xfrm flipV="1">
            <a:off x="6227763" y="1449388"/>
            <a:ext cx="936625" cy="476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68" idx="6"/>
            <a:endCxn id="59" idx="1"/>
          </p:cNvCxnSpPr>
          <p:nvPr/>
        </p:nvCxnSpPr>
        <p:spPr>
          <a:xfrm>
            <a:off x="6227763" y="2811463"/>
            <a:ext cx="936625" cy="476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69" idx="6"/>
            <a:endCxn id="60" idx="1"/>
          </p:cNvCxnSpPr>
          <p:nvPr/>
        </p:nvCxnSpPr>
        <p:spPr>
          <a:xfrm flipV="1">
            <a:off x="6227763" y="4184650"/>
            <a:ext cx="936625" cy="635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3" name="Rounded Rectangle 82"/>
          <p:cNvSpPr/>
          <p:nvPr/>
        </p:nvSpPr>
        <p:spPr>
          <a:xfrm>
            <a:off x="1979613" y="1039813"/>
            <a:ext cx="936625" cy="35290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dirty="0"/>
              <a:t>Access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dirty="0"/>
              <a:t>Layer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3563938" y="1052513"/>
            <a:ext cx="863600" cy="350043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dirty="0"/>
              <a:t>HELIO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dirty="0"/>
              <a:t>API</a:t>
            </a:r>
          </a:p>
        </p:txBody>
      </p:sp>
      <p:cxnSp>
        <p:nvCxnSpPr>
          <p:cNvPr id="86" name="Curved Connector 85"/>
          <p:cNvCxnSpPr>
            <a:stCxn id="83" idx="3"/>
            <a:endCxn id="85" idx="1"/>
          </p:cNvCxnSpPr>
          <p:nvPr/>
        </p:nvCxnSpPr>
        <p:spPr>
          <a:xfrm flipV="1">
            <a:off x="2916238" y="2803525"/>
            <a:ext cx="647700" cy="0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8" name="Curved Connector 97"/>
          <p:cNvCxnSpPr>
            <a:stCxn id="85" idx="3"/>
            <a:endCxn id="67" idx="2"/>
          </p:cNvCxnSpPr>
          <p:nvPr/>
        </p:nvCxnSpPr>
        <p:spPr>
          <a:xfrm flipV="1">
            <a:off x="4427538" y="1454150"/>
            <a:ext cx="576262" cy="1349375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9" name="Curved Connector 98"/>
          <p:cNvCxnSpPr>
            <a:stCxn id="85" idx="3"/>
            <a:endCxn id="68" idx="2"/>
          </p:cNvCxnSpPr>
          <p:nvPr/>
        </p:nvCxnSpPr>
        <p:spPr>
          <a:xfrm>
            <a:off x="4427538" y="2803525"/>
            <a:ext cx="576262" cy="7938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2" name="Curved Connector 101"/>
          <p:cNvCxnSpPr>
            <a:stCxn id="85" idx="3"/>
            <a:endCxn id="69" idx="2"/>
          </p:cNvCxnSpPr>
          <p:nvPr/>
        </p:nvCxnSpPr>
        <p:spPr>
          <a:xfrm>
            <a:off x="4427538" y="2803525"/>
            <a:ext cx="576262" cy="1387475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28" name="Picture 6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098550"/>
            <a:ext cx="765175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9" name="TextBox 138"/>
          <p:cNvSpPr txBox="1"/>
          <p:nvPr/>
        </p:nvSpPr>
        <p:spPr>
          <a:xfrm>
            <a:off x="4643438" y="5384800"/>
            <a:ext cx="1944687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I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Web Service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Based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132138" y="4868863"/>
            <a:ext cx="1944687" cy="2554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I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IDL, Java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I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Decoupling layer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I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Hides unnecessary Information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IE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58888" y="4797425"/>
            <a:ext cx="1944687" cy="2554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I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Connects to services independently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I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Use them in a workflow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I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Use a GUI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IE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E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5" name="Picture 6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2403475"/>
            <a:ext cx="765175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6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713" y="3690938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7" name="Curved Connector 36"/>
          <p:cNvCxnSpPr>
            <a:stCxn id="128" idx="3"/>
            <a:endCxn id="83" idx="1"/>
          </p:cNvCxnSpPr>
          <p:nvPr/>
        </p:nvCxnSpPr>
        <p:spPr>
          <a:xfrm>
            <a:off x="1233488" y="1490663"/>
            <a:ext cx="746125" cy="1312862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0" name="Curved Connector 39"/>
          <p:cNvCxnSpPr>
            <a:stCxn id="35" idx="3"/>
            <a:endCxn id="83" idx="1"/>
          </p:cNvCxnSpPr>
          <p:nvPr/>
        </p:nvCxnSpPr>
        <p:spPr>
          <a:xfrm>
            <a:off x="1233488" y="2795588"/>
            <a:ext cx="746125" cy="7937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3" name="Curved Connector 42"/>
          <p:cNvCxnSpPr>
            <a:stCxn id="36" idx="3"/>
            <a:endCxn id="83" idx="1"/>
          </p:cNvCxnSpPr>
          <p:nvPr/>
        </p:nvCxnSpPr>
        <p:spPr>
          <a:xfrm flipV="1">
            <a:off x="1258888" y="2803525"/>
            <a:ext cx="720725" cy="1279525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7196" name="Picture 27" descr="helio_logo4_sm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13463"/>
            <a:ext cx="13319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 animBg="1"/>
      <p:bldP spid="61" grpId="0"/>
      <p:bldP spid="61" grpId="1"/>
      <p:bldP spid="67" grpId="0" animBg="1"/>
      <p:bldP spid="68" grpId="0" animBg="1"/>
      <p:bldP spid="69" grpId="0" animBg="1"/>
      <p:bldP spid="83" grpId="0" animBg="1"/>
      <p:bldP spid="85" grpId="0" animBg="1"/>
      <p:bldP spid="139" grpId="0"/>
      <p:bldP spid="139" grpId="1"/>
      <p:bldP spid="33" grpId="0"/>
      <p:bldP spid="33" grpId="1"/>
      <p:bldP spid="34" grpId="0"/>
      <p:bldP spid="3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-242888"/>
            <a:ext cx="8229600" cy="1143001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I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Access Layer and API</a:t>
            </a:r>
            <a:endParaRPr lang="en-I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5" name="Picture 27" descr="helio_logo4_sm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13463"/>
            <a:ext cx="13319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Smiley Face 71"/>
          <p:cNvSpPr/>
          <p:nvPr/>
        </p:nvSpPr>
        <p:spPr>
          <a:xfrm>
            <a:off x="1860550" y="3359150"/>
            <a:ext cx="928688" cy="928688"/>
          </a:xfrm>
          <a:prstGeom prst="smileyFac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IE" dirty="0"/>
          </a:p>
        </p:txBody>
      </p:sp>
      <p:grpSp>
        <p:nvGrpSpPr>
          <p:cNvPr id="8197" name="Group 13"/>
          <p:cNvGrpSpPr>
            <a:grpSpLocks/>
          </p:cNvGrpSpPr>
          <p:nvPr/>
        </p:nvGrpSpPr>
        <p:grpSpPr bwMode="auto">
          <a:xfrm>
            <a:off x="7235825" y="3398838"/>
            <a:ext cx="1584325" cy="865187"/>
            <a:chOff x="5580112" y="1196752"/>
            <a:chExt cx="1584176" cy="864096"/>
          </a:xfrm>
        </p:grpSpPr>
        <p:sp>
          <p:nvSpPr>
            <p:cNvPr id="75" name="Oval 74"/>
            <p:cNvSpPr/>
            <p:nvPr/>
          </p:nvSpPr>
          <p:spPr>
            <a:xfrm>
              <a:off x="5795992" y="1196752"/>
              <a:ext cx="1368296" cy="86409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IE" dirty="0"/>
                <a:t>Service </a:t>
              </a:r>
              <a:endParaRPr lang="en-IE" dirty="0"/>
            </a:p>
          </p:txBody>
        </p:sp>
        <p:sp>
          <p:nvSpPr>
            <p:cNvPr id="76" name="Oval 75"/>
            <p:cNvSpPr/>
            <p:nvPr/>
          </p:nvSpPr>
          <p:spPr>
            <a:xfrm>
              <a:off x="5580112" y="1450432"/>
              <a:ext cx="360329" cy="3599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IE" dirty="0"/>
                <a:t>I</a:t>
              </a:r>
              <a:endParaRPr lang="en-IE" dirty="0"/>
            </a:p>
          </p:txBody>
        </p:sp>
      </p:grpSp>
      <p:cxnSp>
        <p:nvCxnSpPr>
          <p:cNvPr id="77" name="Curved Connector 76"/>
          <p:cNvCxnSpPr>
            <a:stCxn id="72" idx="6"/>
            <a:endCxn id="83" idx="3"/>
          </p:cNvCxnSpPr>
          <p:nvPr/>
        </p:nvCxnSpPr>
        <p:spPr>
          <a:xfrm>
            <a:off x="2789238" y="3822700"/>
            <a:ext cx="936625" cy="6350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8" name="Curved Connector 77"/>
          <p:cNvCxnSpPr>
            <a:stCxn id="83" idx="1"/>
            <a:endCxn id="81" idx="3"/>
          </p:cNvCxnSpPr>
          <p:nvPr/>
        </p:nvCxnSpPr>
        <p:spPr>
          <a:xfrm flipV="1">
            <a:off x="5095875" y="3825875"/>
            <a:ext cx="971550" cy="3175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9" name="Curved Connector 78"/>
          <p:cNvCxnSpPr>
            <a:stCxn id="83" idx="0"/>
          </p:cNvCxnSpPr>
          <p:nvPr/>
        </p:nvCxnSpPr>
        <p:spPr>
          <a:xfrm rot="5400000" flipH="1" flipV="1">
            <a:off x="3441700" y="2332038"/>
            <a:ext cx="1946275" cy="9525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0" name="Curved Connector 51"/>
          <p:cNvCxnSpPr>
            <a:stCxn id="85" idx="1"/>
            <a:endCxn id="81" idx="0"/>
          </p:cNvCxnSpPr>
          <p:nvPr/>
        </p:nvCxnSpPr>
        <p:spPr>
          <a:xfrm>
            <a:off x="5219700" y="1544638"/>
            <a:ext cx="1211263" cy="1762125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1" name="Freeform 80"/>
          <p:cNvSpPr/>
          <p:nvPr/>
        </p:nvSpPr>
        <p:spPr>
          <a:xfrm>
            <a:off x="6067425" y="3306763"/>
            <a:ext cx="728663" cy="103822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0000" tIns="45000" rIns="90000" bIns="45000" anchor="ctr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ctr" hangingPunct="0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en-US" sz="1200" b="1" dirty="0">
                <a:latin typeface="Liberation Sans" pitchFamily="18"/>
                <a:ea typeface="DejaVu Sans" pitchFamily="2"/>
                <a:cs typeface="DejaVu Sans" pitchFamily="2"/>
              </a:rPr>
              <a:t>API</a:t>
            </a:r>
            <a:endParaRPr lang="en-US" sz="1200" b="1" dirty="0"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cxnSp>
        <p:nvCxnSpPr>
          <p:cNvPr id="82" name="Curved Connector 81"/>
          <p:cNvCxnSpPr>
            <a:stCxn id="81" idx="1"/>
            <a:endCxn id="76" idx="2"/>
          </p:cNvCxnSpPr>
          <p:nvPr/>
        </p:nvCxnSpPr>
        <p:spPr>
          <a:xfrm>
            <a:off x="6796088" y="3825875"/>
            <a:ext cx="439737" cy="7938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3" name="Freeform 82"/>
          <p:cNvSpPr/>
          <p:nvPr/>
        </p:nvSpPr>
        <p:spPr>
          <a:xfrm>
            <a:off x="3725863" y="3309938"/>
            <a:ext cx="1370012" cy="103822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0000" tIns="45000" rIns="90000" bIns="45000" anchor="ctr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ctr" hangingPunct="0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en-US" sz="1200" b="1" dirty="0">
                <a:latin typeface="Liberation Sans" pitchFamily="18"/>
                <a:ea typeface="DejaVu Sans" pitchFamily="2"/>
                <a:cs typeface="DejaVu Sans" pitchFamily="2"/>
              </a:rPr>
              <a:t>HFE</a:t>
            </a:r>
            <a:endParaRPr lang="en-US" sz="1200" b="1" dirty="0"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grpSp>
        <p:nvGrpSpPr>
          <p:cNvPr id="8205" name="Group 53"/>
          <p:cNvGrpSpPr>
            <a:grpSpLocks/>
          </p:cNvGrpSpPr>
          <p:nvPr/>
        </p:nvGrpSpPr>
        <p:grpSpPr bwMode="auto">
          <a:xfrm>
            <a:off x="3619500" y="1028700"/>
            <a:ext cx="1600200" cy="1031875"/>
            <a:chOff x="2982912" y="579437"/>
            <a:chExt cx="1600200" cy="1031400"/>
          </a:xfrm>
        </p:grpSpPr>
        <p:sp>
          <p:nvSpPr>
            <p:cNvPr id="85" name="Freeform 84"/>
            <p:cNvSpPr/>
            <p:nvPr/>
          </p:nvSpPr>
          <p:spPr>
            <a:xfrm>
              <a:off x="2982912" y="579437"/>
              <a:ext cx="1600200" cy="10314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0000" tIns="45000" rIns="90000" bIns="45000" anchor="ctr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hangingPunct="0">
                <a:spcBef>
                  <a:spcPts val="0"/>
                </a:spcBef>
                <a:spcAft>
                  <a:spcPts val="0"/>
                </a:spcAft>
                <a:buFont typeface="StarSymbol"/>
                <a:buNone/>
                <a:defRPr/>
              </a:pPr>
              <a:endParaRPr lang="en-US" sz="1200" b="1" dirty="0">
                <a:latin typeface="Liberation Sans" pitchFamily="18"/>
                <a:ea typeface="DejaVu Sans" pitchFamily="2"/>
                <a:cs typeface="DejaVu Sans" pitchFamily="2"/>
              </a:endParaRPr>
            </a:p>
            <a:p>
              <a:pPr algn="ctr" hangingPunct="0">
                <a:spcBef>
                  <a:spcPts val="0"/>
                </a:spcBef>
                <a:spcAft>
                  <a:spcPts val="0"/>
                </a:spcAft>
                <a:buFont typeface="StarSymbol"/>
                <a:buNone/>
                <a:defRPr/>
              </a:pPr>
              <a:endParaRPr lang="en-US" sz="1200" b="1" dirty="0">
                <a:latin typeface="Liberation Sans" pitchFamily="18"/>
                <a:ea typeface="DejaVu Sans" pitchFamily="2"/>
                <a:cs typeface="DejaVu Sans" pitchFamily="2"/>
              </a:endParaRPr>
            </a:p>
            <a:p>
              <a:pPr algn="ctr" hangingPunct="0">
                <a:spcBef>
                  <a:spcPts val="0"/>
                </a:spcBef>
                <a:spcAft>
                  <a:spcPts val="0"/>
                </a:spcAft>
                <a:buFont typeface="StarSymbol"/>
                <a:buNone/>
                <a:defRPr/>
              </a:pPr>
              <a:endParaRPr lang="en-US" sz="1200" b="1" dirty="0">
                <a:latin typeface="Liberation Sans" pitchFamily="18"/>
                <a:ea typeface="DejaVu Sans" pitchFamily="2"/>
                <a:cs typeface="DejaVu Sans" pitchFamily="2"/>
              </a:endParaRPr>
            </a:p>
          </p:txBody>
        </p:sp>
        <p:grpSp>
          <p:nvGrpSpPr>
            <p:cNvPr id="8219" name="Group 40"/>
            <p:cNvGrpSpPr>
              <a:grpSpLocks/>
            </p:cNvGrpSpPr>
            <p:nvPr/>
          </p:nvGrpSpPr>
          <p:grpSpPr bwMode="auto">
            <a:xfrm>
              <a:off x="3879169" y="808037"/>
              <a:ext cx="703943" cy="588335"/>
              <a:chOff x="2583769" y="1057902"/>
              <a:chExt cx="703943" cy="588335"/>
            </a:xfrm>
          </p:grpSpPr>
          <p:sp>
            <p:nvSpPr>
              <p:cNvPr id="88" name="Curved Up Arrow 87"/>
              <p:cNvSpPr/>
              <p:nvPr/>
            </p:nvSpPr>
            <p:spPr>
              <a:xfrm>
                <a:off x="2635250" y="1362457"/>
                <a:ext cx="652462" cy="284032"/>
              </a:xfrm>
              <a:prstGeom prst="curvedUpArrow">
                <a:avLst>
                  <a:gd name="adj1" fmla="val 59445"/>
                  <a:gd name="adj2" fmla="val 115179"/>
                  <a:gd name="adj3" fmla="val 39333"/>
                </a:avLst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2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Curved Up Arrow 88"/>
              <p:cNvSpPr/>
              <p:nvPr/>
            </p:nvSpPr>
            <p:spPr>
              <a:xfrm rot="10800000">
                <a:off x="2584450" y="1057797"/>
                <a:ext cx="652462" cy="284032"/>
              </a:xfrm>
              <a:prstGeom prst="curvedUpArrow">
                <a:avLst>
                  <a:gd name="adj1" fmla="val 59445"/>
                  <a:gd name="adj2" fmla="val 115179"/>
                  <a:gd name="adj3" fmla="val 39333"/>
                </a:avLst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200" b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220" name="TextBox 86"/>
            <p:cNvSpPr txBox="1">
              <a:spLocks noChangeArrowheads="1"/>
            </p:cNvSpPr>
            <p:nvPr/>
          </p:nvSpPr>
          <p:spPr bwMode="auto">
            <a:xfrm>
              <a:off x="2991263" y="731837"/>
              <a:ext cx="90441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1">
                  <a:latin typeface="Liberation Sans"/>
                </a:rPr>
                <a:t>Workflow</a:t>
              </a:r>
            </a:p>
            <a:p>
              <a:pPr algn="ctr"/>
              <a:r>
                <a:rPr lang="en-US" sz="1200" b="1">
                  <a:latin typeface="Liberation Sans"/>
                </a:rPr>
                <a:t>Engine</a:t>
              </a:r>
            </a:p>
            <a:p>
              <a:pPr algn="ctr"/>
              <a:r>
                <a:rPr lang="en-US" sz="1200" b="1">
                  <a:latin typeface="Liberation Sans"/>
                </a:rPr>
                <a:t>(Server)</a:t>
              </a:r>
            </a:p>
          </p:txBody>
        </p:sp>
      </p:grpSp>
      <p:grpSp>
        <p:nvGrpSpPr>
          <p:cNvPr id="8206" name="Group 89"/>
          <p:cNvGrpSpPr>
            <a:grpSpLocks/>
          </p:cNvGrpSpPr>
          <p:nvPr/>
        </p:nvGrpSpPr>
        <p:grpSpPr bwMode="auto">
          <a:xfrm>
            <a:off x="1531938" y="1677988"/>
            <a:ext cx="1600200" cy="1030287"/>
            <a:chOff x="620712" y="579437"/>
            <a:chExt cx="1600200" cy="1031400"/>
          </a:xfrm>
        </p:grpSpPr>
        <p:sp>
          <p:nvSpPr>
            <p:cNvPr id="91" name="Freeform 90"/>
            <p:cNvSpPr/>
            <p:nvPr/>
          </p:nvSpPr>
          <p:spPr>
            <a:xfrm>
              <a:off x="620712" y="579437"/>
              <a:ext cx="1600200" cy="10314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0000" tIns="45000" rIns="90000" bIns="45000" anchor="ctr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hangingPunct="0">
                <a:spcBef>
                  <a:spcPts val="0"/>
                </a:spcBef>
                <a:spcAft>
                  <a:spcPts val="0"/>
                </a:spcAft>
                <a:buFont typeface="StarSymbol"/>
                <a:buNone/>
                <a:defRPr/>
              </a:pPr>
              <a:endParaRPr lang="en-US" sz="1200" dirty="0">
                <a:latin typeface="Liberation Sans" pitchFamily="18"/>
                <a:ea typeface="DejaVu Sans" pitchFamily="2"/>
                <a:cs typeface="DejaVu Sans" pitchFamily="2"/>
              </a:endParaRPr>
            </a:p>
            <a:p>
              <a:pPr algn="ctr" hangingPunct="0">
                <a:spcBef>
                  <a:spcPts val="0"/>
                </a:spcBef>
                <a:spcAft>
                  <a:spcPts val="0"/>
                </a:spcAft>
                <a:buFont typeface="StarSymbol"/>
                <a:buNone/>
                <a:defRPr/>
              </a:pPr>
              <a:endParaRPr lang="en-US" sz="1200" dirty="0">
                <a:latin typeface="Liberation Sans" pitchFamily="18"/>
                <a:ea typeface="DejaVu Sans" pitchFamily="2"/>
                <a:cs typeface="DejaVu Sans" pitchFamily="2"/>
              </a:endParaRPr>
            </a:p>
            <a:p>
              <a:pPr algn="ctr" hangingPunct="0">
                <a:spcBef>
                  <a:spcPts val="0"/>
                </a:spcBef>
                <a:spcAft>
                  <a:spcPts val="0"/>
                </a:spcAft>
                <a:buFont typeface="StarSymbol"/>
                <a:buNone/>
                <a:defRPr/>
              </a:pPr>
              <a:endParaRPr lang="en-US" sz="1200" dirty="0">
                <a:latin typeface="Liberation Sans" pitchFamily="18"/>
                <a:ea typeface="DejaVu Sans" pitchFamily="2"/>
                <a:cs typeface="DejaVu Sans" pitchFamily="2"/>
              </a:endParaRPr>
            </a:p>
          </p:txBody>
        </p:sp>
        <p:sp>
          <p:nvSpPr>
            <p:cNvPr id="8214" name="TextBox 91"/>
            <p:cNvSpPr txBox="1">
              <a:spLocks noChangeArrowheads="1"/>
            </p:cNvSpPr>
            <p:nvPr/>
          </p:nvSpPr>
          <p:spPr bwMode="auto">
            <a:xfrm>
              <a:off x="629063" y="731837"/>
              <a:ext cx="904415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>
                  <a:latin typeface="Liberation Sans"/>
                </a:rPr>
                <a:t>Workflow</a:t>
              </a:r>
            </a:p>
            <a:p>
              <a:pPr algn="ctr"/>
              <a:r>
                <a:rPr lang="en-US" sz="1200">
                  <a:latin typeface="Liberation Sans"/>
                </a:rPr>
                <a:t>Engine</a:t>
              </a:r>
            </a:p>
            <a:p>
              <a:pPr algn="ctr"/>
              <a:r>
                <a:rPr lang="en-US" sz="1200">
                  <a:latin typeface="Liberation Sans"/>
                </a:rPr>
                <a:t>(Desktop)</a:t>
              </a:r>
            </a:p>
          </p:txBody>
        </p:sp>
        <p:grpSp>
          <p:nvGrpSpPr>
            <p:cNvPr id="8215" name="Group 39"/>
            <p:cNvGrpSpPr>
              <a:grpSpLocks/>
            </p:cNvGrpSpPr>
            <p:nvPr/>
          </p:nvGrpSpPr>
          <p:grpSpPr bwMode="auto">
            <a:xfrm>
              <a:off x="1516969" y="808037"/>
              <a:ext cx="703943" cy="588335"/>
              <a:chOff x="2583769" y="1057902"/>
              <a:chExt cx="703943" cy="588335"/>
            </a:xfrm>
          </p:grpSpPr>
          <p:sp>
            <p:nvSpPr>
              <p:cNvPr id="94" name="Curved Up Arrow 93"/>
              <p:cNvSpPr/>
              <p:nvPr/>
            </p:nvSpPr>
            <p:spPr>
              <a:xfrm>
                <a:off x="2635249" y="1363279"/>
                <a:ext cx="652463" cy="282880"/>
              </a:xfrm>
              <a:prstGeom prst="curvedUpArrow">
                <a:avLst>
                  <a:gd name="adj1" fmla="val 59445"/>
                  <a:gd name="adj2" fmla="val 115179"/>
                  <a:gd name="adj3" fmla="val 39333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Curved Up Arrow 94"/>
              <p:cNvSpPr/>
              <p:nvPr/>
            </p:nvSpPr>
            <p:spPr>
              <a:xfrm rot="10800000">
                <a:off x="2584449" y="1058149"/>
                <a:ext cx="652463" cy="282880"/>
              </a:xfrm>
              <a:prstGeom prst="curvedUpArrow">
                <a:avLst>
                  <a:gd name="adj1" fmla="val 59445"/>
                  <a:gd name="adj2" fmla="val 115179"/>
                  <a:gd name="adj3" fmla="val 39333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20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96" name="Freeform 95"/>
          <p:cNvSpPr/>
          <p:nvPr/>
        </p:nvSpPr>
        <p:spPr>
          <a:xfrm>
            <a:off x="1601788" y="5430838"/>
            <a:ext cx="1447800" cy="103822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0000" tIns="45000" rIns="90000" bIns="45000" anchor="ctr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ctr" hangingPunct="0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en-US" sz="1200" b="1" dirty="0">
                <a:latin typeface="Liberation Sans" pitchFamily="18"/>
                <a:ea typeface="DejaVu Sans" pitchFamily="2"/>
                <a:cs typeface="DejaVu Sans" pitchFamily="2"/>
              </a:rPr>
              <a:t>Standalone GUI</a:t>
            </a:r>
            <a:endParaRPr lang="en-US" sz="1200" b="1" dirty="0"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cxnSp>
        <p:nvCxnSpPr>
          <p:cNvPr id="97" name="Curved Connector 76"/>
          <p:cNvCxnSpPr>
            <a:stCxn id="75" idx="4"/>
            <a:endCxn id="96" idx="1"/>
          </p:cNvCxnSpPr>
          <p:nvPr/>
        </p:nvCxnSpPr>
        <p:spPr>
          <a:xfrm rot="5400000">
            <a:off x="4749800" y="2563813"/>
            <a:ext cx="1685925" cy="5086350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8" name="Curved Connector 97"/>
          <p:cNvCxnSpPr>
            <a:stCxn id="72" idx="5"/>
            <a:endCxn id="81" idx="2"/>
          </p:cNvCxnSpPr>
          <p:nvPr/>
        </p:nvCxnSpPr>
        <p:spPr>
          <a:xfrm rot="16200000" flipH="1">
            <a:off x="4445000" y="2359026"/>
            <a:ext cx="193675" cy="3778250"/>
          </a:xfrm>
          <a:prstGeom prst="curvedConnector3">
            <a:avLst>
              <a:gd name="adj1" fmla="val 218130"/>
            </a:avLst>
          </a:prstGeom>
          <a:ln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9" name="Curved Connector 76"/>
          <p:cNvCxnSpPr>
            <a:stCxn id="72" idx="4"/>
            <a:endCxn id="96" idx="0"/>
          </p:cNvCxnSpPr>
          <p:nvPr/>
        </p:nvCxnSpPr>
        <p:spPr>
          <a:xfrm rot="16200000" flipH="1">
            <a:off x="1753394" y="4858544"/>
            <a:ext cx="1143000" cy="1588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0" name="Curved Connector 99"/>
          <p:cNvCxnSpPr>
            <a:stCxn id="72" idx="0"/>
          </p:cNvCxnSpPr>
          <p:nvPr/>
        </p:nvCxnSpPr>
        <p:spPr>
          <a:xfrm rot="5400000" flipH="1" flipV="1">
            <a:off x="2002631" y="3029744"/>
            <a:ext cx="650875" cy="7938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1" name="Curved Connector 396"/>
          <p:cNvCxnSpPr>
            <a:stCxn id="81" idx="0"/>
            <a:endCxn id="91" idx="1"/>
          </p:cNvCxnSpPr>
          <p:nvPr/>
        </p:nvCxnSpPr>
        <p:spPr>
          <a:xfrm rot="16200000" flipV="1">
            <a:off x="4225132" y="1100931"/>
            <a:ext cx="1112838" cy="3298825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I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Community Interaction Service</a:t>
            </a:r>
            <a:endParaRPr lang="en-I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9" name="Picture 27" descr="helio_logo4_sm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13463"/>
            <a:ext cx="1331913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3" name="Curved Connector 32"/>
          <p:cNvCxnSpPr>
            <a:stCxn id="37" idx="6"/>
            <a:endCxn id="34" idx="1"/>
          </p:cNvCxnSpPr>
          <p:nvPr/>
        </p:nvCxnSpPr>
        <p:spPr bwMode="auto">
          <a:xfrm flipV="1">
            <a:off x="6246813" y="1773238"/>
            <a:ext cx="546100" cy="3175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6792913" y="1196975"/>
            <a:ext cx="2100262" cy="11525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IE"/>
          </a:p>
        </p:txBody>
      </p:sp>
      <p:sp>
        <p:nvSpPr>
          <p:cNvPr id="9222" name="TextBox 34"/>
          <p:cNvSpPr txBox="1">
            <a:spLocks noChangeArrowheads="1"/>
          </p:cNvSpPr>
          <p:nvPr/>
        </p:nvSpPr>
        <p:spPr bwMode="auto">
          <a:xfrm>
            <a:off x="7623175" y="1511300"/>
            <a:ext cx="12700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2085975"/>
            <a:r>
              <a:rPr lang="en-IE" sz="1200" b="1"/>
              <a:t>Authentication</a:t>
            </a:r>
          </a:p>
          <a:p>
            <a:pPr defTabSz="2085975"/>
            <a:r>
              <a:rPr lang="en-IE" sz="1200" b="1"/>
              <a:t>Back End</a:t>
            </a:r>
          </a:p>
          <a:p>
            <a:pPr defTabSz="2085975"/>
            <a:endParaRPr lang="en-IE" sz="800"/>
          </a:p>
        </p:txBody>
      </p:sp>
      <p:sp>
        <p:nvSpPr>
          <p:cNvPr id="36" name="Cloud 35"/>
          <p:cNvSpPr/>
          <p:nvPr/>
        </p:nvSpPr>
        <p:spPr>
          <a:xfrm>
            <a:off x="6911975" y="1473200"/>
            <a:ext cx="785813" cy="5715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E"/>
          </a:p>
        </p:txBody>
      </p:sp>
      <p:sp>
        <p:nvSpPr>
          <p:cNvPr id="37" name="Oval 36"/>
          <p:cNvSpPr/>
          <p:nvPr/>
        </p:nvSpPr>
        <p:spPr>
          <a:xfrm>
            <a:off x="4800600" y="1379538"/>
            <a:ext cx="1446213" cy="79375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IE" sz="1200" b="1" dirty="0">
                <a:latin typeface="Liberation Sans"/>
              </a:rPr>
              <a:t>Community</a:t>
            </a:r>
          </a:p>
          <a:p>
            <a:pPr algn="ctr">
              <a:defRPr/>
            </a:pPr>
            <a:r>
              <a:rPr lang="en-IE" sz="1200" b="1" dirty="0">
                <a:latin typeface="Liberation Sans"/>
              </a:rPr>
              <a:t>Interaction</a:t>
            </a:r>
          </a:p>
          <a:p>
            <a:pPr algn="ctr">
              <a:defRPr/>
            </a:pPr>
            <a:r>
              <a:rPr lang="en-IE" sz="1200" b="1" dirty="0">
                <a:latin typeface="Liberation Sans"/>
              </a:rPr>
              <a:t>Service</a:t>
            </a:r>
          </a:p>
        </p:txBody>
      </p:sp>
      <p:sp>
        <p:nvSpPr>
          <p:cNvPr id="38" name="Oval 37"/>
          <p:cNvSpPr/>
          <p:nvPr/>
        </p:nvSpPr>
        <p:spPr>
          <a:xfrm>
            <a:off x="4865688" y="5514975"/>
            <a:ext cx="1446212" cy="79375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IE" sz="1200" b="1" dirty="0">
                <a:latin typeface="Liberation Sans"/>
              </a:rPr>
              <a:t>Service</a:t>
            </a:r>
          </a:p>
        </p:txBody>
      </p:sp>
      <p:cxnSp>
        <p:nvCxnSpPr>
          <p:cNvPr id="40" name="Curved Connector 15"/>
          <p:cNvCxnSpPr>
            <a:stCxn id="44" idx="0"/>
            <a:endCxn id="37" idx="2"/>
          </p:cNvCxnSpPr>
          <p:nvPr/>
        </p:nvCxnSpPr>
        <p:spPr bwMode="auto">
          <a:xfrm rot="5400000" flipH="1" flipV="1">
            <a:off x="3399631" y="2053432"/>
            <a:ext cx="1677987" cy="1123950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urved Connector 15"/>
          <p:cNvCxnSpPr>
            <a:stCxn id="44" idx="2"/>
            <a:endCxn id="38" idx="2"/>
          </p:cNvCxnSpPr>
          <p:nvPr/>
        </p:nvCxnSpPr>
        <p:spPr bwMode="auto">
          <a:xfrm rot="16200000" flipH="1">
            <a:off x="3561556" y="4607719"/>
            <a:ext cx="1419225" cy="1189038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Freeform 41"/>
          <p:cNvSpPr/>
          <p:nvPr/>
        </p:nvSpPr>
        <p:spPr>
          <a:xfrm>
            <a:off x="250825" y="3524250"/>
            <a:ext cx="900113" cy="900113"/>
          </a:xfrm>
          <a:custGeom>
            <a:avLst>
              <a:gd name="f0" fmla="val 1752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*/ 5419351 1 1725033"/>
              <a:gd name="f7" fmla="val -2147483647"/>
              <a:gd name="f8" fmla="val 2147483647"/>
              <a:gd name="f9" fmla="val 15510"/>
              <a:gd name="f10" fmla="val 17520"/>
              <a:gd name="f11" fmla="*/ 10800 10800 1"/>
              <a:gd name="f12" fmla="+- 0 0 0"/>
              <a:gd name="f13" fmla="+- 0 0 360"/>
              <a:gd name="f14" fmla="val 10800"/>
              <a:gd name="f15" fmla="*/ 1165 1165 1"/>
              <a:gd name="f16" fmla="val 1165"/>
              <a:gd name="f17" fmla="val 4870"/>
              <a:gd name="f18" fmla="val 8680"/>
              <a:gd name="f19" fmla="val 12920"/>
              <a:gd name="f20" fmla="val 16730"/>
              <a:gd name="f21" fmla="*/ f4 1 21600"/>
              <a:gd name="f22" fmla="*/ f5 1 21600"/>
              <a:gd name="f23" fmla="pin 15510 f0 17520"/>
              <a:gd name="f24" fmla="*/ 0 f6 1"/>
              <a:gd name="f25" fmla="*/ f12 f1 1"/>
              <a:gd name="f26" fmla="*/ f13 f1 1"/>
              <a:gd name="f27" fmla="+- f23 0 15510"/>
              <a:gd name="f28" fmla="*/ 10800 f21 1"/>
              <a:gd name="f29" fmla="*/ f23 f22 1"/>
              <a:gd name="f30" fmla="*/ 3163 f21 1"/>
              <a:gd name="f31" fmla="*/ 18437 f21 1"/>
              <a:gd name="f32" fmla="*/ 18437 f22 1"/>
              <a:gd name="f33" fmla="*/ 3163 f22 1"/>
              <a:gd name="f34" fmla="*/ f24 1 f3"/>
              <a:gd name="f35" fmla="*/ f25 1 f3"/>
              <a:gd name="f36" fmla="*/ f26 1 f3"/>
              <a:gd name="f37" fmla="*/ 0 f22 1"/>
              <a:gd name="f38" fmla="*/ 0 f21 1"/>
              <a:gd name="f39" fmla="*/ 10800 f22 1"/>
              <a:gd name="f40" fmla="*/ 21600 f22 1"/>
              <a:gd name="f41" fmla="*/ 21600 f21 1"/>
              <a:gd name="f42" fmla="+- 17520 0 f27"/>
              <a:gd name="f43" fmla="+- 15510 f27 0"/>
              <a:gd name="f44" fmla="+- 0 0 f34"/>
              <a:gd name="f45" fmla="+- f35 0 f2"/>
              <a:gd name="f46" fmla="+- f36 0 f2"/>
              <a:gd name="f47" fmla="*/ f44 f1 1"/>
              <a:gd name="f48" fmla="+- f46 0 f45"/>
              <a:gd name="f49" fmla="*/ f47 1 f6"/>
              <a:gd name="f50" fmla="+- f49 0 f2"/>
              <a:gd name="f51" fmla="cos 1 f50"/>
              <a:gd name="f52" fmla="sin 1 f50"/>
              <a:gd name="f53" fmla="+- 0 0 f51"/>
              <a:gd name="f54" fmla="+- 0 0 f52"/>
              <a:gd name="f55" fmla="*/ 10800 f53 1"/>
              <a:gd name="f56" fmla="*/ 10800 f54 1"/>
              <a:gd name="f57" fmla="*/ 1165 f53 1"/>
              <a:gd name="f58" fmla="*/ 1165 f54 1"/>
              <a:gd name="f59" fmla="*/ f55 f55 1"/>
              <a:gd name="f60" fmla="*/ f56 f56 1"/>
              <a:gd name="f61" fmla="*/ f57 f57 1"/>
              <a:gd name="f62" fmla="*/ f58 f58 1"/>
              <a:gd name="f63" fmla="+- f59 f60 0"/>
              <a:gd name="f64" fmla="+- f61 f62 0"/>
              <a:gd name="f65" fmla="sqrt f63"/>
              <a:gd name="f66" fmla="sqrt f64"/>
              <a:gd name="f67" fmla="*/ f11 1 f65"/>
              <a:gd name="f68" fmla="*/ f15 1 f66"/>
              <a:gd name="f69" fmla="*/ f53 f67 1"/>
              <a:gd name="f70" fmla="*/ f54 f67 1"/>
              <a:gd name="f71" fmla="*/ f53 f68 1"/>
              <a:gd name="f72" fmla="*/ f54 f68 1"/>
              <a:gd name="f73" fmla="+- 10800 0 f69"/>
              <a:gd name="f74" fmla="+- 10800 0 f70"/>
              <a:gd name="f75" fmla="+- 7305 0 f71"/>
              <a:gd name="f76" fmla="+- 7515 0 f72"/>
              <a:gd name="f77" fmla="+- 14295 0 f71"/>
            </a:gdLst>
            <a:ahLst>
              <a:ahXY gdRefX="" minX="0" maxX="0" gdRefY="f0" minY="f9" maxY="f10">
                <a:pos x="f28" y="f29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5">
                <a:pos x="f28" y="f37"/>
              </a:cxn>
              <a:cxn ang="f45">
                <a:pos x="f30" y="f33"/>
              </a:cxn>
              <a:cxn ang="f45">
                <a:pos x="f38" y="f39"/>
              </a:cxn>
              <a:cxn ang="f45">
                <a:pos x="f30" y="f32"/>
              </a:cxn>
              <a:cxn ang="f45">
                <a:pos x="f28" y="f40"/>
              </a:cxn>
              <a:cxn ang="f45">
                <a:pos x="f31" y="f32"/>
              </a:cxn>
              <a:cxn ang="f45">
                <a:pos x="f41" y="f39"/>
              </a:cxn>
              <a:cxn ang="f45">
                <a:pos x="f31" y="f33"/>
              </a:cxn>
            </a:cxnLst>
            <a:rect l="f30" t="f33" r="f31" b="f32"/>
            <a:pathLst>
              <a:path w="21600" h="21600">
                <a:moveTo>
                  <a:pt x="f73" y="f74"/>
                </a:moveTo>
                <a:arcTo wR="f14" hR="f14" stAng="f45" swAng="f48"/>
                <a:close/>
              </a:path>
              <a:path w="21600" h="21600">
                <a:moveTo>
                  <a:pt x="f75" y="f76"/>
                </a:moveTo>
                <a:arcTo wR="f16" hR="f16" stAng="f45" swAng="f48"/>
                <a:close/>
              </a:path>
              <a:path w="21600" h="21600">
                <a:moveTo>
                  <a:pt x="f77" y="f76"/>
                </a:moveTo>
                <a:arcTo wR="f16" hR="f16" stAng="f45" swAng="f48"/>
                <a:close/>
              </a:path>
              <a:path w="21600" h="21600" fill="none">
                <a:moveTo>
                  <a:pt x="f17" y="f42"/>
                </a:moveTo>
                <a:cubicBezTo>
                  <a:pt x="f18" y="f43"/>
                  <a:pt x="f19" y="f43"/>
                  <a:pt x="f20" y="f42"/>
                </a:cubicBezTo>
              </a:path>
            </a:pathLst>
          </a:cu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0000" tIns="45000" rIns="90000" bIns="45000" anchor="ctr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endParaRPr lang="en-US" sz="1200"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cxnSp>
        <p:nvCxnSpPr>
          <p:cNvPr id="43" name="Curved Connector 15"/>
          <p:cNvCxnSpPr>
            <a:stCxn id="42" idx="1"/>
            <a:endCxn id="44" idx="3"/>
          </p:cNvCxnSpPr>
          <p:nvPr/>
        </p:nvCxnSpPr>
        <p:spPr bwMode="auto">
          <a:xfrm flipV="1">
            <a:off x="1150938" y="3973513"/>
            <a:ext cx="1620837" cy="0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Freeform 43"/>
          <p:cNvSpPr/>
          <p:nvPr/>
        </p:nvSpPr>
        <p:spPr>
          <a:xfrm>
            <a:off x="2771775" y="3454400"/>
            <a:ext cx="1809750" cy="103822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0000" tIns="45000" rIns="90000" bIns="45000" anchor="ctr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ctr" hangingPunct="0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en-US" sz="1200" b="1" dirty="0">
                <a:latin typeface="Liberation Sans" pitchFamily="18"/>
                <a:ea typeface="DejaVu Sans" pitchFamily="2"/>
                <a:cs typeface="DejaVu Sans" pitchFamily="2"/>
              </a:rPr>
              <a:t>Access Layer &amp;</a:t>
            </a:r>
          </a:p>
          <a:p>
            <a:pPr algn="ctr" hangingPunct="0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en-US" sz="1200" b="1" dirty="0">
                <a:latin typeface="Liberation Sans" pitchFamily="18"/>
                <a:ea typeface="DejaVu Sans" pitchFamily="2"/>
                <a:cs typeface="DejaVu Sans" pitchFamily="2"/>
              </a:rPr>
              <a:t>API</a:t>
            </a:r>
            <a:endParaRPr lang="en-US" sz="1200" b="1" dirty="0"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46" name="Vertical Scroll 45"/>
          <p:cNvSpPr/>
          <p:nvPr/>
        </p:nvSpPr>
        <p:spPr>
          <a:xfrm>
            <a:off x="5219700" y="2708275"/>
            <a:ext cx="576263" cy="576263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IE"/>
          </a:p>
        </p:txBody>
      </p:sp>
      <p:cxnSp>
        <p:nvCxnSpPr>
          <p:cNvPr id="47" name="Curved Connector 46"/>
          <p:cNvCxnSpPr>
            <a:stCxn id="37" idx="4"/>
            <a:endCxn id="46" idx="0"/>
          </p:cNvCxnSpPr>
          <p:nvPr/>
        </p:nvCxnSpPr>
        <p:spPr>
          <a:xfrm rot="5400000">
            <a:off x="5248275" y="2433638"/>
            <a:ext cx="534987" cy="1428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8" name="Curved Connector 41"/>
          <p:cNvCxnSpPr>
            <a:stCxn id="46" idx="2"/>
            <a:endCxn id="44" idx="1"/>
          </p:cNvCxnSpPr>
          <p:nvPr/>
        </p:nvCxnSpPr>
        <p:spPr>
          <a:xfrm rot="5400000">
            <a:off x="4700587" y="3165476"/>
            <a:ext cx="688975" cy="927100"/>
          </a:xfrm>
          <a:prstGeom prst="curvedConnector2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234" name="TextBox 48"/>
          <p:cNvSpPr txBox="1">
            <a:spLocks noChangeArrowheads="1"/>
          </p:cNvSpPr>
          <p:nvPr/>
        </p:nvSpPr>
        <p:spPr bwMode="auto">
          <a:xfrm>
            <a:off x="5867400" y="2852738"/>
            <a:ext cx="21288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/>
              <a:t>HELIO Identity Token</a:t>
            </a:r>
          </a:p>
        </p:txBody>
      </p:sp>
      <p:sp>
        <p:nvSpPr>
          <p:cNvPr id="50" name="Vertical Scroll 49"/>
          <p:cNvSpPr/>
          <p:nvPr/>
        </p:nvSpPr>
        <p:spPr>
          <a:xfrm>
            <a:off x="5292725" y="4437063"/>
            <a:ext cx="574675" cy="576262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IE"/>
          </a:p>
        </p:txBody>
      </p:sp>
      <p:cxnSp>
        <p:nvCxnSpPr>
          <p:cNvPr id="51" name="Curved Connector 46"/>
          <p:cNvCxnSpPr>
            <a:stCxn id="44" idx="1"/>
            <a:endCxn id="50" idx="0"/>
          </p:cNvCxnSpPr>
          <p:nvPr/>
        </p:nvCxnSpPr>
        <p:spPr>
          <a:xfrm>
            <a:off x="4581525" y="3973513"/>
            <a:ext cx="998538" cy="463550"/>
          </a:xfrm>
          <a:prstGeom prst="curvedConnector2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2" name="Curved Connector 41"/>
          <p:cNvCxnSpPr>
            <a:stCxn id="50" idx="2"/>
            <a:endCxn id="38" idx="0"/>
          </p:cNvCxnSpPr>
          <p:nvPr/>
        </p:nvCxnSpPr>
        <p:spPr>
          <a:xfrm rot="16200000" flipH="1">
            <a:off x="5334001" y="5259387"/>
            <a:ext cx="501650" cy="9525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mtClean="0"/>
              <a:t>The HELIO Identity Token 1/2</a:t>
            </a:r>
          </a:p>
        </p:txBody>
      </p:sp>
      <p:graphicFrame>
        <p:nvGraphicFramePr>
          <p:cNvPr id="14" name="Content Placeholder 3"/>
          <p:cNvGraphicFramePr>
            <a:graphicFrameLocks noGrp="1"/>
          </p:cNvGraphicFramePr>
          <p:nvPr>
            <p:ph idx="1"/>
          </p:nvPr>
        </p:nvGraphicFramePr>
        <p:xfrm>
          <a:off x="395288" y="1885950"/>
          <a:ext cx="8064896" cy="42250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140"/>
                <a:gridCol w="2822674"/>
                <a:gridCol w="2984082"/>
              </a:tblGrid>
              <a:tr h="511893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Through</a:t>
                      </a:r>
                      <a:r>
                        <a:rPr lang="en-IE" baseline="0" dirty="0" smtClean="0"/>
                        <a:t> Portal and API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Directly</a:t>
                      </a:r>
                      <a:r>
                        <a:rPr lang="en-IE" baseline="0" dirty="0" smtClean="0"/>
                        <a:t> through API</a:t>
                      </a:r>
                      <a:endParaRPr lang="en-IE" dirty="0"/>
                    </a:p>
                  </a:txBody>
                  <a:tcPr/>
                </a:tc>
              </a:tr>
              <a:tr h="1262203">
                <a:tc>
                  <a:txBody>
                    <a:bodyPr/>
                    <a:lstStyle/>
                    <a:p>
                      <a:r>
                        <a:rPr lang="en-IE" dirty="0" smtClean="0"/>
                        <a:t>Grid Certificate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E" dirty="0" smtClean="0"/>
                        <a:t> UID</a:t>
                      </a:r>
                      <a:r>
                        <a:rPr lang="en-IE" baseline="0" dirty="0" smtClean="0"/>
                        <a:t>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E" dirty="0" smtClean="0"/>
                        <a:t> Personal proxy certificate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E" dirty="0" smtClean="0"/>
                        <a:t> User Profile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E" dirty="0" smtClean="0"/>
                        <a:t> UID</a:t>
                      </a:r>
                      <a:r>
                        <a:rPr lang="en-IE" baseline="0" dirty="0" smtClean="0"/>
                        <a:t>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E" dirty="0" smtClean="0"/>
                        <a:t> Personal proxy certificate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E" dirty="0" smtClean="0"/>
                        <a:t> User Profile</a:t>
                      </a:r>
                    </a:p>
                    <a:p>
                      <a:endParaRPr lang="en-IE" dirty="0"/>
                    </a:p>
                  </a:txBody>
                  <a:tcPr/>
                </a:tc>
              </a:tr>
              <a:tr h="883542">
                <a:tc>
                  <a:txBody>
                    <a:bodyPr/>
                    <a:lstStyle/>
                    <a:p>
                      <a:r>
                        <a:rPr lang="en-IE" dirty="0" smtClean="0"/>
                        <a:t>Login</a:t>
                      </a:r>
                      <a:r>
                        <a:rPr lang="en-IE" baseline="0" dirty="0" smtClean="0"/>
                        <a:t>/Password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E" dirty="0" smtClean="0"/>
                        <a:t> UID</a:t>
                      </a:r>
                      <a:r>
                        <a:rPr lang="en-IE" baseline="0" dirty="0" smtClean="0"/>
                        <a:t>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E" dirty="0" smtClean="0"/>
                        <a:t> Robot Proxy certificate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E" dirty="0" smtClean="0"/>
                        <a:t> User Profile</a:t>
                      </a:r>
                    </a:p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E" dirty="0" smtClean="0"/>
                        <a:t> UID</a:t>
                      </a:r>
                      <a:r>
                        <a:rPr lang="en-IE" baseline="0" dirty="0" smtClean="0"/>
                        <a:t>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E" baseline="0" dirty="0" smtClean="0"/>
                        <a:t> </a:t>
                      </a:r>
                      <a:r>
                        <a:rPr lang="en-IE" dirty="0" smtClean="0"/>
                        <a:t>User Profile</a:t>
                      </a:r>
                    </a:p>
                    <a:p>
                      <a:endParaRPr lang="en-IE" dirty="0"/>
                    </a:p>
                  </a:txBody>
                  <a:tcPr/>
                </a:tc>
              </a:tr>
              <a:tr h="1262203">
                <a:tc>
                  <a:txBody>
                    <a:bodyPr/>
                    <a:lstStyle/>
                    <a:p>
                      <a:r>
                        <a:rPr lang="en-IE" dirty="0" smtClean="0"/>
                        <a:t>Anonymous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E" dirty="0" smtClean="0"/>
                        <a:t> UID</a:t>
                      </a:r>
                      <a:r>
                        <a:rPr lang="en-IE" baseline="0" dirty="0" smtClean="0"/>
                        <a:t>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E" dirty="0" smtClean="0"/>
                        <a:t> Robot Proxy certificate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E" dirty="0" smtClean="0"/>
                        <a:t> User 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E" dirty="0" smtClean="0"/>
                        <a:t> UID</a:t>
                      </a:r>
                      <a:r>
                        <a:rPr lang="en-IE" baseline="0" dirty="0" smtClean="0"/>
                        <a:t>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E" baseline="0" dirty="0" smtClean="0"/>
                        <a:t> </a:t>
                      </a:r>
                      <a:r>
                        <a:rPr lang="en-IE" dirty="0" smtClean="0"/>
                        <a:t>User Profile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Click="0" advTm="20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mtClean="0"/>
              <a:t>The HELIO Identity Token 2/2</a:t>
            </a:r>
          </a:p>
        </p:txBody>
      </p:sp>
      <p:sp>
        <p:nvSpPr>
          <p:cNvPr id="4" name="Vertical Scroll 3"/>
          <p:cNvSpPr/>
          <p:nvPr/>
        </p:nvSpPr>
        <p:spPr>
          <a:xfrm>
            <a:off x="468313" y="1341438"/>
            <a:ext cx="2951162" cy="5111750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IE"/>
          </a:p>
        </p:txBody>
      </p:sp>
      <p:sp>
        <p:nvSpPr>
          <p:cNvPr id="5" name="Vertical Scroll 4"/>
          <p:cNvSpPr/>
          <p:nvPr/>
        </p:nvSpPr>
        <p:spPr>
          <a:xfrm>
            <a:off x="1042988" y="1989138"/>
            <a:ext cx="1873250" cy="2303462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IE"/>
          </a:p>
        </p:txBody>
      </p:sp>
      <p:sp>
        <p:nvSpPr>
          <p:cNvPr id="11269" name="TextBox 5"/>
          <p:cNvSpPr txBox="1">
            <a:spLocks noChangeArrowheads="1"/>
          </p:cNvSpPr>
          <p:nvPr/>
        </p:nvSpPr>
        <p:spPr bwMode="auto">
          <a:xfrm>
            <a:off x="5151438" y="2565400"/>
            <a:ext cx="26273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IE" b="1"/>
              <a:t>Proxy-based component</a:t>
            </a:r>
          </a:p>
          <a:p>
            <a:pPr algn="ctr"/>
            <a:r>
              <a:rPr lang="en-IE" b="1"/>
              <a:t>(for high level of security)</a:t>
            </a:r>
          </a:p>
        </p:txBody>
      </p:sp>
      <p:sp>
        <p:nvSpPr>
          <p:cNvPr id="11270" name="TextBox 6"/>
          <p:cNvSpPr txBox="1">
            <a:spLocks noChangeArrowheads="1"/>
          </p:cNvSpPr>
          <p:nvPr/>
        </p:nvSpPr>
        <p:spPr bwMode="auto">
          <a:xfrm>
            <a:off x="5148263" y="4652963"/>
            <a:ext cx="25654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IE" b="1"/>
              <a:t>UID-based component</a:t>
            </a:r>
          </a:p>
          <a:p>
            <a:pPr algn="ctr"/>
            <a:r>
              <a:rPr lang="en-IE" b="1"/>
              <a:t>(for low level of security)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2988" y="4787900"/>
            <a:ext cx="1873250" cy="3698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IE" b="1" dirty="0"/>
              <a:t>KM234454353GD</a:t>
            </a:r>
            <a:endParaRPr lang="en-IE" b="1" dirty="0"/>
          </a:p>
        </p:txBody>
      </p:sp>
      <p:sp>
        <p:nvSpPr>
          <p:cNvPr id="9" name="Left Arrow 8"/>
          <p:cNvSpPr/>
          <p:nvPr/>
        </p:nvSpPr>
        <p:spPr>
          <a:xfrm>
            <a:off x="3348038" y="2781300"/>
            <a:ext cx="1584325" cy="215900"/>
          </a:xfrm>
          <a:prstGeom prst="lef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IE"/>
          </a:p>
        </p:txBody>
      </p:sp>
      <p:sp>
        <p:nvSpPr>
          <p:cNvPr id="10" name="Left Arrow 9"/>
          <p:cNvSpPr/>
          <p:nvPr/>
        </p:nvSpPr>
        <p:spPr>
          <a:xfrm>
            <a:off x="3348038" y="4868863"/>
            <a:ext cx="1584325" cy="215900"/>
          </a:xfrm>
          <a:prstGeom prst="lef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IE"/>
          </a:p>
        </p:txBody>
      </p:sp>
      <p:sp>
        <p:nvSpPr>
          <p:cNvPr id="11274" name="TextBox 10"/>
          <p:cNvSpPr txBox="1">
            <a:spLocks noChangeArrowheads="1"/>
          </p:cNvSpPr>
          <p:nvPr/>
        </p:nvSpPr>
        <p:spPr bwMode="auto">
          <a:xfrm>
            <a:off x="5049838" y="5445125"/>
            <a:ext cx="27622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IE" b="1"/>
              <a:t>User Profile</a:t>
            </a:r>
          </a:p>
          <a:p>
            <a:pPr algn="ctr"/>
            <a:r>
              <a:rPr lang="en-IE" b="1"/>
              <a:t>(Based on the ClassAd </a:t>
            </a:r>
          </a:p>
          <a:p>
            <a:pPr algn="ctr"/>
            <a:r>
              <a:rPr lang="en-IE" b="1"/>
              <a:t>language)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2988" y="5591175"/>
            <a:ext cx="1873250" cy="64611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IE" b="1" dirty="0"/>
              <a:t>[Service=HEC;</a:t>
            </a:r>
          </a:p>
          <a:p>
            <a:pPr>
              <a:defRPr/>
            </a:pPr>
            <a:r>
              <a:rPr lang="en-IE" b="1" dirty="0"/>
              <a:t>Preference=...;</a:t>
            </a:r>
            <a:r>
              <a:rPr lang="en-IE" b="1" dirty="0"/>
              <a:t>]</a:t>
            </a:r>
            <a:endParaRPr lang="en-IE" b="1" dirty="0"/>
          </a:p>
        </p:txBody>
      </p:sp>
      <p:sp>
        <p:nvSpPr>
          <p:cNvPr id="13" name="Left Arrow 12"/>
          <p:cNvSpPr/>
          <p:nvPr/>
        </p:nvSpPr>
        <p:spPr>
          <a:xfrm>
            <a:off x="3348038" y="5805488"/>
            <a:ext cx="1584325" cy="215900"/>
          </a:xfrm>
          <a:prstGeom prst="lef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IE"/>
          </a:p>
        </p:txBody>
      </p:sp>
    </p:spTree>
  </p:cSld>
  <p:clrMapOvr>
    <a:masterClrMapping/>
  </p:clrMapOvr>
  <p:transition advClick="0" advTm="20000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997</TotalTime>
  <Words>379</Words>
  <Application>Microsoft Office PowerPoint</Application>
  <PresentationFormat>On-screen Show (4:3)</PresentationFormat>
  <Paragraphs>138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Liberation Sans</vt:lpstr>
      <vt:lpstr>DejaVu Sans</vt:lpstr>
      <vt:lpstr>StarSymbol</vt:lpstr>
      <vt:lpstr>Office Theme</vt:lpstr>
      <vt:lpstr>Catering for  different user’s profiles in  HELIO</vt:lpstr>
      <vt:lpstr>Introduction</vt:lpstr>
      <vt:lpstr>Technological Challenge</vt:lpstr>
      <vt:lpstr>Different users</vt:lpstr>
      <vt:lpstr>Different Resources</vt:lpstr>
      <vt:lpstr>HELIO Architecture (Abstract)</vt:lpstr>
      <vt:lpstr>The Access Layer and API</vt:lpstr>
      <vt:lpstr>The Community Interaction Service</vt:lpstr>
      <vt:lpstr>The HELIO Identity Token 1/2</vt:lpstr>
      <vt:lpstr>The HELIO Identity Token 2/2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HELIO</dc:title>
  <dc:creator>Gabmera</dc:creator>
  <cp:lastModifiedBy>Gabmera</cp:lastModifiedBy>
  <cp:revision>69</cp:revision>
  <dcterms:created xsi:type="dcterms:W3CDTF">2010-09-26T13:05:23Z</dcterms:created>
  <dcterms:modified xsi:type="dcterms:W3CDTF">2011-04-09T19:12:30Z</dcterms:modified>
</cp:coreProperties>
</file>