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30279975" cy="39893875"/>
  <p:notesSz cx="6858000" cy="9144000"/>
  <p:defaultTextStyle>
    <a:defPPr>
      <a:defRPr lang="en-GB"/>
    </a:defPPr>
    <a:lvl1pPr algn="ctr" rtl="0" fontAlgn="base">
      <a:spcBef>
        <a:spcPct val="50000"/>
      </a:spcBef>
      <a:spcAft>
        <a:spcPct val="0"/>
      </a:spcAft>
      <a:defRPr sz="2400" b="1" u="sng" kern="1200">
        <a:solidFill>
          <a:schemeClr val="bg1"/>
        </a:solidFill>
        <a:latin typeface="Arial" charset="0"/>
        <a:ea typeface="+mn-ea"/>
        <a:cs typeface="Arial" charset="0"/>
      </a:defRPr>
    </a:lvl1pPr>
    <a:lvl2pPr marL="457200" algn="ctr" rtl="0" fontAlgn="base">
      <a:spcBef>
        <a:spcPct val="50000"/>
      </a:spcBef>
      <a:spcAft>
        <a:spcPct val="0"/>
      </a:spcAft>
      <a:defRPr sz="2400" b="1" u="sng" kern="1200">
        <a:solidFill>
          <a:schemeClr val="bg1"/>
        </a:solidFill>
        <a:latin typeface="Arial" charset="0"/>
        <a:ea typeface="+mn-ea"/>
        <a:cs typeface="Arial" charset="0"/>
      </a:defRPr>
    </a:lvl2pPr>
    <a:lvl3pPr marL="914400" algn="ctr" rtl="0" fontAlgn="base">
      <a:spcBef>
        <a:spcPct val="50000"/>
      </a:spcBef>
      <a:spcAft>
        <a:spcPct val="0"/>
      </a:spcAft>
      <a:defRPr sz="2400" b="1" u="sng" kern="1200">
        <a:solidFill>
          <a:schemeClr val="bg1"/>
        </a:solidFill>
        <a:latin typeface="Arial" charset="0"/>
        <a:ea typeface="+mn-ea"/>
        <a:cs typeface="Arial" charset="0"/>
      </a:defRPr>
    </a:lvl3pPr>
    <a:lvl4pPr marL="1371600" algn="ctr" rtl="0" fontAlgn="base">
      <a:spcBef>
        <a:spcPct val="50000"/>
      </a:spcBef>
      <a:spcAft>
        <a:spcPct val="0"/>
      </a:spcAft>
      <a:defRPr sz="2400" b="1" u="sng" kern="1200">
        <a:solidFill>
          <a:schemeClr val="bg1"/>
        </a:solidFill>
        <a:latin typeface="Arial" charset="0"/>
        <a:ea typeface="+mn-ea"/>
        <a:cs typeface="Arial" charset="0"/>
      </a:defRPr>
    </a:lvl4pPr>
    <a:lvl5pPr marL="1828800" algn="ctr" rtl="0" fontAlgn="base">
      <a:spcBef>
        <a:spcPct val="50000"/>
      </a:spcBef>
      <a:spcAft>
        <a:spcPct val="0"/>
      </a:spcAft>
      <a:defRPr sz="2400" b="1" u="sng" kern="1200">
        <a:solidFill>
          <a:schemeClr val="bg1"/>
        </a:solidFill>
        <a:latin typeface="Arial" charset="0"/>
        <a:ea typeface="+mn-ea"/>
        <a:cs typeface="Arial" charset="0"/>
      </a:defRPr>
    </a:lvl5pPr>
    <a:lvl6pPr marL="2286000" algn="l" defTabSz="914400" rtl="0" eaLnBrk="1" latinLnBrk="0" hangingPunct="1">
      <a:defRPr sz="2400" b="1" u="sng" kern="1200">
        <a:solidFill>
          <a:schemeClr val="bg1"/>
        </a:solidFill>
        <a:latin typeface="Arial" charset="0"/>
        <a:ea typeface="+mn-ea"/>
        <a:cs typeface="Arial" charset="0"/>
      </a:defRPr>
    </a:lvl6pPr>
    <a:lvl7pPr marL="2743200" algn="l" defTabSz="914400" rtl="0" eaLnBrk="1" latinLnBrk="0" hangingPunct="1">
      <a:defRPr sz="2400" b="1" u="sng" kern="1200">
        <a:solidFill>
          <a:schemeClr val="bg1"/>
        </a:solidFill>
        <a:latin typeface="Arial" charset="0"/>
        <a:ea typeface="+mn-ea"/>
        <a:cs typeface="Arial" charset="0"/>
      </a:defRPr>
    </a:lvl7pPr>
    <a:lvl8pPr marL="3200400" algn="l" defTabSz="914400" rtl="0" eaLnBrk="1" latinLnBrk="0" hangingPunct="1">
      <a:defRPr sz="2400" b="1" u="sng" kern="1200">
        <a:solidFill>
          <a:schemeClr val="bg1"/>
        </a:solidFill>
        <a:latin typeface="Arial" charset="0"/>
        <a:ea typeface="+mn-ea"/>
        <a:cs typeface="Arial" charset="0"/>
      </a:defRPr>
    </a:lvl8pPr>
    <a:lvl9pPr marL="3657600" algn="l" defTabSz="914400" rtl="0" eaLnBrk="1" latinLnBrk="0" hangingPunct="1">
      <a:defRPr sz="2400" b="1" u="sng" kern="1200">
        <a:solidFill>
          <a:schemeClr val="bg1"/>
        </a:solidFill>
        <a:latin typeface="Arial" charset="0"/>
        <a:ea typeface="+mn-ea"/>
        <a:cs typeface="Arial" charset="0"/>
      </a:defRPr>
    </a:lvl9pPr>
  </p:defaultTextStyle>
  <p:extLst>
    <p:ext uri="{EFAFB233-063F-42B5-8137-9DF3F51BA10A}">
      <p15:sldGuideLst xmlns:p15="http://schemas.microsoft.com/office/powerpoint/2012/main">
        <p15:guide id="1" orient="horz" pos="13482">
          <p15:clr>
            <a:srgbClr val="A4A3A4"/>
          </p15:clr>
        </p15:guide>
        <p15:guide id="2" pos="9537">
          <p15:clr>
            <a:srgbClr val="A4A3A4"/>
          </p15:clr>
        </p15:guide>
        <p15:guide id="3" orient="horz" pos="125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CC99"/>
    <a:srgbClr val="FF99FF"/>
    <a:srgbClr val="8A005C"/>
    <a:srgbClr val="660033"/>
    <a:srgbClr val="FFFF99"/>
    <a:srgbClr val="800000"/>
    <a:srgbClr val="007635"/>
    <a:srgbClr val="99CCFF"/>
    <a:srgbClr val="3A00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5958" autoAdjust="0"/>
  </p:normalViewPr>
  <p:slideViewPr>
    <p:cSldViewPr>
      <p:cViewPr varScale="1">
        <p:scale>
          <a:sx n="16" d="100"/>
          <a:sy n="16" d="100"/>
        </p:scale>
        <p:origin x="2976" y="108"/>
      </p:cViewPr>
      <p:guideLst>
        <p:guide orient="horz" pos="13482"/>
        <p:guide pos="9537"/>
        <p:guide orient="horz" pos="1256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spcBef>
                <a:spcPct val="0"/>
              </a:spcBef>
              <a:defRPr sz="1200" u="none">
                <a:solidFill>
                  <a:schemeClr val="tx1"/>
                </a:solidFill>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spcBef>
                <a:spcPct val="0"/>
              </a:spcBef>
              <a:defRPr sz="1200" u="none">
                <a:solidFill>
                  <a:schemeClr val="tx1"/>
                </a:solidFill>
                <a:latin typeface="Arial" charset="0"/>
                <a:cs typeface="Arial" charset="0"/>
              </a:defRPr>
            </a:lvl1pPr>
          </a:lstStyle>
          <a:p>
            <a:pPr>
              <a:defRPr/>
            </a:pPr>
            <a:fld id="{18557CFC-1E91-4072-97A7-68ABD72A10D0}" type="datetimeFigureOut">
              <a:rPr lang="en-US"/>
              <a:pPr>
                <a:defRPr/>
              </a:pPr>
              <a:t>2/5/2015</a:t>
            </a:fld>
            <a:endParaRPr lang="en-US" dirty="0"/>
          </a:p>
        </p:txBody>
      </p:sp>
      <p:sp>
        <p:nvSpPr>
          <p:cNvPr id="4" name="Slide Image Placeholder 3"/>
          <p:cNvSpPr>
            <a:spLocks noGrp="1" noRot="1" noChangeAspect="1"/>
          </p:cNvSpPr>
          <p:nvPr>
            <p:ph type="sldImg" idx="2"/>
          </p:nvPr>
        </p:nvSpPr>
        <p:spPr>
          <a:xfrm>
            <a:off x="2128838" y="685800"/>
            <a:ext cx="2600325"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spcBef>
                <a:spcPct val="0"/>
              </a:spcBef>
              <a:defRPr sz="1200" u="none">
                <a:solidFill>
                  <a:schemeClr val="tx1"/>
                </a:solidFill>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spcBef>
                <a:spcPct val="0"/>
              </a:spcBef>
              <a:defRPr sz="1200" u="none">
                <a:solidFill>
                  <a:schemeClr val="tx1"/>
                </a:solidFill>
                <a:latin typeface="Arial" charset="0"/>
                <a:cs typeface="Arial" charset="0"/>
              </a:defRPr>
            </a:lvl1pPr>
          </a:lstStyle>
          <a:p>
            <a:pPr>
              <a:defRPr/>
            </a:pPr>
            <a:fld id="{6D1A5B11-929C-4C09-802D-1FF4492A7809}" type="slidenum">
              <a:rPr lang="en-US"/>
              <a:pPr>
                <a:defRPr/>
              </a:pPr>
              <a:t>‹#›</a:t>
            </a:fld>
            <a:endParaRPr lang="en-US" dirty="0"/>
          </a:p>
        </p:txBody>
      </p:sp>
    </p:spTree>
    <p:extLst>
      <p:ext uri="{BB962C8B-B14F-4D97-AF65-F5344CB8AC3E}">
        <p14:creationId xmlns:p14="http://schemas.microsoft.com/office/powerpoint/2010/main" val="11535576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1713" y="12341271"/>
            <a:ext cx="25736550" cy="8515506"/>
          </a:xfrm>
        </p:spPr>
        <p:txBody>
          <a:bodyPr/>
          <a:lstStyle/>
          <a:p>
            <a:r>
              <a:rPr lang="en-US" smtClean="0"/>
              <a:t>Click to edit Master title style</a:t>
            </a:r>
            <a:endParaRPr lang="en-US"/>
          </a:p>
        </p:txBody>
      </p:sp>
      <p:sp>
        <p:nvSpPr>
          <p:cNvPr id="3" name="Subtitle 2"/>
          <p:cNvSpPr>
            <a:spLocks noGrp="1"/>
          </p:cNvSpPr>
          <p:nvPr>
            <p:ph type="subTitle" idx="1"/>
          </p:nvPr>
        </p:nvSpPr>
        <p:spPr>
          <a:xfrm>
            <a:off x="4541838" y="22512242"/>
            <a:ext cx="21196300" cy="101517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461ABBD-5A04-420B-869D-6EFD1A4D31BB}"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1935715-6E6F-4279-B778-78C976D8B20E}" type="slidenum">
              <a:rPr lang="en-GB"/>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2364" y="25528766"/>
            <a:ext cx="25738137" cy="788971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392364" y="16837210"/>
            <a:ext cx="25738137" cy="869155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C8E54E7A-23C3-4945-9163-4F95C102DBF9}" type="slidenum">
              <a:rPr lang="en-GB"/>
              <a:pPr>
                <a:defRPr/>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14476" y="9270007"/>
            <a:ext cx="13549313" cy="2621669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216188" y="9270007"/>
            <a:ext cx="13549312" cy="2621669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2A0D8215-B78F-4CD8-9F2B-5CBAEF4EA97D}" type="slidenum">
              <a:rPr lang="en-GB"/>
              <a:pPr>
                <a:defRPr/>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14475" y="8892758"/>
            <a:ext cx="13377863" cy="37059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14475" y="12598689"/>
            <a:ext cx="13377863" cy="228880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5381288" y="8892758"/>
            <a:ext cx="13384212" cy="37059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5381288" y="12598689"/>
            <a:ext cx="13384212" cy="228880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EEA3BF28-A3C2-4EC7-9ADB-2F4FDEECADD3}" type="slidenum">
              <a:rPr lang="en-GB"/>
              <a:pPr>
                <a:defRPr/>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87B0371A-9536-4F48-AB17-028552EB6710}" type="slidenum">
              <a:rPr lang="en-GB"/>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8C20214A-D99A-42E1-A3CC-40BDEE878A97}"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4476" y="1581494"/>
            <a:ext cx="9961563" cy="673133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1837988" y="1581494"/>
            <a:ext cx="16927512" cy="339052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514476" y="8312827"/>
            <a:ext cx="9961563" cy="2717387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4C6D6099-1ACD-4C8C-8520-D6F47A36170D}" type="slidenum">
              <a:rPr lang="en-GB"/>
              <a:pPr>
                <a:defRPr/>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5663" y="27808543"/>
            <a:ext cx="18167350" cy="328281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5935663" y="3549114"/>
            <a:ext cx="18167350" cy="2383631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5935663" y="31091362"/>
            <a:ext cx="18167350" cy="46631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CC8635F-AC59-488C-9B7C-05C5D5EA0C42}" type="slidenum">
              <a:rPr lang="en-GB"/>
              <a:pPr>
                <a:defRPr/>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775F62E-962A-43BD-B64F-7877F80A874E}" type="slidenum">
              <a:rPr lang="en-GB"/>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53538" y="1590370"/>
            <a:ext cx="6811962" cy="3389633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14476" y="1590370"/>
            <a:ext cx="20286663" cy="3389633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944C327-CCBD-4118-9F81-59D2B7EF5AC5}" type="slidenum">
              <a:rPr lang="en-GB"/>
              <a:pPr>
                <a:defRPr/>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14476" y="1590370"/>
            <a:ext cx="27251025" cy="338963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869D4F59-0024-429F-AC0D-57B14057BD3B}" type="slidenum">
              <a:rPr lang="en-GB"/>
              <a:pPr>
                <a:defRPr/>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14476" y="1597767"/>
            <a:ext cx="27251025" cy="6648486"/>
          </a:xfrm>
          <a:prstGeom prst="rect">
            <a:avLst/>
          </a:prstGeom>
          <a:noFill/>
          <a:ln w="9525">
            <a:noFill/>
            <a:miter lim="800000"/>
            <a:headEnd/>
            <a:tailEnd/>
          </a:ln>
          <a:effectLst/>
        </p:spPr>
        <p:txBody>
          <a:bodyPr vert="horz" wrap="square" lIns="416619" tIns="208309" rIns="416619" bIns="208309"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1514476" y="9308472"/>
            <a:ext cx="27251025" cy="26327650"/>
          </a:xfrm>
          <a:prstGeom prst="rect">
            <a:avLst/>
          </a:prstGeom>
          <a:noFill/>
          <a:ln w="9525">
            <a:noFill/>
            <a:miter lim="800000"/>
            <a:headEnd/>
            <a:tailEnd/>
          </a:ln>
          <a:effectLst/>
        </p:spPr>
        <p:txBody>
          <a:bodyPr vert="horz" wrap="square" lIns="416619" tIns="208309" rIns="416619" bIns="208309"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1514476" y="36329967"/>
            <a:ext cx="7064375" cy="276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6619" tIns="208309" rIns="416619" bIns="208309" numCol="1" anchor="t" anchorCtr="0" compatLnSpc="1">
            <a:prstTxWarp prst="textNoShape">
              <a:avLst/>
            </a:prstTxWarp>
          </a:bodyPr>
          <a:lstStyle>
            <a:lvl1pPr algn="l" defTabSz="4165600">
              <a:spcBef>
                <a:spcPct val="0"/>
              </a:spcBef>
              <a:defRPr sz="6400" b="0" u="none">
                <a:solidFill>
                  <a:schemeClr val="tx1"/>
                </a:solidFill>
                <a:latin typeface="Arial" charset="0"/>
                <a:cs typeface="Arial" charset="0"/>
              </a:defRPr>
            </a:lvl1pPr>
          </a:lstStyle>
          <a:p>
            <a:pPr>
              <a:defRPr/>
            </a:pPr>
            <a:endParaRPr lang="en-GB"/>
          </a:p>
        </p:txBody>
      </p:sp>
      <p:sp>
        <p:nvSpPr>
          <p:cNvPr id="1029" name="Rectangle 5"/>
          <p:cNvSpPr>
            <a:spLocks noGrp="1" noChangeArrowheads="1"/>
          </p:cNvSpPr>
          <p:nvPr>
            <p:ph type="ftr" sz="quarter" idx="3"/>
          </p:nvPr>
        </p:nvSpPr>
        <p:spPr bwMode="auto">
          <a:xfrm>
            <a:off x="10345738" y="36329967"/>
            <a:ext cx="9588500" cy="276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6619" tIns="208309" rIns="416619" bIns="208309" numCol="1" anchor="t" anchorCtr="0" compatLnSpc="1">
            <a:prstTxWarp prst="textNoShape">
              <a:avLst/>
            </a:prstTxWarp>
          </a:bodyPr>
          <a:lstStyle>
            <a:lvl1pPr algn="ctr" defTabSz="4165600">
              <a:spcBef>
                <a:spcPct val="0"/>
              </a:spcBef>
              <a:defRPr sz="6400" b="0" u="none">
                <a:solidFill>
                  <a:schemeClr val="tx1"/>
                </a:solidFill>
                <a:latin typeface="Arial" charset="0"/>
                <a:cs typeface="Arial" charset="0"/>
              </a:defRPr>
            </a:lvl1pPr>
          </a:lstStyle>
          <a:p>
            <a:pPr>
              <a:defRPr/>
            </a:pPr>
            <a:endParaRPr lang="en-GB"/>
          </a:p>
        </p:txBody>
      </p:sp>
      <p:sp>
        <p:nvSpPr>
          <p:cNvPr id="1030" name="Rectangle 6"/>
          <p:cNvSpPr>
            <a:spLocks noGrp="1" noChangeArrowheads="1"/>
          </p:cNvSpPr>
          <p:nvPr>
            <p:ph type="sldNum" sz="quarter" idx="4"/>
          </p:nvPr>
        </p:nvSpPr>
        <p:spPr bwMode="auto">
          <a:xfrm>
            <a:off x="21701126" y="36329967"/>
            <a:ext cx="7064375" cy="276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6619" tIns="208309" rIns="416619" bIns="208309" numCol="1" anchor="t" anchorCtr="0" compatLnSpc="1">
            <a:prstTxWarp prst="textNoShape">
              <a:avLst/>
            </a:prstTxWarp>
          </a:bodyPr>
          <a:lstStyle>
            <a:lvl1pPr algn="r" defTabSz="4165600">
              <a:spcBef>
                <a:spcPct val="0"/>
              </a:spcBef>
              <a:defRPr sz="6400" b="0" u="none">
                <a:solidFill>
                  <a:schemeClr val="tx1"/>
                </a:solidFill>
                <a:latin typeface="Arial" charset="0"/>
                <a:cs typeface="Arial" charset="0"/>
              </a:defRPr>
            </a:lvl1pPr>
          </a:lstStyle>
          <a:p>
            <a:pPr>
              <a:defRPr/>
            </a:pPr>
            <a:fld id="{D2C1D8EC-DEA8-4835-BBC9-2E38B7BFA359}"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165600" rtl="0" eaLnBrk="0" fontAlgn="base" hangingPunct="0">
        <a:spcBef>
          <a:spcPct val="0"/>
        </a:spcBef>
        <a:spcAft>
          <a:spcPct val="0"/>
        </a:spcAft>
        <a:defRPr sz="20000">
          <a:solidFill>
            <a:schemeClr val="tx2"/>
          </a:solidFill>
          <a:latin typeface="+mj-lt"/>
          <a:ea typeface="+mj-ea"/>
          <a:cs typeface="+mj-cs"/>
        </a:defRPr>
      </a:lvl1pPr>
      <a:lvl2pPr algn="ctr" defTabSz="4165600" rtl="0" eaLnBrk="0" fontAlgn="base" hangingPunct="0">
        <a:spcBef>
          <a:spcPct val="0"/>
        </a:spcBef>
        <a:spcAft>
          <a:spcPct val="0"/>
        </a:spcAft>
        <a:defRPr sz="20000">
          <a:solidFill>
            <a:schemeClr val="tx2"/>
          </a:solidFill>
          <a:latin typeface="Arial" charset="0"/>
          <a:cs typeface="Arial" charset="0"/>
        </a:defRPr>
      </a:lvl2pPr>
      <a:lvl3pPr algn="ctr" defTabSz="4165600" rtl="0" eaLnBrk="0" fontAlgn="base" hangingPunct="0">
        <a:spcBef>
          <a:spcPct val="0"/>
        </a:spcBef>
        <a:spcAft>
          <a:spcPct val="0"/>
        </a:spcAft>
        <a:defRPr sz="20000">
          <a:solidFill>
            <a:schemeClr val="tx2"/>
          </a:solidFill>
          <a:latin typeface="Arial" charset="0"/>
          <a:cs typeface="Arial" charset="0"/>
        </a:defRPr>
      </a:lvl3pPr>
      <a:lvl4pPr algn="ctr" defTabSz="4165600" rtl="0" eaLnBrk="0" fontAlgn="base" hangingPunct="0">
        <a:spcBef>
          <a:spcPct val="0"/>
        </a:spcBef>
        <a:spcAft>
          <a:spcPct val="0"/>
        </a:spcAft>
        <a:defRPr sz="20000">
          <a:solidFill>
            <a:schemeClr val="tx2"/>
          </a:solidFill>
          <a:latin typeface="Arial" charset="0"/>
          <a:cs typeface="Arial" charset="0"/>
        </a:defRPr>
      </a:lvl4pPr>
      <a:lvl5pPr algn="ctr" defTabSz="4165600" rtl="0" eaLnBrk="0" fontAlgn="base" hangingPunct="0">
        <a:spcBef>
          <a:spcPct val="0"/>
        </a:spcBef>
        <a:spcAft>
          <a:spcPct val="0"/>
        </a:spcAft>
        <a:defRPr sz="20000">
          <a:solidFill>
            <a:schemeClr val="tx2"/>
          </a:solidFill>
          <a:latin typeface="Arial" charset="0"/>
          <a:cs typeface="Arial" charset="0"/>
        </a:defRPr>
      </a:lvl5pPr>
      <a:lvl6pPr marL="457200" algn="ctr" defTabSz="4165600" rtl="0" fontAlgn="base">
        <a:spcBef>
          <a:spcPct val="0"/>
        </a:spcBef>
        <a:spcAft>
          <a:spcPct val="0"/>
        </a:spcAft>
        <a:defRPr sz="20000">
          <a:solidFill>
            <a:schemeClr val="tx2"/>
          </a:solidFill>
          <a:latin typeface="Arial" charset="0"/>
          <a:cs typeface="Arial" charset="0"/>
        </a:defRPr>
      </a:lvl6pPr>
      <a:lvl7pPr marL="914400" algn="ctr" defTabSz="4165600" rtl="0" fontAlgn="base">
        <a:spcBef>
          <a:spcPct val="0"/>
        </a:spcBef>
        <a:spcAft>
          <a:spcPct val="0"/>
        </a:spcAft>
        <a:defRPr sz="20000">
          <a:solidFill>
            <a:schemeClr val="tx2"/>
          </a:solidFill>
          <a:latin typeface="Arial" charset="0"/>
          <a:cs typeface="Arial" charset="0"/>
        </a:defRPr>
      </a:lvl7pPr>
      <a:lvl8pPr marL="1371600" algn="ctr" defTabSz="4165600" rtl="0" fontAlgn="base">
        <a:spcBef>
          <a:spcPct val="0"/>
        </a:spcBef>
        <a:spcAft>
          <a:spcPct val="0"/>
        </a:spcAft>
        <a:defRPr sz="20000">
          <a:solidFill>
            <a:schemeClr val="tx2"/>
          </a:solidFill>
          <a:latin typeface="Arial" charset="0"/>
          <a:cs typeface="Arial" charset="0"/>
        </a:defRPr>
      </a:lvl8pPr>
      <a:lvl9pPr marL="1828800" algn="ctr" defTabSz="4165600" rtl="0" fontAlgn="base">
        <a:spcBef>
          <a:spcPct val="0"/>
        </a:spcBef>
        <a:spcAft>
          <a:spcPct val="0"/>
        </a:spcAft>
        <a:defRPr sz="20000">
          <a:solidFill>
            <a:schemeClr val="tx2"/>
          </a:solidFill>
          <a:latin typeface="Arial" charset="0"/>
          <a:cs typeface="Arial" charset="0"/>
        </a:defRPr>
      </a:lvl9pPr>
    </p:titleStyle>
    <p:bodyStyle>
      <a:lvl1pPr marL="1562100" indent="-1562100" algn="l" defTabSz="4165600" rtl="0" eaLnBrk="0" fontAlgn="base" hangingPunct="0">
        <a:spcBef>
          <a:spcPct val="20000"/>
        </a:spcBef>
        <a:spcAft>
          <a:spcPct val="0"/>
        </a:spcAft>
        <a:buChar char="•"/>
        <a:defRPr sz="14600">
          <a:solidFill>
            <a:schemeClr val="tx1"/>
          </a:solidFill>
          <a:latin typeface="+mn-lt"/>
          <a:ea typeface="+mn-ea"/>
          <a:cs typeface="+mn-cs"/>
        </a:defRPr>
      </a:lvl1pPr>
      <a:lvl2pPr marL="3384550" indent="-1301750" algn="l" defTabSz="4165600" rtl="0" eaLnBrk="0" fontAlgn="base" hangingPunct="0">
        <a:spcBef>
          <a:spcPct val="20000"/>
        </a:spcBef>
        <a:spcAft>
          <a:spcPct val="0"/>
        </a:spcAft>
        <a:buChar char="–"/>
        <a:defRPr sz="12800">
          <a:solidFill>
            <a:schemeClr val="tx1"/>
          </a:solidFill>
          <a:latin typeface="+mn-lt"/>
          <a:cs typeface="+mn-cs"/>
        </a:defRPr>
      </a:lvl2pPr>
      <a:lvl3pPr marL="5207000" indent="-1041400" algn="l" defTabSz="4165600" rtl="0" eaLnBrk="0" fontAlgn="base" hangingPunct="0">
        <a:spcBef>
          <a:spcPct val="20000"/>
        </a:spcBef>
        <a:spcAft>
          <a:spcPct val="0"/>
        </a:spcAft>
        <a:buChar char="•"/>
        <a:defRPr sz="10900">
          <a:solidFill>
            <a:schemeClr val="tx1"/>
          </a:solidFill>
          <a:latin typeface="+mn-lt"/>
          <a:cs typeface="+mn-cs"/>
        </a:defRPr>
      </a:lvl3pPr>
      <a:lvl4pPr marL="7291388" indent="-1041400" algn="l" defTabSz="4165600" rtl="0" eaLnBrk="0" fontAlgn="base" hangingPunct="0">
        <a:spcBef>
          <a:spcPct val="20000"/>
        </a:spcBef>
        <a:spcAft>
          <a:spcPct val="0"/>
        </a:spcAft>
        <a:buChar char="–"/>
        <a:defRPr sz="9100">
          <a:solidFill>
            <a:schemeClr val="tx1"/>
          </a:solidFill>
          <a:latin typeface="+mn-lt"/>
          <a:cs typeface="+mn-cs"/>
        </a:defRPr>
      </a:lvl4pPr>
      <a:lvl5pPr marL="9374188" indent="-1041400" algn="l" defTabSz="4165600" rtl="0" eaLnBrk="0" fontAlgn="base" hangingPunct="0">
        <a:spcBef>
          <a:spcPct val="20000"/>
        </a:spcBef>
        <a:spcAft>
          <a:spcPct val="0"/>
        </a:spcAft>
        <a:buChar char="»"/>
        <a:defRPr sz="9100">
          <a:solidFill>
            <a:schemeClr val="tx1"/>
          </a:solidFill>
          <a:latin typeface="+mn-lt"/>
          <a:cs typeface="+mn-cs"/>
        </a:defRPr>
      </a:lvl5pPr>
      <a:lvl6pPr marL="9831388" indent="-1041400" algn="l" defTabSz="4165600" rtl="0" fontAlgn="base">
        <a:spcBef>
          <a:spcPct val="20000"/>
        </a:spcBef>
        <a:spcAft>
          <a:spcPct val="0"/>
        </a:spcAft>
        <a:buChar char="»"/>
        <a:defRPr sz="9100">
          <a:solidFill>
            <a:schemeClr val="tx1"/>
          </a:solidFill>
          <a:latin typeface="+mn-lt"/>
          <a:cs typeface="+mn-cs"/>
        </a:defRPr>
      </a:lvl6pPr>
      <a:lvl7pPr marL="10288588" indent="-1041400" algn="l" defTabSz="4165600" rtl="0" fontAlgn="base">
        <a:spcBef>
          <a:spcPct val="20000"/>
        </a:spcBef>
        <a:spcAft>
          <a:spcPct val="0"/>
        </a:spcAft>
        <a:buChar char="»"/>
        <a:defRPr sz="9100">
          <a:solidFill>
            <a:schemeClr val="tx1"/>
          </a:solidFill>
          <a:latin typeface="+mn-lt"/>
          <a:cs typeface="+mn-cs"/>
        </a:defRPr>
      </a:lvl7pPr>
      <a:lvl8pPr marL="10745788" indent="-1041400" algn="l" defTabSz="4165600" rtl="0" fontAlgn="base">
        <a:spcBef>
          <a:spcPct val="20000"/>
        </a:spcBef>
        <a:spcAft>
          <a:spcPct val="0"/>
        </a:spcAft>
        <a:buChar char="»"/>
        <a:defRPr sz="9100">
          <a:solidFill>
            <a:schemeClr val="tx1"/>
          </a:solidFill>
          <a:latin typeface="+mn-lt"/>
          <a:cs typeface="+mn-cs"/>
        </a:defRPr>
      </a:lvl8pPr>
      <a:lvl9pPr marL="11202988" indent="-1041400" algn="l" defTabSz="4165600" rtl="0" fontAlgn="base">
        <a:spcBef>
          <a:spcPct val="20000"/>
        </a:spcBef>
        <a:spcAft>
          <a:spcPct val="0"/>
        </a:spcAft>
        <a:buChar char="»"/>
        <a:defRPr sz="91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Rectangle 11"/>
          <p:cNvSpPr>
            <a:spLocks noChangeArrowheads="1"/>
          </p:cNvSpPr>
          <p:nvPr/>
        </p:nvSpPr>
        <p:spPr bwMode="auto">
          <a:xfrm>
            <a:off x="4698827" y="0"/>
            <a:ext cx="25581148"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8200" b="0" u="none" dirty="0">
                <a:solidFill>
                  <a:schemeClr val="accent6">
                    <a:lumMod val="50000"/>
                  </a:schemeClr>
                </a:solidFill>
              </a:rPr>
              <a:t> </a:t>
            </a:r>
            <a:r>
              <a:rPr lang="en-IE" sz="4400" dirty="0">
                <a:solidFill>
                  <a:schemeClr val="accent6">
                    <a:lumMod val="50000"/>
                  </a:schemeClr>
                </a:solidFill>
              </a:rPr>
              <a:t>COMPARING THE TRINITY STUDENT PROFILE RESULTS OF STUDENTS WITH </a:t>
            </a:r>
            <a:r>
              <a:rPr lang="en-IE" sz="4400" dirty="0" smtClean="0">
                <a:solidFill>
                  <a:schemeClr val="accent6">
                    <a:lumMod val="50000"/>
                  </a:schemeClr>
                </a:solidFill>
              </a:rPr>
              <a:t>ATTENTION DEFICIT/HYPERACTIVITY DISORDER (ADHD) AND </a:t>
            </a:r>
            <a:r>
              <a:rPr lang="en-IE" sz="4400" dirty="0">
                <a:solidFill>
                  <a:schemeClr val="accent6">
                    <a:lumMod val="50000"/>
                  </a:schemeClr>
                </a:solidFill>
              </a:rPr>
              <a:t>ASPERGER’S </a:t>
            </a:r>
            <a:r>
              <a:rPr lang="en-IE" sz="4400" dirty="0" smtClean="0">
                <a:solidFill>
                  <a:schemeClr val="accent6">
                    <a:lumMod val="50000"/>
                  </a:schemeClr>
                </a:solidFill>
              </a:rPr>
              <a:t>SYNDROME (AS)</a:t>
            </a:r>
            <a:endParaRPr lang="en-IE" sz="4800" dirty="0" smtClean="0">
              <a:solidFill>
                <a:schemeClr val="accent6">
                  <a:lumMod val="50000"/>
                </a:schemeClr>
              </a:solidFill>
            </a:endParaRPr>
          </a:p>
          <a:p>
            <a:r>
              <a:rPr lang="en-IE" sz="2800" u="none" dirty="0" smtClean="0">
                <a:solidFill>
                  <a:schemeClr val="accent6">
                    <a:lumMod val="50000"/>
                  </a:schemeClr>
                </a:solidFill>
              </a:rPr>
              <a:t>Maria Clince, Laura Connolly &amp; Dr. Clodagh Nolan</a:t>
            </a:r>
          </a:p>
          <a:p>
            <a:r>
              <a:rPr lang="en-IE" sz="2800" u="none" dirty="0" smtClean="0">
                <a:solidFill>
                  <a:schemeClr val="accent6">
                    <a:lumMod val="50000"/>
                  </a:schemeClr>
                </a:solidFill>
              </a:rPr>
              <a:t>Discipline of Occupational Therapy</a:t>
            </a:r>
            <a:endParaRPr lang="en-IE" sz="2800" u="none" dirty="0">
              <a:solidFill>
                <a:schemeClr val="accent6">
                  <a:lumMod val="50000"/>
                </a:schemeClr>
              </a:solidFill>
            </a:endParaRPr>
          </a:p>
          <a:p>
            <a:endParaRPr lang="en-GB" sz="4800" u="none" dirty="0">
              <a:solidFill>
                <a:schemeClr val="accent6">
                  <a:lumMod val="50000"/>
                </a:schemeClr>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1520867428"/>
              </p:ext>
            </p:extLst>
          </p:nvPr>
        </p:nvGraphicFramePr>
        <p:xfrm>
          <a:off x="1026419" y="3385097"/>
          <a:ext cx="13825536" cy="10960348"/>
        </p:xfrm>
        <a:graphic>
          <a:graphicData uri="http://schemas.openxmlformats.org/drawingml/2006/table">
            <a:tbl>
              <a:tblPr firstRow="1" bandRow="1">
                <a:tableStyleId>{5C22544A-7EE6-4342-B048-85BDC9FD1C3A}</a:tableStyleId>
              </a:tblPr>
              <a:tblGrid>
                <a:gridCol w="13825536"/>
              </a:tblGrid>
              <a:tr h="442195">
                <a:tc>
                  <a:txBody>
                    <a:bodyPr/>
                    <a:lstStyle/>
                    <a:p>
                      <a:pPr algn="just"/>
                      <a:r>
                        <a:rPr lang="en-IE" sz="2600" dirty="0" smtClean="0"/>
                        <a:t>INTRODUCTION AND BACKGROUND</a:t>
                      </a:r>
                      <a:endParaRPr lang="en-IE" sz="2600" dirty="0"/>
                    </a:p>
                  </a:txBody>
                  <a:tcPr marT="42607" marB="42607">
                    <a:lnB w="38100" cmpd="sng">
                      <a:noFill/>
                    </a:lnB>
                    <a:solidFill>
                      <a:schemeClr val="accent6">
                        <a:lumMod val="50000"/>
                      </a:schemeClr>
                    </a:solidFill>
                  </a:tcPr>
                </a:tc>
              </a:tr>
              <a:tr h="998267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dirty="0" smtClean="0">
                          <a:solidFill>
                            <a:sysClr val="windowText" lastClr="000000"/>
                          </a:solidFill>
                          <a:latin typeface="Calibri" pitchFamily="34" charset="0"/>
                          <a:ea typeface="+mn-ea"/>
                          <a:cs typeface="+mn-cs"/>
                        </a:rPr>
                        <a:t>The numbers of students with Attention Deficit/Hyperactivity Disorder (ADHD) and Asperger’s Syndrome in Irish Higher Education Institutes (HEI’s) has risen substantially over the last number of years</a:t>
                      </a:r>
                      <a:r>
                        <a:rPr lang="en-IE" sz="2600" kern="1200" baseline="0" dirty="0" smtClean="0">
                          <a:solidFill>
                            <a:sysClr val="windowText" lastClr="000000"/>
                          </a:solidFill>
                          <a:latin typeface="Calibri" pitchFamily="34" charset="0"/>
                          <a:ea typeface="+mn-ea"/>
                          <a:cs typeface="+mn-cs"/>
                        </a:rPr>
                        <a:t> </a:t>
                      </a:r>
                      <a:r>
                        <a:rPr lang="en-IE" sz="2600" kern="1200" baseline="30000" dirty="0" smtClean="0">
                          <a:solidFill>
                            <a:sysClr val="windowText" lastClr="000000"/>
                          </a:solidFill>
                          <a:latin typeface="Calibri" pitchFamily="34" charset="0"/>
                          <a:ea typeface="+mn-ea"/>
                          <a:cs typeface="+mn-cs"/>
                        </a:rPr>
                        <a:t> 1,2</a:t>
                      </a:r>
                      <a:r>
                        <a:rPr lang="en-IE" sz="2600" kern="1200" dirty="0" smtClean="0">
                          <a:solidFill>
                            <a:sysClr val="windowText" lastClr="000000"/>
                          </a:solidFill>
                          <a:latin typeface="Calibri" pitchFamily="34" charset="0"/>
                          <a:ea typeface="+mn-ea"/>
                          <a:cs typeface="+mn-cs"/>
                        </a:rPr>
                        <a:t>. </a:t>
                      </a: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600" kern="1200" dirty="0" smtClean="0">
                        <a:solidFill>
                          <a:sysClr val="windowText" lastClr="000000"/>
                        </a:solidFill>
                        <a:latin typeface="Calibri" pitchFamily="34" charset="0"/>
                        <a:ea typeface="+mn-ea"/>
                        <a:cs typeface="+mn-cs"/>
                      </a:endParaRPr>
                    </a:p>
                    <a:p>
                      <a:pPr algn="just"/>
                      <a:r>
                        <a:rPr lang="en-IE" sz="2600" kern="1200" dirty="0" smtClean="0">
                          <a:solidFill>
                            <a:sysClr val="windowText" lastClr="000000"/>
                          </a:solidFill>
                          <a:latin typeface="Calibri" pitchFamily="34" charset="0"/>
                          <a:ea typeface="+mn-ea"/>
                          <a:cs typeface="+mn-cs"/>
                        </a:rPr>
                        <a:t>Many of these students face a number of challenges on transition into a college environment. </a:t>
                      </a:r>
                      <a:r>
                        <a:rPr lang="en-IE" sz="2600" kern="1200" dirty="0" smtClean="0">
                          <a:solidFill>
                            <a:schemeClr val="dk1"/>
                          </a:solidFill>
                          <a:latin typeface="Calibri" pitchFamily="34" charset="0"/>
                          <a:ea typeface="+mn-ea"/>
                          <a:cs typeface="+mn-cs"/>
                        </a:rPr>
                        <a:t>For an individual with AS, with specific difficulties in predicting events because of changing schedules, recognizing verbal and non-verbal social cues, and understanding the college environment, college life can be a daunting experience</a:t>
                      </a:r>
                      <a:r>
                        <a:rPr lang="en-IE" sz="2600" kern="1200" baseline="30000" dirty="0" smtClean="0">
                          <a:solidFill>
                            <a:schemeClr val="dk1"/>
                          </a:solidFill>
                          <a:latin typeface="Calibri" pitchFamily="34" charset="0"/>
                          <a:ea typeface="+mn-ea"/>
                          <a:cs typeface="+mn-cs"/>
                        </a:rPr>
                        <a:t>3.</a:t>
                      </a:r>
                      <a:r>
                        <a:rPr lang="en-IE" sz="2600" kern="1200" dirty="0" smtClean="0">
                          <a:solidFill>
                            <a:schemeClr val="dk1"/>
                          </a:solidFill>
                          <a:latin typeface="Calibri" pitchFamily="34" charset="0"/>
                          <a:ea typeface="+mn-ea"/>
                          <a:cs typeface="+mn-cs"/>
                        </a:rPr>
                        <a:t> The student with AS may have difficulties with executive functioning skills which may impact on their ability to meet the higher demands of college; such as planning for assignments, submitting assignments on time and preparing for exams</a:t>
                      </a:r>
                      <a:r>
                        <a:rPr lang="en-IE" sz="2600" kern="1200" baseline="30000" dirty="0" smtClean="0">
                          <a:solidFill>
                            <a:schemeClr val="dk1"/>
                          </a:solidFill>
                          <a:latin typeface="Calibri" pitchFamily="34" charset="0"/>
                          <a:ea typeface="+mn-ea"/>
                          <a:cs typeface="+mn-cs"/>
                        </a:rPr>
                        <a:t>4</a:t>
                      </a:r>
                      <a:r>
                        <a:rPr lang="en-IE" sz="2600" kern="1200" dirty="0" smtClean="0">
                          <a:solidFill>
                            <a:schemeClr val="dk1"/>
                          </a:solidFill>
                          <a:latin typeface="Calibri" pitchFamily="34" charset="0"/>
                          <a:ea typeface="+mn-ea"/>
                          <a:cs typeface="+mn-cs"/>
                        </a:rPr>
                        <a:t>. </a:t>
                      </a:r>
                      <a:r>
                        <a:rPr kumimoji="0" lang="en-IE" sz="2600" b="0" i="0" u="none" strike="noStrike" cap="none" normalizeH="0" baseline="0" dirty="0" smtClean="0">
                          <a:ln>
                            <a:noFill/>
                          </a:ln>
                          <a:solidFill>
                            <a:srgbClr val="000000"/>
                          </a:solidFill>
                          <a:effectLst/>
                          <a:latin typeface="Calibri" pitchFamily="34" charset="0"/>
                          <a:cs typeface="Arial" charset="0"/>
                        </a:rPr>
                        <a:t>Engagement with the social aspects of college life can also pose a challenge</a:t>
                      </a:r>
                      <a:r>
                        <a:rPr lang="en-IE" sz="2600" kern="1200" baseline="30000" dirty="0" smtClean="0">
                          <a:solidFill>
                            <a:schemeClr val="dk1"/>
                          </a:solidFill>
                          <a:latin typeface="Calibri" pitchFamily="34" charset="0"/>
                          <a:ea typeface="+mn-ea"/>
                          <a:cs typeface="+mn-cs"/>
                        </a:rPr>
                        <a:t>4</a:t>
                      </a:r>
                      <a:r>
                        <a:rPr kumimoji="0" lang="en-IE" sz="2600" b="0" i="0" u="none" strike="noStrike" cap="none" normalizeH="0" baseline="0" dirty="0" smtClean="0">
                          <a:ln>
                            <a:noFill/>
                          </a:ln>
                          <a:solidFill>
                            <a:srgbClr val="000000"/>
                          </a:solidFill>
                          <a:effectLst/>
                          <a:latin typeface="Calibri" pitchFamily="34" charset="0"/>
                          <a:cs typeface="Arial" charset="0"/>
                        </a:rPr>
                        <a:t> as well as emotional challenges, for example, </a:t>
                      </a:r>
                      <a:r>
                        <a:rPr kumimoji="0" lang="en-IE" sz="2600" b="0" i="0" u="none" strike="noStrike" cap="none" normalizeH="0" baseline="0" dirty="0" err="1" smtClean="0">
                          <a:ln>
                            <a:noFill/>
                          </a:ln>
                          <a:solidFill>
                            <a:srgbClr val="000000"/>
                          </a:solidFill>
                          <a:effectLst/>
                          <a:latin typeface="Calibri" pitchFamily="34" charset="0"/>
                          <a:cs typeface="Arial" charset="0"/>
                        </a:rPr>
                        <a:t>Adreon</a:t>
                      </a:r>
                      <a:r>
                        <a:rPr kumimoji="0" lang="en-IE" sz="2600" b="0" i="0" u="none" strike="noStrike" cap="none" normalizeH="0" baseline="0" dirty="0" smtClean="0">
                          <a:ln>
                            <a:noFill/>
                          </a:ln>
                          <a:solidFill>
                            <a:srgbClr val="000000"/>
                          </a:solidFill>
                          <a:effectLst/>
                          <a:latin typeface="Calibri" pitchFamily="34" charset="0"/>
                          <a:cs typeface="Arial" charset="0"/>
                        </a:rPr>
                        <a:t> and Durocher</a:t>
                      </a:r>
                      <a:r>
                        <a:rPr kumimoji="0" lang="en-IE" sz="2600" b="0" i="0" u="none" strike="noStrike" cap="none" normalizeH="0" baseline="30000" dirty="0" smtClean="0">
                          <a:ln>
                            <a:noFill/>
                          </a:ln>
                          <a:solidFill>
                            <a:srgbClr val="000000"/>
                          </a:solidFill>
                          <a:effectLst/>
                          <a:latin typeface="Calibri" pitchFamily="34" charset="0"/>
                          <a:cs typeface="Arial" charset="0"/>
                        </a:rPr>
                        <a:t>5</a:t>
                      </a:r>
                      <a:r>
                        <a:rPr kumimoji="0" lang="en-IE" sz="2600" b="0" i="0" u="none" strike="noStrike" cap="none" normalizeH="0" baseline="0" dirty="0" smtClean="0">
                          <a:ln>
                            <a:noFill/>
                          </a:ln>
                          <a:solidFill>
                            <a:srgbClr val="000000"/>
                          </a:solidFill>
                          <a:effectLst/>
                          <a:latin typeface="Calibri" pitchFamily="34" charset="0"/>
                          <a:cs typeface="Arial" charset="0"/>
                        </a:rPr>
                        <a:t> claimed that student with AS can experience higher levels of stress and anxiety compared to their peers in this environment.</a:t>
                      </a:r>
                      <a:endParaRPr lang="en-IE" sz="2600" kern="1200" dirty="0" smtClean="0">
                        <a:solidFill>
                          <a:schemeClr val="dk1"/>
                        </a:solidFill>
                        <a:latin typeface="Calibri" pitchFamily="34" charset="0"/>
                        <a:ea typeface="+mn-ea"/>
                        <a:cs typeface="+mn-cs"/>
                      </a:endParaRPr>
                    </a:p>
                    <a:p>
                      <a:pPr algn="just"/>
                      <a:r>
                        <a:rPr lang="en-IE" sz="2600" kern="1200" dirty="0" smtClean="0">
                          <a:solidFill>
                            <a:schemeClr val="dk1"/>
                          </a:solidFill>
                          <a:latin typeface="Calibri" pitchFamily="34" charset="0"/>
                          <a:ea typeface="+mn-ea"/>
                          <a:cs typeface="+mn-cs"/>
                        </a:rPr>
                        <a:t> </a:t>
                      </a:r>
                    </a:p>
                    <a:p>
                      <a:pPr algn="just"/>
                      <a:r>
                        <a:rPr lang="en-IE" sz="2600" kern="1200" dirty="0" smtClean="0">
                          <a:solidFill>
                            <a:schemeClr val="dk1"/>
                          </a:solidFill>
                          <a:latin typeface="Calibri" pitchFamily="34" charset="0"/>
                          <a:ea typeface="+mn-ea"/>
                          <a:cs typeface="+mn-cs"/>
                        </a:rPr>
                        <a:t>Previous research has suggested that students with ADHD may also struggle academically, socially and emotionally. Some studies have found that students with ADHD may have lower grades than peers and experience difficulty finishing work.</a:t>
                      </a:r>
                      <a:r>
                        <a:rPr lang="en-IE" sz="2600" kern="1200" baseline="0" dirty="0" smtClean="0">
                          <a:solidFill>
                            <a:schemeClr val="dk1"/>
                          </a:solidFill>
                          <a:latin typeface="Calibri" pitchFamily="34" charset="0"/>
                          <a:ea typeface="+mn-ea"/>
                          <a:cs typeface="+mn-cs"/>
                        </a:rPr>
                        <a:t> </a:t>
                      </a:r>
                      <a:r>
                        <a:rPr kumimoji="0" lang="en-IE" sz="2600" b="0" i="0" u="none" strike="noStrike" cap="none" normalizeH="0" baseline="0" dirty="0" smtClean="0">
                          <a:ln>
                            <a:noFill/>
                          </a:ln>
                          <a:solidFill>
                            <a:srgbClr val="000000"/>
                          </a:solidFill>
                          <a:effectLst/>
                          <a:latin typeface="Calibri" pitchFamily="34" charset="0"/>
                          <a:cs typeface="Arial" charset="0"/>
                        </a:rPr>
                        <a:t>They need to work harder than others to get good grades, they experience problems managing time, concentrating while studying and have difficulty planning essays </a:t>
                      </a:r>
                      <a:r>
                        <a:rPr lang="en-IE" sz="2600" kern="1200" baseline="30000" dirty="0" smtClean="0">
                          <a:solidFill>
                            <a:schemeClr val="dk1"/>
                          </a:solidFill>
                          <a:latin typeface="Calibri" pitchFamily="34" charset="0"/>
                          <a:ea typeface="+mn-ea"/>
                          <a:cs typeface="+mn-cs"/>
                        </a:rPr>
                        <a:t>6,7,8</a:t>
                      </a:r>
                      <a:r>
                        <a:rPr lang="en-IE" sz="2600" kern="1200" dirty="0" smtClean="0">
                          <a:solidFill>
                            <a:schemeClr val="dk1"/>
                          </a:solidFill>
                          <a:latin typeface="Calibri" pitchFamily="34" charset="0"/>
                          <a:ea typeface="+mn-ea"/>
                          <a:cs typeface="+mn-cs"/>
                        </a:rPr>
                        <a:t>. Some researchers have suggested that students with ADHD may have more problems socially than peers and these problems can make it more difficult for students to integrate into the college environment</a:t>
                      </a:r>
                      <a:r>
                        <a:rPr lang="en-IE" sz="2600" kern="1200" baseline="30000" dirty="0" smtClean="0">
                          <a:solidFill>
                            <a:schemeClr val="dk1"/>
                          </a:solidFill>
                          <a:latin typeface="Calibri" pitchFamily="34" charset="0"/>
                          <a:ea typeface="+mn-ea"/>
                          <a:cs typeface="+mn-cs"/>
                        </a:rPr>
                        <a:t>7,9,10,11</a:t>
                      </a:r>
                      <a:r>
                        <a:rPr lang="en-IE" sz="2600" kern="1200" dirty="0" smtClean="0">
                          <a:solidFill>
                            <a:schemeClr val="dk1"/>
                          </a:solidFill>
                          <a:latin typeface="Calibri" pitchFamily="34" charset="0"/>
                          <a:ea typeface="+mn-ea"/>
                          <a:cs typeface="+mn-cs"/>
                        </a:rPr>
                        <a:t>. Low self esteem, depressive symptoms and difficulties related to substance use are other potential challenges for these students</a:t>
                      </a:r>
                      <a:r>
                        <a:rPr lang="en-IE" sz="2600" kern="1200" baseline="30000" dirty="0" smtClean="0">
                          <a:solidFill>
                            <a:schemeClr val="dk1"/>
                          </a:solidFill>
                          <a:latin typeface="Calibri" pitchFamily="34" charset="0"/>
                          <a:ea typeface="+mn-ea"/>
                          <a:cs typeface="+mn-cs"/>
                        </a:rPr>
                        <a:t>12,13,14</a:t>
                      </a:r>
                      <a:r>
                        <a:rPr lang="en-IE" sz="2600" kern="1200" dirty="0" smtClean="0">
                          <a:solidFill>
                            <a:schemeClr val="dk1"/>
                          </a:solidFill>
                          <a:latin typeface="Calibri" pitchFamily="34" charset="0"/>
                          <a:ea typeface="+mn-ea"/>
                          <a:cs typeface="+mn-cs"/>
                        </a:rPr>
                        <a:t>.</a:t>
                      </a:r>
                    </a:p>
                    <a:p>
                      <a:pPr algn="just"/>
                      <a:endParaRPr lang="en-IE" sz="2600" kern="1200" dirty="0" smtClean="0">
                        <a:solidFill>
                          <a:schemeClr val="dk1"/>
                        </a:solidFill>
                        <a:latin typeface="Calibri" pitchFamily="34"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IE" sz="2800" b="1" i="0" u="none" strike="noStrike" cap="none" normalizeH="0" baseline="0" dirty="0" smtClean="0">
                          <a:ln>
                            <a:noFill/>
                          </a:ln>
                          <a:solidFill>
                            <a:schemeClr val="accent6">
                              <a:lumMod val="75000"/>
                            </a:schemeClr>
                          </a:solidFill>
                          <a:effectLst/>
                          <a:latin typeface="Calibri" pitchFamily="34" charset="0"/>
                          <a:cs typeface="Arial" charset="0"/>
                        </a:rPr>
                        <a:t>The purpose of this study is to identify the difficulties experienced by each group of students using the Trinity Student Profile (Nolan, 2011) and to compare and contrast these difficulties.</a:t>
                      </a:r>
                    </a:p>
                  </a:txBody>
                  <a:tcPr marT="42607" marB="42607">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tr>
            </a:tbl>
          </a:graphicData>
        </a:graphic>
      </p:graphicFrame>
      <p:pic>
        <p:nvPicPr>
          <p:cNvPr id="4" name="Picture 18"/>
          <p:cNvPicPr>
            <a:picLocks noChangeAspect="1" noChangeArrowheads="1"/>
          </p:cNvPicPr>
          <p:nvPr/>
        </p:nvPicPr>
        <p:blipFill>
          <a:blip r:embed="rId2" cstate="print"/>
          <a:srcRect/>
          <a:stretch>
            <a:fillRect/>
          </a:stretch>
        </p:blipFill>
        <p:spPr bwMode="auto">
          <a:xfrm>
            <a:off x="810395" y="285089"/>
            <a:ext cx="3528392" cy="1844316"/>
          </a:xfrm>
          <a:prstGeom prst="rect">
            <a:avLst/>
          </a:prstGeom>
          <a:noFill/>
          <a:ln w="9525">
            <a:solidFill>
              <a:schemeClr val="accent6">
                <a:lumMod val="50000"/>
              </a:schemeClr>
            </a:solidFill>
            <a:miter lim="800000"/>
            <a:headEnd/>
            <a:tailEnd/>
          </a:ln>
          <a:effectLst/>
        </p:spPr>
      </p:pic>
      <p:graphicFrame>
        <p:nvGraphicFramePr>
          <p:cNvPr id="9" name="Table 8"/>
          <p:cNvGraphicFramePr>
            <a:graphicFrameLocks noGrp="1"/>
          </p:cNvGraphicFramePr>
          <p:nvPr>
            <p:extLst>
              <p:ext uri="{D42A27DB-BD31-4B8C-83A1-F6EECF244321}">
                <p14:modId xmlns:p14="http://schemas.microsoft.com/office/powerpoint/2010/main" val="3586210794"/>
              </p:ext>
            </p:extLst>
          </p:nvPr>
        </p:nvGraphicFramePr>
        <p:xfrm>
          <a:off x="15716051" y="3457105"/>
          <a:ext cx="13968048" cy="7367786"/>
        </p:xfrm>
        <a:graphic>
          <a:graphicData uri="http://schemas.openxmlformats.org/drawingml/2006/table">
            <a:tbl>
              <a:tblPr firstRow="1" bandRow="1">
                <a:tableStyleId>{5C22544A-7EE6-4342-B048-85BDC9FD1C3A}</a:tableStyleId>
              </a:tblPr>
              <a:tblGrid>
                <a:gridCol w="13968048"/>
              </a:tblGrid>
              <a:tr h="487086">
                <a:tc>
                  <a:txBody>
                    <a:bodyPr/>
                    <a:lstStyle/>
                    <a:p>
                      <a:pPr algn="just"/>
                      <a:r>
                        <a:rPr lang="en-IE" sz="2600" dirty="0" smtClean="0"/>
                        <a:t>METHODOLOGY</a:t>
                      </a:r>
                      <a:endParaRPr lang="en-IE" sz="2600" dirty="0"/>
                    </a:p>
                  </a:txBody>
                  <a:tcPr marT="42607" marB="42607">
                    <a:lnB w="38100" cmpd="sng">
                      <a:noFill/>
                    </a:lnB>
                    <a:solidFill>
                      <a:schemeClr val="accent6">
                        <a:lumMod val="50000"/>
                      </a:schemeClr>
                    </a:solidFill>
                  </a:tcPr>
                </a:tc>
              </a:tr>
              <a:tr h="68807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dirty="0" smtClean="0">
                          <a:solidFill>
                            <a:schemeClr val="dk1"/>
                          </a:solidFill>
                          <a:latin typeface="Calibri" pitchFamily="34" charset="0"/>
                          <a:ea typeface="+mn-ea"/>
                          <a:cs typeface="+mn-cs"/>
                        </a:rPr>
                        <a:t>The Trinity Student Profile (TSP)</a:t>
                      </a:r>
                      <a:r>
                        <a:rPr lang="en-IE" sz="2600" kern="1200" baseline="30000" dirty="0" smtClean="0">
                          <a:solidFill>
                            <a:schemeClr val="dk1"/>
                          </a:solidFill>
                          <a:latin typeface="Calibri" pitchFamily="34" charset="0"/>
                          <a:ea typeface="+mn-ea"/>
                          <a:cs typeface="+mn-cs"/>
                        </a:rPr>
                        <a:t>15</a:t>
                      </a:r>
                      <a:r>
                        <a:rPr lang="en-IE" sz="2600" kern="1200" dirty="0" smtClean="0">
                          <a:solidFill>
                            <a:schemeClr val="dk1"/>
                          </a:solidFill>
                          <a:latin typeface="Calibri" pitchFamily="34" charset="0"/>
                          <a:ea typeface="+mn-ea"/>
                          <a:cs typeface="+mn-cs"/>
                        </a:rPr>
                        <a:t> was administered to students with ADHD and  ASD as part of a larger mixed methods research study. </a:t>
                      </a: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600" kern="120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dirty="0" smtClean="0">
                          <a:solidFill>
                            <a:schemeClr val="dk1"/>
                          </a:solidFill>
                          <a:latin typeface="Calibri" pitchFamily="34" charset="0"/>
                          <a:ea typeface="+mn-ea"/>
                          <a:cs typeface="+mn-cs"/>
                        </a:rPr>
                        <a:t>Students from four Higher</a:t>
                      </a:r>
                      <a:r>
                        <a:rPr lang="en-IE" sz="2600" kern="1200" baseline="0" dirty="0" smtClean="0">
                          <a:solidFill>
                            <a:schemeClr val="dk1"/>
                          </a:solidFill>
                          <a:latin typeface="Calibri" pitchFamily="34" charset="0"/>
                          <a:ea typeface="+mn-ea"/>
                          <a:cs typeface="+mn-cs"/>
                        </a:rPr>
                        <a:t> Education Institutions (HEIs) were recruited for the study using purposive sampling. Inclusion criteria were: students must be over 18 years of age, students must have a diagnosis of ADHD and/or AS and students must be registered with the Disability Service in their HEI. Students were invited to participate in an online survey via an email sent by a member of staff in the Disability Service in each HEI who acted as gatekeeper. </a:t>
                      </a:r>
                      <a:endParaRPr lang="en-IE" sz="2600" kern="120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600" kern="120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dirty="0" smtClean="0">
                          <a:solidFill>
                            <a:schemeClr val="dk1"/>
                          </a:solidFill>
                          <a:latin typeface="Calibri" pitchFamily="34" charset="0"/>
                          <a:ea typeface="+mn-ea"/>
                          <a:cs typeface="+mn-cs"/>
                        </a:rPr>
                        <a:t>The Trinity Student Profile</a:t>
                      </a:r>
                      <a:r>
                        <a:rPr lang="en-IE" sz="2600" kern="1200" baseline="30000" dirty="0" smtClean="0">
                          <a:solidFill>
                            <a:schemeClr val="dk1"/>
                          </a:solidFill>
                          <a:latin typeface="Calibri" pitchFamily="34" charset="0"/>
                          <a:ea typeface="+mn-ea"/>
                          <a:cs typeface="+mn-cs"/>
                        </a:rPr>
                        <a:t>15</a:t>
                      </a:r>
                      <a:r>
                        <a:rPr lang="en-IE" sz="2600" kern="1200" dirty="0" smtClean="0">
                          <a:solidFill>
                            <a:schemeClr val="dk1"/>
                          </a:solidFill>
                          <a:latin typeface="Calibri" pitchFamily="34" charset="0"/>
                          <a:ea typeface="+mn-ea"/>
                          <a:cs typeface="+mn-cs"/>
                        </a:rPr>
                        <a:t> is a self-report measure based on the Person-Environment-Occupation Model</a:t>
                      </a:r>
                      <a:r>
                        <a:rPr lang="en-IE" sz="2600" kern="1200" baseline="30000" dirty="0" smtClean="0">
                          <a:solidFill>
                            <a:schemeClr val="dk1"/>
                          </a:solidFill>
                          <a:latin typeface="Calibri" pitchFamily="34" charset="0"/>
                          <a:ea typeface="+mn-ea"/>
                          <a:cs typeface="+mn-cs"/>
                        </a:rPr>
                        <a:t>16</a:t>
                      </a:r>
                      <a:r>
                        <a:rPr lang="en-IE" sz="2600" kern="1200" baseline="0" dirty="0" smtClean="0">
                          <a:solidFill>
                            <a:schemeClr val="dk1"/>
                          </a:solidFill>
                          <a:latin typeface="Calibri" pitchFamily="34" charset="0"/>
                          <a:ea typeface="+mn-ea"/>
                          <a:cs typeface="+mn-cs"/>
                        </a:rPr>
                        <a:t>. There</a:t>
                      </a:r>
                      <a:r>
                        <a:rPr lang="en-IE" sz="2600" kern="1200" dirty="0" smtClean="0">
                          <a:solidFill>
                            <a:schemeClr val="dk1"/>
                          </a:solidFill>
                          <a:latin typeface="Calibri" pitchFamily="34" charset="0"/>
                          <a:ea typeface="+mn-ea"/>
                          <a:cs typeface="+mn-cs"/>
                        </a:rPr>
                        <a:t> are six sections in the TSP: Personal Details, Present College Life, Previous Experience, Course Content, List of Concerns and Goals.  The List of Concerns, which asks students to rate their level of difficulty with the each listed different activities on a six-point scale, was used in this study. It was found during its development that the TSP is a reliable tool (as measured using </a:t>
                      </a:r>
                      <a:r>
                        <a:rPr lang="en-IE" sz="2600" kern="1200" dirty="0" err="1" smtClean="0">
                          <a:solidFill>
                            <a:schemeClr val="dk1"/>
                          </a:solidFill>
                          <a:latin typeface="Calibri" pitchFamily="34" charset="0"/>
                          <a:ea typeface="+mn-ea"/>
                          <a:cs typeface="+mn-cs"/>
                        </a:rPr>
                        <a:t>Cronbach’s</a:t>
                      </a:r>
                      <a:r>
                        <a:rPr lang="en-IE" sz="2600" kern="1200" dirty="0" smtClean="0">
                          <a:solidFill>
                            <a:schemeClr val="dk1"/>
                          </a:solidFill>
                          <a:latin typeface="Calibri" pitchFamily="34" charset="0"/>
                          <a:ea typeface="+mn-ea"/>
                          <a:cs typeface="+mn-cs"/>
                        </a:rPr>
                        <a:t> alpha (r=.845 to .518))</a:t>
                      </a:r>
                      <a:r>
                        <a:rPr lang="en-IE" sz="2600" kern="1200" baseline="30000" dirty="0" smtClean="0">
                          <a:solidFill>
                            <a:schemeClr val="dk1"/>
                          </a:solidFill>
                          <a:latin typeface="Calibri" pitchFamily="34" charset="0"/>
                          <a:ea typeface="+mn-ea"/>
                          <a:cs typeface="+mn-cs"/>
                        </a:rPr>
                        <a:t>15</a:t>
                      </a:r>
                      <a:r>
                        <a:rPr lang="en-IE" sz="2600" kern="1200" dirty="0" smtClean="0">
                          <a:solidFill>
                            <a:schemeClr val="dk1"/>
                          </a:solidFill>
                          <a:latin typeface="Calibri" pitchFamily="34" charset="0"/>
                          <a:ea typeface="+mn-ea"/>
                          <a:cs typeface="+mn-cs"/>
                        </a:rPr>
                        <a:t>.</a:t>
                      </a: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600" kern="120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dirty="0" smtClean="0">
                          <a:solidFill>
                            <a:schemeClr val="dk1"/>
                          </a:solidFill>
                          <a:latin typeface="Calibri" pitchFamily="34" charset="0"/>
                          <a:ea typeface="+mn-ea"/>
                          <a:cs typeface="+mn-cs"/>
                        </a:rPr>
                        <a:t>Students</a:t>
                      </a:r>
                      <a:r>
                        <a:rPr lang="en-IE" sz="2600" kern="1200" baseline="0" dirty="0" smtClean="0">
                          <a:solidFill>
                            <a:schemeClr val="dk1"/>
                          </a:solidFill>
                          <a:latin typeface="Calibri" pitchFamily="34" charset="0"/>
                          <a:ea typeface="+mn-ea"/>
                          <a:cs typeface="+mn-cs"/>
                        </a:rPr>
                        <a:t> were also invited to list which of the items in the TSP were important to them and why. </a:t>
                      </a:r>
                      <a:endParaRPr lang="en-IE" sz="2600" kern="1200" dirty="0" smtClean="0">
                        <a:solidFill>
                          <a:schemeClr val="dk1"/>
                        </a:solidFill>
                        <a:latin typeface="Calibri" pitchFamily="34" charset="0"/>
                        <a:ea typeface="+mn-ea"/>
                        <a:cs typeface="+mn-cs"/>
                      </a:endParaRPr>
                    </a:p>
                  </a:txBody>
                  <a:tcPr marT="42607" marB="42607">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tr>
            </a:tbl>
          </a:graphicData>
        </a:graphic>
      </p:graphicFrame>
      <p:graphicFrame>
        <p:nvGraphicFramePr>
          <p:cNvPr id="12" name="Table 11"/>
          <p:cNvGraphicFramePr>
            <a:graphicFrameLocks noGrp="1"/>
          </p:cNvGraphicFramePr>
          <p:nvPr/>
        </p:nvGraphicFramePr>
        <p:xfrm>
          <a:off x="16076091" y="11305977"/>
          <a:ext cx="12870001" cy="11340700"/>
        </p:xfrm>
        <a:graphic>
          <a:graphicData uri="http://schemas.openxmlformats.org/drawingml/2006/table">
            <a:tbl>
              <a:tblPr/>
              <a:tblGrid>
                <a:gridCol w="1012247"/>
                <a:gridCol w="2506171"/>
                <a:gridCol w="7683249"/>
                <a:gridCol w="1668334"/>
              </a:tblGrid>
              <a:tr h="611294">
                <a:tc gridSpan="4">
                  <a:txBody>
                    <a:bodyPr/>
                    <a:lstStyle/>
                    <a:p>
                      <a:pPr>
                        <a:lnSpc>
                          <a:spcPct val="150000"/>
                        </a:lnSpc>
                        <a:spcBef>
                          <a:spcPts val="600"/>
                        </a:spcBef>
                        <a:spcAft>
                          <a:spcPts val="600"/>
                        </a:spcAft>
                      </a:pPr>
                      <a:r>
                        <a:rPr lang="en-IE" sz="3000" b="1" dirty="0" smtClean="0">
                          <a:solidFill>
                            <a:schemeClr val="bg1"/>
                          </a:solidFill>
                          <a:latin typeface="Calibri"/>
                          <a:ea typeface="Times New Roman"/>
                          <a:cs typeface="Times New Roman"/>
                        </a:rPr>
                        <a:t>Table 2: Ranking of Most Difficult Activities Across Categories - ADHD</a:t>
                      </a:r>
                      <a:endParaRPr lang="en-IE" sz="3000" b="1" dirty="0">
                        <a:solidFill>
                          <a:schemeClr val="bg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hMerge="1">
                  <a:txBody>
                    <a:bodyPr/>
                    <a:lstStyle/>
                    <a:p>
                      <a:pPr>
                        <a:lnSpc>
                          <a:spcPct val="150000"/>
                        </a:lnSpc>
                        <a:spcBef>
                          <a:spcPts val="600"/>
                        </a:spcBef>
                        <a:spcAft>
                          <a:spcPts val="600"/>
                        </a:spcAft>
                      </a:pPr>
                      <a:endParaRPr lang="en-IE" sz="2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hMerge="1">
                  <a:txBody>
                    <a:bodyPr/>
                    <a:lstStyle/>
                    <a:p>
                      <a:pPr>
                        <a:lnSpc>
                          <a:spcPct val="150000"/>
                        </a:lnSpc>
                        <a:spcBef>
                          <a:spcPts val="600"/>
                        </a:spcBef>
                        <a:spcAft>
                          <a:spcPts val="600"/>
                        </a:spcAft>
                      </a:pPr>
                      <a:endParaRPr lang="en-IE" sz="2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hMerge="1">
                  <a:txBody>
                    <a:bodyPr/>
                    <a:lstStyle/>
                    <a:p>
                      <a:pPr>
                        <a:lnSpc>
                          <a:spcPct val="150000"/>
                        </a:lnSpc>
                        <a:spcBef>
                          <a:spcPts val="600"/>
                        </a:spcBef>
                        <a:spcAft>
                          <a:spcPts val="600"/>
                        </a:spcAft>
                      </a:pPr>
                      <a:endParaRPr lang="en-IE" sz="2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r>
              <a:tr h="596500">
                <a:tc>
                  <a:txBody>
                    <a:bodyPr/>
                    <a:lstStyle/>
                    <a:p>
                      <a:pPr>
                        <a:lnSpc>
                          <a:spcPct val="150000"/>
                        </a:lnSpc>
                        <a:spcBef>
                          <a:spcPts val="600"/>
                        </a:spcBef>
                        <a:spcAft>
                          <a:spcPts val="600"/>
                        </a:spcAft>
                      </a:pPr>
                      <a:endParaRPr lang="en-IE" sz="2600" b="1"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nSpc>
                          <a:spcPct val="150000"/>
                        </a:lnSpc>
                        <a:spcBef>
                          <a:spcPts val="600"/>
                        </a:spcBef>
                        <a:spcAft>
                          <a:spcPts val="600"/>
                        </a:spcAft>
                      </a:pPr>
                      <a:r>
                        <a:rPr lang="en-IE" sz="2600" b="1" dirty="0">
                          <a:solidFill>
                            <a:srgbClr val="FFFFFF"/>
                          </a:solidFill>
                          <a:latin typeface="Calibri" pitchFamily="34" charset="0"/>
                          <a:ea typeface="Times New Roman"/>
                          <a:cs typeface="Arial"/>
                        </a:rPr>
                        <a:t>Domain</a:t>
                      </a:r>
                      <a:endParaRPr lang="en-IE" sz="2600" b="1"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nSpc>
                          <a:spcPct val="150000"/>
                        </a:lnSpc>
                        <a:spcBef>
                          <a:spcPts val="600"/>
                        </a:spcBef>
                        <a:spcAft>
                          <a:spcPts val="600"/>
                        </a:spcAft>
                      </a:pPr>
                      <a:r>
                        <a:rPr lang="en-IE" sz="2600" b="1" dirty="0">
                          <a:solidFill>
                            <a:srgbClr val="FFFFFF"/>
                          </a:solidFill>
                          <a:latin typeface="Calibri" pitchFamily="34" charset="0"/>
                          <a:ea typeface="Times New Roman"/>
                          <a:cs typeface="Arial"/>
                        </a:rPr>
                        <a:t>Concern</a:t>
                      </a:r>
                      <a:endParaRPr lang="en-IE" sz="2600" b="1"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nSpc>
                          <a:spcPct val="150000"/>
                        </a:lnSpc>
                        <a:spcBef>
                          <a:spcPts val="600"/>
                        </a:spcBef>
                        <a:spcAft>
                          <a:spcPts val="600"/>
                        </a:spcAft>
                      </a:pPr>
                      <a:r>
                        <a:rPr lang="en-IE" sz="2600" b="1" dirty="0">
                          <a:solidFill>
                            <a:srgbClr val="FFFFFF"/>
                          </a:solidFill>
                          <a:latin typeface="Calibri" pitchFamily="34" charset="0"/>
                          <a:ea typeface="Times New Roman"/>
                          <a:cs typeface="Arial"/>
                        </a:rPr>
                        <a:t>%</a:t>
                      </a:r>
                      <a:endParaRPr lang="en-IE" sz="2600" b="1"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dirty="0">
                          <a:latin typeface="Calibri"/>
                          <a:ea typeface="Times New Roman"/>
                          <a:cs typeface="Times New Roman"/>
                        </a:rPr>
                        <a:t>Maintaining concentration during study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dirty="0">
                          <a:latin typeface="Calibri"/>
                          <a:ea typeface="Times New Roman"/>
                          <a:cs typeface="Times New Roman"/>
                        </a:rPr>
                        <a:t>Getting started with studying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72.8%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Procrastination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66.1%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58441">
                <a:tc>
                  <a:txBody>
                    <a:bodyPr/>
                    <a:lstStyle/>
                    <a:p>
                      <a:pPr>
                        <a:lnSpc>
                          <a:spcPct val="150000"/>
                        </a:lnSpc>
                        <a:spcBef>
                          <a:spcPts val="600"/>
                        </a:spcBef>
                        <a:spcAft>
                          <a:spcPts val="600"/>
                        </a:spcAft>
                      </a:pPr>
                      <a:r>
                        <a:rPr lang="en-IE" sz="2200" b="0" dirty="0">
                          <a:latin typeface="Calibri" pitchFamily="34" charset="0"/>
                          <a:ea typeface="Times New Roma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Getting down to writing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Dealing with work overload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64.7%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dirty="0">
                          <a:latin typeface="Calibri"/>
                          <a:ea typeface="Times New Roman"/>
                          <a:cs typeface="Times New Roman"/>
                        </a:rPr>
                        <a:t>Concentrating during lectures and tutorials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62.9%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58441">
                <a:tc>
                  <a:txBody>
                    <a:bodyPr/>
                    <a:lstStyle/>
                    <a:p>
                      <a:pPr>
                        <a:lnSpc>
                          <a:spcPct val="150000"/>
                        </a:lnSpc>
                        <a:spcBef>
                          <a:spcPts val="600"/>
                        </a:spcBef>
                        <a:spcAft>
                          <a:spcPts val="600"/>
                        </a:spcAft>
                      </a:pPr>
                      <a:r>
                        <a:rPr lang="en-IE" sz="2200" b="0" dirty="0">
                          <a:latin typeface="Calibri" pitchFamily="34" charset="0"/>
                          <a:ea typeface="Times New Roman"/>
                          <a:cs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Balancing college work and life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a:latin typeface="Calibri"/>
                          <a:ea typeface="Times New Roman"/>
                          <a:cs typeface="Times New Roman"/>
                        </a:rPr>
                        <a:t>61.5%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Managing free time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a:latin typeface="Calibri"/>
                          <a:ea typeface="Times New Roman"/>
                          <a:cs typeface="Times New Roman"/>
                        </a:rPr>
                        <a:t>60.9%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Structuring or planning the essay or project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59.6%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dirty="0">
                          <a:latin typeface="Calibri"/>
                          <a:ea typeface="Times New Roman"/>
                          <a:cs typeface="Times New Roman"/>
                        </a:rPr>
                        <a:t>Getting enough good quality sleep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59.3%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spcBef>
                          <a:spcPts val="600"/>
                        </a:spcBef>
                        <a:spcAft>
                          <a:spcPts val="0"/>
                        </a:spcAft>
                      </a:pPr>
                      <a:r>
                        <a:rPr lang="en-IE" sz="2200">
                          <a:solidFill>
                            <a:srgbClr val="000000"/>
                          </a:solidFill>
                          <a:latin typeface="Calibri"/>
                          <a:ea typeface="Calibri"/>
                          <a:cs typeface="Calibri"/>
                        </a:rPr>
                        <a:t>Environment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nSpc>
                          <a:spcPct val="150000"/>
                        </a:lnSpc>
                        <a:spcBef>
                          <a:spcPts val="600"/>
                        </a:spcBef>
                        <a:spcAft>
                          <a:spcPts val="600"/>
                        </a:spcAft>
                      </a:pPr>
                      <a:r>
                        <a:rPr lang="en-IE" sz="2200" dirty="0">
                          <a:latin typeface="Calibri"/>
                          <a:ea typeface="Times New Roman"/>
                          <a:cs typeface="Times New Roman"/>
                        </a:rPr>
                        <a:t>Tolerating external distractions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nSpc>
                          <a:spcPct val="150000"/>
                        </a:lnSpc>
                        <a:spcBef>
                          <a:spcPts val="600"/>
                        </a:spcBef>
                        <a:spcAft>
                          <a:spcPts val="600"/>
                        </a:spcAft>
                      </a:pPr>
                      <a:r>
                        <a:rPr lang="en-IE" sz="2200">
                          <a:latin typeface="Calibri"/>
                          <a:ea typeface="Times New Roman"/>
                          <a:cs typeface="Times New Roman"/>
                        </a:rPr>
                        <a:t>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Knowing how best to study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58.6%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58441">
                <a:tc>
                  <a:txBody>
                    <a:bodyPr/>
                    <a:lstStyle/>
                    <a:p>
                      <a:pPr>
                        <a:lnSpc>
                          <a:spcPct val="150000"/>
                        </a:lnSpc>
                        <a:spcBef>
                          <a:spcPts val="600"/>
                        </a:spcBef>
                        <a:spcAft>
                          <a:spcPts val="600"/>
                        </a:spcAft>
                      </a:pPr>
                      <a:r>
                        <a:rPr lang="en-IE" sz="2200" b="0" dirty="0">
                          <a:latin typeface="Calibri" pitchFamily="34" charset="0"/>
                          <a:ea typeface="Times New Roman"/>
                          <a:cs typeface="Times New Roman"/>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a:latin typeface="Calibri"/>
                          <a:ea typeface="Times New Roman"/>
                          <a:cs typeface="Times New Roman"/>
                        </a:rPr>
                        <a:t>Writing study notes after class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a:latin typeface="Calibri"/>
                          <a:ea typeface="Times New Roman"/>
                          <a:cs typeface="Times New Roman"/>
                        </a:rPr>
                        <a:t>58.3%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Organising information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a:latin typeface="Calibri"/>
                          <a:ea typeface="Times New Roman"/>
                          <a:cs typeface="Times New Roman"/>
                        </a:rPr>
                        <a:t>57.7%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Continuing writing, avoiding “writer’s block”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a:latin typeface="Calibri"/>
                          <a:ea typeface="Times New Roman"/>
                          <a:cs typeface="Times New Roman"/>
                        </a:rPr>
                        <a:t>57.1%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Dealing with time pressures and deadlines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56.4%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dirty="0">
                          <a:latin typeface="Calibri"/>
                          <a:ea typeface="Times New Roman"/>
                          <a:cs typeface="Times New Roman"/>
                        </a:rPr>
                        <a:t>Managing anxiety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53.1%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Managing negative thoughts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53.1%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58441">
                <a:tc>
                  <a:txBody>
                    <a:bodyPr/>
                    <a:lstStyle/>
                    <a:p>
                      <a:pPr>
                        <a:lnSpc>
                          <a:spcPct val="150000"/>
                        </a:lnSpc>
                        <a:spcBef>
                          <a:spcPts val="600"/>
                        </a:spcBef>
                        <a:spcAft>
                          <a:spcPts val="600"/>
                        </a:spcAft>
                      </a:pPr>
                      <a:r>
                        <a:rPr lang="en-IE" sz="2200" b="0">
                          <a:latin typeface="Calibri" pitchFamily="34" charset="0"/>
                          <a:ea typeface="Times New Roman"/>
                          <a:cs typeface="Times New Roman"/>
                        </a:rPr>
                        <a:t>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Remembering what I have studied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50000"/>
                        </a:lnSpc>
                        <a:spcBef>
                          <a:spcPts val="600"/>
                        </a:spcBef>
                        <a:spcAft>
                          <a:spcPts val="600"/>
                        </a:spcAft>
                      </a:pPr>
                      <a:r>
                        <a:rPr lang="en-IE" sz="2200">
                          <a:latin typeface="Calibri"/>
                          <a:ea typeface="Times New Roman"/>
                          <a:cs typeface="Times New Roman"/>
                        </a:rPr>
                        <a:t>52.5%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58441">
                <a:tc>
                  <a:txBody>
                    <a:bodyPr/>
                    <a:lstStyle/>
                    <a:p>
                      <a:pPr>
                        <a:lnSpc>
                          <a:spcPct val="150000"/>
                        </a:lnSpc>
                        <a:spcBef>
                          <a:spcPts val="600"/>
                        </a:spcBef>
                        <a:spcAft>
                          <a:spcPts val="600"/>
                        </a:spcAft>
                      </a:pPr>
                      <a:r>
                        <a:rPr lang="en-IE" sz="2200" b="0" dirty="0">
                          <a:latin typeface="Calibri" pitchFamily="34" charset="0"/>
                          <a:ea typeface="Times New Roman"/>
                          <a:cs typeface="Times New Roman"/>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Finishing the work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nSpc>
                          <a:spcPct val="150000"/>
                        </a:lnSpc>
                        <a:spcBef>
                          <a:spcPts val="600"/>
                        </a:spcBef>
                        <a:spcAft>
                          <a:spcPts val="600"/>
                        </a:spcAft>
                      </a:pPr>
                      <a:r>
                        <a:rPr lang="en-IE" sz="2200" dirty="0">
                          <a:latin typeface="Calibri"/>
                          <a:ea typeface="Times New Roman"/>
                          <a:cs typeface="Times New Roman"/>
                        </a:rPr>
                        <a:t>51.3%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647329595"/>
              </p:ext>
            </p:extLst>
          </p:nvPr>
        </p:nvGraphicFramePr>
        <p:xfrm>
          <a:off x="954411" y="24267417"/>
          <a:ext cx="13249472" cy="8370975"/>
        </p:xfrm>
        <a:graphic>
          <a:graphicData uri="http://schemas.openxmlformats.org/drawingml/2006/table">
            <a:tbl>
              <a:tblPr firstRow="1" bandRow="1">
                <a:tableStyleId>{5C22544A-7EE6-4342-B048-85BDC9FD1C3A}</a:tableStyleId>
              </a:tblPr>
              <a:tblGrid>
                <a:gridCol w="13249472"/>
              </a:tblGrid>
              <a:tr h="482881">
                <a:tc>
                  <a:txBody>
                    <a:bodyPr/>
                    <a:lstStyle/>
                    <a:p>
                      <a:pPr algn="just"/>
                      <a:r>
                        <a:rPr lang="en-IE" sz="2600" dirty="0" smtClean="0"/>
                        <a:t>RESULTS</a:t>
                      </a:r>
                      <a:endParaRPr lang="en-IE" sz="2600" dirty="0"/>
                    </a:p>
                  </a:txBody>
                  <a:tcPr marT="42607" marB="42607">
                    <a:lnB w="38100" cmpd="sng">
                      <a:noFill/>
                    </a:lnB>
                    <a:solidFill>
                      <a:schemeClr val="accent6">
                        <a:lumMod val="50000"/>
                      </a:schemeClr>
                    </a:solidFill>
                  </a:tcPr>
                </a:tc>
              </a:tr>
              <a:tr h="659664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en-IE" sz="2200" dirty="0" smtClean="0"/>
                    </a:p>
                    <a:p>
                      <a:pPr marL="0" marR="0" indent="0" algn="just" defTabSz="914400" rtl="0" eaLnBrk="1" fontAlgn="auto" latinLnBrk="0" hangingPunct="1">
                        <a:lnSpc>
                          <a:spcPct val="100000"/>
                        </a:lnSpc>
                        <a:spcBef>
                          <a:spcPts val="0"/>
                        </a:spcBef>
                        <a:spcAft>
                          <a:spcPts val="0"/>
                        </a:spcAft>
                        <a:buClrTx/>
                        <a:buSzTx/>
                        <a:buFontTx/>
                        <a:buNone/>
                        <a:tabLst/>
                        <a:defRPr/>
                      </a:pPr>
                      <a:r>
                        <a:rPr lang="en-IE" sz="2600" dirty="0" smtClean="0">
                          <a:latin typeface="Calibri" pitchFamily="34" charset="0"/>
                        </a:rPr>
                        <a:t>Twenty-six</a:t>
                      </a:r>
                      <a:r>
                        <a:rPr lang="en-IE" sz="2600" baseline="0" dirty="0" smtClean="0">
                          <a:latin typeface="Calibri" pitchFamily="34" charset="0"/>
                        </a:rPr>
                        <a:t> students with ADHD and twenty-six with AS completed the TSP. </a:t>
                      </a:r>
                      <a:r>
                        <a:rPr lang="en-IE" sz="2600" kern="1200" dirty="0" smtClean="0">
                          <a:solidFill>
                            <a:schemeClr val="dk1"/>
                          </a:solidFill>
                          <a:latin typeface="Calibri" pitchFamily="34" charset="0"/>
                          <a:ea typeface="+mn-ea"/>
                          <a:cs typeface="+mn-cs"/>
                        </a:rPr>
                        <a:t>In order to determine which activities were the most difficult for students ratings were summated using the formula below. The total score given was divided by the total possible score for each item and multiplied by 100 to give a percentage</a:t>
                      </a:r>
                      <a:r>
                        <a:rPr lang="en-IE" sz="2600" kern="1200" baseline="0" dirty="0" smtClean="0">
                          <a:solidFill>
                            <a:schemeClr val="dk1"/>
                          </a:solidFill>
                          <a:latin typeface="Calibri" pitchFamily="34" charset="0"/>
                          <a:ea typeface="+mn-ea"/>
                          <a:cs typeface="+mn-cs"/>
                        </a:rPr>
                        <a:t> </a:t>
                      </a:r>
                      <a:r>
                        <a:rPr lang="en-IE" sz="2600" kern="1200" dirty="0" smtClean="0">
                          <a:solidFill>
                            <a:schemeClr val="dk1"/>
                          </a:solidFill>
                          <a:latin typeface="Calibri" pitchFamily="34" charset="0"/>
                          <a:ea typeface="+mn-ea"/>
                          <a:cs typeface="+mn-cs"/>
                        </a:rPr>
                        <a:t>ranking of difficulty.  </a:t>
                      </a:r>
                    </a:p>
                    <a:p>
                      <a:pPr marL="0" marR="0" indent="0" algn="ctr" defTabSz="914400" rtl="0" eaLnBrk="1" fontAlgn="auto" latinLnBrk="0" hangingPunct="1">
                        <a:lnSpc>
                          <a:spcPct val="100000"/>
                        </a:lnSpc>
                        <a:spcBef>
                          <a:spcPts val="0"/>
                        </a:spcBef>
                        <a:spcAft>
                          <a:spcPts val="0"/>
                        </a:spcAft>
                        <a:buClrTx/>
                        <a:buSzTx/>
                        <a:buFontTx/>
                        <a:buNone/>
                        <a:tabLst/>
                        <a:defRPr/>
                      </a:pPr>
                      <a:endParaRPr lang="en-IE" sz="2600" kern="1200" dirty="0" smtClean="0">
                        <a:solidFill>
                          <a:schemeClr val="dk1"/>
                        </a:solidFill>
                        <a:latin typeface="Calibri" pitchFamily="34" charset="0"/>
                        <a:ea typeface="+mn-ea"/>
                        <a:cs typeface="+mn-cs"/>
                      </a:endParaRPr>
                    </a:p>
                    <a:p>
                      <a:pPr algn="ctr"/>
                      <a:r>
                        <a:rPr lang="en-IE" sz="2600" kern="1200" dirty="0" smtClean="0">
                          <a:solidFill>
                            <a:schemeClr val="dk1"/>
                          </a:solidFill>
                          <a:latin typeface="Calibri" pitchFamily="34" charset="0"/>
                          <a:ea typeface="+mn-ea"/>
                          <a:cs typeface="+mn-cs"/>
                        </a:rPr>
                        <a:t> </a:t>
                      </a:r>
                      <a:r>
                        <a:rPr lang="en-IE" sz="2600" u="sng" kern="1200" dirty="0" smtClean="0">
                          <a:solidFill>
                            <a:schemeClr val="dk1"/>
                          </a:solidFill>
                          <a:latin typeface="Calibri" pitchFamily="34" charset="0"/>
                          <a:ea typeface="+mn-ea"/>
                          <a:cs typeface="+mn-cs"/>
                        </a:rPr>
                        <a:t>(n1 x 0) + (n2 x 1) + (n3 x 2) + (n4 x 3) + (n5 x 4) + (n6 x 5) </a:t>
                      </a:r>
                      <a:r>
                        <a:rPr lang="en-IE" sz="2600" kern="1200" dirty="0" smtClean="0">
                          <a:solidFill>
                            <a:schemeClr val="dk1"/>
                          </a:solidFill>
                          <a:latin typeface="Calibri" pitchFamily="34" charset="0"/>
                          <a:ea typeface="+mn-ea"/>
                          <a:cs typeface="+mn-cs"/>
                        </a:rPr>
                        <a:t>    X     100</a:t>
                      </a:r>
                    </a:p>
                    <a:p>
                      <a:pPr algn="ctr"/>
                      <a:r>
                        <a:rPr lang="en-IE" sz="2600" kern="1200" dirty="0" smtClean="0">
                          <a:solidFill>
                            <a:schemeClr val="dk1"/>
                          </a:solidFill>
                          <a:latin typeface="Calibri" pitchFamily="34" charset="0"/>
                          <a:ea typeface="+mn-ea"/>
                          <a:cs typeface="+mn-cs"/>
                        </a:rPr>
                        <a:t>(n1 + n2 + n3 + n4 + n5 + n6) x 6</a:t>
                      </a:r>
                    </a:p>
                    <a:p>
                      <a:pPr algn="just"/>
                      <a:endParaRPr lang="en-IE" sz="2600" kern="120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baseline="0" dirty="0" smtClean="0">
                          <a:solidFill>
                            <a:schemeClr val="dk1"/>
                          </a:solidFill>
                          <a:latin typeface="Calibri" pitchFamily="34" charset="0"/>
                          <a:ea typeface="+mn-ea"/>
                          <a:cs typeface="+mn-cs"/>
                        </a:rPr>
                        <a:t>This method was repeated for each concern on the TSP until a list of percentages was obtained which allowed the researcher to rank the concerns in the order of the amount of difficulty students experienced with them.  These results are displayed in Tables 1 and 2. </a:t>
                      </a: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600" kern="1200" baseline="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baseline="0" dirty="0" smtClean="0">
                          <a:solidFill>
                            <a:schemeClr val="dk1"/>
                          </a:solidFill>
                          <a:latin typeface="Calibri" pitchFamily="34" charset="0"/>
                          <a:ea typeface="+mn-ea"/>
                          <a:cs typeface="+mn-cs"/>
                        </a:rPr>
                        <a:t>Some of the activities listed as important for students with ADHD were studying, managing emotions, getting enough sleep, self-management, socialising, leisure activities, managing medications, controlling alcohol consumption and structuring and planning essays.. Activities considered important by students with AS included getting good quality sleep, managing anxiety and negative thoughts, switching off and relaxing, making friends and socialising, studying and maintaining balance. </a:t>
                      </a:r>
                      <a:endParaRPr lang="en-IE" sz="2600" dirty="0" smtClean="0">
                        <a:latin typeface="Calibri"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200" dirty="0"/>
                    </a:p>
                  </a:txBody>
                  <a:tcPr marT="42607" marB="42607">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53530682"/>
              </p:ext>
            </p:extLst>
          </p:nvPr>
        </p:nvGraphicFramePr>
        <p:xfrm>
          <a:off x="17012195" y="29541700"/>
          <a:ext cx="12601399" cy="10352175"/>
        </p:xfrm>
        <a:graphic>
          <a:graphicData uri="http://schemas.openxmlformats.org/drawingml/2006/table">
            <a:tbl>
              <a:tblPr firstRow="1" bandRow="1">
                <a:tableStyleId>{5C22544A-7EE6-4342-B048-85BDC9FD1C3A}</a:tableStyleId>
              </a:tblPr>
              <a:tblGrid>
                <a:gridCol w="12601399"/>
              </a:tblGrid>
              <a:tr h="482881">
                <a:tc>
                  <a:txBody>
                    <a:bodyPr/>
                    <a:lstStyle/>
                    <a:p>
                      <a:pPr algn="just"/>
                      <a:r>
                        <a:rPr lang="en-IE" sz="2600" dirty="0" smtClean="0"/>
                        <a:t>DISCUSSION</a:t>
                      </a:r>
                      <a:endParaRPr lang="en-IE" sz="2600" dirty="0"/>
                    </a:p>
                  </a:txBody>
                  <a:tcPr marT="42607" marB="42607">
                    <a:lnB w="38100" cmpd="sng">
                      <a:noFill/>
                    </a:lnB>
                    <a:solidFill>
                      <a:schemeClr val="accent6">
                        <a:lumMod val="50000"/>
                      </a:schemeClr>
                    </a:solidFill>
                  </a:tcPr>
                </a:tc>
              </a:tr>
              <a:tr h="595496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en-IE" sz="2200" kern="120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dirty="0" smtClean="0">
                          <a:solidFill>
                            <a:schemeClr val="dk1"/>
                          </a:solidFill>
                          <a:latin typeface="Calibri" pitchFamily="34" charset="0"/>
                          <a:ea typeface="+mn-ea"/>
                          <a:cs typeface="+mn-cs"/>
                        </a:rPr>
                        <a:t>As described</a:t>
                      </a:r>
                      <a:r>
                        <a:rPr lang="en-IE" sz="2600" kern="1200" baseline="0" dirty="0" smtClean="0">
                          <a:solidFill>
                            <a:schemeClr val="dk1"/>
                          </a:solidFill>
                          <a:latin typeface="Calibri" pitchFamily="34" charset="0"/>
                          <a:ea typeface="+mn-ea"/>
                          <a:cs typeface="+mn-cs"/>
                        </a:rPr>
                        <a:t> in previous literature students with ADHD and AS experience difficulties across academic, social and emotional activities.  However there are differences in the types of difficulties experienced by each group. </a:t>
                      </a:r>
                      <a:r>
                        <a:rPr lang="en-IE" sz="2600" kern="1200" dirty="0" smtClean="0">
                          <a:solidFill>
                            <a:schemeClr val="dk1"/>
                          </a:solidFill>
                          <a:latin typeface="Calibri" pitchFamily="34" charset="0"/>
                          <a:ea typeface="+mn-ea"/>
                          <a:cs typeface="+mn-cs"/>
                        </a:rPr>
                        <a:t>The majority of difficult activities for the ADHD group related to academic activities (e.g. getting started with studying, dealing with work overload, concentrating during lectures), whilst the ASD group were found to experience emotional and social activities as difficult (e.g. being confident, communicating with people). </a:t>
                      </a: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600" kern="120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dirty="0" smtClean="0">
                          <a:solidFill>
                            <a:schemeClr val="dk1"/>
                          </a:solidFill>
                          <a:latin typeface="Calibri" pitchFamily="34" charset="0"/>
                          <a:ea typeface="+mn-ea"/>
                          <a:cs typeface="+mn-cs"/>
                        </a:rPr>
                        <a:t>The majority of most</a:t>
                      </a:r>
                      <a:r>
                        <a:rPr lang="en-IE" sz="2600" kern="1200" baseline="0" dirty="0" smtClean="0">
                          <a:solidFill>
                            <a:schemeClr val="dk1"/>
                          </a:solidFill>
                          <a:latin typeface="Calibri" pitchFamily="34" charset="0"/>
                          <a:ea typeface="+mn-ea"/>
                          <a:cs typeface="+mn-cs"/>
                        </a:rPr>
                        <a:t> difficult activities for the AS group related to the Person  while in the ADHD group difficulties were experienced across the Person and Occupation domains almost equally. In both groups there were few difficulties within the Environment domain. </a:t>
                      </a: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600" kern="1200" baseline="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baseline="0" dirty="0" smtClean="0">
                          <a:solidFill>
                            <a:schemeClr val="dk1"/>
                          </a:solidFill>
                          <a:latin typeface="Calibri" pitchFamily="34" charset="0"/>
                          <a:ea typeface="+mn-ea"/>
                          <a:cs typeface="+mn-cs"/>
                        </a:rPr>
                        <a:t>Many of the activities which were identified as difficult by both groups of students were also considered to be important by students, in particular, managing emotions, studying and communication. </a:t>
                      </a: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600" kern="1200" baseline="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IE" sz="2600" kern="1200" baseline="0" dirty="0" smtClean="0">
                          <a:solidFill>
                            <a:schemeClr val="dk1"/>
                          </a:solidFill>
                          <a:latin typeface="Calibri" pitchFamily="34" charset="0"/>
                          <a:ea typeface="+mn-ea"/>
                          <a:cs typeface="+mn-cs"/>
                        </a:rPr>
                        <a:t>The implications of these findings are: </a:t>
                      </a: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600" kern="1200" baseline="0" dirty="0" smtClean="0">
                        <a:solidFill>
                          <a:schemeClr val="dk1"/>
                        </a:solidFill>
                        <a:latin typeface="Calibri" pitchFamily="34" charset="0"/>
                        <a:ea typeface="+mn-ea"/>
                        <a:cs typeface="+mn-cs"/>
                      </a:endParaRPr>
                    </a:p>
                    <a:p>
                      <a:pPr marL="457200" marR="0" lvl="1"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lang="en-IE" sz="2600" kern="1200" baseline="0" dirty="0" smtClean="0">
                          <a:solidFill>
                            <a:schemeClr val="dk1"/>
                          </a:solidFill>
                          <a:latin typeface="Calibri" pitchFamily="34" charset="0"/>
                          <a:ea typeface="+mn-ea"/>
                          <a:cs typeface="+mn-cs"/>
                        </a:rPr>
                        <a:t>It is important to consider all areas of college life (i.e. social, emotional, living skills) not just academics when working to support students with ADHD and AS. </a:t>
                      </a:r>
                    </a:p>
                    <a:p>
                      <a:pPr marL="457200" marR="0" lvl="1" indent="0" algn="just" defTabSz="914400" rtl="0" eaLnBrk="1" fontAlgn="auto" latinLnBrk="0" hangingPunct="1">
                        <a:lnSpc>
                          <a:spcPct val="100000"/>
                        </a:lnSpc>
                        <a:spcBef>
                          <a:spcPts val="0"/>
                        </a:spcBef>
                        <a:spcAft>
                          <a:spcPts val="0"/>
                        </a:spcAft>
                        <a:buClrTx/>
                        <a:buSzTx/>
                        <a:buFont typeface="Arial" pitchFamily="34" charset="0"/>
                        <a:buChar char="•"/>
                        <a:tabLst/>
                        <a:defRPr/>
                      </a:pPr>
                      <a:endParaRPr lang="en-IE" sz="2600" kern="1200" baseline="0" dirty="0" smtClean="0">
                        <a:solidFill>
                          <a:schemeClr val="dk1"/>
                        </a:solidFill>
                        <a:latin typeface="Calibri" pitchFamily="34" charset="0"/>
                        <a:ea typeface="+mn-ea"/>
                        <a:cs typeface="+mn-cs"/>
                      </a:endParaRPr>
                    </a:p>
                    <a:p>
                      <a:pPr marL="457200" marR="0" lvl="1"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lang="en-IE" sz="2600" kern="1200" baseline="0" dirty="0" smtClean="0">
                          <a:solidFill>
                            <a:schemeClr val="dk1"/>
                          </a:solidFill>
                          <a:latin typeface="Calibri" pitchFamily="34" charset="0"/>
                          <a:ea typeface="+mn-ea"/>
                          <a:cs typeface="+mn-cs"/>
                        </a:rPr>
                        <a:t>The differences in the groups highlight the need for varied supports that can meet the needs of different groups rather than “one size fits all” supports for students with disabilities.</a:t>
                      </a:r>
                      <a:endParaRPr lang="en-IE" sz="2600" kern="1200" dirty="0" smtClean="0">
                        <a:solidFill>
                          <a:schemeClr val="dk1"/>
                        </a:solidFill>
                        <a:latin typeface="Calibri" pitchFamily="34"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n-IE" sz="2200" dirty="0"/>
                    </a:p>
                  </a:txBody>
                  <a:tcPr marT="42607" marB="42607">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tr>
            </a:tbl>
          </a:graphicData>
        </a:graphic>
      </p:graphicFrame>
      <p:graphicFrame>
        <p:nvGraphicFramePr>
          <p:cNvPr id="16" name="Table 15"/>
          <p:cNvGraphicFramePr>
            <a:graphicFrameLocks noGrp="1"/>
          </p:cNvGraphicFramePr>
          <p:nvPr/>
        </p:nvGraphicFramePr>
        <p:xfrm>
          <a:off x="450355" y="33412433"/>
          <a:ext cx="15553728" cy="6054495"/>
        </p:xfrm>
        <a:graphic>
          <a:graphicData uri="http://schemas.openxmlformats.org/drawingml/2006/table">
            <a:tbl>
              <a:tblPr firstRow="1" bandRow="1">
                <a:tableStyleId>{5C22544A-7EE6-4342-B048-85BDC9FD1C3A}</a:tableStyleId>
              </a:tblPr>
              <a:tblGrid>
                <a:gridCol w="15553728"/>
              </a:tblGrid>
              <a:tr h="482881">
                <a:tc>
                  <a:txBody>
                    <a:bodyPr/>
                    <a:lstStyle/>
                    <a:p>
                      <a:r>
                        <a:rPr lang="en-IE" sz="2600" dirty="0" smtClean="0"/>
                        <a:t>REFERENCES</a:t>
                      </a:r>
                      <a:endParaRPr lang="en-IE" sz="2600" dirty="0"/>
                    </a:p>
                  </a:txBody>
                  <a:tcPr marT="42607" marB="42607">
                    <a:lnB w="38100" cmpd="sng">
                      <a:noFill/>
                    </a:lnB>
                    <a:solidFill>
                      <a:schemeClr val="accent6">
                        <a:lumMod val="50000"/>
                      </a:schemeClr>
                    </a:solidFill>
                  </a:tcPr>
                </a:tc>
              </a:tr>
              <a:tr h="18939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latin typeface="+mn-lt"/>
                          <a:ea typeface="+mn-ea"/>
                          <a:cs typeface="+mn-cs"/>
                        </a:rPr>
                        <a:t>1.</a:t>
                      </a:r>
                      <a:r>
                        <a:rPr lang="en-US" sz="1800" kern="1200" dirty="0" smtClean="0">
                          <a:solidFill>
                            <a:schemeClr val="dk1"/>
                          </a:solidFill>
                          <a:latin typeface="+mn-lt"/>
                          <a:ea typeface="+mn-ea"/>
                          <a:cs typeface="+mn-cs"/>
                        </a:rPr>
                        <a:t> AHEAD. (2012). Participation Rates of Students with Disabilities in Higher Education 2010/2011. Dublin, Ireland: AHEAD Publication Press. </a:t>
                      </a:r>
                      <a:r>
                        <a:rPr lang="en-US" sz="1800" b="1" kern="1200" dirty="0" smtClean="0">
                          <a:solidFill>
                            <a:schemeClr val="dk1"/>
                          </a:solidFill>
                          <a:latin typeface="+mn-lt"/>
                          <a:ea typeface="+mn-ea"/>
                          <a:cs typeface="+mn-cs"/>
                        </a:rPr>
                        <a:t>2.</a:t>
                      </a:r>
                      <a:r>
                        <a:rPr lang="en-US" sz="1800" kern="1200" dirty="0" smtClean="0">
                          <a:solidFill>
                            <a:schemeClr val="dk1"/>
                          </a:solidFill>
                          <a:latin typeface="+mn-lt"/>
                          <a:ea typeface="+mn-ea"/>
                          <a:cs typeface="+mn-cs"/>
                        </a:rPr>
                        <a:t> AHEAD. (2013). </a:t>
                      </a:r>
                      <a:r>
                        <a:rPr lang="en-US" sz="1800" i="1" kern="1200" dirty="0" smtClean="0">
                          <a:solidFill>
                            <a:schemeClr val="dk1"/>
                          </a:solidFill>
                          <a:latin typeface="+mn-lt"/>
                          <a:ea typeface="+mn-ea"/>
                          <a:cs typeface="+mn-cs"/>
                        </a:rPr>
                        <a:t>Numbers of Students with Disabilities Studying in Higher Education in Ireland 2012/13</a:t>
                      </a:r>
                      <a:r>
                        <a:rPr lang="en-US" sz="1800" kern="1200" dirty="0" smtClean="0">
                          <a:solidFill>
                            <a:schemeClr val="dk1"/>
                          </a:solidFill>
                          <a:latin typeface="+mn-lt"/>
                          <a:ea typeface="+mn-ea"/>
                          <a:cs typeface="+mn-cs"/>
                        </a:rPr>
                        <a:t>. Dublin: AHEAD Educational Press. </a:t>
                      </a:r>
                      <a:r>
                        <a:rPr lang="en-US" sz="1800" b="1" kern="1200" dirty="0" smtClean="0">
                          <a:solidFill>
                            <a:schemeClr val="dk1"/>
                          </a:solidFill>
                          <a:latin typeface="+mn-lt"/>
                          <a:ea typeface="+mn-ea"/>
                          <a:cs typeface="+mn-cs"/>
                        </a:rPr>
                        <a:t>3.</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Glennon</a:t>
                      </a:r>
                      <a:r>
                        <a:rPr lang="en-US" sz="1800" kern="1200" dirty="0" smtClean="0">
                          <a:solidFill>
                            <a:schemeClr val="dk1"/>
                          </a:solidFill>
                          <a:latin typeface="+mn-lt"/>
                          <a:ea typeface="+mn-ea"/>
                          <a:cs typeface="+mn-cs"/>
                        </a:rPr>
                        <a:t>, T. J. (2001). </a:t>
                      </a:r>
                      <a:r>
                        <a:rPr lang="en-US" sz="1800" i="1" kern="1200" dirty="0" smtClean="0">
                          <a:solidFill>
                            <a:schemeClr val="dk1"/>
                          </a:solidFill>
                          <a:latin typeface="+mn-lt"/>
                          <a:ea typeface="+mn-ea"/>
                          <a:cs typeface="+mn-cs"/>
                        </a:rPr>
                        <a:t>The stress of the university experience for students with </a:t>
                      </a:r>
                      <a:r>
                        <a:rPr lang="en-US" sz="1800" i="1" kern="1200" dirty="0" err="1" smtClean="0">
                          <a:solidFill>
                            <a:schemeClr val="dk1"/>
                          </a:solidFill>
                          <a:latin typeface="+mn-lt"/>
                          <a:ea typeface="+mn-ea"/>
                          <a:cs typeface="+mn-cs"/>
                        </a:rPr>
                        <a:t>Asperger</a:t>
                      </a:r>
                      <a:r>
                        <a:rPr lang="en-US" sz="1800" i="1" kern="1200" dirty="0" smtClean="0">
                          <a:solidFill>
                            <a:schemeClr val="dk1"/>
                          </a:solidFill>
                          <a:latin typeface="+mn-lt"/>
                          <a:ea typeface="+mn-ea"/>
                          <a:cs typeface="+mn-cs"/>
                        </a:rPr>
                        <a:t> syndrome</a:t>
                      </a:r>
                      <a:r>
                        <a:rPr lang="en-US" sz="1800" kern="1200" dirty="0" smtClean="0">
                          <a:solidFill>
                            <a:schemeClr val="dk1"/>
                          </a:solidFill>
                          <a:latin typeface="+mn-lt"/>
                          <a:ea typeface="+mn-ea"/>
                          <a:cs typeface="+mn-cs"/>
                        </a:rPr>
                        <a:t>. IOS Press. </a:t>
                      </a:r>
                      <a:r>
                        <a:rPr lang="en-US" sz="1800" b="1" kern="1200" dirty="0" smtClean="0">
                          <a:solidFill>
                            <a:schemeClr val="dk1"/>
                          </a:solidFill>
                          <a:latin typeface="+mn-lt"/>
                          <a:ea typeface="+mn-ea"/>
                          <a:cs typeface="+mn-cs"/>
                        </a:rPr>
                        <a:t>4.</a:t>
                      </a:r>
                      <a:r>
                        <a:rPr lang="en-US" sz="1800" kern="1200" dirty="0" smtClean="0">
                          <a:solidFill>
                            <a:schemeClr val="dk1"/>
                          </a:solidFill>
                          <a:latin typeface="+mn-lt"/>
                          <a:ea typeface="+mn-ea"/>
                          <a:cs typeface="+mn-cs"/>
                        </a:rPr>
                        <a:t> Morrison, J. Q., </a:t>
                      </a:r>
                      <a:r>
                        <a:rPr lang="en-US" sz="1800" kern="1200" dirty="0" err="1" smtClean="0">
                          <a:solidFill>
                            <a:schemeClr val="dk1"/>
                          </a:solidFill>
                          <a:latin typeface="+mn-lt"/>
                          <a:ea typeface="+mn-ea"/>
                          <a:cs typeface="+mn-cs"/>
                        </a:rPr>
                        <a:t>Sansosti</a:t>
                      </a:r>
                      <a:r>
                        <a:rPr lang="en-US" sz="1800" kern="1200" dirty="0" smtClean="0">
                          <a:solidFill>
                            <a:schemeClr val="dk1"/>
                          </a:solidFill>
                          <a:latin typeface="+mn-lt"/>
                          <a:ea typeface="+mn-ea"/>
                          <a:cs typeface="+mn-cs"/>
                        </a:rPr>
                        <a:t>, F. J., &amp; Hadley, W. M. (2009). Parent perceptions of the anticipated needs and expectations for support for their college-bound students with Asperger's Syndrome. </a:t>
                      </a:r>
                      <a:r>
                        <a:rPr lang="en-US" sz="1800" i="1" kern="1200" dirty="0" smtClean="0">
                          <a:solidFill>
                            <a:schemeClr val="dk1"/>
                          </a:solidFill>
                          <a:latin typeface="+mn-lt"/>
                          <a:ea typeface="+mn-ea"/>
                          <a:cs typeface="+mn-cs"/>
                        </a:rPr>
                        <a:t>Journal of Postsecondary Education and Disability, 22</a:t>
                      </a:r>
                      <a:r>
                        <a:rPr lang="en-US" sz="1800" kern="1200" dirty="0" smtClean="0">
                          <a:solidFill>
                            <a:schemeClr val="dk1"/>
                          </a:solidFill>
                          <a:latin typeface="+mn-lt"/>
                          <a:ea typeface="+mn-ea"/>
                          <a:cs typeface="+mn-cs"/>
                        </a:rPr>
                        <a:t>(2), 78-86. </a:t>
                      </a:r>
                      <a:r>
                        <a:rPr lang="en-US" sz="1800" b="1" kern="1200" dirty="0" smtClean="0">
                          <a:solidFill>
                            <a:schemeClr val="dk1"/>
                          </a:solidFill>
                          <a:latin typeface="+mn-lt"/>
                          <a:ea typeface="+mn-ea"/>
                          <a:cs typeface="+mn-cs"/>
                        </a:rPr>
                        <a:t>5.</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Adreon</a:t>
                      </a:r>
                      <a:r>
                        <a:rPr lang="en-US" sz="1800" kern="1200" dirty="0" smtClean="0">
                          <a:solidFill>
                            <a:schemeClr val="dk1"/>
                          </a:solidFill>
                          <a:latin typeface="+mn-lt"/>
                          <a:ea typeface="+mn-ea"/>
                          <a:cs typeface="+mn-cs"/>
                        </a:rPr>
                        <a:t>, D., &amp; Durocher, J. (2007). Evaluating the college transition needs of individuals with high-functioning autism spectrum disorders. </a:t>
                      </a:r>
                      <a:r>
                        <a:rPr lang="en-US" sz="1800" i="1" kern="1200" dirty="0" smtClean="0">
                          <a:solidFill>
                            <a:schemeClr val="dk1"/>
                          </a:solidFill>
                          <a:latin typeface="+mn-lt"/>
                          <a:ea typeface="+mn-ea"/>
                          <a:cs typeface="+mn-cs"/>
                        </a:rPr>
                        <a:t>Intervention in School and Clinic, 42</a:t>
                      </a:r>
                      <a:r>
                        <a:rPr lang="en-US" sz="1800" kern="1200" dirty="0" smtClean="0">
                          <a:solidFill>
                            <a:schemeClr val="dk1"/>
                          </a:solidFill>
                          <a:latin typeface="+mn-lt"/>
                          <a:ea typeface="+mn-ea"/>
                          <a:cs typeface="+mn-cs"/>
                        </a:rPr>
                        <a:t>(5), 271-279. </a:t>
                      </a:r>
                      <a:r>
                        <a:rPr lang="en-US" sz="1800" b="1" kern="1200" dirty="0" smtClean="0">
                          <a:solidFill>
                            <a:schemeClr val="dk1"/>
                          </a:solidFill>
                          <a:latin typeface="+mn-lt"/>
                          <a:ea typeface="+mn-ea"/>
                          <a:cs typeface="+mn-cs"/>
                        </a:rPr>
                        <a:t>6. </a:t>
                      </a:r>
                      <a:r>
                        <a:rPr lang="en-US" sz="1800" kern="1200" dirty="0" err="1" smtClean="0">
                          <a:solidFill>
                            <a:schemeClr val="dk1"/>
                          </a:solidFill>
                          <a:latin typeface="+mn-lt"/>
                          <a:ea typeface="+mn-ea"/>
                          <a:cs typeface="+mn-cs"/>
                        </a:rPr>
                        <a:t>Reaser</a:t>
                      </a:r>
                      <a:r>
                        <a:rPr lang="en-US" sz="1800" kern="1200" dirty="0" smtClean="0">
                          <a:solidFill>
                            <a:schemeClr val="dk1"/>
                          </a:solidFill>
                          <a:latin typeface="+mn-lt"/>
                          <a:ea typeface="+mn-ea"/>
                          <a:cs typeface="+mn-cs"/>
                        </a:rPr>
                        <a:t>, A., </a:t>
                      </a:r>
                      <a:r>
                        <a:rPr lang="en-US" sz="1800" kern="1200" dirty="0" err="1" smtClean="0">
                          <a:solidFill>
                            <a:schemeClr val="dk1"/>
                          </a:solidFill>
                          <a:latin typeface="+mn-lt"/>
                          <a:ea typeface="+mn-ea"/>
                          <a:cs typeface="+mn-cs"/>
                        </a:rPr>
                        <a:t>Prevatt</a:t>
                      </a:r>
                      <a:r>
                        <a:rPr lang="en-US" sz="1800" kern="1200" dirty="0" smtClean="0">
                          <a:solidFill>
                            <a:schemeClr val="dk1"/>
                          </a:solidFill>
                          <a:latin typeface="+mn-lt"/>
                          <a:ea typeface="+mn-ea"/>
                          <a:cs typeface="+mn-cs"/>
                        </a:rPr>
                        <a:t>, F., </a:t>
                      </a:r>
                      <a:r>
                        <a:rPr lang="en-US" sz="1800" kern="1200" dirty="0" err="1" smtClean="0">
                          <a:solidFill>
                            <a:schemeClr val="dk1"/>
                          </a:solidFill>
                          <a:latin typeface="+mn-lt"/>
                          <a:ea typeface="+mn-ea"/>
                          <a:cs typeface="+mn-cs"/>
                        </a:rPr>
                        <a:t>Petscher</a:t>
                      </a:r>
                      <a:r>
                        <a:rPr lang="en-US" sz="1800" kern="1200" dirty="0" smtClean="0">
                          <a:solidFill>
                            <a:schemeClr val="dk1"/>
                          </a:solidFill>
                          <a:latin typeface="+mn-lt"/>
                          <a:ea typeface="+mn-ea"/>
                          <a:cs typeface="+mn-cs"/>
                        </a:rPr>
                        <a:t>, Y., &amp; Proctor, B. (2007). The learning and study strategies of college students with ADHD. </a:t>
                      </a:r>
                      <a:r>
                        <a:rPr lang="en-US" sz="1800" i="1" kern="1200" dirty="0" smtClean="0">
                          <a:solidFill>
                            <a:schemeClr val="dk1"/>
                          </a:solidFill>
                          <a:latin typeface="+mn-lt"/>
                          <a:ea typeface="+mn-ea"/>
                          <a:cs typeface="+mn-cs"/>
                        </a:rPr>
                        <a:t>Psychology in the Schools, 44</a:t>
                      </a:r>
                      <a:r>
                        <a:rPr lang="en-US" sz="1800" kern="1200" dirty="0" smtClean="0">
                          <a:solidFill>
                            <a:schemeClr val="dk1"/>
                          </a:solidFill>
                          <a:latin typeface="+mn-lt"/>
                          <a:ea typeface="+mn-ea"/>
                          <a:cs typeface="+mn-cs"/>
                        </a:rPr>
                        <a:t>(6), 627-638. </a:t>
                      </a:r>
                      <a:r>
                        <a:rPr lang="en-US" sz="1800" b="1" kern="1200" dirty="0" smtClean="0">
                          <a:solidFill>
                            <a:schemeClr val="dk1"/>
                          </a:solidFill>
                          <a:latin typeface="+mn-lt"/>
                          <a:ea typeface="+mn-ea"/>
                          <a:cs typeface="+mn-cs"/>
                        </a:rPr>
                        <a:t>7.</a:t>
                      </a:r>
                      <a:r>
                        <a:rPr lang="en-US" sz="1800" kern="1200" dirty="0" smtClean="0">
                          <a:solidFill>
                            <a:schemeClr val="dk1"/>
                          </a:solidFill>
                          <a:latin typeface="+mn-lt"/>
                          <a:ea typeface="+mn-ea"/>
                          <a:cs typeface="+mn-cs"/>
                        </a:rPr>
                        <a:t> Reilly, D., &amp; Lewis, K. (2010). </a:t>
                      </a:r>
                      <a:r>
                        <a:rPr lang="en-US" sz="1800" i="1" kern="1200" dirty="0" smtClean="0">
                          <a:solidFill>
                            <a:schemeClr val="dk1"/>
                          </a:solidFill>
                          <a:latin typeface="+mn-lt"/>
                          <a:ea typeface="+mn-ea"/>
                          <a:cs typeface="+mn-cs"/>
                        </a:rPr>
                        <a:t>A review of the needs of students with ADHD in trinity College Dublin.</a:t>
                      </a:r>
                      <a:r>
                        <a:rPr lang="en-US" sz="1800" kern="1200" dirty="0" smtClean="0">
                          <a:solidFill>
                            <a:schemeClr val="dk1"/>
                          </a:solidFill>
                          <a:latin typeface="+mn-lt"/>
                          <a:ea typeface="+mn-ea"/>
                          <a:cs typeface="+mn-cs"/>
                        </a:rPr>
                        <a:t> (U. o. D. Disability Service, Trinity College Ed.). Dublin: University of Dublin, Trinity College. </a:t>
                      </a:r>
                      <a:r>
                        <a:rPr lang="en-US" sz="1800" b="1" kern="1200" dirty="0" smtClean="0">
                          <a:solidFill>
                            <a:schemeClr val="dk1"/>
                          </a:solidFill>
                          <a:latin typeface="+mn-lt"/>
                          <a:ea typeface="+mn-ea"/>
                          <a:cs typeface="+mn-cs"/>
                        </a:rPr>
                        <a:t>8.</a:t>
                      </a:r>
                      <a:r>
                        <a:rPr lang="en-US" sz="1800" kern="1200" dirty="0" smtClean="0">
                          <a:solidFill>
                            <a:schemeClr val="dk1"/>
                          </a:solidFill>
                          <a:latin typeface="+mn-lt"/>
                          <a:ea typeface="+mn-ea"/>
                          <a:cs typeface="+mn-cs"/>
                        </a:rPr>
                        <a:t> Lewandowski, L. J., Lovett, B. J., </a:t>
                      </a:r>
                      <a:r>
                        <a:rPr lang="en-US" sz="1800" kern="1200" dirty="0" err="1" smtClean="0">
                          <a:solidFill>
                            <a:schemeClr val="dk1"/>
                          </a:solidFill>
                          <a:latin typeface="+mn-lt"/>
                          <a:ea typeface="+mn-ea"/>
                          <a:cs typeface="+mn-cs"/>
                        </a:rPr>
                        <a:t>Codding</a:t>
                      </a:r>
                      <a:r>
                        <a:rPr lang="en-US" sz="1800" kern="1200" dirty="0" smtClean="0">
                          <a:solidFill>
                            <a:schemeClr val="dk1"/>
                          </a:solidFill>
                          <a:latin typeface="+mn-lt"/>
                          <a:ea typeface="+mn-ea"/>
                          <a:cs typeface="+mn-cs"/>
                        </a:rPr>
                        <a:t>, R. S., &amp; Gordon, M. (2008). Symptoms of ADHD and academic concerns in college students with and without ADHD diagnoses. </a:t>
                      </a:r>
                      <a:r>
                        <a:rPr lang="en-US" sz="1800" i="1" kern="1200" dirty="0" smtClean="0">
                          <a:solidFill>
                            <a:schemeClr val="dk1"/>
                          </a:solidFill>
                          <a:latin typeface="+mn-lt"/>
                          <a:ea typeface="+mn-ea"/>
                          <a:cs typeface="+mn-cs"/>
                        </a:rPr>
                        <a:t>Journal of Attention Disorders, 12</a:t>
                      </a:r>
                      <a:r>
                        <a:rPr lang="en-US" sz="1800" kern="1200" dirty="0" smtClean="0">
                          <a:solidFill>
                            <a:schemeClr val="dk1"/>
                          </a:solidFill>
                          <a:latin typeface="+mn-lt"/>
                          <a:ea typeface="+mn-ea"/>
                          <a:cs typeface="+mn-cs"/>
                        </a:rPr>
                        <a:t>(2), 156-161. </a:t>
                      </a:r>
                      <a:r>
                        <a:rPr lang="en-US" sz="1800" b="1" kern="1200" dirty="0" smtClean="0">
                          <a:solidFill>
                            <a:schemeClr val="dk1"/>
                          </a:solidFill>
                          <a:latin typeface="+mn-lt"/>
                          <a:ea typeface="+mn-ea"/>
                          <a:cs typeface="+mn-cs"/>
                        </a:rPr>
                        <a:t>9.</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Meaux</a:t>
                      </a:r>
                      <a:r>
                        <a:rPr lang="en-US" sz="1800" kern="1200" dirty="0" smtClean="0">
                          <a:solidFill>
                            <a:schemeClr val="dk1"/>
                          </a:solidFill>
                          <a:latin typeface="+mn-lt"/>
                          <a:ea typeface="+mn-ea"/>
                          <a:cs typeface="+mn-cs"/>
                        </a:rPr>
                        <a:t>, J. B., Green, A., &amp; Broussard, L. (2009). ADHD in the college student: A block in the road. </a:t>
                      </a:r>
                      <a:r>
                        <a:rPr lang="en-US" sz="1800" i="1" kern="1200" dirty="0" smtClean="0">
                          <a:solidFill>
                            <a:schemeClr val="dk1"/>
                          </a:solidFill>
                          <a:latin typeface="+mn-lt"/>
                          <a:ea typeface="+mn-ea"/>
                          <a:cs typeface="+mn-cs"/>
                        </a:rPr>
                        <a:t>Journal of Psychiatric and Mental Health Nursing, 16</a:t>
                      </a:r>
                      <a:r>
                        <a:rPr lang="en-US" sz="1800" kern="1200" dirty="0" smtClean="0">
                          <a:solidFill>
                            <a:schemeClr val="dk1"/>
                          </a:solidFill>
                          <a:latin typeface="+mn-lt"/>
                          <a:ea typeface="+mn-ea"/>
                          <a:cs typeface="+mn-cs"/>
                        </a:rPr>
                        <a:t>(3), 248-256 </a:t>
                      </a:r>
                      <a:r>
                        <a:rPr lang="en-US" sz="1800" b="1" kern="1200" dirty="0" smtClean="0">
                          <a:solidFill>
                            <a:schemeClr val="dk1"/>
                          </a:solidFill>
                          <a:latin typeface="+mn-lt"/>
                          <a:ea typeface="+mn-ea"/>
                          <a:cs typeface="+mn-cs"/>
                        </a:rPr>
                        <a:t>10.</a:t>
                      </a:r>
                      <a:r>
                        <a:rPr lang="en-US" sz="1800" kern="1200" dirty="0" smtClean="0">
                          <a:solidFill>
                            <a:schemeClr val="dk1"/>
                          </a:solidFill>
                          <a:latin typeface="+mn-lt"/>
                          <a:ea typeface="+mn-ea"/>
                          <a:cs typeface="+mn-cs"/>
                        </a:rPr>
                        <a:t> Shaw-</a:t>
                      </a:r>
                      <a:r>
                        <a:rPr lang="en-US" sz="1800" kern="1200" dirty="0" err="1" smtClean="0">
                          <a:solidFill>
                            <a:schemeClr val="dk1"/>
                          </a:solidFill>
                          <a:latin typeface="+mn-lt"/>
                          <a:ea typeface="+mn-ea"/>
                          <a:cs typeface="+mn-cs"/>
                        </a:rPr>
                        <a:t>Zirt</a:t>
                      </a:r>
                      <a:r>
                        <a:rPr lang="en-US" sz="1800" kern="1200" dirty="0" smtClean="0">
                          <a:solidFill>
                            <a:schemeClr val="dk1"/>
                          </a:solidFill>
                          <a:latin typeface="+mn-lt"/>
                          <a:ea typeface="+mn-ea"/>
                          <a:cs typeface="+mn-cs"/>
                        </a:rPr>
                        <a:t>, B., </a:t>
                      </a:r>
                      <a:r>
                        <a:rPr lang="en-US" sz="1800" kern="1200" dirty="0" err="1" smtClean="0">
                          <a:solidFill>
                            <a:schemeClr val="dk1"/>
                          </a:solidFill>
                          <a:latin typeface="+mn-lt"/>
                          <a:ea typeface="+mn-ea"/>
                          <a:cs typeface="+mn-cs"/>
                        </a:rPr>
                        <a:t>Popali-Lehane</a:t>
                      </a:r>
                      <a:r>
                        <a:rPr lang="en-US" sz="1800" kern="1200" dirty="0" smtClean="0">
                          <a:solidFill>
                            <a:schemeClr val="dk1"/>
                          </a:solidFill>
                          <a:latin typeface="+mn-lt"/>
                          <a:ea typeface="+mn-ea"/>
                          <a:cs typeface="+mn-cs"/>
                        </a:rPr>
                        <a:t>, L., Chaplin, W., &amp; Bergman, A. (2005). Adjustment, Social Skills, and Self-Esteem in College Students With Symptoms of ADHD. </a:t>
                      </a:r>
                      <a:r>
                        <a:rPr lang="en-US" sz="1800" i="1" kern="1200" dirty="0" smtClean="0">
                          <a:solidFill>
                            <a:schemeClr val="dk1"/>
                          </a:solidFill>
                          <a:latin typeface="+mn-lt"/>
                          <a:ea typeface="+mn-ea"/>
                          <a:cs typeface="+mn-cs"/>
                        </a:rPr>
                        <a:t>Journal of Attention Disorders, 8</a:t>
                      </a:r>
                      <a:r>
                        <a:rPr lang="en-US" sz="1800" kern="1200" dirty="0" smtClean="0">
                          <a:solidFill>
                            <a:schemeClr val="dk1"/>
                          </a:solidFill>
                          <a:latin typeface="+mn-lt"/>
                          <a:ea typeface="+mn-ea"/>
                          <a:cs typeface="+mn-cs"/>
                        </a:rPr>
                        <a:t>(3), 109-120. </a:t>
                      </a:r>
                      <a:r>
                        <a:rPr lang="en-US" sz="1800" b="1" kern="1200" dirty="0" smtClean="0">
                          <a:solidFill>
                            <a:schemeClr val="dk1"/>
                          </a:solidFill>
                          <a:latin typeface="+mn-lt"/>
                          <a:ea typeface="+mn-ea"/>
                          <a:cs typeface="+mn-cs"/>
                        </a:rPr>
                        <a:t>11. </a:t>
                      </a:r>
                      <a:r>
                        <a:rPr lang="en-US" sz="1800" kern="1200" dirty="0" err="1" smtClean="0">
                          <a:solidFill>
                            <a:schemeClr val="dk1"/>
                          </a:solidFill>
                          <a:latin typeface="+mn-lt"/>
                          <a:ea typeface="+mn-ea"/>
                          <a:cs typeface="+mn-cs"/>
                        </a:rPr>
                        <a:t>Canu</a:t>
                      </a:r>
                      <a:r>
                        <a:rPr lang="en-US" sz="1800" kern="1200" dirty="0" smtClean="0">
                          <a:solidFill>
                            <a:schemeClr val="dk1"/>
                          </a:solidFill>
                          <a:latin typeface="+mn-lt"/>
                          <a:ea typeface="+mn-ea"/>
                          <a:cs typeface="+mn-cs"/>
                        </a:rPr>
                        <a:t>, W. H., &amp; Carlson, C. L. (2003). Differences in </a:t>
                      </a:r>
                      <a:r>
                        <a:rPr lang="en-US" sz="1800" kern="1200" dirty="0" err="1" smtClean="0">
                          <a:solidFill>
                            <a:schemeClr val="dk1"/>
                          </a:solidFill>
                          <a:latin typeface="+mn-lt"/>
                          <a:ea typeface="+mn-ea"/>
                          <a:cs typeface="+mn-cs"/>
                        </a:rPr>
                        <a:t>heterosocial</a:t>
                      </a:r>
                      <a:r>
                        <a:rPr lang="en-US" sz="1800" kern="1200" dirty="0" smtClean="0">
                          <a:solidFill>
                            <a:schemeClr val="dk1"/>
                          </a:solidFill>
                          <a:latin typeface="+mn-lt"/>
                          <a:ea typeface="+mn-ea"/>
                          <a:cs typeface="+mn-cs"/>
                        </a:rPr>
                        <a:t> behavior and outcomes of ADHD-symptomatic subtypes in a college sample. </a:t>
                      </a:r>
                      <a:r>
                        <a:rPr lang="en-US" sz="1800" i="1" kern="1200" dirty="0" smtClean="0">
                          <a:solidFill>
                            <a:schemeClr val="dk1"/>
                          </a:solidFill>
                          <a:latin typeface="+mn-lt"/>
                          <a:ea typeface="+mn-ea"/>
                          <a:cs typeface="+mn-cs"/>
                        </a:rPr>
                        <a:t>J </a:t>
                      </a:r>
                      <a:r>
                        <a:rPr lang="en-US" sz="1800" i="1" kern="1200" dirty="0" err="1" smtClean="0">
                          <a:solidFill>
                            <a:schemeClr val="dk1"/>
                          </a:solidFill>
                          <a:latin typeface="+mn-lt"/>
                          <a:ea typeface="+mn-ea"/>
                          <a:cs typeface="+mn-cs"/>
                        </a:rPr>
                        <a:t>Atten</a:t>
                      </a:r>
                      <a:r>
                        <a:rPr lang="en-US" sz="1800" i="1" kern="1200" dirty="0" smtClean="0">
                          <a:solidFill>
                            <a:schemeClr val="dk1"/>
                          </a:solidFill>
                          <a:latin typeface="+mn-lt"/>
                          <a:ea typeface="+mn-ea"/>
                          <a:cs typeface="+mn-cs"/>
                        </a:rPr>
                        <a:t> </a:t>
                      </a:r>
                      <a:r>
                        <a:rPr lang="en-US" sz="1800" i="1" kern="1200" dirty="0" err="1" smtClean="0">
                          <a:solidFill>
                            <a:schemeClr val="dk1"/>
                          </a:solidFill>
                          <a:latin typeface="+mn-lt"/>
                          <a:ea typeface="+mn-ea"/>
                          <a:cs typeface="+mn-cs"/>
                        </a:rPr>
                        <a:t>Disord</a:t>
                      </a:r>
                      <a:r>
                        <a:rPr lang="en-US" sz="1800" i="1" kern="1200" dirty="0" smtClean="0">
                          <a:solidFill>
                            <a:schemeClr val="dk1"/>
                          </a:solidFill>
                          <a:latin typeface="+mn-lt"/>
                          <a:ea typeface="+mn-ea"/>
                          <a:cs typeface="+mn-cs"/>
                        </a:rPr>
                        <a:t>, 6</a:t>
                      </a:r>
                      <a:r>
                        <a:rPr lang="en-US" sz="1800" kern="1200" dirty="0" smtClean="0">
                          <a:solidFill>
                            <a:schemeClr val="dk1"/>
                          </a:solidFill>
                          <a:latin typeface="+mn-lt"/>
                          <a:ea typeface="+mn-ea"/>
                          <a:cs typeface="+mn-cs"/>
                        </a:rPr>
                        <a:t>(3), 123-133. </a:t>
                      </a:r>
                      <a:r>
                        <a:rPr lang="en-US" sz="1800" b="1" kern="1200" dirty="0" smtClean="0">
                          <a:solidFill>
                            <a:schemeClr val="dk1"/>
                          </a:solidFill>
                          <a:latin typeface="+mn-lt"/>
                          <a:ea typeface="+mn-ea"/>
                          <a:cs typeface="+mn-cs"/>
                        </a:rPr>
                        <a:t>12. </a:t>
                      </a:r>
                      <a:r>
                        <a:rPr lang="en-US" sz="1800" kern="1200" dirty="0" smtClean="0">
                          <a:solidFill>
                            <a:schemeClr val="dk1"/>
                          </a:solidFill>
                          <a:latin typeface="+mn-lt"/>
                          <a:ea typeface="+mn-ea"/>
                          <a:cs typeface="+mn-cs"/>
                        </a:rPr>
                        <a:t>Dan, O., &amp; </a:t>
                      </a:r>
                      <a:r>
                        <a:rPr lang="en-US" sz="1800" kern="1200" dirty="0" err="1" smtClean="0">
                          <a:solidFill>
                            <a:schemeClr val="dk1"/>
                          </a:solidFill>
                          <a:latin typeface="+mn-lt"/>
                          <a:ea typeface="+mn-ea"/>
                          <a:cs typeface="+mn-cs"/>
                        </a:rPr>
                        <a:t>Raz</a:t>
                      </a:r>
                      <a:r>
                        <a:rPr lang="en-US" sz="1800" kern="1200" dirty="0" smtClean="0">
                          <a:solidFill>
                            <a:schemeClr val="dk1"/>
                          </a:solidFill>
                          <a:latin typeface="+mn-lt"/>
                          <a:ea typeface="+mn-ea"/>
                          <a:cs typeface="+mn-cs"/>
                        </a:rPr>
                        <a:t>, S. (2012). The Relationships Among ADHD, Self-Esteem, and Test Anxiety in Young Adults. </a:t>
                      </a:r>
                      <a:r>
                        <a:rPr lang="en-US" sz="1800" i="1" kern="1200" dirty="0" smtClean="0">
                          <a:solidFill>
                            <a:schemeClr val="dk1"/>
                          </a:solidFill>
                          <a:latin typeface="+mn-lt"/>
                          <a:ea typeface="+mn-ea"/>
                          <a:cs typeface="+mn-cs"/>
                        </a:rPr>
                        <a:t>Journal of Attention Disorders</a:t>
                      </a:r>
                      <a:r>
                        <a:rPr lang="en-US" sz="1800" kern="1200" dirty="0" smtClean="0">
                          <a:solidFill>
                            <a:schemeClr val="dk1"/>
                          </a:solidFill>
                          <a:latin typeface="+mn-lt"/>
                          <a:ea typeface="+mn-ea"/>
                          <a:cs typeface="+mn-cs"/>
                        </a:rPr>
                        <a:t>. </a:t>
                      </a:r>
                      <a:r>
                        <a:rPr lang="en-US" sz="1800" b="1" kern="1200" dirty="0" smtClean="0">
                          <a:solidFill>
                            <a:schemeClr val="dk1"/>
                          </a:solidFill>
                          <a:latin typeface="+mn-lt"/>
                          <a:ea typeface="+mn-ea"/>
                          <a:cs typeface="+mn-cs"/>
                        </a:rPr>
                        <a:t>13. </a:t>
                      </a:r>
                      <a:r>
                        <a:rPr lang="en-US" sz="1800" kern="1200" dirty="0" err="1" smtClean="0">
                          <a:solidFill>
                            <a:schemeClr val="dk1"/>
                          </a:solidFill>
                          <a:latin typeface="+mn-lt"/>
                          <a:ea typeface="+mn-ea"/>
                          <a:cs typeface="+mn-cs"/>
                        </a:rPr>
                        <a:t>Blase</a:t>
                      </a:r>
                      <a:r>
                        <a:rPr lang="en-US" sz="1800" kern="1200" dirty="0" smtClean="0">
                          <a:solidFill>
                            <a:schemeClr val="dk1"/>
                          </a:solidFill>
                          <a:latin typeface="+mn-lt"/>
                          <a:ea typeface="+mn-ea"/>
                          <a:cs typeface="+mn-cs"/>
                        </a:rPr>
                        <a:t>, S. L., Gilbert, A. N., </a:t>
                      </a:r>
                      <a:r>
                        <a:rPr lang="en-US" sz="1800" kern="1200" dirty="0" err="1" smtClean="0">
                          <a:solidFill>
                            <a:schemeClr val="dk1"/>
                          </a:solidFill>
                          <a:latin typeface="+mn-lt"/>
                          <a:ea typeface="+mn-ea"/>
                          <a:cs typeface="+mn-cs"/>
                        </a:rPr>
                        <a:t>Anastopoulos</a:t>
                      </a:r>
                      <a:r>
                        <a:rPr lang="en-US" sz="1800" kern="1200" dirty="0" smtClean="0">
                          <a:solidFill>
                            <a:schemeClr val="dk1"/>
                          </a:solidFill>
                          <a:latin typeface="+mn-lt"/>
                          <a:ea typeface="+mn-ea"/>
                          <a:cs typeface="+mn-cs"/>
                        </a:rPr>
                        <a:t>, A. D., Costello, E. J., Hoyle, R. H., </a:t>
                      </a:r>
                      <a:r>
                        <a:rPr lang="en-US" sz="1800" kern="1200" dirty="0" err="1" smtClean="0">
                          <a:solidFill>
                            <a:schemeClr val="dk1"/>
                          </a:solidFill>
                          <a:latin typeface="+mn-lt"/>
                          <a:ea typeface="+mn-ea"/>
                          <a:cs typeface="+mn-cs"/>
                        </a:rPr>
                        <a:t>Swartzwelder</a:t>
                      </a:r>
                      <a:r>
                        <a:rPr lang="en-US" sz="1800" kern="1200" dirty="0" smtClean="0">
                          <a:solidFill>
                            <a:schemeClr val="dk1"/>
                          </a:solidFill>
                          <a:latin typeface="+mn-lt"/>
                          <a:ea typeface="+mn-ea"/>
                          <a:cs typeface="+mn-cs"/>
                        </a:rPr>
                        <a:t>, H. S., &amp; </a:t>
                      </a:r>
                      <a:r>
                        <a:rPr lang="en-US" sz="1800" kern="1200" dirty="0" err="1" smtClean="0">
                          <a:solidFill>
                            <a:schemeClr val="dk1"/>
                          </a:solidFill>
                          <a:latin typeface="+mn-lt"/>
                          <a:ea typeface="+mn-ea"/>
                          <a:cs typeface="+mn-cs"/>
                        </a:rPr>
                        <a:t>Rabiner</a:t>
                      </a:r>
                      <a:r>
                        <a:rPr lang="en-US" sz="1800" kern="1200" dirty="0" smtClean="0">
                          <a:solidFill>
                            <a:schemeClr val="dk1"/>
                          </a:solidFill>
                          <a:latin typeface="+mn-lt"/>
                          <a:ea typeface="+mn-ea"/>
                          <a:cs typeface="+mn-cs"/>
                        </a:rPr>
                        <a:t>, D. L. (2009). Self-reported ADHD and adjustment in college: Cross-sectional and longitudinal findings. </a:t>
                      </a:r>
                      <a:r>
                        <a:rPr lang="en-US" sz="1800" i="1" kern="1200" dirty="0" smtClean="0">
                          <a:solidFill>
                            <a:schemeClr val="dk1"/>
                          </a:solidFill>
                          <a:latin typeface="+mn-lt"/>
                          <a:ea typeface="+mn-ea"/>
                          <a:cs typeface="+mn-cs"/>
                        </a:rPr>
                        <a:t>Journal of Attention Disorders, 13</a:t>
                      </a:r>
                      <a:r>
                        <a:rPr lang="en-US" sz="1800" kern="1200" dirty="0" smtClean="0">
                          <a:solidFill>
                            <a:schemeClr val="dk1"/>
                          </a:solidFill>
                          <a:latin typeface="+mn-lt"/>
                          <a:ea typeface="+mn-ea"/>
                          <a:cs typeface="+mn-cs"/>
                        </a:rPr>
                        <a:t>(3), 297-309. </a:t>
                      </a:r>
                      <a:r>
                        <a:rPr lang="en-US" sz="1800" b="1" kern="1200" dirty="0" smtClean="0">
                          <a:solidFill>
                            <a:schemeClr val="dk1"/>
                          </a:solidFill>
                          <a:latin typeface="+mn-lt"/>
                          <a:ea typeface="+mn-ea"/>
                          <a:cs typeface="+mn-cs"/>
                        </a:rPr>
                        <a:t>14. </a:t>
                      </a:r>
                      <a:r>
                        <a:rPr lang="en-US" sz="1800" kern="1200" dirty="0" smtClean="0">
                          <a:solidFill>
                            <a:schemeClr val="dk1"/>
                          </a:solidFill>
                          <a:latin typeface="+mn-lt"/>
                          <a:ea typeface="+mn-ea"/>
                          <a:cs typeface="+mn-cs"/>
                        </a:rPr>
                        <a:t>Rooney, M., Chronis-</a:t>
                      </a:r>
                      <a:r>
                        <a:rPr lang="en-US" sz="1800" kern="1200" dirty="0" err="1" smtClean="0">
                          <a:solidFill>
                            <a:schemeClr val="dk1"/>
                          </a:solidFill>
                          <a:latin typeface="+mn-lt"/>
                          <a:ea typeface="+mn-ea"/>
                          <a:cs typeface="+mn-cs"/>
                        </a:rPr>
                        <a:t>Tuscano</a:t>
                      </a:r>
                      <a:r>
                        <a:rPr lang="en-US" sz="1800" kern="1200" dirty="0" smtClean="0">
                          <a:solidFill>
                            <a:schemeClr val="dk1"/>
                          </a:solidFill>
                          <a:latin typeface="+mn-lt"/>
                          <a:ea typeface="+mn-ea"/>
                          <a:cs typeface="+mn-cs"/>
                        </a:rPr>
                        <a:t>, A., &amp; Yoon, Y. (2012). Substance use in college students with ADHD. </a:t>
                      </a:r>
                      <a:r>
                        <a:rPr lang="en-US" sz="1800" i="1" kern="1200" dirty="0" smtClean="0">
                          <a:solidFill>
                            <a:schemeClr val="dk1"/>
                          </a:solidFill>
                          <a:latin typeface="+mn-lt"/>
                          <a:ea typeface="+mn-ea"/>
                          <a:cs typeface="+mn-cs"/>
                        </a:rPr>
                        <a:t>Journal of Attention Disorders, 16</a:t>
                      </a:r>
                      <a:r>
                        <a:rPr lang="en-US" sz="1800" kern="1200" dirty="0" smtClean="0">
                          <a:solidFill>
                            <a:schemeClr val="dk1"/>
                          </a:solidFill>
                          <a:latin typeface="+mn-lt"/>
                          <a:ea typeface="+mn-ea"/>
                          <a:cs typeface="+mn-cs"/>
                        </a:rPr>
                        <a:t>(3), 221-234. </a:t>
                      </a:r>
                      <a:r>
                        <a:rPr lang="en-US" sz="1800" b="1" kern="1200" dirty="0" smtClean="0">
                          <a:solidFill>
                            <a:schemeClr val="dk1"/>
                          </a:solidFill>
                          <a:latin typeface="+mn-lt"/>
                          <a:ea typeface="+mn-ea"/>
                          <a:cs typeface="+mn-cs"/>
                        </a:rPr>
                        <a:t>15. </a:t>
                      </a:r>
                      <a:r>
                        <a:rPr lang="en-US" sz="1800" kern="1200" dirty="0" smtClean="0">
                          <a:solidFill>
                            <a:schemeClr val="dk1"/>
                          </a:solidFill>
                          <a:latin typeface="+mn-lt"/>
                          <a:ea typeface="+mn-ea"/>
                          <a:cs typeface="+mn-cs"/>
                        </a:rPr>
                        <a:t>Nolan, C. (2011a). </a:t>
                      </a:r>
                      <a:r>
                        <a:rPr lang="en-US" sz="1800" i="1" kern="1200" dirty="0" smtClean="0">
                          <a:solidFill>
                            <a:schemeClr val="dk1"/>
                          </a:solidFill>
                          <a:latin typeface="+mn-lt"/>
                          <a:ea typeface="+mn-ea"/>
                          <a:cs typeface="+mn-cs"/>
                        </a:rPr>
                        <a:t>The development and piloting of the Trinity Student Profile. A self-report measure for students experiencing mental health problems. </a:t>
                      </a:r>
                      <a:r>
                        <a:rPr lang="en-US" sz="1800" kern="1200" dirty="0" smtClean="0">
                          <a:solidFill>
                            <a:schemeClr val="dk1"/>
                          </a:solidFill>
                          <a:latin typeface="+mn-lt"/>
                          <a:ea typeface="+mn-ea"/>
                          <a:cs typeface="+mn-cs"/>
                        </a:rPr>
                        <a:t>. Unpublished thesis. University of Dublin, Trinity College.  </a:t>
                      </a:r>
                      <a:r>
                        <a:rPr lang="en-US" sz="1800" b="1" kern="1200" dirty="0" smtClean="0">
                          <a:solidFill>
                            <a:schemeClr val="dk1"/>
                          </a:solidFill>
                          <a:latin typeface="+mn-lt"/>
                          <a:ea typeface="+mn-ea"/>
                          <a:cs typeface="+mn-cs"/>
                        </a:rPr>
                        <a:t>16. </a:t>
                      </a:r>
                      <a:r>
                        <a:rPr lang="en-US" sz="1800" kern="1200" dirty="0" smtClean="0">
                          <a:solidFill>
                            <a:schemeClr val="dk1"/>
                          </a:solidFill>
                          <a:latin typeface="+mn-lt"/>
                          <a:ea typeface="+mn-ea"/>
                          <a:cs typeface="+mn-cs"/>
                        </a:rPr>
                        <a:t>Law, M., Cooper, B., Strong, S., Stewart, D., Rigby, P., &amp; Letts, L. (1996). The person-environment-occupation model: A </a:t>
                      </a:r>
                      <a:r>
                        <a:rPr lang="en-US" sz="1800" kern="1200" dirty="0" err="1" smtClean="0">
                          <a:solidFill>
                            <a:schemeClr val="dk1"/>
                          </a:solidFill>
                          <a:latin typeface="+mn-lt"/>
                          <a:ea typeface="+mn-ea"/>
                          <a:cs typeface="+mn-cs"/>
                        </a:rPr>
                        <a:t>transactive</a:t>
                      </a:r>
                      <a:r>
                        <a:rPr lang="en-US" sz="1800" kern="1200" dirty="0" smtClean="0">
                          <a:solidFill>
                            <a:schemeClr val="dk1"/>
                          </a:solidFill>
                          <a:latin typeface="+mn-lt"/>
                          <a:ea typeface="+mn-ea"/>
                          <a:cs typeface="+mn-cs"/>
                        </a:rPr>
                        <a:t> approach to occupational performance. </a:t>
                      </a:r>
                      <a:r>
                        <a:rPr lang="en-US" sz="1800" i="1" kern="1200" dirty="0" smtClean="0">
                          <a:solidFill>
                            <a:schemeClr val="dk1"/>
                          </a:solidFill>
                          <a:latin typeface="+mn-lt"/>
                          <a:ea typeface="+mn-ea"/>
                          <a:cs typeface="+mn-cs"/>
                        </a:rPr>
                        <a:t>Canadian Journal of Occupational Therapy, 63</a:t>
                      </a:r>
                      <a:r>
                        <a:rPr lang="en-US" sz="1800" kern="1200" dirty="0" smtClean="0">
                          <a:solidFill>
                            <a:schemeClr val="dk1"/>
                          </a:solidFill>
                          <a:latin typeface="+mn-lt"/>
                          <a:ea typeface="+mn-ea"/>
                          <a:cs typeface="+mn-cs"/>
                        </a:rPr>
                        <a:t>(1), 9-23. </a:t>
                      </a:r>
                      <a:endParaRPr lang="en-IE" sz="1800" kern="1200" dirty="0" smtClean="0">
                        <a:solidFill>
                          <a:schemeClr val="dk1"/>
                        </a:solidFill>
                        <a:latin typeface="+mn-lt"/>
                        <a:ea typeface="+mn-ea"/>
                        <a:cs typeface="+mn-cs"/>
                      </a:endParaRPr>
                    </a:p>
                  </a:txBody>
                  <a:tcPr marT="42607" marB="42607">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tr>
            </a:tbl>
          </a:graphicData>
        </a:graphic>
      </p:graphicFrame>
      <p:sp>
        <p:nvSpPr>
          <p:cNvPr id="18" name="Oval Callout 17"/>
          <p:cNvSpPr/>
          <p:nvPr/>
        </p:nvSpPr>
        <p:spPr bwMode="auto">
          <a:xfrm>
            <a:off x="23348899" y="22467217"/>
            <a:ext cx="5040560" cy="2736304"/>
          </a:xfrm>
          <a:prstGeom prst="wedgeEllipseCallou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l" defTabSz="4165600">
              <a:spcBef>
                <a:spcPct val="0"/>
              </a:spcBef>
            </a:pPr>
            <a:r>
              <a:rPr lang="en-IE" sz="2000" b="0" i="1" u="none" dirty="0" smtClean="0">
                <a:solidFill>
                  <a:schemeClr val="tx1"/>
                </a:solidFill>
              </a:rPr>
              <a:t>I find I can be a bit excessive in my consumption of alcohol. Like many Irish teenagers, I go out about once or twice a week and on those occasions will consume a lot of alcohol.</a:t>
            </a:r>
          </a:p>
          <a:p>
            <a:pPr algn="l" defTabSz="4165600">
              <a:spcBef>
                <a:spcPct val="0"/>
              </a:spcBef>
            </a:pPr>
            <a:r>
              <a:rPr kumimoji="0" lang="en-IE" sz="2000" b="0" u="none" strike="noStrike" cap="none" normalizeH="0" baseline="0" dirty="0" smtClean="0">
                <a:ln>
                  <a:noFill/>
                </a:ln>
                <a:solidFill>
                  <a:schemeClr val="tx1"/>
                </a:solidFill>
                <a:effectLst/>
                <a:latin typeface="Arial" charset="0"/>
                <a:cs typeface="Arial" charset="0"/>
              </a:rPr>
              <a:t>     - Student with ADHD</a:t>
            </a:r>
          </a:p>
        </p:txBody>
      </p:sp>
      <p:sp>
        <p:nvSpPr>
          <p:cNvPr id="19" name="Oval Callout 18"/>
          <p:cNvSpPr/>
          <p:nvPr/>
        </p:nvSpPr>
        <p:spPr bwMode="auto">
          <a:xfrm>
            <a:off x="17156211" y="25707577"/>
            <a:ext cx="3744416" cy="2736304"/>
          </a:xfrm>
          <a:prstGeom prst="wedgeEllipseCallout">
            <a:avLst>
              <a:gd name="adj1" fmla="val 74061"/>
              <a:gd name="adj2" fmla="val 2229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4165600">
              <a:spcBef>
                <a:spcPct val="0"/>
              </a:spcBef>
            </a:pPr>
            <a:r>
              <a:rPr lang="en-IE" sz="2000" b="0" i="1" u="none" dirty="0" smtClean="0">
                <a:solidFill>
                  <a:schemeClr val="tx1"/>
                </a:solidFill>
              </a:rPr>
              <a:t>Sleep. I have suffered from insomnia for the past 5 years and it has ruined my academic life </a:t>
            </a:r>
          </a:p>
          <a:p>
            <a:pPr algn="l" defTabSz="4165600">
              <a:spcBef>
                <a:spcPct val="0"/>
              </a:spcBef>
            </a:pPr>
            <a:r>
              <a:rPr kumimoji="0" lang="en-IE" sz="2000" b="0" u="none" strike="noStrike" cap="none" normalizeH="0" baseline="0" dirty="0" smtClean="0">
                <a:ln>
                  <a:noFill/>
                </a:ln>
                <a:solidFill>
                  <a:schemeClr val="tx1"/>
                </a:solidFill>
                <a:effectLst/>
                <a:latin typeface="Arial" charset="0"/>
                <a:cs typeface="Arial" charset="0"/>
              </a:rPr>
              <a:t>   - Student with AS</a:t>
            </a:r>
          </a:p>
        </p:txBody>
      </p:sp>
      <p:sp>
        <p:nvSpPr>
          <p:cNvPr id="20" name="Oval Callout 19"/>
          <p:cNvSpPr/>
          <p:nvPr/>
        </p:nvSpPr>
        <p:spPr bwMode="auto">
          <a:xfrm>
            <a:off x="25365123" y="25851593"/>
            <a:ext cx="3744416" cy="2232248"/>
          </a:xfrm>
          <a:prstGeom prst="wedgeEllipseCallout">
            <a:avLst>
              <a:gd name="adj1" fmla="val -48879"/>
              <a:gd name="adj2" fmla="val 54389"/>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l" defTabSz="4165600">
              <a:spcBef>
                <a:spcPct val="0"/>
              </a:spcBef>
            </a:pPr>
            <a:r>
              <a:rPr lang="en-IE" sz="2000" b="0" u="none" dirty="0" smtClean="0">
                <a:solidFill>
                  <a:schemeClr val="tx1"/>
                </a:solidFill>
              </a:rPr>
              <a:t>‘</a:t>
            </a:r>
            <a:r>
              <a:rPr lang="en-IE" sz="2000" b="0" i="1" u="none" dirty="0" smtClean="0">
                <a:solidFill>
                  <a:schemeClr val="tx1"/>
                </a:solidFill>
              </a:rPr>
              <a:t>Maintaining friendships. I can make friends, but can I keep them?’ </a:t>
            </a:r>
          </a:p>
          <a:p>
            <a:pPr algn="l" defTabSz="4165600">
              <a:spcBef>
                <a:spcPct val="0"/>
              </a:spcBef>
            </a:pPr>
            <a:r>
              <a:rPr kumimoji="0" lang="en-IE" sz="2000" b="0" u="none" strike="noStrike" cap="none" normalizeH="0" dirty="0" smtClean="0">
                <a:ln>
                  <a:noFill/>
                </a:ln>
                <a:solidFill>
                  <a:schemeClr val="tx1"/>
                </a:solidFill>
                <a:effectLst/>
                <a:latin typeface="Arial" charset="0"/>
                <a:cs typeface="Arial" charset="0"/>
              </a:rPr>
              <a:t> - Student with AS</a:t>
            </a:r>
            <a:endParaRPr kumimoji="0" lang="en-IE" sz="2000" b="0" u="none" strike="noStrike" cap="none" normalizeH="0" baseline="0" dirty="0" smtClean="0">
              <a:ln>
                <a:noFill/>
              </a:ln>
              <a:solidFill>
                <a:schemeClr val="tx1"/>
              </a:solidFill>
              <a:effectLst/>
              <a:latin typeface="Arial" charset="0"/>
              <a:cs typeface="Arial" charset="0"/>
            </a:endParaRPr>
          </a:p>
        </p:txBody>
      </p:sp>
      <p:graphicFrame>
        <p:nvGraphicFramePr>
          <p:cNvPr id="21" name="Table 20"/>
          <p:cNvGraphicFramePr>
            <a:graphicFrameLocks noGrp="1"/>
          </p:cNvGraphicFramePr>
          <p:nvPr>
            <p:extLst>
              <p:ext uri="{D42A27DB-BD31-4B8C-83A1-F6EECF244321}">
                <p14:modId xmlns:p14="http://schemas.microsoft.com/office/powerpoint/2010/main" val="2947710633"/>
              </p:ext>
            </p:extLst>
          </p:nvPr>
        </p:nvGraphicFramePr>
        <p:xfrm>
          <a:off x="1602483" y="14546337"/>
          <a:ext cx="12871438" cy="9441388"/>
        </p:xfrm>
        <a:graphic>
          <a:graphicData uri="http://schemas.openxmlformats.org/drawingml/2006/table">
            <a:tbl>
              <a:tblPr/>
              <a:tblGrid>
                <a:gridCol w="736744"/>
                <a:gridCol w="1984614"/>
                <a:gridCol w="8506681"/>
                <a:gridCol w="1643399"/>
              </a:tblGrid>
              <a:tr h="0">
                <a:tc gridSpan="4">
                  <a:txBody>
                    <a:bodyPr/>
                    <a:lstStyle/>
                    <a:p>
                      <a:pPr>
                        <a:lnSpc>
                          <a:spcPct val="150000"/>
                        </a:lnSpc>
                        <a:spcBef>
                          <a:spcPts val="600"/>
                        </a:spcBef>
                        <a:spcAft>
                          <a:spcPts val="600"/>
                        </a:spcAft>
                      </a:pPr>
                      <a:r>
                        <a:rPr lang="en-IE" sz="3000" b="1" dirty="0" smtClean="0">
                          <a:solidFill>
                            <a:schemeClr val="bg1"/>
                          </a:solidFill>
                          <a:latin typeface="Calibri"/>
                          <a:ea typeface="Times New Roman"/>
                          <a:cs typeface="Times New Roman"/>
                        </a:rPr>
                        <a:t>Table 1: Ranking of Most Difficult Activities Across Categories – AS</a:t>
                      </a:r>
                      <a:endParaRPr lang="en-IE" sz="3000" b="1" dirty="0">
                        <a:solidFill>
                          <a:schemeClr val="bg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hMerge="1">
                  <a:txBody>
                    <a:bodyPr/>
                    <a:lstStyle/>
                    <a:p>
                      <a:pPr>
                        <a:lnSpc>
                          <a:spcPct val="150000"/>
                        </a:lnSpc>
                        <a:spcBef>
                          <a:spcPts val="600"/>
                        </a:spcBef>
                        <a:spcAft>
                          <a:spcPts val="600"/>
                        </a:spcAft>
                      </a:pPr>
                      <a:endParaRPr lang="en-IE" sz="2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hMerge="1">
                  <a:txBody>
                    <a:bodyPr/>
                    <a:lstStyle/>
                    <a:p>
                      <a:pPr>
                        <a:lnSpc>
                          <a:spcPct val="150000"/>
                        </a:lnSpc>
                        <a:spcBef>
                          <a:spcPts val="600"/>
                        </a:spcBef>
                        <a:spcAft>
                          <a:spcPts val="600"/>
                        </a:spcAft>
                      </a:pPr>
                      <a:endParaRPr lang="en-IE" sz="2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hMerge="1">
                  <a:txBody>
                    <a:bodyPr/>
                    <a:lstStyle/>
                    <a:p>
                      <a:pPr>
                        <a:lnSpc>
                          <a:spcPct val="150000"/>
                        </a:lnSpc>
                        <a:spcBef>
                          <a:spcPts val="600"/>
                        </a:spcBef>
                        <a:spcAft>
                          <a:spcPts val="600"/>
                        </a:spcAft>
                      </a:pPr>
                      <a:endParaRPr lang="en-IE" sz="2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r>
              <a:tr h="596500">
                <a:tc>
                  <a:txBody>
                    <a:bodyPr/>
                    <a:lstStyle/>
                    <a:p>
                      <a:pPr>
                        <a:lnSpc>
                          <a:spcPct val="150000"/>
                        </a:lnSpc>
                        <a:spcBef>
                          <a:spcPts val="600"/>
                        </a:spcBef>
                        <a:spcAft>
                          <a:spcPts val="600"/>
                        </a:spcAft>
                      </a:pPr>
                      <a:endParaRPr lang="en-IE" sz="2600" b="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nSpc>
                          <a:spcPct val="150000"/>
                        </a:lnSpc>
                        <a:spcBef>
                          <a:spcPts val="600"/>
                        </a:spcBef>
                        <a:spcAft>
                          <a:spcPts val="600"/>
                        </a:spcAft>
                      </a:pPr>
                      <a:r>
                        <a:rPr lang="en-IE" sz="2600" b="1" dirty="0">
                          <a:solidFill>
                            <a:srgbClr val="FFFFFF"/>
                          </a:solidFill>
                          <a:latin typeface="Calibri" pitchFamily="34" charset="0"/>
                          <a:ea typeface="Times New Roman"/>
                          <a:cs typeface="Arial"/>
                        </a:rPr>
                        <a:t>Domain</a:t>
                      </a:r>
                      <a:endParaRPr lang="en-IE" sz="26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nSpc>
                          <a:spcPct val="150000"/>
                        </a:lnSpc>
                        <a:spcBef>
                          <a:spcPts val="600"/>
                        </a:spcBef>
                        <a:spcAft>
                          <a:spcPts val="600"/>
                        </a:spcAft>
                      </a:pPr>
                      <a:r>
                        <a:rPr lang="en-IE" sz="2600" b="1">
                          <a:solidFill>
                            <a:srgbClr val="FFFFFF"/>
                          </a:solidFill>
                          <a:latin typeface="Calibri" pitchFamily="34" charset="0"/>
                          <a:ea typeface="Times New Roman"/>
                          <a:cs typeface="Arial"/>
                        </a:rPr>
                        <a:t>Concern</a:t>
                      </a:r>
                      <a:endParaRPr lang="en-IE" sz="260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nSpc>
                          <a:spcPct val="150000"/>
                        </a:lnSpc>
                        <a:spcBef>
                          <a:spcPts val="600"/>
                        </a:spcBef>
                        <a:spcAft>
                          <a:spcPts val="600"/>
                        </a:spcAft>
                      </a:pPr>
                      <a:r>
                        <a:rPr lang="en-IE" sz="2600" b="1" dirty="0">
                          <a:solidFill>
                            <a:srgbClr val="FFFFFF"/>
                          </a:solidFill>
                          <a:latin typeface="Calibri" pitchFamily="34" charset="0"/>
                          <a:ea typeface="Times New Roman"/>
                          <a:cs typeface="Arial"/>
                        </a:rPr>
                        <a:t>%</a:t>
                      </a:r>
                      <a:endParaRPr lang="en-IE" sz="26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1</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Managing Anxiety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62.18 </a:t>
                      </a:r>
                      <a:r>
                        <a:rPr lang="en-IE" sz="2200" dirty="0" smtClean="0">
                          <a:solidFill>
                            <a:srgbClr val="000000"/>
                          </a:solidFill>
                          <a:latin typeface="Calibri"/>
                          <a:ea typeface="Calibri"/>
                          <a:cs typeface="Calibri"/>
                        </a:rPr>
                        <a:t>%</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2</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Managing Negative thoughts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62.18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3</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Managing stressful situations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60.26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4</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Procrastination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60.26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5</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Concentrating during lectures and tutorials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58.57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6</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Maintaining good mental stamina/endurance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57.69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7</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Being Confident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57.69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8</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Getting enough good quality sleep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56.41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9</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spcBef>
                          <a:spcPts val="600"/>
                        </a:spcBef>
                        <a:spcAft>
                          <a:spcPts val="0"/>
                        </a:spcAft>
                      </a:pPr>
                      <a:r>
                        <a:rPr lang="en-IE" sz="2200">
                          <a:solidFill>
                            <a:srgbClr val="000000"/>
                          </a:solidFill>
                          <a:latin typeface="Calibri"/>
                          <a:ea typeface="Calibri"/>
                          <a:cs typeface="Calibri"/>
                        </a:rPr>
                        <a:t>Environment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spcBef>
                          <a:spcPts val="600"/>
                        </a:spcBef>
                        <a:spcAft>
                          <a:spcPts val="0"/>
                        </a:spcAft>
                      </a:pPr>
                      <a:r>
                        <a:rPr lang="en-IE" sz="2200" dirty="0">
                          <a:solidFill>
                            <a:srgbClr val="000000"/>
                          </a:solidFill>
                          <a:latin typeface="Calibri"/>
                          <a:ea typeface="Calibri"/>
                          <a:cs typeface="Calibri"/>
                        </a:rPr>
                        <a:t>Making friends outside college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spcBef>
                          <a:spcPts val="600"/>
                        </a:spcBef>
                        <a:spcAft>
                          <a:spcPts val="0"/>
                        </a:spcAft>
                      </a:pPr>
                      <a:r>
                        <a:rPr lang="en-IE" sz="2200" dirty="0">
                          <a:solidFill>
                            <a:srgbClr val="000000"/>
                          </a:solidFill>
                          <a:latin typeface="Calibri"/>
                          <a:ea typeface="Calibri"/>
                          <a:cs typeface="Calibri"/>
                        </a:rPr>
                        <a:t>55.13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10</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Being a perfectionist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53.85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dirty="0">
                          <a:latin typeface="Calibri" pitchFamily="34" charset="0"/>
                          <a:ea typeface="Times New Roman"/>
                          <a:cs typeface="Arial"/>
                        </a:rPr>
                        <a:t>11</a:t>
                      </a:r>
                      <a:endParaRPr lang="en-IE" sz="2200" b="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Dealing with work overload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53.85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12</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Person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a:solidFill>
                            <a:srgbClr val="000000"/>
                          </a:solidFill>
                          <a:latin typeface="Calibri"/>
                          <a:ea typeface="Calibri"/>
                          <a:cs typeface="Calibri"/>
                        </a:rPr>
                        <a:t>Maintaining concentration during study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spcBef>
                          <a:spcPts val="600"/>
                        </a:spcBef>
                        <a:spcAft>
                          <a:spcPts val="0"/>
                        </a:spcAft>
                      </a:pPr>
                      <a:r>
                        <a:rPr lang="en-IE" sz="2200" dirty="0">
                          <a:solidFill>
                            <a:srgbClr val="000000"/>
                          </a:solidFill>
                          <a:latin typeface="Calibri"/>
                          <a:ea typeface="Calibri"/>
                          <a:cs typeface="Calibri"/>
                        </a:rPr>
                        <a:t>53.21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13</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spcBef>
                          <a:spcPts val="600"/>
                        </a:spcBef>
                        <a:spcAft>
                          <a:spcPts val="0"/>
                        </a:spcAft>
                      </a:pPr>
                      <a:r>
                        <a:rPr lang="en-IE" sz="2200">
                          <a:solidFill>
                            <a:srgbClr val="000000"/>
                          </a:solidFill>
                          <a:latin typeface="Calibri"/>
                          <a:ea typeface="Calibri"/>
                          <a:cs typeface="Calibri"/>
                        </a:rPr>
                        <a:t>Environment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spcBef>
                          <a:spcPts val="600"/>
                        </a:spcBef>
                        <a:spcAft>
                          <a:spcPts val="0"/>
                        </a:spcAft>
                      </a:pPr>
                      <a:r>
                        <a:rPr lang="en-IE" sz="2200">
                          <a:solidFill>
                            <a:srgbClr val="000000"/>
                          </a:solidFill>
                          <a:latin typeface="Calibri"/>
                          <a:ea typeface="Calibri"/>
                          <a:cs typeface="Calibri"/>
                        </a:rPr>
                        <a:t>Communicating with people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spcBef>
                          <a:spcPts val="600"/>
                        </a:spcBef>
                        <a:spcAft>
                          <a:spcPts val="0"/>
                        </a:spcAft>
                      </a:pPr>
                      <a:r>
                        <a:rPr lang="en-IE" sz="2200" dirty="0">
                          <a:solidFill>
                            <a:srgbClr val="000000"/>
                          </a:solidFill>
                          <a:latin typeface="Calibri"/>
                          <a:ea typeface="Calibri"/>
                          <a:cs typeface="Calibri"/>
                        </a:rPr>
                        <a:t>52.56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r h="509943">
                <a:tc>
                  <a:txBody>
                    <a:bodyPr/>
                    <a:lstStyle/>
                    <a:p>
                      <a:pPr>
                        <a:lnSpc>
                          <a:spcPct val="150000"/>
                        </a:lnSpc>
                        <a:spcBef>
                          <a:spcPts val="600"/>
                        </a:spcBef>
                        <a:spcAft>
                          <a:spcPts val="600"/>
                        </a:spcAft>
                      </a:pPr>
                      <a:r>
                        <a:rPr lang="en-IE" sz="2200" b="0" dirty="0">
                          <a:latin typeface="Calibri" pitchFamily="34" charset="0"/>
                          <a:ea typeface="Times New Roman"/>
                          <a:cs typeface="Arial"/>
                        </a:rPr>
                        <a:t>14</a:t>
                      </a:r>
                      <a:endParaRPr lang="en-IE" sz="2200" b="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a:solidFill>
                            <a:srgbClr val="000000"/>
                          </a:solidFill>
                          <a:latin typeface="Calibri"/>
                          <a:ea typeface="Calibri"/>
                          <a:cs typeface="Calibri"/>
                        </a:rPr>
                        <a:t>Getting down to writing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52.56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509943">
                <a:tc>
                  <a:txBody>
                    <a:bodyPr/>
                    <a:lstStyle/>
                    <a:p>
                      <a:pPr>
                        <a:lnSpc>
                          <a:spcPct val="150000"/>
                        </a:lnSpc>
                        <a:spcBef>
                          <a:spcPts val="600"/>
                        </a:spcBef>
                        <a:spcAft>
                          <a:spcPts val="600"/>
                        </a:spcAft>
                      </a:pPr>
                      <a:r>
                        <a:rPr lang="en-IE" sz="2200" b="0">
                          <a:latin typeface="Calibri" pitchFamily="34" charset="0"/>
                          <a:ea typeface="Times New Roman"/>
                          <a:cs typeface="Arial"/>
                        </a:rPr>
                        <a:t>15</a:t>
                      </a:r>
                      <a:endParaRPr lang="en-IE" sz="2200" b="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Working in groups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51.28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509943">
                <a:tc>
                  <a:txBody>
                    <a:bodyPr/>
                    <a:lstStyle/>
                    <a:p>
                      <a:pPr>
                        <a:lnSpc>
                          <a:spcPct val="150000"/>
                        </a:lnSpc>
                        <a:spcBef>
                          <a:spcPts val="600"/>
                        </a:spcBef>
                        <a:spcAft>
                          <a:spcPts val="600"/>
                        </a:spcAft>
                      </a:pPr>
                      <a:r>
                        <a:rPr lang="en-IE" sz="2200" b="0" dirty="0">
                          <a:latin typeface="Calibri" pitchFamily="34" charset="0"/>
                          <a:ea typeface="Times New Roman"/>
                          <a:cs typeface="Arial"/>
                        </a:rPr>
                        <a:t>16</a:t>
                      </a:r>
                      <a:endParaRPr lang="en-IE" sz="2200" b="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Occupation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Goal Setting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spcBef>
                          <a:spcPts val="600"/>
                        </a:spcBef>
                        <a:spcAft>
                          <a:spcPts val="0"/>
                        </a:spcAft>
                      </a:pPr>
                      <a:r>
                        <a:rPr lang="en-IE" sz="2200" dirty="0">
                          <a:solidFill>
                            <a:srgbClr val="000000"/>
                          </a:solidFill>
                          <a:latin typeface="Calibri"/>
                          <a:ea typeface="Calibri"/>
                          <a:cs typeface="Calibri"/>
                        </a:rPr>
                        <a:t>51.28 </a:t>
                      </a:r>
                      <a:r>
                        <a:rPr lang="en-IE" sz="2200" dirty="0" smtClean="0">
                          <a:solidFill>
                            <a:srgbClr val="000000"/>
                          </a:solidFill>
                          <a:latin typeface="Calibri"/>
                          <a:ea typeface="Calibri"/>
                          <a:cs typeface="Calibri"/>
                        </a:rPr>
                        <a:t> %</a:t>
                      </a:r>
                      <a:endParaRPr lang="en-IE" sz="2200" dirty="0">
                        <a:solidFill>
                          <a:srgbClr val="000000"/>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bl>
          </a:graphicData>
        </a:graphic>
      </p:graphicFrame>
      <p:sp>
        <p:nvSpPr>
          <p:cNvPr id="22" name="Oval Callout 21"/>
          <p:cNvSpPr/>
          <p:nvPr/>
        </p:nvSpPr>
        <p:spPr bwMode="auto">
          <a:xfrm>
            <a:off x="18668379" y="22611233"/>
            <a:ext cx="3834731" cy="2885527"/>
          </a:xfrm>
          <a:prstGeom prst="wedgeEllipseCallout">
            <a:avLst>
              <a:gd name="adj1" fmla="val 46026"/>
              <a:gd name="adj2" fmla="val 60411"/>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l" defTabSz="4165600">
              <a:spcBef>
                <a:spcPct val="0"/>
              </a:spcBef>
            </a:pPr>
            <a:r>
              <a:rPr lang="en-IE" sz="2000" b="0" i="1" u="none" dirty="0" smtClean="0">
                <a:solidFill>
                  <a:schemeClr val="tx1"/>
                </a:solidFill>
              </a:rPr>
              <a:t>Managing anger. Often those closest to me get the brunt of it as I hold in my frustration in public or other situations. </a:t>
            </a:r>
          </a:p>
          <a:p>
            <a:pPr algn="l" defTabSz="4165600">
              <a:spcBef>
                <a:spcPct val="0"/>
              </a:spcBef>
            </a:pPr>
            <a:r>
              <a:rPr kumimoji="0" lang="en-IE" sz="2000" b="0" i="0" u="none" strike="noStrike" cap="none" normalizeH="0" baseline="0" dirty="0" smtClean="0">
                <a:ln>
                  <a:noFill/>
                </a:ln>
                <a:solidFill>
                  <a:schemeClr val="tx1"/>
                </a:solidFill>
                <a:effectLst/>
                <a:latin typeface="Arial" charset="0"/>
                <a:cs typeface="Arial" charset="0"/>
              </a:rPr>
              <a:t>- Student with ADHD</a:t>
            </a:r>
          </a:p>
        </p:txBody>
      </p:sp>
      <p:pic>
        <p:nvPicPr>
          <p:cNvPr id="24" name="Picture 23" descr="male-restroom-symbol-white-on-transparent-background-hi.png"/>
          <p:cNvPicPr>
            <a:picLocks noChangeAspect="1"/>
          </p:cNvPicPr>
          <p:nvPr/>
        </p:nvPicPr>
        <p:blipFill>
          <a:blip r:embed="rId3" cstate="print"/>
          <a:srcRect b="41405"/>
          <a:stretch>
            <a:fillRect/>
          </a:stretch>
        </p:blipFill>
        <p:spPr>
          <a:xfrm>
            <a:off x="22412795" y="25419545"/>
            <a:ext cx="2448272" cy="3676440"/>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165600" rtl="0" eaLnBrk="1" fontAlgn="base" latinLnBrk="0" hangingPunct="1">
          <a:lnSpc>
            <a:spcPct val="100000"/>
          </a:lnSpc>
          <a:spcBef>
            <a:spcPct val="0"/>
          </a:spcBef>
          <a:spcAft>
            <a:spcPct val="0"/>
          </a:spcAft>
          <a:buClrTx/>
          <a:buSzTx/>
          <a:buFontTx/>
          <a:buNone/>
          <a:tabLst/>
          <a:defRPr kumimoji="0" lang="en-GB" sz="82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165600" rtl="0" eaLnBrk="1" fontAlgn="base" latinLnBrk="0" hangingPunct="1">
          <a:lnSpc>
            <a:spcPct val="100000"/>
          </a:lnSpc>
          <a:spcBef>
            <a:spcPct val="0"/>
          </a:spcBef>
          <a:spcAft>
            <a:spcPct val="0"/>
          </a:spcAft>
          <a:buClrTx/>
          <a:buSzTx/>
          <a:buFontTx/>
          <a:buNone/>
          <a:tabLst/>
          <a:defRPr kumimoji="0" lang="en-GB" sz="82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1260</TotalTime>
  <Words>2011</Words>
  <Application>Microsoft Office PowerPoint</Application>
  <PresentationFormat>Custom</PresentationFormat>
  <Paragraphs>204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Default Design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Clodagh</cp:lastModifiedBy>
  <cp:revision>78</cp:revision>
  <dcterms:created xsi:type="dcterms:W3CDTF">2013-05-11T15:19:52Z</dcterms:created>
  <dcterms:modified xsi:type="dcterms:W3CDTF">2015-02-05T17:49:12Z</dcterms:modified>
</cp:coreProperties>
</file>