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24"/>
  </p:handoutMasterIdLst>
  <p:sldIdLst>
    <p:sldId id="256" r:id="rId2"/>
    <p:sldId id="285" r:id="rId3"/>
    <p:sldId id="263" r:id="rId4"/>
    <p:sldId id="283" r:id="rId5"/>
    <p:sldId id="268" r:id="rId6"/>
    <p:sldId id="269" r:id="rId7"/>
    <p:sldId id="270" r:id="rId8"/>
    <p:sldId id="259" r:id="rId9"/>
    <p:sldId id="271" r:id="rId10"/>
    <p:sldId id="272" r:id="rId11"/>
    <p:sldId id="264" r:id="rId12"/>
    <p:sldId id="265" r:id="rId13"/>
    <p:sldId id="273" r:id="rId14"/>
    <p:sldId id="274" r:id="rId15"/>
    <p:sldId id="275" r:id="rId16"/>
    <p:sldId id="279" r:id="rId17"/>
    <p:sldId id="281" r:id="rId18"/>
    <p:sldId id="280" r:id="rId19"/>
    <p:sldId id="276" r:id="rId20"/>
    <p:sldId id="277" r:id="rId21"/>
    <p:sldId id="278" r:id="rId22"/>
    <p:sldId id="28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72296F8-1109-4314-89A6-30A1E43A5C92}" type="datetimeFigureOut">
              <a:rPr lang="en-IE" smtClean="0"/>
              <a:pPr/>
              <a:t>08/04/2013</a:t>
            </a:fld>
            <a:endParaRPr lang="en-IE"/>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087155C-B6CF-4B8E-8E69-B8EF45AF972F}" type="slidenum">
              <a:rPr lang="en-IE" smtClean="0"/>
              <a:pPr/>
              <a:t>‹#›</a:t>
            </a:fld>
            <a:endParaRPr lang="en-IE"/>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1F934AB-668B-453F-8B61-49905BEF3553}" type="datetimeFigureOut">
              <a:rPr lang="en-IE" smtClean="0"/>
              <a:pPr/>
              <a:t>08/04/2013</a:t>
            </a:fld>
            <a:endParaRPr lang="en-IE"/>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IE"/>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6084E54-D54D-4C2E-986E-CECCA912FCC7}" type="slidenum">
              <a:rPr lang="en-IE" smtClean="0"/>
              <a:pPr/>
              <a:t>‹#›</a:t>
            </a:fld>
            <a:endParaRPr lang="en-I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1F934AB-668B-453F-8B61-49905BEF3553}" type="datetimeFigureOut">
              <a:rPr lang="en-IE" smtClean="0"/>
              <a:pPr/>
              <a:t>08/04/2013</a:t>
            </a:fld>
            <a:endParaRPr lang="en-IE"/>
          </a:p>
        </p:txBody>
      </p:sp>
      <p:sp>
        <p:nvSpPr>
          <p:cNvPr id="5" name="Footer Placeholder 4"/>
          <p:cNvSpPr>
            <a:spLocks noGrp="1"/>
          </p:cNvSpPr>
          <p:nvPr>
            <p:ph type="ftr" sz="quarter" idx="11"/>
          </p:nvPr>
        </p:nvSpPr>
        <p:spPr/>
        <p:txBody>
          <a:bodyPr/>
          <a:lstStyle>
            <a:extLst/>
          </a:lstStyle>
          <a:p>
            <a:endParaRPr lang="en-IE"/>
          </a:p>
        </p:txBody>
      </p:sp>
      <p:sp>
        <p:nvSpPr>
          <p:cNvPr id="6" name="Slide Number Placeholder 5"/>
          <p:cNvSpPr>
            <a:spLocks noGrp="1"/>
          </p:cNvSpPr>
          <p:nvPr>
            <p:ph type="sldNum" sz="quarter" idx="12"/>
          </p:nvPr>
        </p:nvSpPr>
        <p:spPr/>
        <p:txBody>
          <a:bodyPr/>
          <a:lstStyle>
            <a:extLst/>
          </a:lstStyle>
          <a:p>
            <a:fld id="{16084E54-D54D-4C2E-986E-CECCA912FCC7}" type="slidenum">
              <a:rPr lang="en-IE" smtClean="0"/>
              <a:pPr/>
              <a:t>‹#›</a:t>
            </a:fld>
            <a:endParaRPr lang="en-IE"/>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1F934AB-668B-453F-8B61-49905BEF3553}" type="datetimeFigureOut">
              <a:rPr lang="en-IE" smtClean="0"/>
              <a:pPr/>
              <a:t>08/04/2013</a:t>
            </a:fld>
            <a:endParaRPr lang="en-IE"/>
          </a:p>
        </p:txBody>
      </p:sp>
      <p:sp>
        <p:nvSpPr>
          <p:cNvPr id="5" name="Footer Placeholder 4"/>
          <p:cNvSpPr>
            <a:spLocks noGrp="1"/>
          </p:cNvSpPr>
          <p:nvPr>
            <p:ph type="ftr" sz="quarter" idx="11"/>
          </p:nvPr>
        </p:nvSpPr>
        <p:spPr/>
        <p:txBody>
          <a:bodyPr/>
          <a:lstStyle>
            <a:extLst/>
          </a:lstStyle>
          <a:p>
            <a:endParaRPr lang="en-IE"/>
          </a:p>
        </p:txBody>
      </p:sp>
      <p:sp>
        <p:nvSpPr>
          <p:cNvPr id="6" name="Slide Number Placeholder 5"/>
          <p:cNvSpPr>
            <a:spLocks noGrp="1"/>
          </p:cNvSpPr>
          <p:nvPr>
            <p:ph type="sldNum" sz="quarter" idx="12"/>
          </p:nvPr>
        </p:nvSpPr>
        <p:spPr/>
        <p:txBody>
          <a:bodyPr/>
          <a:lstStyle>
            <a:extLst/>
          </a:lstStyle>
          <a:p>
            <a:fld id="{16084E54-D54D-4C2E-986E-CECCA912FCC7}" type="slidenum">
              <a:rPr lang="en-IE" smtClean="0"/>
              <a:pPr/>
              <a:t>‹#›</a:t>
            </a:fld>
            <a:endParaRPr lang="en-IE"/>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1F934AB-668B-453F-8B61-49905BEF3553}" type="datetimeFigureOut">
              <a:rPr lang="en-IE" smtClean="0"/>
              <a:pPr/>
              <a:t>08/04/2013</a:t>
            </a:fld>
            <a:endParaRPr lang="en-IE"/>
          </a:p>
        </p:txBody>
      </p:sp>
      <p:sp>
        <p:nvSpPr>
          <p:cNvPr id="6" name="Footer Placeholder 5"/>
          <p:cNvSpPr>
            <a:spLocks noGrp="1"/>
          </p:cNvSpPr>
          <p:nvPr>
            <p:ph type="ftr" sz="quarter" idx="11"/>
          </p:nvPr>
        </p:nvSpPr>
        <p:spPr/>
        <p:txBody>
          <a:bodyPr/>
          <a:lstStyle>
            <a:extLst/>
          </a:lstStyle>
          <a:p>
            <a:endParaRPr lang="en-IE"/>
          </a:p>
        </p:txBody>
      </p:sp>
      <p:sp>
        <p:nvSpPr>
          <p:cNvPr id="7" name="Slide Number Placeholder 6"/>
          <p:cNvSpPr>
            <a:spLocks noGrp="1"/>
          </p:cNvSpPr>
          <p:nvPr>
            <p:ph type="sldNum" sz="quarter" idx="12"/>
          </p:nvPr>
        </p:nvSpPr>
        <p:spPr/>
        <p:txBody>
          <a:bodyPr/>
          <a:lstStyle>
            <a:extLst/>
          </a:lstStyle>
          <a:p>
            <a:fld id="{16084E54-D54D-4C2E-986E-CECCA912FCC7}" type="slidenum">
              <a:rPr lang="en-IE" smtClean="0"/>
              <a:pPr/>
              <a:t>‹#›</a:t>
            </a:fld>
            <a:endParaRPr lang="en-IE"/>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1F934AB-668B-453F-8B61-49905BEF3553}" type="datetimeFigureOut">
              <a:rPr lang="en-IE" smtClean="0"/>
              <a:pPr/>
              <a:t>08/04/2013</a:t>
            </a:fld>
            <a:endParaRPr lang="en-IE"/>
          </a:p>
        </p:txBody>
      </p:sp>
      <p:sp>
        <p:nvSpPr>
          <p:cNvPr id="8" name="Footer Placeholder 7"/>
          <p:cNvSpPr>
            <a:spLocks noGrp="1"/>
          </p:cNvSpPr>
          <p:nvPr>
            <p:ph type="ftr" sz="quarter" idx="11"/>
          </p:nvPr>
        </p:nvSpPr>
        <p:spPr/>
        <p:txBody>
          <a:bodyPr/>
          <a:lstStyle>
            <a:extLst/>
          </a:lstStyle>
          <a:p>
            <a:endParaRPr lang="en-IE"/>
          </a:p>
        </p:txBody>
      </p:sp>
      <p:sp>
        <p:nvSpPr>
          <p:cNvPr id="9" name="Slide Number Placeholder 8"/>
          <p:cNvSpPr>
            <a:spLocks noGrp="1"/>
          </p:cNvSpPr>
          <p:nvPr>
            <p:ph type="sldNum" sz="quarter" idx="12"/>
          </p:nvPr>
        </p:nvSpPr>
        <p:spPr/>
        <p:txBody>
          <a:bodyPr/>
          <a:lstStyle>
            <a:extLst/>
          </a:lstStyle>
          <a:p>
            <a:fld id="{16084E54-D54D-4C2E-986E-CECCA912FCC7}" type="slidenum">
              <a:rPr lang="en-IE" smtClean="0"/>
              <a:pPr/>
              <a:t>‹#›</a:t>
            </a:fld>
            <a:endParaRPr lang="en-IE"/>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1F934AB-668B-453F-8B61-49905BEF3553}" type="datetimeFigureOut">
              <a:rPr lang="en-IE" smtClean="0"/>
              <a:pPr/>
              <a:t>08/04/2013</a:t>
            </a:fld>
            <a:endParaRPr lang="en-IE"/>
          </a:p>
        </p:txBody>
      </p:sp>
      <p:sp>
        <p:nvSpPr>
          <p:cNvPr id="4" name="Footer Placeholder 3"/>
          <p:cNvSpPr>
            <a:spLocks noGrp="1"/>
          </p:cNvSpPr>
          <p:nvPr>
            <p:ph type="ftr" sz="quarter" idx="11"/>
          </p:nvPr>
        </p:nvSpPr>
        <p:spPr/>
        <p:txBody>
          <a:bodyPr/>
          <a:lstStyle>
            <a:extLst/>
          </a:lstStyle>
          <a:p>
            <a:endParaRPr lang="en-IE"/>
          </a:p>
        </p:txBody>
      </p:sp>
      <p:sp>
        <p:nvSpPr>
          <p:cNvPr id="5" name="Slide Number Placeholder 4"/>
          <p:cNvSpPr>
            <a:spLocks noGrp="1"/>
          </p:cNvSpPr>
          <p:nvPr>
            <p:ph type="sldNum" sz="quarter" idx="12"/>
          </p:nvPr>
        </p:nvSpPr>
        <p:spPr/>
        <p:txBody>
          <a:bodyPr/>
          <a:lstStyle>
            <a:extLst/>
          </a:lstStyle>
          <a:p>
            <a:fld id="{16084E54-D54D-4C2E-986E-CECCA912FCC7}" type="slidenum">
              <a:rPr lang="en-IE" smtClean="0"/>
              <a:pPr/>
              <a:t>‹#›</a:t>
            </a:fld>
            <a:endParaRPr lang="en-IE"/>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1F934AB-668B-453F-8B61-49905BEF3553}" type="datetimeFigureOut">
              <a:rPr lang="en-IE" smtClean="0"/>
              <a:pPr/>
              <a:t>08/04/2013</a:t>
            </a:fld>
            <a:endParaRPr lang="en-IE"/>
          </a:p>
        </p:txBody>
      </p:sp>
      <p:sp>
        <p:nvSpPr>
          <p:cNvPr id="3" name="Footer Placeholder 2"/>
          <p:cNvSpPr>
            <a:spLocks noGrp="1"/>
          </p:cNvSpPr>
          <p:nvPr>
            <p:ph type="ftr" sz="quarter" idx="11"/>
          </p:nvPr>
        </p:nvSpPr>
        <p:spPr/>
        <p:txBody>
          <a:bodyPr/>
          <a:lstStyle>
            <a:extLst/>
          </a:lstStyle>
          <a:p>
            <a:endParaRPr lang="en-IE"/>
          </a:p>
        </p:txBody>
      </p:sp>
      <p:sp>
        <p:nvSpPr>
          <p:cNvPr id="4" name="Slide Number Placeholder 3"/>
          <p:cNvSpPr>
            <a:spLocks noGrp="1"/>
          </p:cNvSpPr>
          <p:nvPr>
            <p:ph type="sldNum" sz="quarter" idx="12"/>
          </p:nvPr>
        </p:nvSpPr>
        <p:spPr/>
        <p:txBody>
          <a:bodyPr/>
          <a:lstStyle>
            <a:extLst/>
          </a:lstStyle>
          <a:p>
            <a:fld id="{16084E54-D54D-4C2E-986E-CECCA912FCC7}" type="slidenum">
              <a:rPr lang="en-IE" smtClean="0"/>
              <a:pPr/>
              <a:t>‹#›</a:t>
            </a:fld>
            <a:endParaRPr lang="en-I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1F934AB-668B-453F-8B61-49905BEF3553}" type="datetimeFigureOut">
              <a:rPr lang="en-IE" smtClean="0"/>
              <a:pPr/>
              <a:t>08/04/2013</a:t>
            </a:fld>
            <a:endParaRPr lang="en-IE"/>
          </a:p>
        </p:txBody>
      </p:sp>
      <p:sp>
        <p:nvSpPr>
          <p:cNvPr id="6" name="Footer Placeholder 5"/>
          <p:cNvSpPr>
            <a:spLocks noGrp="1"/>
          </p:cNvSpPr>
          <p:nvPr>
            <p:ph type="ftr" sz="quarter" idx="11"/>
          </p:nvPr>
        </p:nvSpPr>
        <p:spPr/>
        <p:txBody>
          <a:bodyPr/>
          <a:lstStyle>
            <a:extLst/>
          </a:lstStyle>
          <a:p>
            <a:endParaRPr lang="en-IE"/>
          </a:p>
        </p:txBody>
      </p:sp>
      <p:sp>
        <p:nvSpPr>
          <p:cNvPr id="7" name="Slide Number Placeholder 6"/>
          <p:cNvSpPr>
            <a:spLocks noGrp="1"/>
          </p:cNvSpPr>
          <p:nvPr>
            <p:ph type="sldNum" sz="quarter" idx="12"/>
          </p:nvPr>
        </p:nvSpPr>
        <p:spPr/>
        <p:txBody>
          <a:bodyPr/>
          <a:lstStyle>
            <a:extLst/>
          </a:lstStyle>
          <a:p>
            <a:fld id="{16084E54-D54D-4C2E-986E-CECCA912FCC7}" type="slidenum">
              <a:rPr lang="en-IE" smtClean="0"/>
              <a:pPr/>
              <a:t>‹#›</a:t>
            </a:fld>
            <a:endParaRPr lang="en-I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1F934AB-668B-453F-8B61-49905BEF3553}" type="datetimeFigureOut">
              <a:rPr lang="en-IE" smtClean="0"/>
              <a:pPr/>
              <a:t>08/04/2013</a:t>
            </a:fld>
            <a:endParaRPr lang="en-IE"/>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IE"/>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6084E54-D54D-4C2E-986E-CECCA912FCC7}" type="slidenum">
              <a:rPr lang="en-IE" smtClean="0"/>
              <a:pPr/>
              <a:t>‹#›</a:t>
            </a:fld>
            <a:endParaRPr lang="en-IE"/>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1F934AB-668B-453F-8B61-49905BEF3553}" type="datetimeFigureOut">
              <a:rPr lang="en-IE" smtClean="0"/>
              <a:pPr/>
              <a:t>08/04/2013</a:t>
            </a:fld>
            <a:endParaRPr lang="en-IE"/>
          </a:p>
        </p:txBody>
      </p:sp>
      <p:sp>
        <p:nvSpPr>
          <p:cNvPr id="5" name="Footer Placeholder 4"/>
          <p:cNvSpPr>
            <a:spLocks noGrp="1"/>
          </p:cNvSpPr>
          <p:nvPr>
            <p:ph type="ftr" sz="quarter" idx="11"/>
          </p:nvPr>
        </p:nvSpPr>
        <p:spPr/>
        <p:txBody>
          <a:bodyPr/>
          <a:lstStyle>
            <a:extLst/>
          </a:lstStyle>
          <a:p>
            <a:endParaRPr lang="en-IE"/>
          </a:p>
        </p:txBody>
      </p:sp>
      <p:sp>
        <p:nvSpPr>
          <p:cNvPr id="6" name="Slide Number Placeholder 5"/>
          <p:cNvSpPr>
            <a:spLocks noGrp="1"/>
          </p:cNvSpPr>
          <p:nvPr>
            <p:ph type="sldNum" sz="quarter" idx="12"/>
          </p:nvPr>
        </p:nvSpPr>
        <p:spPr/>
        <p:txBody>
          <a:bodyPr/>
          <a:lstStyle>
            <a:extLst/>
          </a:lstStyle>
          <a:p>
            <a:fld id="{16084E54-D54D-4C2E-986E-CECCA912FCC7}" type="slidenum">
              <a:rPr lang="en-IE" smtClean="0"/>
              <a:pPr/>
              <a:t>‹#›</a:t>
            </a:fld>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1F934AB-668B-453F-8B61-49905BEF3553}" type="datetimeFigureOut">
              <a:rPr lang="en-IE" smtClean="0"/>
              <a:pPr/>
              <a:t>08/04/2013</a:t>
            </a:fld>
            <a:endParaRPr lang="en-IE"/>
          </a:p>
        </p:txBody>
      </p:sp>
      <p:sp>
        <p:nvSpPr>
          <p:cNvPr id="5" name="Footer Placeholder 4"/>
          <p:cNvSpPr>
            <a:spLocks noGrp="1"/>
          </p:cNvSpPr>
          <p:nvPr>
            <p:ph type="ftr" sz="quarter" idx="11"/>
          </p:nvPr>
        </p:nvSpPr>
        <p:spPr/>
        <p:txBody>
          <a:bodyPr/>
          <a:lstStyle>
            <a:extLst/>
          </a:lstStyle>
          <a:p>
            <a:endParaRPr lang="en-IE"/>
          </a:p>
        </p:txBody>
      </p:sp>
      <p:sp>
        <p:nvSpPr>
          <p:cNvPr id="6" name="Slide Number Placeholder 5"/>
          <p:cNvSpPr>
            <a:spLocks noGrp="1"/>
          </p:cNvSpPr>
          <p:nvPr>
            <p:ph type="sldNum" sz="quarter" idx="12"/>
          </p:nvPr>
        </p:nvSpPr>
        <p:spPr/>
        <p:txBody>
          <a:bodyPr/>
          <a:lstStyle>
            <a:extLst/>
          </a:lstStyle>
          <a:p>
            <a:fld id="{16084E54-D54D-4C2E-986E-CECCA912FCC7}" type="slidenum">
              <a:rPr lang="en-IE" smtClean="0"/>
              <a:pPr/>
              <a:t>‹#›</a:t>
            </a:fld>
            <a:endParaRPr lang="en-I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1F934AB-668B-453F-8B61-49905BEF3553}" type="datetimeFigureOut">
              <a:rPr lang="en-IE" smtClean="0"/>
              <a:pPr/>
              <a:t>08/04/2013</a:t>
            </a:fld>
            <a:endParaRPr lang="en-IE"/>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IE"/>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6084E54-D54D-4C2E-986E-CECCA912FCC7}" type="slidenum">
              <a:rPr lang="en-IE" smtClean="0"/>
              <a:pPr/>
              <a:t>‹#›</a:t>
            </a:fld>
            <a:endParaRPr lang="en-IE"/>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www.ncbi.nlm.nih.gov/pubmed?term=Freeman%20S%5bAuthor%5d&amp;cauthor=true&amp;cauthor_uid=22525955" TargetMode="External"/><Relationship Id="rId3" Type="http://schemas.openxmlformats.org/officeDocument/2006/relationships/hyperlink" Target="http://www.ncbi.nlm.nih.gov/pubmed?term=Sigman%20M%5bAuthor%5d&amp;cauthor=true&amp;cauthor_uid=18999331" TargetMode="External"/><Relationship Id="rId7" Type="http://schemas.openxmlformats.org/officeDocument/2006/relationships/hyperlink" Target="http://www.ncbi.nlm.nih.gov/pubmed?term=Gulsrud%20A%5bAuthor%5d&amp;cauthor=true&amp;cauthor_uid=22525955" TargetMode="External"/><Relationship Id="rId2" Type="http://schemas.openxmlformats.org/officeDocument/2006/relationships/hyperlink" Target="http://www.ncbi.nlm.nih.gov/pubmed?term=Siller%20M%5bAuthor%5d&amp;cauthor=true&amp;cauthor_uid=18999331" TargetMode="External"/><Relationship Id="rId1" Type="http://schemas.openxmlformats.org/officeDocument/2006/relationships/slideLayout" Target="../slideLayouts/slideLayout2.xml"/><Relationship Id="rId6" Type="http://schemas.openxmlformats.org/officeDocument/2006/relationships/hyperlink" Target="http://www.ncbi.nlm.nih.gov/pubmed?term=Kasari%20C%5bAuthor%5d&amp;cauthor=true&amp;cauthor_uid=22525955" TargetMode="External"/><Relationship Id="rId5" Type="http://schemas.openxmlformats.org/officeDocument/2006/relationships/hyperlink" Target="http://www.ncbi.nlm.nih.gov/pubmed/22119699" TargetMode="External"/><Relationship Id="rId10" Type="http://schemas.openxmlformats.org/officeDocument/2006/relationships/hyperlink" Target="http://www.ncbi.nlm.nih.gov/pubmed?term=Hellemann%20G%5bAuthor%5d&amp;cauthor=true&amp;cauthor_uid=22525955" TargetMode="External"/><Relationship Id="rId4" Type="http://schemas.openxmlformats.org/officeDocument/2006/relationships/hyperlink" Target="http://www.ncbi.nlm.nih.gov/pubmed/18999331" TargetMode="External"/><Relationship Id="rId9" Type="http://schemas.openxmlformats.org/officeDocument/2006/relationships/hyperlink" Target="http://www.ncbi.nlm.nih.gov/pubmed?term=Paparella%20T%5bAuthor%5d&amp;cauthor=true&amp;cauthor_uid=2252595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95600"/>
            <a:ext cx="7772400" cy="990600"/>
          </a:xfrm>
        </p:spPr>
        <p:txBody>
          <a:bodyPr>
            <a:normAutofit/>
          </a:bodyPr>
          <a:lstStyle/>
          <a:p>
            <a:r>
              <a:rPr lang="en-US" dirty="0" smtClean="0"/>
              <a:t>Jean Quigley </a:t>
            </a:r>
            <a:endParaRPr lang="en-IE" dirty="0"/>
          </a:p>
        </p:txBody>
      </p:sp>
      <p:sp>
        <p:nvSpPr>
          <p:cNvPr id="3" name="Subtitle 2"/>
          <p:cNvSpPr>
            <a:spLocks noGrp="1"/>
          </p:cNvSpPr>
          <p:nvPr>
            <p:ph type="subTitle" idx="1"/>
          </p:nvPr>
        </p:nvSpPr>
        <p:spPr>
          <a:xfrm>
            <a:off x="609600" y="3962400"/>
            <a:ext cx="7772400" cy="848911"/>
          </a:xfrm>
        </p:spPr>
        <p:txBody>
          <a:bodyPr>
            <a:normAutofit fontScale="92500" lnSpcReduction="10000"/>
          </a:bodyPr>
          <a:lstStyle/>
          <a:p>
            <a:r>
              <a:rPr lang="en-US" dirty="0" smtClean="0"/>
              <a:t>School of Psychology</a:t>
            </a:r>
          </a:p>
          <a:p>
            <a:r>
              <a:rPr lang="en-US" dirty="0" smtClean="0"/>
              <a:t>Trinity College Dublin</a:t>
            </a:r>
          </a:p>
          <a:p>
            <a:endParaRPr lang="en-US" dirty="0" smtClean="0"/>
          </a:p>
          <a:p>
            <a:endParaRPr lang="en-US" dirty="0" smtClean="0"/>
          </a:p>
          <a:p>
            <a:endParaRPr lang="en-IE" dirty="0"/>
          </a:p>
        </p:txBody>
      </p:sp>
      <p:pic>
        <p:nvPicPr>
          <p:cNvPr id="4" name="Content Placeholder 3" descr="P1250014.JPG"/>
          <p:cNvPicPr>
            <a:picLocks noChangeAspect="1"/>
          </p:cNvPicPr>
          <p:nvPr/>
        </p:nvPicPr>
        <p:blipFill>
          <a:blip r:embed="rId2" cstate="print"/>
          <a:stretch>
            <a:fillRect/>
          </a:stretch>
        </p:blipFill>
        <p:spPr>
          <a:xfrm>
            <a:off x="1371600" y="0"/>
            <a:ext cx="6553200" cy="31242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None/>
            </a:pPr>
            <a:endParaRPr lang="en-IE" dirty="0" smtClean="0"/>
          </a:p>
          <a:p>
            <a:pPr>
              <a:buNone/>
            </a:pPr>
            <a:endParaRPr lang="en-IE" dirty="0" smtClean="0"/>
          </a:p>
          <a:p>
            <a:pPr>
              <a:buNone/>
            </a:pPr>
            <a:r>
              <a:rPr lang="en-IE" dirty="0" smtClean="0"/>
              <a:t>	Mother’s </a:t>
            </a:r>
            <a:r>
              <a:rPr lang="en-IE" dirty="0"/>
              <a:t>Infant Directed Speech (IDS) in face-to-face interaction with </a:t>
            </a:r>
            <a:r>
              <a:rPr lang="en-IE" dirty="0" smtClean="0"/>
              <a:t>typically </a:t>
            </a:r>
            <a:r>
              <a:rPr lang="en-IE" dirty="0"/>
              <a:t>developing infants and infant siblings (SIBS-A) of children with Autistic Spectrum Disorder, aged 3 to 12 months.  </a:t>
            </a:r>
          </a:p>
          <a:p>
            <a:pPr>
              <a:buNone/>
            </a:pPr>
            <a:endParaRPr lang="en-US" dirty="0" smtClean="0"/>
          </a:p>
          <a:p>
            <a:pPr>
              <a:buNone/>
            </a:pPr>
            <a:endParaRPr lang="en-US" dirty="0"/>
          </a:p>
          <a:p>
            <a:pPr>
              <a:buNone/>
            </a:pPr>
            <a:endParaRPr lang="en-US" dirty="0" smtClean="0"/>
          </a:p>
          <a:p>
            <a:pPr algn="r">
              <a:buNone/>
            </a:pPr>
            <a:r>
              <a:rPr lang="en-US" b="1" dirty="0" smtClean="0"/>
              <a:t>Funded by IRCHSS </a:t>
            </a:r>
            <a:endParaRPr lang="en-IE" b="1" dirty="0" smtClean="0"/>
          </a:p>
          <a:p>
            <a:pPr>
              <a:buNone/>
            </a:pPr>
            <a:r>
              <a:rPr lang="en-IE" dirty="0"/>
              <a:t> </a:t>
            </a:r>
          </a:p>
          <a:p>
            <a:endParaRPr lang="en-IE" dirty="0"/>
          </a:p>
        </p:txBody>
      </p:sp>
      <p:sp>
        <p:nvSpPr>
          <p:cNvPr id="2" name="Title 1"/>
          <p:cNvSpPr>
            <a:spLocks noGrp="1"/>
          </p:cNvSpPr>
          <p:nvPr>
            <p:ph type="title"/>
          </p:nvPr>
        </p:nvSpPr>
        <p:spPr/>
        <p:txBody>
          <a:bodyPr/>
          <a:lstStyle/>
          <a:p>
            <a:pPr algn="ctr"/>
            <a:r>
              <a:rPr lang="en-US" dirty="0" smtClean="0"/>
              <a:t>Project </a:t>
            </a:r>
            <a:endParaRPr lang="en-IE"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Mother-Infant Interaction</a:t>
            </a:r>
          </a:p>
        </p:txBody>
      </p:sp>
      <p:sp>
        <p:nvSpPr>
          <p:cNvPr id="5" name="Content Placeholder 4"/>
          <p:cNvSpPr>
            <a:spLocks noGrp="1"/>
          </p:cNvSpPr>
          <p:nvPr>
            <p:ph idx="1"/>
          </p:nvPr>
        </p:nvSpPr>
        <p:spPr/>
        <p:txBody>
          <a:bodyPr>
            <a:normAutofit fontScale="92500" lnSpcReduction="20000"/>
          </a:bodyPr>
          <a:lstStyle/>
          <a:p>
            <a:endParaRPr lang="en-US" dirty="0" smtClean="0"/>
          </a:p>
          <a:p>
            <a:r>
              <a:rPr lang="en-IE" dirty="0" smtClean="0"/>
              <a:t>Eye-contact; Contingent Reactivity; </a:t>
            </a:r>
          </a:p>
          <a:p>
            <a:pPr>
              <a:buNone/>
            </a:pPr>
            <a:r>
              <a:rPr lang="en-IE" dirty="0" smtClean="0"/>
              <a:t>	Maternal Infant Directed Speech (IDS) ‘</a:t>
            </a:r>
            <a:r>
              <a:rPr lang="en-IE" dirty="0" err="1" smtClean="0"/>
              <a:t>motherese</a:t>
            </a:r>
            <a:r>
              <a:rPr lang="en-IE" dirty="0" smtClean="0"/>
              <a:t>’</a:t>
            </a:r>
          </a:p>
          <a:p>
            <a:endParaRPr lang="en-IE" dirty="0" smtClean="0"/>
          </a:p>
          <a:p>
            <a:r>
              <a:rPr lang="en-IE" dirty="0" smtClean="0"/>
              <a:t>Critically important for infant development </a:t>
            </a:r>
          </a:p>
          <a:p>
            <a:endParaRPr lang="en-IE" dirty="0" smtClean="0"/>
          </a:p>
          <a:p>
            <a:r>
              <a:rPr lang="en-IE" dirty="0" smtClean="0"/>
              <a:t>4 main functions: </a:t>
            </a:r>
          </a:p>
          <a:p>
            <a:endParaRPr lang="en-IE" dirty="0" smtClean="0"/>
          </a:p>
          <a:p>
            <a:pPr lvl="1"/>
            <a:r>
              <a:rPr lang="en-IE" dirty="0" smtClean="0"/>
              <a:t>communication of affect; </a:t>
            </a:r>
          </a:p>
          <a:p>
            <a:pPr lvl="1"/>
            <a:r>
              <a:rPr lang="en-IE" dirty="0" smtClean="0"/>
              <a:t>facilitation of social interaction through infant preference; </a:t>
            </a:r>
          </a:p>
          <a:p>
            <a:pPr lvl="1"/>
            <a:r>
              <a:rPr lang="en-IE" dirty="0" smtClean="0"/>
              <a:t>engaging and maintaining infant attention; </a:t>
            </a:r>
          </a:p>
          <a:p>
            <a:pPr lvl="1"/>
            <a:r>
              <a:rPr lang="en-IE" dirty="0" smtClean="0"/>
              <a:t>facilitation of language acquisition.</a:t>
            </a:r>
            <a:endParaRPr lang="en-I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b="1" dirty="0" smtClean="0"/>
              <a:t>Critical importance of speech addressed to infants during the preverbal period is well established. </a:t>
            </a:r>
          </a:p>
          <a:p>
            <a:endParaRPr lang="en-US" b="1" dirty="0" smtClean="0"/>
          </a:p>
          <a:p>
            <a:r>
              <a:rPr lang="en-US" b="1" dirty="0" smtClean="0"/>
              <a:t>The properties of that input are known to have important &amp; specific effects on language development.</a:t>
            </a:r>
          </a:p>
          <a:p>
            <a:endParaRPr lang="en-US" b="1" dirty="0" smtClean="0"/>
          </a:p>
          <a:p>
            <a:r>
              <a:rPr lang="en-US" b="1" dirty="0" smtClean="0"/>
              <a:t>Mother’s vocal/verbal input &amp; imitation rates are predictive of later language development in both typically &amp; atypically developing children.</a:t>
            </a:r>
          </a:p>
          <a:p>
            <a:endParaRPr lang="en-US" b="1" dirty="0" smtClean="0"/>
          </a:p>
          <a:p>
            <a:r>
              <a:rPr lang="en-US" b="1" dirty="0" smtClean="0"/>
              <a:t>Yet little is known about the input received in this early pre-verbal stage before 12 months.</a:t>
            </a:r>
            <a:endParaRPr lang="en-IE" dirty="0"/>
          </a:p>
        </p:txBody>
      </p:sp>
      <p:sp>
        <p:nvSpPr>
          <p:cNvPr id="3" name="Title 2"/>
          <p:cNvSpPr>
            <a:spLocks noGrp="1"/>
          </p:cNvSpPr>
          <p:nvPr>
            <p:ph type="title"/>
          </p:nvPr>
        </p:nvSpPr>
        <p:spPr/>
        <p:txBody>
          <a:bodyPr/>
          <a:lstStyle/>
          <a:p>
            <a:endParaRPr lang="en-I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IE" dirty="0" smtClean="0"/>
              <a:t>Mother’s style of interaction (</a:t>
            </a:r>
            <a:r>
              <a:rPr lang="en-IE" sz="1800" dirty="0" smtClean="0"/>
              <a:t>e.g., informative or affective</a:t>
            </a:r>
            <a:r>
              <a:rPr lang="en-IE" dirty="0" smtClean="0"/>
              <a:t>) </a:t>
            </a:r>
            <a:r>
              <a:rPr lang="en-IE" u="sng" dirty="0" smtClean="0"/>
              <a:t>shapes</a:t>
            </a:r>
            <a:r>
              <a:rPr lang="en-IE" dirty="0" smtClean="0"/>
              <a:t> infant responsiveness</a:t>
            </a:r>
          </a:p>
          <a:p>
            <a:pPr lvl="1"/>
            <a:r>
              <a:rPr lang="en-IE" dirty="0" smtClean="0"/>
              <a:t>strengthens either phonetic or prosodic qualities of infant’s vocalisations </a:t>
            </a:r>
          </a:p>
          <a:p>
            <a:pPr lvl="1"/>
            <a:r>
              <a:rPr lang="en-IE" dirty="0" smtClean="0"/>
              <a:t>impacts on frequency, complexity &amp; intensity of infant vocalisations</a:t>
            </a:r>
          </a:p>
          <a:p>
            <a:endParaRPr lang="en-IE" dirty="0" smtClean="0"/>
          </a:p>
          <a:p>
            <a:pPr>
              <a:buNone/>
            </a:pPr>
            <a:r>
              <a:rPr lang="en-IE" dirty="0" smtClean="0"/>
              <a:t>Equally, mothers’ style of interaction may have developed </a:t>
            </a:r>
            <a:r>
              <a:rPr lang="en-IE" u="sng" dirty="0" smtClean="0"/>
              <a:t>in response to </a:t>
            </a:r>
            <a:r>
              <a:rPr lang="en-IE" dirty="0" smtClean="0"/>
              <a:t>infants’ particular characteristics</a:t>
            </a:r>
          </a:p>
          <a:p>
            <a:endParaRPr lang="en-IE" dirty="0"/>
          </a:p>
        </p:txBody>
      </p:sp>
      <p:sp>
        <p:nvSpPr>
          <p:cNvPr id="3" name="Title 2"/>
          <p:cNvSpPr>
            <a:spLocks noGrp="1"/>
          </p:cNvSpPr>
          <p:nvPr>
            <p:ph type="title"/>
          </p:nvPr>
        </p:nvSpPr>
        <p:spPr/>
        <p:txBody>
          <a:bodyPr>
            <a:normAutofit fontScale="90000"/>
          </a:bodyPr>
          <a:lstStyle/>
          <a:p>
            <a:r>
              <a:rPr lang="en-US" dirty="0" smtClean="0"/>
              <a:t>Maternal language in interaction</a:t>
            </a:r>
            <a:endParaRPr lang="en-I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In the context of mother-infant interaction, throughout 1</a:t>
            </a:r>
            <a:r>
              <a:rPr lang="en-GB" baseline="30000" dirty="0" smtClean="0"/>
              <a:t>st</a:t>
            </a:r>
            <a:r>
              <a:rPr lang="en-GB" dirty="0" smtClean="0"/>
              <a:t> year, many critical precursors of socio-communication &amp; language development develop </a:t>
            </a:r>
          </a:p>
          <a:p>
            <a:pPr lvl="1"/>
            <a:r>
              <a:rPr lang="en-GB" dirty="0" smtClean="0"/>
              <a:t>joint attention, pointing, looking behaviours,...</a:t>
            </a:r>
          </a:p>
          <a:p>
            <a:pPr lvl="1">
              <a:buNone/>
            </a:pPr>
            <a:endParaRPr lang="en-GB" dirty="0" smtClean="0"/>
          </a:p>
          <a:p>
            <a:pPr>
              <a:buNone/>
            </a:pPr>
            <a:r>
              <a:rPr lang="en-GB" dirty="0" smtClean="0"/>
              <a:t>	Behaviours often missing or impaired in individuals with Autism Spectrum Disorder (ASD) </a:t>
            </a:r>
            <a:endParaRPr lang="en-IE" dirty="0"/>
          </a:p>
        </p:txBody>
      </p:sp>
      <p:sp>
        <p:nvSpPr>
          <p:cNvPr id="3" name="Title 2"/>
          <p:cNvSpPr>
            <a:spLocks noGrp="1"/>
          </p:cNvSpPr>
          <p:nvPr>
            <p:ph type="title"/>
          </p:nvPr>
        </p:nvSpPr>
        <p:spPr/>
        <p:txBody>
          <a:bodyPr/>
          <a:lstStyle/>
          <a:p>
            <a:endParaRPr lang="en-IE"/>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dirty="0" smtClean="0"/>
              <a:t>Autistic infants can experience some deficits in their linguistic environment</a:t>
            </a:r>
          </a:p>
          <a:p>
            <a:endParaRPr lang="en-GB" dirty="0" smtClean="0"/>
          </a:p>
          <a:p>
            <a:r>
              <a:rPr lang="en-GB" dirty="0" smtClean="0"/>
              <a:t>Parents report a lack/low rates of social initiatives and responsive behaviours from autistic infant, particularly toward the end of the first year</a:t>
            </a:r>
          </a:p>
          <a:p>
            <a:endParaRPr lang="en-GB" dirty="0" smtClean="0"/>
          </a:p>
          <a:p>
            <a:r>
              <a:rPr lang="en-GB" dirty="0" smtClean="0"/>
              <a:t>This affords parents less opportunities for responsiveness, tend to increase their solicitation behaviours </a:t>
            </a:r>
            <a:endParaRPr lang="en-US" dirty="0" smtClean="0"/>
          </a:p>
          <a:p>
            <a:endParaRPr lang="en-IE" dirty="0"/>
          </a:p>
        </p:txBody>
      </p:sp>
      <p:sp>
        <p:nvSpPr>
          <p:cNvPr id="3" name="Title 2"/>
          <p:cNvSpPr>
            <a:spLocks noGrp="1"/>
          </p:cNvSpPr>
          <p:nvPr>
            <p:ph type="title"/>
          </p:nvPr>
        </p:nvSpPr>
        <p:spPr/>
        <p:txBody>
          <a:bodyPr/>
          <a:lstStyle/>
          <a:p>
            <a:r>
              <a:rPr lang="en-US" dirty="0" smtClean="0"/>
              <a:t>Pre-linguistic period in ASD</a:t>
            </a:r>
            <a:endParaRPr lang="en-IE"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525963"/>
          </a:xfrm>
        </p:spPr>
        <p:txBody>
          <a:bodyPr>
            <a:normAutofit lnSpcReduction="10000"/>
          </a:bodyPr>
          <a:lstStyle/>
          <a:p>
            <a:pPr>
              <a:buNone/>
            </a:pPr>
            <a:r>
              <a:rPr lang="en-IE" dirty="0" smtClean="0"/>
              <a:t> </a:t>
            </a:r>
            <a:endParaRPr lang="en-IE" dirty="0"/>
          </a:p>
          <a:p>
            <a:r>
              <a:rPr lang="en-IE" dirty="0" smtClean="0"/>
              <a:t>Prospective Video Analysis design:  </a:t>
            </a:r>
          </a:p>
          <a:p>
            <a:pPr>
              <a:buNone/>
            </a:pPr>
            <a:r>
              <a:rPr lang="en-IE" dirty="0" smtClean="0"/>
              <a:t>	18 mother-infant dyads (10 normally developing infants, 9 infant siblings of children with Autistic Spectrum Disorder ASD) filmed every 4 weeks between the ages of 3 and 12 months during in-home face-to-face interaction.</a:t>
            </a:r>
          </a:p>
          <a:p>
            <a:endParaRPr lang="en-IE" dirty="0" smtClean="0"/>
          </a:p>
          <a:p>
            <a:r>
              <a:rPr lang="en-IE" dirty="0" smtClean="0"/>
              <a:t>One TD infant and 4 HR infants subsequently diagnosed with ASD. </a:t>
            </a:r>
          </a:p>
          <a:p>
            <a:endParaRPr lang="en-IE" dirty="0"/>
          </a:p>
        </p:txBody>
      </p:sp>
      <p:sp>
        <p:nvSpPr>
          <p:cNvPr id="2" name="Title 1"/>
          <p:cNvSpPr>
            <a:spLocks noGrp="1"/>
          </p:cNvSpPr>
          <p:nvPr>
            <p:ph type="title"/>
          </p:nvPr>
        </p:nvSpPr>
        <p:spPr/>
        <p:txBody>
          <a:bodyPr/>
          <a:lstStyle/>
          <a:p>
            <a:pPr lvl="0"/>
            <a:r>
              <a:rPr lang="en-IE" dirty="0" smtClean="0"/>
              <a:t>Brief description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IE" dirty="0" smtClean="0"/>
              <a:t>ASD is a highly heritable </a:t>
            </a:r>
            <a:r>
              <a:rPr lang="en-IE" dirty="0" err="1" smtClean="0"/>
              <a:t>neurodevelopmental</a:t>
            </a:r>
            <a:r>
              <a:rPr lang="en-IE" dirty="0" smtClean="0"/>
              <a:t> condition </a:t>
            </a:r>
          </a:p>
          <a:p>
            <a:r>
              <a:rPr lang="en-IE" dirty="0" smtClean="0"/>
              <a:t>Familial recurrence risk of 18.7% reported</a:t>
            </a:r>
          </a:p>
          <a:p>
            <a:r>
              <a:rPr lang="en-GB" dirty="0" smtClean="0"/>
              <a:t>Evidence of early difference in at-risk infants as well as in autistic children </a:t>
            </a:r>
            <a:endParaRPr lang="en-US" dirty="0" smtClean="0"/>
          </a:p>
          <a:p>
            <a:r>
              <a:rPr lang="en-GB" dirty="0" smtClean="0"/>
              <a:t>Possible that a pattern of ‘disrupted’ interaction present between infant siblings of children with autism and their mothers.  </a:t>
            </a:r>
          </a:p>
          <a:p>
            <a:r>
              <a:rPr lang="en-US" dirty="0" err="1" smtClean="0"/>
              <a:t>Babysibs</a:t>
            </a:r>
            <a:r>
              <a:rPr lang="en-US" dirty="0" smtClean="0"/>
              <a:t> </a:t>
            </a:r>
            <a:r>
              <a:rPr lang="en-GB" dirty="0" smtClean="0"/>
              <a:t>worldwide consortiums</a:t>
            </a:r>
            <a:endParaRPr lang="en-IE" dirty="0"/>
          </a:p>
        </p:txBody>
      </p:sp>
      <p:sp>
        <p:nvSpPr>
          <p:cNvPr id="3" name="Title 2"/>
          <p:cNvSpPr>
            <a:spLocks noGrp="1"/>
          </p:cNvSpPr>
          <p:nvPr>
            <p:ph type="title"/>
          </p:nvPr>
        </p:nvSpPr>
        <p:spPr/>
        <p:txBody>
          <a:bodyPr/>
          <a:lstStyle/>
          <a:p>
            <a:r>
              <a:rPr lang="en-US" dirty="0" smtClean="0"/>
              <a:t>Why infant siblings?</a:t>
            </a:r>
            <a:endParaRPr lang="en-IE"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dirty="0" smtClean="0"/>
              <a:t>Not that much known about the mothers of at-risk infants and the extent to which her behaviour is influenced by: </a:t>
            </a:r>
          </a:p>
          <a:p>
            <a:pPr lvl="1"/>
            <a:r>
              <a:rPr lang="en-GB" dirty="0" smtClean="0"/>
              <a:t>Interactions with the infants’ older autistic sibling(s); </a:t>
            </a:r>
          </a:p>
          <a:p>
            <a:pPr lvl="1"/>
            <a:r>
              <a:rPr lang="en-GB" dirty="0" smtClean="0"/>
              <a:t>Risk-status:  expectations/anxieties about the infant; </a:t>
            </a:r>
          </a:p>
          <a:p>
            <a:pPr lvl="1"/>
            <a:r>
              <a:rPr lang="en-GB" dirty="0" smtClean="0"/>
              <a:t>The infant’s own patterns of initiating, attending and responding behaviour.    </a:t>
            </a:r>
          </a:p>
          <a:p>
            <a:pPr lvl="1"/>
            <a:endParaRPr lang="en-GB" dirty="0" smtClean="0"/>
          </a:p>
          <a:p>
            <a:r>
              <a:rPr lang="en-GB" dirty="0" smtClean="0"/>
              <a:t>These infant siblings, at risk of developing </a:t>
            </a:r>
            <a:r>
              <a:rPr lang="en-IE" dirty="0" smtClean="0"/>
              <a:t>a behaviourally-defined disorder characterised by socio-communicative impairments difficult to reliably diagnose before 18 months, present particular challenges for parents in interaction.</a:t>
            </a:r>
          </a:p>
          <a:p>
            <a:endParaRPr lang="en-IE" dirty="0"/>
          </a:p>
        </p:txBody>
      </p:sp>
      <p:sp>
        <p:nvSpPr>
          <p:cNvPr id="3" name="Title 2"/>
          <p:cNvSpPr>
            <a:spLocks noGrp="1"/>
          </p:cNvSpPr>
          <p:nvPr>
            <p:ph type="title"/>
          </p:nvPr>
        </p:nvSpPr>
        <p:spPr/>
        <p:txBody>
          <a:bodyPr/>
          <a:lstStyle/>
          <a:p>
            <a:endParaRPr lang="en-IE"/>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buNone/>
            </a:pPr>
            <a:r>
              <a:rPr lang="en-US" dirty="0" smtClean="0"/>
              <a:t>All speech &amp; </a:t>
            </a:r>
            <a:r>
              <a:rPr lang="en-US" dirty="0" err="1" smtClean="0"/>
              <a:t>vocalisations</a:t>
            </a:r>
            <a:r>
              <a:rPr lang="en-US" dirty="0" smtClean="0"/>
              <a:t> transcribed (mothers &gt;15,000 utterances) &amp; </a:t>
            </a:r>
            <a:r>
              <a:rPr lang="en-US" dirty="0" err="1" smtClean="0"/>
              <a:t>analysed</a:t>
            </a:r>
            <a:endParaRPr lang="en-US" dirty="0" smtClean="0"/>
          </a:p>
          <a:p>
            <a:pPr>
              <a:buNone/>
            </a:pPr>
            <a:endParaRPr lang="en-US" dirty="0" smtClean="0"/>
          </a:p>
          <a:p>
            <a:pPr>
              <a:buNone/>
            </a:pPr>
            <a:r>
              <a:rPr lang="en-US" dirty="0" smtClean="0"/>
              <a:t>Used Observer XT software to analyze and code mother-infant interaction</a:t>
            </a:r>
          </a:p>
          <a:p>
            <a:pPr lvl="1"/>
            <a:r>
              <a:rPr lang="en-US" dirty="0" smtClean="0"/>
              <a:t>facial expression</a:t>
            </a:r>
          </a:p>
          <a:p>
            <a:pPr lvl="1"/>
            <a:r>
              <a:rPr lang="en-US" dirty="0" smtClean="0"/>
              <a:t>all </a:t>
            </a:r>
            <a:r>
              <a:rPr lang="en-US" dirty="0" err="1" smtClean="0"/>
              <a:t>vocalisations</a:t>
            </a:r>
            <a:r>
              <a:rPr lang="en-US" dirty="0" smtClean="0"/>
              <a:t> </a:t>
            </a:r>
          </a:p>
          <a:p>
            <a:pPr lvl="1"/>
            <a:r>
              <a:rPr lang="en-US" dirty="0" smtClean="0"/>
              <a:t>eye gaze/looking </a:t>
            </a:r>
            <a:r>
              <a:rPr lang="en-US" dirty="0" err="1" smtClean="0"/>
              <a:t>behaviour</a:t>
            </a:r>
            <a:endParaRPr lang="en-US" dirty="0" smtClean="0"/>
          </a:p>
          <a:p>
            <a:pPr lvl="1"/>
            <a:r>
              <a:rPr lang="en-US" dirty="0" smtClean="0"/>
              <a:t>joint attention </a:t>
            </a:r>
            <a:r>
              <a:rPr lang="en-US" dirty="0" err="1" smtClean="0"/>
              <a:t>behaviours</a:t>
            </a:r>
            <a:endParaRPr lang="en-US" dirty="0" smtClean="0"/>
          </a:p>
          <a:p>
            <a:pPr lvl="1"/>
            <a:r>
              <a:rPr lang="en-US" dirty="0" smtClean="0"/>
              <a:t>…</a:t>
            </a:r>
            <a:endParaRPr lang="en-IE" dirty="0"/>
          </a:p>
          <a:p>
            <a:pPr>
              <a:buNone/>
            </a:pPr>
            <a:r>
              <a:rPr lang="en-US" dirty="0" smtClean="0"/>
              <a:t>for each dyad over the course of the first year.</a:t>
            </a:r>
            <a:endParaRPr lang="en-IE" dirty="0"/>
          </a:p>
        </p:txBody>
      </p:sp>
      <p:sp>
        <p:nvSpPr>
          <p:cNvPr id="2" name="Title 1"/>
          <p:cNvSpPr>
            <a:spLocks noGrp="1"/>
          </p:cNvSpPr>
          <p:nvPr>
            <p:ph type="title"/>
          </p:nvPr>
        </p:nvSpPr>
        <p:spPr/>
        <p:txBody>
          <a:bodyPr/>
          <a:lstStyle/>
          <a:p>
            <a:r>
              <a:rPr lang="en-US" dirty="0" smtClean="0"/>
              <a:t>Microanalysis</a:t>
            </a:r>
            <a:endParaRPr lang="en-IE"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a:buNone/>
            </a:pPr>
            <a:r>
              <a:rPr lang="en-GB" b="1" dirty="0"/>
              <a:t> </a:t>
            </a:r>
            <a:endParaRPr lang="en-IE" dirty="0"/>
          </a:p>
          <a:p>
            <a:pPr>
              <a:buNone/>
            </a:pPr>
            <a:r>
              <a:rPr lang="en-US" sz="3800" dirty="0" smtClean="0"/>
              <a:t>To compare maternal speech characteristics in face-to-face interaction with infants at high and low-risk for autism and to investigate if risk status affects the composition and complexity of maternal speech.</a:t>
            </a:r>
          </a:p>
          <a:p>
            <a:pPr>
              <a:buNone/>
            </a:pPr>
            <a:endParaRPr lang="en-US" sz="3800" dirty="0" smtClean="0"/>
          </a:p>
          <a:p>
            <a:pPr>
              <a:buNone/>
            </a:pPr>
            <a:endParaRPr lang="en-IE" sz="3800" dirty="0"/>
          </a:p>
          <a:p>
            <a:pPr>
              <a:buNone/>
            </a:pPr>
            <a:r>
              <a:rPr lang="en-GB" sz="3800" dirty="0" smtClean="0"/>
              <a:t>To </a:t>
            </a:r>
            <a:r>
              <a:rPr lang="en-GB" sz="3800" dirty="0"/>
              <a:t>investigate the </a:t>
            </a:r>
            <a:r>
              <a:rPr lang="en-GB" sz="3800" dirty="0" smtClean="0"/>
              <a:t>development of </a:t>
            </a:r>
            <a:r>
              <a:rPr lang="en-GB" sz="3800" dirty="0"/>
              <a:t>a set of </a:t>
            </a:r>
            <a:r>
              <a:rPr lang="en-GB" sz="3800" dirty="0" smtClean="0"/>
              <a:t>behaviours </a:t>
            </a:r>
            <a:r>
              <a:rPr lang="en-GB" sz="3800" dirty="0"/>
              <a:t>and responses identified as critical </a:t>
            </a:r>
            <a:r>
              <a:rPr lang="en-GB" sz="3800" dirty="0" smtClean="0"/>
              <a:t>to </a:t>
            </a:r>
            <a:r>
              <a:rPr lang="en-GB" sz="3800" dirty="0"/>
              <a:t>language </a:t>
            </a:r>
            <a:r>
              <a:rPr lang="en-GB" sz="3800" dirty="0" smtClean="0"/>
              <a:t>acquisition  (BSID-III, ESCS, Still-Face procedure).</a:t>
            </a:r>
            <a:endParaRPr lang="en-IE" sz="3800" dirty="0"/>
          </a:p>
          <a:p>
            <a:pPr>
              <a:buNone/>
            </a:pPr>
            <a:r>
              <a:rPr lang="en-GB" sz="3300" dirty="0"/>
              <a:t> </a:t>
            </a:r>
            <a:endParaRPr lang="en-GB" sz="3300" dirty="0" smtClean="0"/>
          </a:p>
          <a:p>
            <a:endParaRPr lang="en-IE" dirty="0"/>
          </a:p>
        </p:txBody>
      </p:sp>
      <p:sp>
        <p:nvSpPr>
          <p:cNvPr id="2" name="Title 1"/>
          <p:cNvSpPr>
            <a:spLocks noGrp="1"/>
          </p:cNvSpPr>
          <p:nvPr>
            <p:ph type="title"/>
          </p:nvPr>
        </p:nvSpPr>
        <p:spPr/>
        <p:txBody>
          <a:bodyPr>
            <a:normAutofit fontScale="90000"/>
          </a:bodyPr>
          <a:lstStyle/>
          <a:p>
            <a:pPr algn="ctr"/>
            <a:r>
              <a:rPr lang="en-GB" dirty="0" smtClean="0"/>
              <a:t>Aims and Objectives  </a:t>
            </a:r>
            <a:r>
              <a:rPr lang="en-IE" dirty="0" smtClean="0"/>
              <a:t/>
            </a:r>
            <a:br>
              <a:rPr lang="en-IE" dirty="0" smtClean="0"/>
            </a:br>
            <a:endParaRPr lang="en-IE"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pPr>
              <a:buNone/>
            </a:pPr>
            <a:r>
              <a:rPr lang="en-GB" dirty="0" smtClean="0"/>
              <a:t>What is known:  </a:t>
            </a:r>
          </a:p>
          <a:p>
            <a:pPr>
              <a:buNone/>
            </a:pPr>
            <a:endParaRPr lang="en-GB" dirty="0" smtClean="0"/>
          </a:p>
          <a:p>
            <a:pPr>
              <a:buNone/>
            </a:pPr>
            <a:r>
              <a:rPr lang="en-GB" dirty="0" smtClean="0"/>
              <a:t>M</a:t>
            </a:r>
            <a:r>
              <a:rPr lang="en-IE" dirty="0" smtClean="0"/>
              <a:t>others of children with ASD (compared to mothers of TD/DD children):</a:t>
            </a:r>
            <a:endParaRPr lang="en-GB" dirty="0" smtClean="0"/>
          </a:p>
          <a:p>
            <a:endParaRPr lang="en-GB" dirty="0" smtClean="0"/>
          </a:p>
          <a:p>
            <a:r>
              <a:rPr lang="en-GB" dirty="0" smtClean="0"/>
              <a:t>lower rates of sensitive responding  </a:t>
            </a:r>
          </a:p>
          <a:p>
            <a:r>
              <a:rPr lang="en-IE" dirty="0" smtClean="0"/>
              <a:t>refer more to themselves</a:t>
            </a:r>
          </a:p>
          <a:p>
            <a:r>
              <a:rPr lang="en-IE" dirty="0" smtClean="0"/>
              <a:t>name their children more often </a:t>
            </a:r>
          </a:p>
          <a:p>
            <a:r>
              <a:rPr lang="en-IE" dirty="0" smtClean="0"/>
              <a:t>use more directives </a:t>
            </a:r>
          </a:p>
          <a:p>
            <a:r>
              <a:rPr lang="en-IE" dirty="0" smtClean="0"/>
              <a:t>pose less questions </a:t>
            </a:r>
          </a:p>
          <a:p>
            <a:r>
              <a:rPr lang="en-US" dirty="0" smtClean="0"/>
              <a:t>use more high-intensity approach </a:t>
            </a:r>
            <a:r>
              <a:rPr lang="en-US" dirty="0" err="1" smtClean="0"/>
              <a:t>behaviours</a:t>
            </a:r>
            <a:r>
              <a:rPr lang="en-US" dirty="0" smtClean="0"/>
              <a:t> </a:t>
            </a:r>
          </a:p>
          <a:p>
            <a:r>
              <a:rPr lang="en-US" dirty="0" smtClean="0"/>
              <a:t>more prompts, both verbal and non-verbal, to get the child’s attention</a:t>
            </a:r>
            <a:endParaRPr lang="en-IE" dirty="0" smtClean="0"/>
          </a:p>
          <a:p>
            <a:endParaRPr lang="en-IE" dirty="0" smtClean="0"/>
          </a:p>
          <a:p>
            <a:endParaRPr lang="en-US" dirty="0" smtClean="0"/>
          </a:p>
          <a:p>
            <a:pPr>
              <a:buNone/>
            </a:pPr>
            <a:r>
              <a:rPr lang="en-US" dirty="0" smtClean="0"/>
              <a:t>	M</a:t>
            </a:r>
            <a:r>
              <a:rPr lang="en-GB" dirty="0" smtClean="0"/>
              <a:t>other’s conversational style - not the cause of the infant’s difficulties but parental behaviour has been shown to predict development of autistic children’s communicative development &amp; is an important factor to consider.  </a:t>
            </a:r>
          </a:p>
          <a:p>
            <a:pPr>
              <a:buNone/>
            </a:pPr>
            <a:endParaRPr lang="en-GB" dirty="0" smtClean="0"/>
          </a:p>
          <a:p>
            <a:pPr>
              <a:buNone/>
            </a:pPr>
            <a:r>
              <a:rPr lang="en-GB" dirty="0" smtClean="0"/>
              <a:t>DEVELOPMENTAL CASCADE</a:t>
            </a:r>
            <a:endParaRPr lang="en-IE" dirty="0" smtClean="0"/>
          </a:p>
          <a:p>
            <a:endParaRPr lang="en-IE" dirty="0"/>
          </a:p>
        </p:txBody>
      </p:sp>
      <p:sp>
        <p:nvSpPr>
          <p:cNvPr id="3" name="Title 2"/>
          <p:cNvSpPr>
            <a:spLocks noGrp="1"/>
          </p:cNvSpPr>
          <p:nvPr>
            <p:ph type="title"/>
          </p:nvPr>
        </p:nvSpPr>
        <p:spPr/>
        <p:txBody>
          <a:bodyPr/>
          <a:lstStyle/>
          <a:p>
            <a:r>
              <a:rPr lang="en-US" dirty="0" smtClean="0"/>
              <a:t>Functional analysis of IDS</a:t>
            </a:r>
            <a:endParaRPr lang="en-IE"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pPr>
              <a:buNone/>
            </a:pPr>
            <a:r>
              <a:rPr lang="en-GB" dirty="0" smtClean="0"/>
              <a:t>Little consensus on associated outcomes, in particular in the case of ASD.</a:t>
            </a:r>
          </a:p>
          <a:p>
            <a:endParaRPr lang="en-GB" dirty="0" smtClean="0"/>
          </a:p>
          <a:p>
            <a:r>
              <a:rPr lang="en-GB" dirty="0" smtClean="0"/>
              <a:t>e.g., f</a:t>
            </a:r>
            <a:r>
              <a:rPr lang="en-IE" dirty="0" err="1" smtClean="0"/>
              <a:t>requent</a:t>
            </a:r>
            <a:r>
              <a:rPr lang="en-IE" dirty="0" smtClean="0"/>
              <a:t> redirection and solicitation rather than following of the infant’s focus of attention has been shown to hinder language acquisition in TD children and to demand a shifting of attention that is difficult for ASD children </a:t>
            </a:r>
          </a:p>
          <a:p>
            <a:endParaRPr lang="en-IE" dirty="0" smtClean="0"/>
          </a:p>
          <a:p>
            <a:r>
              <a:rPr lang="en-IE" b="1" u="sng" dirty="0" smtClean="0"/>
              <a:t>but</a:t>
            </a:r>
            <a:r>
              <a:rPr lang="en-IE" dirty="0" smtClean="0"/>
              <a:t> in early months, infants have also been shown to benefit from directive structuring of their play </a:t>
            </a:r>
            <a:endParaRPr lang="en-US" dirty="0" smtClean="0"/>
          </a:p>
          <a:p>
            <a:pPr>
              <a:buNone/>
            </a:pPr>
            <a:r>
              <a:rPr lang="en-US" dirty="0" smtClean="0"/>
              <a:t/>
            </a:r>
            <a:br>
              <a:rPr lang="en-US" dirty="0" smtClean="0"/>
            </a:br>
            <a:endParaRPr lang="en-US" dirty="0" smtClean="0"/>
          </a:p>
          <a:p>
            <a:pPr>
              <a:buNone/>
            </a:pPr>
            <a:r>
              <a:rPr lang="en-US" dirty="0" smtClean="0"/>
              <a:t>	</a:t>
            </a:r>
            <a:r>
              <a:rPr lang="en-US" dirty="0" err="1" smtClean="0"/>
              <a:t>Kasari</a:t>
            </a:r>
            <a:r>
              <a:rPr lang="en-US" dirty="0" smtClean="0"/>
              <a:t> (2012)</a:t>
            </a:r>
            <a:r>
              <a:rPr lang="en-GB" dirty="0" smtClean="0"/>
              <a:t> pointing and gestures that direct the child’s attention had long-term beneficial effects on language development in autistic preschoolers</a:t>
            </a:r>
          </a:p>
          <a:p>
            <a:endParaRPr lang="en-GB" dirty="0" smtClean="0"/>
          </a:p>
          <a:p>
            <a:r>
              <a:rPr lang="en-GB" dirty="0" smtClean="0"/>
              <a:t>Johnson (2010) reported that maternal persistence in relation to engaging the autistic infant’s attention seemed to promote joint attention development</a:t>
            </a:r>
            <a:endParaRPr lang="en-IE" dirty="0" smtClean="0"/>
          </a:p>
          <a:p>
            <a:endParaRPr lang="en-US" dirty="0" smtClean="0"/>
          </a:p>
          <a:p>
            <a:endParaRPr lang="en-IE" dirty="0"/>
          </a:p>
        </p:txBody>
      </p:sp>
      <p:sp>
        <p:nvSpPr>
          <p:cNvPr id="3" name="Title 2"/>
          <p:cNvSpPr>
            <a:spLocks noGrp="1"/>
          </p:cNvSpPr>
          <p:nvPr>
            <p:ph type="title"/>
          </p:nvPr>
        </p:nvSpPr>
        <p:spPr/>
        <p:txBody>
          <a:bodyPr/>
          <a:lstStyle/>
          <a:p>
            <a:r>
              <a:rPr lang="en-US" dirty="0" smtClean="0"/>
              <a:t>Outcomes?</a:t>
            </a:r>
            <a:endParaRPr lang="en-IE"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More attention solicitations</a:t>
            </a:r>
          </a:p>
          <a:p>
            <a:r>
              <a:rPr lang="en-US" dirty="0" smtClean="0"/>
              <a:t>More questions but clarification type (like fathers?)</a:t>
            </a:r>
          </a:p>
          <a:p>
            <a:r>
              <a:rPr lang="en-US" dirty="0" smtClean="0"/>
              <a:t>Less contingently responsive</a:t>
            </a:r>
          </a:p>
          <a:p>
            <a:r>
              <a:rPr lang="en-US" dirty="0" smtClean="0"/>
              <a:t>Less names &amp; labels</a:t>
            </a:r>
          </a:p>
          <a:p>
            <a:r>
              <a:rPr lang="en-US" dirty="0" smtClean="0"/>
              <a:t>Less affirmatives &amp; criticism/negatives</a:t>
            </a:r>
          </a:p>
          <a:p>
            <a:endParaRPr lang="en-US" dirty="0" smtClean="0"/>
          </a:p>
          <a:p>
            <a:endParaRPr lang="en-US" dirty="0" smtClean="0"/>
          </a:p>
          <a:p>
            <a:r>
              <a:rPr lang="en-US" dirty="0" smtClean="0"/>
              <a:t>Result of a less active, responsive infant?</a:t>
            </a:r>
            <a:endParaRPr lang="en-IE" dirty="0"/>
          </a:p>
        </p:txBody>
      </p:sp>
      <p:sp>
        <p:nvSpPr>
          <p:cNvPr id="3" name="Title 2"/>
          <p:cNvSpPr>
            <a:spLocks noGrp="1"/>
          </p:cNvSpPr>
          <p:nvPr>
            <p:ph type="title"/>
          </p:nvPr>
        </p:nvSpPr>
        <p:spPr/>
        <p:txBody>
          <a:bodyPr>
            <a:normAutofit/>
          </a:bodyPr>
          <a:lstStyle/>
          <a:p>
            <a:r>
              <a:rPr lang="en-US" sz="2800" dirty="0" smtClean="0"/>
              <a:t>Results of pragmatic/functional analysis</a:t>
            </a:r>
            <a:endParaRPr lang="en-IE"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endParaRPr lang="en-IE" b="1" dirty="0" smtClean="0"/>
          </a:p>
          <a:p>
            <a:r>
              <a:rPr lang="en-US" dirty="0" smtClean="0"/>
              <a:t>Density: mean WPM &amp; utterance rate</a:t>
            </a:r>
          </a:p>
          <a:p>
            <a:r>
              <a:rPr lang="en-US" dirty="0" smtClean="0"/>
              <a:t>Non-meaningful speech &amp; vocalisations,10-13% of all maternal input.</a:t>
            </a:r>
          </a:p>
          <a:p>
            <a:r>
              <a:rPr lang="en-US" dirty="0" smtClean="0"/>
              <a:t>Verb tokens as proportion of total words, 17-20%.</a:t>
            </a:r>
          </a:p>
          <a:p>
            <a:r>
              <a:rPr lang="en-US" dirty="0" smtClean="0"/>
              <a:t>Noun tokens as proportion of total words, 21%.</a:t>
            </a:r>
          </a:p>
          <a:p>
            <a:r>
              <a:rPr lang="en-US" dirty="0" smtClean="0"/>
              <a:t>Interrogatives 7-31%, not sig. between groups.</a:t>
            </a:r>
          </a:p>
          <a:p>
            <a:r>
              <a:rPr lang="en-US" dirty="0" smtClean="0"/>
              <a:t>Modifiers very restricted at 3%.</a:t>
            </a:r>
          </a:p>
          <a:p>
            <a:r>
              <a:rPr lang="en-US" dirty="0" smtClean="0"/>
              <a:t>50% of all clauses in present or progressive tense for both groups; only 5% past tense.</a:t>
            </a:r>
          </a:p>
          <a:p>
            <a:r>
              <a:rPr lang="en-US" dirty="0" smtClean="0"/>
              <a:t>Copula is main verb in 15-20% of all utterances.</a:t>
            </a:r>
          </a:p>
          <a:p>
            <a:endParaRPr lang="en-US" b="1" dirty="0" smtClean="0"/>
          </a:p>
          <a:p>
            <a:endParaRPr lang="en-IE" dirty="0"/>
          </a:p>
        </p:txBody>
      </p:sp>
      <p:sp>
        <p:nvSpPr>
          <p:cNvPr id="3" name="Title 2"/>
          <p:cNvSpPr>
            <a:spLocks noGrp="1"/>
          </p:cNvSpPr>
          <p:nvPr>
            <p:ph type="title"/>
          </p:nvPr>
        </p:nvSpPr>
        <p:spPr/>
        <p:txBody>
          <a:bodyPr>
            <a:normAutofit fontScale="90000"/>
          </a:bodyPr>
          <a:lstStyle/>
          <a:p>
            <a:r>
              <a:rPr lang="en-US" dirty="0" smtClean="0"/>
              <a:t>Grammatical Analysis:</a:t>
            </a:r>
            <a:br>
              <a:rPr lang="en-US" dirty="0" smtClean="0"/>
            </a:br>
            <a:r>
              <a:rPr lang="en-IE" dirty="0" smtClean="0"/>
              <a:t>Similarities between groups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MLU sig. lower for high-risk group, p&lt;.05.</a:t>
            </a:r>
          </a:p>
          <a:p>
            <a:r>
              <a:rPr lang="en-US" dirty="0" smtClean="0"/>
              <a:t>Total word types sig. lower for high-risk group, p&lt;.01.</a:t>
            </a:r>
          </a:p>
          <a:p>
            <a:r>
              <a:rPr lang="en-US" dirty="0" smtClean="0"/>
              <a:t>VOCD sig. lower for high-risk group, p&lt;.05.</a:t>
            </a:r>
          </a:p>
          <a:p>
            <a:r>
              <a:rPr lang="en-US" dirty="0" smtClean="0"/>
              <a:t>Different verb types sig. lower for high-risk, p&lt;.001.</a:t>
            </a:r>
          </a:p>
          <a:p>
            <a:r>
              <a:rPr lang="en-US" dirty="0" smtClean="0"/>
              <a:t>Different noun types sig. lower for high-risk group, p&lt;.05.</a:t>
            </a:r>
          </a:p>
          <a:p>
            <a:r>
              <a:rPr lang="en-US" dirty="0" smtClean="0"/>
              <a:t>Zero clause utterances sig. higher for high-risk group, up to 80% of total input, p&lt;.001.</a:t>
            </a:r>
          </a:p>
          <a:p>
            <a:r>
              <a:rPr lang="en-US" dirty="0" smtClean="0"/>
              <a:t>Use of infant’s name in isolation sig. higher for high-risk group, p&lt;.05.</a:t>
            </a:r>
          </a:p>
          <a:p>
            <a:endParaRPr lang="en-IE" dirty="0"/>
          </a:p>
        </p:txBody>
      </p:sp>
      <p:sp>
        <p:nvSpPr>
          <p:cNvPr id="3" name="Title 2"/>
          <p:cNvSpPr>
            <a:spLocks noGrp="1"/>
          </p:cNvSpPr>
          <p:nvPr>
            <p:ph type="title"/>
          </p:nvPr>
        </p:nvSpPr>
        <p:spPr/>
        <p:txBody>
          <a:bodyPr>
            <a:normAutofit fontScale="90000"/>
          </a:bodyPr>
          <a:lstStyle/>
          <a:p>
            <a:r>
              <a:rPr lang="en-US" dirty="0" smtClean="0"/>
              <a:t>Differences between groups</a:t>
            </a:r>
            <a:br>
              <a:rPr lang="en-US" dirty="0" smtClean="0"/>
            </a:br>
            <a:endParaRPr lang="en-IE"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016691"/>
          </a:xfrm>
        </p:spPr>
        <p:txBody>
          <a:bodyPr>
            <a:normAutofit fontScale="70000" lnSpcReduction="20000"/>
          </a:bodyPr>
          <a:lstStyle/>
          <a:p>
            <a:r>
              <a:rPr lang="en-GB" dirty="0" smtClean="0"/>
              <a:t>Mothers selectively respond to and imitate infant vocalisations</a:t>
            </a:r>
          </a:p>
          <a:p>
            <a:r>
              <a:rPr lang="en-GB" dirty="0" smtClean="0"/>
              <a:t>Infants make use of this contingent social feedback to shape their babbling.</a:t>
            </a:r>
          </a:p>
          <a:p>
            <a:endParaRPr lang="en-GB" dirty="0" smtClean="0"/>
          </a:p>
          <a:p>
            <a:r>
              <a:rPr lang="en-GB" dirty="0" smtClean="0"/>
              <a:t>At both 12 &amp; 18 months, HR infants produced proportionately more, developmentally less complex, vocalisations than the LR controls.  </a:t>
            </a:r>
          </a:p>
          <a:p>
            <a:endParaRPr lang="en-GB" dirty="0" smtClean="0"/>
          </a:p>
          <a:p>
            <a:r>
              <a:rPr lang="en-GB" dirty="0" smtClean="0"/>
              <a:t>HR mothers in turn were differently responsive to the </a:t>
            </a:r>
            <a:r>
              <a:rPr lang="en-GB" b="1" u="sng" dirty="0" smtClean="0"/>
              <a:t>speech-like quality</a:t>
            </a:r>
            <a:r>
              <a:rPr lang="en-GB" dirty="0" smtClean="0"/>
              <a:t> of the vocalisations produced by their infant when compared with LR mothers at 18 months.  </a:t>
            </a:r>
          </a:p>
          <a:p>
            <a:endParaRPr lang="en-GB" dirty="0" smtClean="0"/>
          </a:p>
          <a:p>
            <a:r>
              <a:rPr lang="en-GB" dirty="0" smtClean="0"/>
              <a:t>HR mothers also imitated their infants’ vocalisations more frequently than the LR mothers.  </a:t>
            </a:r>
          </a:p>
          <a:p>
            <a:endParaRPr lang="en-GB" dirty="0" smtClean="0"/>
          </a:p>
          <a:p>
            <a:r>
              <a:rPr lang="en-GB" dirty="0" smtClean="0"/>
              <a:t>HR mothers may be implementing strategies of particular benefit as evidenced in some aspects of the infants’ language and cognitive outcome measures.</a:t>
            </a:r>
          </a:p>
          <a:p>
            <a:endParaRPr lang="en-IE" dirty="0" smtClean="0"/>
          </a:p>
          <a:p>
            <a:endParaRPr lang="en-IE" dirty="0"/>
          </a:p>
        </p:txBody>
      </p:sp>
      <p:sp>
        <p:nvSpPr>
          <p:cNvPr id="3" name="Title 2"/>
          <p:cNvSpPr>
            <a:spLocks noGrp="1"/>
          </p:cNvSpPr>
          <p:nvPr>
            <p:ph type="title"/>
          </p:nvPr>
        </p:nvSpPr>
        <p:spPr>
          <a:xfrm>
            <a:off x="457200" y="274638"/>
            <a:ext cx="8229600" cy="868362"/>
          </a:xfrm>
        </p:spPr>
        <p:txBody>
          <a:bodyPr>
            <a:normAutofit fontScale="90000"/>
          </a:bodyPr>
          <a:lstStyle/>
          <a:p>
            <a:r>
              <a:rPr lang="en-GB" sz="2200" dirty="0" smtClean="0"/>
              <a:t/>
            </a:r>
            <a:br>
              <a:rPr lang="en-GB" sz="2200" dirty="0" smtClean="0"/>
            </a:br>
            <a:r>
              <a:rPr lang="en-GB" sz="2200" dirty="0" smtClean="0"/>
              <a:t>Maternal response patterns to infant vocalisations</a:t>
            </a:r>
            <a:r>
              <a:rPr lang="en-IE" dirty="0" smtClean="0"/>
              <a:t/>
            </a:r>
            <a:br>
              <a:rPr lang="en-IE" dirty="0" smtClean="0"/>
            </a:br>
            <a:endParaRPr lang="en-IE"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r>
              <a:rPr lang="en-IE" dirty="0" smtClean="0"/>
              <a:t>Difficult to reliably and robustly identify behavioural markers at either individual or group level for autism before 12 or even 18 months.  </a:t>
            </a:r>
          </a:p>
          <a:p>
            <a:endParaRPr lang="en-IE" dirty="0" smtClean="0"/>
          </a:p>
          <a:p>
            <a:r>
              <a:rPr lang="en-IE" dirty="0" smtClean="0"/>
              <a:t>Parental report is crucial.  May also be productive to try to locate markers in the adaptive responsive behaviour of the adults who interact with these infants continually.  </a:t>
            </a:r>
          </a:p>
          <a:p>
            <a:endParaRPr lang="en-IE" dirty="0" smtClean="0"/>
          </a:p>
          <a:p>
            <a:r>
              <a:rPr lang="en-IE" dirty="0" smtClean="0"/>
              <a:t>By analysing those intuitive, non-conscious aspects of parenting that are nonetheless critical for development we may be able, together with the red flag behaviours identified in the infants themselves, to use maternal behaviours in interaction to help identify dyads at-risk in a bid to intervene as early as possible.  </a:t>
            </a:r>
          </a:p>
          <a:p>
            <a:endParaRPr lang="en-IE" dirty="0" smtClean="0"/>
          </a:p>
          <a:p>
            <a:r>
              <a:rPr lang="en-IE" dirty="0" smtClean="0"/>
              <a:t>Ask concerned parents about their style of interaction with their infant, specifically with regard to a hyper-stimulating style, which is proposed is a response to an under-active infant.  </a:t>
            </a:r>
          </a:p>
          <a:p>
            <a:endParaRPr lang="en-IE" dirty="0" smtClean="0"/>
          </a:p>
          <a:p>
            <a:r>
              <a:rPr lang="en-IE" dirty="0" smtClean="0"/>
              <a:t>It may well be that the mother who feels something is wrong is basing this intuition on her own behaviour with the infant, rather than on any specific behaviour manifested by the child, or in response to a lack or depressed rate of certain expected behaviours and initiatives.  </a:t>
            </a:r>
          </a:p>
          <a:p>
            <a:endParaRPr lang="en-IE" dirty="0"/>
          </a:p>
        </p:txBody>
      </p:sp>
      <p:sp>
        <p:nvSpPr>
          <p:cNvPr id="3" name="Title 2"/>
          <p:cNvSpPr>
            <a:spLocks noGrp="1"/>
          </p:cNvSpPr>
          <p:nvPr>
            <p:ph type="title"/>
          </p:nvPr>
        </p:nvSpPr>
        <p:spPr/>
        <p:txBody>
          <a:bodyPr/>
          <a:lstStyle/>
          <a:p>
            <a:r>
              <a:rPr lang="en-US" dirty="0" smtClean="0"/>
              <a:t>Conclusions </a:t>
            </a:r>
            <a:endParaRPr lang="en-IE"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GB" dirty="0" smtClean="0"/>
              <a:t>2nd aim: to </a:t>
            </a:r>
            <a:r>
              <a:rPr lang="en-IE" dirty="0" smtClean="0"/>
              <a:t>analyse relationship between maternal IDS functional style and infants’ cognitive, language and socio-communicative development</a:t>
            </a:r>
            <a:r>
              <a:rPr lang="en-GB" dirty="0" smtClean="0"/>
              <a:t> with a view to assessing the predictive validity of maternal speech functions for infant outcomes. </a:t>
            </a:r>
          </a:p>
          <a:p>
            <a:endParaRPr lang="en-GB" dirty="0" smtClean="0"/>
          </a:p>
          <a:p>
            <a:r>
              <a:rPr lang="en-GB" dirty="0" smtClean="0"/>
              <a:t>Few associations:  </a:t>
            </a:r>
            <a:r>
              <a:rPr lang="en-IE" dirty="0" smtClean="0"/>
              <a:t>increased incidence of attention-solicitations addressed to the high-risk infants is not in fact having a detrimental effect on developmental outcomes as it appears to have for the LR infants and may therefore have a place in intervention and training programmes. </a:t>
            </a:r>
          </a:p>
          <a:p>
            <a:endParaRPr lang="en-IE" dirty="0" smtClean="0"/>
          </a:p>
          <a:p>
            <a:r>
              <a:rPr lang="en-IE" dirty="0" smtClean="0"/>
              <a:t>Reinforces need for fine-grained contextual analyses before concluding that any particular style of interaction or IDS is inherently negative or beneficial in its effects </a:t>
            </a:r>
            <a:endParaRPr lang="en-IE" dirty="0"/>
          </a:p>
        </p:txBody>
      </p:sp>
      <p:sp>
        <p:nvSpPr>
          <p:cNvPr id="3" name="Title 2"/>
          <p:cNvSpPr>
            <a:spLocks noGrp="1"/>
          </p:cNvSpPr>
          <p:nvPr>
            <p:ph type="title"/>
          </p:nvPr>
        </p:nvSpPr>
        <p:spPr/>
        <p:txBody>
          <a:bodyPr/>
          <a:lstStyle/>
          <a:p>
            <a:endParaRPr lang="en-IE"/>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r>
              <a:rPr lang="en-IE" dirty="0" smtClean="0"/>
              <a:t>Only LR mothers’ responsive speech was positively associated with overall language scores aged 12 months, particularly with receptive language, and with initiating joint attention at 12 months.  </a:t>
            </a:r>
          </a:p>
          <a:p>
            <a:endParaRPr lang="en-IE" dirty="0" smtClean="0"/>
          </a:p>
          <a:p>
            <a:r>
              <a:rPr lang="en-IE" dirty="0" smtClean="0"/>
              <a:t>However we interpret this association as a further reflection that the LR infants are more active and engaged and so are provoking more responsive speech from the mother rather than the mother’s speech producing better outcomes for the infant.   </a:t>
            </a:r>
          </a:p>
          <a:p>
            <a:endParaRPr lang="en-US" dirty="0" smtClean="0"/>
          </a:p>
          <a:p>
            <a:r>
              <a:rPr lang="en-US" dirty="0" smtClean="0"/>
              <a:t>Delays in infant gesture and speech could alter the input infants receive leading to potential cascading effects on language development.</a:t>
            </a:r>
            <a:endParaRPr lang="en-GB" dirty="0" smtClean="0"/>
          </a:p>
          <a:p>
            <a:endParaRPr lang="en-GB" dirty="0" smtClean="0"/>
          </a:p>
          <a:p>
            <a:r>
              <a:rPr lang="en-GB" dirty="0" smtClean="0"/>
              <a:t>It is not the mothers’ usage of particular speech acts that facilitates language but rather language development is facilitated </a:t>
            </a:r>
            <a:r>
              <a:rPr lang="en-GB" i="1" u="sng" smtClean="0"/>
              <a:t>only  </a:t>
            </a:r>
            <a:r>
              <a:rPr lang="en-GB" smtClean="0"/>
              <a:t>when </a:t>
            </a:r>
            <a:r>
              <a:rPr lang="en-GB" dirty="0" smtClean="0"/>
              <a:t>the child is actively engaged during the utterance. </a:t>
            </a:r>
            <a:endParaRPr lang="en-IE" dirty="0"/>
          </a:p>
        </p:txBody>
      </p:sp>
      <p:sp>
        <p:nvSpPr>
          <p:cNvPr id="3" name="Title 2"/>
          <p:cNvSpPr>
            <a:spLocks noGrp="1"/>
          </p:cNvSpPr>
          <p:nvPr>
            <p:ph type="title"/>
          </p:nvPr>
        </p:nvSpPr>
        <p:spPr/>
        <p:txBody>
          <a:bodyPr/>
          <a:lstStyle/>
          <a:p>
            <a:endParaRPr lang="en-IE"/>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40000" lnSpcReduction="20000"/>
          </a:bodyPr>
          <a:lstStyle/>
          <a:p>
            <a:r>
              <a:rPr lang="en-IE" dirty="0" err="1" smtClean="0"/>
              <a:t>Siller</a:t>
            </a:r>
            <a:r>
              <a:rPr lang="en-IE" dirty="0" smtClean="0"/>
              <a:t>, M. &amp; </a:t>
            </a:r>
            <a:r>
              <a:rPr lang="en-IE" dirty="0" err="1" smtClean="0"/>
              <a:t>Sigman</a:t>
            </a:r>
            <a:r>
              <a:rPr lang="en-IE" dirty="0" smtClean="0"/>
              <a:t>, M.  (2002)  The behaviours of parents of children with autism predict the subsequent development of their children’s communication.  </a:t>
            </a:r>
            <a:r>
              <a:rPr lang="en-IE" i="1" dirty="0" smtClean="0"/>
              <a:t>Journal of Autism and Developmental Disorders</a:t>
            </a:r>
            <a:r>
              <a:rPr lang="en-IE" dirty="0" smtClean="0"/>
              <a:t>, 32: 77-89.</a:t>
            </a:r>
          </a:p>
          <a:p>
            <a:r>
              <a:rPr lang="en-GB" dirty="0" err="1" smtClean="0">
                <a:hlinkClick r:id="rId2"/>
              </a:rPr>
              <a:t>Siller</a:t>
            </a:r>
            <a:r>
              <a:rPr lang="en-GB" dirty="0" smtClean="0">
                <a:hlinkClick r:id="rId2"/>
              </a:rPr>
              <a:t> M</a:t>
            </a:r>
            <a:r>
              <a:rPr lang="en-GB" dirty="0" smtClean="0"/>
              <a:t>, </a:t>
            </a:r>
            <a:r>
              <a:rPr lang="en-GB" dirty="0" err="1" smtClean="0">
                <a:hlinkClick r:id="rId3"/>
              </a:rPr>
              <a:t>Sigman</a:t>
            </a:r>
            <a:r>
              <a:rPr lang="en-GB" dirty="0" smtClean="0">
                <a:hlinkClick r:id="rId3"/>
              </a:rPr>
              <a:t> M</a:t>
            </a:r>
            <a:r>
              <a:rPr lang="en-GB" dirty="0" smtClean="0"/>
              <a:t>. 2008  </a:t>
            </a:r>
            <a:r>
              <a:rPr lang="en-GB" dirty="0" err="1" smtClean="0"/>
              <a:t>Modeling</a:t>
            </a:r>
            <a:r>
              <a:rPr lang="en-GB" dirty="0" smtClean="0"/>
              <a:t> longitudinal change in the language abilities of children with autism: parent </a:t>
            </a:r>
            <a:r>
              <a:rPr lang="en-GB" dirty="0" err="1" smtClean="0"/>
              <a:t>behaviors</a:t>
            </a:r>
            <a:r>
              <a:rPr lang="en-GB" dirty="0" smtClean="0"/>
              <a:t> and child characteristics as predictors of change. </a:t>
            </a:r>
            <a:r>
              <a:rPr lang="en-GB" dirty="0" smtClean="0">
                <a:hlinkClick r:id="rId4" tooltip="Developmental psychology."/>
              </a:rPr>
              <a:t>Dev Psychol.</a:t>
            </a:r>
            <a:r>
              <a:rPr lang="en-GB" dirty="0" smtClean="0"/>
              <a:t> 2008 Nov;44(6):1691-704.</a:t>
            </a:r>
            <a:endParaRPr lang="en-IE" dirty="0" smtClean="0"/>
          </a:p>
          <a:p>
            <a:r>
              <a:rPr lang="en-GB" dirty="0" err="1" smtClean="0"/>
              <a:t>Venuti</a:t>
            </a:r>
            <a:r>
              <a:rPr lang="en-GB" dirty="0" smtClean="0"/>
              <a:t> P, de </a:t>
            </a:r>
            <a:r>
              <a:rPr lang="en-GB" dirty="0" err="1" smtClean="0"/>
              <a:t>Falco</a:t>
            </a:r>
            <a:r>
              <a:rPr lang="en-GB" dirty="0" smtClean="0"/>
              <a:t> S, Esposito G, </a:t>
            </a:r>
            <a:r>
              <a:rPr lang="en-GB" dirty="0" err="1" smtClean="0"/>
              <a:t>Zaninelli</a:t>
            </a:r>
            <a:r>
              <a:rPr lang="en-GB" dirty="0" smtClean="0"/>
              <a:t> M, Bornstein MH. </a:t>
            </a:r>
            <a:r>
              <a:rPr lang="en-GB" u="sng" dirty="0" smtClean="0">
                <a:hlinkClick r:id="rId5"/>
              </a:rPr>
              <a:t>Maternal functional speech to children: a comparison of autism spectrum disorder, Down syndrome, and typical development.</a:t>
            </a:r>
            <a:r>
              <a:rPr lang="en-GB" dirty="0" smtClean="0"/>
              <a:t> Res Dev </a:t>
            </a:r>
            <a:r>
              <a:rPr lang="en-GB" dirty="0" err="1" smtClean="0"/>
              <a:t>Disabil</a:t>
            </a:r>
            <a:r>
              <a:rPr lang="en-GB" dirty="0" smtClean="0"/>
              <a:t>. 2012 Mar-Apr;33(2):506-17. </a:t>
            </a:r>
            <a:endParaRPr lang="en-IE" dirty="0" smtClean="0"/>
          </a:p>
          <a:p>
            <a:r>
              <a:rPr lang="en-IE" dirty="0" err="1" smtClean="0"/>
              <a:t>Mahdhaoui</a:t>
            </a:r>
            <a:r>
              <a:rPr lang="en-IE" dirty="0" smtClean="0"/>
              <a:t>, A., </a:t>
            </a:r>
            <a:r>
              <a:rPr lang="en-IE" dirty="0" err="1" smtClean="0"/>
              <a:t>Chetouani</a:t>
            </a:r>
            <a:r>
              <a:rPr lang="en-IE" dirty="0" smtClean="0"/>
              <a:t>, M., Cassel, R. S., Saint-Georges, C., </a:t>
            </a:r>
            <a:r>
              <a:rPr lang="en-IE" dirty="0" err="1" smtClean="0"/>
              <a:t>Parlato</a:t>
            </a:r>
            <a:r>
              <a:rPr lang="en-IE" dirty="0" smtClean="0"/>
              <a:t>, E., </a:t>
            </a:r>
            <a:r>
              <a:rPr lang="en-IE" dirty="0" err="1" smtClean="0"/>
              <a:t>Laznik</a:t>
            </a:r>
            <a:r>
              <a:rPr lang="en-IE" dirty="0" smtClean="0"/>
              <a:t>, M-C., </a:t>
            </a:r>
            <a:r>
              <a:rPr lang="en-IE" dirty="0" err="1" smtClean="0"/>
              <a:t>Apicella</a:t>
            </a:r>
            <a:r>
              <a:rPr lang="en-IE" dirty="0" smtClean="0"/>
              <a:t>, F., </a:t>
            </a:r>
            <a:r>
              <a:rPr lang="en-IE" dirty="0" err="1" smtClean="0"/>
              <a:t>Muratori</a:t>
            </a:r>
            <a:r>
              <a:rPr lang="en-IE" dirty="0" smtClean="0"/>
              <a:t>, F., Maestro, S. and Cohen, D. (2011).  Computerized home video detection for </a:t>
            </a:r>
            <a:r>
              <a:rPr lang="en-IE" dirty="0" err="1" smtClean="0"/>
              <a:t>motherese</a:t>
            </a:r>
            <a:r>
              <a:rPr lang="en-IE" dirty="0" smtClean="0"/>
              <a:t> may help to study impaired interaction between infants who become autistic and their parents.  International Journal of Methods in Psychiatric Research, 20: e6–e18. </a:t>
            </a:r>
            <a:r>
              <a:rPr lang="en-IE" dirty="0" err="1" smtClean="0"/>
              <a:t>doi</a:t>
            </a:r>
            <a:r>
              <a:rPr lang="en-IE" dirty="0" smtClean="0"/>
              <a:t>: 10.1002/mpr.332</a:t>
            </a:r>
          </a:p>
          <a:p>
            <a:r>
              <a:rPr lang="en-GB" dirty="0" err="1" smtClean="0"/>
              <a:t>Meirsschaut</a:t>
            </a:r>
            <a:r>
              <a:rPr lang="en-GB" dirty="0" smtClean="0"/>
              <a:t>, M., </a:t>
            </a:r>
            <a:r>
              <a:rPr lang="en-GB" dirty="0" err="1" smtClean="0"/>
              <a:t>Roeyers</a:t>
            </a:r>
            <a:r>
              <a:rPr lang="en-GB" dirty="0" smtClean="0"/>
              <a:t>, H. &amp; </a:t>
            </a:r>
            <a:r>
              <a:rPr lang="en-GB" dirty="0" err="1" smtClean="0"/>
              <a:t>Warreyn</a:t>
            </a:r>
            <a:r>
              <a:rPr lang="en-GB" dirty="0" smtClean="0"/>
              <a:t>, P.  (2011).  The social interactive behaviour of young children with autism spectrum disorder and their mothers.  </a:t>
            </a:r>
            <a:r>
              <a:rPr lang="en-GB" i="1" dirty="0" smtClean="0"/>
              <a:t>Autism</a:t>
            </a:r>
            <a:r>
              <a:rPr lang="en-GB" dirty="0" smtClean="0"/>
              <a:t>, 15(1), 43-64.  </a:t>
            </a:r>
            <a:endParaRPr lang="en-IE" dirty="0" smtClean="0"/>
          </a:p>
          <a:p>
            <a:r>
              <a:rPr lang="en-GB" dirty="0" err="1" smtClean="0"/>
              <a:t>Dereu</a:t>
            </a:r>
            <a:r>
              <a:rPr lang="en-GB" dirty="0" smtClean="0"/>
              <a:t>, M., </a:t>
            </a:r>
            <a:r>
              <a:rPr lang="en-GB" dirty="0" err="1" smtClean="0"/>
              <a:t>Roeyers</a:t>
            </a:r>
            <a:r>
              <a:rPr lang="en-GB" dirty="0" smtClean="0"/>
              <a:t>, H., </a:t>
            </a:r>
            <a:r>
              <a:rPr lang="en-GB" dirty="0" err="1" smtClean="0"/>
              <a:t>Raymaekers</a:t>
            </a:r>
            <a:r>
              <a:rPr lang="en-GB" dirty="0" smtClean="0"/>
              <a:t>, R. &amp; </a:t>
            </a:r>
            <a:r>
              <a:rPr lang="en-GB" dirty="0" err="1" smtClean="0"/>
              <a:t>Warreyn</a:t>
            </a:r>
            <a:r>
              <a:rPr lang="en-GB" dirty="0" smtClean="0"/>
              <a:t>, P.  (2012).  Exploring individual trajectories of social communicative development in toddlers at risk for autism spectrum disorders.  Research in Autism Spectrum Disorders, 6, 1038-1052.</a:t>
            </a:r>
            <a:endParaRPr lang="en-IE" dirty="0" smtClean="0"/>
          </a:p>
          <a:p>
            <a:r>
              <a:rPr lang="en-IE" dirty="0" smtClean="0"/>
              <a:t>Feldman, R.  (2007).  Parent–infant synchrony and the construction of shared timing; physiological precursors, developmental outcomes, and risk conditions.  Journal of Child Psychology &amp; Psychiatry, 48(3-4), 329-354.</a:t>
            </a:r>
          </a:p>
          <a:p>
            <a:endParaRPr lang="en-IE" b="1" dirty="0" smtClean="0"/>
          </a:p>
          <a:p>
            <a:r>
              <a:rPr lang="en-IE" dirty="0" err="1" smtClean="0">
                <a:hlinkClick r:id="rId6" action="ppaction://hlinkfile"/>
              </a:rPr>
              <a:t>Kasari</a:t>
            </a:r>
            <a:r>
              <a:rPr lang="en-IE" dirty="0" smtClean="0">
                <a:hlinkClick r:id="rId6" action="ppaction://hlinkfile"/>
              </a:rPr>
              <a:t> C</a:t>
            </a:r>
            <a:r>
              <a:rPr lang="en-IE" dirty="0" smtClean="0"/>
              <a:t>, </a:t>
            </a:r>
            <a:r>
              <a:rPr lang="en-IE" dirty="0" err="1" smtClean="0">
                <a:hlinkClick r:id="rId7" action="ppaction://hlinkfile"/>
              </a:rPr>
              <a:t>Gulsrud</a:t>
            </a:r>
            <a:r>
              <a:rPr lang="en-IE" dirty="0" smtClean="0">
                <a:hlinkClick r:id="rId7" action="ppaction://hlinkfile"/>
              </a:rPr>
              <a:t> A</a:t>
            </a:r>
            <a:r>
              <a:rPr lang="en-IE" dirty="0" smtClean="0"/>
              <a:t>, </a:t>
            </a:r>
            <a:r>
              <a:rPr lang="en-IE" dirty="0" smtClean="0">
                <a:hlinkClick r:id="rId8" action="ppaction://hlinkfile"/>
              </a:rPr>
              <a:t>Freeman S</a:t>
            </a:r>
            <a:r>
              <a:rPr lang="en-IE" dirty="0" smtClean="0"/>
              <a:t>, </a:t>
            </a:r>
            <a:r>
              <a:rPr lang="en-IE" dirty="0" err="1" smtClean="0">
                <a:hlinkClick r:id="rId9" action="ppaction://hlinkfile"/>
              </a:rPr>
              <a:t>Paparella</a:t>
            </a:r>
            <a:r>
              <a:rPr lang="en-IE" dirty="0" smtClean="0">
                <a:hlinkClick r:id="rId9" action="ppaction://hlinkfile"/>
              </a:rPr>
              <a:t> T</a:t>
            </a:r>
            <a:r>
              <a:rPr lang="en-IE" dirty="0" smtClean="0"/>
              <a:t>, </a:t>
            </a:r>
            <a:r>
              <a:rPr lang="en-IE" dirty="0" err="1" smtClean="0">
                <a:hlinkClick r:id="rId10" action="ppaction://hlinkfile"/>
              </a:rPr>
              <a:t>Hellemann</a:t>
            </a:r>
            <a:r>
              <a:rPr lang="en-IE" dirty="0" smtClean="0">
                <a:hlinkClick r:id="rId10" action="ppaction://hlinkfile"/>
              </a:rPr>
              <a:t> G</a:t>
            </a:r>
            <a:r>
              <a:rPr lang="en-IE" dirty="0" smtClean="0"/>
              <a:t>.  (2012). Longitudinal follow-up of children with autism receiving targeted interventions on joint attention and play. J Am </a:t>
            </a:r>
            <a:r>
              <a:rPr lang="en-IE" dirty="0" err="1" smtClean="0"/>
              <a:t>Acad</a:t>
            </a:r>
            <a:r>
              <a:rPr lang="en-IE" dirty="0" smtClean="0"/>
              <a:t> Child </a:t>
            </a:r>
            <a:r>
              <a:rPr lang="en-IE" dirty="0" err="1" smtClean="0"/>
              <a:t>Adolesc</a:t>
            </a:r>
            <a:r>
              <a:rPr lang="en-IE" dirty="0" smtClean="0"/>
              <a:t> Psychiatry, May;51(5):487-95. </a:t>
            </a:r>
          </a:p>
          <a:p>
            <a:endParaRPr lang="en-IE" dirty="0" smtClean="0"/>
          </a:p>
          <a:p>
            <a:endParaRPr lang="en-IE" dirty="0"/>
          </a:p>
        </p:txBody>
      </p:sp>
      <p:sp>
        <p:nvSpPr>
          <p:cNvPr id="3" name="Title 2"/>
          <p:cNvSpPr>
            <a:spLocks noGrp="1"/>
          </p:cNvSpPr>
          <p:nvPr>
            <p:ph type="title"/>
          </p:nvPr>
        </p:nvSpPr>
        <p:spPr/>
        <p:txBody>
          <a:bodyPr/>
          <a:lstStyle/>
          <a:p>
            <a:endParaRPr lang="en-IE"/>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348</TotalTime>
  <Words>1490</Words>
  <Application>Microsoft Office PowerPoint</Application>
  <PresentationFormat>On-screen Show (4:3)</PresentationFormat>
  <Paragraphs>180</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Concourse</vt:lpstr>
      <vt:lpstr>Jean Quigley </vt:lpstr>
      <vt:lpstr>Project </vt:lpstr>
      <vt:lpstr>Mother-Infant Interaction</vt:lpstr>
      <vt:lpstr>Slide 4</vt:lpstr>
      <vt:lpstr>Maternal language in interaction</vt:lpstr>
      <vt:lpstr>Slide 6</vt:lpstr>
      <vt:lpstr>Pre-linguistic period in ASD</vt:lpstr>
      <vt:lpstr>Brief description </vt:lpstr>
      <vt:lpstr>Why infant siblings?</vt:lpstr>
      <vt:lpstr>Slide 10</vt:lpstr>
      <vt:lpstr>Microanalysis</vt:lpstr>
      <vt:lpstr>Aims and Objectives   </vt:lpstr>
      <vt:lpstr>Functional analysis of IDS</vt:lpstr>
      <vt:lpstr>Outcomes?</vt:lpstr>
      <vt:lpstr>Results of pragmatic/functional analysis</vt:lpstr>
      <vt:lpstr>Grammatical Analysis: Similarities between groups</vt:lpstr>
      <vt:lpstr>Differences between groups </vt:lpstr>
      <vt:lpstr> Maternal response patterns to infant vocalisations </vt:lpstr>
      <vt:lpstr>Conclusions </vt:lpstr>
      <vt:lpstr>Slide 20</vt:lpstr>
      <vt:lpstr>Slide 21</vt:lpstr>
      <vt:lpstr>Slide 22</vt:lpstr>
    </vt:vector>
  </TitlesOfParts>
  <Company>TCD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Jean Quigley </dc:title>
  <dc:creator>quigleyj</dc:creator>
  <cp:lastModifiedBy>quigleyj</cp:lastModifiedBy>
  <cp:revision>57</cp:revision>
  <dcterms:created xsi:type="dcterms:W3CDTF">2010-10-11T08:40:38Z</dcterms:created>
  <dcterms:modified xsi:type="dcterms:W3CDTF">2013-04-08T12:47:59Z</dcterms:modified>
</cp:coreProperties>
</file>