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notesMasterIdLst>
    <p:notesMasterId r:id="rId44"/>
  </p:notesMasterIdLst>
  <p:sldIdLst>
    <p:sldId id="262" r:id="rId2"/>
    <p:sldId id="256" r:id="rId3"/>
    <p:sldId id="274" r:id="rId4"/>
    <p:sldId id="265" r:id="rId5"/>
    <p:sldId id="268" r:id="rId6"/>
    <p:sldId id="275" r:id="rId7"/>
    <p:sldId id="269" r:id="rId8"/>
    <p:sldId id="270" r:id="rId9"/>
    <p:sldId id="277" r:id="rId10"/>
    <p:sldId id="264" r:id="rId11"/>
    <p:sldId id="271" r:id="rId12"/>
    <p:sldId id="276" r:id="rId13"/>
    <p:sldId id="273" r:id="rId14"/>
    <p:sldId id="272" r:id="rId15"/>
    <p:sldId id="279" r:id="rId16"/>
    <p:sldId id="263" r:id="rId17"/>
    <p:sldId id="285" r:id="rId18"/>
    <p:sldId id="280" r:id="rId19"/>
    <p:sldId id="281" r:id="rId20"/>
    <p:sldId id="295" r:id="rId21"/>
    <p:sldId id="267" r:id="rId22"/>
    <p:sldId id="282" r:id="rId23"/>
    <p:sldId id="284" r:id="rId24"/>
    <p:sldId id="291" r:id="rId25"/>
    <p:sldId id="286" r:id="rId26"/>
    <p:sldId id="293" r:id="rId27"/>
    <p:sldId id="287" r:id="rId28"/>
    <p:sldId id="292" r:id="rId29"/>
    <p:sldId id="288" r:id="rId30"/>
    <p:sldId id="294" r:id="rId31"/>
    <p:sldId id="289" r:id="rId32"/>
    <p:sldId id="302" r:id="rId33"/>
    <p:sldId id="298" r:id="rId34"/>
    <p:sldId id="299" r:id="rId35"/>
    <p:sldId id="300" r:id="rId36"/>
    <p:sldId id="301" r:id="rId37"/>
    <p:sldId id="303" r:id="rId38"/>
    <p:sldId id="304" r:id="rId39"/>
    <p:sldId id="296" r:id="rId40"/>
    <p:sldId id="297" r:id="rId41"/>
    <p:sldId id="261" r:id="rId42"/>
    <p:sldId id="305" r:id="rId43"/>
  </p:sldIdLst>
  <p:sldSz cx="9144000" cy="6858000" type="screen4x3"/>
  <p:notesSz cx="6858000" cy="9144000"/>
  <p:defaultTextStyle>
    <a:defPPr>
      <a:defRPr lang="en-GB"/>
    </a:defPPr>
    <a:lvl1pPr algn="r" rtl="0" fontAlgn="base">
      <a:spcBef>
        <a:spcPct val="0"/>
      </a:spcBef>
      <a:spcAft>
        <a:spcPct val="0"/>
      </a:spcAft>
      <a:defRPr sz="1400" kern="1200">
        <a:solidFill>
          <a:schemeClr val="tx1"/>
        </a:solidFill>
        <a:latin typeface="Arial" charset="0"/>
        <a:ea typeface="+mn-ea"/>
        <a:cs typeface="+mn-cs"/>
      </a:defRPr>
    </a:lvl1pPr>
    <a:lvl2pPr marL="457200" algn="r" rtl="0" fontAlgn="base">
      <a:spcBef>
        <a:spcPct val="0"/>
      </a:spcBef>
      <a:spcAft>
        <a:spcPct val="0"/>
      </a:spcAft>
      <a:defRPr sz="1400" kern="1200">
        <a:solidFill>
          <a:schemeClr val="tx1"/>
        </a:solidFill>
        <a:latin typeface="Arial" charset="0"/>
        <a:ea typeface="+mn-ea"/>
        <a:cs typeface="+mn-cs"/>
      </a:defRPr>
    </a:lvl2pPr>
    <a:lvl3pPr marL="914400" algn="r" rtl="0" fontAlgn="base">
      <a:spcBef>
        <a:spcPct val="0"/>
      </a:spcBef>
      <a:spcAft>
        <a:spcPct val="0"/>
      </a:spcAft>
      <a:defRPr sz="1400" kern="1200">
        <a:solidFill>
          <a:schemeClr val="tx1"/>
        </a:solidFill>
        <a:latin typeface="Arial" charset="0"/>
        <a:ea typeface="+mn-ea"/>
        <a:cs typeface="+mn-cs"/>
      </a:defRPr>
    </a:lvl3pPr>
    <a:lvl4pPr marL="1371600" algn="r" rtl="0" fontAlgn="base">
      <a:spcBef>
        <a:spcPct val="0"/>
      </a:spcBef>
      <a:spcAft>
        <a:spcPct val="0"/>
      </a:spcAft>
      <a:defRPr sz="1400" kern="1200">
        <a:solidFill>
          <a:schemeClr val="tx1"/>
        </a:solidFill>
        <a:latin typeface="Arial" charset="0"/>
        <a:ea typeface="+mn-ea"/>
        <a:cs typeface="+mn-cs"/>
      </a:defRPr>
    </a:lvl4pPr>
    <a:lvl5pPr marL="1828800" algn="r"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72727C"/>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665" autoAdjust="0"/>
    <p:restoredTop sz="94660"/>
  </p:normalViewPr>
  <p:slideViewPr>
    <p:cSldViewPr snapToGrid="0">
      <p:cViewPr varScale="1">
        <p:scale>
          <a:sx n="109" d="100"/>
          <a:sy n="109" d="100"/>
        </p:scale>
        <p:origin x="-1740"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4%20EuroCALL\11-12g1%20move%20coun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4%20EuroCALL\11-12g1%20move%20coun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4%20EuroCALL\11-12g1%20move%20coun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4%20EuroCALL\11-12g1%20move%20cou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v>Group 1</c:v>
          </c:tx>
          <c:invertIfNegative val="0"/>
          <c:cat>
            <c:strRef>
              <c:f>'[11-12g1 move counts.xlsx]Sheet1'!$B$5:$B$21</c:f>
              <c:strCache>
                <c:ptCount val="17"/>
                <c:pt idx="0">
                  <c:v>Dissents</c:v>
                </c:pt>
                <c:pt idx="1">
                  <c:v>Developers</c:v>
                </c:pt>
                <c:pt idx="2">
                  <c:v>Elicited clarifications / info / opinions</c:v>
                </c:pt>
                <c:pt idx="3">
                  <c:v>Bare agreements</c:v>
                </c:pt>
                <c:pt idx="4">
                  <c:v>Initiations</c:v>
                </c:pt>
                <c:pt idx="5">
                  <c:v>Elaborated agreements</c:v>
                </c:pt>
                <c:pt idx="6">
                  <c:v>Agree-and-dissents</c:v>
                </c:pt>
                <c:pt idx="7">
                  <c:v>Clarification and info requests</c:v>
                </c:pt>
                <c:pt idx="8">
                  <c:v>Challenges</c:v>
                </c:pt>
                <c:pt idx="9">
                  <c:v>Concessions</c:v>
                </c:pt>
                <c:pt idx="10">
                  <c:v>Generalisers</c:v>
                </c:pt>
                <c:pt idx="11">
                  <c:v>Unelicited clarifications</c:v>
                </c:pt>
                <c:pt idx="12">
                  <c:v>Acknowledgements</c:v>
                </c:pt>
                <c:pt idx="13">
                  <c:v>Tangents</c:v>
                </c:pt>
                <c:pt idx="14">
                  <c:v>Prompts</c:v>
                </c:pt>
                <c:pt idx="15">
                  <c:v>Summarisers</c:v>
                </c:pt>
                <c:pt idx="16">
                  <c:v>Receipts</c:v>
                </c:pt>
              </c:strCache>
            </c:strRef>
          </c:cat>
          <c:val>
            <c:numRef>
              <c:f>'[11-12g1 move counts.xlsx]Sheet1'!$D$5:$D$21</c:f>
              <c:numCache>
                <c:formatCode>0%</c:formatCode>
                <c:ptCount val="17"/>
                <c:pt idx="0">
                  <c:v>0.21568627450980393</c:v>
                </c:pt>
                <c:pt idx="1">
                  <c:v>0.16666666666666666</c:v>
                </c:pt>
                <c:pt idx="2">
                  <c:v>0.14705882352941177</c:v>
                </c:pt>
                <c:pt idx="3">
                  <c:v>0.12745098039215685</c:v>
                </c:pt>
                <c:pt idx="4">
                  <c:v>6.8627450980392163E-2</c:v>
                </c:pt>
                <c:pt idx="5">
                  <c:v>5.8823529411764705E-2</c:v>
                </c:pt>
                <c:pt idx="6">
                  <c:v>4.9019607843137254E-2</c:v>
                </c:pt>
                <c:pt idx="7">
                  <c:v>4.9019607843137254E-2</c:v>
                </c:pt>
                <c:pt idx="8">
                  <c:v>3.9215686274509803E-2</c:v>
                </c:pt>
                <c:pt idx="9">
                  <c:v>1.9607843137254902E-2</c:v>
                </c:pt>
                <c:pt idx="10">
                  <c:v>1.9607843137254902E-2</c:v>
                </c:pt>
                <c:pt idx="11">
                  <c:v>9.8039215686274508E-3</c:v>
                </c:pt>
                <c:pt idx="12">
                  <c:v>9.8039215686274508E-3</c:v>
                </c:pt>
                <c:pt idx="13">
                  <c:v>9.8039215686274508E-3</c:v>
                </c:pt>
                <c:pt idx="14">
                  <c:v>9.8039215686274508E-3</c:v>
                </c:pt>
                <c:pt idx="15">
                  <c:v>0</c:v>
                </c:pt>
                <c:pt idx="16">
                  <c:v>0</c:v>
                </c:pt>
              </c:numCache>
            </c:numRef>
          </c:val>
        </c:ser>
        <c:dLbls>
          <c:showLegendKey val="0"/>
          <c:showVal val="0"/>
          <c:showCatName val="0"/>
          <c:showSerName val="0"/>
          <c:showPercent val="0"/>
          <c:showBubbleSize val="0"/>
        </c:dLbls>
        <c:gapWidth val="150"/>
        <c:axId val="218313088"/>
        <c:axId val="218315776"/>
      </c:barChart>
      <c:catAx>
        <c:axId val="218313088"/>
        <c:scaling>
          <c:orientation val="minMax"/>
        </c:scaling>
        <c:delete val="0"/>
        <c:axPos val="b"/>
        <c:majorTickMark val="out"/>
        <c:minorTickMark val="none"/>
        <c:tickLblPos val="nextTo"/>
        <c:crossAx val="218315776"/>
        <c:crosses val="autoZero"/>
        <c:auto val="1"/>
        <c:lblAlgn val="ctr"/>
        <c:lblOffset val="100"/>
        <c:noMultiLvlLbl val="0"/>
      </c:catAx>
      <c:valAx>
        <c:axId val="218315776"/>
        <c:scaling>
          <c:orientation val="minMax"/>
        </c:scaling>
        <c:delete val="0"/>
        <c:axPos val="l"/>
        <c:majorGridlines/>
        <c:numFmt formatCode="0%" sourceLinked="1"/>
        <c:majorTickMark val="out"/>
        <c:minorTickMark val="none"/>
        <c:tickLblPos val="nextTo"/>
        <c:crossAx val="21831308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v>Group 2</c:v>
          </c:tx>
          <c:invertIfNegative val="0"/>
          <c:cat>
            <c:strRef>
              <c:f>'[11-12g1 move counts.xlsx]Sheet1'!$B$30:$B$46</c:f>
              <c:strCache>
                <c:ptCount val="17"/>
                <c:pt idx="0">
                  <c:v>Elicited clarifications / info / opinions</c:v>
                </c:pt>
                <c:pt idx="1">
                  <c:v>Clarification and info requests</c:v>
                </c:pt>
                <c:pt idx="2">
                  <c:v>Developers</c:v>
                </c:pt>
                <c:pt idx="3">
                  <c:v>Elaborated agreements</c:v>
                </c:pt>
                <c:pt idx="4">
                  <c:v>Initiations</c:v>
                </c:pt>
                <c:pt idx="5">
                  <c:v>Bare agreements</c:v>
                </c:pt>
                <c:pt idx="6">
                  <c:v>Summarisers</c:v>
                </c:pt>
                <c:pt idx="7">
                  <c:v>Agree-and-dissents</c:v>
                </c:pt>
                <c:pt idx="8">
                  <c:v>Concessions</c:v>
                </c:pt>
                <c:pt idx="9">
                  <c:v>Dissents</c:v>
                </c:pt>
                <c:pt idx="10">
                  <c:v>Challenges</c:v>
                </c:pt>
                <c:pt idx="11">
                  <c:v>Unelicited clarifications</c:v>
                </c:pt>
                <c:pt idx="12">
                  <c:v>Acknowledgements</c:v>
                </c:pt>
                <c:pt idx="13">
                  <c:v>Generalisers</c:v>
                </c:pt>
                <c:pt idx="14">
                  <c:v>Tangents</c:v>
                </c:pt>
                <c:pt idx="15">
                  <c:v>Prompts</c:v>
                </c:pt>
                <c:pt idx="16">
                  <c:v>Receipts</c:v>
                </c:pt>
              </c:strCache>
            </c:strRef>
          </c:cat>
          <c:val>
            <c:numRef>
              <c:f>'[11-12g1 move counts.xlsx]Sheet1'!$D$30:$D$46</c:f>
              <c:numCache>
                <c:formatCode>0%</c:formatCode>
                <c:ptCount val="17"/>
                <c:pt idx="0">
                  <c:v>0.32142857142857145</c:v>
                </c:pt>
                <c:pt idx="1">
                  <c:v>0.2857142857142857</c:v>
                </c:pt>
                <c:pt idx="2">
                  <c:v>0.21428571428571427</c:v>
                </c:pt>
                <c:pt idx="3">
                  <c:v>7.1428571428571425E-2</c:v>
                </c:pt>
                <c:pt idx="4">
                  <c:v>5.3571428571428568E-2</c:v>
                </c:pt>
                <c:pt idx="5">
                  <c:v>3.5714285714285712E-2</c:v>
                </c:pt>
                <c:pt idx="6">
                  <c:v>1.7857142857142856E-2</c:v>
                </c:pt>
                <c:pt idx="7">
                  <c:v>0</c:v>
                </c:pt>
                <c:pt idx="8">
                  <c:v>0</c:v>
                </c:pt>
                <c:pt idx="9">
                  <c:v>0</c:v>
                </c:pt>
                <c:pt idx="10">
                  <c:v>0</c:v>
                </c:pt>
                <c:pt idx="11">
                  <c:v>0</c:v>
                </c:pt>
                <c:pt idx="12">
                  <c:v>0</c:v>
                </c:pt>
                <c:pt idx="13">
                  <c:v>0</c:v>
                </c:pt>
                <c:pt idx="14">
                  <c:v>0</c:v>
                </c:pt>
                <c:pt idx="15">
                  <c:v>0</c:v>
                </c:pt>
                <c:pt idx="16">
                  <c:v>0</c:v>
                </c:pt>
              </c:numCache>
            </c:numRef>
          </c:val>
        </c:ser>
        <c:dLbls>
          <c:showLegendKey val="0"/>
          <c:showVal val="0"/>
          <c:showCatName val="0"/>
          <c:showSerName val="0"/>
          <c:showPercent val="0"/>
          <c:showBubbleSize val="0"/>
        </c:dLbls>
        <c:gapWidth val="150"/>
        <c:axId val="31699328"/>
        <c:axId val="31700864"/>
      </c:barChart>
      <c:catAx>
        <c:axId val="31699328"/>
        <c:scaling>
          <c:orientation val="minMax"/>
        </c:scaling>
        <c:delete val="0"/>
        <c:axPos val="b"/>
        <c:majorTickMark val="out"/>
        <c:minorTickMark val="none"/>
        <c:tickLblPos val="nextTo"/>
        <c:crossAx val="31700864"/>
        <c:crosses val="autoZero"/>
        <c:auto val="1"/>
        <c:lblAlgn val="ctr"/>
        <c:lblOffset val="100"/>
        <c:noMultiLvlLbl val="0"/>
      </c:catAx>
      <c:valAx>
        <c:axId val="31700864"/>
        <c:scaling>
          <c:orientation val="minMax"/>
        </c:scaling>
        <c:delete val="0"/>
        <c:axPos val="l"/>
        <c:majorGridlines/>
        <c:numFmt formatCode="0%" sourceLinked="1"/>
        <c:majorTickMark val="out"/>
        <c:minorTickMark val="none"/>
        <c:tickLblPos val="nextTo"/>
        <c:crossAx val="3169932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IE" dirty="0"/>
              <a:t>Ratio</a:t>
            </a:r>
            <a:r>
              <a:rPr lang="en-IE" baseline="0" dirty="0"/>
              <a:t> of </a:t>
            </a:r>
            <a:r>
              <a:rPr lang="en-IE" i="1" baseline="0" dirty="0"/>
              <a:t>High</a:t>
            </a:r>
            <a:r>
              <a:rPr lang="en-IE" baseline="0" dirty="0"/>
              <a:t> contingency to </a:t>
            </a:r>
            <a:r>
              <a:rPr lang="en-IE" i="1" baseline="0" dirty="0"/>
              <a:t>Low or </a:t>
            </a:r>
            <a:r>
              <a:rPr lang="en-IE" i="1" baseline="0" dirty="0" smtClean="0"/>
              <a:t>None</a:t>
            </a:r>
            <a:r>
              <a:rPr lang="en-IE" baseline="0" dirty="0" smtClean="0"/>
              <a:t>, per type</a:t>
            </a:r>
            <a:endParaRPr lang="en-IE" dirty="0"/>
          </a:p>
        </c:rich>
      </c:tx>
      <c:overlay val="0"/>
    </c:title>
    <c:autoTitleDeleted val="0"/>
    <c:plotArea>
      <c:layout/>
      <c:barChart>
        <c:barDir val="col"/>
        <c:grouping val="clustered"/>
        <c:varyColors val="0"/>
        <c:ser>
          <c:idx val="0"/>
          <c:order val="0"/>
          <c:tx>
            <c:strRef>
              <c:f>'[11-12g1 move counts.xlsx]Sheet1'!$K$32</c:f>
              <c:strCache>
                <c:ptCount val="1"/>
                <c:pt idx="0">
                  <c:v>Group 1</c:v>
                </c:pt>
              </c:strCache>
            </c:strRef>
          </c:tx>
          <c:invertIfNegative val="0"/>
          <c:dLbls>
            <c:showLegendKey val="0"/>
            <c:showVal val="1"/>
            <c:showCatName val="0"/>
            <c:showSerName val="0"/>
            <c:showPercent val="0"/>
            <c:showBubbleSize val="0"/>
            <c:showLeaderLines val="0"/>
          </c:dLbls>
          <c:cat>
            <c:strRef>
              <c:f>'[11-12g1 move counts.xlsx]Sheet1'!$L$31:$M$31</c:f>
              <c:strCache>
                <c:ptCount val="2"/>
                <c:pt idx="0">
                  <c:v>Retrospective contingency</c:v>
                </c:pt>
                <c:pt idx="1">
                  <c:v>Prospective contingency</c:v>
                </c:pt>
              </c:strCache>
            </c:strRef>
          </c:cat>
          <c:val>
            <c:numRef>
              <c:f>'[11-12g1 move counts.xlsx]Sheet1'!$L$32:$M$32</c:f>
              <c:numCache>
                <c:formatCode>0.0</c:formatCode>
                <c:ptCount val="2"/>
                <c:pt idx="0">
                  <c:v>5.8</c:v>
                </c:pt>
                <c:pt idx="1">
                  <c:v>1</c:v>
                </c:pt>
              </c:numCache>
            </c:numRef>
          </c:val>
        </c:ser>
        <c:ser>
          <c:idx val="1"/>
          <c:order val="1"/>
          <c:tx>
            <c:strRef>
              <c:f>'[11-12g1 move counts.xlsx]Sheet1'!$K$33</c:f>
              <c:strCache>
                <c:ptCount val="1"/>
                <c:pt idx="0">
                  <c:v>Group 2</c:v>
                </c:pt>
              </c:strCache>
            </c:strRef>
          </c:tx>
          <c:invertIfNegative val="0"/>
          <c:dLbls>
            <c:showLegendKey val="0"/>
            <c:showVal val="1"/>
            <c:showCatName val="0"/>
            <c:showSerName val="0"/>
            <c:showPercent val="0"/>
            <c:showBubbleSize val="0"/>
            <c:showLeaderLines val="0"/>
          </c:dLbls>
          <c:cat>
            <c:strRef>
              <c:f>'[11-12g1 move counts.xlsx]Sheet1'!$L$31:$M$31</c:f>
              <c:strCache>
                <c:ptCount val="2"/>
                <c:pt idx="0">
                  <c:v>Retrospective contingency</c:v>
                </c:pt>
                <c:pt idx="1">
                  <c:v>Prospective contingency</c:v>
                </c:pt>
              </c:strCache>
            </c:strRef>
          </c:cat>
          <c:val>
            <c:numRef>
              <c:f>'[11-12g1 move counts.xlsx]Sheet1'!$L$33:$M$33</c:f>
              <c:numCache>
                <c:formatCode>0.0</c:formatCode>
                <c:ptCount val="2"/>
                <c:pt idx="0">
                  <c:v>1.7142857142857142</c:v>
                </c:pt>
                <c:pt idx="1">
                  <c:v>0.79166666666666663</c:v>
                </c:pt>
              </c:numCache>
            </c:numRef>
          </c:val>
        </c:ser>
        <c:dLbls>
          <c:showLegendKey val="0"/>
          <c:showVal val="0"/>
          <c:showCatName val="0"/>
          <c:showSerName val="0"/>
          <c:showPercent val="0"/>
          <c:showBubbleSize val="0"/>
        </c:dLbls>
        <c:gapWidth val="150"/>
        <c:axId val="33321728"/>
        <c:axId val="33323264"/>
      </c:barChart>
      <c:catAx>
        <c:axId val="33321728"/>
        <c:scaling>
          <c:orientation val="minMax"/>
        </c:scaling>
        <c:delete val="0"/>
        <c:axPos val="b"/>
        <c:majorTickMark val="out"/>
        <c:minorTickMark val="none"/>
        <c:tickLblPos val="nextTo"/>
        <c:crossAx val="33323264"/>
        <c:crosses val="autoZero"/>
        <c:auto val="1"/>
        <c:lblAlgn val="ctr"/>
        <c:lblOffset val="100"/>
        <c:noMultiLvlLbl val="0"/>
      </c:catAx>
      <c:valAx>
        <c:axId val="33323264"/>
        <c:scaling>
          <c:orientation val="minMax"/>
        </c:scaling>
        <c:delete val="1"/>
        <c:axPos val="l"/>
        <c:numFmt formatCode="0.0" sourceLinked="1"/>
        <c:majorTickMark val="out"/>
        <c:minorTickMark val="none"/>
        <c:tickLblPos val="none"/>
        <c:crossAx val="33321728"/>
        <c:crosses val="autoZero"/>
        <c:crossBetween val="between"/>
      </c:valAx>
    </c:plotArea>
    <c:legend>
      <c:legendPos val="b"/>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IE"/>
              <a:t>Ratio of </a:t>
            </a:r>
            <a:r>
              <a:rPr lang="en-IE" i="1"/>
              <a:t>High</a:t>
            </a:r>
            <a:r>
              <a:rPr lang="en-IE"/>
              <a:t> contingency to </a:t>
            </a:r>
            <a:r>
              <a:rPr lang="en-IE" i="1"/>
              <a:t>Low or None</a:t>
            </a:r>
            <a:r>
              <a:rPr lang="en-IE"/>
              <a:t>, aggregate</a:t>
            </a:r>
          </a:p>
        </c:rich>
      </c:tx>
      <c:overlay val="0"/>
    </c:title>
    <c:autoTitleDeleted val="0"/>
    <c:plotArea>
      <c:layout/>
      <c:barChart>
        <c:barDir val="col"/>
        <c:grouping val="clustered"/>
        <c:varyColors val="0"/>
        <c:ser>
          <c:idx val="0"/>
          <c:order val="0"/>
          <c:invertIfNegative val="0"/>
          <c:dPt>
            <c:idx val="1"/>
            <c:invertIfNegative val="0"/>
            <c:bubble3D val="0"/>
            <c:spPr>
              <a:solidFill>
                <a:schemeClr val="accent2"/>
              </a:solidFill>
            </c:spPr>
          </c:dPt>
          <c:dLbls>
            <c:showLegendKey val="0"/>
            <c:showVal val="1"/>
            <c:showCatName val="0"/>
            <c:showSerName val="0"/>
            <c:showPercent val="0"/>
            <c:showBubbleSize val="0"/>
            <c:showLeaderLines val="0"/>
          </c:dLbls>
          <c:cat>
            <c:strRef>
              <c:f>'[11-12g1 move counts.xlsx]Sheet1'!$K$37:$K$38</c:f>
              <c:strCache>
                <c:ptCount val="2"/>
                <c:pt idx="0">
                  <c:v>Group 1</c:v>
                </c:pt>
                <c:pt idx="1">
                  <c:v>Group 2</c:v>
                </c:pt>
              </c:strCache>
            </c:strRef>
          </c:cat>
          <c:val>
            <c:numRef>
              <c:f>'[11-12g1 move counts.xlsx]Sheet1'!$L$37:$L$38</c:f>
              <c:numCache>
                <c:formatCode>#,##0.0</c:formatCode>
                <c:ptCount val="2"/>
                <c:pt idx="0" formatCode="0.0">
                  <c:v>2.0909090909090908</c:v>
                </c:pt>
                <c:pt idx="1">
                  <c:v>1.2222222222222223</c:v>
                </c:pt>
              </c:numCache>
            </c:numRef>
          </c:val>
        </c:ser>
        <c:dLbls>
          <c:showLegendKey val="0"/>
          <c:showVal val="0"/>
          <c:showCatName val="0"/>
          <c:showSerName val="0"/>
          <c:showPercent val="0"/>
          <c:showBubbleSize val="0"/>
        </c:dLbls>
        <c:gapWidth val="150"/>
        <c:axId val="58989568"/>
        <c:axId val="58991360"/>
      </c:barChart>
      <c:catAx>
        <c:axId val="58989568"/>
        <c:scaling>
          <c:orientation val="minMax"/>
        </c:scaling>
        <c:delete val="0"/>
        <c:axPos val="b"/>
        <c:majorTickMark val="out"/>
        <c:minorTickMark val="none"/>
        <c:tickLblPos val="nextTo"/>
        <c:crossAx val="58991360"/>
        <c:crosses val="autoZero"/>
        <c:auto val="1"/>
        <c:lblAlgn val="ctr"/>
        <c:lblOffset val="100"/>
        <c:noMultiLvlLbl val="0"/>
      </c:catAx>
      <c:valAx>
        <c:axId val="58991360"/>
        <c:scaling>
          <c:orientation val="minMax"/>
        </c:scaling>
        <c:delete val="1"/>
        <c:axPos val="l"/>
        <c:numFmt formatCode="0.0" sourceLinked="1"/>
        <c:majorTickMark val="out"/>
        <c:minorTickMark val="none"/>
        <c:tickLblPos val="none"/>
        <c:crossAx val="5898956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63674B-323E-4306-A11E-B6F7DD96B7E3}" type="datetimeFigureOut">
              <a:rPr lang="en-IE" smtClean="0"/>
              <a:t>02/09/2014</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5178B-8125-4457-9426-D2D9AF7A23AB}" type="slidenum">
              <a:rPr lang="en-IE" smtClean="0"/>
              <a:t>‹#›</a:t>
            </a:fld>
            <a:endParaRPr lang="en-IE"/>
          </a:p>
        </p:txBody>
      </p:sp>
    </p:spTree>
    <p:extLst>
      <p:ext uri="{BB962C8B-B14F-4D97-AF65-F5344CB8AC3E}">
        <p14:creationId xmlns:p14="http://schemas.microsoft.com/office/powerpoint/2010/main" val="1286074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endParaRPr lang="en-GB"/>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35EEE598-63BC-42B5-8A73-A5758A293D22}" type="slidenum">
              <a:rPr lang="en-GB" smtClean="0"/>
              <a:pPr/>
              <a:t>‹#›</a:t>
            </a:fld>
            <a:endParaRPr lang="en-GB"/>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GB" dirty="0" smtClean="0"/>
              <a:t>Trinity College Dublin</a:t>
            </a:r>
            <a:endParaRPr lang="en-GB"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6" name="Slide Number Placeholder 5"/>
          <p:cNvSpPr>
            <a:spLocks noGrp="1"/>
          </p:cNvSpPr>
          <p:nvPr>
            <p:ph type="sldNum" sz="quarter" idx="12"/>
          </p:nvPr>
        </p:nvSpPr>
        <p:spPr/>
        <p:txBody>
          <a:bodyPr/>
          <a:lstStyle/>
          <a:p>
            <a:fld id="{106EF722-84BD-48DD-8665-099775325CA7}" type="slidenum">
              <a:rPr lang="en-GB" smtClean="0"/>
              <a:pPr/>
              <a:t>‹#›</a:t>
            </a:fld>
            <a:endParaRPr lang="en-GB"/>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Footer Placeholder 11"/>
          <p:cNvSpPr>
            <a:spLocks noGrp="1"/>
          </p:cNvSpPr>
          <p:nvPr>
            <p:ph type="ftr" sz="quarter" idx="13"/>
          </p:nvPr>
        </p:nvSpPr>
        <p:spPr>
          <a:xfrm>
            <a:off x="3048000" y="6356350"/>
            <a:ext cx="3352800" cy="274320"/>
          </a:xfrm>
        </p:spPr>
        <p:txBody>
          <a:bodyPr/>
          <a:lstStyle>
            <a:lvl1pPr>
              <a:defRPr>
                <a:solidFill>
                  <a:schemeClr val="bg1">
                    <a:lumMod val="50000"/>
                  </a:schemeClr>
                </a:solidFill>
              </a:defRPr>
            </a:lvl1pPr>
          </a:lstStyle>
          <a:p>
            <a:r>
              <a:rPr lang="en-GB" smtClean="0"/>
              <a:t>Trinity College Dublin</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endParaRPr lang="en-GB"/>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12161F33-0836-45D0-B19D-2E2ED1D59658}" type="slidenum">
              <a:rPr lang="en-GB" smtClean="0"/>
              <a:pPr/>
              <a:t>‹#›</a:t>
            </a:fld>
            <a:endParaRPr lang="en-GB"/>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13" name="Footer Placeholder 11"/>
          <p:cNvSpPr>
            <a:spLocks noGrp="1"/>
          </p:cNvSpPr>
          <p:nvPr>
            <p:ph type="ftr" sz="quarter" idx="13"/>
          </p:nvPr>
        </p:nvSpPr>
        <p:spPr>
          <a:xfrm>
            <a:off x="3048000" y="6356350"/>
            <a:ext cx="3352800" cy="274320"/>
          </a:xfrm>
        </p:spPr>
        <p:txBody>
          <a:bodyPr/>
          <a:lstStyle>
            <a:lvl1pPr>
              <a:defRPr>
                <a:solidFill>
                  <a:schemeClr val="tx1"/>
                </a:solidFill>
              </a:defRPr>
            </a:lvl1pPr>
          </a:lstStyle>
          <a:p>
            <a:r>
              <a:rPr lang="en-GB" dirty="0" smtClean="0"/>
              <a:t>Trinity College Dublin</a:t>
            </a:r>
            <a:endParaRPr lang="en-GB"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GB"/>
          </a:p>
        </p:txBody>
      </p:sp>
      <p:sp>
        <p:nvSpPr>
          <p:cNvPr id="7" name="Slide Number Placeholder 6"/>
          <p:cNvSpPr>
            <a:spLocks noGrp="1"/>
          </p:cNvSpPr>
          <p:nvPr>
            <p:ph type="sldNum" sz="quarter" idx="12"/>
          </p:nvPr>
        </p:nvSpPr>
        <p:spPr/>
        <p:txBody>
          <a:bodyPr/>
          <a:lstStyle/>
          <a:p>
            <a:fld id="{F6D5F220-61F4-43D5-865C-35211966A776}" type="slidenum">
              <a:rPr lang="en-GB" smtClean="0"/>
              <a:pPr/>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Footer Placeholder 11"/>
          <p:cNvSpPr>
            <a:spLocks noGrp="1"/>
          </p:cNvSpPr>
          <p:nvPr>
            <p:ph type="ftr" sz="quarter" idx="13"/>
          </p:nvPr>
        </p:nvSpPr>
        <p:spPr>
          <a:xfrm>
            <a:off x="3048000" y="6356350"/>
            <a:ext cx="3352800" cy="274320"/>
          </a:xfrm>
        </p:spPr>
        <p:txBody>
          <a:bodyPr/>
          <a:lstStyle>
            <a:lvl1pPr>
              <a:defRPr>
                <a:solidFill>
                  <a:schemeClr val="bg1">
                    <a:lumMod val="50000"/>
                  </a:schemeClr>
                </a:solidFill>
              </a:defRPr>
            </a:lvl1pPr>
          </a:lstStyle>
          <a:p>
            <a:r>
              <a:rPr lang="en-GB" smtClean="0"/>
              <a:t>Trinity College Dublin</a:t>
            </a:r>
            <a:endParaRPr lang="en-GB"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106CBF-AF20-4767-82F3-88C794F0BA43}" type="slidenum">
              <a:rPr lang="en-GB" smtClean="0"/>
              <a:pPr/>
              <a:t>‹#›</a:t>
            </a:fld>
            <a:endParaRPr lang="en-GB"/>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F26D53-80F4-40AC-91CD-9FA86F8D8707}" type="slidenum">
              <a:rPr lang="en-GB" smtClean="0"/>
              <a:pPr/>
              <a:t>‹#›</a:t>
            </a:fld>
            <a:endParaRPr lang="en-GB"/>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29FF2A5-7ECF-43C8-9BCE-B0DE111C63A7}" type="slidenum">
              <a:rPr lang="en-GB" smtClean="0"/>
              <a:pPr/>
              <a:t>‹#›</a:t>
            </a:fld>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047156FC-FE83-4BEF-BCCD-E2915E2DAE15}" type="slidenum">
              <a:rPr lang="en-GB" smtClean="0"/>
              <a:pPr/>
              <a:t>‹#›</a:t>
            </a:fld>
            <a:endParaRPr lang="en-GB"/>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20CD9A-56D6-48C7-8B6E-10C93C09CB72}" type="slidenum">
              <a:rPr lang="en-GB" smtClean="0"/>
              <a:pPr/>
              <a:t>‹#›</a:t>
            </a:fld>
            <a:endParaRPr lang="en-GB"/>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B665D-0246-45EB-AD42-8A3074F9469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030F3BB9-A15C-403A-B8DB-E1D7A1701CB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endParaRPr lang="en-GB"/>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GB"/>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D263080-5039-48B6-A5DF-5318231F82A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90880" y="564833"/>
            <a:ext cx="7870190" cy="4406900"/>
          </a:xfrm>
        </p:spPr>
        <p:txBody>
          <a:bodyPr>
            <a:normAutofit lnSpcReduction="10000"/>
          </a:bodyPr>
          <a:lstStyle/>
          <a:p>
            <a:pPr marL="45720" indent="0" algn="just">
              <a:buNone/>
            </a:pPr>
            <a:r>
              <a:rPr lang="en-IE" i="1" dirty="0"/>
              <a:t>The conversation at dinner parties is of a mind-numbing calibre. No discussion of any clarifying rigor — be it political, spiritual, artistic or financial — can take place in a context where fervent conviction of any kind is frowned upon, and the desire to follow through a sequence of ideas must give way every time to the impressionistic, breezy flitting from topic to topic. Talk must be bubbly but not penetrating. Illumination would only slow the flow. Some hit-and-run remark may accidentally jog an idea loose, but in such cases it is better to scribble a few words down on the napkin for later, than attempt to "think" at a dinner party.</a:t>
            </a:r>
            <a:endParaRPr lang="en-IE" dirty="0"/>
          </a:p>
          <a:p>
            <a:pPr marL="45720" lvl="0" indent="0">
              <a:buNone/>
            </a:pPr>
            <a:endParaRPr lang="en-IE" dirty="0" smtClean="0"/>
          </a:p>
          <a:p>
            <a:pPr marL="45720" lvl="0" indent="0">
              <a:buNone/>
            </a:pPr>
            <a:r>
              <a:rPr lang="en-IE" dirty="0" smtClean="0"/>
              <a:t>Phillip </a:t>
            </a:r>
            <a:r>
              <a:rPr lang="en-IE" dirty="0" err="1"/>
              <a:t>Lopate</a:t>
            </a:r>
            <a:r>
              <a:rPr lang="en-IE" dirty="0"/>
              <a:t>, </a:t>
            </a:r>
            <a:r>
              <a:rPr lang="en-IE" i="1" dirty="0"/>
              <a:t>Against joie de vivre</a:t>
            </a:r>
            <a:endParaRPr lang="en-IE" dirty="0"/>
          </a:p>
          <a:p>
            <a:pPr marL="45720" indent="0">
              <a:buNone/>
            </a:pPr>
            <a:endParaRPr lang="en-IE"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397" y="4126230"/>
            <a:ext cx="4061561" cy="2587674"/>
          </a:xfrm>
          <a:prstGeom prst="rect">
            <a:avLst/>
          </a:prstGeom>
        </p:spPr>
      </p:pic>
      <p:sp>
        <p:nvSpPr>
          <p:cNvPr id="9" name="Slide Number Placeholder 8"/>
          <p:cNvSpPr>
            <a:spLocks noGrp="1"/>
          </p:cNvSpPr>
          <p:nvPr>
            <p:ph type="sldNum" sz="quarter" idx="12"/>
          </p:nvPr>
        </p:nvSpPr>
        <p:spPr/>
        <p:txBody>
          <a:bodyPr/>
          <a:lstStyle/>
          <a:p>
            <a:fld id="{829FF2A5-7ECF-43C8-9BCE-B0DE111C63A7}" type="slidenum">
              <a:rPr lang="en-GB" smtClean="0"/>
              <a:pPr/>
              <a:t>1</a:t>
            </a:fld>
            <a:endParaRPr lang="en-GB"/>
          </a:p>
        </p:txBody>
      </p:sp>
    </p:spTree>
    <p:extLst>
      <p:ext uri="{BB962C8B-B14F-4D97-AF65-F5344CB8AC3E}">
        <p14:creationId xmlns:p14="http://schemas.microsoft.com/office/powerpoint/2010/main" val="2602553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712470" y="5128874"/>
            <a:ext cx="6172200" cy="1123336"/>
          </a:xfrm>
        </p:spPr>
        <p:txBody>
          <a:bodyPr>
            <a:normAutofit/>
          </a:bodyPr>
          <a:lstStyle/>
          <a:p>
            <a:r>
              <a:rPr lang="en-US" dirty="0"/>
              <a:t>Breffni </a:t>
            </a:r>
            <a:r>
              <a:rPr lang="en-US" dirty="0" smtClean="0"/>
              <a:t>O’Rourke, Gillian </a:t>
            </a:r>
            <a:r>
              <a:rPr lang="en-US" dirty="0" smtClean="0"/>
              <a:t>Martin, Helen </a:t>
            </a:r>
            <a:r>
              <a:rPr lang="en-US" dirty="0" smtClean="0"/>
              <a:t>O’Sullivan</a:t>
            </a:r>
            <a:endParaRPr lang="en-US" dirty="0" smtClean="0"/>
          </a:p>
          <a:p>
            <a:r>
              <a:rPr lang="en-US" dirty="0" smtClean="0"/>
              <a:t>Trinity College Dublin</a:t>
            </a:r>
          </a:p>
          <a:p>
            <a:r>
              <a:rPr lang="en-US" dirty="0" err="1" smtClean="0"/>
              <a:t>Eurocall</a:t>
            </a:r>
            <a:r>
              <a:rPr lang="en-US" dirty="0" smtClean="0"/>
              <a:t> 2014, Groningen</a:t>
            </a:r>
            <a:endParaRPr lang="en-US" dirty="0"/>
          </a:p>
        </p:txBody>
      </p:sp>
      <p:sp>
        <p:nvSpPr>
          <p:cNvPr id="2050" name="Rectangle 2"/>
          <p:cNvSpPr>
            <a:spLocks noGrp="1" noChangeArrowheads="1"/>
          </p:cNvSpPr>
          <p:nvPr>
            <p:ph type="title"/>
          </p:nvPr>
        </p:nvSpPr>
        <p:spPr/>
        <p:txBody>
          <a:bodyPr/>
          <a:lstStyle/>
          <a:p>
            <a:r>
              <a:rPr lang="en-IE" sz="4400" dirty="0" smtClean="0"/>
              <a:t>A discourse analytic framework for conversational Engagement </a:t>
            </a:r>
            <a:r>
              <a:rPr lang="en-IE" sz="4400" dirty="0"/>
              <a:t>in Online Discussion Tasks</a:t>
            </a:r>
            <a:endParaRPr lang="en-GB" sz="4400" dirty="0"/>
          </a:p>
        </p:txBody>
      </p:sp>
      <p:sp>
        <p:nvSpPr>
          <p:cNvPr id="2" name="Footer Placeholder 1"/>
          <p:cNvSpPr>
            <a:spLocks noGrp="1"/>
          </p:cNvSpPr>
          <p:nvPr>
            <p:ph type="ftr" sz="quarter" idx="12"/>
          </p:nvPr>
        </p:nvSpPr>
        <p:spPr/>
        <p:txBody>
          <a:bodyPr/>
          <a:lstStyle/>
          <a:p>
            <a:r>
              <a:rPr lang="en-GB" dirty="0" smtClean="0"/>
              <a:t>Trinity College Dublin</a:t>
            </a:r>
            <a:endParaRPr lang="en-GB" dirty="0"/>
          </a:p>
        </p:txBody>
      </p:sp>
      <p:sp>
        <p:nvSpPr>
          <p:cNvPr id="3" name="Slide Number Placeholder 2"/>
          <p:cNvSpPr>
            <a:spLocks noGrp="1"/>
          </p:cNvSpPr>
          <p:nvPr>
            <p:ph type="sldNum" sz="quarter" idx="11"/>
          </p:nvPr>
        </p:nvSpPr>
        <p:spPr/>
        <p:txBody>
          <a:bodyPr/>
          <a:lstStyle/>
          <a:p>
            <a:fld id="{35EEE598-63BC-42B5-8A73-A5758A293D22}" type="slidenum">
              <a:rPr lang="en-GB" smtClean="0"/>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IE"/>
          </a:p>
        </p:txBody>
      </p:sp>
      <p:sp>
        <p:nvSpPr>
          <p:cNvPr id="4" name="Title 3"/>
          <p:cNvSpPr>
            <a:spLocks noGrp="1"/>
          </p:cNvSpPr>
          <p:nvPr>
            <p:ph type="title"/>
          </p:nvPr>
        </p:nvSpPr>
        <p:spPr/>
        <p:txBody>
          <a:bodyPr/>
          <a:lstStyle/>
          <a:p>
            <a:r>
              <a:rPr lang="en-IE" dirty="0" smtClean="0"/>
              <a:t>The Context: </a:t>
            </a:r>
            <a:r>
              <a:rPr lang="en-IE" dirty="0" err="1" smtClean="0"/>
              <a:t>speakwise</a:t>
            </a:r>
            <a:endParaRPr lang="en-IE" dirty="0"/>
          </a:p>
        </p:txBody>
      </p:sp>
      <p:sp>
        <p:nvSpPr>
          <p:cNvPr id="8" name="Footer Placeholder 7"/>
          <p:cNvSpPr>
            <a:spLocks noGrp="1"/>
          </p:cNvSpPr>
          <p:nvPr>
            <p:ph type="ftr" sz="quarter" idx="13"/>
          </p:nvPr>
        </p:nvSpPr>
        <p:spPr>
          <a:xfrm>
            <a:off x="3048000" y="6356350"/>
            <a:ext cx="3352800" cy="274320"/>
          </a:xfrm>
        </p:spPr>
        <p:txBody>
          <a:bodyPr/>
          <a:lstStyle/>
          <a:p>
            <a:endParaRPr lang="en-GB"/>
          </a:p>
        </p:txBody>
      </p:sp>
      <p:sp>
        <p:nvSpPr>
          <p:cNvPr id="9" name="Slide Number Placeholder 8"/>
          <p:cNvSpPr>
            <a:spLocks noGrp="1"/>
          </p:cNvSpPr>
          <p:nvPr>
            <p:ph type="sldNum" sz="quarter" idx="11"/>
          </p:nvPr>
        </p:nvSpPr>
        <p:spPr/>
        <p:txBody>
          <a:bodyPr/>
          <a:lstStyle/>
          <a:p>
            <a:fld id="{12161F33-0836-45D0-B19D-2E2ED1D59658}" type="slidenum">
              <a:rPr lang="en-GB" smtClean="0"/>
              <a:pPr/>
              <a:t>3</a:t>
            </a:fld>
            <a:endParaRPr lang="en-GB"/>
          </a:p>
        </p:txBody>
      </p:sp>
    </p:spTree>
    <p:extLst>
      <p:ext uri="{BB962C8B-B14F-4D97-AF65-F5344CB8AC3E}">
        <p14:creationId xmlns:p14="http://schemas.microsoft.com/office/powerpoint/2010/main" val="2692410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IE" dirty="0" err="1" smtClean="0"/>
              <a:t>Speakwise</a:t>
            </a:r>
            <a:r>
              <a:rPr lang="en-IE" dirty="0" smtClean="0"/>
              <a:t> is</a:t>
            </a:r>
          </a:p>
          <a:p>
            <a:r>
              <a:rPr lang="en-IE" dirty="0" smtClean="0"/>
              <a:t>a </a:t>
            </a:r>
            <a:r>
              <a:rPr lang="en-IE" b="1" dirty="0" err="1" smtClean="0"/>
              <a:t>telecollaborative</a:t>
            </a:r>
            <a:r>
              <a:rPr lang="en-IE" dirty="0" smtClean="0"/>
              <a:t> learning project</a:t>
            </a:r>
          </a:p>
          <a:p>
            <a:r>
              <a:rPr lang="en-IE" dirty="0" smtClean="0"/>
              <a:t>focussed on </a:t>
            </a:r>
            <a:r>
              <a:rPr lang="en-IE" b="1" dirty="0" smtClean="0"/>
              <a:t>intercultural communication </a:t>
            </a:r>
            <a:r>
              <a:rPr lang="en-IE" dirty="0" smtClean="0"/>
              <a:t>(ICC)</a:t>
            </a:r>
          </a:p>
          <a:p>
            <a:r>
              <a:rPr lang="en-IE" dirty="0" smtClean="0"/>
              <a:t>Involving Trinity College Dublin and the University of Hildesheim</a:t>
            </a:r>
          </a:p>
          <a:p>
            <a:r>
              <a:rPr lang="en-IE" b="1" dirty="0" smtClean="0"/>
              <a:t>Blended </a:t>
            </a:r>
            <a:r>
              <a:rPr lang="en-IE" dirty="0" smtClean="0"/>
              <a:t>with classroom module on ICC</a:t>
            </a:r>
          </a:p>
          <a:p>
            <a:r>
              <a:rPr lang="en-IE" b="1" dirty="0" smtClean="0"/>
              <a:t>Undergraduate </a:t>
            </a:r>
            <a:r>
              <a:rPr lang="en-IE" dirty="0" smtClean="0"/>
              <a:t>students:</a:t>
            </a:r>
          </a:p>
          <a:p>
            <a:pPr lvl="1"/>
            <a:r>
              <a:rPr lang="en-IE" dirty="0" smtClean="0"/>
              <a:t>In Dublin, in final year of a degree in Business and German; module is compulsory</a:t>
            </a:r>
          </a:p>
          <a:p>
            <a:pPr lvl="1"/>
            <a:r>
              <a:rPr lang="en-IE" dirty="0" smtClean="0"/>
              <a:t>In Hildesheim, various backgrounds; module is elective</a:t>
            </a:r>
          </a:p>
          <a:p>
            <a:r>
              <a:rPr lang="en-IE" dirty="0" smtClean="0"/>
              <a:t>Uses </a:t>
            </a:r>
            <a:r>
              <a:rPr lang="en-IE" b="1" dirty="0" smtClean="0"/>
              <a:t>asynchronous</a:t>
            </a:r>
            <a:r>
              <a:rPr lang="en-IE" dirty="0" smtClean="0"/>
              <a:t> (e.g., PowerPoint uploads) and </a:t>
            </a:r>
            <a:r>
              <a:rPr lang="en-IE" b="1" dirty="0" smtClean="0"/>
              <a:t>synchronous </a:t>
            </a:r>
            <a:r>
              <a:rPr lang="en-IE" dirty="0" smtClean="0"/>
              <a:t>(</a:t>
            </a:r>
            <a:r>
              <a:rPr lang="en-IE" dirty="0" err="1" smtClean="0"/>
              <a:t>webchat</a:t>
            </a:r>
            <a:r>
              <a:rPr lang="en-IE" dirty="0" smtClean="0"/>
              <a:t>) communication, in Blackboard (prev. Moodle)</a:t>
            </a:r>
          </a:p>
          <a:p>
            <a:r>
              <a:rPr lang="en-IE" dirty="0" smtClean="0"/>
              <a:t>Running annually since 2007</a:t>
            </a:r>
          </a:p>
        </p:txBody>
      </p:sp>
      <p:sp>
        <p:nvSpPr>
          <p:cNvPr id="3" name="Title 2"/>
          <p:cNvSpPr>
            <a:spLocks noGrp="1"/>
          </p:cNvSpPr>
          <p:nvPr>
            <p:ph type="title"/>
          </p:nvPr>
        </p:nvSpPr>
        <p:spPr/>
        <p:txBody>
          <a:bodyPr/>
          <a:lstStyle/>
          <a:p>
            <a:r>
              <a:rPr lang="en-IE" dirty="0" err="1" smtClean="0"/>
              <a:t>speakwise</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4</a:t>
            </a:fld>
            <a:endParaRPr lang="en-GB"/>
          </a:p>
        </p:txBody>
      </p:sp>
    </p:spTree>
    <p:extLst>
      <p:ext uri="{BB962C8B-B14F-4D97-AF65-F5344CB8AC3E}">
        <p14:creationId xmlns:p14="http://schemas.microsoft.com/office/powerpoint/2010/main" val="3781965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idx="1"/>
          </p:nvPr>
        </p:nvSpPr>
        <p:spPr/>
      </p:sp>
      <p:sp>
        <p:nvSpPr>
          <p:cNvPr id="6" name="Text Placeholder 5"/>
          <p:cNvSpPr>
            <a:spLocks noGrp="1"/>
          </p:cNvSpPr>
          <p:nvPr>
            <p:ph type="body" sz="half" idx="2"/>
          </p:nvPr>
        </p:nvSpPr>
        <p:spPr>
          <a:xfrm>
            <a:off x="7162800" y="2133600"/>
            <a:ext cx="1676400" cy="3832860"/>
          </a:xfrm>
        </p:spPr>
        <p:txBody>
          <a:bodyPr>
            <a:normAutofit lnSpcReduction="10000"/>
          </a:bodyPr>
          <a:lstStyle/>
          <a:p>
            <a:r>
              <a:rPr lang="en-IE" dirty="0" smtClean="0"/>
              <a:t>Ice-breaker – write a postcard</a:t>
            </a:r>
          </a:p>
          <a:p>
            <a:endParaRPr lang="en-IE" dirty="0"/>
          </a:p>
          <a:p>
            <a:r>
              <a:rPr lang="en-IE" b="1" dirty="0" smtClean="0"/>
              <a:t>Cultural commentary – La double vie de Veronica</a:t>
            </a:r>
          </a:p>
          <a:p>
            <a:endParaRPr lang="en-IE" b="1" dirty="0"/>
          </a:p>
          <a:p>
            <a:r>
              <a:rPr lang="en-IE" dirty="0" smtClean="0"/>
              <a:t>Negotiation task – video conference</a:t>
            </a:r>
          </a:p>
          <a:p>
            <a:endParaRPr lang="en-IE" dirty="0"/>
          </a:p>
          <a:p>
            <a:r>
              <a:rPr lang="en-IE" dirty="0" smtClean="0"/>
              <a:t>Come Dine With Me – </a:t>
            </a:r>
            <a:r>
              <a:rPr lang="en-IE" dirty="0" err="1" smtClean="0"/>
              <a:t>comparision</a:t>
            </a:r>
            <a:r>
              <a:rPr lang="en-IE" dirty="0" smtClean="0"/>
              <a:t> of Ge/</a:t>
            </a:r>
            <a:r>
              <a:rPr lang="en-IE" dirty="0" err="1" smtClean="0"/>
              <a:t>Ir</a:t>
            </a:r>
            <a:r>
              <a:rPr lang="en-IE" dirty="0" smtClean="0"/>
              <a:t> versions of reality show</a:t>
            </a:r>
            <a:endParaRPr lang="en-IE" dirty="0"/>
          </a:p>
        </p:txBody>
      </p:sp>
      <p:sp>
        <p:nvSpPr>
          <p:cNvPr id="4" name="Title 3"/>
          <p:cNvSpPr>
            <a:spLocks noGrp="1"/>
          </p:cNvSpPr>
          <p:nvPr>
            <p:ph type="title"/>
          </p:nvPr>
        </p:nvSpPr>
        <p:spPr/>
        <p:txBody>
          <a:bodyPr/>
          <a:lstStyle/>
          <a:p>
            <a:r>
              <a:rPr lang="en-IE" dirty="0" smtClean="0"/>
              <a:t>Module content</a:t>
            </a:r>
            <a:endParaRPr lang="en-I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175239"/>
            <a:ext cx="6686550" cy="6444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E220CD9A-56D6-48C7-8B6E-10C93C09CB72}" type="slidenum">
              <a:rPr lang="en-GB" smtClean="0"/>
              <a:pPr/>
              <a:t>5</a:t>
            </a:fld>
            <a:endParaRPr lang="en-GB"/>
          </a:p>
        </p:txBody>
      </p:sp>
    </p:spTree>
    <p:extLst>
      <p:ext uri="{BB962C8B-B14F-4D97-AF65-F5344CB8AC3E}">
        <p14:creationId xmlns:p14="http://schemas.microsoft.com/office/powerpoint/2010/main" val="10166528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IE"/>
          </a:p>
        </p:txBody>
      </p:sp>
      <p:sp>
        <p:nvSpPr>
          <p:cNvPr id="4" name="Title 3"/>
          <p:cNvSpPr>
            <a:spLocks noGrp="1"/>
          </p:cNvSpPr>
          <p:nvPr>
            <p:ph type="title"/>
          </p:nvPr>
        </p:nvSpPr>
        <p:spPr/>
        <p:txBody>
          <a:bodyPr/>
          <a:lstStyle/>
          <a:p>
            <a:r>
              <a:rPr lang="en-IE" dirty="0" smtClean="0"/>
              <a:t>The pedagogical problem</a:t>
            </a:r>
            <a:endParaRPr lang="en-IE" dirty="0"/>
          </a:p>
        </p:txBody>
      </p:sp>
      <p:sp>
        <p:nvSpPr>
          <p:cNvPr id="8" name="Footer Placeholder 7"/>
          <p:cNvSpPr>
            <a:spLocks noGrp="1"/>
          </p:cNvSpPr>
          <p:nvPr>
            <p:ph type="ftr" sz="quarter" idx="13"/>
          </p:nvPr>
        </p:nvSpPr>
        <p:spPr>
          <a:xfrm>
            <a:off x="3048000" y="6356350"/>
            <a:ext cx="3352800" cy="274320"/>
          </a:xfrm>
        </p:spPr>
        <p:txBody>
          <a:bodyPr/>
          <a:lstStyle/>
          <a:p>
            <a:endParaRPr lang="en-GB"/>
          </a:p>
        </p:txBody>
      </p:sp>
      <p:sp>
        <p:nvSpPr>
          <p:cNvPr id="9" name="Slide Number Placeholder 8"/>
          <p:cNvSpPr>
            <a:spLocks noGrp="1"/>
          </p:cNvSpPr>
          <p:nvPr>
            <p:ph type="sldNum" sz="quarter" idx="11"/>
          </p:nvPr>
        </p:nvSpPr>
        <p:spPr/>
        <p:txBody>
          <a:bodyPr/>
          <a:lstStyle/>
          <a:p>
            <a:fld id="{12161F33-0836-45D0-B19D-2E2ED1D59658}" type="slidenum">
              <a:rPr lang="en-GB" smtClean="0"/>
              <a:pPr/>
              <a:t>6</a:t>
            </a:fld>
            <a:endParaRPr lang="en-GB"/>
          </a:p>
        </p:txBody>
      </p:sp>
    </p:spTree>
    <p:extLst>
      <p:ext uri="{BB962C8B-B14F-4D97-AF65-F5344CB8AC3E}">
        <p14:creationId xmlns:p14="http://schemas.microsoft.com/office/powerpoint/2010/main" val="2056683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IE" dirty="0" smtClean="0"/>
              <a:t>Some chat groups do not engage well with the discussion tasks. Discussions sometimes seem superficial, unfocused, or staccato – there isn’t the kind of </a:t>
            </a:r>
            <a:r>
              <a:rPr lang="en-IE" b="1" dirty="0" smtClean="0"/>
              <a:t>engagement</a:t>
            </a:r>
            <a:r>
              <a:rPr lang="en-IE" dirty="0" smtClean="0"/>
              <a:t> with the subject that we expect.</a:t>
            </a:r>
          </a:p>
          <a:p>
            <a:pPr marL="45720" indent="0">
              <a:buNone/>
            </a:pPr>
            <a:endParaRPr lang="en-IE" dirty="0" smtClean="0"/>
          </a:p>
          <a:p>
            <a:pPr marL="45720" indent="0">
              <a:buNone/>
            </a:pPr>
            <a:r>
              <a:rPr lang="en-IE" dirty="0" smtClean="0"/>
              <a:t>But what is it about a conversation that gives us intuitions about engagement?</a:t>
            </a:r>
          </a:p>
          <a:p>
            <a:pPr marL="45720" indent="0">
              <a:buNone/>
            </a:pPr>
            <a:endParaRPr lang="en-IE" dirty="0" smtClean="0"/>
          </a:p>
          <a:p>
            <a:pPr marL="45720" indent="0">
              <a:buNone/>
            </a:pPr>
            <a:r>
              <a:rPr lang="en-IE" dirty="0" smtClean="0"/>
              <a:t>To put it another way,</a:t>
            </a:r>
          </a:p>
          <a:p>
            <a:r>
              <a:rPr lang="en-IE" dirty="0" smtClean="0"/>
              <a:t>What are the properties of engaged discussion?</a:t>
            </a:r>
          </a:p>
          <a:p>
            <a:pPr marL="45720" indent="0">
              <a:buNone/>
            </a:pPr>
            <a:endParaRPr lang="en-IE" dirty="0"/>
          </a:p>
          <a:p>
            <a:r>
              <a:rPr lang="en-IE" dirty="0" smtClean="0"/>
              <a:t>And concretely, what would we change about a superficial or less-engaged discussion among our students, if we could?</a:t>
            </a:r>
          </a:p>
        </p:txBody>
      </p:sp>
      <p:sp>
        <p:nvSpPr>
          <p:cNvPr id="3" name="Title 2"/>
          <p:cNvSpPr>
            <a:spLocks noGrp="1"/>
          </p:cNvSpPr>
          <p:nvPr>
            <p:ph type="title"/>
          </p:nvPr>
        </p:nvSpPr>
        <p:spPr/>
        <p:txBody>
          <a:bodyPr/>
          <a:lstStyle/>
          <a:p>
            <a:r>
              <a:rPr lang="en-IE" dirty="0" smtClean="0"/>
              <a:t>The pedagogical problem</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7</a:t>
            </a:fld>
            <a:endParaRPr lang="en-GB"/>
          </a:p>
        </p:txBody>
      </p:sp>
    </p:spTree>
    <p:extLst>
      <p:ext uri="{BB962C8B-B14F-4D97-AF65-F5344CB8AC3E}">
        <p14:creationId xmlns:p14="http://schemas.microsoft.com/office/powerpoint/2010/main" val="2525622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IE" dirty="0" smtClean="0"/>
              <a:t>To create a discourse-analytic framework for characterising topic-based discourse in text-based SCMC that will</a:t>
            </a:r>
          </a:p>
          <a:p>
            <a:pPr marL="45720" indent="0">
              <a:buNone/>
            </a:pPr>
            <a:endParaRPr lang="en-IE" dirty="0" smtClean="0"/>
          </a:p>
          <a:p>
            <a:r>
              <a:rPr lang="en-IE" dirty="0" smtClean="0"/>
              <a:t>Allow us to formalise our intuitions regarding engagement with discussion topics</a:t>
            </a:r>
          </a:p>
          <a:p>
            <a:r>
              <a:rPr lang="en-IE" dirty="0" smtClean="0"/>
              <a:t>Give us a descriptive vocabulary to facilitate awareness-raising</a:t>
            </a:r>
          </a:p>
          <a:p>
            <a:r>
              <a:rPr lang="en-IE" dirty="0" smtClean="0"/>
              <a:t>Allow us to formulate precise hypotheses in empirical studies</a:t>
            </a:r>
          </a:p>
          <a:p>
            <a:r>
              <a:rPr lang="en-IE" dirty="0" smtClean="0"/>
              <a:t>Investigate more systematically what kind of task specs will give rise to engaged discussion</a:t>
            </a:r>
          </a:p>
          <a:p>
            <a:endParaRPr lang="en-IE" dirty="0"/>
          </a:p>
        </p:txBody>
      </p:sp>
      <p:sp>
        <p:nvSpPr>
          <p:cNvPr id="3" name="Title 2"/>
          <p:cNvSpPr>
            <a:spLocks noGrp="1"/>
          </p:cNvSpPr>
          <p:nvPr>
            <p:ph type="title"/>
          </p:nvPr>
        </p:nvSpPr>
        <p:spPr/>
        <p:txBody>
          <a:bodyPr/>
          <a:lstStyle/>
          <a:p>
            <a:r>
              <a:rPr lang="en-IE" dirty="0" smtClean="0"/>
              <a:t>The objective</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8</a:t>
            </a:fld>
            <a:endParaRPr lang="en-GB"/>
          </a:p>
        </p:txBody>
      </p:sp>
    </p:spTree>
    <p:extLst>
      <p:ext uri="{BB962C8B-B14F-4D97-AF65-F5344CB8AC3E}">
        <p14:creationId xmlns:p14="http://schemas.microsoft.com/office/powerpoint/2010/main" val="3471085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IE"/>
          </a:p>
        </p:txBody>
      </p:sp>
      <p:sp>
        <p:nvSpPr>
          <p:cNvPr id="4" name="Slide Number Placeholder 3"/>
          <p:cNvSpPr>
            <a:spLocks noGrp="1"/>
          </p:cNvSpPr>
          <p:nvPr>
            <p:ph type="sldNum" sz="quarter" idx="11"/>
          </p:nvPr>
        </p:nvSpPr>
        <p:spPr/>
        <p:txBody>
          <a:bodyPr/>
          <a:lstStyle/>
          <a:p>
            <a:fld id="{106EF722-84BD-48DD-8665-099775325CA7}" type="slidenum">
              <a:rPr lang="en-GB" smtClean="0"/>
              <a:pPr/>
              <a:t>9</a:t>
            </a:fld>
            <a:endParaRPr lang="en-GB"/>
          </a:p>
        </p:txBody>
      </p:sp>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6" name="Title 5"/>
          <p:cNvSpPr>
            <a:spLocks noGrp="1"/>
          </p:cNvSpPr>
          <p:nvPr>
            <p:ph type="title"/>
          </p:nvPr>
        </p:nvSpPr>
        <p:spPr/>
        <p:txBody>
          <a:bodyPr/>
          <a:lstStyle/>
          <a:p>
            <a:r>
              <a:rPr lang="en-IE" dirty="0" smtClean="0"/>
              <a:t>The good discussion: properties</a:t>
            </a:r>
            <a:endParaRPr lang="en-IE" dirty="0"/>
          </a:p>
        </p:txBody>
      </p:sp>
    </p:spTree>
    <p:extLst>
      <p:ext uri="{BB962C8B-B14F-4D97-AF65-F5344CB8AC3E}">
        <p14:creationId xmlns:p14="http://schemas.microsoft.com/office/powerpoint/2010/main" val="1749412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lgn="ctr">
              <a:buNone/>
            </a:pPr>
            <a:endParaRPr lang="en-IE" dirty="0" smtClean="0"/>
          </a:p>
          <a:p>
            <a:pPr marL="45720" indent="0" algn="ctr">
              <a:buNone/>
            </a:pPr>
            <a:endParaRPr lang="en-IE" dirty="0"/>
          </a:p>
          <a:p>
            <a:pPr marL="45720" indent="0" algn="ctr">
              <a:buNone/>
            </a:pPr>
            <a:endParaRPr lang="en-IE" dirty="0" smtClean="0"/>
          </a:p>
          <a:p>
            <a:pPr marL="45720" indent="0" algn="ctr">
              <a:buNone/>
            </a:pPr>
            <a:r>
              <a:rPr lang="en-IE" sz="2800" dirty="0" smtClean="0"/>
              <a:t>What would “thinking at a dinner party”</a:t>
            </a:r>
          </a:p>
          <a:p>
            <a:pPr marL="45720" indent="0" algn="ctr">
              <a:buNone/>
            </a:pPr>
            <a:r>
              <a:rPr lang="en-IE" sz="2800" dirty="0" smtClean="0"/>
              <a:t>(or in online chat) look like?</a:t>
            </a:r>
            <a:endParaRPr lang="en-IE" sz="2800" dirty="0"/>
          </a:p>
        </p:txBody>
      </p:sp>
      <p:sp>
        <p:nvSpPr>
          <p:cNvPr id="3" name="Title 2"/>
          <p:cNvSpPr>
            <a:spLocks noGrp="1"/>
          </p:cNvSpPr>
          <p:nvPr>
            <p:ph type="title"/>
          </p:nvPr>
        </p:nvSpPr>
        <p:spPr/>
        <p:txBody>
          <a:bodyPr/>
          <a:lstStyle/>
          <a:p>
            <a:endParaRPr lang="en-IE"/>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10</a:t>
            </a:fld>
            <a:endParaRPr lang="en-GB"/>
          </a:p>
        </p:txBody>
      </p:sp>
    </p:spTree>
    <p:extLst>
      <p:ext uri="{BB962C8B-B14F-4D97-AF65-F5344CB8AC3E}">
        <p14:creationId xmlns:p14="http://schemas.microsoft.com/office/powerpoint/2010/main" val="601102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02920" indent="-457200">
              <a:buFont typeface="+mj-lt"/>
              <a:buAutoNum type="arabicPeriod"/>
            </a:pPr>
            <a:r>
              <a:rPr lang="en-IE" sz="2400" dirty="0" smtClean="0"/>
              <a:t>A good discussion is a </a:t>
            </a:r>
            <a:r>
              <a:rPr lang="en-IE" sz="2400" b="1" i="1" dirty="0" smtClean="0"/>
              <a:t>joint enterprise</a:t>
            </a:r>
            <a:r>
              <a:rPr lang="en-IE" sz="2400" dirty="0" smtClean="0"/>
              <a:t>.</a:t>
            </a:r>
          </a:p>
          <a:p>
            <a:pPr marL="45720" indent="0">
              <a:buNone/>
            </a:pPr>
            <a:endParaRPr lang="en-IE" sz="2000" dirty="0" smtClean="0"/>
          </a:p>
          <a:p>
            <a:pPr marL="320040" lvl="1" indent="0">
              <a:buNone/>
            </a:pPr>
            <a:r>
              <a:rPr lang="en-IE" sz="2000" dirty="0" smtClean="0"/>
              <a:t>A discussion, in the sense that we’re concerned with, is not just the elicitation and individual presentation of information and opinions: we expect participants to engage with the contributions of others.</a:t>
            </a:r>
          </a:p>
        </p:txBody>
      </p:sp>
      <p:sp>
        <p:nvSpPr>
          <p:cNvPr id="3" name="Title 2"/>
          <p:cNvSpPr>
            <a:spLocks noGrp="1"/>
          </p:cNvSpPr>
          <p:nvPr>
            <p:ph type="title"/>
          </p:nvPr>
        </p:nvSpPr>
        <p:spPr/>
        <p:txBody>
          <a:bodyPr/>
          <a:lstStyle/>
          <a:p>
            <a:r>
              <a:rPr lang="en-IE" dirty="0" smtClean="0"/>
              <a:t>Discussions: normative properties</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11</a:t>
            </a:fld>
            <a:endParaRPr lang="en-GB"/>
          </a:p>
        </p:txBody>
      </p:sp>
    </p:spTree>
    <p:extLst>
      <p:ext uri="{BB962C8B-B14F-4D97-AF65-F5344CB8AC3E}">
        <p14:creationId xmlns:p14="http://schemas.microsoft.com/office/powerpoint/2010/main" val="2414052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02920" indent="-457200">
              <a:buFont typeface="+mj-lt"/>
              <a:buAutoNum type="arabicPeriod" startAt="2"/>
            </a:pPr>
            <a:r>
              <a:rPr lang="en-IE" sz="2400" dirty="0" smtClean="0"/>
              <a:t>A good discussion involves </a:t>
            </a:r>
            <a:r>
              <a:rPr lang="en-IE" sz="2400" b="1" i="1" dirty="0" smtClean="0"/>
              <a:t>sustained topic development</a:t>
            </a:r>
            <a:r>
              <a:rPr lang="en-IE" sz="2400" dirty="0" smtClean="0"/>
              <a:t>.</a:t>
            </a:r>
          </a:p>
          <a:p>
            <a:pPr marL="45720" indent="0">
              <a:buNone/>
            </a:pPr>
            <a:endParaRPr lang="en-IE" sz="2000" dirty="0" smtClean="0"/>
          </a:p>
          <a:p>
            <a:pPr marL="320040" lvl="1" indent="0">
              <a:buNone/>
            </a:pPr>
            <a:r>
              <a:rPr lang="en-IE" sz="2000" dirty="0" smtClean="0"/>
              <a:t>An engaged discussion involves long topic threads that show development of participants’ understanding, rather than many shorter topic threads without strong connections between them.</a:t>
            </a:r>
          </a:p>
        </p:txBody>
      </p:sp>
      <p:sp>
        <p:nvSpPr>
          <p:cNvPr id="3" name="Title 2"/>
          <p:cNvSpPr>
            <a:spLocks noGrp="1"/>
          </p:cNvSpPr>
          <p:nvPr>
            <p:ph type="title"/>
          </p:nvPr>
        </p:nvSpPr>
        <p:spPr/>
        <p:txBody>
          <a:bodyPr/>
          <a:lstStyle/>
          <a:p>
            <a:r>
              <a:rPr lang="en-IE" dirty="0"/>
              <a:t>Discussions: normative properties</a:t>
            </a:r>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12</a:t>
            </a:fld>
            <a:endParaRPr lang="en-GB"/>
          </a:p>
        </p:txBody>
      </p:sp>
    </p:spTree>
    <p:extLst>
      <p:ext uri="{BB962C8B-B14F-4D97-AF65-F5344CB8AC3E}">
        <p14:creationId xmlns:p14="http://schemas.microsoft.com/office/powerpoint/2010/main" val="14039120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02920" indent="-457200">
              <a:buFont typeface="+mj-lt"/>
              <a:buAutoNum type="arabicPeriod" startAt="3"/>
            </a:pPr>
            <a:r>
              <a:rPr lang="en-IE" sz="2400" dirty="0"/>
              <a:t>A good discussion </a:t>
            </a:r>
            <a:r>
              <a:rPr lang="en-IE" sz="2400" dirty="0" smtClean="0"/>
              <a:t>has </a:t>
            </a:r>
            <a:r>
              <a:rPr lang="en-IE" sz="2400" b="1" i="1" dirty="0" smtClean="0"/>
              <a:t>analytical depth</a:t>
            </a:r>
            <a:r>
              <a:rPr lang="en-IE" sz="2400" dirty="0" smtClean="0"/>
              <a:t>.</a:t>
            </a:r>
            <a:endParaRPr lang="en-IE" sz="2400" dirty="0"/>
          </a:p>
          <a:p>
            <a:pPr marL="45720" indent="0">
              <a:buNone/>
            </a:pPr>
            <a:endParaRPr lang="en-IE" dirty="0"/>
          </a:p>
          <a:p>
            <a:pPr marL="320040" lvl="1" indent="0">
              <a:buNone/>
            </a:pPr>
            <a:r>
              <a:rPr lang="en-IE" sz="2000" dirty="0" smtClean="0"/>
              <a:t>Engagement with a topic (even individually) involves formulating generalisations, and justifying them with evidence – moving from particular to general; from concrete to abstract (and sometimes back again).</a:t>
            </a:r>
            <a:endParaRPr lang="en-IE" sz="2000" dirty="0"/>
          </a:p>
          <a:p>
            <a:pPr marL="45720" indent="0">
              <a:buNone/>
            </a:pPr>
            <a:endParaRPr lang="en-IE" dirty="0"/>
          </a:p>
        </p:txBody>
      </p:sp>
      <p:sp>
        <p:nvSpPr>
          <p:cNvPr id="3" name="Title 2"/>
          <p:cNvSpPr>
            <a:spLocks noGrp="1"/>
          </p:cNvSpPr>
          <p:nvPr>
            <p:ph type="title"/>
          </p:nvPr>
        </p:nvSpPr>
        <p:spPr/>
        <p:txBody>
          <a:bodyPr/>
          <a:lstStyle/>
          <a:p>
            <a:r>
              <a:rPr lang="en-IE" dirty="0"/>
              <a:t>Discussions: normative properties</a:t>
            </a:r>
          </a:p>
        </p:txBody>
      </p:sp>
      <p:sp>
        <p:nvSpPr>
          <p:cNvPr id="9" name="Slide Number Placeholder 8"/>
          <p:cNvSpPr>
            <a:spLocks noGrp="1"/>
          </p:cNvSpPr>
          <p:nvPr>
            <p:ph type="sldNum" sz="quarter" idx="12"/>
          </p:nvPr>
        </p:nvSpPr>
        <p:spPr/>
        <p:txBody>
          <a:bodyPr/>
          <a:lstStyle/>
          <a:p>
            <a:fld id="{106EF722-84BD-48DD-8665-099775325CA7}" type="slidenum">
              <a:rPr lang="en-GB" smtClean="0"/>
              <a:pPr/>
              <a:t>13</a:t>
            </a:fld>
            <a:endParaRPr lang="en-GB" dirty="0"/>
          </a:p>
        </p:txBody>
      </p:sp>
    </p:spTree>
    <p:extLst>
      <p:ext uri="{BB962C8B-B14F-4D97-AF65-F5344CB8AC3E}">
        <p14:creationId xmlns:p14="http://schemas.microsoft.com/office/powerpoint/2010/main" val="2705950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 indent="0">
              <a:buNone/>
            </a:pPr>
            <a:r>
              <a:rPr lang="en-IE" dirty="0" smtClean="0"/>
              <a:t>Properties 1 and 2 (joint enterprise; sustained topic development) are entailed by Van </a:t>
            </a:r>
            <a:r>
              <a:rPr lang="en-IE" dirty="0" err="1" smtClean="0"/>
              <a:t>Lier’s</a:t>
            </a:r>
            <a:r>
              <a:rPr lang="en-IE" dirty="0" smtClean="0"/>
              <a:t> (1996) notion of </a:t>
            </a:r>
            <a:r>
              <a:rPr lang="en-IE" b="1" i="1" dirty="0" smtClean="0"/>
              <a:t>contingency</a:t>
            </a:r>
            <a:r>
              <a:rPr lang="en-IE" b="1" dirty="0" smtClean="0"/>
              <a:t> </a:t>
            </a:r>
            <a:r>
              <a:rPr lang="en-IE" dirty="0" smtClean="0"/>
              <a:t>in discourse:</a:t>
            </a:r>
          </a:p>
          <a:p>
            <a:pPr marL="45720" indent="0">
              <a:buNone/>
            </a:pPr>
            <a:endParaRPr lang="en-IE" dirty="0"/>
          </a:p>
          <a:p>
            <a:pPr marL="45720" indent="0">
              <a:buNone/>
            </a:pPr>
            <a:r>
              <a:rPr lang="en-IE" altLang="en-US" dirty="0"/>
              <a:t>In contingent discourse, each turn is based on what has gone before (it’s </a:t>
            </a:r>
            <a:r>
              <a:rPr lang="en-IE" altLang="en-US" i="1" dirty="0"/>
              <a:t>backward</a:t>
            </a:r>
            <a:r>
              <a:rPr lang="en-IE" altLang="en-US" dirty="0"/>
              <a:t>-looking), but also opens up a range of possibilities for the next turn (it’s </a:t>
            </a:r>
            <a:r>
              <a:rPr lang="en-IE" altLang="en-US" i="1" dirty="0"/>
              <a:t>forward</a:t>
            </a:r>
            <a:r>
              <a:rPr lang="en-IE" altLang="en-US" dirty="0"/>
              <a:t>-looking</a:t>
            </a:r>
            <a:r>
              <a:rPr lang="en-IE" altLang="en-US" dirty="0" smtClean="0"/>
              <a:t>).</a:t>
            </a:r>
          </a:p>
          <a:p>
            <a:pPr marL="45720" indent="0">
              <a:buNone/>
            </a:pPr>
            <a:endParaRPr lang="en-IE" dirty="0"/>
          </a:p>
          <a:p>
            <a:pPr marL="45720" indent="0">
              <a:buNone/>
            </a:pPr>
            <a:r>
              <a:rPr lang="en-IE" dirty="0" smtClean="0"/>
              <a:t>“Two contingently related utterances are unintelligible except in terms of their relation to one another, like two moving hands in a handshake” (p. 170)</a:t>
            </a:r>
          </a:p>
          <a:p>
            <a:pPr marL="45720" indent="0">
              <a:buNone/>
            </a:pPr>
            <a:endParaRPr lang="en-IE" dirty="0"/>
          </a:p>
          <a:p>
            <a:pPr marL="45720" indent="0">
              <a:buNone/>
            </a:pPr>
            <a:r>
              <a:rPr lang="en-IE" dirty="0" smtClean="0"/>
              <a:t>Van </a:t>
            </a:r>
            <a:r>
              <a:rPr lang="en-IE" dirty="0" err="1" smtClean="0"/>
              <a:t>Lier</a:t>
            </a:r>
            <a:r>
              <a:rPr lang="en-IE" dirty="0" smtClean="0"/>
              <a:t> proposes that “</a:t>
            </a:r>
            <a:r>
              <a:rPr lang="en-IE" b="1" dirty="0" smtClean="0"/>
              <a:t>contingency is the quality of language use that can most directly </a:t>
            </a:r>
            <a:r>
              <a:rPr lang="en-IE" b="1" dirty="0"/>
              <a:t>be </a:t>
            </a:r>
            <a:r>
              <a:rPr lang="en-IE" b="1" dirty="0" smtClean="0"/>
              <a:t>associated with engagement and learning</a:t>
            </a:r>
            <a:r>
              <a:rPr lang="en-IE" dirty="0" smtClean="0"/>
              <a:t>” (p. 171)</a:t>
            </a:r>
            <a:endParaRPr lang="en-IE" dirty="0"/>
          </a:p>
        </p:txBody>
      </p:sp>
      <p:sp>
        <p:nvSpPr>
          <p:cNvPr id="3" name="Title 2"/>
          <p:cNvSpPr>
            <a:spLocks noGrp="1"/>
          </p:cNvSpPr>
          <p:nvPr>
            <p:ph type="title"/>
          </p:nvPr>
        </p:nvSpPr>
        <p:spPr/>
        <p:txBody>
          <a:bodyPr/>
          <a:lstStyle/>
          <a:p>
            <a:r>
              <a:rPr lang="en-IE" dirty="0" smtClean="0"/>
              <a:t>contingency</a:t>
            </a:r>
            <a:endParaRPr lang="en-IE" dirty="0"/>
          </a:p>
        </p:txBody>
      </p:sp>
      <p:sp>
        <p:nvSpPr>
          <p:cNvPr id="5" name="Slide Number Placeholder 4"/>
          <p:cNvSpPr>
            <a:spLocks noGrp="1"/>
          </p:cNvSpPr>
          <p:nvPr>
            <p:ph type="sldNum" sz="quarter" idx="12"/>
          </p:nvPr>
        </p:nvSpPr>
        <p:spPr/>
        <p:txBody>
          <a:bodyPr/>
          <a:lstStyle/>
          <a:p>
            <a:fld id="{106EF722-84BD-48DD-8665-099775325CA7}" type="slidenum">
              <a:rPr lang="en-GB" smtClean="0"/>
              <a:pPr/>
              <a:t>14</a:t>
            </a:fld>
            <a:endParaRPr lang="en-GB"/>
          </a:p>
        </p:txBody>
      </p:sp>
    </p:spTree>
    <p:extLst>
      <p:ext uri="{BB962C8B-B14F-4D97-AF65-F5344CB8AC3E}">
        <p14:creationId xmlns:p14="http://schemas.microsoft.com/office/powerpoint/2010/main" val="4080631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IE"/>
          </a:p>
        </p:txBody>
      </p:sp>
      <p:sp>
        <p:nvSpPr>
          <p:cNvPr id="4" name="Slide Number Placeholder 3"/>
          <p:cNvSpPr>
            <a:spLocks noGrp="1"/>
          </p:cNvSpPr>
          <p:nvPr>
            <p:ph type="sldNum" sz="quarter" idx="11"/>
          </p:nvPr>
        </p:nvSpPr>
        <p:spPr/>
        <p:txBody>
          <a:bodyPr/>
          <a:lstStyle/>
          <a:p>
            <a:fld id="{106EF722-84BD-48DD-8665-099775325CA7}" type="slidenum">
              <a:rPr lang="en-GB" smtClean="0"/>
              <a:pPr/>
              <a:t>15</a:t>
            </a:fld>
            <a:endParaRPr lang="en-GB"/>
          </a:p>
        </p:txBody>
      </p:sp>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6" name="Title 5"/>
          <p:cNvSpPr>
            <a:spLocks noGrp="1"/>
          </p:cNvSpPr>
          <p:nvPr>
            <p:ph type="title"/>
          </p:nvPr>
        </p:nvSpPr>
        <p:spPr/>
        <p:txBody>
          <a:bodyPr/>
          <a:lstStyle/>
          <a:p>
            <a:r>
              <a:rPr lang="en-IE" dirty="0" smtClean="0"/>
              <a:t>The framework</a:t>
            </a:r>
            <a:endParaRPr lang="en-IE" dirty="0"/>
          </a:p>
        </p:txBody>
      </p:sp>
    </p:spTree>
    <p:extLst>
      <p:ext uri="{BB962C8B-B14F-4D97-AF65-F5344CB8AC3E}">
        <p14:creationId xmlns:p14="http://schemas.microsoft.com/office/powerpoint/2010/main" val="2944436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Complexities of threading and turn sequencing (tidied up in analysis)</a:t>
            </a:r>
          </a:p>
          <a:p>
            <a:r>
              <a:rPr lang="en-IE" dirty="0" smtClean="0"/>
              <a:t>Affect</a:t>
            </a:r>
          </a:p>
          <a:p>
            <a:r>
              <a:rPr lang="en-IE" dirty="0" smtClean="0"/>
              <a:t>Interlocutor roles and relationships (e.g., equality and mutuality – </a:t>
            </a:r>
            <a:r>
              <a:rPr lang="en-IE" dirty="0" err="1" smtClean="0"/>
              <a:t>Storch</a:t>
            </a:r>
            <a:r>
              <a:rPr lang="en-IE" dirty="0" smtClean="0"/>
              <a:t> 2002)</a:t>
            </a:r>
          </a:p>
          <a:p>
            <a:r>
              <a:rPr lang="en-IE" dirty="0" smtClean="0"/>
              <a:t>The substantive quality of the discussion – how logical, systematic, comprehensive, well-informed it is</a:t>
            </a:r>
          </a:p>
          <a:p>
            <a:r>
              <a:rPr lang="en-IE" dirty="0" smtClean="0"/>
              <a:t>Small-talk</a:t>
            </a:r>
          </a:p>
          <a:p>
            <a:r>
              <a:rPr lang="en-IE" dirty="0"/>
              <a:t>M</a:t>
            </a:r>
            <a:r>
              <a:rPr lang="en-IE" dirty="0" smtClean="0"/>
              <a:t>eta-talk (e.g., incidental metalinguistic talk, task management talk)</a:t>
            </a:r>
            <a:endParaRPr lang="en-IE" dirty="0"/>
          </a:p>
        </p:txBody>
      </p:sp>
      <p:sp>
        <p:nvSpPr>
          <p:cNvPr id="3" name="Title 2"/>
          <p:cNvSpPr>
            <a:spLocks noGrp="1"/>
          </p:cNvSpPr>
          <p:nvPr>
            <p:ph type="title"/>
          </p:nvPr>
        </p:nvSpPr>
        <p:spPr/>
        <p:txBody>
          <a:bodyPr/>
          <a:lstStyle/>
          <a:p>
            <a:r>
              <a:rPr lang="en-IE" dirty="0" smtClean="0"/>
              <a:t>What the framework doesn’t address</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16</a:t>
            </a:fld>
            <a:endParaRPr lang="en-GB"/>
          </a:p>
        </p:txBody>
      </p:sp>
    </p:spTree>
    <p:extLst>
      <p:ext uri="{BB962C8B-B14F-4D97-AF65-F5344CB8AC3E}">
        <p14:creationId xmlns:p14="http://schemas.microsoft.com/office/powerpoint/2010/main" val="7270745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45720" indent="0">
              <a:buNone/>
            </a:pPr>
            <a:r>
              <a:rPr lang="en-IE" dirty="0" smtClean="0"/>
              <a:t>Analysis on a per-turn basis (taking into account prior and following turns)</a:t>
            </a:r>
          </a:p>
          <a:p>
            <a:pPr marL="352425" indent="0">
              <a:buNone/>
            </a:pPr>
            <a:r>
              <a:rPr lang="en-IE" dirty="0" smtClean="0"/>
              <a:t>(We note that in SCMC, it isn’t straightforward to determine the boundaries of a ‘turn’)</a:t>
            </a:r>
          </a:p>
          <a:p>
            <a:pPr marL="45720" indent="0">
              <a:buNone/>
            </a:pPr>
            <a:endParaRPr lang="en-IE" dirty="0" smtClean="0"/>
          </a:p>
          <a:p>
            <a:pPr marL="45720" indent="0">
              <a:buNone/>
            </a:pPr>
            <a:r>
              <a:rPr lang="en-IE" dirty="0" smtClean="0"/>
              <a:t>Two tiers of analysis:</a:t>
            </a:r>
          </a:p>
          <a:p>
            <a:r>
              <a:rPr lang="en-IE" b="1" dirty="0" smtClean="0"/>
              <a:t>Tier 1</a:t>
            </a:r>
            <a:r>
              <a:rPr lang="en-IE" dirty="0" smtClean="0"/>
              <a:t> categorises act types, and deals with topic development through engagement with others’ contributions</a:t>
            </a:r>
            <a:br>
              <a:rPr lang="en-IE" dirty="0" smtClean="0"/>
            </a:br>
            <a:r>
              <a:rPr lang="en-IE" dirty="0" smtClean="0"/>
              <a:t/>
            </a:r>
            <a:br>
              <a:rPr lang="en-IE" dirty="0" smtClean="0"/>
            </a:br>
            <a:r>
              <a:rPr lang="en-IE" dirty="0" smtClean="0"/>
              <a:t>We’ll call these ‘</a:t>
            </a:r>
            <a:r>
              <a:rPr lang="en-IE" b="1" dirty="0" smtClean="0"/>
              <a:t>discussion acts</a:t>
            </a:r>
            <a:r>
              <a:rPr lang="en-IE" dirty="0" smtClean="0"/>
              <a:t>’ (narrower, specialised subset of ‘dialogue acts’ or ‘speech acts’)</a:t>
            </a:r>
            <a:br>
              <a:rPr lang="en-IE" dirty="0" smtClean="0"/>
            </a:br>
            <a:endParaRPr lang="en-IE" dirty="0" smtClean="0"/>
          </a:p>
          <a:p>
            <a:r>
              <a:rPr lang="en-IE" b="1" dirty="0" smtClean="0">
                <a:solidFill>
                  <a:schemeClr val="bg1">
                    <a:lumMod val="50000"/>
                  </a:schemeClr>
                </a:solidFill>
              </a:rPr>
              <a:t>Tier 2</a:t>
            </a:r>
            <a:r>
              <a:rPr lang="en-IE" dirty="0" smtClean="0">
                <a:solidFill>
                  <a:schemeClr val="bg1">
                    <a:lumMod val="50000"/>
                  </a:schemeClr>
                </a:solidFill>
              </a:rPr>
              <a:t> categorises level of analytic depth</a:t>
            </a:r>
            <a:endParaRPr lang="en-IE" dirty="0">
              <a:solidFill>
                <a:schemeClr val="bg1">
                  <a:lumMod val="50000"/>
                </a:schemeClr>
              </a:solidFill>
            </a:endParaRPr>
          </a:p>
        </p:txBody>
      </p:sp>
      <p:sp>
        <p:nvSpPr>
          <p:cNvPr id="3" name="Slide Number Placeholder 2"/>
          <p:cNvSpPr>
            <a:spLocks noGrp="1"/>
          </p:cNvSpPr>
          <p:nvPr>
            <p:ph type="sldNum" sz="quarter" idx="12"/>
          </p:nvPr>
        </p:nvSpPr>
        <p:spPr/>
        <p:txBody>
          <a:bodyPr/>
          <a:lstStyle/>
          <a:p>
            <a:fld id="{12161F33-0836-45D0-B19D-2E2ED1D59658}" type="slidenum">
              <a:rPr lang="en-GB" smtClean="0"/>
              <a:pPr/>
              <a:t>17</a:t>
            </a:fld>
            <a:endParaRPr lang="en-GB"/>
          </a:p>
        </p:txBody>
      </p:sp>
      <p:sp>
        <p:nvSpPr>
          <p:cNvPr id="6" name="Title 5"/>
          <p:cNvSpPr>
            <a:spLocks noGrp="1"/>
          </p:cNvSpPr>
          <p:nvPr>
            <p:ph type="title"/>
          </p:nvPr>
        </p:nvSpPr>
        <p:spPr/>
        <p:txBody>
          <a:bodyPr/>
          <a:lstStyle/>
          <a:p>
            <a:r>
              <a:rPr lang="en-IE" dirty="0" smtClean="0"/>
              <a:t>The framework</a:t>
            </a:r>
            <a:endParaRPr lang="en-IE" dirty="0"/>
          </a:p>
        </p:txBody>
      </p:sp>
    </p:spTree>
    <p:extLst>
      <p:ext uri="{BB962C8B-B14F-4D97-AF65-F5344CB8AC3E}">
        <p14:creationId xmlns:p14="http://schemas.microsoft.com/office/powerpoint/2010/main" val="3011924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45720" indent="0">
              <a:buNone/>
            </a:pPr>
            <a:r>
              <a:rPr lang="en-IE" dirty="0" smtClean="0"/>
              <a:t>In the framework, discussion act types can </a:t>
            </a:r>
            <a:r>
              <a:rPr lang="en-IE" dirty="0"/>
              <a:t>have the </a:t>
            </a:r>
            <a:r>
              <a:rPr lang="en-IE" dirty="0" smtClean="0"/>
              <a:t>following </a:t>
            </a:r>
            <a:r>
              <a:rPr lang="en-IE" b="1" dirty="0" smtClean="0"/>
              <a:t>attributes</a:t>
            </a:r>
            <a:r>
              <a:rPr lang="en-IE" dirty="0" smtClean="0"/>
              <a:t>:</a:t>
            </a:r>
          </a:p>
          <a:p>
            <a:pPr marL="45720" indent="0">
              <a:buNone/>
            </a:pPr>
            <a:endParaRPr lang="en-IE" dirty="0" smtClean="0"/>
          </a:p>
          <a:p>
            <a:pPr marL="45720" indent="0">
              <a:buNone/>
            </a:pPr>
            <a:r>
              <a:rPr lang="en-IE" dirty="0" smtClean="0"/>
              <a:t>1. Contingency – None, Low, High, for each of two types:</a:t>
            </a:r>
          </a:p>
          <a:p>
            <a:pPr marL="45720" indent="0">
              <a:buNone/>
            </a:pPr>
            <a:r>
              <a:rPr lang="en-IE" dirty="0"/>
              <a:t>	</a:t>
            </a:r>
            <a:r>
              <a:rPr lang="en-IE" dirty="0" smtClean="0"/>
              <a:t>Retrospective – prompted by a prior utterance</a:t>
            </a:r>
          </a:p>
          <a:p>
            <a:pPr marL="45720" indent="0">
              <a:buNone/>
            </a:pPr>
            <a:r>
              <a:rPr lang="en-IE" dirty="0"/>
              <a:t>	</a:t>
            </a:r>
            <a:r>
              <a:rPr lang="en-IE" dirty="0" smtClean="0"/>
              <a:t>Prospective – sets up expectation of a next utterance</a:t>
            </a:r>
          </a:p>
          <a:p>
            <a:pPr marL="45720" indent="0">
              <a:buNone/>
            </a:pPr>
            <a:r>
              <a:rPr lang="en-IE" dirty="0"/>
              <a:t>2</a:t>
            </a:r>
            <a:r>
              <a:rPr lang="en-IE" dirty="0" smtClean="0"/>
              <a:t>. Congruence: two values –</a:t>
            </a:r>
          </a:p>
          <a:p>
            <a:pPr marL="45720" indent="0">
              <a:buNone/>
            </a:pPr>
            <a:r>
              <a:rPr lang="en-IE" dirty="0"/>
              <a:t>	</a:t>
            </a:r>
            <a:r>
              <a:rPr lang="en-IE" dirty="0" smtClean="0"/>
              <a:t>Positive (stance agrees with prior)</a:t>
            </a:r>
          </a:p>
          <a:p>
            <a:pPr marL="45720" indent="0">
              <a:buNone/>
            </a:pPr>
            <a:r>
              <a:rPr lang="en-IE" dirty="0"/>
              <a:t>	</a:t>
            </a:r>
            <a:r>
              <a:rPr lang="en-IE" dirty="0" smtClean="0"/>
              <a:t>Negative (stance conflicts with prior)</a:t>
            </a:r>
          </a:p>
          <a:p>
            <a:pPr marL="45720" indent="0">
              <a:buNone/>
            </a:pPr>
            <a:r>
              <a:rPr lang="en-IE" dirty="0" smtClean="0"/>
              <a:t>3. Consensus: two values –</a:t>
            </a:r>
          </a:p>
          <a:p>
            <a:pPr marL="45720" indent="0">
              <a:buNone/>
            </a:pPr>
            <a:r>
              <a:rPr lang="en-IE" dirty="0"/>
              <a:t>	</a:t>
            </a:r>
            <a:r>
              <a:rPr lang="en-IE" dirty="0" smtClean="0"/>
              <a:t>Yes (establishes a prior point as accepted)</a:t>
            </a:r>
          </a:p>
          <a:p>
            <a:pPr marL="45720" indent="0">
              <a:buNone/>
            </a:pPr>
            <a:r>
              <a:rPr lang="en-IE" dirty="0"/>
              <a:t>	</a:t>
            </a:r>
            <a:r>
              <a:rPr lang="en-IE" dirty="0" smtClean="0"/>
              <a:t>No (prior point remains in contention)</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r>
              <a:rPr lang="en-GB" dirty="0" smtClean="0"/>
              <a:t>Trinity College Dublin</a:t>
            </a:r>
            <a:endParaRPr lang="en-GB" dirty="0"/>
          </a:p>
        </p:txBody>
      </p:sp>
      <p:sp>
        <p:nvSpPr>
          <p:cNvPr id="3" name="Slide Number Placeholder 2"/>
          <p:cNvSpPr>
            <a:spLocks noGrp="1"/>
          </p:cNvSpPr>
          <p:nvPr>
            <p:ph type="sldNum" sz="quarter" idx="12"/>
          </p:nvPr>
        </p:nvSpPr>
        <p:spPr/>
        <p:txBody>
          <a:bodyPr/>
          <a:lstStyle/>
          <a:p>
            <a:fld id="{12161F33-0836-45D0-B19D-2E2ED1D59658}" type="slidenum">
              <a:rPr lang="en-GB" smtClean="0"/>
              <a:pPr/>
              <a:t>18</a:t>
            </a:fld>
            <a:endParaRPr lang="en-GB"/>
          </a:p>
        </p:txBody>
      </p:sp>
      <p:sp>
        <p:nvSpPr>
          <p:cNvPr id="6" name="Title 5"/>
          <p:cNvSpPr>
            <a:spLocks noGrp="1"/>
          </p:cNvSpPr>
          <p:nvPr>
            <p:ph type="title"/>
          </p:nvPr>
        </p:nvSpPr>
        <p:spPr/>
        <p:txBody>
          <a:bodyPr/>
          <a:lstStyle/>
          <a:p>
            <a:r>
              <a:rPr lang="en-IE" dirty="0" smtClean="0"/>
              <a:t>Framework Tier 1 – act types</a:t>
            </a:r>
            <a:endParaRPr lang="en-IE" dirty="0"/>
          </a:p>
        </p:txBody>
      </p:sp>
    </p:spTree>
    <p:extLst>
      <p:ext uri="{BB962C8B-B14F-4D97-AF65-F5344CB8AC3E}">
        <p14:creationId xmlns:p14="http://schemas.microsoft.com/office/powerpoint/2010/main" val="348098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10000"/>
          </a:bodyPr>
          <a:lstStyle/>
          <a:p>
            <a:r>
              <a:rPr lang="en-IE" dirty="0" smtClean="0"/>
              <a:t>Initiations</a:t>
            </a:r>
          </a:p>
          <a:p>
            <a:r>
              <a:rPr lang="en-IE" dirty="0" smtClean="0"/>
              <a:t>Bare agreement</a:t>
            </a:r>
          </a:p>
          <a:p>
            <a:r>
              <a:rPr lang="en-IE" dirty="0" smtClean="0"/>
              <a:t>Elaborated agreement</a:t>
            </a:r>
          </a:p>
          <a:p>
            <a:r>
              <a:rPr lang="en-IE" dirty="0" smtClean="0"/>
              <a:t>Agree + dissent</a:t>
            </a:r>
          </a:p>
          <a:p>
            <a:r>
              <a:rPr lang="en-IE" dirty="0" smtClean="0"/>
              <a:t>Concessions</a:t>
            </a:r>
          </a:p>
          <a:p>
            <a:r>
              <a:rPr lang="en-IE" dirty="0" smtClean="0"/>
              <a:t>Dissent</a:t>
            </a:r>
          </a:p>
          <a:p>
            <a:r>
              <a:rPr lang="en-IE" dirty="0" smtClean="0"/>
              <a:t>Challenges</a:t>
            </a:r>
          </a:p>
          <a:p>
            <a:r>
              <a:rPr lang="en-IE" dirty="0" smtClean="0"/>
              <a:t>Developers</a:t>
            </a:r>
            <a:endParaRPr lang="en-IE" dirty="0"/>
          </a:p>
          <a:p>
            <a:r>
              <a:rPr lang="en-IE" dirty="0" smtClean="0"/>
              <a:t>Clarification/</a:t>
            </a:r>
            <a:r>
              <a:rPr lang="en-IE" dirty="0" err="1" smtClean="0"/>
              <a:t>informa-tion</a:t>
            </a:r>
            <a:r>
              <a:rPr lang="en-IE" dirty="0" smtClean="0"/>
              <a:t> </a:t>
            </a:r>
            <a:r>
              <a:rPr lang="en-IE" dirty="0"/>
              <a:t>requests</a:t>
            </a:r>
          </a:p>
          <a:p>
            <a:endParaRPr lang="en-IE" dirty="0"/>
          </a:p>
        </p:txBody>
      </p:sp>
      <p:sp>
        <p:nvSpPr>
          <p:cNvPr id="6" name="Content Placeholder 5"/>
          <p:cNvSpPr>
            <a:spLocks noGrp="1"/>
          </p:cNvSpPr>
          <p:nvPr>
            <p:ph sz="half" idx="2"/>
          </p:nvPr>
        </p:nvSpPr>
        <p:spPr/>
        <p:txBody>
          <a:bodyPr>
            <a:normAutofit fontScale="92500" lnSpcReduction="10000"/>
          </a:bodyPr>
          <a:lstStyle/>
          <a:p>
            <a:r>
              <a:rPr lang="en-IE" dirty="0" smtClean="0"/>
              <a:t>Elicited clarifications or information</a:t>
            </a:r>
          </a:p>
          <a:p>
            <a:r>
              <a:rPr lang="en-IE" dirty="0" err="1" smtClean="0"/>
              <a:t>Unelicited</a:t>
            </a:r>
            <a:r>
              <a:rPr lang="en-IE" dirty="0" smtClean="0"/>
              <a:t> clarifications</a:t>
            </a:r>
          </a:p>
          <a:p>
            <a:r>
              <a:rPr lang="en-IE" dirty="0" smtClean="0"/>
              <a:t>Acknowledgements</a:t>
            </a:r>
          </a:p>
          <a:p>
            <a:r>
              <a:rPr lang="en-IE" dirty="0" smtClean="0"/>
              <a:t>Summarisers</a:t>
            </a:r>
          </a:p>
          <a:p>
            <a:r>
              <a:rPr lang="en-IE" dirty="0" smtClean="0"/>
              <a:t>Generalisers</a:t>
            </a:r>
          </a:p>
          <a:p>
            <a:r>
              <a:rPr lang="en-IE" dirty="0" smtClean="0"/>
              <a:t>Tangents</a:t>
            </a:r>
          </a:p>
          <a:p>
            <a:r>
              <a:rPr lang="en-IE" dirty="0" smtClean="0"/>
              <a:t>Prompts</a:t>
            </a:r>
          </a:p>
          <a:p>
            <a:r>
              <a:rPr lang="en-IE" dirty="0" smtClean="0"/>
              <a:t>Receipts</a:t>
            </a:r>
          </a:p>
          <a:p>
            <a:endParaRPr lang="en-IE" dirty="0"/>
          </a:p>
        </p:txBody>
      </p:sp>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19</a:t>
            </a:fld>
            <a:endParaRPr lang="en-GB"/>
          </a:p>
        </p:txBody>
      </p:sp>
      <p:sp>
        <p:nvSpPr>
          <p:cNvPr id="5" name="Title 4"/>
          <p:cNvSpPr>
            <a:spLocks noGrp="1"/>
          </p:cNvSpPr>
          <p:nvPr>
            <p:ph type="title"/>
          </p:nvPr>
        </p:nvSpPr>
        <p:spPr/>
        <p:txBody>
          <a:bodyPr/>
          <a:lstStyle/>
          <a:p>
            <a:r>
              <a:rPr lang="en-IE" dirty="0" smtClean="0"/>
              <a:t>Inventory of discussion act types</a:t>
            </a:r>
            <a:endParaRPr lang="en-IE" dirty="0"/>
          </a:p>
        </p:txBody>
      </p:sp>
    </p:spTree>
    <p:extLst>
      <p:ext uri="{BB962C8B-B14F-4D97-AF65-F5344CB8AC3E}">
        <p14:creationId xmlns:p14="http://schemas.microsoft.com/office/powerpoint/2010/main" val="22976109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10000"/>
          </a:bodyPr>
          <a:lstStyle/>
          <a:p>
            <a:r>
              <a:rPr lang="en-IE" b="1" dirty="0" smtClean="0">
                <a:solidFill>
                  <a:schemeClr val="accent1">
                    <a:lumMod val="75000"/>
                  </a:schemeClr>
                </a:solidFill>
              </a:rPr>
              <a:t>Initiations</a:t>
            </a:r>
          </a:p>
          <a:p>
            <a:r>
              <a:rPr lang="en-IE" b="1" dirty="0" smtClean="0">
                <a:solidFill>
                  <a:schemeClr val="accent1">
                    <a:lumMod val="75000"/>
                  </a:schemeClr>
                </a:solidFill>
              </a:rPr>
              <a:t>Bare agreement</a:t>
            </a:r>
          </a:p>
          <a:p>
            <a:r>
              <a:rPr lang="en-IE" b="1" dirty="0" smtClean="0">
                <a:solidFill>
                  <a:schemeClr val="accent1">
                    <a:lumMod val="75000"/>
                  </a:schemeClr>
                </a:solidFill>
              </a:rPr>
              <a:t>Elaborated agreement</a:t>
            </a:r>
          </a:p>
          <a:p>
            <a:r>
              <a:rPr lang="en-IE" dirty="0" smtClean="0"/>
              <a:t>Agree + dissent</a:t>
            </a:r>
          </a:p>
          <a:p>
            <a:r>
              <a:rPr lang="en-IE" dirty="0" smtClean="0"/>
              <a:t>Concessions</a:t>
            </a:r>
          </a:p>
          <a:p>
            <a:r>
              <a:rPr lang="en-IE" b="1" dirty="0" smtClean="0">
                <a:solidFill>
                  <a:schemeClr val="accent1">
                    <a:lumMod val="75000"/>
                  </a:schemeClr>
                </a:solidFill>
              </a:rPr>
              <a:t>Dissent</a:t>
            </a:r>
          </a:p>
          <a:p>
            <a:r>
              <a:rPr lang="en-IE" dirty="0" smtClean="0"/>
              <a:t>Challenges</a:t>
            </a:r>
          </a:p>
          <a:p>
            <a:r>
              <a:rPr lang="en-IE" b="1" dirty="0" smtClean="0">
                <a:solidFill>
                  <a:schemeClr val="accent1">
                    <a:lumMod val="75000"/>
                  </a:schemeClr>
                </a:solidFill>
              </a:rPr>
              <a:t>Developers</a:t>
            </a:r>
            <a:endParaRPr lang="en-IE" b="1" dirty="0">
              <a:solidFill>
                <a:schemeClr val="accent1">
                  <a:lumMod val="75000"/>
                </a:schemeClr>
              </a:solidFill>
            </a:endParaRPr>
          </a:p>
          <a:p>
            <a:r>
              <a:rPr lang="en-IE" dirty="0" smtClean="0"/>
              <a:t>Clarification/</a:t>
            </a:r>
            <a:r>
              <a:rPr lang="en-IE" dirty="0" err="1" smtClean="0"/>
              <a:t>informa-tion</a:t>
            </a:r>
            <a:r>
              <a:rPr lang="en-IE" dirty="0" smtClean="0"/>
              <a:t> </a:t>
            </a:r>
            <a:r>
              <a:rPr lang="en-IE" dirty="0"/>
              <a:t>requests</a:t>
            </a:r>
          </a:p>
          <a:p>
            <a:endParaRPr lang="en-IE" dirty="0"/>
          </a:p>
        </p:txBody>
      </p:sp>
      <p:sp>
        <p:nvSpPr>
          <p:cNvPr id="6" name="Content Placeholder 5"/>
          <p:cNvSpPr>
            <a:spLocks noGrp="1"/>
          </p:cNvSpPr>
          <p:nvPr>
            <p:ph sz="half" idx="2"/>
          </p:nvPr>
        </p:nvSpPr>
        <p:spPr/>
        <p:txBody>
          <a:bodyPr>
            <a:normAutofit fontScale="92500" lnSpcReduction="10000"/>
          </a:bodyPr>
          <a:lstStyle/>
          <a:p>
            <a:r>
              <a:rPr lang="en-IE" dirty="0" smtClean="0"/>
              <a:t>Elicited clarifications or information</a:t>
            </a:r>
          </a:p>
          <a:p>
            <a:r>
              <a:rPr lang="en-IE" dirty="0" err="1" smtClean="0"/>
              <a:t>Unelicited</a:t>
            </a:r>
            <a:r>
              <a:rPr lang="en-IE" dirty="0" smtClean="0"/>
              <a:t> clarifications</a:t>
            </a:r>
          </a:p>
          <a:p>
            <a:r>
              <a:rPr lang="en-IE" dirty="0" smtClean="0"/>
              <a:t>Acknowledgements</a:t>
            </a:r>
          </a:p>
          <a:p>
            <a:r>
              <a:rPr lang="en-IE" dirty="0" smtClean="0"/>
              <a:t>Summarisers</a:t>
            </a:r>
          </a:p>
          <a:p>
            <a:r>
              <a:rPr lang="en-IE" dirty="0" smtClean="0"/>
              <a:t>Generalisers</a:t>
            </a:r>
          </a:p>
          <a:p>
            <a:r>
              <a:rPr lang="en-IE" dirty="0" smtClean="0"/>
              <a:t>Tangents</a:t>
            </a:r>
          </a:p>
          <a:p>
            <a:r>
              <a:rPr lang="en-IE" dirty="0" smtClean="0"/>
              <a:t>Prompts</a:t>
            </a:r>
          </a:p>
          <a:p>
            <a:r>
              <a:rPr lang="en-IE" dirty="0" smtClean="0"/>
              <a:t>Receipts</a:t>
            </a:r>
          </a:p>
          <a:p>
            <a:endParaRPr lang="en-IE" dirty="0"/>
          </a:p>
        </p:txBody>
      </p:sp>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20</a:t>
            </a:fld>
            <a:endParaRPr lang="en-GB"/>
          </a:p>
        </p:txBody>
      </p:sp>
      <p:sp>
        <p:nvSpPr>
          <p:cNvPr id="5" name="Title 4"/>
          <p:cNvSpPr>
            <a:spLocks noGrp="1"/>
          </p:cNvSpPr>
          <p:nvPr>
            <p:ph type="title"/>
          </p:nvPr>
        </p:nvSpPr>
        <p:spPr/>
        <p:txBody>
          <a:bodyPr/>
          <a:lstStyle/>
          <a:p>
            <a:r>
              <a:rPr lang="en-IE" dirty="0" smtClean="0"/>
              <a:t>Inventory of discussion act types</a:t>
            </a:r>
            <a:endParaRPr lang="en-IE" dirty="0"/>
          </a:p>
        </p:txBody>
      </p:sp>
    </p:spTree>
    <p:extLst>
      <p:ext uri="{BB962C8B-B14F-4D97-AF65-F5344CB8AC3E}">
        <p14:creationId xmlns:p14="http://schemas.microsoft.com/office/powerpoint/2010/main" val="13101253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IE" dirty="0" smtClean="0"/>
              <a:t>A text by a woman exploring her experiences as a Chinese person who moved to Australia.</a:t>
            </a:r>
          </a:p>
          <a:p>
            <a:pPr marL="45720" indent="0">
              <a:buNone/>
            </a:pPr>
            <a:endParaRPr lang="en-IE" dirty="0"/>
          </a:p>
          <a:p>
            <a:pPr marL="45720" indent="0">
              <a:buNone/>
            </a:pPr>
            <a:r>
              <a:rPr lang="en-IE" dirty="0" smtClean="0"/>
              <a:t>Open discussion task using </a:t>
            </a:r>
            <a:r>
              <a:rPr lang="en-IE" dirty="0" err="1" smtClean="0"/>
              <a:t>webchat</a:t>
            </a:r>
            <a:endParaRPr lang="en-IE" dirty="0" smtClean="0"/>
          </a:p>
        </p:txBody>
      </p:sp>
      <p:sp>
        <p:nvSpPr>
          <p:cNvPr id="3" name="Title 2"/>
          <p:cNvSpPr>
            <a:spLocks noGrp="1"/>
          </p:cNvSpPr>
          <p:nvPr>
            <p:ph type="title"/>
          </p:nvPr>
        </p:nvSpPr>
        <p:spPr/>
        <p:txBody>
          <a:bodyPr/>
          <a:lstStyle/>
          <a:p>
            <a:r>
              <a:rPr lang="en-IE" dirty="0" smtClean="0"/>
              <a:t>“La double vie de veronica”</a:t>
            </a:r>
            <a:endParaRPr lang="en-I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6030" y="3372035"/>
            <a:ext cx="3736658" cy="2801118"/>
          </a:xfrm>
          <a:prstGeom prst="rect">
            <a:avLst/>
          </a:prstGeom>
          <a:noFill/>
          <a:ln>
            <a:noFill/>
          </a:ln>
          <a:effectLst>
            <a:softEdge rad="127000"/>
          </a:effectLst>
          <a:scene3d>
            <a:camera prst="perspectiveContrastingLeftFacing"/>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21</a:t>
            </a:fld>
            <a:endParaRPr lang="en-GB"/>
          </a:p>
        </p:txBody>
      </p:sp>
    </p:spTree>
    <p:extLst>
      <p:ext uri="{BB962C8B-B14F-4D97-AF65-F5344CB8AC3E}">
        <p14:creationId xmlns:p14="http://schemas.microsoft.com/office/powerpoint/2010/main" val="15752816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80999" y="1719071"/>
            <a:ext cx="8407893" cy="852679"/>
          </a:xfrm>
        </p:spPr>
        <p:txBody>
          <a:bodyPr/>
          <a:lstStyle/>
          <a:p>
            <a:pPr marL="45720" indent="0">
              <a:buNone/>
            </a:pPr>
            <a:r>
              <a:rPr lang="en-IE" dirty="0" smtClean="0"/>
              <a:t>Questions or </a:t>
            </a:r>
            <a:r>
              <a:rPr lang="en-IE" dirty="0" err="1" smtClean="0"/>
              <a:t>assertives</a:t>
            </a:r>
            <a:r>
              <a:rPr lang="en-IE" dirty="0" smtClean="0"/>
              <a:t> introducing a new topic or weakly-connected sub-topic</a:t>
            </a:r>
            <a:endParaRPr lang="en-IE" dirty="0"/>
          </a:p>
          <a:p>
            <a:pPr marL="45720" indent="0">
              <a:buNone/>
            </a:pP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F6D5F220-61F4-43D5-865C-35211966A776}" type="slidenum">
              <a:rPr lang="en-GB" smtClean="0"/>
              <a:pPr/>
              <a:t>22</a:t>
            </a:fld>
            <a:endParaRPr lang="en-GB"/>
          </a:p>
        </p:txBody>
      </p:sp>
      <p:sp>
        <p:nvSpPr>
          <p:cNvPr id="7" name="Title 6"/>
          <p:cNvSpPr>
            <a:spLocks noGrp="1"/>
          </p:cNvSpPr>
          <p:nvPr>
            <p:ph type="title"/>
          </p:nvPr>
        </p:nvSpPr>
        <p:spPr/>
        <p:txBody>
          <a:bodyPr/>
          <a:lstStyle/>
          <a:p>
            <a:r>
              <a:rPr lang="en-IE" dirty="0" smtClean="0"/>
              <a:t>Examples: initiations</a:t>
            </a:r>
            <a:endParaRPr lang="en-IE" dirty="0"/>
          </a:p>
        </p:txBody>
      </p:sp>
      <p:sp>
        <p:nvSpPr>
          <p:cNvPr id="3" name="Rectangle 2"/>
          <p:cNvSpPr/>
          <p:nvPr/>
        </p:nvSpPr>
        <p:spPr>
          <a:xfrm>
            <a:off x="4126230" y="2641610"/>
            <a:ext cx="4572000" cy="646331"/>
          </a:xfrm>
          <a:prstGeom prst="rect">
            <a:avLst/>
          </a:prstGeom>
          <a:solidFill>
            <a:schemeClr val="accent1">
              <a:alpha val="46000"/>
            </a:schemeClr>
          </a:solidFill>
          <a:effectLst>
            <a:outerShdw blurRad="50800" dist="38100" dir="2700000" algn="tl" rotWithShape="0">
              <a:prstClr val="black">
                <a:alpha val="40000"/>
              </a:prstClr>
            </a:outerShdw>
          </a:effectLst>
        </p:spPr>
        <p:txBody>
          <a:bodyPr>
            <a:spAutoFit/>
          </a:bodyPr>
          <a:lstStyle/>
          <a:p>
            <a:pPr marL="45720" indent="0" algn="ctr">
              <a:buNone/>
            </a:pPr>
            <a:r>
              <a:rPr lang="en-IE" dirty="0" smtClean="0">
                <a:latin typeface="+mj-lt"/>
              </a:rPr>
              <a:t>15:15 </a:t>
            </a:r>
            <a:r>
              <a:rPr lang="en-IE" dirty="0" err="1" smtClean="0">
                <a:latin typeface="+mj-lt"/>
              </a:rPr>
              <a:t>Dierk</a:t>
            </a:r>
            <a:r>
              <a:rPr lang="en-IE" dirty="0" smtClean="0">
                <a:latin typeface="+mj-lt"/>
              </a:rPr>
              <a:t>: </a:t>
            </a:r>
            <a:r>
              <a:rPr lang="en-IE" sz="1800" b="1" dirty="0" smtClean="0">
                <a:latin typeface="+mj-lt"/>
              </a:rPr>
              <a:t>how </a:t>
            </a:r>
            <a:r>
              <a:rPr lang="en-IE" sz="1800" b="1" dirty="0">
                <a:latin typeface="+mj-lt"/>
              </a:rPr>
              <a:t>did you like the text about that </a:t>
            </a:r>
            <a:r>
              <a:rPr lang="en-IE" sz="1800" b="1" dirty="0" err="1">
                <a:latin typeface="+mj-lt"/>
              </a:rPr>
              <a:t>chinese</a:t>
            </a:r>
            <a:r>
              <a:rPr lang="en-IE" sz="1800" b="1" dirty="0">
                <a:latin typeface="+mj-lt"/>
              </a:rPr>
              <a:t> girl?</a:t>
            </a:r>
          </a:p>
        </p:txBody>
      </p:sp>
      <p:sp>
        <p:nvSpPr>
          <p:cNvPr id="9" name="Rectangle 8"/>
          <p:cNvSpPr/>
          <p:nvPr/>
        </p:nvSpPr>
        <p:spPr>
          <a:xfrm>
            <a:off x="266700" y="3434001"/>
            <a:ext cx="4572000" cy="861774"/>
          </a:xfrm>
          <a:prstGeom prst="rect">
            <a:avLst/>
          </a:prstGeom>
          <a:solidFill>
            <a:schemeClr val="accent1">
              <a:alpha val="46000"/>
            </a:schemeClr>
          </a:solidFill>
          <a:effectLst>
            <a:outerShdw blurRad="50800" dist="38100" dir="2700000" algn="tl" rotWithShape="0">
              <a:prstClr val="black">
                <a:alpha val="40000"/>
              </a:prstClr>
            </a:outerShdw>
          </a:effectLst>
        </p:spPr>
        <p:txBody>
          <a:bodyPr>
            <a:spAutoFit/>
          </a:bodyPr>
          <a:lstStyle/>
          <a:p>
            <a:pPr marL="45720" indent="0" algn="ctr">
              <a:buNone/>
            </a:pPr>
            <a:r>
              <a:rPr lang="en-IE" dirty="0"/>
              <a:t>15:47 </a:t>
            </a:r>
            <a:r>
              <a:rPr lang="en-IE" dirty="0" smtClean="0"/>
              <a:t>Julia: </a:t>
            </a:r>
            <a:r>
              <a:rPr lang="en-IE" sz="1800" b="1" dirty="0"/>
              <a:t>war </a:t>
            </a:r>
            <a:r>
              <a:rPr lang="en-IE" sz="1800" b="1" dirty="0" err="1"/>
              <a:t>denn</a:t>
            </a:r>
            <a:r>
              <a:rPr lang="en-IE" sz="1800" b="1" dirty="0"/>
              <a:t> </a:t>
            </a:r>
            <a:r>
              <a:rPr lang="en-IE" sz="1800" b="1" dirty="0" err="1"/>
              <a:t>hier</a:t>
            </a:r>
            <a:r>
              <a:rPr lang="en-IE" sz="1800" b="1" dirty="0"/>
              <a:t> </a:t>
            </a:r>
            <a:r>
              <a:rPr lang="en-IE" sz="1800" b="1" dirty="0" err="1"/>
              <a:t>irgendjemand</a:t>
            </a:r>
            <a:r>
              <a:rPr lang="en-IE" sz="1800" b="1" dirty="0"/>
              <a:t> </a:t>
            </a:r>
            <a:r>
              <a:rPr lang="en-IE" sz="1800" b="1" dirty="0" err="1"/>
              <a:t>schon</a:t>
            </a:r>
            <a:r>
              <a:rPr lang="en-IE" sz="1800" b="1" dirty="0"/>
              <a:t> mal in china</a:t>
            </a:r>
            <a:r>
              <a:rPr lang="en-IE" sz="1800" b="1" dirty="0" smtClean="0"/>
              <a:t>?</a:t>
            </a:r>
          </a:p>
          <a:p>
            <a:pPr marL="45720" indent="0" algn="ctr">
              <a:buNone/>
            </a:pPr>
            <a:r>
              <a:rPr lang="en-IE" i="1" dirty="0" smtClean="0"/>
              <a:t>Has anybody here been to China?</a:t>
            </a:r>
            <a:r>
              <a:rPr lang="en-IE" dirty="0" smtClean="0"/>
              <a:t> </a:t>
            </a:r>
            <a:endParaRPr lang="en-IE" dirty="0">
              <a:latin typeface="+mj-lt"/>
            </a:endParaRPr>
          </a:p>
        </p:txBody>
      </p:sp>
      <p:sp>
        <p:nvSpPr>
          <p:cNvPr id="10" name="Rectangle 9"/>
          <p:cNvSpPr/>
          <p:nvPr/>
        </p:nvSpPr>
        <p:spPr>
          <a:xfrm>
            <a:off x="1447800" y="4763691"/>
            <a:ext cx="6130290" cy="1754326"/>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en-IE" dirty="0"/>
              <a:t>15:49 </a:t>
            </a:r>
            <a:r>
              <a:rPr lang="en-IE" dirty="0" smtClean="0"/>
              <a:t>Julia: </a:t>
            </a:r>
            <a:r>
              <a:rPr lang="en-IE" sz="1800" b="1" dirty="0" err="1"/>
              <a:t>ich</a:t>
            </a:r>
            <a:r>
              <a:rPr lang="en-IE" sz="1800" b="1" dirty="0"/>
              <a:t> </a:t>
            </a:r>
            <a:r>
              <a:rPr lang="en-IE" sz="1800" b="1" dirty="0" err="1"/>
              <a:t>finde</a:t>
            </a:r>
            <a:r>
              <a:rPr lang="en-IE" sz="1800" b="1" dirty="0"/>
              <a:t> </a:t>
            </a:r>
            <a:r>
              <a:rPr lang="en-IE" sz="1800" b="1" dirty="0" err="1"/>
              <a:t>es</a:t>
            </a:r>
            <a:r>
              <a:rPr lang="en-IE" sz="1800" b="1" dirty="0"/>
              <a:t> </a:t>
            </a:r>
            <a:r>
              <a:rPr lang="en-IE" sz="1800" b="1" dirty="0" err="1"/>
              <a:t>schon</a:t>
            </a:r>
            <a:r>
              <a:rPr lang="en-IE" sz="1800" b="1" dirty="0"/>
              <a:t> </a:t>
            </a:r>
            <a:r>
              <a:rPr lang="en-IE" sz="1800" b="1" dirty="0" err="1"/>
              <a:t>krass</a:t>
            </a:r>
            <a:r>
              <a:rPr lang="en-IE" sz="1800" b="1" dirty="0"/>
              <a:t>, </a:t>
            </a:r>
            <a:r>
              <a:rPr lang="en-IE" sz="1800" b="1" dirty="0" err="1"/>
              <a:t>wenn</a:t>
            </a:r>
            <a:r>
              <a:rPr lang="en-IE" sz="1800" b="1" dirty="0"/>
              <a:t> man </a:t>
            </a:r>
            <a:r>
              <a:rPr lang="en-IE" sz="1800" b="1" dirty="0" err="1"/>
              <a:t>diese</a:t>
            </a:r>
            <a:r>
              <a:rPr lang="en-IE" sz="1800" b="1" dirty="0"/>
              <a:t> </a:t>
            </a:r>
            <a:r>
              <a:rPr lang="en-IE" sz="1800" b="1" dirty="0" err="1"/>
              <a:t>fotos</a:t>
            </a:r>
            <a:r>
              <a:rPr lang="en-IE" sz="1800" b="1" dirty="0"/>
              <a:t> von den </a:t>
            </a:r>
            <a:r>
              <a:rPr lang="en-IE" sz="1800" b="1" dirty="0" err="1"/>
              <a:t>vollgestopften</a:t>
            </a:r>
            <a:r>
              <a:rPr lang="en-IE" sz="1800" b="1" dirty="0"/>
              <a:t> </a:t>
            </a:r>
            <a:r>
              <a:rPr lang="en-IE" sz="1800" b="1" dirty="0" err="1"/>
              <a:t>bahnen</a:t>
            </a:r>
            <a:r>
              <a:rPr lang="en-IE" sz="1800" b="1" dirty="0"/>
              <a:t> </a:t>
            </a:r>
            <a:r>
              <a:rPr lang="en-IE" sz="1800" b="1" dirty="0" err="1"/>
              <a:t>sieht</a:t>
            </a:r>
            <a:r>
              <a:rPr lang="en-IE" sz="1800" b="1" dirty="0"/>
              <a:t> </a:t>
            </a:r>
            <a:r>
              <a:rPr lang="en-IE" sz="1800" b="1" dirty="0" smtClean="0"/>
              <a:t>[…] und </a:t>
            </a:r>
            <a:r>
              <a:rPr lang="en-IE" sz="1800" b="1" dirty="0"/>
              <a:t>von den </a:t>
            </a:r>
            <a:r>
              <a:rPr lang="en-IE" sz="1800" b="1" dirty="0" err="1"/>
              <a:t>obervollen</a:t>
            </a:r>
            <a:r>
              <a:rPr lang="en-IE" sz="1800" b="1" dirty="0"/>
              <a:t> </a:t>
            </a:r>
            <a:r>
              <a:rPr lang="en-IE" sz="1800" b="1" dirty="0" err="1" smtClean="0"/>
              <a:t>schwimmbädern</a:t>
            </a:r>
            <a:endParaRPr lang="en-IE" sz="1800" b="1" dirty="0"/>
          </a:p>
          <a:p>
            <a:pPr marL="45720" indent="0" algn="ctr">
              <a:buNone/>
            </a:pPr>
            <a:r>
              <a:rPr lang="en-IE" sz="1800" i="1" dirty="0" smtClean="0">
                <a:latin typeface="+mj-lt"/>
              </a:rPr>
              <a:t>I do find it gross when you see these photos of trains crammed full of people, and of overcrowded swimming pools</a:t>
            </a:r>
            <a:endParaRPr lang="en-IE" i="1" dirty="0">
              <a:latin typeface="+mj-lt"/>
            </a:endParaRPr>
          </a:p>
        </p:txBody>
      </p:sp>
    </p:spTree>
    <p:extLst>
      <p:ext uri="{BB962C8B-B14F-4D97-AF65-F5344CB8AC3E}">
        <p14:creationId xmlns:p14="http://schemas.microsoft.com/office/powerpoint/2010/main" val="4291807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23</a:t>
            </a:fld>
            <a:endParaRPr lang="en-GB"/>
          </a:p>
        </p:txBody>
      </p:sp>
      <p:sp>
        <p:nvSpPr>
          <p:cNvPr id="5" name="Title 4"/>
          <p:cNvSpPr>
            <a:spLocks noGrp="1"/>
          </p:cNvSpPr>
          <p:nvPr>
            <p:ph type="title"/>
          </p:nvPr>
        </p:nvSpPr>
        <p:spPr/>
        <p:txBody>
          <a:bodyPr/>
          <a:lstStyle/>
          <a:p>
            <a:r>
              <a:rPr lang="en-IE" dirty="0" smtClean="0"/>
              <a:t>Initiations: attributes</a:t>
            </a:r>
            <a:endParaRPr lang="en-I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605" y="1790700"/>
            <a:ext cx="5948404"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 y="2926080"/>
            <a:ext cx="7596229" cy="886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21422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06EF722-84BD-48DD-8665-099775325CA7}" type="slidenum">
              <a:rPr lang="en-GB" smtClean="0"/>
              <a:pPr/>
              <a:t>24</a:t>
            </a:fld>
            <a:endParaRPr lang="en-GB"/>
          </a:p>
        </p:txBody>
      </p:sp>
      <p:sp>
        <p:nvSpPr>
          <p:cNvPr id="4" name="Title 3"/>
          <p:cNvSpPr>
            <a:spLocks noGrp="1"/>
          </p:cNvSpPr>
          <p:nvPr>
            <p:ph type="title"/>
          </p:nvPr>
        </p:nvSpPr>
        <p:spPr/>
        <p:txBody>
          <a:bodyPr/>
          <a:lstStyle/>
          <a:p>
            <a:r>
              <a:rPr lang="en-IE" dirty="0" smtClean="0"/>
              <a:t>Examples: bare agreements</a:t>
            </a:r>
            <a:endParaRPr lang="en-IE" dirty="0"/>
          </a:p>
        </p:txBody>
      </p:sp>
      <p:sp>
        <p:nvSpPr>
          <p:cNvPr id="7" name="Rectangle 6"/>
          <p:cNvSpPr/>
          <p:nvPr/>
        </p:nvSpPr>
        <p:spPr>
          <a:xfrm>
            <a:off x="834390" y="3132594"/>
            <a:ext cx="4572000" cy="646331"/>
          </a:xfrm>
          <a:prstGeom prst="rect">
            <a:avLst/>
          </a:prstGeom>
          <a:solidFill>
            <a:schemeClr val="accent1">
              <a:alpha val="46000"/>
            </a:schemeClr>
          </a:solidFill>
          <a:effectLst>
            <a:outerShdw blurRad="50800" dist="38100" dir="2700000" algn="tl" rotWithShape="0">
              <a:prstClr val="black">
                <a:alpha val="40000"/>
              </a:prstClr>
            </a:outerShdw>
          </a:effectLst>
        </p:spPr>
        <p:txBody>
          <a:bodyPr>
            <a:spAutoFit/>
          </a:bodyPr>
          <a:lstStyle/>
          <a:p>
            <a:pPr marL="45720" indent="0" algn="ctr">
              <a:buNone/>
            </a:pPr>
            <a:r>
              <a:rPr lang="en-IE" dirty="0" smtClean="0">
                <a:latin typeface="+mj-lt"/>
              </a:rPr>
              <a:t>15:16 Julia: </a:t>
            </a:r>
            <a:r>
              <a:rPr lang="en-IE" sz="1800" b="1" dirty="0" smtClean="0">
                <a:latin typeface="+mj-lt"/>
              </a:rPr>
              <a:t>I agree with </a:t>
            </a:r>
            <a:r>
              <a:rPr lang="en-IE" sz="1800" b="1" dirty="0" err="1" smtClean="0">
                <a:latin typeface="+mj-lt"/>
              </a:rPr>
              <a:t>Dierk</a:t>
            </a:r>
            <a:r>
              <a:rPr lang="en-IE" sz="1800" b="1" dirty="0" smtClean="0">
                <a:latin typeface="+mj-lt"/>
              </a:rPr>
              <a:t> // </a:t>
            </a:r>
            <a:r>
              <a:rPr lang="en-IE" dirty="0">
                <a:latin typeface="+mj-lt"/>
              </a:rPr>
              <a:t>15:16 </a:t>
            </a:r>
            <a:r>
              <a:rPr lang="en-IE" dirty="0" smtClean="0">
                <a:latin typeface="+mj-lt"/>
              </a:rPr>
              <a:t>Julia:</a:t>
            </a:r>
            <a:r>
              <a:rPr lang="en-IE" sz="1800" dirty="0" smtClean="0">
                <a:latin typeface="+mj-lt"/>
              </a:rPr>
              <a:t> </a:t>
            </a:r>
            <a:r>
              <a:rPr lang="en-IE" sz="1800" b="1" dirty="0">
                <a:latin typeface="+mj-lt"/>
              </a:rPr>
              <a:t>and with you </a:t>
            </a:r>
            <a:r>
              <a:rPr lang="en-IE" sz="1800" b="1" dirty="0" smtClean="0">
                <a:latin typeface="+mj-lt"/>
              </a:rPr>
              <a:t>ryan </a:t>
            </a:r>
            <a:endParaRPr lang="en-IE" sz="1800" b="1" dirty="0">
              <a:latin typeface="+mj-lt"/>
            </a:endParaRPr>
          </a:p>
        </p:txBody>
      </p:sp>
      <p:sp>
        <p:nvSpPr>
          <p:cNvPr id="8" name="Rectangle 7"/>
          <p:cNvSpPr/>
          <p:nvPr/>
        </p:nvSpPr>
        <p:spPr>
          <a:xfrm>
            <a:off x="1985010" y="4489371"/>
            <a:ext cx="6130290" cy="1200329"/>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smtClean="0">
                <a:latin typeface="Franklin Gothic Medium" panose="020B0603020102020204" pitchFamily="34" charset="0"/>
              </a:rPr>
              <a:t>15:28 </a:t>
            </a:r>
            <a:r>
              <a:rPr lang="en-IE" dirty="0" err="1" smtClean="0">
                <a:latin typeface="Franklin Gothic Medium" panose="020B0603020102020204" pitchFamily="34" charset="0"/>
              </a:rPr>
              <a:t>Dierk</a:t>
            </a:r>
            <a:r>
              <a:rPr lang="en-IE" dirty="0" smtClean="0">
                <a:latin typeface="Franklin Gothic Medium" panose="020B0603020102020204" pitchFamily="34" charset="0"/>
              </a:rPr>
              <a:t>: </a:t>
            </a:r>
            <a:r>
              <a:rPr lang="en-IE" sz="1800" dirty="0" smtClean="0">
                <a:latin typeface="Franklin Gothic Medium" panose="020B0603020102020204" pitchFamily="34" charset="0"/>
              </a:rPr>
              <a:t>but are </a:t>
            </a:r>
            <a:r>
              <a:rPr lang="en-IE" sz="1800" dirty="0">
                <a:latin typeface="Franklin Gothic Medium" panose="020B0603020102020204" pitchFamily="34" charset="0"/>
              </a:rPr>
              <a:t>there as many </a:t>
            </a:r>
            <a:r>
              <a:rPr lang="en-IE" sz="1800" dirty="0" err="1">
                <a:latin typeface="Franklin Gothic Medium" panose="020B0603020102020204" pitchFamily="34" charset="0"/>
              </a:rPr>
              <a:t>latin</a:t>
            </a:r>
            <a:r>
              <a:rPr lang="en-IE" sz="1800" dirty="0">
                <a:latin typeface="Franklin Gothic Medium" panose="020B0603020102020204" pitchFamily="34" charset="0"/>
              </a:rPr>
              <a:t> </a:t>
            </a:r>
            <a:r>
              <a:rPr lang="en-IE" sz="1800" dirty="0" err="1">
                <a:latin typeface="Franklin Gothic Medium" panose="020B0603020102020204" pitchFamily="34" charset="0"/>
              </a:rPr>
              <a:t>americans</a:t>
            </a:r>
            <a:r>
              <a:rPr lang="en-IE" sz="1800" dirty="0">
                <a:latin typeface="Franklin Gothic Medium" panose="020B0603020102020204" pitchFamily="34" charset="0"/>
              </a:rPr>
              <a:t> as </a:t>
            </a:r>
            <a:r>
              <a:rPr lang="en-IE" sz="1800" dirty="0" err="1">
                <a:latin typeface="Franklin Gothic Medium" panose="020B0603020102020204" pitchFamily="34" charset="0"/>
              </a:rPr>
              <a:t>chinese</a:t>
            </a:r>
            <a:r>
              <a:rPr lang="en-IE" sz="1800" dirty="0">
                <a:latin typeface="Franklin Gothic Medium" panose="020B0603020102020204" pitchFamily="34" charset="0"/>
              </a:rPr>
              <a:t> people? </a:t>
            </a:r>
            <a:r>
              <a:rPr lang="en-IE" dirty="0" smtClean="0">
                <a:latin typeface="Franklin Gothic Medium" panose="020B0603020102020204" pitchFamily="34" charset="0"/>
              </a:rPr>
              <a:t>[…] 15:29 </a:t>
            </a:r>
            <a:r>
              <a:rPr lang="en-IE" dirty="0" err="1" smtClean="0">
                <a:latin typeface="Franklin Gothic Medium" panose="020B0603020102020204" pitchFamily="34" charset="0"/>
              </a:rPr>
              <a:t>Dierk</a:t>
            </a:r>
            <a:r>
              <a:rPr lang="en-IE" dirty="0" smtClean="0">
                <a:latin typeface="Franklin Gothic Medium" panose="020B0603020102020204" pitchFamily="34" charset="0"/>
              </a:rPr>
              <a:t>:</a:t>
            </a:r>
            <a:r>
              <a:rPr lang="en-IE" sz="1800" dirty="0" smtClean="0">
                <a:latin typeface="Franklin Gothic Medium" panose="020B0603020102020204" pitchFamily="34" charset="0"/>
              </a:rPr>
              <a:t> in </a:t>
            </a:r>
            <a:r>
              <a:rPr lang="en-IE" sz="1800" dirty="0">
                <a:latin typeface="Franklin Gothic Medium" panose="020B0603020102020204" pitchFamily="34" charset="0"/>
              </a:rPr>
              <a:t>a comparably small place</a:t>
            </a:r>
            <a:r>
              <a:rPr lang="en-IE" sz="1800" dirty="0" smtClean="0">
                <a:latin typeface="Franklin Gothic Medium" panose="020B0603020102020204" pitchFamily="34" charset="0"/>
              </a:rPr>
              <a:t>?</a:t>
            </a:r>
          </a:p>
          <a:p>
            <a:pPr marL="45720" indent="0" algn="l">
              <a:buNone/>
            </a:pPr>
            <a:r>
              <a:rPr lang="en-IE" dirty="0">
                <a:latin typeface="Franklin Gothic Medium" panose="020B0603020102020204" pitchFamily="34" charset="0"/>
              </a:rPr>
              <a:t>15:29 </a:t>
            </a:r>
            <a:r>
              <a:rPr lang="en-IE" dirty="0" smtClean="0">
                <a:latin typeface="Franklin Gothic Medium" panose="020B0603020102020204" pitchFamily="34" charset="0"/>
              </a:rPr>
              <a:t>Julia: </a:t>
            </a:r>
            <a:r>
              <a:rPr lang="en-IE" sz="1800" b="1" dirty="0">
                <a:latin typeface="Franklin Gothic Medium" panose="020B0603020102020204" pitchFamily="34" charset="0"/>
              </a:rPr>
              <a:t>not at all</a:t>
            </a:r>
            <a:r>
              <a:rPr lang="en-IE" sz="1800" b="1" dirty="0" smtClean="0">
                <a:latin typeface="Franklin Gothic Medium" panose="020B0603020102020204" pitchFamily="34" charset="0"/>
              </a:rPr>
              <a:t>!!!</a:t>
            </a:r>
          </a:p>
          <a:p>
            <a:pPr marL="45720" indent="0" algn="l">
              <a:buNone/>
            </a:pPr>
            <a:r>
              <a:rPr lang="en-IE" dirty="0">
                <a:latin typeface="Franklin Gothic Medium" panose="020B0603020102020204" pitchFamily="34" charset="0"/>
              </a:rPr>
              <a:t>15:29 </a:t>
            </a:r>
            <a:r>
              <a:rPr lang="en-IE" dirty="0" smtClean="0">
                <a:latin typeface="Franklin Gothic Medium" panose="020B0603020102020204" pitchFamily="34" charset="0"/>
              </a:rPr>
              <a:t>Ryan: </a:t>
            </a:r>
            <a:r>
              <a:rPr lang="en-IE" sz="1800" b="1" dirty="0">
                <a:latin typeface="Franklin Gothic Medium" panose="020B0603020102020204" pitchFamily="34" charset="0"/>
              </a:rPr>
              <a:t>Don't think so.</a:t>
            </a:r>
            <a:endParaRPr lang="en-IE" sz="1800" b="1" i="1" dirty="0">
              <a:latin typeface="Franklin Gothic Medium" panose="020B0603020102020204" pitchFamily="34" charset="0"/>
            </a:endParaRPr>
          </a:p>
        </p:txBody>
      </p:sp>
      <p:sp>
        <p:nvSpPr>
          <p:cNvPr id="10" name="Content Placeholder 7"/>
          <p:cNvSpPr>
            <a:spLocks noGrp="1"/>
          </p:cNvSpPr>
          <p:nvPr>
            <p:ph idx="1"/>
          </p:nvPr>
        </p:nvSpPr>
        <p:spPr>
          <a:xfrm>
            <a:off x="380999" y="1719071"/>
            <a:ext cx="8407893" cy="852679"/>
          </a:xfrm>
        </p:spPr>
        <p:txBody>
          <a:bodyPr/>
          <a:lstStyle/>
          <a:p>
            <a:pPr marL="45720" indent="0">
              <a:buNone/>
            </a:pPr>
            <a:r>
              <a:rPr lang="en-IE" dirty="0" err="1" smtClean="0"/>
              <a:t>Assertives</a:t>
            </a:r>
            <a:r>
              <a:rPr lang="en-IE" dirty="0" smtClean="0"/>
              <a:t> that establish a prior point as agreed but don’t develop the point or project further responses</a:t>
            </a:r>
            <a:endParaRPr lang="en-IE" dirty="0"/>
          </a:p>
          <a:p>
            <a:pPr marL="45720" indent="0">
              <a:buNone/>
            </a:pPr>
            <a:endParaRPr lang="en-IE" dirty="0"/>
          </a:p>
        </p:txBody>
      </p:sp>
    </p:spTree>
    <p:extLst>
      <p:ext uri="{BB962C8B-B14F-4D97-AF65-F5344CB8AC3E}">
        <p14:creationId xmlns:p14="http://schemas.microsoft.com/office/powerpoint/2010/main" val="13030180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25</a:t>
            </a:fld>
            <a:endParaRPr lang="en-GB"/>
          </a:p>
        </p:txBody>
      </p:sp>
      <p:sp>
        <p:nvSpPr>
          <p:cNvPr id="5" name="Title 4"/>
          <p:cNvSpPr>
            <a:spLocks noGrp="1"/>
          </p:cNvSpPr>
          <p:nvPr>
            <p:ph type="title"/>
          </p:nvPr>
        </p:nvSpPr>
        <p:spPr/>
        <p:txBody>
          <a:bodyPr/>
          <a:lstStyle/>
          <a:p>
            <a:r>
              <a:rPr lang="en-IE" dirty="0" smtClean="0"/>
              <a:t>Bare agreements: attributes</a:t>
            </a:r>
            <a:endParaRPr lang="en-I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5065" y="2227097"/>
            <a:ext cx="6184950"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225" y="3339617"/>
            <a:ext cx="7884790" cy="304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252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407893" cy="932689"/>
          </a:xfrm>
        </p:spPr>
        <p:txBody>
          <a:bodyPr/>
          <a:lstStyle/>
          <a:p>
            <a:pPr marL="45720" indent="0">
              <a:buNone/>
            </a:pPr>
            <a:r>
              <a:rPr lang="en-IE" dirty="0" smtClean="0"/>
              <a:t>Display explicit agreement </a:t>
            </a:r>
            <a:r>
              <a:rPr lang="en-IE" dirty="0"/>
              <a:t>with point and develop it further, leading to higher prospective contingency</a:t>
            </a:r>
          </a:p>
          <a:p>
            <a:pPr marL="45720" indent="0">
              <a:buNone/>
            </a:pPr>
            <a:endParaRPr lang="en-IE" dirty="0" smtClean="0"/>
          </a:p>
          <a:p>
            <a:pPr marL="45720" indent="0">
              <a:buNone/>
            </a:pP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26</a:t>
            </a:fld>
            <a:endParaRPr lang="en-GB"/>
          </a:p>
        </p:txBody>
      </p:sp>
      <p:sp>
        <p:nvSpPr>
          <p:cNvPr id="4" name="Title 3"/>
          <p:cNvSpPr>
            <a:spLocks noGrp="1"/>
          </p:cNvSpPr>
          <p:nvPr>
            <p:ph type="title"/>
          </p:nvPr>
        </p:nvSpPr>
        <p:spPr/>
        <p:txBody>
          <a:bodyPr/>
          <a:lstStyle/>
          <a:p>
            <a:r>
              <a:rPr lang="en-IE" dirty="0" smtClean="0"/>
              <a:t>EXAMPLES: ELABORATED AGREEMENTS</a:t>
            </a:r>
            <a:endParaRPr lang="en-IE" dirty="0"/>
          </a:p>
        </p:txBody>
      </p:sp>
      <p:sp>
        <p:nvSpPr>
          <p:cNvPr id="5" name="Rectangle 4"/>
          <p:cNvSpPr/>
          <p:nvPr/>
        </p:nvSpPr>
        <p:spPr>
          <a:xfrm>
            <a:off x="2225040" y="2980611"/>
            <a:ext cx="6130290" cy="923330"/>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latin typeface="Franklin Gothic Medium" panose="020B0603020102020204" pitchFamily="34" charset="0"/>
              </a:rPr>
              <a:t>15:22 </a:t>
            </a:r>
            <a:r>
              <a:rPr lang="en-IE" dirty="0" smtClean="0">
                <a:latin typeface="Franklin Gothic Medium" panose="020B0603020102020204" pitchFamily="34" charset="0"/>
              </a:rPr>
              <a:t>Marcus: </a:t>
            </a:r>
            <a:r>
              <a:rPr lang="en-IE" sz="1800" b="1" dirty="0" err="1">
                <a:latin typeface="Franklin Gothic Medium" panose="020B0603020102020204" pitchFamily="34" charset="0"/>
              </a:rPr>
              <a:t>i</a:t>
            </a:r>
            <a:r>
              <a:rPr lang="en-IE" sz="1800" b="1" dirty="0">
                <a:latin typeface="Franklin Gothic Medium" panose="020B0603020102020204" pitchFamily="34" charset="0"/>
              </a:rPr>
              <a:t> was just thinking about that and </a:t>
            </a:r>
            <a:r>
              <a:rPr lang="en-IE" sz="1800" b="1" dirty="0" err="1">
                <a:latin typeface="Franklin Gothic Medium" panose="020B0603020102020204" pitchFamily="34" charset="0"/>
              </a:rPr>
              <a:t>i</a:t>
            </a:r>
            <a:r>
              <a:rPr lang="en-IE" sz="1800" b="1" dirty="0">
                <a:latin typeface="Franklin Gothic Medium" panose="020B0603020102020204" pitchFamily="34" charset="0"/>
              </a:rPr>
              <a:t> agree with you </a:t>
            </a:r>
            <a:r>
              <a:rPr lang="en-IE" sz="1800" b="1" dirty="0" err="1" smtClean="0">
                <a:latin typeface="Franklin Gothic Medium" panose="020B0603020102020204" pitchFamily="34" charset="0"/>
              </a:rPr>
              <a:t>julia</a:t>
            </a:r>
            <a:r>
              <a:rPr lang="en-IE" sz="1800" b="1" dirty="0" smtClean="0">
                <a:latin typeface="Franklin Gothic Medium" panose="020B0603020102020204" pitchFamily="34" charset="0"/>
              </a:rPr>
              <a:t> </a:t>
            </a:r>
            <a:r>
              <a:rPr lang="en-IE" sz="1800" b="1" dirty="0">
                <a:latin typeface="Franklin Gothic Medium" panose="020B0603020102020204" pitchFamily="34" charset="0"/>
              </a:rPr>
              <a:t>// </a:t>
            </a:r>
            <a:r>
              <a:rPr lang="en-IE" sz="1800" b="1" dirty="0" smtClean="0">
                <a:latin typeface="Franklin Gothic Medium" panose="020B0603020102020204" pitchFamily="34" charset="0"/>
              </a:rPr>
              <a:t>it </a:t>
            </a:r>
            <a:r>
              <a:rPr lang="en-IE" sz="1800" b="1" dirty="0">
                <a:latin typeface="Franklin Gothic Medium" panose="020B0603020102020204" pitchFamily="34" charset="0"/>
              </a:rPr>
              <a:t>would be real hard to keep everything to yourself</a:t>
            </a:r>
            <a:endParaRPr lang="en-IE" sz="1800" b="1" i="1" dirty="0">
              <a:latin typeface="Franklin Gothic Medium" panose="020B0603020102020204" pitchFamily="34" charset="0"/>
            </a:endParaRPr>
          </a:p>
        </p:txBody>
      </p:sp>
      <p:sp>
        <p:nvSpPr>
          <p:cNvPr id="6" name="Rectangle 5"/>
          <p:cNvSpPr/>
          <p:nvPr/>
        </p:nvSpPr>
        <p:spPr>
          <a:xfrm>
            <a:off x="1188720" y="4390311"/>
            <a:ext cx="6130290" cy="1754326"/>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latin typeface="Franklin Gothic Medium" panose="020B0603020102020204" pitchFamily="34" charset="0"/>
              </a:rPr>
              <a:t>15:36 </a:t>
            </a:r>
            <a:r>
              <a:rPr lang="en-IE" dirty="0" smtClean="0">
                <a:latin typeface="Franklin Gothic Medium" panose="020B0603020102020204" pitchFamily="34" charset="0"/>
              </a:rPr>
              <a:t>Julia: </a:t>
            </a:r>
            <a:r>
              <a:rPr lang="en-IE" sz="1800" b="1" dirty="0" err="1" smtClean="0">
                <a:latin typeface="Franklin Gothic Medium" panose="020B0603020102020204" pitchFamily="34" charset="0"/>
              </a:rPr>
              <a:t>marcus</a:t>
            </a:r>
            <a:r>
              <a:rPr lang="en-IE" sz="1800" b="1" dirty="0" smtClean="0">
                <a:latin typeface="Franklin Gothic Medium" panose="020B0603020102020204" pitchFamily="34" charset="0"/>
              </a:rPr>
              <a:t> hat </a:t>
            </a:r>
            <a:r>
              <a:rPr lang="en-IE" sz="1800" b="1" dirty="0" err="1">
                <a:latin typeface="Franklin Gothic Medium" panose="020B0603020102020204" pitchFamily="34" charset="0"/>
              </a:rPr>
              <a:t>recht</a:t>
            </a:r>
            <a:r>
              <a:rPr lang="en-IE" sz="1800" b="1" dirty="0">
                <a:latin typeface="Franklin Gothic Medium" panose="020B0603020102020204" pitchFamily="34" charset="0"/>
              </a:rPr>
              <a:t>... und </a:t>
            </a:r>
            <a:r>
              <a:rPr lang="en-IE" sz="1800" b="1" dirty="0" err="1">
                <a:latin typeface="Franklin Gothic Medium" panose="020B0603020102020204" pitchFamily="34" charset="0"/>
              </a:rPr>
              <a:t>sie</a:t>
            </a:r>
            <a:r>
              <a:rPr lang="en-IE" sz="1800" b="1" dirty="0">
                <a:latin typeface="Franklin Gothic Medium" panose="020B0603020102020204" pitchFamily="34" charset="0"/>
              </a:rPr>
              <a:t> [hat] </a:t>
            </a:r>
            <a:r>
              <a:rPr lang="en-IE" sz="1800" b="1" dirty="0" err="1">
                <a:latin typeface="Franklin Gothic Medium" panose="020B0603020102020204" pitchFamily="34" charset="0"/>
              </a:rPr>
              <a:t>auch</a:t>
            </a:r>
            <a:r>
              <a:rPr lang="en-IE" sz="1800" b="1" dirty="0">
                <a:latin typeface="Franklin Gothic Medium" panose="020B0603020102020204" pitchFamily="34" charset="0"/>
              </a:rPr>
              <a:t> </a:t>
            </a:r>
            <a:r>
              <a:rPr lang="en-IE" sz="1800" b="1" dirty="0" err="1" smtClean="0">
                <a:latin typeface="Franklin Gothic Medium" panose="020B0603020102020204" pitchFamily="34" charset="0"/>
              </a:rPr>
              <a:t>beschrieben</a:t>
            </a:r>
            <a:r>
              <a:rPr lang="en-IE" sz="1800" b="1" dirty="0" smtClean="0">
                <a:latin typeface="Franklin Gothic Medium" panose="020B0603020102020204" pitchFamily="34" charset="0"/>
              </a:rPr>
              <a:t> </a:t>
            </a:r>
            <a:r>
              <a:rPr lang="en-IE" sz="1800" b="1" dirty="0" err="1">
                <a:latin typeface="Franklin Gothic Medium" panose="020B0603020102020204" pitchFamily="34" charset="0"/>
              </a:rPr>
              <a:t>wie</a:t>
            </a:r>
            <a:r>
              <a:rPr lang="en-IE" sz="1800" b="1" dirty="0">
                <a:latin typeface="Franklin Gothic Medium" panose="020B0603020102020204" pitchFamily="34" charset="0"/>
              </a:rPr>
              <a:t> </a:t>
            </a:r>
            <a:r>
              <a:rPr lang="en-IE" sz="1800" b="1" dirty="0" err="1">
                <a:latin typeface="Franklin Gothic Medium" panose="020B0603020102020204" pitchFamily="34" charset="0"/>
              </a:rPr>
              <a:t>sie</a:t>
            </a:r>
            <a:r>
              <a:rPr lang="en-IE" sz="1800" b="1" dirty="0">
                <a:latin typeface="Franklin Gothic Medium" panose="020B0603020102020204" pitchFamily="34" charset="0"/>
              </a:rPr>
              <a:t> </a:t>
            </a:r>
            <a:r>
              <a:rPr lang="en-IE" sz="1800" b="1" dirty="0" err="1">
                <a:latin typeface="Franklin Gothic Medium" panose="020B0603020102020204" pitchFamily="34" charset="0"/>
              </a:rPr>
              <a:t>sich</a:t>
            </a:r>
            <a:r>
              <a:rPr lang="en-IE" sz="1800" b="1" dirty="0">
                <a:latin typeface="Franklin Gothic Medium" panose="020B0603020102020204" pitchFamily="34" charset="0"/>
              </a:rPr>
              <a:t> </a:t>
            </a:r>
            <a:r>
              <a:rPr lang="en-IE" sz="1800" b="1" dirty="0" err="1">
                <a:latin typeface="Franklin Gothic Medium" panose="020B0603020102020204" pitchFamily="34" charset="0"/>
              </a:rPr>
              <a:t>einiges</a:t>
            </a:r>
            <a:r>
              <a:rPr lang="en-IE" sz="1800" b="1" dirty="0">
                <a:latin typeface="Franklin Gothic Medium" panose="020B0603020102020204" pitchFamily="34" charset="0"/>
              </a:rPr>
              <a:t>, was </a:t>
            </a:r>
            <a:r>
              <a:rPr lang="en-IE" sz="1800" b="1" dirty="0" err="1">
                <a:latin typeface="Franklin Gothic Medium" panose="020B0603020102020204" pitchFamily="34" charset="0"/>
              </a:rPr>
              <a:t>sie</a:t>
            </a:r>
            <a:r>
              <a:rPr lang="en-IE" sz="1800" b="1" dirty="0">
                <a:latin typeface="Franklin Gothic Medium" panose="020B0603020102020204" pitchFamily="34" charset="0"/>
              </a:rPr>
              <a:t> </a:t>
            </a:r>
            <a:r>
              <a:rPr lang="en-IE" sz="1800" b="1" dirty="0" err="1">
                <a:latin typeface="Franklin Gothic Medium" panose="020B0603020102020204" pitchFamily="34" charset="0"/>
              </a:rPr>
              <a:t>sich</a:t>
            </a:r>
            <a:r>
              <a:rPr lang="en-IE" sz="1800" b="1" dirty="0">
                <a:latin typeface="Franklin Gothic Medium" panose="020B0603020102020204" pitchFamily="34" charset="0"/>
              </a:rPr>
              <a:t> </a:t>
            </a:r>
            <a:r>
              <a:rPr lang="en-IE" sz="1800" b="1" dirty="0" err="1">
                <a:latin typeface="Franklin Gothic Medium" panose="020B0603020102020204" pitchFamily="34" charset="0"/>
              </a:rPr>
              <a:t>angewöhnt</a:t>
            </a:r>
            <a:r>
              <a:rPr lang="en-IE" sz="1800" b="1" dirty="0">
                <a:latin typeface="Franklin Gothic Medium" panose="020B0603020102020204" pitchFamily="34" charset="0"/>
              </a:rPr>
              <a:t> hat, </a:t>
            </a:r>
            <a:r>
              <a:rPr lang="en-IE" sz="1800" b="1" dirty="0" err="1">
                <a:latin typeface="Franklin Gothic Medium" panose="020B0603020102020204" pitchFamily="34" charset="0"/>
              </a:rPr>
              <a:t>nur</a:t>
            </a:r>
            <a:r>
              <a:rPr lang="en-IE" sz="1800" b="1" dirty="0">
                <a:latin typeface="Franklin Gothic Medium" panose="020B0603020102020204" pitchFamily="34" charset="0"/>
              </a:rPr>
              <a:t> </a:t>
            </a:r>
            <a:r>
              <a:rPr lang="en-IE" sz="1800" b="1" dirty="0" err="1">
                <a:latin typeface="Franklin Gothic Medium" panose="020B0603020102020204" pitchFamily="34" charset="0"/>
              </a:rPr>
              <a:t>schwer</a:t>
            </a:r>
            <a:r>
              <a:rPr lang="en-IE" sz="1800" b="1" dirty="0">
                <a:latin typeface="Franklin Gothic Medium" panose="020B0603020102020204" pitchFamily="34" charset="0"/>
              </a:rPr>
              <a:t> </a:t>
            </a:r>
            <a:r>
              <a:rPr lang="en-IE" sz="1800" b="1" dirty="0" err="1">
                <a:latin typeface="Franklin Gothic Medium" panose="020B0603020102020204" pitchFamily="34" charset="0"/>
              </a:rPr>
              <a:t>wieder</a:t>
            </a:r>
            <a:r>
              <a:rPr lang="en-IE" sz="1800" b="1" dirty="0">
                <a:latin typeface="Franklin Gothic Medium" panose="020B0603020102020204" pitchFamily="34" charset="0"/>
              </a:rPr>
              <a:t> </a:t>
            </a:r>
            <a:r>
              <a:rPr lang="en-IE" sz="1800" b="1" dirty="0" err="1">
                <a:latin typeface="Franklin Gothic Medium" panose="020B0603020102020204" pitchFamily="34" charset="0"/>
              </a:rPr>
              <a:t>abgewöhnen</a:t>
            </a:r>
            <a:r>
              <a:rPr lang="en-IE" sz="1800" b="1" dirty="0">
                <a:latin typeface="Franklin Gothic Medium" panose="020B0603020102020204" pitchFamily="34" charset="0"/>
              </a:rPr>
              <a:t> </a:t>
            </a:r>
            <a:r>
              <a:rPr lang="en-IE" sz="1800" b="1" dirty="0" err="1">
                <a:latin typeface="Franklin Gothic Medium" panose="020B0603020102020204" pitchFamily="34" charset="0"/>
              </a:rPr>
              <a:t>konnte</a:t>
            </a:r>
            <a:r>
              <a:rPr lang="en-IE" sz="1800" b="1" dirty="0">
                <a:latin typeface="Franklin Gothic Medium" panose="020B0603020102020204" pitchFamily="34" charset="0"/>
              </a:rPr>
              <a:t>, </a:t>
            </a:r>
            <a:r>
              <a:rPr lang="en-IE" sz="1800" b="1" dirty="0" err="1">
                <a:latin typeface="Franklin Gothic Medium" panose="020B0603020102020204" pitchFamily="34" charset="0"/>
              </a:rPr>
              <a:t>wenn</a:t>
            </a:r>
            <a:r>
              <a:rPr lang="en-IE" sz="1800" b="1" dirty="0">
                <a:latin typeface="Franklin Gothic Medium" panose="020B0603020102020204" pitchFamily="34" charset="0"/>
              </a:rPr>
              <a:t> </a:t>
            </a:r>
            <a:r>
              <a:rPr lang="en-IE" sz="1800" b="1" dirty="0" err="1">
                <a:latin typeface="Franklin Gothic Medium" panose="020B0603020102020204" pitchFamily="34" charset="0"/>
              </a:rPr>
              <a:t>sie</a:t>
            </a:r>
            <a:r>
              <a:rPr lang="en-IE" sz="1800" b="1" dirty="0">
                <a:latin typeface="Franklin Gothic Medium" panose="020B0603020102020204" pitchFamily="34" charset="0"/>
              </a:rPr>
              <a:t> </a:t>
            </a:r>
            <a:r>
              <a:rPr lang="en-IE" sz="1800" b="1" dirty="0" err="1">
                <a:latin typeface="Franklin Gothic Medium" panose="020B0603020102020204" pitchFamily="34" charset="0"/>
              </a:rPr>
              <a:t>wieder</a:t>
            </a:r>
            <a:r>
              <a:rPr lang="en-IE" sz="1800" b="1" dirty="0">
                <a:latin typeface="Franklin Gothic Medium" panose="020B0603020102020204" pitchFamily="34" charset="0"/>
              </a:rPr>
              <a:t> in china war </a:t>
            </a:r>
            <a:endParaRPr lang="en-IE" sz="1800" b="1" dirty="0" smtClean="0">
              <a:latin typeface="Franklin Gothic Medium" panose="020B0603020102020204" pitchFamily="34" charset="0"/>
            </a:endParaRPr>
          </a:p>
          <a:p>
            <a:pPr marL="45720" indent="0" algn="l">
              <a:buNone/>
            </a:pPr>
            <a:r>
              <a:rPr lang="en-IE" sz="1800" i="1" dirty="0" smtClean="0">
                <a:latin typeface="Franklin Gothic Medium" panose="020B0603020102020204" pitchFamily="34" charset="0"/>
              </a:rPr>
              <a:t>Marcus is right… and she also describes how, when she was back in china, she found it difficult to give up some things that she had got used to</a:t>
            </a:r>
            <a:endParaRPr lang="en-IE" sz="1800" i="1" dirty="0">
              <a:latin typeface="Franklin Gothic Medium" panose="020B0603020102020204" pitchFamily="34" charset="0"/>
            </a:endParaRPr>
          </a:p>
        </p:txBody>
      </p:sp>
    </p:spTree>
    <p:extLst>
      <p:ext uri="{BB962C8B-B14F-4D97-AF65-F5344CB8AC3E}">
        <p14:creationId xmlns:p14="http://schemas.microsoft.com/office/powerpoint/2010/main" val="2722945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27</a:t>
            </a:fld>
            <a:endParaRPr lang="en-GB"/>
          </a:p>
        </p:txBody>
      </p:sp>
      <p:sp>
        <p:nvSpPr>
          <p:cNvPr id="5" name="Title 4"/>
          <p:cNvSpPr>
            <a:spLocks noGrp="1"/>
          </p:cNvSpPr>
          <p:nvPr>
            <p:ph type="title"/>
          </p:nvPr>
        </p:nvSpPr>
        <p:spPr/>
        <p:txBody>
          <a:bodyPr/>
          <a:lstStyle/>
          <a:p>
            <a:r>
              <a:rPr lang="en-IE" dirty="0" smtClean="0"/>
              <a:t>Elaborated agreements: attributes</a:t>
            </a:r>
            <a:endParaRPr lang="en-I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605" y="1790700"/>
            <a:ext cx="5948404"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 y="2908934"/>
            <a:ext cx="7575611" cy="965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2529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407893" cy="1069849"/>
          </a:xfrm>
        </p:spPr>
        <p:txBody>
          <a:bodyPr/>
          <a:lstStyle/>
          <a:p>
            <a:pPr marL="45720" indent="0">
              <a:buNone/>
            </a:pPr>
            <a:endParaRPr lang="en-IE" dirty="0"/>
          </a:p>
          <a:p>
            <a:pPr marL="45720" indent="0">
              <a:buNone/>
            </a:pP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28</a:t>
            </a:fld>
            <a:endParaRPr lang="en-GB"/>
          </a:p>
        </p:txBody>
      </p:sp>
      <p:sp>
        <p:nvSpPr>
          <p:cNvPr id="4" name="Title 3"/>
          <p:cNvSpPr>
            <a:spLocks noGrp="1"/>
          </p:cNvSpPr>
          <p:nvPr>
            <p:ph type="title"/>
          </p:nvPr>
        </p:nvSpPr>
        <p:spPr/>
        <p:txBody>
          <a:bodyPr/>
          <a:lstStyle/>
          <a:p>
            <a:r>
              <a:rPr lang="en-IE" dirty="0" smtClean="0"/>
              <a:t>Examples: DEVELOPERS</a:t>
            </a:r>
            <a:endParaRPr lang="en-IE" dirty="0"/>
          </a:p>
        </p:txBody>
      </p:sp>
      <p:sp>
        <p:nvSpPr>
          <p:cNvPr id="5" name="Rectangle 4"/>
          <p:cNvSpPr/>
          <p:nvPr/>
        </p:nvSpPr>
        <p:spPr>
          <a:xfrm>
            <a:off x="796290" y="2740581"/>
            <a:ext cx="6130290" cy="1200329"/>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latin typeface="Franklin Gothic Medium" panose="020B0603020102020204" pitchFamily="34" charset="0"/>
              </a:rPr>
              <a:t>15:32 </a:t>
            </a:r>
            <a:r>
              <a:rPr lang="en-IE" dirty="0" smtClean="0">
                <a:latin typeface="Franklin Gothic Medium" panose="020B0603020102020204" pitchFamily="34" charset="0"/>
              </a:rPr>
              <a:t>Abad: </a:t>
            </a:r>
            <a:r>
              <a:rPr lang="en-IE" sz="1800" b="1" dirty="0">
                <a:latin typeface="Franklin Gothic Medium" panose="020B0603020102020204" pitchFamily="34" charset="0"/>
              </a:rPr>
              <a:t>das </a:t>
            </a:r>
            <a:r>
              <a:rPr lang="en-IE" sz="1800" b="1" dirty="0" err="1">
                <a:latin typeface="Franklin Gothic Medium" panose="020B0603020102020204" pitchFamily="34" charset="0"/>
              </a:rPr>
              <a:t>ist</a:t>
            </a:r>
            <a:r>
              <a:rPr lang="en-IE" sz="1800" b="1" dirty="0">
                <a:latin typeface="Franklin Gothic Medium" panose="020B0603020102020204" pitchFamily="34" charset="0"/>
              </a:rPr>
              <a:t> ja das </a:t>
            </a:r>
            <a:r>
              <a:rPr lang="en-IE" sz="1800" b="1" dirty="0" err="1">
                <a:latin typeface="Franklin Gothic Medium" panose="020B0603020102020204" pitchFamily="34" charset="0"/>
              </a:rPr>
              <a:t>schwierige</a:t>
            </a:r>
            <a:r>
              <a:rPr lang="en-IE" sz="1800" b="1" dirty="0">
                <a:latin typeface="Franklin Gothic Medium" panose="020B0603020102020204" pitchFamily="34" charset="0"/>
              </a:rPr>
              <a:t> an "</a:t>
            </a:r>
            <a:r>
              <a:rPr lang="en-IE" sz="1800" b="1" dirty="0" err="1">
                <a:latin typeface="Franklin Gothic Medium" panose="020B0603020102020204" pitchFamily="34" charset="0"/>
              </a:rPr>
              <a:t>interkulturellen</a:t>
            </a:r>
            <a:r>
              <a:rPr lang="en-IE" sz="1800" b="1" dirty="0">
                <a:latin typeface="Franklin Gothic Medium" panose="020B0603020102020204" pitchFamily="34" charset="0"/>
              </a:rPr>
              <a:t> "</a:t>
            </a:r>
            <a:r>
              <a:rPr lang="en-IE" sz="1800" b="1" dirty="0" err="1">
                <a:latin typeface="Franklin Gothic Medium" panose="020B0603020102020204" pitchFamily="34" charset="0"/>
              </a:rPr>
              <a:t>beziehungen</a:t>
            </a:r>
            <a:r>
              <a:rPr lang="en-IE" sz="1800" b="1" dirty="0">
                <a:latin typeface="Franklin Gothic Medium" panose="020B0603020102020204" pitchFamily="34" charset="0"/>
              </a:rPr>
              <a:t>" </a:t>
            </a:r>
            <a:r>
              <a:rPr lang="en-IE" sz="1800" dirty="0">
                <a:latin typeface="Franklin Gothic Medium" panose="020B0603020102020204" pitchFamily="34" charset="0"/>
              </a:rPr>
              <a:t>// </a:t>
            </a:r>
            <a:r>
              <a:rPr lang="en-IE" sz="1600" dirty="0">
                <a:latin typeface="Franklin Gothic Medium" panose="020B0603020102020204" pitchFamily="34" charset="0"/>
              </a:rPr>
              <a:t>15:33 </a:t>
            </a:r>
            <a:r>
              <a:rPr lang="en-IE" sz="1600" dirty="0" smtClean="0">
                <a:latin typeface="Franklin Gothic Medium" panose="020B0603020102020204" pitchFamily="34" charset="0"/>
              </a:rPr>
              <a:t>Abad: </a:t>
            </a:r>
            <a:r>
              <a:rPr lang="en-IE" sz="1800" b="1" dirty="0" err="1">
                <a:latin typeface="Franklin Gothic Medium" panose="020B0603020102020204" pitchFamily="34" charset="0"/>
              </a:rPr>
              <a:t>ich</a:t>
            </a:r>
            <a:r>
              <a:rPr lang="en-IE" sz="1800" b="1" dirty="0">
                <a:latin typeface="Franklin Gothic Medium" panose="020B0603020102020204" pitchFamily="34" charset="0"/>
              </a:rPr>
              <a:t> </a:t>
            </a:r>
            <a:r>
              <a:rPr lang="en-IE" sz="1800" b="1" dirty="0" err="1">
                <a:latin typeface="Franklin Gothic Medium" panose="020B0603020102020204" pitchFamily="34" charset="0"/>
              </a:rPr>
              <a:t>hab</a:t>
            </a:r>
            <a:r>
              <a:rPr lang="en-IE" sz="1800" b="1" dirty="0">
                <a:latin typeface="Franklin Gothic Medium" panose="020B0603020102020204" pitchFamily="34" charset="0"/>
              </a:rPr>
              <a:t> </a:t>
            </a:r>
            <a:r>
              <a:rPr lang="en-IE" sz="1800" b="1" dirty="0" err="1">
                <a:latin typeface="Franklin Gothic Medium" panose="020B0603020102020204" pitchFamily="34" charset="0"/>
              </a:rPr>
              <a:t>einen</a:t>
            </a:r>
            <a:r>
              <a:rPr lang="en-IE" sz="1800" b="1" dirty="0">
                <a:latin typeface="Franklin Gothic Medium" panose="020B0603020102020204" pitchFamily="34" charset="0"/>
              </a:rPr>
              <a:t> </a:t>
            </a:r>
            <a:r>
              <a:rPr lang="en-IE" sz="1800" b="1" dirty="0" err="1">
                <a:latin typeface="Franklin Gothic Medium" panose="020B0603020102020204" pitchFamily="34" charset="0"/>
              </a:rPr>
              <a:t>freund</a:t>
            </a:r>
            <a:r>
              <a:rPr lang="en-IE" sz="1800" b="1" dirty="0">
                <a:latin typeface="Franklin Gothic Medium" panose="020B0603020102020204" pitchFamily="34" charset="0"/>
              </a:rPr>
              <a:t> der </a:t>
            </a:r>
            <a:r>
              <a:rPr lang="en-IE" sz="1800" b="1" dirty="0" err="1">
                <a:latin typeface="Franklin Gothic Medium" panose="020B0603020102020204" pitchFamily="34" charset="0"/>
              </a:rPr>
              <a:t>eine</a:t>
            </a:r>
            <a:r>
              <a:rPr lang="en-IE" sz="1800" b="1" dirty="0">
                <a:latin typeface="Franklin Gothic Medium" panose="020B0603020102020204" pitchFamily="34" charset="0"/>
              </a:rPr>
              <a:t> </a:t>
            </a:r>
            <a:r>
              <a:rPr lang="en-IE" sz="1800" b="1" dirty="0" err="1">
                <a:latin typeface="Franklin Gothic Medium" panose="020B0603020102020204" pitchFamily="34" charset="0"/>
              </a:rPr>
              <a:t>chinesische</a:t>
            </a:r>
            <a:r>
              <a:rPr lang="en-IE" sz="1800" b="1" dirty="0">
                <a:latin typeface="Franklin Gothic Medium" panose="020B0603020102020204" pitchFamily="34" charset="0"/>
              </a:rPr>
              <a:t> </a:t>
            </a:r>
            <a:r>
              <a:rPr lang="en-IE" sz="1800" b="1" dirty="0" err="1">
                <a:latin typeface="Franklin Gothic Medium" panose="020B0603020102020204" pitchFamily="34" charset="0"/>
              </a:rPr>
              <a:t>freundin</a:t>
            </a:r>
            <a:r>
              <a:rPr lang="en-IE" sz="1800" b="1" dirty="0">
                <a:latin typeface="Franklin Gothic Medium" panose="020B0603020102020204" pitchFamily="34" charset="0"/>
              </a:rPr>
              <a:t> </a:t>
            </a:r>
            <a:r>
              <a:rPr lang="en-IE" sz="1800" b="1" dirty="0" err="1">
                <a:latin typeface="Franklin Gothic Medium" panose="020B0603020102020204" pitchFamily="34" charset="0"/>
              </a:rPr>
              <a:t>hatte</a:t>
            </a:r>
            <a:r>
              <a:rPr lang="en-IE" sz="1800" b="1" dirty="0">
                <a:latin typeface="Franklin Gothic Medium" panose="020B0603020102020204" pitchFamily="34" charset="0"/>
              </a:rPr>
              <a:t> und </a:t>
            </a:r>
            <a:r>
              <a:rPr lang="en-IE" sz="1800" b="1" dirty="0" err="1">
                <a:latin typeface="Franklin Gothic Medium" panose="020B0603020102020204" pitchFamily="34" charset="0"/>
              </a:rPr>
              <a:t>es</a:t>
            </a:r>
            <a:r>
              <a:rPr lang="en-IE" sz="1800" b="1" dirty="0">
                <a:latin typeface="Franklin Gothic Medium" panose="020B0603020102020204" pitchFamily="34" charset="0"/>
              </a:rPr>
              <a:t> gab </a:t>
            </a:r>
            <a:r>
              <a:rPr lang="en-IE" sz="1800" b="1" dirty="0" err="1">
                <a:latin typeface="Franklin Gothic Medium" panose="020B0603020102020204" pitchFamily="34" charset="0"/>
              </a:rPr>
              <a:t>immer</a:t>
            </a:r>
            <a:r>
              <a:rPr lang="en-IE" sz="1800" b="1" dirty="0">
                <a:latin typeface="Franklin Gothic Medium" panose="020B0603020102020204" pitchFamily="34" charset="0"/>
              </a:rPr>
              <a:t> </a:t>
            </a:r>
            <a:r>
              <a:rPr lang="en-IE" sz="1800" b="1" dirty="0" err="1">
                <a:latin typeface="Franklin Gothic Medium" panose="020B0603020102020204" pitchFamily="34" charset="0"/>
              </a:rPr>
              <a:t>schwierigkeiten</a:t>
            </a:r>
            <a:r>
              <a:rPr lang="en-IE" sz="1800" b="1" dirty="0">
                <a:latin typeface="Franklin Gothic Medium" panose="020B0603020102020204" pitchFamily="34" charset="0"/>
              </a:rPr>
              <a:t> // </a:t>
            </a:r>
            <a:r>
              <a:rPr lang="en-IE" sz="1800" b="1" dirty="0" err="1" smtClean="0">
                <a:latin typeface="Franklin Gothic Medium" panose="020B0603020102020204" pitchFamily="34" charset="0"/>
              </a:rPr>
              <a:t>aber</a:t>
            </a:r>
            <a:r>
              <a:rPr lang="en-IE" sz="1800" b="1" dirty="0" smtClean="0">
                <a:latin typeface="Franklin Gothic Medium" panose="020B0603020102020204" pitchFamily="34" charset="0"/>
              </a:rPr>
              <a:t> </a:t>
            </a:r>
            <a:r>
              <a:rPr lang="en-IE" sz="1800" b="1" dirty="0">
                <a:latin typeface="Franklin Gothic Medium" panose="020B0603020102020204" pitchFamily="34" charset="0"/>
              </a:rPr>
              <a:t>so muss das ja </a:t>
            </a:r>
            <a:r>
              <a:rPr lang="en-IE" sz="1800" b="1" dirty="0" err="1">
                <a:latin typeface="Franklin Gothic Medium" panose="020B0603020102020204" pitchFamily="34" charset="0"/>
              </a:rPr>
              <a:t>nicht</a:t>
            </a:r>
            <a:r>
              <a:rPr lang="en-IE" sz="1800" b="1" dirty="0">
                <a:latin typeface="Franklin Gothic Medium" panose="020B0603020102020204" pitchFamily="34" charset="0"/>
              </a:rPr>
              <a:t> </a:t>
            </a:r>
            <a:r>
              <a:rPr lang="en-IE" sz="1800" b="1" dirty="0" err="1">
                <a:latin typeface="Franklin Gothic Medium" panose="020B0603020102020204" pitchFamily="34" charset="0"/>
              </a:rPr>
              <a:t>immer</a:t>
            </a:r>
            <a:r>
              <a:rPr lang="en-IE" sz="1800" b="1" dirty="0">
                <a:latin typeface="Franklin Gothic Medium" panose="020B0603020102020204" pitchFamily="34" charset="0"/>
              </a:rPr>
              <a:t> </a:t>
            </a:r>
            <a:r>
              <a:rPr lang="en-IE" sz="1800" b="1" dirty="0" err="1">
                <a:latin typeface="Franklin Gothic Medium" panose="020B0603020102020204" pitchFamily="34" charset="0"/>
              </a:rPr>
              <a:t>sein</a:t>
            </a:r>
            <a:endParaRPr lang="en-IE" sz="1800" b="1" i="1" dirty="0">
              <a:latin typeface="Franklin Gothic Medium" panose="020B0603020102020204" pitchFamily="34" charset="0"/>
            </a:endParaRPr>
          </a:p>
        </p:txBody>
      </p:sp>
      <p:sp>
        <p:nvSpPr>
          <p:cNvPr id="6" name="Rectangle 5"/>
          <p:cNvSpPr/>
          <p:nvPr/>
        </p:nvSpPr>
        <p:spPr>
          <a:xfrm>
            <a:off x="1657350" y="4481751"/>
            <a:ext cx="6130290" cy="1477328"/>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latin typeface="Franklin Gothic Medium" panose="020B0603020102020204" pitchFamily="34" charset="0"/>
              </a:rPr>
              <a:t>15:23 </a:t>
            </a:r>
            <a:r>
              <a:rPr lang="en-IE" dirty="0" smtClean="0">
                <a:latin typeface="Franklin Gothic Medium" panose="020B0603020102020204" pitchFamily="34" charset="0"/>
              </a:rPr>
              <a:t>Ryan: </a:t>
            </a:r>
            <a:r>
              <a:rPr lang="en-IE" sz="1800" dirty="0">
                <a:latin typeface="Franklin Gothic Medium" panose="020B0603020102020204" pitchFamily="34" charset="0"/>
              </a:rPr>
              <a:t>From an Irish perspective, showing affection and love for someone is a regular  occurrence, obviously depending on the surroundings and location</a:t>
            </a:r>
            <a:r>
              <a:rPr lang="en-IE" sz="1800" dirty="0" smtClean="0">
                <a:latin typeface="Franklin Gothic Medium" panose="020B0603020102020204" pitchFamily="34" charset="0"/>
              </a:rPr>
              <a:t>.</a:t>
            </a:r>
          </a:p>
          <a:p>
            <a:pPr marL="45720" indent="0" algn="l">
              <a:buNone/>
            </a:pPr>
            <a:r>
              <a:rPr lang="en-IE" dirty="0">
                <a:latin typeface="Franklin Gothic Medium" panose="020B0603020102020204" pitchFamily="34" charset="0"/>
              </a:rPr>
              <a:t>15:24 </a:t>
            </a:r>
            <a:r>
              <a:rPr lang="en-IE" dirty="0" smtClean="0">
                <a:latin typeface="Franklin Gothic Medium" panose="020B0603020102020204" pitchFamily="34" charset="0"/>
              </a:rPr>
              <a:t>Julia:</a:t>
            </a:r>
            <a:r>
              <a:rPr lang="en-IE" sz="1800" dirty="0" smtClean="0">
                <a:latin typeface="Franklin Gothic Medium" panose="020B0603020102020204" pitchFamily="34" charset="0"/>
              </a:rPr>
              <a:t> </a:t>
            </a:r>
            <a:r>
              <a:rPr lang="en-IE" sz="1800" b="1" dirty="0" err="1">
                <a:latin typeface="Franklin Gothic Medium" panose="020B0603020102020204" pitchFamily="34" charset="0"/>
              </a:rPr>
              <a:t>i</a:t>
            </a:r>
            <a:r>
              <a:rPr lang="en-IE" sz="1800" b="1" dirty="0">
                <a:latin typeface="Franklin Gothic Medium" panose="020B0603020102020204" pitchFamily="34" charset="0"/>
              </a:rPr>
              <a:t> think in this point </a:t>
            </a:r>
            <a:r>
              <a:rPr lang="en-IE" sz="1800" b="1" dirty="0" err="1">
                <a:latin typeface="Franklin Gothic Medium" panose="020B0603020102020204" pitchFamily="34" charset="0"/>
              </a:rPr>
              <a:t>irish</a:t>
            </a:r>
            <a:r>
              <a:rPr lang="en-IE" sz="1800" b="1" dirty="0">
                <a:latin typeface="Franklin Gothic Medium" panose="020B0603020102020204" pitchFamily="34" charset="0"/>
              </a:rPr>
              <a:t> people and </a:t>
            </a:r>
            <a:r>
              <a:rPr lang="en-IE" sz="1800" b="1" dirty="0" err="1">
                <a:latin typeface="Franklin Gothic Medium" panose="020B0603020102020204" pitchFamily="34" charset="0"/>
              </a:rPr>
              <a:t>germans</a:t>
            </a:r>
            <a:r>
              <a:rPr lang="en-IE" sz="1800" b="1" dirty="0">
                <a:latin typeface="Franklin Gothic Medium" panose="020B0603020102020204" pitchFamily="34" charset="0"/>
              </a:rPr>
              <a:t> are quite similar</a:t>
            </a:r>
            <a:endParaRPr lang="en-IE" sz="1800" b="1" i="1" dirty="0">
              <a:latin typeface="Franklin Gothic Medium" panose="020B0603020102020204" pitchFamily="34" charset="0"/>
            </a:endParaRPr>
          </a:p>
        </p:txBody>
      </p:sp>
      <p:sp>
        <p:nvSpPr>
          <p:cNvPr id="7" name="Content Placeholder 1"/>
          <p:cNvSpPr txBox="1">
            <a:spLocks/>
          </p:cNvSpPr>
          <p:nvPr/>
        </p:nvSpPr>
        <p:spPr>
          <a:xfrm>
            <a:off x="380999" y="1719071"/>
            <a:ext cx="8407893" cy="895779"/>
          </a:xfrm>
          <a:prstGeom prst="rect">
            <a:avLst/>
          </a:prstGeom>
        </p:spPr>
        <p:txBody>
          <a:bodyPr vert="horz" lIns="91440" tIns="45720" rIns="91440" bIns="45720" rtlCol="0">
            <a:normAutofit fontScale="92500" lnSpcReduction="10000"/>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fontAlgn="auto">
              <a:spcAft>
                <a:spcPts val="0"/>
              </a:spcAft>
              <a:buFont typeface="Wingdings 2" pitchFamily="18" charset="2"/>
              <a:buNone/>
            </a:pPr>
            <a:r>
              <a:rPr lang="en-IE" dirty="0" smtClean="0"/>
              <a:t>Further develop a point (own or other’s) further, by adding further evidence, adducing consequences or corollaries, etc. Retrospective contingency need not be overt.</a:t>
            </a:r>
          </a:p>
          <a:p>
            <a:pPr marL="45720" indent="0" fontAlgn="auto">
              <a:spcAft>
                <a:spcPts val="0"/>
              </a:spcAft>
              <a:buFont typeface="Wingdings 2" pitchFamily="18" charset="2"/>
              <a:buNone/>
            </a:pPr>
            <a:endParaRPr lang="en-IE" dirty="0" smtClean="0"/>
          </a:p>
          <a:p>
            <a:pPr marL="45720" indent="0" fontAlgn="auto">
              <a:spcAft>
                <a:spcPts val="0"/>
              </a:spcAft>
              <a:buFont typeface="Wingdings 2" pitchFamily="18" charset="2"/>
              <a:buNone/>
            </a:pPr>
            <a:endParaRPr lang="en-IE" dirty="0"/>
          </a:p>
        </p:txBody>
      </p:sp>
    </p:spTree>
    <p:extLst>
      <p:ext uri="{BB962C8B-B14F-4D97-AF65-F5344CB8AC3E}">
        <p14:creationId xmlns:p14="http://schemas.microsoft.com/office/powerpoint/2010/main" val="4664851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29</a:t>
            </a:fld>
            <a:endParaRPr lang="en-GB"/>
          </a:p>
        </p:txBody>
      </p:sp>
      <p:sp>
        <p:nvSpPr>
          <p:cNvPr id="5" name="Title 4"/>
          <p:cNvSpPr>
            <a:spLocks noGrp="1"/>
          </p:cNvSpPr>
          <p:nvPr>
            <p:ph type="title"/>
          </p:nvPr>
        </p:nvSpPr>
        <p:spPr/>
        <p:txBody>
          <a:bodyPr/>
          <a:lstStyle/>
          <a:p>
            <a:r>
              <a:rPr lang="en-IE" dirty="0" smtClean="0"/>
              <a:t>developers: attributes</a:t>
            </a:r>
            <a:endParaRPr lang="en-I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605" y="1790700"/>
            <a:ext cx="5948404"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 y="2906078"/>
            <a:ext cx="7565796" cy="1082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2529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407893" cy="1069849"/>
          </a:xfrm>
        </p:spPr>
        <p:txBody>
          <a:bodyPr/>
          <a:lstStyle/>
          <a:p>
            <a:pPr marL="45720" indent="0">
              <a:buNone/>
            </a:pPr>
            <a:endParaRPr lang="en-IE" dirty="0"/>
          </a:p>
          <a:p>
            <a:pPr marL="45720" indent="0">
              <a:buNone/>
            </a:pP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30</a:t>
            </a:fld>
            <a:endParaRPr lang="en-GB"/>
          </a:p>
        </p:txBody>
      </p:sp>
      <p:sp>
        <p:nvSpPr>
          <p:cNvPr id="4" name="Title 3"/>
          <p:cNvSpPr>
            <a:spLocks noGrp="1"/>
          </p:cNvSpPr>
          <p:nvPr>
            <p:ph type="title"/>
          </p:nvPr>
        </p:nvSpPr>
        <p:spPr/>
        <p:txBody>
          <a:bodyPr/>
          <a:lstStyle/>
          <a:p>
            <a:r>
              <a:rPr lang="en-IE" dirty="0" smtClean="0"/>
              <a:t>Examples: </a:t>
            </a:r>
            <a:r>
              <a:rPr lang="en-IE" dirty="0" err="1" smtClean="0"/>
              <a:t>dissentS</a:t>
            </a:r>
            <a:r>
              <a:rPr lang="en-IE" dirty="0" smtClean="0"/>
              <a:t> (demurrals?)</a:t>
            </a:r>
            <a:endParaRPr lang="en-IE" dirty="0"/>
          </a:p>
        </p:txBody>
      </p:sp>
      <p:sp>
        <p:nvSpPr>
          <p:cNvPr id="5" name="Rectangle 4"/>
          <p:cNvSpPr/>
          <p:nvPr/>
        </p:nvSpPr>
        <p:spPr>
          <a:xfrm>
            <a:off x="361950" y="2409111"/>
            <a:ext cx="7616190" cy="2031325"/>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latin typeface="Franklin Gothic Medium" panose="020B0603020102020204" pitchFamily="34" charset="0"/>
              </a:rPr>
              <a:t>15:37 </a:t>
            </a:r>
            <a:r>
              <a:rPr lang="en-IE" dirty="0" err="1" smtClean="0">
                <a:latin typeface="Franklin Gothic Medium" panose="020B0603020102020204" pitchFamily="34" charset="0"/>
              </a:rPr>
              <a:t>Dierk</a:t>
            </a:r>
            <a:r>
              <a:rPr lang="en-IE" dirty="0" smtClean="0">
                <a:latin typeface="Franklin Gothic Medium" panose="020B0603020102020204" pitchFamily="34" charset="0"/>
              </a:rPr>
              <a:t>: […] </a:t>
            </a:r>
            <a:r>
              <a:rPr lang="en-IE" sz="1800" dirty="0" err="1" smtClean="0">
                <a:latin typeface="Franklin Gothic Medium" panose="020B0603020102020204" pitchFamily="34" charset="0"/>
              </a:rPr>
              <a:t>warum</a:t>
            </a:r>
            <a:r>
              <a:rPr lang="en-IE" sz="1800" dirty="0" smtClean="0">
                <a:latin typeface="Franklin Gothic Medium" panose="020B0603020102020204" pitchFamily="34" charset="0"/>
              </a:rPr>
              <a:t> </a:t>
            </a:r>
            <a:r>
              <a:rPr lang="en-IE" sz="1800" dirty="0" err="1">
                <a:latin typeface="Franklin Gothic Medium" panose="020B0603020102020204" pitchFamily="34" charset="0"/>
              </a:rPr>
              <a:t>kommt</a:t>
            </a:r>
            <a:r>
              <a:rPr lang="en-IE" sz="1800" dirty="0">
                <a:latin typeface="Franklin Gothic Medium" panose="020B0603020102020204" pitchFamily="34" charset="0"/>
              </a:rPr>
              <a:t> </a:t>
            </a:r>
            <a:r>
              <a:rPr lang="en-IE" sz="1800" dirty="0" err="1">
                <a:latin typeface="Franklin Gothic Medium" panose="020B0603020102020204" pitchFamily="34" charset="0"/>
              </a:rPr>
              <a:t>sie</a:t>
            </a:r>
            <a:r>
              <a:rPr lang="en-IE" sz="1800" dirty="0">
                <a:latin typeface="Franklin Gothic Medium" panose="020B0603020102020204" pitchFamily="34" charset="0"/>
              </a:rPr>
              <a:t> </a:t>
            </a:r>
            <a:r>
              <a:rPr lang="en-IE" sz="1800" dirty="0" err="1">
                <a:latin typeface="Franklin Gothic Medium" panose="020B0603020102020204" pitchFamily="34" charset="0"/>
              </a:rPr>
              <a:t>dann</a:t>
            </a:r>
            <a:r>
              <a:rPr lang="en-IE" sz="1800" dirty="0">
                <a:latin typeface="Franklin Gothic Medium" panose="020B0603020102020204" pitchFamily="34" charset="0"/>
              </a:rPr>
              <a:t> so </a:t>
            </a:r>
            <a:r>
              <a:rPr lang="en-IE" sz="1800" dirty="0" err="1">
                <a:latin typeface="Franklin Gothic Medium" panose="020B0603020102020204" pitchFamily="34" charset="0"/>
              </a:rPr>
              <a:t>wenig</a:t>
            </a:r>
            <a:r>
              <a:rPr lang="en-IE" sz="1800" dirty="0">
                <a:latin typeface="Franklin Gothic Medium" panose="020B0603020102020204" pitchFamily="34" charset="0"/>
              </a:rPr>
              <a:t> </a:t>
            </a:r>
            <a:r>
              <a:rPr lang="en-IE" sz="1800" dirty="0" err="1">
                <a:latin typeface="Franklin Gothic Medium" panose="020B0603020102020204" pitchFamily="34" charset="0"/>
              </a:rPr>
              <a:t>klar</a:t>
            </a:r>
            <a:r>
              <a:rPr lang="en-IE" sz="1800" dirty="0">
                <a:latin typeface="Franklin Gothic Medium" panose="020B0603020102020204" pitchFamily="34" charset="0"/>
              </a:rPr>
              <a:t> </a:t>
            </a:r>
            <a:r>
              <a:rPr lang="en-IE" sz="1800" dirty="0" err="1">
                <a:latin typeface="Franklin Gothic Medium" panose="020B0603020102020204" pitchFamily="34" charset="0"/>
              </a:rPr>
              <a:t>wenn</a:t>
            </a:r>
            <a:r>
              <a:rPr lang="en-IE" sz="1800" dirty="0">
                <a:latin typeface="Franklin Gothic Medium" panose="020B0603020102020204" pitchFamily="34" charset="0"/>
              </a:rPr>
              <a:t> </a:t>
            </a:r>
            <a:r>
              <a:rPr lang="en-IE" sz="1800" dirty="0" err="1">
                <a:latin typeface="Franklin Gothic Medium" panose="020B0603020102020204" pitchFamily="34" charset="0"/>
              </a:rPr>
              <a:t>sie</a:t>
            </a:r>
            <a:r>
              <a:rPr lang="en-IE" sz="1800" dirty="0">
                <a:latin typeface="Franklin Gothic Medium" panose="020B0603020102020204" pitchFamily="34" charset="0"/>
              </a:rPr>
              <a:t> </a:t>
            </a:r>
            <a:r>
              <a:rPr lang="en-IE" sz="1800" dirty="0" err="1">
                <a:latin typeface="Franklin Gothic Medium" panose="020B0603020102020204" pitchFamily="34" charset="0"/>
              </a:rPr>
              <a:t>nach</a:t>
            </a:r>
            <a:r>
              <a:rPr lang="en-IE" sz="1800" dirty="0">
                <a:latin typeface="Franklin Gothic Medium" panose="020B0603020102020204" pitchFamily="34" charset="0"/>
              </a:rPr>
              <a:t> </a:t>
            </a:r>
            <a:r>
              <a:rPr lang="en-IE" sz="1800" dirty="0" err="1">
                <a:latin typeface="Franklin Gothic Medium" panose="020B0603020102020204" pitchFamily="34" charset="0"/>
              </a:rPr>
              <a:t>australien</a:t>
            </a:r>
            <a:r>
              <a:rPr lang="en-IE" sz="1800" dirty="0">
                <a:latin typeface="Franklin Gothic Medium" panose="020B0603020102020204" pitchFamily="34" charset="0"/>
              </a:rPr>
              <a:t> </a:t>
            </a:r>
            <a:r>
              <a:rPr lang="en-IE" sz="1800" dirty="0" err="1">
                <a:latin typeface="Franklin Gothic Medium" panose="020B0603020102020204" pitchFamily="34" charset="0"/>
              </a:rPr>
              <a:t>geht</a:t>
            </a:r>
            <a:r>
              <a:rPr lang="en-IE" sz="1800" dirty="0">
                <a:latin typeface="Franklin Gothic Medium" panose="020B0603020102020204" pitchFamily="34" charset="0"/>
              </a:rPr>
              <a:t> </a:t>
            </a:r>
            <a:endParaRPr lang="en-IE" sz="1800" dirty="0" smtClean="0">
              <a:latin typeface="Franklin Gothic Medium" panose="020B0603020102020204" pitchFamily="34" charset="0"/>
            </a:endParaRPr>
          </a:p>
          <a:p>
            <a:pPr marL="45720" indent="0" algn="l">
              <a:buNone/>
            </a:pPr>
            <a:r>
              <a:rPr lang="en-IE" sz="1600" dirty="0" smtClean="0">
                <a:latin typeface="Franklin Gothic Medium" panose="020B0603020102020204" pitchFamily="34" charset="0"/>
              </a:rPr>
              <a:t>15:38 Julia: </a:t>
            </a:r>
            <a:r>
              <a:rPr lang="en-IE" sz="1800" b="1" dirty="0" err="1">
                <a:latin typeface="Franklin Gothic Medium" panose="020B0603020102020204" pitchFamily="34" charset="0"/>
              </a:rPr>
              <a:t>aber</a:t>
            </a:r>
            <a:r>
              <a:rPr lang="en-IE" sz="1800" b="1" dirty="0">
                <a:latin typeface="Franklin Gothic Medium" panose="020B0603020102020204" pitchFamily="34" charset="0"/>
              </a:rPr>
              <a:t> </a:t>
            </a:r>
            <a:r>
              <a:rPr lang="en-IE" sz="1800" b="1" dirty="0" err="1">
                <a:latin typeface="Franklin Gothic Medium" panose="020B0603020102020204" pitchFamily="34" charset="0"/>
              </a:rPr>
              <a:t>sie</a:t>
            </a:r>
            <a:r>
              <a:rPr lang="en-IE" sz="1800" b="1" dirty="0">
                <a:latin typeface="Franklin Gothic Medium" panose="020B0603020102020204" pitchFamily="34" charset="0"/>
              </a:rPr>
              <a:t> </a:t>
            </a:r>
            <a:r>
              <a:rPr lang="en-IE" sz="1800" b="1" dirty="0" err="1">
                <a:latin typeface="Franklin Gothic Medium" panose="020B0603020102020204" pitchFamily="34" charset="0"/>
              </a:rPr>
              <a:t>meinte</a:t>
            </a:r>
            <a:r>
              <a:rPr lang="en-IE" sz="1800" b="1" dirty="0">
                <a:latin typeface="Franklin Gothic Medium" panose="020B0603020102020204" pitchFamily="34" charset="0"/>
              </a:rPr>
              <a:t> ja, </a:t>
            </a:r>
            <a:r>
              <a:rPr lang="en-IE" sz="1800" b="1" dirty="0" err="1">
                <a:latin typeface="Franklin Gothic Medium" panose="020B0603020102020204" pitchFamily="34" charset="0"/>
              </a:rPr>
              <a:t>dass</a:t>
            </a:r>
            <a:r>
              <a:rPr lang="en-IE" sz="1800" b="1" dirty="0">
                <a:latin typeface="Franklin Gothic Medium" panose="020B0603020102020204" pitchFamily="34" charset="0"/>
              </a:rPr>
              <a:t> </a:t>
            </a:r>
            <a:r>
              <a:rPr lang="en-IE" sz="1800" b="1" dirty="0" err="1">
                <a:latin typeface="Franklin Gothic Medium" panose="020B0603020102020204" pitchFamily="34" charset="0"/>
              </a:rPr>
              <a:t>sie</a:t>
            </a:r>
            <a:r>
              <a:rPr lang="en-IE" sz="1800" b="1" dirty="0">
                <a:latin typeface="Franklin Gothic Medium" panose="020B0603020102020204" pitchFamily="34" charset="0"/>
              </a:rPr>
              <a:t> </a:t>
            </a:r>
            <a:r>
              <a:rPr lang="en-IE" sz="1800" b="1" dirty="0" err="1">
                <a:latin typeface="Franklin Gothic Medium" panose="020B0603020102020204" pitchFamily="34" charset="0"/>
              </a:rPr>
              <a:t>kaum</a:t>
            </a:r>
            <a:r>
              <a:rPr lang="en-IE" sz="1800" b="1" dirty="0">
                <a:latin typeface="Franklin Gothic Medium" panose="020B0603020102020204" pitchFamily="34" charset="0"/>
              </a:rPr>
              <a:t> </a:t>
            </a:r>
            <a:r>
              <a:rPr lang="en-IE" sz="1800" b="1" dirty="0" err="1">
                <a:latin typeface="Franklin Gothic Medium" panose="020B0603020102020204" pitchFamily="34" charset="0"/>
              </a:rPr>
              <a:t>etwas</a:t>
            </a:r>
            <a:r>
              <a:rPr lang="en-IE" sz="1800" b="1" dirty="0">
                <a:latin typeface="Franklin Gothic Medium" panose="020B0603020102020204" pitchFamily="34" charset="0"/>
              </a:rPr>
              <a:t> </a:t>
            </a:r>
            <a:r>
              <a:rPr lang="en-IE" sz="1800" b="1" dirty="0" err="1">
                <a:latin typeface="Franklin Gothic Medium" panose="020B0603020102020204" pitchFamily="34" charset="0"/>
              </a:rPr>
              <a:t>über</a:t>
            </a:r>
            <a:r>
              <a:rPr lang="en-IE" sz="1800" b="1" dirty="0">
                <a:latin typeface="Franklin Gothic Medium" panose="020B0603020102020204" pitchFamily="34" charset="0"/>
              </a:rPr>
              <a:t> das land </a:t>
            </a:r>
            <a:r>
              <a:rPr lang="en-IE" sz="1800" b="1" dirty="0" err="1">
                <a:latin typeface="Franklin Gothic Medium" panose="020B0603020102020204" pitchFamily="34" charset="0"/>
              </a:rPr>
              <a:t>wusste</a:t>
            </a:r>
            <a:r>
              <a:rPr lang="en-IE" sz="1800" b="1" dirty="0">
                <a:latin typeface="Franklin Gothic Medium" panose="020B0603020102020204" pitchFamily="34" charset="0"/>
              </a:rPr>
              <a:t> und </a:t>
            </a:r>
            <a:r>
              <a:rPr lang="en-IE" sz="1800" b="1" dirty="0" err="1">
                <a:latin typeface="Franklin Gothic Medium" panose="020B0603020102020204" pitchFamily="34" charset="0"/>
              </a:rPr>
              <a:t>ziemlich</a:t>
            </a:r>
            <a:r>
              <a:rPr lang="en-IE" sz="1800" b="1" dirty="0">
                <a:latin typeface="Franklin Gothic Medium" panose="020B0603020102020204" pitchFamily="34" charset="0"/>
              </a:rPr>
              <a:t> </a:t>
            </a:r>
            <a:r>
              <a:rPr lang="en-IE" sz="1800" b="1" dirty="0" err="1">
                <a:latin typeface="Franklin Gothic Medium" panose="020B0603020102020204" pitchFamily="34" charset="0"/>
              </a:rPr>
              <a:t>unvorbereitet</a:t>
            </a:r>
            <a:r>
              <a:rPr lang="en-IE" sz="1800" b="1" dirty="0">
                <a:latin typeface="Franklin Gothic Medium" panose="020B0603020102020204" pitchFamily="34" charset="0"/>
              </a:rPr>
              <a:t> </a:t>
            </a:r>
            <a:r>
              <a:rPr lang="en-IE" sz="1800" b="1" dirty="0" smtClean="0">
                <a:latin typeface="Franklin Gothic Medium" panose="020B0603020102020204" pitchFamily="34" charset="0"/>
              </a:rPr>
              <a:t>war</a:t>
            </a:r>
            <a:endParaRPr lang="en-IE" sz="1800" i="1" dirty="0" smtClean="0">
              <a:latin typeface="Franklin Gothic Medium" panose="020B0603020102020204" pitchFamily="34" charset="0"/>
            </a:endParaRPr>
          </a:p>
          <a:p>
            <a:pPr marL="45720" indent="0" algn="l">
              <a:buNone/>
            </a:pPr>
            <a:r>
              <a:rPr lang="en-IE" sz="1800" i="1" dirty="0" err="1" smtClean="0">
                <a:latin typeface="Franklin Gothic Medium" panose="020B0603020102020204" pitchFamily="34" charset="0"/>
              </a:rPr>
              <a:t>Dierk</a:t>
            </a:r>
            <a:r>
              <a:rPr lang="en-IE" sz="1800" i="1" dirty="0" smtClean="0">
                <a:latin typeface="Franklin Gothic Medium" panose="020B0603020102020204" pitchFamily="34" charset="0"/>
              </a:rPr>
              <a:t>: then why does she cope so poorly when she goes to </a:t>
            </a:r>
            <a:r>
              <a:rPr lang="en-IE" sz="1800" i="1" dirty="0" err="1" smtClean="0">
                <a:latin typeface="Franklin Gothic Medium" panose="020B0603020102020204" pitchFamily="34" charset="0"/>
              </a:rPr>
              <a:t>australia</a:t>
            </a:r>
            <a:endParaRPr lang="en-IE" sz="1800" i="1" dirty="0" smtClean="0">
              <a:latin typeface="Franklin Gothic Medium" panose="020B0603020102020204" pitchFamily="34" charset="0"/>
            </a:endParaRPr>
          </a:p>
          <a:p>
            <a:pPr marL="45720" indent="0" algn="l">
              <a:buNone/>
            </a:pPr>
            <a:r>
              <a:rPr lang="en-IE" sz="1800" i="1" dirty="0" smtClean="0">
                <a:latin typeface="Franklin Gothic Medium" panose="020B0603020102020204" pitchFamily="34" charset="0"/>
              </a:rPr>
              <a:t>Julia: </a:t>
            </a:r>
            <a:r>
              <a:rPr lang="en-IE" sz="1800" b="1" i="1" dirty="0" smtClean="0">
                <a:latin typeface="Franklin Gothic Medium" panose="020B0603020102020204" pitchFamily="34" charset="0"/>
              </a:rPr>
              <a:t>but she said that she hardly knew anything about the country and was rather unprepared</a:t>
            </a:r>
            <a:endParaRPr lang="en-IE" sz="1800" b="1" i="1" dirty="0">
              <a:latin typeface="Franklin Gothic Medium" panose="020B0603020102020204" pitchFamily="34" charset="0"/>
            </a:endParaRPr>
          </a:p>
        </p:txBody>
      </p:sp>
      <p:sp>
        <p:nvSpPr>
          <p:cNvPr id="6" name="Rectangle 5"/>
          <p:cNvSpPr/>
          <p:nvPr/>
        </p:nvSpPr>
        <p:spPr>
          <a:xfrm>
            <a:off x="742950" y="4580275"/>
            <a:ext cx="8114522" cy="2031325"/>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latin typeface="Franklin Gothic Medium" panose="020B0603020102020204" pitchFamily="34" charset="0"/>
              </a:rPr>
              <a:t>15:34 </a:t>
            </a:r>
            <a:r>
              <a:rPr lang="en-IE" dirty="0" smtClean="0">
                <a:latin typeface="Franklin Gothic Medium" panose="020B0603020102020204" pitchFamily="34" charset="0"/>
              </a:rPr>
              <a:t>Abad: </a:t>
            </a:r>
            <a:r>
              <a:rPr lang="en-IE" sz="1800" dirty="0" err="1">
                <a:latin typeface="Franklin Gothic Medium" panose="020B0603020102020204" pitchFamily="34" charset="0"/>
              </a:rPr>
              <a:t>naja</a:t>
            </a:r>
            <a:r>
              <a:rPr lang="en-IE" sz="1800" dirty="0">
                <a:latin typeface="Franklin Gothic Medium" panose="020B0603020102020204" pitchFamily="34" charset="0"/>
              </a:rPr>
              <a:t>, </a:t>
            </a:r>
            <a:r>
              <a:rPr lang="en-IE" sz="1800" dirty="0" err="1">
                <a:latin typeface="Franklin Gothic Medium" panose="020B0603020102020204" pitchFamily="34" charset="0"/>
              </a:rPr>
              <a:t>sie</a:t>
            </a:r>
            <a:r>
              <a:rPr lang="en-IE" sz="1800" dirty="0">
                <a:latin typeface="Franklin Gothic Medium" panose="020B0603020102020204" pitchFamily="34" charset="0"/>
              </a:rPr>
              <a:t> hat </a:t>
            </a:r>
            <a:r>
              <a:rPr lang="en-IE" sz="1800" dirty="0" err="1">
                <a:latin typeface="Franklin Gothic Medium" panose="020B0603020102020204" pitchFamily="34" charset="0"/>
              </a:rPr>
              <a:t>keine</a:t>
            </a:r>
            <a:r>
              <a:rPr lang="en-IE" sz="1800" dirty="0">
                <a:latin typeface="Franklin Gothic Medium" panose="020B0603020102020204" pitchFamily="34" charset="0"/>
              </a:rPr>
              <a:t> </a:t>
            </a:r>
            <a:r>
              <a:rPr lang="en-IE" sz="1800" dirty="0" err="1">
                <a:latin typeface="Franklin Gothic Medium" panose="020B0603020102020204" pitchFamily="34" charset="0"/>
              </a:rPr>
              <a:t>ironie</a:t>
            </a:r>
            <a:r>
              <a:rPr lang="en-IE" sz="1800" dirty="0">
                <a:latin typeface="Franklin Gothic Medium" panose="020B0603020102020204" pitchFamily="34" charset="0"/>
              </a:rPr>
              <a:t> </a:t>
            </a:r>
            <a:r>
              <a:rPr lang="en-IE" sz="1800" dirty="0" err="1">
                <a:latin typeface="Franklin Gothic Medium" panose="020B0603020102020204" pitchFamily="34" charset="0"/>
              </a:rPr>
              <a:t>verstanden</a:t>
            </a:r>
            <a:r>
              <a:rPr lang="en-IE" sz="1800" dirty="0">
                <a:latin typeface="Franklin Gothic Medium" panose="020B0603020102020204" pitchFamily="34" charset="0"/>
              </a:rPr>
              <a:t>, </a:t>
            </a:r>
            <a:r>
              <a:rPr lang="en-IE" sz="1800" dirty="0" err="1">
                <a:latin typeface="Franklin Gothic Medium" panose="020B0603020102020204" pitchFamily="34" charset="0"/>
              </a:rPr>
              <a:t>ich</a:t>
            </a:r>
            <a:r>
              <a:rPr lang="en-IE" sz="1800" dirty="0">
                <a:latin typeface="Franklin Gothic Medium" panose="020B0603020102020204" pitchFamily="34" charset="0"/>
              </a:rPr>
              <a:t> </a:t>
            </a:r>
            <a:r>
              <a:rPr lang="en-IE" sz="1800" dirty="0" err="1">
                <a:latin typeface="Franklin Gothic Medium" panose="020B0603020102020204" pitchFamily="34" charset="0"/>
              </a:rPr>
              <a:t>glaube</a:t>
            </a:r>
            <a:r>
              <a:rPr lang="en-IE" sz="1800" dirty="0">
                <a:latin typeface="Franklin Gothic Medium" panose="020B0603020102020204" pitchFamily="34" charset="0"/>
              </a:rPr>
              <a:t>, das </a:t>
            </a:r>
            <a:r>
              <a:rPr lang="en-IE" sz="1800" dirty="0" err="1">
                <a:latin typeface="Franklin Gothic Medium" panose="020B0603020102020204" pitchFamily="34" charset="0"/>
              </a:rPr>
              <a:t>ist</a:t>
            </a:r>
            <a:r>
              <a:rPr lang="en-IE" sz="1800" dirty="0">
                <a:latin typeface="Franklin Gothic Medium" panose="020B0603020102020204" pitchFamily="34" charset="0"/>
              </a:rPr>
              <a:t> </a:t>
            </a:r>
            <a:r>
              <a:rPr lang="en-IE" sz="1800" dirty="0" err="1">
                <a:latin typeface="Franklin Gothic Medium" panose="020B0603020102020204" pitchFamily="34" charset="0"/>
              </a:rPr>
              <a:t>mehr</a:t>
            </a:r>
            <a:r>
              <a:rPr lang="en-IE" sz="1800" dirty="0">
                <a:latin typeface="Franklin Gothic Medium" panose="020B0603020102020204" pitchFamily="34" charset="0"/>
              </a:rPr>
              <a:t> </a:t>
            </a:r>
            <a:r>
              <a:rPr lang="en-IE" sz="1800" dirty="0" err="1">
                <a:latin typeface="Franklin Gothic Medium" panose="020B0603020102020204" pitchFamily="34" charset="0"/>
              </a:rPr>
              <a:t>etwas</a:t>
            </a:r>
            <a:r>
              <a:rPr lang="en-IE" sz="1800" dirty="0">
                <a:latin typeface="Franklin Gothic Medium" panose="020B0603020102020204" pitchFamily="34" charset="0"/>
              </a:rPr>
              <a:t> </a:t>
            </a:r>
            <a:r>
              <a:rPr lang="en-IE" sz="1800" dirty="0" err="1">
                <a:latin typeface="Franklin Gothic Medium" panose="020B0603020102020204" pitchFamily="34" charset="0"/>
              </a:rPr>
              <a:t>europäisches</a:t>
            </a:r>
            <a:r>
              <a:rPr lang="en-IE" sz="1800" dirty="0">
                <a:latin typeface="Franklin Gothic Medium" panose="020B0603020102020204" pitchFamily="34" charset="0"/>
              </a:rPr>
              <a:t>  </a:t>
            </a:r>
            <a:r>
              <a:rPr lang="en-IE" sz="1800" dirty="0" smtClean="0">
                <a:latin typeface="Franklin Gothic Medium" panose="020B0603020102020204" pitchFamily="34" charset="0"/>
              </a:rPr>
              <a:t>[…]</a:t>
            </a:r>
          </a:p>
          <a:p>
            <a:pPr marL="45720" indent="0" algn="l">
              <a:buNone/>
            </a:pPr>
            <a:r>
              <a:rPr lang="en-IE" dirty="0" smtClean="0">
                <a:latin typeface="Franklin Gothic Medium" panose="020B0603020102020204" pitchFamily="34" charset="0"/>
              </a:rPr>
              <a:t>15:34 Julia: </a:t>
            </a:r>
            <a:r>
              <a:rPr lang="en-IE" sz="1800" b="1" dirty="0" err="1">
                <a:latin typeface="Franklin Gothic Medium" panose="020B0603020102020204" pitchFamily="34" charset="0"/>
              </a:rPr>
              <a:t>gibts</a:t>
            </a:r>
            <a:r>
              <a:rPr lang="en-IE" sz="1800" b="1" dirty="0">
                <a:latin typeface="Franklin Gothic Medium" panose="020B0603020102020204" pitchFamily="34" charset="0"/>
              </a:rPr>
              <a:t> in den </a:t>
            </a:r>
            <a:r>
              <a:rPr lang="en-IE" sz="1800" b="1" dirty="0" err="1" smtClean="0">
                <a:latin typeface="Franklin Gothic Medium" panose="020B0603020102020204" pitchFamily="34" charset="0"/>
              </a:rPr>
              <a:t>usa</a:t>
            </a:r>
            <a:r>
              <a:rPr lang="en-IE" sz="1800" b="1" dirty="0">
                <a:latin typeface="Franklin Gothic Medium" panose="020B0603020102020204" pitchFamily="34" charset="0"/>
              </a:rPr>
              <a:t>, </a:t>
            </a:r>
            <a:r>
              <a:rPr lang="en-IE" sz="1800" b="1" dirty="0" err="1">
                <a:latin typeface="Franklin Gothic Medium" panose="020B0603020102020204" pitchFamily="34" charset="0"/>
              </a:rPr>
              <a:t>kanada</a:t>
            </a:r>
            <a:r>
              <a:rPr lang="en-IE" sz="1800" b="1" dirty="0">
                <a:latin typeface="Franklin Gothic Medium" panose="020B0603020102020204" pitchFamily="34" charset="0"/>
              </a:rPr>
              <a:t>, </a:t>
            </a:r>
            <a:r>
              <a:rPr lang="en-IE" sz="1800" b="1" dirty="0" err="1">
                <a:latin typeface="Franklin Gothic Medium" panose="020B0603020102020204" pitchFamily="34" charset="0"/>
              </a:rPr>
              <a:t>nz</a:t>
            </a:r>
            <a:r>
              <a:rPr lang="en-IE" sz="1800" b="1" dirty="0">
                <a:latin typeface="Franklin Gothic Medium" panose="020B0603020102020204" pitchFamily="34" charset="0"/>
              </a:rPr>
              <a:t> und </a:t>
            </a:r>
            <a:r>
              <a:rPr lang="en-IE" sz="1800" b="1" dirty="0" err="1">
                <a:latin typeface="Franklin Gothic Medium" panose="020B0603020102020204" pitchFamily="34" charset="0"/>
              </a:rPr>
              <a:t>oz</a:t>
            </a:r>
            <a:r>
              <a:rPr lang="en-IE" sz="1800" b="1" dirty="0">
                <a:latin typeface="Franklin Gothic Medium" panose="020B0603020102020204" pitchFamily="34" charset="0"/>
              </a:rPr>
              <a:t> </a:t>
            </a:r>
            <a:r>
              <a:rPr lang="en-IE" sz="1800" b="1" dirty="0" err="1">
                <a:latin typeface="Franklin Gothic Medium" panose="020B0603020102020204" pitchFamily="34" charset="0"/>
              </a:rPr>
              <a:t>aber</a:t>
            </a:r>
            <a:r>
              <a:rPr lang="en-IE" sz="1800" b="1" dirty="0">
                <a:latin typeface="Franklin Gothic Medium" panose="020B0603020102020204" pitchFamily="34" charset="0"/>
              </a:rPr>
              <a:t> </a:t>
            </a:r>
            <a:r>
              <a:rPr lang="en-IE" sz="1800" b="1" dirty="0" err="1">
                <a:latin typeface="Franklin Gothic Medium" panose="020B0603020102020204" pitchFamily="34" charset="0"/>
              </a:rPr>
              <a:t>auch</a:t>
            </a:r>
            <a:r>
              <a:rPr lang="en-IE" sz="1800" b="1" dirty="0">
                <a:latin typeface="Franklin Gothic Medium" panose="020B0603020102020204" pitchFamily="34" charset="0"/>
              </a:rPr>
              <a:t>, </a:t>
            </a:r>
            <a:r>
              <a:rPr lang="en-IE" sz="1800" b="1" dirty="0" err="1" smtClean="0">
                <a:latin typeface="Franklin Gothic Medium" panose="020B0603020102020204" pitchFamily="34" charset="0"/>
              </a:rPr>
              <a:t>abad</a:t>
            </a:r>
            <a:r>
              <a:rPr lang="en-IE" sz="1800" b="1" u="sng" dirty="0" smtClean="0">
                <a:latin typeface="Franklin Gothic Medium" panose="020B0603020102020204" pitchFamily="34" charset="0"/>
              </a:rPr>
              <a:t> </a:t>
            </a:r>
          </a:p>
          <a:p>
            <a:pPr marL="45720" indent="0" algn="l">
              <a:buNone/>
            </a:pPr>
            <a:r>
              <a:rPr lang="en-IE" sz="1800" i="1" dirty="0" smtClean="0">
                <a:latin typeface="Franklin Gothic Medium" panose="020B0603020102020204" pitchFamily="34" charset="0"/>
              </a:rPr>
              <a:t>Abad: yeah, well she didn’t understand irony, I think that’s something more European</a:t>
            </a:r>
          </a:p>
          <a:p>
            <a:pPr marL="45720" indent="0" algn="l">
              <a:buNone/>
            </a:pPr>
            <a:r>
              <a:rPr lang="en-IE" sz="1800" i="1" dirty="0" smtClean="0">
                <a:latin typeface="Franklin Gothic Medium" panose="020B0603020102020204" pitchFamily="34" charset="0"/>
              </a:rPr>
              <a:t>Julia: </a:t>
            </a:r>
            <a:r>
              <a:rPr lang="en-IE" sz="1800" b="1" i="1" dirty="0" smtClean="0">
                <a:latin typeface="Franklin Gothic Medium" panose="020B0603020102020204" pitchFamily="34" charset="0"/>
              </a:rPr>
              <a:t>it exists in the </a:t>
            </a:r>
            <a:r>
              <a:rPr lang="en-IE" sz="1800" b="1" i="1" dirty="0" err="1" smtClean="0">
                <a:latin typeface="Franklin Gothic Medium" panose="020B0603020102020204" pitchFamily="34" charset="0"/>
              </a:rPr>
              <a:t>usa</a:t>
            </a:r>
            <a:r>
              <a:rPr lang="en-IE" sz="1800" b="1" i="1" dirty="0" smtClean="0">
                <a:latin typeface="Franklin Gothic Medium" panose="020B0603020102020204" pitchFamily="34" charset="0"/>
              </a:rPr>
              <a:t>, </a:t>
            </a:r>
            <a:r>
              <a:rPr lang="en-IE" sz="1800" b="1" i="1" dirty="0" err="1" smtClean="0">
                <a:latin typeface="Franklin Gothic Medium" panose="020B0603020102020204" pitchFamily="34" charset="0"/>
              </a:rPr>
              <a:t>canada</a:t>
            </a:r>
            <a:r>
              <a:rPr lang="en-IE" sz="1800" b="1" i="1" dirty="0" smtClean="0">
                <a:latin typeface="Franklin Gothic Medium" panose="020B0603020102020204" pitchFamily="34" charset="0"/>
              </a:rPr>
              <a:t>, </a:t>
            </a:r>
            <a:r>
              <a:rPr lang="en-IE" sz="1800" b="1" i="1" dirty="0" err="1" smtClean="0">
                <a:latin typeface="Franklin Gothic Medium" panose="020B0603020102020204" pitchFamily="34" charset="0"/>
              </a:rPr>
              <a:t>nz</a:t>
            </a:r>
            <a:r>
              <a:rPr lang="en-IE" sz="1800" b="1" i="1" dirty="0" smtClean="0">
                <a:latin typeface="Franklin Gothic Medium" panose="020B0603020102020204" pitchFamily="34" charset="0"/>
              </a:rPr>
              <a:t> and </a:t>
            </a:r>
            <a:r>
              <a:rPr lang="en-IE" sz="1800" b="1" i="1" dirty="0" err="1" smtClean="0">
                <a:latin typeface="Franklin Gothic Medium" panose="020B0603020102020204" pitchFamily="34" charset="0"/>
              </a:rPr>
              <a:t>oz</a:t>
            </a:r>
            <a:r>
              <a:rPr lang="en-IE" sz="1800" b="1" i="1" dirty="0" smtClean="0">
                <a:latin typeface="Franklin Gothic Medium" panose="020B0603020102020204" pitchFamily="34" charset="0"/>
              </a:rPr>
              <a:t> too though, </a:t>
            </a:r>
            <a:r>
              <a:rPr lang="en-IE" sz="1800" b="1" i="1" dirty="0" err="1" smtClean="0">
                <a:latin typeface="Franklin Gothic Medium" panose="020B0603020102020204" pitchFamily="34" charset="0"/>
              </a:rPr>
              <a:t>abad</a:t>
            </a:r>
            <a:endParaRPr lang="en-IE" sz="1800" b="1" i="1" dirty="0" smtClean="0">
              <a:latin typeface="Franklin Gothic Medium" panose="020B0603020102020204" pitchFamily="34" charset="0"/>
            </a:endParaRPr>
          </a:p>
          <a:p>
            <a:pPr marL="45720" indent="0" algn="l">
              <a:buNone/>
            </a:pPr>
            <a:endParaRPr lang="en-IE" sz="1800" b="1" i="1" dirty="0">
              <a:latin typeface="Franklin Gothic Medium" panose="020B0603020102020204" pitchFamily="34" charset="0"/>
            </a:endParaRPr>
          </a:p>
        </p:txBody>
      </p:sp>
      <p:sp>
        <p:nvSpPr>
          <p:cNvPr id="7" name="Content Placeholder 1"/>
          <p:cNvSpPr txBox="1">
            <a:spLocks/>
          </p:cNvSpPr>
          <p:nvPr/>
        </p:nvSpPr>
        <p:spPr>
          <a:xfrm>
            <a:off x="380999" y="1719071"/>
            <a:ext cx="8407893" cy="89577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fontAlgn="auto">
              <a:spcAft>
                <a:spcPts val="0"/>
              </a:spcAft>
              <a:buFont typeface="Wingdings 2" pitchFamily="18" charset="2"/>
              <a:buNone/>
            </a:pPr>
            <a:r>
              <a:rPr lang="en-IE" dirty="0" smtClean="0"/>
              <a:t>Display disagreement with a prior – other is wrong, overlooking something, etc.</a:t>
            </a:r>
          </a:p>
          <a:p>
            <a:pPr marL="45720" indent="0" fontAlgn="auto">
              <a:spcAft>
                <a:spcPts val="0"/>
              </a:spcAft>
              <a:buFont typeface="Wingdings 2" pitchFamily="18" charset="2"/>
              <a:buNone/>
            </a:pPr>
            <a:endParaRPr lang="en-IE" dirty="0" smtClean="0"/>
          </a:p>
          <a:p>
            <a:pPr marL="45720" indent="0" fontAlgn="auto">
              <a:spcAft>
                <a:spcPts val="0"/>
              </a:spcAft>
              <a:buFont typeface="Wingdings 2" pitchFamily="18" charset="2"/>
              <a:buNone/>
            </a:pPr>
            <a:endParaRPr lang="en-IE" dirty="0"/>
          </a:p>
        </p:txBody>
      </p:sp>
    </p:spTree>
    <p:extLst>
      <p:ext uri="{BB962C8B-B14F-4D97-AF65-F5344CB8AC3E}">
        <p14:creationId xmlns:p14="http://schemas.microsoft.com/office/powerpoint/2010/main" val="15375152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4" name="Slide Number Placeholder 3"/>
          <p:cNvSpPr>
            <a:spLocks noGrp="1"/>
          </p:cNvSpPr>
          <p:nvPr>
            <p:ph type="sldNum" sz="quarter" idx="12"/>
          </p:nvPr>
        </p:nvSpPr>
        <p:spPr/>
        <p:txBody>
          <a:bodyPr/>
          <a:lstStyle/>
          <a:p>
            <a:fld id="{106EF722-84BD-48DD-8665-099775325CA7}" type="slidenum">
              <a:rPr lang="en-GB" smtClean="0"/>
              <a:pPr/>
              <a:t>31</a:t>
            </a:fld>
            <a:endParaRPr lang="en-GB"/>
          </a:p>
        </p:txBody>
      </p:sp>
      <p:sp>
        <p:nvSpPr>
          <p:cNvPr id="5" name="Title 4"/>
          <p:cNvSpPr>
            <a:spLocks noGrp="1"/>
          </p:cNvSpPr>
          <p:nvPr>
            <p:ph type="title"/>
          </p:nvPr>
        </p:nvSpPr>
        <p:spPr/>
        <p:txBody>
          <a:bodyPr/>
          <a:lstStyle/>
          <a:p>
            <a:r>
              <a:rPr lang="en-IE" dirty="0" smtClean="0"/>
              <a:t>dissents: attributes</a:t>
            </a:r>
            <a:endParaRPr lang="en-I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605" y="1790700"/>
            <a:ext cx="5948404"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487" y="2914651"/>
            <a:ext cx="7560573" cy="429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2529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IE"/>
          </a:p>
        </p:txBody>
      </p:sp>
      <p:sp>
        <p:nvSpPr>
          <p:cNvPr id="3" name="Slide Number Placeholder 2"/>
          <p:cNvSpPr>
            <a:spLocks noGrp="1"/>
          </p:cNvSpPr>
          <p:nvPr>
            <p:ph type="sldNum" sz="quarter" idx="11"/>
          </p:nvPr>
        </p:nvSpPr>
        <p:spPr/>
        <p:txBody>
          <a:bodyPr/>
          <a:lstStyle/>
          <a:p>
            <a:fld id="{106EF722-84BD-48DD-8665-099775325CA7}" type="slidenum">
              <a:rPr lang="en-GB" smtClean="0"/>
              <a:pPr/>
              <a:t>32</a:t>
            </a:fld>
            <a:endParaRPr lang="en-GB"/>
          </a:p>
        </p:txBody>
      </p:sp>
      <p:sp>
        <p:nvSpPr>
          <p:cNvPr id="5" name="Title 4"/>
          <p:cNvSpPr>
            <a:spLocks noGrp="1"/>
          </p:cNvSpPr>
          <p:nvPr>
            <p:ph type="title"/>
          </p:nvPr>
        </p:nvSpPr>
        <p:spPr/>
        <p:txBody>
          <a:bodyPr/>
          <a:lstStyle/>
          <a:p>
            <a:r>
              <a:rPr lang="en-IE" dirty="0" smtClean="0"/>
              <a:t>Possible metrics</a:t>
            </a:r>
            <a:endParaRPr lang="en-IE" dirty="0"/>
          </a:p>
        </p:txBody>
      </p:sp>
    </p:spTree>
    <p:extLst>
      <p:ext uri="{BB962C8B-B14F-4D97-AF65-F5344CB8AC3E}">
        <p14:creationId xmlns:p14="http://schemas.microsoft.com/office/powerpoint/2010/main" val="29314579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IE" dirty="0" smtClean="0"/>
          </a:p>
          <a:p>
            <a:r>
              <a:rPr lang="en-IE" dirty="0" smtClean="0"/>
              <a:t>Group 1: 102 discussion acts</a:t>
            </a:r>
          </a:p>
          <a:p>
            <a:pPr lvl="1"/>
            <a:r>
              <a:rPr lang="en-IE" dirty="0" smtClean="0"/>
              <a:t>Impressionistic assessment: More topical and mutual engagement</a:t>
            </a:r>
          </a:p>
          <a:p>
            <a:endParaRPr lang="en-IE" dirty="0" smtClean="0"/>
          </a:p>
          <a:p>
            <a:r>
              <a:rPr lang="en-IE" dirty="0" smtClean="0"/>
              <a:t>Group 2: 56 discussion acts</a:t>
            </a:r>
          </a:p>
          <a:p>
            <a:pPr lvl="1"/>
            <a:r>
              <a:rPr lang="en-IE" dirty="0" smtClean="0"/>
              <a:t>Impressionistic assessment: Less topical and mutual engagement</a:t>
            </a:r>
          </a:p>
          <a:p>
            <a:endParaRPr lang="en-IE" dirty="0"/>
          </a:p>
          <a:p>
            <a:pPr marL="45720" indent="0">
              <a:buNone/>
            </a:pP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33</a:t>
            </a:fld>
            <a:endParaRPr lang="en-GB"/>
          </a:p>
        </p:txBody>
      </p:sp>
      <p:sp>
        <p:nvSpPr>
          <p:cNvPr id="4" name="Title 3"/>
          <p:cNvSpPr>
            <a:spLocks noGrp="1"/>
          </p:cNvSpPr>
          <p:nvPr>
            <p:ph type="title"/>
          </p:nvPr>
        </p:nvSpPr>
        <p:spPr/>
        <p:txBody>
          <a:bodyPr/>
          <a:lstStyle/>
          <a:p>
            <a:r>
              <a:rPr lang="en-IE" dirty="0" smtClean="0"/>
              <a:t>Comparing two groups</a:t>
            </a:r>
            <a:endParaRPr lang="en-IE" dirty="0"/>
          </a:p>
        </p:txBody>
      </p:sp>
    </p:spTree>
    <p:extLst>
      <p:ext uri="{BB962C8B-B14F-4D97-AF65-F5344CB8AC3E}">
        <p14:creationId xmlns:p14="http://schemas.microsoft.com/office/powerpoint/2010/main" val="40781736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06EF722-84BD-48DD-8665-099775325CA7}" type="slidenum">
              <a:rPr lang="en-GB" smtClean="0"/>
              <a:pPr/>
              <a:t>34</a:t>
            </a:fld>
            <a:endParaRPr lang="en-GB"/>
          </a:p>
        </p:txBody>
      </p:sp>
      <p:sp>
        <p:nvSpPr>
          <p:cNvPr id="4" name="Title 3"/>
          <p:cNvSpPr>
            <a:spLocks noGrp="1"/>
          </p:cNvSpPr>
          <p:nvPr>
            <p:ph type="title"/>
          </p:nvPr>
        </p:nvSpPr>
        <p:spPr/>
        <p:txBody>
          <a:bodyPr/>
          <a:lstStyle/>
          <a:p>
            <a:r>
              <a:rPr lang="en-IE" dirty="0" smtClean="0"/>
              <a:t>Range and ranking of acts</a:t>
            </a:r>
            <a:endParaRPr lang="en-IE" dirty="0"/>
          </a:p>
        </p:txBody>
      </p:sp>
      <p:graphicFrame>
        <p:nvGraphicFramePr>
          <p:cNvPr id="5" name="Chart 4"/>
          <p:cNvGraphicFramePr/>
          <p:nvPr>
            <p:extLst>
              <p:ext uri="{D42A27DB-BD31-4B8C-83A1-F6EECF244321}">
                <p14:modId xmlns:p14="http://schemas.microsoft.com/office/powerpoint/2010/main" val="2509827163"/>
              </p:ext>
            </p:extLst>
          </p:nvPr>
        </p:nvGraphicFramePr>
        <p:xfrm>
          <a:off x="793432" y="1913572"/>
          <a:ext cx="7191375" cy="4333876"/>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1"/>
          <p:cNvSpPr txBox="1">
            <a:spLocks/>
          </p:cNvSpPr>
          <p:nvPr/>
        </p:nvSpPr>
        <p:spPr>
          <a:xfrm>
            <a:off x="380998" y="6178890"/>
            <a:ext cx="8407893" cy="447890"/>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dirty="0" smtClean="0"/>
              <a:t>Top 5 act types includes 73% of tokens</a:t>
            </a:r>
          </a:p>
          <a:p>
            <a:pPr marL="45720" indent="0" algn="ctr" fontAlgn="auto">
              <a:spcAft>
                <a:spcPts val="0"/>
              </a:spcAft>
              <a:buFont typeface="Wingdings 2" pitchFamily="18" charset="2"/>
              <a:buNone/>
            </a:pPr>
            <a:endParaRPr lang="en-IE" dirty="0" smtClean="0"/>
          </a:p>
          <a:p>
            <a:pPr marL="45720" indent="0" algn="ctr" fontAlgn="auto">
              <a:spcAft>
                <a:spcPts val="0"/>
              </a:spcAft>
              <a:buFont typeface="Wingdings 2" pitchFamily="18" charset="2"/>
              <a:buNone/>
            </a:pPr>
            <a:endParaRPr lang="en-IE" dirty="0"/>
          </a:p>
        </p:txBody>
      </p:sp>
    </p:spTree>
    <p:extLst>
      <p:ext uri="{BB962C8B-B14F-4D97-AF65-F5344CB8AC3E}">
        <p14:creationId xmlns:p14="http://schemas.microsoft.com/office/powerpoint/2010/main" val="42410466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06EF722-84BD-48DD-8665-099775325CA7}" type="slidenum">
              <a:rPr lang="en-GB" smtClean="0"/>
              <a:pPr/>
              <a:t>35</a:t>
            </a:fld>
            <a:endParaRPr lang="en-GB"/>
          </a:p>
        </p:txBody>
      </p:sp>
      <p:sp>
        <p:nvSpPr>
          <p:cNvPr id="4" name="Title 3"/>
          <p:cNvSpPr>
            <a:spLocks noGrp="1"/>
          </p:cNvSpPr>
          <p:nvPr>
            <p:ph type="title"/>
          </p:nvPr>
        </p:nvSpPr>
        <p:spPr/>
        <p:txBody>
          <a:bodyPr/>
          <a:lstStyle/>
          <a:p>
            <a:r>
              <a:rPr lang="en-IE" dirty="0"/>
              <a:t>Range and ranking of acts</a:t>
            </a:r>
          </a:p>
        </p:txBody>
      </p:sp>
      <p:graphicFrame>
        <p:nvGraphicFramePr>
          <p:cNvPr id="5" name="Chart 4"/>
          <p:cNvGraphicFramePr/>
          <p:nvPr>
            <p:extLst>
              <p:ext uri="{D42A27DB-BD31-4B8C-83A1-F6EECF244321}">
                <p14:modId xmlns:p14="http://schemas.microsoft.com/office/powerpoint/2010/main" val="3679763207"/>
              </p:ext>
            </p:extLst>
          </p:nvPr>
        </p:nvGraphicFramePr>
        <p:xfrm>
          <a:off x="331470" y="1872615"/>
          <a:ext cx="7779067" cy="4413885"/>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1"/>
          <p:cNvSpPr txBox="1">
            <a:spLocks/>
          </p:cNvSpPr>
          <p:nvPr/>
        </p:nvSpPr>
        <p:spPr>
          <a:xfrm>
            <a:off x="380998" y="6178890"/>
            <a:ext cx="8407893" cy="447890"/>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dirty="0" smtClean="0"/>
              <a:t>Top 5 act types includes 95% of tokens</a:t>
            </a:r>
          </a:p>
          <a:p>
            <a:pPr marL="45720" indent="0" algn="ctr" fontAlgn="auto">
              <a:spcAft>
                <a:spcPts val="0"/>
              </a:spcAft>
              <a:buFont typeface="Wingdings 2" pitchFamily="18" charset="2"/>
              <a:buNone/>
            </a:pPr>
            <a:endParaRPr lang="en-IE" dirty="0" smtClean="0"/>
          </a:p>
          <a:p>
            <a:pPr marL="45720" indent="0" algn="ctr" fontAlgn="auto">
              <a:spcAft>
                <a:spcPts val="0"/>
              </a:spcAft>
              <a:buFont typeface="Wingdings 2" pitchFamily="18" charset="2"/>
              <a:buNone/>
            </a:pPr>
            <a:endParaRPr lang="en-IE" dirty="0"/>
          </a:p>
        </p:txBody>
      </p:sp>
    </p:spTree>
    <p:extLst>
      <p:ext uri="{BB962C8B-B14F-4D97-AF65-F5344CB8AC3E}">
        <p14:creationId xmlns:p14="http://schemas.microsoft.com/office/powerpoint/2010/main" val="3809434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20140083"/>
              </p:ext>
            </p:extLst>
          </p:nvPr>
        </p:nvGraphicFramePr>
        <p:xfrm>
          <a:off x="381000" y="1719263"/>
          <a:ext cx="8407400" cy="3876040"/>
        </p:xfrm>
        <a:graphic>
          <a:graphicData uri="http://schemas.openxmlformats.org/drawingml/2006/table">
            <a:tbl>
              <a:tblPr firstRow="1" bandRow="1">
                <a:tableStyleId>{5C22544A-7EE6-4342-B048-85BDC9FD1C3A}</a:tableStyleId>
              </a:tblPr>
              <a:tblGrid>
                <a:gridCol w="4203700"/>
                <a:gridCol w="4203700"/>
              </a:tblGrid>
              <a:tr h="370840">
                <a:tc>
                  <a:txBody>
                    <a:bodyPr/>
                    <a:lstStyle/>
                    <a:p>
                      <a:pPr algn="ctr"/>
                      <a:r>
                        <a:rPr lang="en-IE" dirty="0" smtClean="0"/>
                        <a:t>Group 1</a:t>
                      </a:r>
                      <a:endParaRPr lang="en-IE" dirty="0"/>
                    </a:p>
                  </a:txBody>
                  <a:tcPr/>
                </a:tc>
                <a:tc>
                  <a:txBody>
                    <a:bodyPr/>
                    <a:lstStyle/>
                    <a:p>
                      <a:pPr algn="ctr"/>
                      <a:r>
                        <a:rPr lang="en-IE" dirty="0" smtClean="0"/>
                        <a:t>Group 2</a:t>
                      </a:r>
                      <a:endParaRPr lang="en-IE" dirty="0"/>
                    </a:p>
                  </a:txBody>
                  <a:tcPr/>
                </a:tc>
              </a:tr>
              <a:tr h="370840">
                <a:tc>
                  <a:txBody>
                    <a:bodyPr/>
                    <a:lstStyle/>
                    <a:p>
                      <a:pPr>
                        <a:lnSpc>
                          <a:spcPct val="115000"/>
                        </a:lnSpc>
                        <a:spcAft>
                          <a:spcPts val="0"/>
                        </a:spcAft>
                      </a:pPr>
                      <a:r>
                        <a:rPr lang="en-IE" sz="2000" baseline="0" dirty="0" smtClean="0">
                          <a:solidFill>
                            <a:srgbClr val="FF0000"/>
                          </a:solidFill>
                          <a:effectLst/>
                          <a:latin typeface="Franklin Gothic Medium" panose="020B0603020102020204" pitchFamily="34" charset="0"/>
                          <a:ea typeface="Times New Roman"/>
                          <a:cs typeface="Times New Roman"/>
                        </a:rPr>
                        <a:t>Dissents</a:t>
                      </a:r>
                    </a:p>
                    <a:p>
                      <a:pPr>
                        <a:lnSpc>
                          <a:spcPct val="115000"/>
                        </a:lnSpc>
                        <a:spcAft>
                          <a:spcPts val="0"/>
                        </a:spcAft>
                      </a:pPr>
                      <a:endParaRPr lang="en-IE" sz="2000" baseline="0" dirty="0">
                        <a:effectLst/>
                        <a:latin typeface="Franklin Gothic Medium" panose="020B0603020102020204" pitchFamily="34" charset="0"/>
                        <a:ea typeface="Calibri"/>
                        <a:cs typeface="Times New Roman"/>
                      </a:endParaRPr>
                    </a:p>
                  </a:txBody>
                  <a:tcPr marL="68580" marR="68580" marT="0" marB="0" anchor="b"/>
                </a:tc>
                <a:tc>
                  <a:txBody>
                    <a:bodyPr/>
                    <a:lstStyle/>
                    <a:p>
                      <a:pPr algn="r" fontAlgn="b"/>
                      <a:r>
                        <a:rPr lang="en-IE" sz="2000" kern="1200" baseline="0" dirty="0">
                          <a:solidFill>
                            <a:srgbClr val="000000"/>
                          </a:solidFill>
                          <a:effectLst/>
                          <a:latin typeface="Franklin Gothic Medium" panose="020B0603020102020204" pitchFamily="34" charset="0"/>
                          <a:ea typeface="Times New Roman"/>
                          <a:cs typeface="Times New Roman"/>
                        </a:rPr>
                        <a:t>Elicited </a:t>
                      </a:r>
                      <a:r>
                        <a:rPr lang="en-IE" sz="2000" kern="1200" baseline="0" dirty="0" smtClean="0">
                          <a:solidFill>
                            <a:srgbClr val="000000"/>
                          </a:solidFill>
                          <a:effectLst/>
                          <a:latin typeface="Franklin Gothic Medium" panose="020B0603020102020204" pitchFamily="34" charset="0"/>
                          <a:ea typeface="Times New Roman"/>
                          <a:cs typeface="Times New Roman"/>
                        </a:rPr>
                        <a:t>clarifications/info/opinions</a:t>
                      </a:r>
                    </a:p>
                    <a:p>
                      <a:pPr algn="r" fontAlgn="b"/>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0" marR="0" marT="0" marB="0" anchor="b"/>
                </a:tc>
              </a:tr>
              <a:tr h="370840">
                <a:tc>
                  <a:txBody>
                    <a:bodyPr/>
                    <a:lstStyle/>
                    <a:p>
                      <a:pPr marL="0" algn="l" defTabSz="914400" rtl="0" eaLnBrk="1" latinLnBrk="0" hangingPunct="1">
                        <a:lnSpc>
                          <a:spcPct val="115000"/>
                        </a:lnSpc>
                        <a:spcAft>
                          <a:spcPts val="0"/>
                        </a:spcAft>
                      </a:pPr>
                      <a:r>
                        <a:rPr lang="en-IE" sz="2000" kern="1200" baseline="0" dirty="0" smtClean="0">
                          <a:solidFill>
                            <a:srgbClr val="000000"/>
                          </a:solidFill>
                          <a:effectLst/>
                          <a:latin typeface="Franklin Gothic Medium" panose="020B0603020102020204" pitchFamily="34" charset="0"/>
                          <a:ea typeface="Times New Roman"/>
                          <a:cs typeface="Times New Roman"/>
                        </a:rPr>
                        <a:t>Developers</a:t>
                      </a:r>
                    </a:p>
                    <a:p>
                      <a:pPr marL="0" algn="l" defTabSz="914400" rtl="0" eaLnBrk="1"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68580" marR="68580" marT="0" marB="0" anchor="b"/>
                </a:tc>
                <a:tc>
                  <a:txBody>
                    <a:bodyPr/>
                    <a:lstStyle/>
                    <a:p>
                      <a:pPr marL="0" algn="r" defTabSz="914400" rtl="0" eaLnBrk="1" fontAlgn="b" latinLnBrk="0" hangingPunct="1">
                        <a:lnSpc>
                          <a:spcPct val="115000"/>
                        </a:lnSpc>
                        <a:spcAft>
                          <a:spcPts val="0"/>
                        </a:spcAft>
                      </a:pPr>
                      <a:r>
                        <a:rPr lang="en-IE" sz="2000" kern="1200" baseline="0" dirty="0">
                          <a:solidFill>
                            <a:srgbClr val="FF0000"/>
                          </a:solidFill>
                          <a:effectLst/>
                          <a:latin typeface="Franklin Gothic Medium" panose="020B0603020102020204" pitchFamily="34" charset="0"/>
                          <a:ea typeface="Times New Roman"/>
                          <a:cs typeface="Times New Roman"/>
                        </a:rPr>
                        <a:t>Clarification and info </a:t>
                      </a:r>
                      <a:r>
                        <a:rPr lang="en-IE" sz="2000" kern="1200" baseline="0" dirty="0" smtClean="0">
                          <a:solidFill>
                            <a:srgbClr val="FF0000"/>
                          </a:solidFill>
                          <a:effectLst/>
                          <a:latin typeface="Franklin Gothic Medium" panose="020B0603020102020204" pitchFamily="34" charset="0"/>
                          <a:ea typeface="Times New Roman"/>
                          <a:cs typeface="Times New Roman"/>
                        </a:rPr>
                        <a:t>requests</a:t>
                      </a:r>
                    </a:p>
                    <a:p>
                      <a:pPr marL="0" algn="r" defTabSz="914400" rtl="0" eaLnBrk="1" fontAlgn="b"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0" marR="0" marT="0" marB="0" anchor="b"/>
                </a:tc>
              </a:tr>
              <a:tr h="370840">
                <a:tc>
                  <a:txBody>
                    <a:bodyPr/>
                    <a:lstStyle/>
                    <a:p>
                      <a:pPr marL="0" algn="l" defTabSz="914400" rtl="0" eaLnBrk="1" latinLnBrk="0" hangingPunct="1">
                        <a:lnSpc>
                          <a:spcPct val="115000"/>
                        </a:lnSpc>
                        <a:spcAft>
                          <a:spcPts val="0"/>
                        </a:spcAft>
                      </a:pPr>
                      <a:r>
                        <a:rPr lang="en-IE" sz="2000" kern="1200" baseline="0" dirty="0">
                          <a:solidFill>
                            <a:srgbClr val="000000"/>
                          </a:solidFill>
                          <a:effectLst/>
                          <a:latin typeface="Franklin Gothic Medium" panose="020B0603020102020204" pitchFamily="34" charset="0"/>
                          <a:ea typeface="Times New Roman"/>
                          <a:cs typeface="Times New Roman"/>
                        </a:rPr>
                        <a:t>Elicited </a:t>
                      </a:r>
                      <a:r>
                        <a:rPr lang="en-IE" sz="2000" kern="1200" baseline="0" dirty="0" smtClean="0">
                          <a:solidFill>
                            <a:srgbClr val="000000"/>
                          </a:solidFill>
                          <a:effectLst/>
                          <a:latin typeface="Franklin Gothic Medium" panose="020B0603020102020204" pitchFamily="34" charset="0"/>
                          <a:ea typeface="Times New Roman"/>
                          <a:cs typeface="Times New Roman"/>
                        </a:rPr>
                        <a:t>clarifications/info/opinions</a:t>
                      </a:r>
                    </a:p>
                    <a:p>
                      <a:pPr marL="0" algn="l" defTabSz="914400" rtl="0" eaLnBrk="1"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68580" marR="68580" marT="0" marB="0" anchor="b"/>
                </a:tc>
                <a:tc>
                  <a:txBody>
                    <a:bodyPr/>
                    <a:lstStyle/>
                    <a:p>
                      <a:pPr marL="0" algn="r" defTabSz="914400" rtl="0" eaLnBrk="1" fontAlgn="b" latinLnBrk="0" hangingPunct="1">
                        <a:lnSpc>
                          <a:spcPct val="115000"/>
                        </a:lnSpc>
                        <a:spcAft>
                          <a:spcPts val="0"/>
                        </a:spcAft>
                      </a:pPr>
                      <a:r>
                        <a:rPr lang="en-IE" sz="2000" kern="1200" baseline="0" dirty="0" smtClean="0">
                          <a:solidFill>
                            <a:srgbClr val="000000"/>
                          </a:solidFill>
                          <a:effectLst/>
                          <a:latin typeface="Franklin Gothic Medium" panose="020B0603020102020204" pitchFamily="34" charset="0"/>
                          <a:ea typeface="Times New Roman"/>
                          <a:cs typeface="Times New Roman"/>
                        </a:rPr>
                        <a:t>Developers</a:t>
                      </a:r>
                    </a:p>
                    <a:p>
                      <a:pPr marL="0" algn="r" defTabSz="914400" rtl="0" eaLnBrk="1" fontAlgn="b"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0" marR="0" marT="0" marB="0" anchor="b"/>
                </a:tc>
              </a:tr>
              <a:tr h="370840">
                <a:tc>
                  <a:txBody>
                    <a:bodyPr/>
                    <a:lstStyle/>
                    <a:p>
                      <a:pPr marL="0" algn="l" defTabSz="914400" rtl="0" eaLnBrk="1" latinLnBrk="0" hangingPunct="1">
                        <a:lnSpc>
                          <a:spcPct val="115000"/>
                        </a:lnSpc>
                        <a:spcAft>
                          <a:spcPts val="0"/>
                        </a:spcAft>
                      </a:pPr>
                      <a:r>
                        <a:rPr lang="en-IE" sz="2000" kern="1200" baseline="0" dirty="0">
                          <a:solidFill>
                            <a:srgbClr val="FF0000"/>
                          </a:solidFill>
                          <a:effectLst/>
                          <a:latin typeface="Franklin Gothic Medium" panose="020B0603020102020204" pitchFamily="34" charset="0"/>
                          <a:ea typeface="Times New Roman"/>
                          <a:cs typeface="Times New Roman"/>
                        </a:rPr>
                        <a:t>Bare </a:t>
                      </a:r>
                      <a:r>
                        <a:rPr lang="en-IE" sz="2000" kern="1200" baseline="0" dirty="0" smtClean="0">
                          <a:solidFill>
                            <a:srgbClr val="FF0000"/>
                          </a:solidFill>
                          <a:effectLst/>
                          <a:latin typeface="Franklin Gothic Medium" panose="020B0603020102020204" pitchFamily="34" charset="0"/>
                          <a:ea typeface="Times New Roman"/>
                          <a:cs typeface="Times New Roman"/>
                        </a:rPr>
                        <a:t>agreements</a:t>
                      </a:r>
                    </a:p>
                    <a:p>
                      <a:pPr marL="0" algn="l" defTabSz="914400" rtl="0" eaLnBrk="1"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68580" marR="68580" marT="0" marB="0" anchor="b"/>
                </a:tc>
                <a:tc>
                  <a:txBody>
                    <a:bodyPr/>
                    <a:lstStyle/>
                    <a:p>
                      <a:pPr marL="0" algn="r" defTabSz="914400" rtl="0" eaLnBrk="1" fontAlgn="b" latinLnBrk="0" hangingPunct="1">
                        <a:lnSpc>
                          <a:spcPct val="115000"/>
                        </a:lnSpc>
                        <a:spcAft>
                          <a:spcPts val="0"/>
                        </a:spcAft>
                      </a:pPr>
                      <a:r>
                        <a:rPr lang="en-IE" sz="2000" kern="1200" baseline="0" dirty="0">
                          <a:solidFill>
                            <a:srgbClr val="FF0000"/>
                          </a:solidFill>
                          <a:effectLst/>
                          <a:latin typeface="Franklin Gothic Medium" panose="020B0603020102020204" pitchFamily="34" charset="0"/>
                          <a:ea typeface="Times New Roman"/>
                          <a:cs typeface="Times New Roman"/>
                        </a:rPr>
                        <a:t>Elaborated </a:t>
                      </a:r>
                      <a:r>
                        <a:rPr lang="en-IE" sz="2000" kern="1200" baseline="0" dirty="0" smtClean="0">
                          <a:solidFill>
                            <a:srgbClr val="FF0000"/>
                          </a:solidFill>
                          <a:effectLst/>
                          <a:latin typeface="Franklin Gothic Medium" panose="020B0603020102020204" pitchFamily="34" charset="0"/>
                          <a:ea typeface="Times New Roman"/>
                          <a:cs typeface="Times New Roman"/>
                        </a:rPr>
                        <a:t>agreements</a:t>
                      </a:r>
                    </a:p>
                    <a:p>
                      <a:pPr marL="0" algn="r" defTabSz="914400" rtl="0" eaLnBrk="1" fontAlgn="b"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0" marR="0" marT="0" marB="0" anchor="b"/>
                </a:tc>
              </a:tr>
              <a:tr h="370840">
                <a:tc>
                  <a:txBody>
                    <a:bodyPr/>
                    <a:lstStyle/>
                    <a:p>
                      <a:pPr marL="0" algn="l" defTabSz="914400" rtl="0" eaLnBrk="1" latinLnBrk="0" hangingPunct="1">
                        <a:lnSpc>
                          <a:spcPct val="115000"/>
                        </a:lnSpc>
                        <a:spcAft>
                          <a:spcPts val="0"/>
                        </a:spcAft>
                      </a:pPr>
                      <a:r>
                        <a:rPr lang="en-IE" sz="2000" kern="1200" baseline="0" dirty="0" smtClean="0">
                          <a:solidFill>
                            <a:srgbClr val="000000"/>
                          </a:solidFill>
                          <a:effectLst/>
                          <a:latin typeface="Franklin Gothic Medium" panose="020B0603020102020204" pitchFamily="34" charset="0"/>
                          <a:ea typeface="Times New Roman"/>
                          <a:cs typeface="Times New Roman"/>
                        </a:rPr>
                        <a:t>Initiations</a:t>
                      </a:r>
                    </a:p>
                    <a:p>
                      <a:pPr marL="0" algn="l" defTabSz="914400" rtl="0" eaLnBrk="1"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68580" marR="68580" marT="0" marB="0" anchor="b"/>
                </a:tc>
                <a:tc>
                  <a:txBody>
                    <a:bodyPr/>
                    <a:lstStyle/>
                    <a:p>
                      <a:pPr marL="0" algn="r" defTabSz="914400" rtl="0" eaLnBrk="1" fontAlgn="b" latinLnBrk="0" hangingPunct="1">
                        <a:lnSpc>
                          <a:spcPct val="115000"/>
                        </a:lnSpc>
                        <a:spcAft>
                          <a:spcPts val="0"/>
                        </a:spcAft>
                      </a:pPr>
                      <a:r>
                        <a:rPr lang="en-IE" sz="2000" kern="1200" baseline="0" dirty="0" smtClean="0">
                          <a:solidFill>
                            <a:srgbClr val="000000"/>
                          </a:solidFill>
                          <a:effectLst/>
                          <a:latin typeface="Franklin Gothic Medium" panose="020B0603020102020204" pitchFamily="34" charset="0"/>
                          <a:ea typeface="Times New Roman"/>
                          <a:cs typeface="Times New Roman"/>
                        </a:rPr>
                        <a:t>Initiations</a:t>
                      </a:r>
                    </a:p>
                    <a:p>
                      <a:pPr marL="0" algn="r" defTabSz="914400" rtl="0" eaLnBrk="1" fontAlgn="b" latinLnBrk="0" hangingPunct="1">
                        <a:lnSpc>
                          <a:spcPct val="115000"/>
                        </a:lnSpc>
                        <a:spcAft>
                          <a:spcPts val="0"/>
                        </a:spcAft>
                      </a:pPr>
                      <a:endParaRPr lang="en-IE" sz="2000" kern="1200" baseline="0" dirty="0">
                        <a:solidFill>
                          <a:srgbClr val="000000"/>
                        </a:solidFill>
                        <a:effectLst/>
                        <a:latin typeface="Franklin Gothic Medium" panose="020B0603020102020204" pitchFamily="34" charset="0"/>
                        <a:ea typeface="Times New Roman"/>
                        <a:cs typeface="Times New Roman"/>
                      </a:endParaRPr>
                    </a:p>
                  </a:txBody>
                  <a:tcPr marL="0" marR="0" marT="0" marB="0" anchor="b"/>
                </a:tc>
              </a:tr>
            </a:tbl>
          </a:graphicData>
        </a:graphic>
      </p:graphicFrame>
      <p:sp>
        <p:nvSpPr>
          <p:cNvPr id="3" name="Slide Number Placeholder 2"/>
          <p:cNvSpPr>
            <a:spLocks noGrp="1"/>
          </p:cNvSpPr>
          <p:nvPr>
            <p:ph type="sldNum" sz="quarter" idx="12"/>
          </p:nvPr>
        </p:nvSpPr>
        <p:spPr/>
        <p:txBody>
          <a:bodyPr/>
          <a:lstStyle/>
          <a:p>
            <a:fld id="{106EF722-84BD-48DD-8665-099775325CA7}" type="slidenum">
              <a:rPr lang="en-GB" smtClean="0"/>
              <a:pPr/>
              <a:t>36</a:t>
            </a:fld>
            <a:endParaRPr lang="en-GB"/>
          </a:p>
        </p:txBody>
      </p:sp>
      <p:sp>
        <p:nvSpPr>
          <p:cNvPr id="4" name="Title 3"/>
          <p:cNvSpPr>
            <a:spLocks noGrp="1"/>
          </p:cNvSpPr>
          <p:nvPr>
            <p:ph type="title"/>
          </p:nvPr>
        </p:nvSpPr>
        <p:spPr/>
        <p:txBody>
          <a:bodyPr/>
          <a:lstStyle/>
          <a:p>
            <a:r>
              <a:rPr lang="en-IE" dirty="0" smtClean="0"/>
              <a:t>Top 5 discussion acts</a:t>
            </a:r>
            <a:endParaRPr lang="en-IE" dirty="0"/>
          </a:p>
        </p:txBody>
      </p:sp>
      <p:cxnSp>
        <p:nvCxnSpPr>
          <p:cNvPr id="9" name="Straight Arrow Connector 8"/>
          <p:cNvCxnSpPr/>
          <p:nvPr/>
        </p:nvCxnSpPr>
        <p:spPr>
          <a:xfrm>
            <a:off x="1840230" y="2948940"/>
            <a:ext cx="5589270" cy="62865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320540" y="2377440"/>
            <a:ext cx="594360" cy="120015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645920" y="4972050"/>
            <a:ext cx="592074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340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06EF722-84BD-48DD-8665-099775325CA7}" type="slidenum">
              <a:rPr lang="en-GB" smtClean="0"/>
              <a:pPr/>
              <a:t>37</a:t>
            </a:fld>
            <a:endParaRPr lang="en-GB"/>
          </a:p>
        </p:txBody>
      </p:sp>
      <p:sp>
        <p:nvSpPr>
          <p:cNvPr id="4" name="Title 3"/>
          <p:cNvSpPr>
            <a:spLocks noGrp="1"/>
          </p:cNvSpPr>
          <p:nvPr>
            <p:ph type="title"/>
          </p:nvPr>
        </p:nvSpPr>
        <p:spPr/>
        <p:txBody>
          <a:bodyPr/>
          <a:lstStyle/>
          <a:p>
            <a:r>
              <a:rPr lang="en-IE" dirty="0" smtClean="0"/>
              <a:t>Comparing proportions of contingent acts</a:t>
            </a:r>
            <a:endParaRPr lang="en-IE" dirty="0"/>
          </a:p>
        </p:txBody>
      </p:sp>
      <p:graphicFrame>
        <p:nvGraphicFramePr>
          <p:cNvPr id="5" name="Chart 4"/>
          <p:cNvGraphicFramePr/>
          <p:nvPr>
            <p:extLst>
              <p:ext uri="{D42A27DB-BD31-4B8C-83A1-F6EECF244321}">
                <p14:modId xmlns:p14="http://schemas.microsoft.com/office/powerpoint/2010/main" val="2119623861"/>
              </p:ext>
            </p:extLst>
          </p:nvPr>
        </p:nvGraphicFramePr>
        <p:xfrm>
          <a:off x="240030" y="1965960"/>
          <a:ext cx="4503420" cy="30060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384088128"/>
              </p:ext>
            </p:extLst>
          </p:nvPr>
        </p:nvGraphicFramePr>
        <p:xfrm>
          <a:off x="4320540" y="19431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72981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IE" dirty="0" smtClean="0"/>
              <a:t>From ‘shallowest’ (most concrete) to ‘deepest’ (most abstract):</a:t>
            </a:r>
          </a:p>
          <a:p>
            <a:pPr marL="502920" indent="-457200">
              <a:buFont typeface="+mj-lt"/>
              <a:buAutoNum type="arabicPeriod"/>
            </a:pPr>
            <a:endParaRPr lang="en-IE" dirty="0" smtClean="0"/>
          </a:p>
          <a:p>
            <a:pPr marL="502920" indent="-457200">
              <a:buFont typeface="+mj-lt"/>
              <a:buAutoNum type="arabicPeriod"/>
            </a:pPr>
            <a:r>
              <a:rPr lang="en-IE" dirty="0" smtClean="0"/>
              <a:t>Reference to stimulus material (in this case, the ‘Veronica’ text)</a:t>
            </a:r>
          </a:p>
          <a:p>
            <a:pPr marL="502920" indent="-457200">
              <a:buFont typeface="+mj-lt"/>
              <a:buAutoNum type="arabicPeriod"/>
            </a:pPr>
            <a:endParaRPr lang="en-IE" dirty="0" smtClean="0"/>
          </a:p>
          <a:p>
            <a:pPr marL="502920" indent="-457200">
              <a:buFont typeface="+mj-lt"/>
              <a:buAutoNum type="arabicPeriod"/>
            </a:pPr>
            <a:r>
              <a:rPr lang="en-IE" dirty="0" smtClean="0"/>
              <a:t>Reference to relevant personal experience</a:t>
            </a:r>
          </a:p>
          <a:p>
            <a:pPr marL="502920" indent="-457200">
              <a:buFont typeface="+mj-lt"/>
              <a:buAutoNum type="arabicPeriod"/>
            </a:pPr>
            <a:endParaRPr lang="en-IE" dirty="0" smtClean="0"/>
          </a:p>
          <a:p>
            <a:pPr marL="502920" indent="-457200">
              <a:buFont typeface="+mj-lt"/>
              <a:buAutoNum type="arabicPeriod"/>
            </a:pPr>
            <a:r>
              <a:rPr lang="en-IE" dirty="0" smtClean="0"/>
              <a:t>Argument, generalisations based on evidence at level 1 or 2</a:t>
            </a:r>
          </a:p>
          <a:p>
            <a:pPr marL="502920" indent="-457200">
              <a:buFont typeface="+mj-lt"/>
              <a:buAutoNum type="arabicPeriod"/>
            </a:pPr>
            <a:endParaRPr lang="en-IE" dirty="0" smtClean="0"/>
          </a:p>
          <a:p>
            <a:pPr marL="502920" indent="-457200">
              <a:buFont typeface="+mj-lt"/>
              <a:buAutoNum type="arabicPeriod"/>
            </a:pPr>
            <a:r>
              <a:rPr lang="en-IE" dirty="0" smtClean="0"/>
              <a:t>Reference to technical and theoretical concepts (in this case, of intercultural communication)</a:t>
            </a: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38</a:t>
            </a:fld>
            <a:endParaRPr lang="en-GB"/>
          </a:p>
        </p:txBody>
      </p:sp>
      <p:sp>
        <p:nvSpPr>
          <p:cNvPr id="4" name="Title 3"/>
          <p:cNvSpPr>
            <a:spLocks noGrp="1"/>
          </p:cNvSpPr>
          <p:nvPr>
            <p:ph type="title"/>
          </p:nvPr>
        </p:nvSpPr>
        <p:spPr/>
        <p:txBody>
          <a:bodyPr/>
          <a:lstStyle/>
          <a:p>
            <a:r>
              <a:rPr lang="en-IE" dirty="0" smtClean="0"/>
              <a:t>Tier 2: level of analytic depth</a:t>
            </a:r>
            <a:endParaRPr lang="en-IE" dirty="0"/>
          </a:p>
        </p:txBody>
      </p:sp>
    </p:spTree>
    <p:extLst>
      <p:ext uri="{BB962C8B-B14F-4D97-AF65-F5344CB8AC3E}">
        <p14:creationId xmlns:p14="http://schemas.microsoft.com/office/powerpoint/2010/main" val="19751614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Discrete values (none, low, medium) for continuous attributes like contingency – forces subjective analytical decisions</a:t>
            </a:r>
          </a:p>
          <a:p>
            <a:r>
              <a:rPr lang="en-IE" dirty="0" smtClean="0"/>
              <a:t>Lumping / splitting problems – e.g.,</a:t>
            </a:r>
          </a:p>
          <a:p>
            <a:pPr lvl="1"/>
            <a:r>
              <a:rPr lang="en-IE" dirty="0" smtClean="0"/>
              <a:t>Should Developers be split into Own vs. Other?</a:t>
            </a:r>
          </a:p>
          <a:p>
            <a:pPr lvl="1"/>
            <a:r>
              <a:rPr lang="en-IE" dirty="0" smtClean="0"/>
              <a:t>Should Requests be split into Clarification, Information, and Opinion?</a:t>
            </a:r>
          </a:p>
          <a:p>
            <a:pPr lvl="1"/>
            <a:r>
              <a:rPr lang="en-IE" dirty="0" smtClean="0"/>
              <a:t>Is the distinction between Elaborated Agreements and (other-) Developers worth making?</a:t>
            </a:r>
          </a:p>
          <a:p>
            <a:pPr lvl="1"/>
            <a:r>
              <a:rPr lang="en-IE" dirty="0" smtClean="0"/>
              <a:t>Or between Dissents and Challenges?</a:t>
            </a:r>
            <a:br>
              <a:rPr lang="en-IE" dirty="0" smtClean="0"/>
            </a:br>
            <a:r>
              <a:rPr lang="en-IE" dirty="0" smtClean="0"/>
              <a:t/>
            </a:r>
            <a:br>
              <a:rPr lang="en-IE" dirty="0" smtClean="0"/>
            </a:br>
            <a:r>
              <a:rPr lang="en-IE" dirty="0" smtClean="0"/>
              <a:t>Resolving these questions should help to clarify and define the precise nature of the phenomena under investigation.</a:t>
            </a: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39</a:t>
            </a:fld>
            <a:endParaRPr lang="en-GB"/>
          </a:p>
        </p:txBody>
      </p:sp>
      <p:sp>
        <p:nvSpPr>
          <p:cNvPr id="4" name="Title 3"/>
          <p:cNvSpPr>
            <a:spLocks noGrp="1"/>
          </p:cNvSpPr>
          <p:nvPr>
            <p:ph type="title"/>
          </p:nvPr>
        </p:nvSpPr>
        <p:spPr/>
        <p:txBody>
          <a:bodyPr/>
          <a:lstStyle/>
          <a:p>
            <a:r>
              <a:rPr lang="en-IE" dirty="0" smtClean="0"/>
              <a:t>limitations</a:t>
            </a:r>
            <a:endParaRPr lang="en-IE" dirty="0"/>
          </a:p>
        </p:txBody>
      </p:sp>
    </p:spTree>
    <p:extLst>
      <p:ext uri="{BB962C8B-B14F-4D97-AF65-F5344CB8AC3E}">
        <p14:creationId xmlns:p14="http://schemas.microsoft.com/office/powerpoint/2010/main" val="1353704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Develop Tier 2 of framework</a:t>
            </a:r>
          </a:p>
          <a:p>
            <a:endParaRPr lang="en-IE" dirty="0" smtClean="0"/>
          </a:p>
          <a:p>
            <a:r>
              <a:rPr lang="en-IE" dirty="0" smtClean="0"/>
              <a:t>Validity: check against engagement intuitions of participants, and of observers</a:t>
            </a:r>
          </a:p>
          <a:p>
            <a:endParaRPr lang="en-IE" dirty="0" smtClean="0"/>
          </a:p>
          <a:p>
            <a:r>
              <a:rPr lang="en-IE" dirty="0" smtClean="0"/>
              <a:t>Establish inter-</a:t>
            </a:r>
            <a:r>
              <a:rPr lang="en-IE" dirty="0" err="1" smtClean="0"/>
              <a:t>rater</a:t>
            </a:r>
            <a:r>
              <a:rPr lang="en-IE" dirty="0" smtClean="0"/>
              <a:t> reliability</a:t>
            </a:r>
          </a:p>
          <a:p>
            <a:endParaRPr lang="en-IE" dirty="0" smtClean="0"/>
          </a:p>
          <a:p>
            <a:r>
              <a:rPr lang="en-IE" dirty="0" smtClean="0"/>
              <a:t>Extend to more chat logs and fine-tune (or even coarse-tune)</a:t>
            </a:r>
          </a:p>
          <a:p>
            <a:endParaRPr lang="en-IE" dirty="0"/>
          </a:p>
          <a:p>
            <a:r>
              <a:rPr lang="en-IE" dirty="0" smtClean="0"/>
              <a:t>Develop method (e.g., graphical, statistical pattern identification) for applying framework to turn </a:t>
            </a:r>
            <a:r>
              <a:rPr lang="en-IE" b="1" i="1" dirty="0" smtClean="0"/>
              <a:t>sequences</a:t>
            </a:r>
            <a:endParaRPr lang="en-IE" b="1" i="1"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40</a:t>
            </a:fld>
            <a:endParaRPr lang="en-GB"/>
          </a:p>
        </p:txBody>
      </p:sp>
      <p:sp>
        <p:nvSpPr>
          <p:cNvPr id="4" name="Title 3"/>
          <p:cNvSpPr>
            <a:spLocks noGrp="1"/>
          </p:cNvSpPr>
          <p:nvPr>
            <p:ph type="title"/>
          </p:nvPr>
        </p:nvSpPr>
        <p:spPr/>
        <p:txBody>
          <a:bodyPr/>
          <a:lstStyle/>
          <a:p>
            <a:r>
              <a:rPr lang="en-IE" dirty="0" smtClean="0"/>
              <a:t>Future work</a:t>
            </a:r>
            <a:endParaRPr lang="en-IE" dirty="0"/>
          </a:p>
        </p:txBody>
      </p:sp>
    </p:spTree>
    <p:extLst>
      <p:ext uri="{BB962C8B-B14F-4D97-AF65-F5344CB8AC3E}">
        <p14:creationId xmlns:p14="http://schemas.microsoft.com/office/powerpoint/2010/main" val="38316882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9569" y="1783080"/>
            <a:ext cx="8407893" cy="4583430"/>
          </a:xfrm>
        </p:spPr>
        <p:txBody>
          <a:bodyPr>
            <a:normAutofit/>
          </a:bodyPr>
          <a:lstStyle/>
          <a:p>
            <a:pPr marL="45720" indent="0">
              <a:buNone/>
            </a:pPr>
            <a:endParaRPr lang="en-IE" dirty="0"/>
          </a:p>
          <a:p>
            <a:pPr marL="45720" indent="0">
              <a:buNone/>
            </a:pPr>
            <a:r>
              <a:rPr lang="en-IE" dirty="0" smtClean="0"/>
              <a:t>…and many thanks to the Hildesheim and Trinity </a:t>
            </a:r>
            <a:r>
              <a:rPr lang="en-IE" dirty="0" err="1" smtClean="0"/>
              <a:t>Speakwise</a:t>
            </a:r>
            <a:r>
              <a:rPr lang="en-IE" dirty="0" smtClean="0"/>
              <a:t> student participants over the years, and to our colleagues in Hildesheim.</a:t>
            </a:r>
          </a:p>
          <a:p>
            <a:pPr marL="45720" indent="0">
              <a:buNone/>
            </a:pPr>
            <a:endParaRPr lang="en-IE" dirty="0"/>
          </a:p>
          <a:p>
            <a:pPr marL="45720" indent="0">
              <a:buNone/>
            </a:pPr>
            <a:endParaRPr lang="en-IE" dirty="0" smtClean="0"/>
          </a:p>
          <a:p>
            <a:pPr marL="45720" indent="0">
              <a:buNone/>
            </a:pPr>
            <a:endParaRPr lang="en-IE" dirty="0"/>
          </a:p>
          <a:p>
            <a:pPr marL="45720" indent="0">
              <a:buNone/>
            </a:pPr>
            <a:endParaRPr lang="en-IE" dirty="0" smtClean="0"/>
          </a:p>
          <a:p>
            <a:pPr marL="45720" indent="0">
              <a:buNone/>
            </a:pPr>
            <a:endParaRPr lang="en-IE" dirty="0" smtClean="0"/>
          </a:p>
          <a:p>
            <a:pPr marL="45720" indent="0">
              <a:buNone/>
            </a:pPr>
            <a:endParaRPr lang="en-IE" dirty="0"/>
          </a:p>
          <a:p>
            <a:pPr marL="45720" indent="0">
              <a:buNone/>
            </a:pPr>
            <a:r>
              <a:rPr lang="en-IE" dirty="0" smtClean="0"/>
              <a:t>This work was funded in part by a Benefaction Grant from the Faculty of Arts, Humanities, and Social Sciences of Trinity College Dublin.</a:t>
            </a:r>
          </a:p>
        </p:txBody>
      </p:sp>
      <p:sp>
        <p:nvSpPr>
          <p:cNvPr id="2" name="Title 1"/>
          <p:cNvSpPr>
            <a:spLocks noGrp="1"/>
          </p:cNvSpPr>
          <p:nvPr>
            <p:ph type="title"/>
          </p:nvPr>
        </p:nvSpPr>
        <p:spPr/>
        <p:txBody>
          <a:bodyPr/>
          <a:lstStyle/>
          <a:p>
            <a:pPr marL="45720" indent="0"/>
            <a:r>
              <a:rPr lang="en-IE" b="1" dirty="0"/>
              <a:t>THANK YOU</a:t>
            </a:r>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41</a:t>
            </a:fld>
            <a:endParaRPr lang="en-GB"/>
          </a:p>
        </p:txBody>
      </p:sp>
      <p:pic>
        <p:nvPicPr>
          <p:cNvPr id="8194" name="Picture 2" descr="https://openclipart.org/image/2400px/svg_to_png/123133/fine_dini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1790" y="3086736"/>
            <a:ext cx="3097530" cy="20559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IE" dirty="0"/>
              <a:t>O'Sullivan, H., G. Martin, and B. O'Rourke (2011). 'The Irish are too polite': Analysing stereotype and identity dynamics in student </a:t>
            </a:r>
            <a:r>
              <a:rPr lang="en-IE" dirty="0" err="1" smtClean="0"/>
              <a:t>webchat</a:t>
            </a:r>
            <a:r>
              <a:rPr lang="en-IE" dirty="0" smtClean="0"/>
              <a:t>. In A. Witte </a:t>
            </a:r>
            <a:r>
              <a:rPr lang="en-IE" dirty="0"/>
              <a:t>and </a:t>
            </a:r>
            <a:r>
              <a:rPr lang="en-IE" dirty="0" smtClean="0"/>
              <a:t>T. Harden (Eds.), </a:t>
            </a:r>
            <a:r>
              <a:rPr lang="en-IE" i="1" dirty="0"/>
              <a:t>Intercultural competence: Concepts, challenges, </a:t>
            </a:r>
            <a:r>
              <a:rPr lang="en-IE" i="1" dirty="0" smtClean="0"/>
              <a:t>evaluations</a:t>
            </a:r>
            <a:r>
              <a:rPr lang="en-IE" dirty="0" smtClean="0"/>
              <a:t>, pp.393-409. </a:t>
            </a:r>
            <a:r>
              <a:rPr lang="en-IE" dirty="0"/>
              <a:t>Oxford: Peter Lang.</a:t>
            </a:r>
          </a:p>
          <a:p>
            <a:r>
              <a:rPr lang="en-IE" dirty="0"/>
              <a:t>O'Sullivan, H., G. Martin, and B. O'Rourke (</a:t>
            </a:r>
            <a:r>
              <a:rPr lang="en-IE" dirty="0" smtClean="0"/>
              <a:t>2013). Introducing </a:t>
            </a:r>
            <a:r>
              <a:rPr lang="en-IE" dirty="0"/>
              <a:t>Blended Learning into Tertiary Level German: An Activity Theoretical </a:t>
            </a:r>
            <a:r>
              <a:rPr lang="en-IE" dirty="0" smtClean="0"/>
              <a:t>Analysis. In J. L</a:t>
            </a:r>
            <a:r>
              <a:rPr lang="en-IE" dirty="0"/>
              <a:t>. </a:t>
            </a:r>
            <a:r>
              <a:rPr lang="en-IE" dirty="0" err="1"/>
              <a:t>Plews</a:t>
            </a:r>
            <a:r>
              <a:rPr lang="en-IE" dirty="0"/>
              <a:t> </a:t>
            </a:r>
            <a:r>
              <a:rPr lang="en-IE" dirty="0" smtClean="0"/>
              <a:t>&amp; B. </a:t>
            </a:r>
            <a:r>
              <a:rPr lang="en-IE" dirty="0" err="1"/>
              <a:t>Schmenk</a:t>
            </a:r>
            <a:r>
              <a:rPr lang="en-IE" dirty="0"/>
              <a:t> </a:t>
            </a:r>
            <a:r>
              <a:rPr lang="en-IE" dirty="0" smtClean="0"/>
              <a:t>(Eds.),</a:t>
            </a:r>
            <a:r>
              <a:rPr lang="en-IE" dirty="0"/>
              <a:t> </a:t>
            </a:r>
            <a:r>
              <a:rPr lang="en-IE" i="1" dirty="0"/>
              <a:t>Traditions and Transitions: Curricula for German </a:t>
            </a:r>
            <a:r>
              <a:rPr lang="en-IE" i="1" dirty="0" smtClean="0"/>
              <a:t>Studies</a:t>
            </a:r>
            <a:r>
              <a:rPr lang="en-IE" dirty="0" smtClean="0"/>
              <a:t>, pp.315-332. Waterloo: </a:t>
            </a:r>
            <a:r>
              <a:rPr lang="en-IE" dirty="0"/>
              <a:t>Wilfrid Laurier University </a:t>
            </a:r>
            <a:r>
              <a:rPr lang="en-IE" dirty="0" smtClean="0"/>
              <a:t>Press.</a:t>
            </a:r>
          </a:p>
          <a:p>
            <a:r>
              <a:rPr lang="en-IE" dirty="0" err="1" smtClean="0"/>
              <a:t>Storch</a:t>
            </a:r>
            <a:r>
              <a:rPr lang="en-IE" dirty="0"/>
              <a:t>, N. (2002). Patterns of interaction in ESL pair work. </a:t>
            </a:r>
            <a:r>
              <a:rPr lang="en-IE" i="1" dirty="0"/>
              <a:t>Language Learning</a:t>
            </a:r>
            <a:r>
              <a:rPr lang="en-IE" dirty="0"/>
              <a:t>, </a:t>
            </a:r>
            <a:r>
              <a:rPr lang="en-IE" i="1" dirty="0"/>
              <a:t>52</a:t>
            </a:r>
            <a:r>
              <a:rPr lang="en-IE" dirty="0"/>
              <a:t>(1), 119–158.</a:t>
            </a:r>
          </a:p>
          <a:p>
            <a:r>
              <a:rPr lang="en-IE" dirty="0"/>
              <a:t>Van </a:t>
            </a:r>
            <a:r>
              <a:rPr lang="en-IE" dirty="0" err="1"/>
              <a:t>Lier</a:t>
            </a:r>
            <a:r>
              <a:rPr lang="en-IE" dirty="0"/>
              <a:t>, L. (1996). </a:t>
            </a:r>
            <a:r>
              <a:rPr lang="en-IE" i="1" dirty="0"/>
              <a:t>Interaction in the language curriculum : awareness, autonomy, and authenticity</a:t>
            </a:r>
            <a:r>
              <a:rPr lang="en-IE" dirty="0"/>
              <a:t>. London: Longman.</a:t>
            </a:r>
          </a:p>
          <a:p>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42</a:t>
            </a:fld>
            <a:endParaRPr lang="en-GB"/>
          </a:p>
        </p:txBody>
      </p:sp>
      <p:sp>
        <p:nvSpPr>
          <p:cNvPr id="4" name="Title 3"/>
          <p:cNvSpPr>
            <a:spLocks noGrp="1"/>
          </p:cNvSpPr>
          <p:nvPr>
            <p:ph type="title"/>
          </p:nvPr>
        </p:nvSpPr>
        <p:spPr/>
        <p:txBody>
          <a:bodyPr/>
          <a:lstStyle/>
          <a:p>
            <a:r>
              <a:rPr lang="en-IE" dirty="0" smtClean="0"/>
              <a:t>references</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spTree>
    <p:extLst>
      <p:ext uri="{BB962C8B-B14F-4D97-AF65-F5344CB8AC3E}">
        <p14:creationId xmlns:p14="http://schemas.microsoft.com/office/powerpoint/2010/main" val="27898439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spDef>
      <a:spPr>
        <a:solidFill>
          <a:schemeClr val="accent1">
            <a:alpha val="46000"/>
          </a:schemeClr>
        </a:solidFill>
        <a:effectLst>
          <a:outerShdw blurRad="50800" dist="38100" dir="2700000" algn="tl" rotWithShape="0">
            <a:prstClr val="black">
              <a:alpha val="40000"/>
            </a:prstClr>
          </a:outerShdw>
        </a:effectLst>
      </a:spPr>
      <a:bodyPr>
        <a:spAutoFit/>
      </a:bodyPr>
      <a:lstStyle>
        <a:defPPr marL="45720" indent="0" algn="ctr">
          <a:buNone/>
          <a:defRPr dirty="0" smtClean="0">
            <a:latin typeface="+mj-lt"/>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1739</TotalTime>
  <Words>2022</Words>
  <Application>Microsoft Office PowerPoint</Application>
  <PresentationFormat>On-screen Show (4:3)</PresentationFormat>
  <Paragraphs>292</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Grid</vt:lpstr>
      <vt:lpstr>PowerPoint Presentation</vt:lpstr>
      <vt:lpstr>A discourse analytic framework for conversational Engagement in Online Discussion Tasks</vt:lpstr>
      <vt:lpstr>The Context: speakwise</vt:lpstr>
      <vt:lpstr>speakwise</vt:lpstr>
      <vt:lpstr>Module content</vt:lpstr>
      <vt:lpstr>The pedagogical problem</vt:lpstr>
      <vt:lpstr>The pedagogical problem</vt:lpstr>
      <vt:lpstr>The objective</vt:lpstr>
      <vt:lpstr>The good discussion: properties</vt:lpstr>
      <vt:lpstr>PowerPoint Presentation</vt:lpstr>
      <vt:lpstr>Discussions: normative properties</vt:lpstr>
      <vt:lpstr>Discussions: normative properties</vt:lpstr>
      <vt:lpstr>Discussions: normative properties</vt:lpstr>
      <vt:lpstr>contingency</vt:lpstr>
      <vt:lpstr>The framework</vt:lpstr>
      <vt:lpstr>What the framework doesn’t address</vt:lpstr>
      <vt:lpstr>The framework</vt:lpstr>
      <vt:lpstr>Framework Tier 1 – act types</vt:lpstr>
      <vt:lpstr>Inventory of discussion act types</vt:lpstr>
      <vt:lpstr>Inventory of discussion act types</vt:lpstr>
      <vt:lpstr>“La double vie de veronica”</vt:lpstr>
      <vt:lpstr>Examples: initiations</vt:lpstr>
      <vt:lpstr>Initiations: attributes</vt:lpstr>
      <vt:lpstr>Examples: bare agreements</vt:lpstr>
      <vt:lpstr>Bare agreements: attributes</vt:lpstr>
      <vt:lpstr>EXAMPLES: ELABORATED AGREEMENTS</vt:lpstr>
      <vt:lpstr>Elaborated agreements: attributes</vt:lpstr>
      <vt:lpstr>Examples: DEVELOPERS</vt:lpstr>
      <vt:lpstr>developers: attributes</vt:lpstr>
      <vt:lpstr>Examples: dissentS (demurrals?)</vt:lpstr>
      <vt:lpstr>dissents: attributes</vt:lpstr>
      <vt:lpstr>Possible metrics</vt:lpstr>
      <vt:lpstr>Comparing two groups</vt:lpstr>
      <vt:lpstr>Range and ranking of acts</vt:lpstr>
      <vt:lpstr>Range and ranking of acts</vt:lpstr>
      <vt:lpstr>Top 5 discussion acts</vt:lpstr>
      <vt:lpstr>Comparing proportions of contingent acts</vt:lpstr>
      <vt:lpstr>Tier 2: level of analytic depth</vt:lpstr>
      <vt:lpstr>limitations</vt:lpstr>
      <vt:lpstr>Future work</vt:lpstr>
      <vt:lpstr>THANK YOU</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Breffni O'Rourke</dc:creator>
  <cp:lastModifiedBy>Breffni O'Rourke</cp:lastModifiedBy>
  <cp:revision>69</cp:revision>
  <dcterms:created xsi:type="dcterms:W3CDTF">2014-08-20T08:34:35Z</dcterms:created>
  <dcterms:modified xsi:type="dcterms:W3CDTF">2014-09-02T17:18:01Z</dcterms:modified>
</cp:coreProperties>
</file>