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6.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7.xml" ContentType="application/vnd.openxmlformats-officedocument.presentationml.notesSlide+xml"/>
  <Override PartName="/ppt/charts/chart4.xml" ContentType="application/vnd.openxmlformats-officedocument.drawingml.chart+xml"/>
  <Override PartName="/ppt/notesSlides/notesSlide18.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notesSlides/notesSlide19.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5"/>
  </p:notesMasterIdLst>
  <p:handoutMasterIdLst>
    <p:handoutMasterId r:id="rId26"/>
  </p:handoutMasterIdLst>
  <p:sldIdLst>
    <p:sldId id="438" r:id="rId2"/>
    <p:sldId id="258" r:id="rId3"/>
    <p:sldId id="310" r:id="rId4"/>
    <p:sldId id="358" r:id="rId5"/>
    <p:sldId id="546" r:id="rId6"/>
    <p:sldId id="421" r:id="rId7"/>
    <p:sldId id="427" r:id="rId8"/>
    <p:sldId id="368" r:id="rId9"/>
    <p:sldId id="322" r:id="rId10"/>
    <p:sldId id="523" r:id="rId11"/>
    <p:sldId id="545" r:id="rId12"/>
    <p:sldId id="531" r:id="rId13"/>
    <p:sldId id="381" r:id="rId14"/>
    <p:sldId id="543" r:id="rId15"/>
    <p:sldId id="541" r:id="rId16"/>
    <p:sldId id="542" r:id="rId17"/>
    <p:sldId id="474" r:id="rId18"/>
    <p:sldId id="537" r:id="rId19"/>
    <p:sldId id="547" r:id="rId20"/>
    <p:sldId id="468" r:id="rId21"/>
    <p:sldId id="544" r:id="rId22"/>
    <p:sldId id="540" r:id="rId23"/>
    <p:sldId id="308" r:id="rId24"/>
  </p:sldIdLst>
  <p:sldSz cx="9144000" cy="6858000" type="screen4x3"/>
  <p:notesSz cx="6858000" cy="9144000"/>
  <p:defaultTextStyle>
    <a:defPPr>
      <a:defRPr lang="en-GB"/>
    </a:defPPr>
    <a:lvl1pPr algn="l" rtl="0" fontAlgn="base">
      <a:spcBef>
        <a:spcPct val="0"/>
      </a:spcBef>
      <a:spcAft>
        <a:spcPct val="0"/>
      </a:spcAft>
      <a:defRPr b="1" u="sng" kern="1200">
        <a:solidFill>
          <a:schemeClr val="tx1"/>
        </a:solidFill>
        <a:latin typeface="Arial" charset="0"/>
        <a:ea typeface="ＭＳ Ｐゴシック" charset="0"/>
        <a:cs typeface="+mn-cs"/>
      </a:defRPr>
    </a:lvl1pPr>
    <a:lvl2pPr marL="457200" algn="l" rtl="0" fontAlgn="base">
      <a:spcBef>
        <a:spcPct val="0"/>
      </a:spcBef>
      <a:spcAft>
        <a:spcPct val="0"/>
      </a:spcAft>
      <a:defRPr b="1" u="sng" kern="1200">
        <a:solidFill>
          <a:schemeClr val="tx1"/>
        </a:solidFill>
        <a:latin typeface="Arial" charset="0"/>
        <a:ea typeface="ＭＳ Ｐゴシック" charset="0"/>
        <a:cs typeface="+mn-cs"/>
      </a:defRPr>
    </a:lvl2pPr>
    <a:lvl3pPr marL="914400" algn="l" rtl="0" fontAlgn="base">
      <a:spcBef>
        <a:spcPct val="0"/>
      </a:spcBef>
      <a:spcAft>
        <a:spcPct val="0"/>
      </a:spcAft>
      <a:defRPr b="1" u="sng" kern="1200">
        <a:solidFill>
          <a:schemeClr val="tx1"/>
        </a:solidFill>
        <a:latin typeface="Arial" charset="0"/>
        <a:ea typeface="ＭＳ Ｐゴシック" charset="0"/>
        <a:cs typeface="+mn-cs"/>
      </a:defRPr>
    </a:lvl3pPr>
    <a:lvl4pPr marL="1371600" algn="l" rtl="0" fontAlgn="base">
      <a:spcBef>
        <a:spcPct val="0"/>
      </a:spcBef>
      <a:spcAft>
        <a:spcPct val="0"/>
      </a:spcAft>
      <a:defRPr b="1" u="sng" kern="1200">
        <a:solidFill>
          <a:schemeClr val="tx1"/>
        </a:solidFill>
        <a:latin typeface="Arial" charset="0"/>
        <a:ea typeface="ＭＳ Ｐゴシック" charset="0"/>
        <a:cs typeface="+mn-cs"/>
      </a:defRPr>
    </a:lvl4pPr>
    <a:lvl5pPr marL="1828800" algn="l" rtl="0" fontAlgn="base">
      <a:spcBef>
        <a:spcPct val="0"/>
      </a:spcBef>
      <a:spcAft>
        <a:spcPct val="0"/>
      </a:spcAft>
      <a:defRPr b="1" u="sng" kern="1200">
        <a:solidFill>
          <a:schemeClr val="tx1"/>
        </a:solidFill>
        <a:latin typeface="Arial" charset="0"/>
        <a:ea typeface="ＭＳ Ｐゴシック" charset="0"/>
        <a:cs typeface="+mn-cs"/>
      </a:defRPr>
    </a:lvl5pPr>
    <a:lvl6pPr marL="2286000" algn="l" defTabSz="457200" rtl="0" eaLnBrk="1" latinLnBrk="0" hangingPunct="1">
      <a:defRPr b="1" u="sng" kern="1200">
        <a:solidFill>
          <a:schemeClr val="tx1"/>
        </a:solidFill>
        <a:latin typeface="Arial" charset="0"/>
        <a:ea typeface="ＭＳ Ｐゴシック" charset="0"/>
        <a:cs typeface="+mn-cs"/>
      </a:defRPr>
    </a:lvl6pPr>
    <a:lvl7pPr marL="2743200" algn="l" defTabSz="457200" rtl="0" eaLnBrk="1" latinLnBrk="0" hangingPunct="1">
      <a:defRPr b="1" u="sng" kern="1200">
        <a:solidFill>
          <a:schemeClr val="tx1"/>
        </a:solidFill>
        <a:latin typeface="Arial" charset="0"/>
        <a:ea typeface="ＭＳ Ｐゴシック" charset="0"/>
        <a:cs typeface="+mn-cs"/>
      </a:defRPr>
    </a:lvl7pPr>
    <a:lvl8pPr marL="3200400" algn="l" defTabSz="457200" rtl="0" eaLnBrk="1" latinLnBrk="0" hangingPunct="1">
      <a:defRPr b="1" u="sng" kern="1200">
        <a:solidFill>
          <a:schemeClr val="tx1"/>
        </a:solidFill>
        <a:latin typeface="Arial" charset="0"/>
        <a:ea typeface="ＭＳ Ｐゴシック" charset="0"/>
        <a:cs typeface="+mn-cs"/>
      </a:defRPr>
    </a:lvl8pPr>
    <a:lvl9pPr marL="3657600" algn="l" defTabSz="457200" rtl="0" eaLnBrk="1" latinLnBrk="0" hangingPunct="1">
      <a:defRPr b="1" u="sng" kern="1200">
        <a:solidFill>
          <a:schemeClr val="tx1"/>
        </a:solidFill>
        <a:latin typeface="Arial" charset="0"/>
        <a:ea typeface="ＭＳ Ｐゴシック" charset="0"/>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uise Hopper" initials="LH"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99"/>
    <a:srgbClr val="3366FF"/>
    <a:srgbClr val="00FF00"/>
    <a:srgbClr val="00F200"/>
    <a:srgbClr val="00E600"/>
    <a:srgbClr val="000066"/>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994" autoAdjust="0"/>
    <p:restoredTop sz="72439" autoAdjust="0"/>
  </p:normalViewPr>
  <p:slideViewPr>
    <p:cSldViewPr>
      <p:cViewPr>
        <p:scale>
          <a:sx n="70" d="100"/>
          <a:sy n="70" d="100"/>
        </p:scale>
        <p:origin x="-182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Sheet1!$A$2</c:f>
              <c:strCache>
                <c:ptCount val="1"/>
                <c:pt idx="0">
                  <c:v>to General</c:v>
                </c:pt>
              </c:strCache>
            </c:strRef>
          </c:tx>
          <c:spPr>
            <a:ln w="31750">
              <a:solidFill>
                <a:srgbClr val="0066FF"/>
              </a:solidFill>
            </a:ln>
          </c:spPr>
          <c:marker>
            <c:spPr>
              <a:solidFill>
                <a:srgbClr val="0066FF"/>
              </a:solidFill>
              <a:ln>
                <a:solidFill>
                  <a:srgbClr val="0066FF"/>
                </a:solidFill>
              </a:ln>
            </c:spPr>
          </c:marker>
          <c:errBars>
            <c:errDir val="y"/>
            <c:errBarType val="both"/>
            <c:errValType val="cust"/>
            <c:noEndCap val="0"/>
            <c:plus>
              <c:numRef>
                <c:f>Sheet1!$G$2:$K$2</c:f>
                <c:numCache>
                  <c:formatCode>General</c:formatCode>
                  <c:ptCount val="5"/>
                  <c:pt idx="0">
                    <c:v>0.29300000000000004</c:v>
                  </c:pt>
                  <c:pt idx="1">
                    <c:v>0.60400000000000009</c:v>
                  </c:pt>
                  <c:pt idx="2">
                    <c:v>0.63600000000000012</c:v>
                  </c:pt>
                  <c:pt idx="3">
                    <c:v>0.31500000000000006</c:v>
                  </c:pt>
                  <c:pt idx="4">
                    <c:v>0.18900000000000003</c:v>
                  </c:pt>
                </c:numCache>
              </c:numRef>
            </c:plus>
            <c:minus>
              <c:numRef>
                <c:f>Sheet1!$G$2:$K$2</c:f>
                <c:numCache>
                  <c:formatCode>General</c:formatCode>
                  <c:ptCount val="5"/>
                  <c:pt idx="0">
                    <c:v>0.29300000000000004</c:v>
                  </c:pt>
                  <c:pt idx="1">
                    <c:v>0.60400000000000009</c:v>
                  </c:pt>
                  <c:pt idx="2">
                    <c:v>0.63600000000000012</c:v>
                  </c:pt>
                  <c:pt idx="3">
                    <c:v>0.31500000000000006</c:v>
                  </c:pt>
                  <c:pt idx="4">
                    <c:v>0.18900000000000003</c:v>
                  </c:pt>
                </c:numCache>
              </c:numRef>
            </c:minus>
            <c:spPr>
              <a:ln>
                <a:solidFill>
                  <a:srgbClr val="0066FF"/>
                </a:solidFill>
              </a:ln>
            </c:spPr>
          </c:errBars>
          <c:cat>
            <c:strRef>
              <c:f>Sheet1!$B$1:$F$1</c:f>
              <c:strCache>
                <c:ptCount val="5"/>
                <c:pt idx="0">
                  <c:v>Daily</c:v>
                </c:pt>
                <c:pt idx="1">
                  <c:v>Weekly</c:v>
                </c:pt>
                <c:pt idx="2">
                  <c:v>Ex-</c:v>
                </c:pt>
                <c:pt idx="3">
                  <c:v>Exper</c:v>
                </c:pt>
                <c:pt idx="4">
                  <c:v>Never-</c:v>
                </c:pt>
              </c:strCache>
            </c:strRef>
          </c:cat>
          <c:val>
            <c:numRef>
              <c:f>Sheet1!$B$2:$F$2</c:f>
              <c:numCache>
                <c:formatCode>General</c:formatCode>
                <c:ptCount val="5"/>
                <c:pt idx="0">
                  <c:v>10.15</c:v>
                </c:pt>
                <c:pt idx="1">
                  <c:v>6.91</c:v>
                </c:pt>
                <c:pt idx="2">
                  <c:v>6.46</c:v>
                </c:pt>
                <c:pt idx="3">
                  <c:v>5.8599999999999994</c:v>
                </c:pt>
                <c:pt idx="4">
                  <c:v>5.09</c:v>
                </c:pt>
              </c:numCache>
            </c:numRef>
          </c:val>
          <c:smooth val="0"/>
        </c:ser>
        <c:ser>
          <c:idx val="1"/>
          <c:order val="1"/>
          <c:tx>
            <c:strRef>
              <c:f>Sheet1!$A$3</c:f>
              <c:strCache>
                <c:ptCount val="1"/>
                <c:pt idx="0">
                  <c:v>to Smoker</c:v>
                </c:pt>
              </c:strCache>
            </c:strRef>
          </c:tx>
          <c:spPr>
            <a:ln w="31750">
              <a:solidFill>
                <a:srgbClr val="FF0000"/>
              </a:solidFill>
            </a:ln>
          </c:spPr>
          <c:marker>
            <c:spPr>
              <a:solidFill>
                <a:srgbClr val="FF0000"/>
              </a:solidFill>
              <a:ln>
                <a:solidFill>
                  <a:srgbClr val="FF0000"/>
                </a:solidFill>
              </a:ln>
            </c:spPr>
          </c:marker>
          <c:errBars>
            <c:errDir val="y"/>
            <c:errBarType val="both"/>
            <c:errValType val="cust"/>
            <c:noEndCap val="0"/>
            <c:plus>
              <c:numRef>
                <c:f>Sheet1!$G$3:$K$3</c:f>
                <c:numCache>
                  <c:formatCode>General</c:formatCode>
                  <c:ptCount val="5"/>
                  <c:pt idx="0">
                    <c:v>0.2980000000000001</c:v>
                  </c:pt>
                  <c:pt idx="1">
                    <c:v>0.63500000000000012</c:v>
                  </c:pt>
                  <c:pt idx="2">
                    <c:v>0.67500000000000016</c:v>
                  </c:pt>
                  <c:pt idx="3">
                    <c:v>0.40900000000000003</c:v>
                  </c:pt>
                  <c:pt idx="4">
                    <c:v>0.23200000000000001</c:v>
                  </c:pt>
                </c:numCache>
              </c:numRef>
            </c:plus>
            <c:minus>
              <c:numRef>
                <c:f>Sheet1!$G$3:$K$3</c:f>
                <c:numCache>
                  <c:formatCode>General</c:formatCode>
                  <c:ptCount val="5"/>
                  <c:pt idx="0">
                    <c:v>0.2980000000000001</c:v>
                  </c:pt>
                  <c:pt idx="1">
                    <c:v>0.63500000000000012</c:v>
                  </c:pt>
                  <c:pt idx="2">
                    <c:v>0.67500000000000016</c:v>
                  </c:pt>
                  <c:pt idx="3">
                    <c:v>0.40900000000000003</c:v>
                  </c:pt>
                  <c:pt idx="4">
                    <c:v>0.23200000000000001</c:v>
                  </c:pt>
                </c:numCache>
              </c:numRef>
            </c:minus>
            <c:spPr>
              <a:ln>
                <a:solidFill>
                  <a:srgbClr val="FF0000"/>
                </a:solidFill>
              </a:ln>
            </c:spPr>
          </c:errBars>
          <c:cat>
            <c:strRef>
              <c:f>Sheet1!$B$1:$F$1</c:f>
              <c:strCache>
                <c:ptCount val="5"/>
                <c:pt idx="0">
                  <c:v>Daily</c:v>
                </c:pt>
                <c:pt idx="1">
                  <c:v>Weekly</c:v>
                </c:pt>
                <c:pt idx="2">
                  <c:v>Ex-</c:v>
                </c:pt>
                <c:pt idx="3">
                  <c:v>Exper</c:v>
                </c:pt>
                <c:pt idx="4">
                  <c:v>Never-</c:v>
                </c:pt>
              </c:strCache>
            </c:strRef>
          </c:cat>
          <c:val>
            <c:numRef>
              <c:f>Sheet1!$B$3:$F$3</c:f>
              <c:numCache>
                <c:formatCode>General</c:formatCode>
                <c:ptCount val="5"/>
                <c:pt idx="0">
                  <c:v>9.98</c:v>
                </c:pt>
                <c:pt idx="1">
                  <c:v>7.31</c:v>
                </c:pt>
                <c:pt idx="2">
                  <c:v>5.94</c:v>
                </c:pt>
                <c:pt idx="3">
                  <c:v>6.6199999999999992</c:v>
                </c:pt>
                <c:pt idx="4">
                  <c:v>5.3</c:v>
                </c:pt>
              </c:numCache>
            </c:numRef>
          </c:val>
          <c:smooth val="0"/>
        </c:ser>
        <c:dLbls>
          <c:showLegendKey val="0"/>
          <c:showVal val="0"/>
          <c:showCatName val="0"/>
          <c:showSerName val="0"/>
          <c:showPercent val="0"/>
          <c:showBubbleSize val="0"/>
        </c:dLbls>
        <c:marker val="1"/>
        <c:smooth val="0"/>
        <c:axId val="106866560"/>
        <c:axId val="106881792"/>
      </c:lineChart>
      <c:catAx>
        <c:axId val="106866560"/>
        <c:scaling>
          <c:orientation val="minMax"/>
        </c:scaling>
        <c:delete val="0"/>
        <c:axPos val="b"/>
        <c:title>
          <c:tx>
            <c:rich>
              <a:bodyPr/>
              <a:lstStyle/>
              <a:p>
                <a:pPr>
                  <a:defRPr/>
                </a:pPr>
                <a:r>
                  <a:rPr lang="en-IE" dirty="0" smtClean="0"/>
                  <a:t>Smoking Status</a:t>
                </a:r>
                <a:endParaRPr lang="en-IE" dirty="0"/>
              </a:p>
            </c:rich>
          </c:tx>
          <c:layout>
            <c:manualLayout>
              <c:xMode val="edge"/>
              <c:yMode val="edge"/>
              <c:x val="0.43676984608547781"/>
              <c:y val="0.9051783153636026"/>
            </c:manualLayout>
          </c:layout>
          <c:overlay val="0"/>
        </c:title>
        <c:majorTickMark val="none"/>
        <c:minorTickMark val="none"/>
        <c:tickLblPos val="low"/>
        <c:crossAx val="106881792"/>
        <c:crosses val="autoZero"/>
        <c:auto val="1"/>
        <c:lblAlgn val="ctr"/>
        <c:lblOffset val="100"/>
        <c:noMultiLvlLbl val="0"/>
      </c:catAx>
      <c:valAx>
        <c:axId val="106881792"/>
        <c:scaling>
          <c:orientation val="minMax"/>
          <c:max val="11"/>
          <c:min val="4"/>
        </c:scaling>
        <c:delete val="0"/>
        <c:axPos val="l"/>
        <c:majorGridlines/>
        <c:title>
          <c:tx>
            <c:rich>
              <a:bodyPr/>
              <a:lstStyle/>
              <a:p>
                <a:pPr>
                  <a:defRPr/>
                </a:pPr>
                <a:r>
                  <a:rPr lang="en-IE" dirty="0" smtClean="0"/>
                  <a:t>Mean Harm Rating</a:t>
                </a:r>
                <a:endParaRPr lang="en-IE" dirty="0"/>
              </a:p>
            </c:rich>
          </c:tx>
          <c:layout/>
          <c:overlay val="0"/>
        </c:title>
        <c:numFmt formatCode="General" sourceLinked="1"/>
        <c:majorTickMark val="out"/>
        <c:minorTickMark val="none"/>
        <c:tickLblPos val="nextTo"/>
        <c:crossAx val="106866560"/>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Sheet1!$A$2</c:f>
              <c:strCache>
                <c:ptCount val="1"/>
                <c:pt idx="0">
                  <c:v>to General</c:v>
                </c:pt>
              </c:strCache>
            </c:strRef>
          </c:tx>
          <c:spPr>
            <a:ln w="31750">
              <a:solidFill>
                <a:srgbClr val="0066FF"/>
              </a:solidFill>
            </a:ln>
          </c:spPr>
          <c:marker>
            <c:spPr>
              <a:solidFill>
                <a:srgbClr val="0066FF"/>
              </a:solidFill>
              <a:ln>
                <a:solidFill>
                  <a:srgbClr val="0066FF"/>
                </a:solidFill>
              </a:ln>
            </c:spPr>
          </c:marker>
          <c:errBars>
            <c:errDir val="y"/>
            <c:errBarType val="both"/>
            <c:errValType val="cust"/>
            <c:noEndCap val="0"/>
            <c:plus>
              <c:numRef>
                <c:f>Sheet1!$G$2:$K$2</c:f>
                <c:numCache>
                  <c:formatCode>General</c:formatCode>
                  <c:ptCount val="5"/>
                  <c:pt idx="0">
                    <c:v>0.19800000000000001</c:v>
                  </c:pt>
                  <c:pt idx="1">
                    <c:v>0.41100000000000014</c:v>
                  </c:pt>
                  <c:pt idx="2">
                    <c:v>0.45600000000000002</c:v>
                  </c:pt>
                  <c:pt idx="3">
                    <c:v>0.21900000000000008</c:v>
                  </c:pt>
                  <c:pt idx="4">
                    <c:v>0.13400000000000001</c:v>
                  </c:pt>
                </c:numCache>
              </c:numRef>
            </c:plus>
            <c:minus>
              <c:numRef>
                <c:f>Sheet1!$G$3:$K$3</c:f>
                <c:numCache>
                  <c:formatCode>General</c:formatCode>
                  <c:ptCount val="5"/>
                  <c:pt idx="0">
                    <c:v>0.20800000000000007</c:v>
                  </c:pt>
                  <c:pt idx="1">
                    <c:v>0.45200000000000001</c:v>
                  </c:pt>
                  <c:pt idx="2">
                    <c:v>0.45700000000000002</c:v>
                  </c:pt>
                  <c:pt idx="3">
                    <c:v>0.27400000000000002</c:v>
                  </c:pt>
                  <c:pt idx="4">
                    <c:v>0.15600000000000008</c:v>
                  </c:pt>
                </c:numCache>
              </c:numRef>
            </c:minus>
            <c:spPr>
              <a:ln>
                <a:solidFill>
                  <a:srgbClr val="0066FF"/>
                </a:solidFill>
              </a:ln>
            </c:spPr>
          </c:errBars>
          <c:cat>
            <c:strRef>
              <c:f>Sheet1!$B$1:$F$1</c:f>
              <c:strCache>
                <c:ptCount val="5"/>
                <c:pt idx="0">
                  <c:v>Daily</c:v>
                </c:pt>
                <c:pt idx="1">
                  <c:v>Weekly</c:v>
                </c:pt>
                <c:pt idx="2">
                  <c:v>Exper.</c:v>
                </c:pt>
                <c:pt idx="3">
                  <c:v>Ex-</c:v>
                </c:pt>
                <c:pt idx="4">
                  <c:v>Never-</c:v>
                </c:pt>
              </c:strCache>
            </c:strRef>
          </c:cat>
          <c:val>
            <c:numRef>
              <c:f>Sheet1!$B$2:$F$2</c:f>
              <c:numCache>
                <c:formatCode>General</c:formatCode>
                <c:ptCount val="5"/>
                <c:pt idx="0">
                  <c:v>6.73</c:v>
                </c:pt>
                <c:pt idx="1">
                  <c:v>4.49</c:v>
                </c:pt>
                <c:pt idx="2">
                  <c:v>4.6899999999999995</c:v>
                </c:pt>
                <c:pt idx="3">
                  <c:v>4.0999999999999996</c:v>
                </c:pt>
                <c:pt idx="4">
                  <c:v>3.65</c:v>
                </c:pt>
              </c:numCache>
            </c:numRef>
          </c:val>
          <c:smooth val="0"/>
        </c:ser>
        <c:ser>
          <c:idx val="1"/>
          <c:order val="1"/>
          <c:tx>
            <c:strRef>
              <c:f>Sheet1!$A$3</c:f>
              <c:strCache>
                <c:ptCount val="1"/>
                <c:pt idx="0">
                  <c:v>to Smoker</c:v>
                </c:pt>
              </c:strCache>
            </c:strRef>
          </c:tx>
          <c:spPr>
            <a:ln w="31750">
              <a:solidFill>
                <a:srgbClr val="FF0000"/>
              </a:solidFill>
            </a:ln>
          </c:spPr>
          <c:marker>
            <c:spPr>
              <a:solidFill>
                <a:srgbClr val="FF0000"/>
              </a:solidFill>
              <a:ln>
                <a:solidFill>
                  <a:srgbClr val="FF0000"/>
                </a:solidFill>
              </a:ln>
            </c:spPr>
          </c:marker>
          <c:errBars>
            <c:errDir val="y"/>
            <c:errBarType val="both"/>
            <c:errValType val="cust"/>
            <c:noEndCap val="0"/>
            <c:plus>
              <c:numRef>
                <c:f>Sheet1!$G$3:$K$3</c:f>
                <c:numCache>
                  <c:formatCode>General</c:formatCode>
                  <c:ptCount val="5"/>
                  <c:pt idx="0">
                    <c:v>0.20800000000000007</c:v>
                  </c:pt>
                  <c:pt idx="1">
                    <c:v>0.45200000000000001</c:v>
                  </c:pt>
                  <c:pt idx="2">
                    <c:v>0.45700000000000002</c:v>
                  </c:pt>
                  <c:pt idx="3">
                    <c:v>0.27400000000000002</c:v>
                  </c:pt>
                  <c:pt idx="4">
                    <c:v>0.15600000000000008</c:v>
                  </c:pt>
                </c:numCache>
              </c:numRef>
            </c:plus>
            <c:minus>
              <c:numRef>
                <c:f>Sheet1!$G$3:$K$3</c:f>
                <c:numCache>
                  <c:formatCode>General</c:formatCode>
                  <c:ptCount val="5"/>
                  <c:pt idx="0">
                    <c:v>0.20800000000000007</c:v>
                  </c:pt>
                  <c:pt idx="1">
                    <c:v>0.45200000000000001</c:v>
                  </c:pt>
                  <c:pt idx="2">
                    <c:v>0.45700000000000002</c:v>
                  </c:pt>
                  <c:pt idx="3">
                    <c:v>0.27400000000000002</c:v>
                  </c:pt>
                  <c:pt idx="4">
                    <c:v>0.15600000000000008</c:v>
                  </c:pt>
                </c:numCache>
              </c:numRef>
            </c:minus>
            <c:spPr>
              <a:ln>
                <a:solidFill>
                  <a:srgbClr val="FF0000"/>
                </a:solidFill>
              </a:ln>
            </c:spPr>
          </c:errBars>
          <c:cat>
            <c:strRef>
              <c:f>Sheet1!$B$1:$F$1</c:f>
              <c:strCache>
                <c:ptCount val="5"/>
                <c:pt idx="0">
                  <c:v>Daily</c:v>
                </c:pt>
                <c:pt idx="1">
                  <c:v>Weekly</c:v>
                </c:pt>
                <c:pt idx="2">
                  <c:v>Exper.</c:v>
                </c:pt>
                <c:pt idx="3">
                  <c:v>Ex-</c:v>
                </c:pt>
                <c:pt idx="4">
                  <c:v>Never-</c:v>
                </c:pt>
              </c:strCache>
            </c:strRef>
          </c:cat>
          <c:val>
            <c:numRef>
              <c:f>Sheet1!$B$3:$F$3</c:f>
              <c:numCache>
                <c:formatCode>General</c:formatCode>
                <c:ptCount val="5"/>
                <c:pt idx="0">
                  <c:v>6.58</c:v>
                </c:pt>
                <c:pt idx="1">
                  <c:v>4.83</c:v>
                </c:pt>
                <c:pt idx="2">
                  <c:v>4.1399999999999997</c:v>
                </c:pt>
                <c:pt idx="3">
                  <c:v>4.45</c:v>
                </c:pt>
                <c:pt idx="4">
                  <c:v>3.68</c:v>
                </c:pt>
              </c:numCache>
            </c:numRef>
          </c:val>
          <c:smooth val="0"/>
        </c:ser>
        <c:dLbls>
          <c:showLegendKey val="0"/>
          <c:showVal val="0"/>
          <c:showCatName val="0"/>
          <c:showSerName val="0"/>
          <c:showPercent val="0"/>
          <c:showBubbleSize val="0"/>
        </c:dLbls>
        <c:marker val="1"/>
        <c:smooth val="0"/>
        <c:axId val="110215552"/>
        <c:axId val="110218240"/>
      </c:lineChart>
      <c:catAx>
        <c:axId val="110215552"/>
        <c:scaling>
          <c:orientation val="minMax"/>
        </c:scaling>
        <c:delete val="0"/>
        <c:axPos val="b"/>
        <c:title>
          <c:tx>
            <c:rich>
              <a:bodyPr/>
              <a:lstStyle/>
              <a:p>
                <a:pPr>
                  <a:defRPr/>
                </a:pPr>
                <a:r>
                  <a:rPr lang="en-IE" dirty="0" smtClean="0"/>
                  <a:t>Smoking Status</a:t>
                </a:r>
                <a:endParaRPr lang="en-IE" dirty="0"/>
              </a:p>
            </c:rich>
          </c:tx>
          <c:layout>
            <c:manualLayout>
              <c:xMode val="edge"/>
              <c:yMode val="edge"/>
              <c:x val="0.43676984608547781"/>
              <c:y val="0.9051783153636026"/>
            </c:manualLayout>
          </c:layout>
          <c:overlay val="0"/>
        </c:title>
        <c:majorTickMark val="none"/>
        <c:minorTickMark val="none"/>
        <c:tickLblPos val="low"/>
        <c:crossAx val="110218240"/>
        <c:crosses val="autoZero"/>
        <c:auto val="1"/>
        <c:lblAlgn val="ctr"/>
        <c:lblOffset val="100"/>
        <c:noMultiLvlLbl val="0"/>
      </c:catAx>
      <c:valAx>
        <c:axId val="110218240"/>
        <c:scaling>
          <c:orientation val="minMax"/>
          <c:max val="8"/>
          <c:min val="2"/>
        </c:scaling>
        <c:delete val="0"/>
        <c:axPos val="l"/>
        <c:majorGridlines/>
        <c:title>
          <c:tx>
            <c:rich>
              <a:bodyPr/>
              <a:lstStyle/>
              <a:p>
                <a:pPr>
                  <a:defRPr/>
                </a:pPr>
                <a:r>
                  <a:rPr lang="en-IE" dirty="0" smtClean="0"/>
                  <a:t>Mean Harm Rating</a:t>
                </a:r>
                <a:endParaRPr lang="en-IE" dirty="0"/>
              </a:p>
            </c:rich>
          </c:tx>
          <c:layout/>
          <c:overlay val="0"/>
        </c:title>
        <c:numFmt formatCode="General" sourceLinked="1"/>
        <c:majorTickMark val="out"/>
        <c:minorTickMark val="none"/>
        <c:tickLblPos val="nextTo"/>
        <c:crossAx val="110215552"/>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Sheet1!$A$2</c:f>
              <c:strCache>
                <c:ptCount val="1"/>
                <c:pt idx="0">
                  <c:v>to General</c:v>
                </c:pt>
              </c:strCache>
            </c:strRef>
          </c:tx>
          <c:spPr>
            <a:ln w="31750">
              <a:solidFill>
                <a:srgbClr val="0066FF"/>
              </a:solidFill>
            </a:ln>
          </c:spPr>
          <c:marker>
            <c:spPr>
              <a:solidFill>
                <a:srgbClr val="0066FF"/>
              </a:solidFill>
              <a:ln>
                <a:solidFill>
                  <a:srgbClr val="0066FF"/>
                </a:solidFill>
              </a:ln>
            </c:spPr>
          </c:marker>
          <c:errBars>
            <c:errDir val="y"/>
            <c:errBarType val="both"/>
            <c:errValType val="cust"/>
            <c:noEndCap val="0"/>
            <c:plus>
              <c:numRef>
                <c:f>Sheet1!$G$2:$K$2</c:f>
                <c:numCache>
                  <c:formatCode>General</c:formatCode>
                  <c:ptCount val="5"/>
                  <c:pt idx="0">
                    <c:v>0.11600000000000002</c:v>
                  </c:pt>
                  <c:pt idx="1">
                    <c:v>0.23400000000000001</c:v>
                  </c:pt>
                  <c:pt idx="2">
                    <c:v>0.23700000000000004</c:v>
                  </c:pt>
                  <c:pt idx="3">
                    <c:v>0.115</c:v>
                  </c:pt>
                  <c:pt idx="4">
                    <c:v>6.6000000000000003E-2</c:v>
                  </c:pt>
                </c:numCache>
              </c:numRef>
            </c:plus>
            <c:minus>
              <c:numRef>
                <c:f>Sheet1!$G$2:$K$2</c:f>
                <c:numCache>
                  <c:formatCode>General</c:formatCode>
                  <c:ptCount val="5"/>
                  <c:pt idx="0">
                    <c:v>0.11600000000000002</c:v>
                  </c:pt>
                  <c:pt idx="1">
                    <c:v>0.23400000000000001</c:v>
                  </c:pt>
                  <c:pt idx="2">
                    <c:v>0.23700000000000004</c:v>
                  </c:pt>
                  <c:pt idx="3">
                    <c:v>0.115</c:v>
                  </c:pt>
                  <c:pt idx="4">
                    <c:v>6.6000000000000003E-2</c:v>
                  </c:pt>
                </c:numCache>
              </c:numRef>
            </c:minus>
            <c:spPr>
              <a:ln>
                <a:solidFill>
                  <a:srgbClr val="0066FF"/>
                </a:solidFill>
              </a:ln>
            </c:spPr>
          </c:errBars>
          <c:cat>
            <c:strRef>
              <c:f>Sheet1!$B$1:$F$1</c:f>
              <c:strCache>
                <c:ptCount val="5"/>
                <c:pt idx="0">
                  <c:v>Daily</c:v>
                </c:pt>
                <c:pt idx="1">
                  <c:v>Weekly</c:v>
                </c:pt>
                <c:pt idx="2">
                  <c:v>Ex-</c:v>
                </c:pt>
                <c:pt idx="3">
                  <c:v>Exper</c:v>
                </c:pt>
                <c:pt idx="4">
                  <c:v>Never-</c:v>
                </c:pt>
              </c:strCache>
            </c:strRef>
          </c:cat>
          <c:val>
            <c:numRef>
              <c:f>Sheet1!$B$2:$F$2</c:f>
              <c:numCache>
                <c:formatCode>General</c:formatCode>
                <c:ptCount val="5"/>
                <c:pt idx="0">
                  <c:v>3.54</c:v>
                </c:pt>
                <c:pt idx="1">
                  <c:v>2.58</c:v>
                </c:pt>
                <c:pt idx="2">
                  <c:v>1.82</c:v>
                </c:pt>
                <c:pt idx="3">
                  <c:v>1.78</c:v>
                </c:pt>
                <c:pt idx="4">
                  <c:v>1.45</c:v>
                </c:pt>
              </c:numCache>
            </c:numRef>
          </c:val>
          <c:smooth val="0"/>
        </c:ser>
        <c:ser>
          <c:idx val="1"/>
          <c:order val="1"/>
          <c:tx>
            <c:strRef>
              <c:f>Sheet1!$A$3</c:f>
              <c:strCache>
                <c:ptCount val="1"/>
                <c:pt idx="0">
                  <c:v>to Smoker</c:v>
                </c:pt>
              </c:strCache>
            </c:strRef>
          </c:tx>
          <c:spPr>
            <a:ln w="31750">
              <a:solidFill>
                <a:srgbClr val="FF0000"/>
              </a:solidFill>
            </a:ln>
          </c:spPr>
          <c:marker>
            <c:spPr>
              <a:solidFill>
                <a:srgbClr val="FF0000"/>
              </a:solidFill>
              <a:ln>
                <a:solidFill>
                  <a:srgbClr val="FF0000"/>
                </a:solidFill>
              </a:ln>
            </c:spPr>
          </c:marker>
          <c:errBars>
            <c:errDir val="y"/>
            <c:errBarType val="both"/>
            <c:errValType val="cust"/>
            <c:noEndCap val="0"/>
            <c:plus>
              <c:numRef>
                <c:f>Sheet1!$G$3:$K$3</c:f>
                <c:numCache>
                  <c:formatCode>General</c:formatCode>
                  <c:ptCount val="5"/>
                  <c:pt idx="0">
                    <c:v>0.112</c:v>
                  </c:pt>
                  <c:pt idx="1">
                    <c:v>0.221</c:v>
                  </c:pt>
                  <c:pt idx="2">
                    <c:v>0.24000000000000007</c:v>
                  </c:pt>
                  <c:pt idx="3">
                    <c:v>0.14700000000000008</c:v>
                  </c:pt>
                  <c:pt idx="4">
                    <c:v>8.4000000000000047E-2</c:v>
                  </c:pt>
                </c:numCache>
              </c:numRef>
            </c:plus>
            <c:minus>
              <c:numRef>
                <c:f>Sheet1!$G$3:$K$3</c:f>
                <c:numCache>
                  <c:formatCode>General</c:formatCode>
                  <c:ptCount val="5"/>
                  <c:pt idx="0">
                    <c:v>0.112</c:v>
                  </c:pt>
                  <c:pt idx="1">
                    <c:v>0.221</c:v>
                  </c:pt>
                  <c:pt idx="2">
                    <c:v>0.24000000000000007</c:v>
                  </c:pt>
                  <c:pt idx="3">
                    <c:v>0.14700000000000008</c:v>
                  </c:pt>
                  <c:pt idx="4">
                    <c:v>8.4000000000000047E-2</c:v>
                  </c:pt>
                </c:numCache>
              </c:numRef>
            </c:minus>
            <c:spPr>
              <a:ln>
                <a:solidFill>
                  <a:srgbClr val="FF0000"/>
                </a:solidFill>
              </a:ln>
            </c:spPr>
          </c:errBars>
          <c:cat>
            <c:strRef>
              <c:f>Sheet1!$B$1:$F$1</c:f>
              <c:strCache>
                <c:ptCount val="5"/>
                <c:pt idx="0">
                  <c:v>Daily</c:v>
                </c:pt>
                <c:pt idx="1">
                  <c:v>Weekly</c:v>
                </c:pt>
                <c:pt idx="2">
                  <c:v>Ex-</c:v>
                </c:pt>
                <c:pt idx="3">
                  <c:v>Exper</c:v>
                </c:pt>
                <c:pt idx="4">
                  <c:v>Never-</c:v>
                </c:pt>
              </c:strCache>
            </c:strRef>
          </c:cat>
          <c:val>
            <c:numRef>
              <c:f>Sheet1!$B$3:$F$3</c:f>
              <c:numCache>
                <c:formatCode>General</c:formatCode>
                <c:ptCount val="5"/>
                <c:pt idx="0">
                  <c:v>3.52</c:v>
                </c:pt>
                <c:pt idx="1">
                  <c:v>2.64</c:v>
                </c:pt>
                <c:pt idx="2">
                  <c:v>1.9700000000000006</c:v>
                </c:pt>
                <c:pt idx="3">
                  <c:v>2.2000000000000002</c:v>
                </c:pt>
                <c:pt idx="4">
                  <c:v>1.6500000000000001</c:v>
                </c:pt>
              </c:numCache>
            </c:numRef>
          </c:val>
          <c:smooth val="0"/>
        </c:ser>
        <c:dLbls>
          <c:showLegendKey val="0"/>
          <c:showVal val="0"/>
          <c:showCatName val="0"/>
          <c:showSerName val="0"/>
          <c:showPercent val="0"/>
          <c:showBubbleSize val="0"/>
        </c:dLbls>
        <c:marker val="1"/>
        <c:smooth val="0"/>
        <c:axId val="110414464"/>
        <c:axId val="123078144"/>
      </c:lineChart>
      <c:catAx>
        <c:axId val="110414464"/>
        <c:scaling>
          <c:orientation val="minMax"/>
        </c:scaling>
        <c:delete val="0"/>
        <c:axPos val="b"/>
        <c:title>
          <c:tx>
            <c:rich>
              <a:bodyPr/>
              <a:lstStyle/>
              <a:p>
                <a:pPr>
                  <a:defRPr/>
                </a:pPr>
                <a:r>
                  <a:rPr lang="en-IE" dirty="0" smtClean="0"/>
                  <a:t>Smoking Status</a:t>
                </a:r>
                <a:endParaRPr lang="en-IE" dirty="0"/>
              </a:p>
            </c:rich>
          </c:tx>
          <c:layout>
            <c:manualLayout>
              <c:xMode val="edge"/>
              <c:yMode val="edge"/>
              <c:x val="0.43676984608547781"/>
              <c:y val="0.9051783153636026"/>
            </c:manualLayout>
          </c:layout>
          <c:overlay val="0"/>
        </c:title>
        <c:majorTickMark val="none"/>
        <c:minorTickMark val="none"/>
        <c:tickLblPos val="low"/>
        <c:crossAx val="123078144"/>
        <c:crosses val="autoZero"/>
        <c:auto val="1"/>
        <c:lblAlgn val="ctr"/>
        <c:lblOffset val="100"/>
        <c:noMultiLvlLbl val="0"/>
      </c:catAx>
      <c:valAx>
        <c:axId val="123078144"/>
        <c:scaling>
          <c:orientation val="minMax"/>
          <c:max val="4"/>
          <c:min val="1"/>
        </c:scaling>
        <c:delete val="0"/>
        <c:axPos val="l"/>
        <c:majorGridlines/>
        <c:title>
          <c:tx>
            <c:rich>
              <a:bodyPr/>
              <a:lstStyle/>
              <a:p>
                <a:pPr>
                  <a:defRPr/>
                </a:pPr>
                <a:r>
                  <a:rPr lang="en-IE" dirty="0" smtClean="0"/>
                  <a:t>Mean Harm Rating</a:t>
                </a:r>
                <a:endParaRPr lang="en-IE" dirty="0"/>
              </a:p>
            </c:rich>
          </c:tx>
          <c:layout/>
          <c:overlay val="0"/>
        </c:title>
        <c:numFmt formatCode="General" sourceLinked="1"/>
        <c:majorTickMark val="out"/>
        <c:minorTickMark val="none"/>
        <c:tickLblPos val="nextTo"/>
        <c:crossAx val="110414464"/>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Avoid HR</c:v>
                </c:pt>
              </c:strCache>
            </c:strRef>
          </c:tx>
          <c:invertIfNegative val="0"/>
          <c:errBars>
            <c:errBarType val="both"/>
            <c:errValType val="cust"/>
            <c:noEndCap val="0"/>
            <c:plus>
              <c:numRef>
                <c:f>Sheet1!$G$2:$K$2</c:f>
                <c:numCache>
                  <c:formatCode>General</c:formatCode>
                  <c:ptCount val="5"/>
                  <c:pt idx="0">
                    <c:v>0.15800000000000003</c:v>
                  </c:pt>
                  <c:pt idx="1">
                    <c:v>0.22800000000000001</c:v>
                  </c:pt>
                  <c:pt idx="2">
                    <c:v>0.32800000000000007</c:v>
                  </c:pt>
                  <c:pt idx="3">
                    <c:v>0.13300000000000001</c:v>
                  </c:pt>
                  <c:pt idx="4">
                    <c:v>0.111</c:v>
                  </c:pt>
                </c:numCache>
              </c:numRef>
            </c:plus>
            <c:minus>
              <c:numRef>
                <c:f>Sheet1!$G$2:$K$2</c:f>
                <c:numCache>
                  <c:formatCode>General</c:formatCode>
                  <c:ptCount val="5"/>
                  <c:pt idx="0">
                    <c:v>0.15800000000000003</c:v>
                  </c:pt>
                  <c:pt idx="1">
                    <c:v>0.22800000000000001</c:v>
                  </c:pt>
                  <c:pt idx="2">
                    <c:v>0.32800000000000007</c:v>
                  </c:pt>
                  <c:pt idx="3">
                    <c:v>0.13300000000000001</c:v>
                  </c:pt>
                  <c:pt idx="4">
                    <c:v>0.111</c:v>
                  </c:pt>
                </c:numCache>
              </c:numRef>
            </c:minus>
          </c:errBars>
          <c:cat>
            <c:strRef>
              <c:f>Sheet1!$B$1:$F$1</c:f>
              <c:strCache>
                <c:ptCount val="5"/>
                <c:pt idx="0">
                  <c:v>Daily</c:v>
                </c:pt>
                <c:pt idx="1">
                  <c:v>Weekly</c:v>
                </c:pt>
                <c:pt idx="2">
                  <c:v>Ex-</c:v>
                </c:pt>
                <c:pt idx="3">
                  <c:v>Exper</c:v>
                </c:pt>
                <c:pt idx="4">
                  <c:v>Never-</c:v>
                </c:pt>
              </c:strCache>
            </c:strRef>
          </c:cat>
          <c:val>
            <c:numRef>
              <c:f>Sheet1!$B$2:$F$2</c:f>
              <c:numCache>
                <c:formatCode>General</c:formatCode>
                <c:ptCount val="5"/>
                <c:pt idx="0">
                  <c:v>3.72</c:v>
                </c:pt>
                <c:pt idx="1">
                  <c:v>2.9099999999999997</c:v>
                </c:pt>
                <c:pt idx="2">
                  <c:v>2.77</c:v>
                </c:pt>
                <c:pt idx="3">
                  <c:v>1.9600000000000002</c:v>
                </c:pt>
                <c:pt idx="4">
                  <c:v>1.9400000000000002</c:v>
                </c:pt>
              </c:numCache>
            </c:numRef>
          </c:val>
        </c:ser>
        <c:dLbls>
          <c:showLegendKey val="0"/>
          <c:showVal val="0"/>
          <c:showCatName val="0"/>
          <c:showSerName val="0"/>
          <c:showPercent val="0"/>
          <c:showBubbleSize val="0"/>
        </c:dLbls>
        <c:gapWidth val="150"/>
        <c:axId val="106598784"/>
        <c:axId val="106600704"/>
      </c:barChart>
      <c:catAx>
        <c:axId val="106598784"/>
        <c:scaling>
          <c:orientation val="minMax"/>
        </c:scaling>
        <c:delete val="0"/>
        <c:axPos val="b"/>
        <c:title>
          <c:tx>
            <c:rich>
              <a:bodyPr/>
              <a:lstStyle/>
              <a:p>
                <a:pPr>
                  <a:defRPr/>
                </a:pPr>
                <a:r>
                  <a:rPr lang="en-IE"/>
                  <a:t>Smoking Status</a:t>
                </a:r>
              </a:p>
            </c:rich>
          </c:tx>
          <c:layout/>
          <c:overlay val="0"/>
        </c:title>
        <c:majorTickMark val="none"/>
        <c:minorTickMark val="none"/>
        <c:tickLblPos val="low"/>
        <c:crossAx val="106600704"/>
        <c:crosses val="autoZero"/>
        <c:auto val="1"/>
        <c:lblAlgn val="ctr"/>
        <c:lblOffset val="100"/>
        <c:noMultiLvlLbl val="0"/>
      </c:catAx>
      <c:valAx>
        <c:axId val="106600704"/>
        <c:scaling>
          <c:orientation val="minMax"/>
        </c:scaling>
        <c:delete val="0"/>
        <c:axPos val="l"/>
        <c:majorGridlines/>
        <c:title>
          <c:tx>
            <c:rich>
              <a:bodyPr/>
              <a:lstStyle/>
              <a:p>
                <a:pPr>
                  <a:defRPr/>
                </a:pPr>
                <a:r>
                  <a:rPr lang="en-IE" dirty="0"/>
                  <a:t>Mean </a:t>
                </a:r>
                <a:r>
                  <a:rPr lang="en-IE" dirty="0" smtClean="0"/>
                  <a:t>Avoidance</a:t>
                </a:r>
                <a:endParaRPr lang="en-IE" dirty="0"/>
              </a:p>
            </c:rich>
          </c:tx>
          <c:layout/>
          <c:overlay val="0"/>
        </c:title>
        <c:numFmt formatCode="General" sourceLinked="1"/>
        <c:majorTickMark val="out"/>
        <c:minorTickMark val="none"/>
        <c:tickLblPos val="nextTo"/>
        <c:crossAx val="1065987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Sheet1!$A$2</c:f>
              <c:strCache>
                <c:ptCount val="1"/>
                <c:pt idx="0">
                  <c:v>General</c:v>
                </c:pt>
              </c:strCache>
            </c:strRef>
          </c:tx>
          <c:spPr>
            <a:ln w="31750">
              <a:solidFill>
                <a:srgbClr val="0066FF"/>
              </a:solidFill>
            </a:ln>
          </c:spPr>
          <c:marker>
            <c:spPr>
              <a:solidFill>
                <a:srgbClr val="0066FF"/>
              </a:solidFill>
              <a:ln>
                <a:solidFill>
                  <a:srgbClr val="0066FF"/>
                </a:solidFill>
              </a:ln>
            </c:spPr>
          </c:marker>
          <c:errBars>
            <c:errDir val="y"/>
            <c:errBarType val="both"/>
            <c:errValType val="cust"/>
            <c:noEndCap val="0"/>
            <c:plus>
              <c:numRef>
                <c:f>Sheet1!$G$2:$K$2</c:f>
                <c:numCache>
                  <c:formatCode>General</c:formatCode>
                  <c:ptCount val="5"/>
                  <c:pt idx="0">
                    <c:v>6.9000000000000034E-2</c:v>
                  </c:pt>
                  <c:pt idx="1">
                    <c:v>9.2000000000000026E-2</c:v>
                  </c:pt>
                  <c:pt idx="2">
                    <c:v>9.2000000000000026E-2</c:v>
                  </c:pt>
                  <c:pt idx="3">
                    <c:v>4.7000000000000014E-2</c:v>
                  </c:pt>
                  <c:pt idx="4">
                    <c:v>3.3000000000000002E-2</c:v>
                  </c:pt>
                </c:numCache>
              </c:numRef>
            </c:plus>
            <c:minus>
              <c:numRef>
                <c:f>Sheet1!$G$2:$K$2</c:f>
                <c:numCache>
                  <c:formatCode>General</c:formatCode>
                  <c:ptCount val="5"/>
                  <c:pt idx="0">
                    <c:v>6.9000000000000034E-2</c:v>
                  </c:pt>
                  <c:pt idx="1">
                    <c:v>9.2000000000000026E-2</c:v>
                  </c:pt>
                  <c:pt idx="2">
                    <c:v>9.2000000000000026E-2</c:v>
                  </c:pt>
                  <c:pt idx="3">
                    <c:v>4.7000000000000014E-2</c:v>
                  </c:pt>
                  <c:pt idx="4">
                    <c:v>3.3000000000000002E-2</c:v>
                  </c:pt>
                </c:numCache>
              </c:numRef>
            </c:minus>
            <c:spPr>
              <a:ln>
                <a:solidFill>
                  <a:srgbClr val="0066FF"/>
                </a:solidFill>
              </a:ln>
            </c:spPr>
          </c:errBars>
          <c:cat>
            <c:strRef>
              <c:f>Sheet1!$B$1:$F$1</c:f>
              <c:strCache>
                <c:ptCount val="5"/>
                <c:pt idx="0">
                  <c:v>Daily</c:v>
                </c:pt>
                <c:pt idx="1">
                  <c:v>Weekly</c:v>
                </c:pt>
                <c:pt idx="2">
                  <c:v>Exper.</c:v>
                </c:pt>
                <c:pt idx="3">
                  <c:v>Ex-</c:v>
                </c:pt>
                <c:pt idx="4">
                  <c:v>Never-</c:v>
                </c:pt>
              </c:strCache>
            </c:strRef>
          </c:cat>
          <c:val>
            <c:numRef>
              <c:f>Sheet1!$B$2:$F$2</c:f>
              <c:numCache>
                <c:formatCode>General</c:formatCode>
                <c:ptCount val="5"/>
                <c:pt idx="0">
                  <c:v>3.11</c:v>
                </c:pt>
                <c:pt idx="1">
                  <c:v>3.17</c:v>
                </c:pt>
                <c:pt idx="2">
                  <c:v>3.4099999999999997</c:v>
                </c:pt>
                <c:pt idx="3">
                  <c:v>3.58</c:v>
                </c:pt>
                <c:pt idx="4">
                  <c:v>3.58</c:v>
                </c:pt>
              </c:numCache>
            </c:numRef>
          </c:val>
          <c:smooth val="0"/>
        </c:ser>
        <c:ser>
          <c:idx val="1"/>
          <c:order val="1"/>
          <c:tx>
            <c:strRef>
              <c:f>Sheet1!$A$3</c:f>
              <c:strCache>
                <c:ptCount val="1"/>
                <c:pt idx="0">
                  <c:v>Immediate</c:v>
                </c:pt>
              </c:strCache>
            </c:strRef>
          </c:tx>
          <c:spPr>
            <a:ln w="31750">
              <a:solidFill>
                <a:srgbClr val="FF0000"/>
              </a:solidFill>
            </a:ln>
          </c:spPr>
          <c:marker>
            <c:spPr>
              <a:solidFill>
                <a:srgbClr val="FF0000"/>
              </a:solidFill>
              <a:ln>
                <a:solidFill>
                  <a:srgbClr val="FF0000"/>
                </a:solidFill>
              </a:ln>
            </c:spPr>
          </c:marker>
          <c:errBars>
            <c:errDir val="y"/>
            <c:errBarType val="both"/>
            <c:errValType val="cust"/>
            <c:noEndCap val="0"/>
            <c:plus>
              <c:numRef>
                <c:f>Sheet1!$G$3:$K$3</c:f>
                <c:numCache>
                  <c:formatCode>General</c:formatCode>
                  <c:ptCount val="5"/>
                  <c:pt idx="0">
                    <c:v>4.3999999999999997E-2</c:v>
                  </c:pt>
                  <c:pt idx="1">
                    <c:v>0.14200000000000004</c:v>
                  </c:pt>
                  <c:pt idx="2">
                    <c:v>0.14200000000000004</c:v>
                  </c:pt>
                  <c:pt idx="3">
                    <c:v>7.3000000000000009E-2</c:v>
                  </c:pt>
                  <c:pt idx="4">
                    <c:v>5.1999999999999998E-2</c:v>
                  </c:pt>
                </c:numCache>
              </c:numRef>
            </c:plus>
            <c:minus>
              <c:numRef>
                <c:f>Sheet1!$G$3:$K$3</c:f>
                <c:numCache>
                  <c:formatCode>General</c:formatCode>
                  <c:ptCount val="5"/>
                  <c:pt idx="0">
                    <c:v>4.3999999999999997E-2</c:v>
                  </c:pt>
                  <c:pt idx="1">
                    <c:v>0.14200000000000004</c:v>
                  </c:pt>
                  <c:pt idx="2">
                    <c:v>0.14200000000000004</c:v>
                  </c:pt>
                  <c:pt idx="3">
                    <c:v>7.3000000000000009E-2</c:v>
                  </c:pt>
                  <c:pt idx="4">
                    <c:v>5.1999999999999998E-2</c:v>
                  </c:pt>
                </c:numCache>
              </c:numRef>
            </c:minus>
            <c:spPr>
              <a:ln>
                <a:solidFill>
                  <a:srgbClr val="FF0000"/>
                </a:solidFill>
              </a:ln>
            </c:spPr>
          </c:errBars>
          <c:cat>
            <c:strRef>
              <c:f>Sheet1!$B$1:$F$1</c:f>
              <c:strCache>
                <c:ptCount val="5"/>
                <c:pt idx="0">
                  <c:v>Daily</c:v>
                </c:pt>
                <c:pt idx="1">
                  <c:v>Weekly</c:v>
                </c:pt>
                <c:pt idx="2">
                  <c:v>Exper.</c:v>
                </c:pt>
                <c:pt idx="3">
                  <c:v>Ex-</c:v>
                </c:pt>
                <c:pt idx="4">
                  <c:v>Never-</c:v>
                </c:pt>
              </c:strCache>
            </c:strRef>
          </c:cat>
          <c:val>
            <c:numRef>
              <c:f>Sheet1!$B$3:$F$3</c:f>
              <c:numCache>
                <c:formatCode>General</c:formatCode>
                <c:ptCount val="5"/>
                <c:pt idx="0">
                  <c:v>2.86</c:v>
                </c:pt>
                <c:pt idx="1">
                  <c:v>3.03</c:v>
                </c:pt>
                <c:pt idx="2">
                  <c:v>3.11</c:v>
                </c:pt>
                <c:pt idx="3">
                  <c:v>3.3499999999999992</c:v>
                </c:pt>
                <c:pt idx="4">
                  <c:v>3.38</c:v>
                </c:pt>
              </c:numCache>
            </c:numRef>
          </c:val>
          <c:smooth val="0"/>
        </c:ser>
        <c:dLbls>
          <c:showLegendKey val="0"/>
          <c:showVal val="0"/>
          <c:showCatName val="0"/>
          <c:showSerName val="0"/>
          <c:showPercent val="0"/>
          <c:showBubbleSize val="0"/>
        </c:dLbls>
        <c:marker val="1"/>
        <c:smooth val="0"/>
        <c:axId val="94130944"/>
        <c:axId val="106692992"/>
      </c:lineChart>
      <c:catAx>
        <c:axId val="94130944"/>
        <c:scaling>
          <c:orientation val="minMax"/>
        </c:scaling>
        <c:delete val="0"/>
        <c:axPos val="b"/>
        <c:title>
          <c:tx>
            <c:rich>
              <a:bodyPr/>
              <a:lstStyle/>
              <a:p>
                <a:pPr>
                  <a:defRPr/>
                </a:pPr>
                <a:r>
                  <a:rPr lang="en-IE" dirty="0" smtClean="0"/>
                  <a:t>Smoking Status</a:t>
                </a:r>
                <a:endParaRPr lang="en-IE" dirty="0"/>
              </a:p>
            </c:rich>
          </c:tx>
          <c:layout>
            <c:manualLayout>
              <c:xMode val="edge"/>
              <c:yMode val="edge"/>
              <c:x val="0.43676984608547781"/>
              <c:y val="0.9051783153636026"/>
            </c:manualLayout>
          </c:layout>
          <c:overlay val="0"/>
        </c:title>
        <c:majorTickMark val="none"/>
        <c:minorTickMark val="none"/>
        <c:tickLblPos val="low"/>
        <c:crossAx val="106692992"/>
        <c:crosses val="autoZero"/>
        <c:auto val="1"/>
        <c:lblAlgn val="ctr"/>
        <c:lblOffset val="100"/>
        <c:noMultiLvlLbl val="0"/>
      </c:catAx>
      <c:valAx>
        <c:axId val="106692992"/>
        <c:scaling>
          <c:orientation val="minMax"/>
          <c:max val="4"/>
          <c:min val="2"/>
        </c:scaling>
        <c:delete val="0"/>
        <c:axPos val="l"/>
        <c:majorGridlines/>
        <c:title>
          <c:tx>
            <c:rich>
              <a:bodyPr/>
              <a:lstStyle/>
              <a:p>
                <a:pPr>
                  <a:defRPr/>
                </a:pPr>
                <a:r>
                  <a:rPr lang="en-IE" dirty="0" smtClean="0"/>
                  <a:t>Mean Harm Rating</a:t>
                </a:r>
                <a:endParaRPr lang="en-IE" dirty="0"/>
              </a:p>
            </c:rich>
          </c:tx>
          <c:layout/>
          <c:overlay val="0"/>
        </c:title>
        <c:numFmt formatCode="General" sourceLinked="1"/>
        <c:majorTickMark val="out"/>
        <c:minorTickMark val="none"/>
        <c:tickLblPos val="nextTo"/>
        <c:crossAx val="94130944"/>
        <c:crosses val="autoZero"/>
        <c:crossBetween val="between"/>
        <c:majorUnit val="0.5"/>
      </c:valAx>
    </c:plotArea>
    <c:legend>
      <c:legendPos val="t"/>
      <c:layout/>
      <c:overlay val="0"/>
    </c:legend>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1"/>
    </mc:Choice>
    <mc:Fallback>
      <c:style val="11"/>
    </mc:Fallback>
  </mc:AlternateContent>
  <c:chart>
    <c:autoTitleDeleted val="1"/>
    <c:plotArea>
      <c:layout/>
      <c:barChart>
        <c:barDir val="col"/>
        <c:grouping val="clustered"/>
        <c:varyColors val="0"/>
        <c:ser>
          <c:idx val="0"/>
          <c:order val="0"/>
          <c:tx>
            <c:strRef>
              <c:f>Sheet1!$A$2</c:f>
              <c:strCache>
                <c:ptCount val="1"/>
                <c:pt idx="0">
                  <c:v>Social</c:v>
                </c:pt>
              </c:strCache>
            </c:strRef>
          </c:tx>
          <c:invertIfNegative val="0"/>
          <c:errBars>
            <c:errBarType val="both"/>
            <c:errValType val="cust"/>
            <c:noEndCap val="0"/>
            <c:plus>
              <c:numRef>
                <c:f>Sheet1!$G$2:$K$2</c:f>
                <c:numCache>
                  <c:formatCode>General</c:formatCode>
                  <c:ptCount val="5"/>
                  <c:pt idx="0">
                    <c:v>0.14200000000000004</c:v>
                  </c:pt>
                  <c:pt idx="1">
                    <c:v>0.251</c:v>
                  </c:pt>
                  <c:pt idx="2">
                    <c:v>0.21100000000000005</c:v>
                  </c:pt>
                  <c:pt idx="3">
                    <c:v>0.13700000000000001</c:v>
                  </c:pt>
                  <c:pt idx="4">
                    <c:v>7.8000000000000014E-2</c:v>
                  </c:pt>
                </c:numCache>
              </c:numRef>
            </c:plus>
            <c:minus>
              <c:numRef>
                <c:f>Sheet1!$G$2:$K$2</c:f>
                <c:numCache>
                  <c:formatCode>General</c:formatCode>
                  <c:ptCount val="5"/>
                  <c:pt idx="0">
                    <c:v>0.14200000000000004</c:v>
                  </c:pt>
                  <c:pt idx="1">
                    <c:v>0.251</c:v>
                  </c:pt>
                  <c:pt idx="2">
                    <c:v>0.21100000000000005</c:v>
                  </c:pt>
                  <c:pt idx="3">
                    <c:v>0.13700000000000001</c:v>
                  </c:pt>
                  <c:pt idx="4">
                    <c:v>7.8000000000000014E-2</c:v>
                  </c:pt>
                </c:numCache>
              </c:numRef>
            </c:minus>
          </c:errBars>
          <c:cat>
            <c:strRef>
              <c:f>Sheet1!$B$1:$F$1</c:f>
              <c:strCache>
                <c:ptCount val="5"/>
                <c:pt idx="0">
                  <c:v>Daily</c:v>
                </c:pt>
                <c:pt idx="1">
                  <c:v>Weekly</c:v>
                </c:pt>
                <c:pt idx="2">
                  <c:v>Exper.</c:v>
                </c:pt>
                <c:pt idx="3">
                  <c:v>Ex-</c:v>
                </c:pt>
                <c:pt idx="4">
                  <c:v>Never-</c:v>
                </c:pt>
              </c:strCache>
            </c:strRef>
          </c:cat>
          <c:val>
            <c:numRef>
              <c:f>Sheet1!$B$2:$F$2</c:f>
              <c:numCache>
                <c:formatCode>General</c:formatCode>
                <c:ptCount val="5"/>
                <c:pt idx="0">
                  <c:v>3.75</c:v>
                </c:pt>
                <c:pt idx="1">
                  <c:v>3.4899999999999998</c:v>
                </c:pt>
                <c:pt idx="2">
                  <c:v>3.8699999999999997</c:v>
                </c:pt>
                <c:pt idx="3">
                  <c:v>3.8899999999999997</c:v>
                </c:pt>
                <c:pt idx="4">
                  <c:v>4.2300000000000004</c:v>
                </c:pt>
              </c:numCache>
            </c:numRef>
          </c:val>
        </c:ser>
        <c:ser>
          <c:idx val="1"/>
          <c:order val="1"/>
          <c:tx>
            <c:strRef>
              <c:f>Sheet1!$A$3</c:f>
              <c:strCache>
                <c:ptCount val="1"/>
                <c:pt idx="0">
                  <c:v>Recreational</c:v>
                </c:pt>
              </c:strCache>
            </c:strRef>
          </c:tx>
          <c:invertIfNegative val="0"/>
          <c:errBars>
            <c:errBarType val="both"/>
            <c:errValType val="cust"/>
            <c:noEndCap val="0"/>
            <c:plus>
              <c:numRef>
                <c:f>Sheet1!$G$3:$K$3</c:f>
                <c:numCache>
                  <c:formatCode>General</c:formatCode>
                  <c:ptCount val="5"/>
                  <c:pt idx="0">
                    <c:v>0.15900000000000006</c:v>
                  </c:pt>
                  <c:pt idx="1">
                    <c:v>0.31400000000000011</c:v>
                  </c:pt>
                  <c:pt idx="2">
                    <c:v>0.25700000000000001</c:v>
                  </c:pt>
                  <c:pt idx="3">
                    <c:v>0.14000000000000001</c:v>
                  </c:pt>
                  <c:pt idx="4">
                    <c:v>9.1000000000000025E-2</c:v>
                  </c:pt>
                </c:numCache>
              </c:numRef>
            </c:plus>
            <c:minus>
              <c:numRef>
                <c:f>Sheet1!$G$3:$K$3</c:f>
                <c:numCache>
                  <c:formatCode>General</c:formatCode>
                  <c:ptCount val="5"/>
                  <c:pt idx="0">
                    <c:v>0.15900000000000006</c:v>
                  </c:pt>
                  <c:pt idx="1">
                    <c:v>0.31400000000000011</c:v>
                  </c:pt>
                  <c:pt idx="2">
                    <c:v>0.25700000000000001</c:v>
                  </c:pt>
                  <c:pt idx="3">
                    <c:v>0.14000000000000001</c:v>
                  </c:pt>
                  <c:pt idx="4">
                    <c:v>9.1000000000000025E-2</c:v>
                  </c:pt>
                </c:numCache>
              </c:numRef>
            </c:minus>
          </c:errBars>
          <c:cat>
            <c:strRef>
              <c:f>Sheet1!$B$1:$F$1</c:f>
              <c:strCache>
                <c:ptCount val="5"/>
                <c:pt idx="0">
                  <c:v>Daily</c:v>
                </c:pt>
                <c:pt idx="1">
                  <c:v>Weekly</c:v>
                </c:pt>
                <c:pt idx="2">
                  <c:v>Exper.</c:v>
                </c:pt>
                <c:pt idx="3">
                  <c:v>Ex-</c:v>
                </c:pt>
                <c:pt idx="4">
                  <c:v>Never-</c:v>
                </c:pt>
              </c:strCache>
            </c:strRef>
          </c:cat>
          <c:val>
            <c:numRef>
              <c:f>Sheet1!$B$3:$F$3</c:f>
              <c:numCache>
                <c:formatCode>General</c:formatCode>
                <c:ptCount val="5"/>
                <c:pt idx="0">
                  <c:v>3.55</c:v>
                </c:pt>
                <c:pt idx="1">
                  <c:v>3.19</c:v>
                </c:pt>
                <c:pt idx="2">
                  <c:v>3.18</c:v>
                </c:pt>
                <c:pt idx="3">
                  <c:v>3.2</c:v>
                </c:pt>
                <c:pt idx="4">
                  <c:v>3.19</c:v>
                </c:pt>
              </c:numCache>
            </c:numRef>
          </c:val>
        </c:ser>
        <c:ser>
          <c:idx val="2"/>
          <c:order val="2"/>
          <c:tx>
            <c:strRef>
              <c:f>Sheet1!$A$4</c:f>
              <c:strCache>
                <c:ptCount val="1"/>
                <c:pt idx="0">
                  <c:v>Health &amp; Safety</c:v>
                </c:pt>
              </c:strCache>
            </c:strRef>
          </c:tx>
          <c:invertIfNegative val="0"/>
          <c:errBars>
            <c:errBarType val="both"/>
            <c:errValType val="cust"/>
            <c:noEndCap val="0"/>
            <c:plus>
              <c:numRef>
                <c:f>Sheet1!$G$4:$K$4</c:f>
                <c:numCache>
                  <c:formatCode>General</c:formatCode>
                  <c:ptCount val="5"/>
                  <c:pt idx="0">
                    <c:v>0.14500000000000005</c:v>
                  </c:pt>
                  <c:pt idx="1">
                    <c:v>0.24400000000000005</c:v>
                  </c:pt>
                  <c:pt idx="2">
                    <c:v>0.23500000000000001</c:v>
                  </c:pt>
                  <c:pt idx="3">
                    <c:v>0.12400000000000003</c:v>
                  </c:pt>
                  <c:pt idx="4">
                    <c:v>7.5000000000000011E-2</c:v>
                  </c:pt>
                </c:numCache>
              </c:numRef>
            </c:plus>
            <c:minus>
              <c:numRef>
                <c:f>Sheet1!$G$4:$K$4</c:f>
                <c:numCache>
                  <c:formatCode>General</c:formatCode>
                  <c:ptCount val="5"/>
                  <c:pt idx="0">
                    <c:v>0.14500000000000005</c:v>
                  </c:pt>
                  <c:pt idx="1">
                    <c:v>0.24400000000000005</c:v>
                  </c:pt>
                  <c:pt idx="2">
                    <c:v>0.23500000000000001</c:v>
                  </c:pt>
                  <c:pt idx="3">
                    <c:v>0.12400000000000003</c:v>
                  </c:pt>
                  <c:pt idx="4">
                    <c:v>7.5000000000000011E-2</c:v>
                  </c:pt>
                </c:numCache>
              </c:numRef>
            </c:minus>
          </c:errBars>
          <c:cat>
            <c:strRef>
              <c:f>Sheet1!$B$1:$F$1</c:f>
              <c:strCache>
                <c:ptCount val="5"/>
                <c:pt idx="0">
                  <c:v>Daily</c:v>
                </c:pt>
                <c:pt idx="1">
                  <c:v>Weekly</c:v>
                </c:pt>
                <c:pt idx="2">
                  <c:v>Exper.</c:v>
                </c:pt>
                <c:pt idx="3">
                  <c:v>Ex-</c:v>
                </c:pt>
                <c:pt idx="4">
                  <c:v>Never-</c:v>
                </c:pt>
              </c:strCache>
            </c:strRef>
          </c:cat>
          <c:val>
            <c:numRef>
              <c:f>Sheet1!$B$4:$F$4</c:f>
              <c:numCache>
                <c:formatCode>General</c:formatCode>
                <c:ptCount val="5"/>
                <c:pt idx="0">
                  <c:v>3.3</c:v>
                </c:pt>
                <c:pt idx="1">
                  <c:v>3.05</c:v>
                </c:pt>
                <c:pt idx="2">
                  <c:v>3.09</c:v>
                </c:pt>
                <c:pt idx="3">
                  <c:v>2.59</c:v>
                </c:pt>
                <c:pt idx="4">
                  <c:v>2.319999999999999</c:v>
                </c:pt>
              </c:numCache>
            </c:numRef>
          </c:val>
        </c:ser>
        <c:dLbls>
          <c:showLegendKey val="0"/>
          <c:showVal val="0"/>
          <c:showCatName val="0"/>
          <c:showSerName val="0"/>
          <c:showPercent val="0"/>
          <c:showBubbleSize val="0"/>
        </c:dLbls>
        <c:gapWidth val="150"/>
        <c:axId val="110078208"/>
        <c:axId val="110271488"/>
      </c:barChart>
      <c:catAx>
        <c:axId val="110078208"/>
        <c:scaling>
          <c:orientation val="minMax"/>
        </c:scaling>
        <c:delete val="0"/>
        <c:axPos val="b"/>
        <c:title>
          <c:tx>
            <c:rich>
              <a:bodyPr/>
              <a:lstStyle/>
              <a:p>
                <a:pPr>
                  <a:defRPr/>
                </a:pPr>
                <a:r>
                  <a:rPr lang="en-IE"/>
                  <a:t>Smoking Status</a:t>
                </a:r>
              </a:p>
            </c:rich>
          </c:tx>
          <c:layout/>
          <c:overlay val="0"/>
        </c:title>
        <c:majorTickMark val="none"/>
        <c:minorTickMark val="none"/>
        <c:tickLblPos val="low"/>
        <c:crossAx val="110271488"/>
        <c:crosses val="autoZero"/>
        <c:auto val="1"/>
        <c:lblAlgn val="ctr"/>
        <c:lblOffset val="100"/>
        <c:noMultiLvlLbl val="0"/>
      </c:catAx>
      <c:valAx>
        <c:axId val="110271488"/>
        <c:scaling>
          <c:orientation val="minMax"/>
        </c:scaling>
        <c:delete val="0"/>
        <c:axPos val="l"/>
        <c:majorGridlines/>
        <c:title>
          <c:tx>
            <c:rich>
              <a:bodyPr/>
              <a:lstStyle/>
              <a:p>
                <a:pPr>
                  <a:defRPr/>
                </a:pPr>
                <a:r>
                  <a:rPr lang="en-IE" dirty="0"/>
                  <a:t>Mean DOSPERT </a:t>
                </a:r>
                <a:r>
                  <a:rPr lang="en-IE" dirty="0" smtClean="0"/>
                  <a:t>Score</a:t>
                </a:r>
                <a:endParaRPr lang="en-IE" dirty="0"/>
              </a:p>
            </c:rich>
          </c:tx>
          <c:layout/>
          <c:overlay val="0"/>
        </c:title>
        <c:numFmt formatCode="General" sourceLinked="1"/>
        <c:majorTickMark val="out"/>
        <c:minorTickMark val="none"/>
        <c:tickLblPos val="nextTo"/>
        <c:crossAx val="110078208"/>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0D7973-8E56-4F9D-AFA7-1EE64877F67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IE"/>
        </a:p>
      </dgm:t>
    </dgm:pt>
    <dgm:pt modelId="{5476990D-B63C-4D2D-8D68-E783AEFECDA1}">
      <dgm:prSet phldrT="[Text]" custT="1"/>
      <dgm:spPr/>
      <dgm:t>
        <a:bodyPr/>
        <a:lstStyle/>
        <a:p>
          <a:r>
            <a:rPr lang="en-IE" sz="1600" dirty="0" smtClean="0"/>
            <a:t>Participants</a:t>
          </a:r>
        </a:p>
        <a:p>
          <a:r>
            <a:rPr lang="en-IE" sz="1600" dirty="0" smtClean="0"/>
            <a:t>N = 602</a:t>
          </a:r>
          <a:endParaRPr lang="en-IE" sz="1600" dirty="0"/>
        </a:p>
      </dgm:t>
    </dgm:pt>
    <dgm:pt modelId="{7E92BEE8-00C7-4102-8631-5C8C26EA9009}" type="parTrans" cxnId="{0FA5C4AF-FF50-439A-B9F4-1DAD4EDF50A7}">
      <dgm:prSet/>
      <dgm:spPr/>
      <dgm:t>
        <a:bodyPr/>
        <a:lstStyle/>
        <a:p>
          <a:endParaRPr lang="en-IE"/>
        </a:p>
      </dgm:t>
    </dgm:pt>
    <dgm:pt modelId="{D2EB6F9D-96BE-4C3D-AAA1-6AA604FA55FB}" type="sibTrans" cxnId="{0FA5C4AF-FF50-439A-B9F4-1DAD4EDF50A7}">
      <dgm:prSet/>
      <dgm:spPr/>
      <dgm:t>
        <a:bodyPr/>
        <a:lstStyle/>
        <a:p>
          <a:endParaRPr lang="en-IE"/>
        </a:p>
      </dgm:t>
    </dgm:pt>
    <dgm:pt modelId="{91718E6D-C30A-4094-A3E9-4ADD5CA5F019}">
      <dgm:prSet phldrT="[Text]" custT="1"/>
      <dgm:spPr/>
      <dgm:t>
        <a:bodyPr/>
        <a:lstStyle/>
        <a:p>
          <a:r>
            <a:rPr lang="en-IE" sz="1600" dirty="0" smtClean="0"/>
            <a:t>Weekly</a:t>
          </a:r>
        </a:p>
        <a:p>
          <a:r>
            <a:rPr lang="en-IE" sz="1600" dirty="0" smtClean="0"/>
            <a:t>Smoker</a:t>
          </a:r>
        </a:p>
        <a:p>
          <a:r>
            <a:rPr lang="en-IE" sz="1600" dirty="0" smtClean="0"/>
            <a:t>N = 35</a:t>
          </a:r>
          <a:endParaRPr lang="en-IE" sz="1600" dirty="0"/>
        </a:p>
      </dgm:t>
    </dgm:pt>
    <dgm:pt modelId="{2920ED28-E6CB-46FC-A747-17E494939366}" type="parTrans" cxnId="{9BD01695-8AB7-4880-9460-163DC21B35D6}">
      <dgm:prSet/>
      <dgm:spPr/>
      <dgm:t>
        <a:bodyPr/>
        <a:lstStyle/>
        <a:p>
          <a:endParaRPr lang="en-IE"/>
        </a:p>
      </dgm:t>
    </dgm:pt>
    <dgm:pt modelId="{5E5F0BD5-37F9-4636-B603-80A378192A42}" type="sibTrans" cxnId="{9BD01695-8AB7-4880-9460-163DC21B35D6}">
      <dgm:prSet/>
      <dgm:spPr/>
      <dgm:t>
        <a:bodyPr/>
        <a:lstStyle/>
        <a:p>
          <a:endParaRPr lang="en-IE"/>
        </a:p>
      </dgm:t>
    </dgm:pt>
    <dgm:pt modelId="{9DA8CFB4-A1F7-4D50-9247-B3C9C4A573B5}">
      <dgm:prSet phldrT="[Text]" custT="1"/>
      <dgm:spPr/>
      <dgm:t>
        <a:bodyPr/>
        <a:lstStyle/>
        <a:p>
          <a:r>
            <a:rPr lang="en-IE" sz="1600" dirty="0" smtClean="0"/>
            <a:t>Daily</a:t>
          </a:r>
        </a:p>
        <a:p>
          <a:r>
            <a:rPr lang="en-IE" sz="1600" dirty="0" smtClean="0"/>
            <a:t>Smoker</a:t>
          </a:r>
        </a:p>
        <a:p>
          <a:r>
            <a:rPr lang="en-IE" sz="1600" dirty="0" smtClean="0"/>
            <a:t>N = 145</a:t>
          </a:r>
          <a:endParaRPr lang="en-IE" sz="1600" dirty="0"/>
        </a:p>
      </dgm:t>
    </dgm:pt>
    <dgm:pt modelId="{A49B2133-1BF8-4D0C-9D1B-6384754A66B5}" type="parTrans" cxnId="{C0A92EAE-6C1C-4AB5-B165-9F38B8AB3164}">
      <dgm:prSet/>
      <dgm:spPr/>
      <dgm:t>
        <a:bodyPr/>
        <a:lstStyle/>
        <a:p>
          <a:endParaRPr lang="en-IE"/>
        </a:p>
      </dgm:t>
    </dgm:pt>
    <dgm:pt modelId="{08336030-B7CB-4C4E-9525-3E0BE37CAC97}" type="sibTrans" cxnId="{C0A92EAE-6C1C-4AB5-B165-9F38B8AB3164}">
      <dgm:prSet/>
      <dgm:spPr/>
      <dgm:t>
        <a:bodyPr/>
        <a:lstStyle/>
        <a:p>
          <a:endParaRPr lang="en-IE"/>
        </a:p>
      </dgm:t>
    </dgm:pt>
    <dgm:pt modelId="{35513D8A-7C22-4520-B662-8A54D4BDA050}">
      <dgm:prSet custT="1"/>
      <dgm:spPr/>
      <dgm:t>
        <a:bodyPr/>
        <a:lstStyle/>
        <a:p>
          <a:r>
            <a:rPr lang="en-IE" sz="1600" dirty="0" smtClean="0"/>
            <a:t>Ex-Smoker</a:t>
          </a:r>
        </a:p>
        <a:p>
          <a:r>
            <a:rPr lang="en-IE" sz="1600" dirty="0" smtClean="0"/>
            <a:t>N = 35</a:t>
          </a:r>
          <a:endParaRPr lang="en-IE" sz="1600" dirty="0"/>
        </a:p>
      </dgm:t>
    </dgm:pt>
    <dgm:pt modelId="{D4920BC5-07A0-48E4-AC4E-0ABE46BF9633}" type="parTrans" cxnId="{BCDB8B72-BB2C-4105-96DB-E30ADA62A33A}">
      <dgm:prSet/>
      <dgm:spPr/>
      <dgm:t>
        <a:bodyPr/>
        <a:lstStyle/>
        <a:p>
          <a:endParaRPr lang="en-IE"/>
        </a:p>
      </dgm:t>
    </dgm:pt>
    <dgm:pt modelId="{1BD8174F-C85F-4132-A97D-656C2AF73159}" type="sibTrans" cxnId="{BCDB8B72-BB2C-4105-96DB-E30ADA62A33A}">
      <dgm:prSet/>
      <dgm:spPr/>
      <dgm:t>
        <a:bodyPr/>
        <a:lstStyle/>
        <a:p>
          <a:endParaRPr lang="en-IE"/>
        </a:p>
      </dgm:t>
    </dgm:pt>
    <dgm:pt modelId="{2DDB99F9-5C0C-46DA-A96B-AF97967651F1}">
      <dgm:prSet custT="1"/>
      <dgm:spPr/>
      <dgm:t>
        <a:bodyPr/>
        <a:lstStyle/>
        <a:p>
          <a:r>
            <a:rPr lang="en-IE" sz="1600" dirty="0" smtClean="0"/>
            <a:t>Experimental </a:t>
          </a:r>
        </a:p>
        <a:p>
          <a:r>
            <a:rPr lang="en-IE" sz="1600" dirty="0" smtClean="0"/>
            <a:t>Smoker</a:t>
          </a:r>
        </a:p>
        <a:p>
          <a:r>
            <a:rPr lang="en-IE" sz="1600" dirty="0" smtClean="0"/>
            <a:t>N = 130</a:t>
          </a:r>
          <a:endParaRPr lang="en-IE" sz="1600" dirty="0"/>
        </a:p>
      </dgm:t>
    </dgm:pt>
    <dgm:pt modelId="{79D2FF28-B36E-4BDA-B308-352A1F33B4CA}" type="parTrans" cxnId="{1AC011BB-7723-43DB-B4E7-C9E3B7821FCC}">
      <dgm:prSet/>
      <dgm:spPr/>
      <dgm:t>
        <a:bodyPr/>
        <a:lstStyle/>
        <a:p>
          <a:endParaRPr lang="en-IE"/>
        </a:p>
      </dgm:t>
    </dgm:pt>
    <dgm:pt modelId="{9D089F10-8900-430E-AE52-99618281352D}" type="sibTrans" cxnId="{1AC011BB-7723-43DB-B4E7-C9E3B7821FCC}">
      <dgm:prSet/>
      <dgm:spPr/>
      <dgm:t>
        <a:bodyPr/>
        <a:lstStyle/>
        <a:p>
          <a:endParaRPr lang="en-IE"/>
        </a:p>
      </dgm:t>
    </dgm:pt>
    <dgm:pt modelId="{F5C02E80-9F0C-4810-BB52-9E30DA31A0CF}">
      <dgm:prSet custT="1"/>
      <dgm:spPr/>
      <dgm:t>
        <a:bodyPr/>
        <a:lstStyle/>
        <a:p>
          <a:r>
            <a:rPr lang="en-IE" sz="1600" dirty="0" smtClean="0"/>
            <a:t>Never</a:t>
          </a:r>
        </a:p>
        <a:p>
          <a:r>
            <a:rPr lang="en-IE" sz="1600" dirty="0" smtClean="0"/>
            <a:t>Smoker</a:t>
          </a:r>
        </a:p>
        <a:p>
          <a:r>
            <a:rPr lang="en-IE" sz="1600" dirty="0" smtClean="0"/>
            <a:t>N = 257</a:t>
          </a:r>
          <a:endParaRPr lang="en-IE" sz="1600" dirty="0"/>
        </a:p>
      </dgm:t>
    </dgm:pt>
    <dgm:pt modelId="{9FEB86E4-B9B1-470D-8769-26A8DA3AEB6A}" type="parTrans" cxnId="{5DA5E446-17BC-4CF3-8019-A3B740D2DEF8}">
      <dgm:prSet/>
      <dgm:spPr/>
      <dgm:t>
        <a:bodyPr/>
        <a:lstStyle/>
        <a:p>
          <a:endParaRPr lang="en-IE"/>
        </a:p>
      </dgm:t>
    </dgm:pt>
    <dgm:pt modelId="{56D7687C-BBF0-45C4-965D-3E9A59E2C9FF}" type="sibTrans" cxnId="{5DA5E446-17BC-4CF3-8019-A3B740D2DEF8}">
      <dgm:prSet/>
      <dgm:spPr/>
      <dgm:t>
        <a:bodyPr/>
        <a:lstStyle/>
        <a:p>
          <a:endParaRPr lang="en-IE"/>
        </a:p>
      </dgm:t>
    </dgm:pt>
    <dgm:pt modelId="{040094EC-934C-4BFF-AEA1-82D28AF3F941}" type="pres">
      <dgm:prSet presAssocID="{120D7973-8E56-4F9D-AFA7-1EE64877F677}" presName="hierChild1" presStyleCnt="0">
        <dgm:presLayoutVars>
          <dgm:orgChart val="1"/>
          <dgm:chPref val="1"/>
          <dgm:dir/>
          <dgm:animOne val="branch"/>
          <dgm:animLvl val="lvl"/>
          <dgm:resizeHandles/>
        </dgm:presLayoutVars>
      </dgm:prSet>
      <dgm:spPr/>
      <dgm:t>
        <a:bodyPr/>
        <a:lstStyle/>
        <a:p>
          <a:endParaRPr lang="en-IE"/>
        </a:p>
      </dgm:t>
    </dgm:pt>
    <dgm:pt modelId="{FD4C21A0-142F-4213-8281-AAF2DBD97365}" type="pres">
      <dgm:prSet presAssocID="{5476990D-B63C-4D2D-8D68-E783AEFECDA1}" presName="hierRoot1" presStyleCnt="0">
        <dgm:presLayoutVars>
          <dgm:hierBranch val="init"/>
        </dgm:presLayoutVars>
      </dgm:prSet>
      <dgm:spPr/>
    </dgm:pt>
    <dgm:pt modelId="{139A131F-C2C3-42D0-AFA5-A61217093015}" type="pres">
      <dgm:prSet presAssocID="{5476990D-B63C-4D2D-8D68-E783AEFECDA1}" presName="rootComposite1" presStyleCnt="0"/>
      <dgm:spPr/>
    </dgm:pt>
    <dgm:pt modelId="{BD396829-8075-4A4E-A281-39E71392B1AB}" type="pres">
      <dgm:prSet presAssocID="{5476990D-B63C-4D2D-8D68-E783AEFECDA1}" presName="rootText1" presStyleLbl="node0" presStyleIdx="0" presStyleCnt="1" custScaleX="101510" custScaleY="105684">
        <dgm:presLayoutVars>
          <dgm:chPref val="3"/>
        </dgm:presLayoutVars>
      </dgm:prSet>
      <dgm:spPr/>
      <dgm:t>
        <a:bodyPr/>
        <a:lstStyle/>
        <a:p>
          <a:endParaRPr lang="en-IE"/>
        </a:p>
      </dgm:t>
    </dgm:pt>
    <dgm:pt modelId="{2B36B76D-AFF2-4824-AA93-78C9A01F505D}" type="pres">
      <dgm:prSet presAssocID="{5476990D-B63C-4D2D-8D68-E783AEFECDA1}" presName="rootConnector1" presStyleLbl="node1" presStyleIdx="0" presStyleCnt="0"/>
      <dgm:spPr/>
      <dgm:t>
        <a:bodyPr/>
        <a:lstStyle/>
        <a:p>
          <a:endParaRPr lang="en-IE"/>
        </a:p>
      </dgm:t>
    </dgm:pt>
    <dgm:pt modelId="{DCB63650-38E6-4770-BEA0-5D9A8F0F8A41}" type="pres">
      <dgm:prSet presAssocID="{5476990D-B63C-4D2D-8D68-E783AEFECDA1}" presName="hierChild2" presStyleCnt="0"/>
      <dgm:spPr/>
    </dgm:pt>
    <dgm:pt modelId="{4D9C2AF9-2F4E-4DB5-AF68-CA5A7FAA08A2}" type="pres">
      <dgm:prSet presAssocID="{A49B2133-1BF8-4D0C-9D1B-6384754A66B5}" presName="Name37" presStyleLbl="parChTrans1D2" presStyleIdx="0" presStyleCnt="5"/>
      <dgm:spPr/>
      <dgm:t>
        <a:bodyPr/>
        <a:lstStyle/>
        <a:p>
          <a:endParaRPr lang="en-IE"/>
        </a:p>
      </dgm:t>
    </dgm:pt>
    <dgm:pt modelId="{27AF2E73-D8AA-4421-8B45-D94D4D8AAB03}" type="pres">
      <dgm:prSet presAssocID="{9DA8CFB4-A1F7-4D50-9247-B3C9C4A573B5}" presName="hierRoot2" presStyleCnt="0">
        <dgm:presLayoutVars>
          <dgm:hierBranch val="init"/>
        </dgm:presLayoutVars>
      </dgm:prSet>
      <dgm:spPr/>
    </dgm:pt>
    <dgm:pt modelId="{09D38651-AA8F-4741-97AD-5E7714B4B137}" type="pres">
      <dgm:prSet presAssocID="{9DA8CFB4-A1F7-4D50-9247-B3C9C4A573B5}" presName="rootComposite" presStyleCnt="0"/>
      <dgm:spPr/>
    </dgm:pt>
    <dgm:pt modelId="{535789E2-1170-42C2-93E9-C17B906F8EEA}" type="pres">
      <dgm:prSet presAssocID="{9DA8CFB4-A1F7-4D50-9247-B3C9C4A573B5}" presName="rootText" presStyleLbl="node2" presStyleIdx="0" presStyleCnt="5" custScaleX="104497" custScaleY="129250" custLinFactNeighborX="15089" custLinFactNeighborY="4029">
        <dgm:presLayoutVars>
          <dgm:chPref val="3"/>
        </dgm:presLayoutVars>
      </dgm:prSet>
      <dgm:spPr/>
      <dgm:t>
        <a:bodyPr/>
        <a:lstStyle/>
        <a:p>
          <a:endParaRPr lang="en-IE"/>
        </a:p>
      </dgm:t>
    </dgm:pt>
    <dgm:pt modelId="{33DA57C4-FC0A-4666-AA85-D2B93D60410E}" type="pres">
      <dgm:prSet presAssocID="{9DA8CFB4-A1F7-4D50-9247-B3C9C4A573B5}" presName="rootConnector" presStyleLbl="node2" presStyleIdx="0" presStyleCnt="5"/>
      <dgm:spPr/>
      <dgm:t>
        <a:bodyPr/>
        <a:lstStyle/>
        <a:p>
          <a:endParaRPr lang="en-IE"/>
        </a:p>
      </dgm:t>
    </dgm:pt>
    <dgm:pt modelId="{73BA67AC-4B84-42BD-922B-367FEB3AFA7D}" type="pres">
      <dgm:prSet presAssocID="{9DA8CFB4-A1F7-4D50-9247-B3C9C4A573B5}" presName="hierChild4" presStyleCnt="0"/>
      <dgm:spPr/>
    </dgm:pt>
    <dgm:pt modelId="{AC1E4408-741F-4A88-8DEA-9990513E96BC}" type="pres">
      <dgm:prSet presAssocID="{9DA8CFB4-A1F7-4D50-9247-B3C9C4A573B5}" presName="hierChild5" presStyleCnt="0"/>
      <dgm:spPr/>
    </dgm:pt>
    <dgm:pt modelId="{B4C5C598-5D47-4D16-898F-7178C3E0BC7A}" type="pres">
      <dgm:prSet presAssocID="{2920ED28-E6CB-46FC-A747-17E494939366}" presName="Name37" presStyleLbl="parChTrans1D2" presStyleIdx="1" presStyleCnt="5"/>
      <dgm:spPr/>
      <dgm:t>
        <a:bodyPr/>
        <a:lstStyle/>
        <a:p>
          <a:endParaRPr lang="en-IE"/>
        </a:p>
      </dgm:t>
    </dgm:pt>
    <dgm:pt modelId="{344D7B14-FC0C-4CBC-A203-E4BF8983A1A0}" type="pres">
      <dgm:prSet presAssocID="{91718E6D-C30A-4094-A3E9-4ADD5CA5F019}" presName="hierRoot2" presStyleCnt="0">
        <dgm:presLayoutVars>
          <dgm:hierBranch val="init"/>
        </dgm:presLayoutVars>
      </dgm:prSet>
      <dgm:spPr/>
    </dgm:pt>
    <dgm:pt modelId="{B7E5EEB9-7F01-4139-B008-06F586AA0923}" type="pres">
      <dgm:prSet presAssocID="{91718E6D-C30A-4094-A3E9-4ADD5CA5F019}" presName="rootComposite" presStyleCnt="0"/>
      <dgm:spPr/>
    </dgm:pt>
    <dgm:pt modelId="{C32C4BD4-FBED-4455-A704-8BBA36F42EF4}" type="pres">
      <dgm:prSet presAssocID="{91718E6D-C30A-4094-A3E9-4ADD5CA5F019}" presName="rootText" presStyleLbl="node2" presStyleIdx="1" presStyleCnt="5" custScaleX="104075" custScaleY="130297" custLinFactNeighborX="15089" custLinFactNeighborY="4029">
        <dgm:presLayoutVars>
          <dgm:chPref val="3"/>
        </dgm:presLayoutVars>
      </dgm:prSet>
      <dgm:spPr/>
      <dgm:t>
        <a:bodyPr/>
        <a:lstStyle/>
        <a:p>
          <a:endParaRPr lang="en-IE"/>
        </a:p>
      </dgm:t>
    </dgm:pt>
    <dgm:pt modelId="{23FD56A3-7170-4ED8-8A64-92406EC689FD}" type="pres">
      <dgm:prSet presAssocID="{91718E6D-C30A-4094-A3E9-4ADD5CA5F019}" presName="rootConnector" presStyleLbl="node2" presStyleIdx="1" presStyleCnt="5"/>
      <dgm:spPr/>
      <dgm:t>
        <a:bodyPr/>
        <a:lstStyle/>
        <a:p>
          <a:endParaRPr lang="en-IE"/>
        </a:p>
      </dgm:t>
    </dgm:pt>
    <dgm:pt modelId="{7EFEDCD6-2FCE-442D-8143-AB541846BBB8}" type="pres">
      <dgm:prSet presAssocID="{91718E6D-C30A-4094-A3E9-4ADD5CA5F019}" presName="hierChild4" presStyleCnt="0"/>
      <dgm:spPr/>
    </dgm:pt>
    <dgm:pt modelId="{F10D1113-2EA1-4233-A25D-CB247033719D}" type="pres">
      <dgm:prSet presAssocID="{91718E6D-C30A-4094-A3E9-4ADD5CA5F019}" presName="hierChild5" presStyleCnt="0"/>
      <dgm:spPr/>
    </dgm:pt>
    <dgm:pt modelId="{C036B424-4DFD-4533-BDCC-E588937C7389}" type="pres">
      <dgm:prSet presAssocID="{D4920BC5-07A0-48E4-AC4E-0ABE46BF9633}" presName="Name37" presStyleLbl="parChTrans1D2" presStyleIdx="2" presStyleCnt="5"/>
      <dgm:spPr/>
      <dgm:t>
        <a:bodyPr/>
        <a:lstStyle/>
        <a:p>
          <a:endParaRPr lang="en-IE"/>
        </a:p>
      </dgm:t>
    </dgm:pt>
    <dgm:pt modelId="{855DD5E1-7635-4E45-9F00-5D90067EDFFB}" type="pres">
      <dgm:prSet presAssocID="{35513D8A-7C22-4520-B662-8A54D4BDA050}" presName="hierRoot2" presStyleCnt="0">
        <dgm:presLayoutVars>
          <dgm:hierBranch val="init"/>
        </dgm:presLayoutVars>
      </dgm:prSet>
      <dgm:spPr/>
    </dgm:pt>
    <dgm:pt modelId="{AE51E36E-860B-4406-9550-A16739714B4B}" type="pres">
      <dgm:prSet presAssocID="{35513D8A-7C22-4520-B662-8A54D4BDA050}" presName="rootComposite" presStyleCnt="0"/>
      <dgm:spPr/>
    </dgm:pt>
    <dgm:pt modelId="{C6E718F6-F57B-4696-8155-180E52AEE010}" type="pres">
      <dgm:prSet presAssocID="{35513D8A-7C22-4520-B662-8A54D4BDA050}" presName="rootText" presStyleLbl="node2" presStyleIdx="2" presStyleCnt="5" custScaleX="104658" custScaleY="135567" custLinFactNeighborX="10384" custLinFactNeighborY="0">
        <dgm:presLayoutVars>
          <dgm:chPref val="3"/>
        </dgm:presLayoutVars>
      </dgm:prSet>
      <dgm:spPr/>
      <dgm:t>
        <a:bodyPr/>
        <a:lstStyle/>
        <a:p>
          <a:endParaRPr lang="en-IE"/>
        </a:p>
      </dgm:t>
    </dgm:pt>
    <dgm:pt modelId="{1C23F33B-BCC8-4CEB-AAAB-DB8CEA3CEA48}" type="pres">
      <dgm:prSet presAssocID="{35513D8A-7C22-4520-B662-8A54D4BDA050}" presName="rootConnector" presStyleLbl="node2" presStyleIdx="2" presStyleCnt="5"/>
      <dgm:spPr/>
      <dgm:t>
        <a:bodyPr/>
        <a:lstStyle/>
        <a:p>
          <a:endParaRPr lang="en-IE"/>
        </a:p>
      </dgm:t>
    </dgm:pt>
    <dgm:pt modelId="{6EC4C77E-9BC7-49AB-97AE-EB490E3CE6AF}" type="pres">
      <dgm:prSet presAssocID="{35513D8A-7C22-4520-B662-8A54D4BDA050}" presName="hierChild4" presStyleCnt="0"/>
      <dgm:spPr/>
    </dgm:pt>
    <dgm:pt modelId="{5E6E5A41-5787-4995-B276-E198A5326598}" type="pres">
      <dgm:prSet presAssocID="{35513D8A-7C22-4520-B662-8A54D4BDA050}" presName="hierChild5" presStyleCnt="0"/>
      <dgm:spPr/>
    </dgm:pt>
    <dgm:pt modelId="{1E3E081B-E502-475B-A287-0E4D925F33C6}" type="pres">
      <dgm:prSet presAssocID="{79D2FF28-B36E-4BDA-B308-352A1F33B4CA}" presName="Name37" presStyleLbl="parChTrans1D2" presStyleIdx="3" presStyleCnt="5"/>
      <dgm:spPr/>
      <dgm:t>
        <a:bodyPr/>
        <a:lstStyle/>
        <a:p>
          <a:endParaRPr lang="en-IE"/>
        </a:p>
      </dgm:t>
    </dgm:pt>
    <dgm:pt modelId="{FF0E6B67-F677-47D3-9C11-A5C91FAD461F}" type="pres">
      <dgm:prSet presAssocID="{2DDB99F9-5C0C-46DA-A96B-AF97967651F1}" presName="hierRoot2" presStyleCnt="0">
        <dgm:presLayoutVars>
          <dgm:hierBranch val="init"/>
        </dgm:presLayoutVars>
      </dgm:prSet>
      <dgm:spPr/>
    </dgm:pt>
    <dgm:pt modelId="{728DB980-81E1-4BBA-8FF2-992F0AB86E92}" type="pres">
      <dgm:prSet presAssocID="{2DDB99F9-5C0C-46DA-A96B-AF97967651F1}" presName="rootComposite" presStyleCnt="0"/>
      <dgm:spPr/>
    </dgm:pt>
    <dgm:pt modelId="{926C705B-96A1-4F01-B535-09EF105F706A}" type="pres">
      <dgm:prSet presAssocID="{2DDB99F9-5C0C-46DA-A96B-AF97967651F1}" presName="rootText" presStyleLbl="node2" presStyleIdx="3" presStyleCnt="5" custScaleX="104403" custScaleY="136893">
        <dgm:presLayoutVars>
          <dgm:chPref val="3"/>
        </dgm:presLayoutVars>
      </dgm:prSet>
      <dgm:spPr/>
      <dgm:t>
        <a:bodyPr/>
        <a:lstStyle/>
        <a:p>
          <a:endParaRPr lang="en-IE"/>
        </a:p>
      </dgm:t>
    </dgm:pt>
    <dgm:pt modelId="{08BE8947-E5F2-4EFE-AAED-4681217B5733}" type="pres">
      <dgm:prSet presAssocID="{2DDB99F9-5C0C-46DA-A96B-AF97967651F1}" presName="rootConnector" presStyleLbl="node2" presStyleIdx="3" presStyleCnt="5"/>
      <dgm:spPr/>
      <dgm:t>
        <a:bodyPr/>
        <a:lstStyle/>
        <a:p>
          <a:endParaRPr lang="en-IE"/>
        </a:p>
      </dgm:t>
    </dgm:pt>
    <dgm:pt modelId="{B178D005-565C-4C26-A3CA-001F5DEB9516}" type="pres">
      <dgm:prSet presAssocID="{2DDB99F9-5C0C-46DA-A96B-AF97967651F1}" presName="hierChild4" presStyleCnt="0"/>
      <dgm:spPr/>
    </dgm:pt>
    <dgm:pt modelId="{5ECA551E-2356-417D-8411-1EF83149EB24}" type="pres">
      <dgm:prSet presAssocID="{2DDB99F9-5C0C-46DA-A96B-AF97967651F1}" presName="hierChild5" presStyleCnt="0"/>
      <dgm:spPr/>
    </dgm:pt>
    <dgm:pt modelId="{ECDD276C-C25F-4BDF-914B-96A9913D6564}" type="pres">
      <dgm:prSet presAssocID="{9FEB86E4-B9B1-470D-8769-26A8DA3AEB6A}" presName="Name37" presStyleLbl="parChTrans1D2" presStyleIdx="4" presStyleCnt="5"/>
      <dgm:spPr/>
      <dgm:t>
        <a:bodyPr/>
        <a:lstStyle/>
        <a:p>
          <a:endParaRPr lang="en-IE"/>
        </a:p>
      </dgm:t>
    </dgm:pt>
    <dgm:pt modelId="{005AA48D-6629-472E-AE91-9D54A864BDBC}" type="pres">
      <dgm:prSet presAssocID="{F5C02E80-9F0C-4810-BB52-9E30DA31A0CF}" presName="hierRoot2" presStyleCnt="0">
        <dgm:presLayoutVars>
          <dgm:hierBranch val="init"/>
        </dgm:presLayoutVars>
      </dgm:prSet>
      <dgm:spPr/>
    </dgm:pt>
    <dgm:pt modelId="{8639C9DB-31FA-4953-B09E-71642F498A38}" type="pres">
      <dgm:prSet presAssocID="{F5C02E80-9F0C-4810-BB52-9E30DA31A0CF}" presName="rootComposite" presStyleCnt="0"/>
      <dgm:spPr/>
    </dgm:pt>
    <dgm:pt modelId="{A68D5871-3A8E-437A-8B8F-BD19E32B904C}" type="pres">
      <dgm:prSet presAssocID="{F5C02E80-9F0C-4810-BB52-9E30DA31A0CF}" presName="rootText" presStyleLbl="node2" presStyleIdx="4" presStyleCnt="5" custScaleX="96681" custScaleY="138232">
        <dgm:presLayoutVars>
          <dgm:chPref val="3"/>
        </dgm:presLayoutVars>
      </dgm:prSet>
      <dgm:spPr/>
      <dgm:t>
        <a:bodyPr/>
        <a:lstStyle/>
        <a:p>
          <a:endParaRPr lang="en-IE"/>
        </a:p>
      </dgm:t>
    </dgm:pt>
    <dgm:pt modelId="{753C8D88-3F8C-4F98-88E0-40F209000D15}" type="pres">
      <dgm:prSet presAssocID="{F5C02E80-9F0C-4810-BB52-9E30DA31A0CF}" presName="rootConnector" presStyleLbl="node2" presStyleIdx="4" presStyleCnt="5"/>
      <dgm:spPr/>
      <dgm:t>
        <a:bodyPr/>
        <a:lstStyle/>
        <a:p>
          <a:endParaRPr lang="en-IE"/>
        </a:p>
      </dgm:t>
    </dgm:pt>
    <dgm:pt modelId="{C51B24E9-1EE7-40B1-ADFC-CF9916A506CB}" type="pres">
      <dgm:prSet presAssocID="{F5C02E80-9F0C-4810-BB52-9E30DA31A0CF}" presName="hierChild4" presStyleCnt="0"/>
      <dgm:spPr/>
    </dgm:pt>
    <dgm:pt modelId="{033BA5F1-9F70-4B73-92D9-E1264FE31469}" type="pres">
      <dgm:prSet presAssocID="{F5C02E80-9F0C-4810-BB52-9E30DA31A0CF}" presName="hierChild5" presStyleCnt="0"/>
      <dgm:spPr/>
    </dgm:pt>
    <dgm:pt modelId="{C81CA096-6A70-448C-8AA6-17C99306E17B}" type="pres">
      <dgm:prSet presAssocID="{5476990D-B63C-4D2D-8D68-E783AEFECDA1}" presName="hierChild3" presStyleCnt="0"/>
      <dgm:spPr/>
    </dgm:pt>
  </dgm:ptLst>
  <dgm:cxnLst>
    <dgm:cxn modelId="{71A2B32C-782F-4B46-8A00-D45620B07108}" type="presOf" srcId="{5476990D-B63C-4D2D-8D68-E783AEFECDA1}" destId="{2B36B76D-AFF2-4824-AA93-78C9A01F505D}" srcOrd="1" destOrd="0" presId="urn:microsoft.com/office/officeart/2005/8/layout/orgChart1"/>
    <dgm:cxn modelId="{9BD01695-8AB7-4880-9460-163DC21B35D6}" srcId="{5476990D-B63C-4D2D-8D68-E783AEFECDA1}" destId="{91718E6D-C30A-4094-A3E9-4ADD5CA5F019}" srcOrd="1" destOrd="0" parTransId="{2920ED28-E6CB-46FC-A747-17E494939366}" sibTransId="{5E5F0BD5-37F9-4636-B603-80A378192A42}"/>
    <dgm:cxn modelId="{75E372FE-E437-4500-BB29-1D55B2CC0CF2}" type="presOf" srcId="{D4920BC5-07A0-48E4-AC4E-0ABE46BF9633}" destId="{C036B424-4DFD-4533-BDCC-E588937C7389}" srcOrd="0" destOrd="0" presId="urn:microsoft.com/office/officeart/2005/8/layout/orgChart1"/>
    <dgm:cxn modelId="{259F5D38-FD76-4943-986A-45A4B539C5C5}" type="presOf" srcId="{5476990D-B63C-4D2D-8D68-E783AEFECDA1}" destId="{BD396829-8075-4A4E-A281-39E71392B1AB}" srcOrd="0" destOrd="0" presId="urn:microsoft.com/office/officeart/2005/8/layout/orgChart1"/>
    <dgm:cxn modelId="{CB2C1D50-90E3-4382-82F7-CE1982DDD156}" type="presOf" srcId="{35513D8A-7C22-4520-B662-8A54D4BDA050}" destId="{C6E718F6-F57B-4696-8155-180E52AEE010}" srcOrd="0" destOrd="0" presId="urn:microsoft.com/office/officeart/2005/8/layout/orgChart1"/>
    <dgm:cxn modelId="{8ACA18B8-415A-4E9B-A97B-8C08C0552C1C}" type="presOf" srcId="{35513D8A-7C22-4520-B662-8A54D4BDA050}" destId="{1C23F33B-BCC8-4CEB-AAAB-DB8CEA3CEA48}" srcOrd="1" destOrd="0" presId="urn:microsoft.com/office/officeart/2005/8/layout/orgChart1"/>
    <dgm:cxn modelId="{86136854-8D7E-47CE-BFD8-909BA0E16BAF}" type="presOf" srcId="{91718E6D-C30A-4094-A3E9-4ADD5CA5F019}" destId="{C32C4BD4-FBED-4455-A704-8BBA36F42EF4}" srcOrd="0" destOrd="0" presId="urn:microsoft.com/office/officeart/2005/8/layout/orgChart1"/>
    <dgm:cxn modelId="{B0D7D36A-6D23-4ED9-9C7E-3DF33D3EDEA1}" type="presOf" srcId="{9FEB86E4-B9B1-470D-8769-26A8DA3AEB6A}" destId="{ECDD276C-C25F-4BDF-914B-96A9913D6564}" srcOrd="0" destOrd="0" presId="urn:microsoft.com/office/officeart/2005/8/layout/orgChart1"/>
    <dgm:cxn modelId="{C2FBA1B9-2077-4B8E-BFE2-F2B94295C847}" type="presOf" srcId="{F5C02E80-9F0C-4810-BB52-9E30DA31A0CF}" destId="{A68D5871-3A8E-437A-8B8F-BD19E32B904C}" srcOrd="0" destOrd="0" presId="urn:microsoft.com/office/officeart/2005/8/layout/orgChart1"/>
    <dgm:cxn modelId="{8C91EBD9-0A73-4A78-84A8-3259D34BC846}" type="presOf" srcId="{120D7973-8E56-4F9D-AFA7-1EE64877F677}" destId="{040094EC-934C-4BFF-AEA1-82D28AF3F941}" srcOrd="0" destOrd="0" presId="urn:microsoft.com/office/officeart/2005/8/layout/orgChart1"/>
    <dgm:cxn modelId="{BCDB8B72-BB2C-4105-96DB-E30ADA62A33A}" srcId="{5476990D-B63C-4D2D-8D68-E783AEFECDA1}" destId="{35513D8A-7C22-4520-B662-8A54D4BDA050}" srcOrd="2" destOrd="0" parTransId="{D4920BC5-07A0-48E4-AC4E-0ABE46BF9633}" sibTransId="{1BD8174F-C85F-4132-A97D-656C2AF73159}"/>
    <dgm:cxn modelId="{77F0ABE2-EE89-4306-BABC-B2183C262792}" type="presOf" srcId="{2DDB99F9-5C0C-46DA-A96B-AF97967651F1}" destId="{08BE8947-E5F2-4EFE-AAED-4681217B5733}" srcOrd="1" destOrd="0" presId="urn:microsoft.com/office/officeart/2005/8/layout/orgChart1"/>
    <dgm:cxn modelId="{5DA5E446-17BC-4CF3-8019-A3B740D2DEF8}" srcId="{5476990D-B63C-4D2D-8D68-E783AEFECDA1}" destId="{F5C02E80-9F0C-4810-BB52-9E30DA31A0CF}" srcOrd="4" destOrd="0" parTransId="{9FEB86E4-B9B1-470D-8769-26A8DA3AEB6A}" sibTransId="{56D7687C-BBF0-45C4-965D-3E9A59E2C9FF}"/>
    <dgm:cxn modelId="{BFAF2B8C-6255-44CC-9272-66D12DA1D1C7}" type="presOf" srcId="{2920ED28-E6CB-46FC-A747-17E494939366}" destId="{B4C5C598-5D47-4D16-898F-7178C3E0BC7A}" srcOrd="0" destOrd="0" presId="urn:microsoft.com/office/officeart/2005/8/layout/orgChart1"/>
    <dgm:cxn modelId="{FEFB8885-16FC-4A52-85B4-591054C42640}" type="presOf" srcId="{9DA8CFB4-A1F7-4D50-9247-B3C9C4A573B5}" destId="{535789E2-1170-42C2-93E9-C17B906F8EEA}" srcOrd="0" destOrd="0" presId="urn:microsoft.com/office/officeart/2005/8/layout/orgChart1"/>
    <dgm:cxn modelId="{1AC011BB-7723-43DB-B4E7-C9E3B7821FCC}" srcId="{5476990D-B63C-4D2D-8D68-E783AEFECDA1}" destId="{2DDB99F9-5C0C-46DA-A96B-AF97967651F1}" srcOrd="3" destOrd="0" parTransId="{79D2FF28-B36E-4BDA-B308-352A1F33B4CA}" sibTransId="{9D089F10-8900-430E-AE52-99618281352D}"/>
    <dgm:cxn modelId="{B3A0403D-E897-43D6-AD38-88923E485760}" type="presOf" srcId="{79D2FF28-B36E-4BDA-B308-352A1F33B4CA}" destId="{1E3E081B-E502-475B-A287-0E4D925F33C6}" srcOrd="0" destOrd="0" presId="urn:microsoft.com/office/officeart/2005/8/layout/orgChart1"/>
    <dgm:cxn modelId="{0FA5C4AF-FF50-439A-B9F4-1DAD4EDF50A7}" srcId="{120D7973-8E56-4F9D-AFA7-1EE64877F677}" destId="{5476990D-B63C-4D2D-8D68-E783AEFECDA1}" srcOrd="0" destOrd="0" parTransId="{7E92BEE8-00C7-4102-8631-5C8C26EA9009}" sibTransId="{D2EB6F9D-96BE-4C3D-AAA1-6AA604FA55FB}"/>
    <dgm:cxn modelId="{F99B4929-3E38-48AB-9FC2-D76A3B2ED556}" type="presOf" srcId="{2DDB99F9-5C0C-46DA-A96B-AF97967651F1}" destId="{926C705B-96A1-4F01-B535-09EF105F706A}" srcOrd="0" destOrd="0" presId="urn:microsoft.com/office/officeart/2005/8/layout/orgChart1"/>
    <dgm:cxn modelId="{54FFC78B-F0AC-4756-A246-28418E759620}" type="presOf" srcId="{9DA8CFB4-A1F7-4D50-9247-B3C9C4A573B5}" destId="{33DA57C4-FC0A-4666-AA85-D2B93D60410E}" srcOrd="1" destOrd="0" presId="urn:microsoft.com/office/officeart/2005/8/layout/orgChart1"/>
    <dgm:cxn modelId="{C0A92EAE-6C1C-4AB5-B165-9F38B8AB3164}" srcId="{5476990D-B63C-4D2D-8D68-E783AEFECDA1}" destId="{9DA8CFB4-A1F7-4D50-9247-B3C9C4A573B5}" srcOrd="0" destOrd="0" parTransId="{A49B2133-1BF8-4D0C-9D1B-6384754A66B5}" sibTransId="{08336030-B7CB-4C4E-9525-3E0BE37CAC97}"/>
    <dgm:cxn modelId="{7B0AF803-14B0-4BBF-A66D-591B35667AAA}" type="presOf" srcId="{F5C02E80-9F0C-4810-BB52-9E30DA31A0CF}" destId="{753C8D88-3F8C-4F98-88E0-40F209000D15}" srcOrd="1" destOrd="0" presId="urn:microsoft.com/office/officeart/2005/8/layout/orgChart1"/>
    <dgm:cxn modelId="{E01A4367-C53A-4EC5-A985-8D1E259D1569}" type="presOf" srcId="{A49B2133-1BF8-4D0C-9D1B-6384754A66B5}" destId="{4D9C2AF9-2F4E-4DB5-AF68-CA5A7FAA08A2}" srcOrd="0" destOrd="0" presId="urn:microsoft.com/office/officeart/2005/8/layout/orgChart1"/>
    <dgm:cxn modelId="{86192EDC-B362-47F0-B6EB-596654672556}" type="presOf" srcId="{91718E6D-C30A-4094-A3E9-4ADD5CA5F019}" destId="{23FD56A3-7170-4ED8-8A64-92406EC689FD}" srcOrd="1" destOrd="0" presId="urn:microsoft.com/office/officeart/2005/8/layout/orgChart1"/>
    <dgm:cxn modelId="{A2C5A7F3-EFE3-4786-96FD-79465DBBA65A}" type="presParOf" srcId="{040094EC-934C-4BFF-AEA1-82D28AF3F941}" destId="{FD4C21A0-142F-4213-8281-AAF2DBD97365}" srcOrd="0" destOrd="0" presId="urn:microsoft.com/office/officeart/2005/8/layout/orgChart1"/>
    <dgm:cxn modelId="{BB4629BD-6DA7-47EA-ABE0-A8376E175517}" type="presParOf" srcId="{FD4C21A0-142F-4213-8281-AAF2DBD97365}" destId="{139A131F-C2C3-42D0-AFA5-A61217093015}" srcOrd="0" destOrd="0" presId="urn:microsoft.com/office/officeart/2005/8/layout/orgChart1"/>
    <dgm:cxn modelId="{501E7073-40B3-4A0D-B96A-FFE6777999CE}" type="presParOf" srcId="{139A131F-C2C3-42D0-AFA5-A61217093015}" destId="{BD396829-8075-4A4E-A281-39E71392B1AB}" srcOrd="0" destOrd="0" presId="urn:microsoft.com/office/officeart/2005/8/layout/orgChart1"/>
    <dgm:cxn modelId="{89A8AD08-1BC9-401E-A1AF-B1B22AED6087}" type="presParOf" srcId="{139A131F-C2C3-42D0-AFA5-A61217093015}" destId="{2B36B76D-AFF2-4824-AA93-78C9A01F505D}" srcOrd="1" destOrd="0" presId="urn:microsoft.com/office/officeart/2005/8/layout/orgChart1"/>
    <dgm:cxn modelId="{CE7BCB31-38A6-482A-B5AD-78EF066A6051}" type="presParOf" srcId="{FD4C21A0-142F-4213-8281-AAF2DBD97365}" destId="{DCB63650-38E6-4770-BEA0-5D9A8F0F8A41}" srcOrd="1" destOrd="0" presId="urn:microsoft.com/office/officeart/2005/8/layout/orgChart1"/>
    <dgm:cxn modelId="{F4199FA6-AA72-4359-BE1C-20E70930597A}" type="presParOf" srcId="{DCB63650-38E6-4770-BEA0-5D9A8F0F8A41}" destId="{4D9C2AF9-2F4E-4DB5-AF68-CA5A7FAA08A2}" srcOrd="0" destOrd="0" presId="urn:microsoft.com/office/officeart/2005/8/layout/orgChart1"/>
    <dgm:cxn modelId="{9B8FD37F-077D-4688-9346-E5BDD40E9D7A}" type="presParOf" srcId="{DCB63650-38E6-4770-BEA0-5D9A8F0F8A41}" destId="{27AF2E73-D8AA-4421-8B45-D94D4D8AAB03}" srcOrd="1" destOrd="0" presId="urn:microsoft.com/office/officeart/2005/8/layout/orgChart1"/>
    <dgm:cxn modelId="{3162F3A9-3CC4-48BE-92BE-4CC5BC83E8BB}" type="presParOf" srcId="{27AF2E73-D8AA-4421-8B45-D94D4D8AAB03}" destId="{09D38651-AA8F-4741-97AD-5E7714B4B137}" srcOrd="0" destOrd="0" presId="urn:microsoft.com/office/officeart/2005/8/layout/orgChart1"/>
    <dgm:cxn modelId="{372B9D12-D57E-4549-9DE5-AB883841478D}" type="presParOf" srcId="{09D38651-AA8F-4741-97AD-5E7714B4B137}" destId="{535789E2-1170-42C2-93E9-C17B906F8EEA}" srcOrd="0" destOrd="0" presId="urn:microsoft.com/office/officeart/2005/8/layout/orgChart1"/>
    <dgm:cxn modelId="{F24F03E4-B79E-4741-8ECF-85AFCB6DE284}" type="presParOf" srcId="{09D38651-AA8F-4741-97AD-5E7714B4B137}" destId="{33DA57C4-FC0A-4666-AA85-D2B93D60410E}" srcOrd="1" destOrd="0" presId="urn:microsoft.com/office/officeart/2005/8/layout/orgChart1"/>
    <dgm:cxn modelId="{3D17C66F-20EA-4418-89F6-AB54D0BA88FF}" type="presParOf" srcId="{27AF2E73-D8AA-4421-8B45-D94D4D8AAB03}" destId="{73BA67AC-4B84-42BD-922B-367FEB3AFA7D}" srcOrd="1" destOrd="0" presId="urn:microsoft.com/office/officeart/2005/8/layout/orgChart1"/>
    <dgm:cxn modelId="{FD80514F-9844-42CA-9896-33FF6B59BB20}" type="presParOf" srcId="{27AF2E73-D8AA-4421-8B45-D94D4D8AAB03}" destId="{AC1E4408-741F-4A88-8DEA-9990513E96BC}" srcOrd="2" destOrd="0" presId="urn:microsoft.com/office/officeart/2005/8/layout/orgChart1"/>
    <dgm:cxn modelId="{66182730-8E6C-4532-890E-25B8E898DE05}" type="presParOf" srcId="{DCB63650-38E6-4770-BEA0-5D9A8F0F8A41}" destId="{B4C5C598-5D47-4D16-898F-7178C3E0BC7A}" srcOrd="2" destOrd="0" presId="urn:microsoft.com/office/officeart/2005/8/layout/orgChart1"/>
    <dgm:cxn modelId="{0AB59EE4-6B1F-4705-9B89-A1E31B36C786}" type="presParOf" srcId="{DCB63650-38E6-4770-BEA0-5D9A8F0F8A41}" destId="{344D7B14-FC0C-4CBC-A203-E4BF8983A1A0}" srcOrd="3" destOrd="0" presId="urn:microsoft.com/office/officeart/2005/8/layout/orgChart1"/>
    <dgm:cxn modelId="{CFF1EA40-6D51-40C1-BBA9-566A64E4CC13}" type="presParOf" srcId="{344D7B14-FC0C-4CBC-A203-E4BF8983A1A0}" destId="{B7E5EEB9-7F01-4139-B008-06F586AA0923}" srcOrd="0" destOrd="0" presId="urn:microsoft.com/office/officeart/2005/8/layout/orgChart1"/>
    <dgm:cxn modelId="{3A924221-C071-4B8F-A740-467DFEFA65E4}" type="presParOf" srcId="{B7E5EEB9-7F01-4139-B008-06F586AA0923}" destId="{C32C4BD4-FBED-4455-A704-8BBA36F42EF4}" srcOrd="0" destOrd="0" presId="urn:microsoft.com/office/officeart/2005/8/layout/orgChart1"/>
    <dgm:cxn modelId="{B115727E-B7AC-41E5-8E4C-755D126F8AFF}" type="presParOf" srcId="{B7E5EEB9-7F01-4139-B008-06F586AA0923}" destId="{23FD56A3-7170-4ED8-8A64-92406EC689FD}" srcOrd="1" destOrd="0" presId="urn:microsoft.com/office/officeart/2005/8/layout/orgChart1"/>
    <dgm:cxn modelId="{9688B525-3A78-4708-88F2-1552DD2E0C45}" type="presParOf" srcId="{344D7B14-FC0C-4CBC-A203-E4BF8983A1A0}" destId="{7EFEDCD6-2FCE-442D-8143-AB541846BBB8}" srcOrd="1" destOrd="0" presId="urn:microsoft.com/office/officeart/2005/8/layout/orgChart1"/>
    <dgm:cxn modelId="{B0F1D08B-B277-4583-93E1-B8D5E16ACB32}" type="presParOf" srcId="{344D7B14-FC0C-4CBC-A203-E4BF8983A1A0}" destId="{F10D1113-2EA1-4233-A25D-CB247033719D}" srcOrd="2" destOrd="0" presId="urn:microsoft.com/office/officeart/2005/8/layout/orgChart1"/>
    <dgm:cxn modelId="{C6E3EF27-ADCD-42FA-9959-1BE8A9AA3C96}" type="presParOf" srcId="{DCB63650-38E6-4770-BEA0-5D9A8F0F8A41}" destId="{C036B424-4DFD-4533-BDCC-E588937C7389}" srcOrd="4" destOrd="0" presId="urn:microsoft.com/office/officeart/2005/8/layout/orgChart1"/>
    <dgm:cxn modelId="{24CF46BE-957D-47A2-806F-8E11C58817D9}" type="presParOf" srcId="{DCB63650-38E6-4770-BEA0-5D9A8F0F8A41}" destId="{855DD5E1-7635-4E45-9F00-5D90067EDFFB}" srcOrd="5" destOrd="0" presId="urn:microsoft.com/office/officeart/2005/8/layout/orgChart1"/>
    <dgm:cxn modelId="{18491D4C-B427-41D5-A350-96A49BE8A302}" type="presParOf" srcId="{855DD5E1-7635-4E45-9F00-5D90067EDFFB}" destId="{AE51E36E-860B-4406-9550-A16739714B4B}" srcOrd="0" destOrd="0" presId="urn:microsoft.com/office/officeart/2005/8/layout/orgChart1"/>
    <dgm:cxn modelId="{C3C48544-8319-4355-BB78-E3BE961FE570}" type="presParOf" srcId="{AE51E36E-860B-4406-9550-A16739714B4B}" destId="{C6E718F6-F57B-4696-8155-180E52AEE010}" srcOrd="0" destOrd="0" presId="urn:microsoft.com/office/officeart/2005/8/layout/orgChart1"/>
    <dgm:cxn modelId="{4AA2CE34-C316-40F2-815D-4256411E0FF1}" type="presParOf" srcId="{AE51E36E-860B-4406-9550-A16739714B4B}" destId="{1C23F33B-BCC8-4CEB-AAAB-DB8CEA3CEA48}" srcOrd="1" destOrd="0" presId="urn:microsoft.com/office/officeart/2005/8/layout/orgChart1"/>
    <dgm:cxn modelId="{792A9030-E77E-4C8A-A732-9C3F318C8832}" type="presParOf" srcId="{855DD5E1-7635-4E45-9F00-5D90067EDFFB}" destId="{6EC4C77E-9BC7-49AB-97AE-EB490E3CE6AF}" srcOrd="1" destOrd="0" presId="urn:microsoft.com/office/officeart/2005/8/layout/orgChart1"/>
    <dgm:cxn modelId="{210D2F27-EFAF-4F6F-9B52-BEE4FAA6C4F9}" type="presParOf" srcId="{855DD5E1-7635-4E45-9F00-5D90067EDFFB}" destId="{5E6E5A41-5787-4995-B276-E198A5326598}" srcOrd="2" destOrd="0" presId="urn:microsoft.com/office/officeart/2005/8/layout/orgChart1"/>
    <dgm:cxn modelId="{309CA391-5BDD-42AE-BA43-3AA1E4BBC1EF}" type="presParOf" srcId="{DCB63650-38E6-4770-BEA0-5D9A8F0F8A41}" destId="{1E3E081B-E502-475B-A287-0E4D925F33C6}" srcOrd="6" destOrd="0" presId="urn:microsoft.com/office/officeart/2005/8/layout/orgChart1"/>
    <dgm:cxn modelId="{E874F2C5-B38F-4F62-8AF0-C8E8C7276A9D}" type="presParOf" srcId="{DCB63650-38E6-4770-BEA0-5D9A8F0F8A41}" destId="{FF0E6B67-F677-47D3-9C11-A5C91FAD461F}" srcOrd="7" destOrd="0" presId="urn:microsoft.com/office/officeart/2005/8/layout/orgChart1"/>
    <dgm:cxn modelId="{D0B629EC-39B8-4B95-B1B7-D64A88A7718E}" type="presParOf" srcId="{FF0E6B67-F677-47D3-9C11-A5C91FAD461F}" destId="{728DB980-81E1-4BBA-8FF2-992F0AB86E92}" srcOrd="0" destOrd="0" presId="urn:microsoft.com/office/officeart/2005/8/layout/orgChart1"/>
    <dgm:cxn modelId="{E313033D-4587-4930-A1DD-3CB29C30553F}" type="presParOf" srcId="{728DB980-81E1-4BBA-8FF2-992F0AB86E92}" destId="{926C705B-96A1-4F01-B535-09EF105F706A}" srcOrd="0" destOrd="0" presId="urn:microsoft.com/office/officeart/2005/8/layout/orgChart1"/>
    <dgm:cxn modelId="{D2F5D0AA-A0A5-4521-A26A-89B5C9FE291B}" type="presParOf" srcId="{728DB980-81E1-4BBA-8FF2-992F0AB86E92}" destId="{08BE8947-E5F2-4EFE-AAED-4681217B5733}" srcOrd="1" destOrd="0" presId="urn:microsoft.com/office/officeart/2005/8/layout/orgChart1"/>
    <dgm:cxn modelId="{0635174B-5030-43E0-BA46-5477B3B6693B}" type="presParOf" srcId="{FF0E6B67-F677-47D3-9C11-A5C91FAD461F}" destId="{B178D005-565C-4C26-A3CA-001F5DEB9516}" srcOrd="1" destOrd="0" presId="urn:microsoft.com/office/officeart/2005/8/layout/orgChart1"/>
    <dgm:cxn modelId="{61D0AB5A-A501-4CE1-B1F0-5792852BEA48}" type="presParOf" srcId="{FF0E6B67-F677-47D3-9C11-A5C91FAD461F}" destId="{5ECA551E-2356-417D-8411-1EF83149EB24}" srcOrd="2" destOrd="0" presId="urn:microsoft.com/office/officeart/2005/8/layout/orgChart1"/>
    <dgm:cxn modelId="{4A2B178A-C3DC-49D0-8777-CDCF51351D2A}" type="presParOf" srcId="{DCB63650-38E6-4770-BEA0-5D9A8F0F8A41}" destId="{ECDD276C-C25F-4BDF-914B-96A9913D6564}" srcOrd="8" destOrd="0" presId="urn:microsoft.com/office/officeart/2005/8/layout/orgChart1"/>
    <dgm:cxn modelId="{2DD3E78F-4559-4FEC-8239-79974FA1B4FB}" type="presParOf" srcId="{DCB63650-38E6-4770-BEA0-5D9A8F0F8A41}" destId="{005AA48D-6629-472E-AE91-9D54A864BDBC}" srcOrd="9" destOrd="0" presId="urn:microsoft.com/office/officeart/2005/8/layout/orgChart1"/>
    <dgm:cxn modelId="{1F563D7C-B82E-47DB-BB44-7A48248F2CD2}" type="presParOf" srcId="{005AA48D-6629-472E-AE91-9D54A864BDBC}" destId="{8639C9DB-31FA-4953-B09E-71642F498A38}" srcOrd="0" destOrd="0" presId="urn:microsoft.com/office/officeart/2005/8/layout/orgChart1"/>
    <dgm:cxn modelId="{91FC0460-099B-45D8-80A9-68C6A562E061}" type="presParOf" srcId="{8639C9DB-31FA-4953-B09E-71642F498A38}" destId="{A68D5871-3A8E-437A-8B8F-BD19E32B904C}" srcOrd="0" destOrd="0" presId="urn:microsoft.com/office/officeart/2005/8/layout/orgChart1"/>
    <dgm:cxn modelId="{E7F24133-35B3-4550-B09C-966B3F15E7F0}" type="presParOf" srcId="{8639C9DB-31FA-4953-B09E-71642F498A38}" destId="{753C8D88-3F8C-4F98-88E0-40F209000D15}" srcOrd="1" destOrd="0" presId="urn:microsoft.com/office/officeart/2005/8/layout/orgChart1"/>
    <dgm:cxn modelId="{B9FF52A0-4D03-4369-B195-15BB242E15E7}" type="presParOf" srcId="{005AA48D-6629-472E-AE91-9D54A864BDBC}" destId="{C51B24E9-1EE7-40B1-ADFC-CF9916A506CB}" srcOrd="1" destOrd="0" presId="urn:microsoft.com/office/officeart/2005/8/layout/orgChart1"/>
    <dgm:cxn modelId="{0BF0B045-89D8-472A-92B8-6D80444BECE5}" type="presParOf" srcId="{005AA48D-6629-472E-AE91-9D54A864BDBC}" destId="{033BA5F1-9F70-4B73-92D9-E1264FE31469}" srcOrd="2" destOrd="0" presId="urn:microsoft.com/office/officeart/2005/8/layout/orgChart1"/>
    <dgm:cxn modelId="{EA4B1B80-0A41-4D31-8B56-65FCA4FD2FCC}" type="presParOf" srcId="{FD4C21A0-142F-4213-8281-AAF2DBD97365}" destId="{C81CA096-6A70-448C-8AA6-17C99306E17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DD276C-C25F-4BDF-914B-96A9913D6564}">
      <dsp:nvSpPr>
        <dsp:cNvPr id="0" name=""/>
        <dsp:cNvSpPr/>
      </dsp:nvSpPr>
      <dsp:spPr>
        <a:xfrm>
          <a:off x="4124215" y="1068406"/>
          <a:ext cx="3453542" cy="289153"/>
        </a:xfrm>
        <a:custGeom>
          <a:avLst/>
          <a:gdLst/>
          <a:ahLst/>
          <a:cxnLst/>
          <a:rect l="0" t="0" r="0" b="0"/>
          <a:pathLst>
            <a:path>
              <a:moveTo>
                <a:pt x="0" y="0"/>
              </a:moveTo>
              <a:lnTo>
                <a:pt x="0" y="144576"/>
              </a:lnTo>
              <a:lnTo>
                <a:pt x="3453542" y="144576"/>
              </a:lnTo>
              <a:lnTo>
                <a:pt x="3453542" y="2891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3E081B-E502-475B-A287-0E4D925F33C6}">
      <dsp:nvSpPr>
        <dsp:cNvPr id="0" name=""/>
        <dsp:cNvSpPr/>
      </dsp:nvSpPr>
      <dsp:spPr>
        <a:xfrm>
          <a:off x="4124215" y="1068406"/>
          <a:ext cx="1780006" cy="289153"/>
        </a:xfrm>
        <a:custGeom>
          <a:avLst/>
          <a:gdLst/>
          <a:ahLst/>
          <a:cxnLst/>
          <a:rect l="0" t="0" r="0" b="0"/>
          <a:pathLst>
            <a:path>
              <a:moveTo>
                <a:pt x="0" y="0"/>
              </a:moveTo>
              <a:lnTo>
                <a:pt x="0" y="144576"/>
              </a:lnTo>
              <a:lnTo>
                <a:pt x="1780006" y="144576"/>
              </a:lnTo>
              <a:lnTo>
                <a:pt x="1780006" y="2891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36B424-4DFD-4533-BDCC-E588937C7389}">
      <dsp:nvSpPr>
        <dsp:cNvPr id="0" name=""/>
        <dsp:cNvSpPr/>
      </dsp:nvSpPr>
      <dsp:spPr>
        <a:xfrm>
          <a:off x="4124215" y="1068406"/>
          <a:ext cx="194531" cy="289153"/>
        </a:xfrm>
        <a:custGeom>
          <a:avLst/>
          <a:gdLst/>
          <a:ahLst/>
          <a:cxnLst/>
          <a:rect l="0" t="0" r="0" b="0"/>
          <a:pathLst>
            <a:path>
              <a:moveTo>
                <a:pt x="0" y="0"/>
              </a:moveTo>
              <a:lnTo>
                <a:pt x="0" y="144576"/>
              </a:lnTo>
              <a:lnTo>
                <a:pt x="194531" y="144576"/>
              </a:lnTo>
              <a:lnTo>
                <a:pt x="194531" y="2891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C5C598-5D47-4D16-898F-7178C3E0BC7A}">
      <dsp:nvSpPr>
        <dsp:cNvPr id="0" name=""/>
        <dsp:cNvSpPr/>
      </dsp:nvSpPr>
      <dsp:spPr>
        <a:xfrm>
          <a:off x="2657334" y="1068406"/>
          <a:ext cx="1466880" cy="316891"/>
        </a:xfrm>
        <a:custGeom>
          <a:avLst/>
          <a:gdLst/>
          <a:ahLst/>
          <a:cxnLst/>
          <a:rect l="0" t="0" r="0" b="0"/>
          <a:pathLst>
            <a:path>
              <a:moveTo>
                <a:pt x="1466880" y="0"/>
              </a:moveTo>
              <a:lnTo>
                <a:pt x="1466880" y="172314"/>
              </a:lnTo>
              <a:lnTo>
                <a:pt x="0" y="172314"/>
              </a:lnTo>
              <a:lnTo>
                <a:pt x="0" y="3168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9C2AF9-2F4E-4DB5-AF68-CA5A7FAA08A2}">
      <dsp:nvSpPr>
        <dsp:cNvPr id="0" name=""/>
        <dsp:cNvSpPr/>
      </dsp:nvSpPr>
      <dsp:spPr>
        <a:xfrm>
          <a:off x="932246" y="1068406"/>
          <a:ext cx="3191968" cy="316891"/>
        </a:xfrm>
        <a:custGeom>
          <a:avLst/>
          <a:gdLst/>
          <a:ahLst/>
          <a:cxnLst/>
          <a:rect l="0" t="0" r="0" b="0"/>
          <a:pathLst>
            <a:path>
              <a:moveTo>
                <a:pt x="3191968" y="0"/>
              </a:moveTo>
              <a:lnTo>
                <a:pt x="3191968" y="172314"/>
              </a:lnTo>
              <a:lnTo>
                <a:pt x="0" y="172314"/>
              </a:lnTo>
              <a:lnTo>
                <a:pt x="0" y="3168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396829-8075-4A4E-A281-39E71392B1AB}">
      <dsp:nvSpPr>
        <dsp:cNvPr id="0" name=""/>
        <dsp:cNvSpPr/>
      </dsp:nvSpPr>
      <dsp:spPr>
        <a:xfrm>
          <a:off x="3425359" y="340814"/>
          <a:ext cx="1397711" cy="7275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E" sz="1600" kern="1200" dirty="0" smtClean="0"/>
            <a:t>Participants</a:t>
          </a:r>
        </a:p>
        <a:p>
          <a:pPr lvl="0" algn="ctr" defTabSz="711200">
            <a:lnSpc>
              <a:spcPct val="90000"/>
            </a:lnSpc>
            <a:spcBef>
              <a:spcPct val="0"/>
            </a:spcBef>
            <a:spcAft>
              <a:spcPct val="35000"/>
            </a:spcAft>
          </a:pPr>
          <a:r>
            <a:rPr lang="en-IE" sz="1600" kern="1200" dirty="0" smtClean="0"/>
            <a:t>N = 602</a:t>
          </a:r>
          <a:endParaRPr lang="en-IE" sz="1600" kern="1200" dirty="0"/>
        </a:p>
      </dsp:txBody>
      <dsp:txXfrm>
        <a:off x="3425359" y="340814"/>
        <a:ext cx="1397711" cy="727592"/>
      </dsp:txXfrm>
    </dsp:sp>
    <dsp:sp modelId="{535789E2-1170-42C2-93E9-C17B906F8EEA}">
      <dsp:nvSpPr>
        <dsp:cNvPr id="0" name=""/>
        <dsp:cNvSpPr/>
      </dsp:nvSpPr>
      <dsp:spPr>
        <a:xfrm>
          <a:off x="212826" y="1385297"/>
          <a:ext cx="1438840" cy="8898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E" sz="1600" kern="1200" dirty="0" smtClean="0"/>
            <a:t>Daily</a:t>
          </a:r>
        </a:p>
        <a:p>
          <a:pPr lvl="0" algn="ctr" defTabSz="711200">
            <a:lnSpc>
              <a:spcPct val="90000"/>
            </a:lnSpc>
            <a:spcBef>
              <a:spcPct val="0"/>
            </a:spcBef>
            <a:spcAft>
              <a:spcPct val="35000"/>
            </a:spcAft>
          </a:pPr>
          <a:r>
            <a:rPr lang="en-IE" sz="1600" kern="1200" dirty="0" smtClean="0"/>
            <a:t>Smoker</a:t>
          </a:r>
        </a:p>
        <a:p>
          <a:pPr lvl="0" algn="ctr" defTabSz="711200">
            <a:lnSpc>
              <a:spcPct val="90000"/>
            </a:lnSpc>
            <a:spcBef>
              <a:spcPct val="0"/>
            </a:spcBef>
            <a:spcAft>
              <a:spcPct val="35000"/>
            </a:spcAft>
          </a:pPr>
          <a:r>
            <a:rPr lang="en-IE" sz="1600" kern="1200" dirty="0" smtClean="0"/>
            <a:t>N = 145</a:t>
          </a:r>
          <a:endParaRPr lang="en-IE" sz="1600" kern="1200" dirty="0"/>
        </a:p>
      </dsp:txBody>
      <dsp:txXfrm>
        <a:off x="212826" y="1385297"/>
        <a:ext cx="1438840" cy="889834"/>
      </dsp:txXfrm>
    </dsp:sp>
    <dsp:sp modelId="{C32C4BD4-FBED-4455-A704-8BBA36F42EF4}">
      <dsp:nvSpPr>
        <dsp:cNvPr id="0" name=""/>
        <dsp:cNvSpPr/>
      </dsp:nvSpPr>
      <dsp:spPr>
        <a:xfrm>
          <a:off x="1940819" y="1385297"/>
          <a:ext cx="1433029" cy="8970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E" sz="1600" kern="1200" dirty="0" smtClean="0"/>
            <a:t>Weekly</a:t>
          </a:r>
        </a:p>
        <a:p>
          <a:pPr lvl="0" algn="ctr" defTabSz="711200">
            <a:lnSpc>
              <a:spcPct val="90000"/>
            </a:lnSpc>
            <a:spcBef>
              <a:spcPct val="0"/>
            </a:spcBef>
            <a:spcAft>
              <a:spcPct val="35000"/>
            </a:spcAft>
          </a:pPr>
          <a:r>
            <a:rPr lang="en-IE" sz="1600" kern="1200" dirty="0" smtClean="0"/>
            <a:t>Smoker</a:t>
          </a:r>
        </a:p>
        <a:p>
          <a:pPr lvl="0" algn="ctr" defTabSz="711200">
            <a:lnSpc>
              <a:spcPct val="90000"/>
            </a:lnSpc>
            <a:spcBef>
              <a:spcPct val="0"/>
            </a:spcBef>
            <a:spcAft>
              <a:spcPct val="35000"/>
            </a:spcAft>
          </a:pPr>
          <a:r>
            <a:rPr lang="en-IE" sz="1600" kern="1200" dirty="0" smtClean="0"/>
            <a:t>N = 35</a:t>
          </a:r>
          <a:endParaRPr lang="en-IE" sz="1600" kern="1200" dirty="0"/>
        </a:p>
      </dsp:txBody>
      <dsp:txXfrm>
        <a:off x="1940819" y="1385297"/>
        <a:ext cx="1433029" cy="897042"/>
      </dsp:txXfrm>
    </dsp:sp>
    <dsp:sp modelId="{C6E718F6-F57B-4696-8155-180E52AEE010}">
      <dsp:nvSpPr>
        <dsp:cNvPr id="0" name=""/>
        <dsp:cNvSpPr/>
      </dsp:nvSpPr>
      <dsp:spPr>
        <a:xfrm>
          <a:off x="3598217" y="1357559"/>
          <a:ext cx="1441056" cy="9333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E" sz="1600" kern="1200" dirty="0" smtClean="0"/>
            <a:t>Ex-Smoker</a:t>
          </a:r>
        </a:p>
        <a:p>
          <a:pPr lvl="0" algn="ctr" defTabSz="711200">
            <a:lnSpc>
              <a:spcPct val="90000"/>
            </a:lnSpc>
            <a:spcBef>
              <a:spcPct val="0"/>
            </a:spcBef>
            <a:spcAft>
              <a:spcPct val="35000"/>
            </a:spcAft>
          </a:pPr>
          <a:r>
            <a:rPr lang="en-IE" sz="1600" kern="1200" dirty="0" smtClean="0"/>
            <a:t>N = 35</a:t>
          </a:r>
          <a:endParaRPr lang="en-IE" sz="1600" kern="1200" dirty="0"/>
        </a:p>
      </dsp:txBody>
      <dsp:txXfrm>
        <a:off x="3598217" y="1357559"/>
        <a:ext cx="1441056" cy="933324"/>
      </dsp:txXfrm>
    </dsp:sp>
    <dsp:sp modelId="{926C705B-96A1-4F01-B535-09EF105F706A}">
      <dsp:nvSpPr>
        <dsp:cNvPr id="0" name=""/>
        <dsp:cNvSpPr/>
      </dsp:nvSpPr>
      <dsp:spPr>
        <a:xfrm>
          <a:off x="5185448" y="1357559"/>
          <a:ext cx="1437545" cy="94245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E" sz="1600" kern="1200" dirty="0" smtClean="0"/>
            <a:t>Experimental </a:t>
          </a:r>
        </a:p>
        <a:p>
          <a:pPr lvl="0" algn="ctr" defTabSz="711200">
            <a:lnSpc>
              <a:spcPct val="90000"/>
            </a:lnSpc>
            <a:spcBef>
              <a:spcPct val="0"/>
            </a:spcBef>
            <a:spcAft>
              <a:spcPct val="35000"/>
            </a:spcAft>
          </a:pPr>
          <a:r>
            <a:rPr lang="en-IE" sz="1600" kern="1200" dirty="0" smtClean="0"/>
            <a:t>Smoker</a:t>
          </a:r>
        </a:p>
        <a:p>
          <a:pPr lvl="0" algn="ctr" defTabSz="711200">
            <a:lnSpc>
              <a:spcPct val="90000"/>
            </a:lnSpc>
            <a:spcBef>
              <a:spcPct val="0"/>
            </a:spcBef>
            <a:spcAft>
              <a:spcPct val="35000"/>
            </a:spcAft>
          </a:pPr>
          <a:r>
            <a:rPr lang="en-IE" sz="1600" kern="1200" dirty="0" smtClean="0"/>
            <a:t>N = 130</a:t>
          </a:r>
          <a:endParaRPr lang="en-IE" sz="1600" kern="1200" dirty="0"/>
        </a:p>
      </dsp:txBody>
      <dsp:txXfrm>
        <a:off x="5185448" y="1357559"/>
        <a:ext cx="1437545" cy="942453"/>
      </dsp:txXfrm>
    </dsp:sp>
    <dsp:sp modelId="{A68D5871-3A8E-437A-8B8F-BD19E32B904C}">
      <dsp:nvSpPr>
        <dsp:cNvPr id="0" name=""/>
        <dsp:cNvSpPr/>
      </dsp:nvSpPr>
      <dsp:spPr>
        <a:xfrm>
          <a:off x="6912147" y="1357559"/>
          <a:ext cx="1331219" cy="9516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E" sz="1600" kern="1200" dirty="0" smtClean="0"/>
            <a:t>Never</a:t>
          </a:r>
        </a:p>
        <a:p>
          <a:pPr lvl="0" algn="ctr" defTabSz="711200">
            <a:lnSpc>
              <a:spcPct val="90000"/>
            </a:lnSpc>
            <a:spcBef>
              <a:spcPct val="0"/>
            </a:spcBef>
            <a:spcAft>
              <a:spcPct val="35000"/>
            </a:spcAft>
          </a:pPr>
          <a:r>
            <a:rPr lang="en-IE" sz="1600" kern="1200" dirty="0" smtClean="0"/>
            <a:t>Smoker</a:t>
          </a:r>
        </a:p>
        <a:p>
          <a:pPr lvl="0" algn="ctr" defTabSz="711200">
            <a:lnSpc>
              <a:spcPct val="90000"/>
            </a:lnSpc>
            <a:spcBef>
              <a:spcPct val="0"/>
            </a:spcBef>
            <a:spcAft>
              <a:spcPct val="35000"/>
            </a:spcAft>
          </a:pPr>
          <a:r>
            <a:rPr lang="en-IE" sz="1600" kern="1200" dirty="0" smtClean="0"/>
            <a:t>N = 257</a:t>
          </a:r>
          <a:endParaRPr lang="en-IE" sz="1600" kern="1200" dirty="0"/>
        </a:p>
      </dsp:txBody>
      <dsp:txXfrm>
        <a:off x="6912147" y="1357559"/>
        <a:ext cx="1331219" cy="95167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b="0" u="none"/>
            </a:lvl1pPr>
          </a:lstStyle>
          <a:p>
            <a:endParaRPr lang="en-IE"/>
          </a:p>
        </p:txBody>
      </p:sp>
      <p:sp>
        <p:nvSpPr>
          <p:cNvPr id="10957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b="0" u="none"/>
            </a:lvl1pPr>
          </a:lstStyle>
          <a:p>
            <a:endParaRPr lang="en-IE"/>
          </a:p>
        </p:txBody>
      </p:sp>
      <p:sp>
        <p:nvSpPr>
          <p:cNvPr id="10957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b="0" u="none"/>
            </a:lvl1pPr>
          </a:lstStyle>
          <a:p>
            <a:endParaRPr lang="en-IE"/>
          </a:p>
        </p:txBody>
      </p:sp>
      <p:sp>
        <p:nvSpPr>
          <p:cNvPr id="10957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b="0" u="none"/>
            </a:lvl1pPr>
          </a:lstStyle>
          <a:p>
            <a:fld id="{EA8FBEEF-C0F3-8945-8E31-4E7605519818}" type="slidenum">
              <a:rPr lang="en-IE"/>
              <a:pPr/>
              <a:t>‹#›</a:t>
            </a:fld>
            <a:endParaRPr lang="en-IE"/>
          </a:p>
        </p:txBody>
      </p:sp>
    </p:spTree>
    <p:extLst>
      <p:ext uri="{BB962C8B-B14F-4D97-AF65-F5344CB8AC3E}">
        <p14:creationId xmlns:p14="http://schemas.microsoft.com/office/powerpoint/2010/main" val="225270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b="0" u="none"/>
            </a:lvl1pPr>
          </a:lstStyle>
          <a:p>
            <a:endParaRPr lang="en-GB"/>
          </a:p>
        </p:txBody>
      </p:sp>
      <p:sp>
        <p:nvSpPr>
          <p:cNvPr id="9421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b="0" u="none"/>
            </a:lvl1pPr>
          </a:lstStyle>
          <a:p>
            <a:endParaRPr lang="en-GB"/>
          </a:p>
        </p:txBody>
      </p:sp>
      <p:sp>
        <p:nvSpPr>
          <p:cNvPr id="942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9421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421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b="0" u="none"/>
            </a:lvl1pPr>
          </a:lstStyle>
          <a:p>
            <a:endParaRPr lang="en-GB"/>
          </a:p>
        </p:txBody>
      </p:sp>
      <p:sp>
        <p:nvSpPr>
          <p:cNvPr id="9421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b="0" u="none"/>
            </a:lvl1pPr>
          </a:lstStyle>
          <a:p>
            <a:fld id="{FBDC7F02-9DB1-1E49-890E-C2CC477A6217}" type="slidenum">
              <a:rPr lang="en-GB"/>
              <a:pPr/>
              <a:t>‹#›</a:t>
            </a:fld>
            <a:endParaRPr lang="en-GB"/>
          </a:p>
        </p:txBody>
      </p:sp>
    </p:spTree>
    <p:extLst>
      <p:ext uri="{BB962C8B-B14F-4D97-AF65-F5344CB8AC3E}">
        <p14:creationId xmlns:p14="http://schemas.microsoft.com/office/powerpoint/2010/main" val="211511812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mn-cs"/>
      </a:defRPr>
    </a:lvl1pPr>
    <a:lvl2pPr marL="457200" algn="l" rtl="0" fontAlgn="base">
      <a:spcBef>
        <a:spcPct val="30000"/>
      </a:spcBef>
      <a:spcAft>
        <a:spcPct val="0"/>
      </a:spcAft>
      <a:defRPr sz="1200" kern="1200">
        <a:solidFill>
          <a:schemeClr val="tx1"/>
        </a:solidFill>
        <a:latin typeface="Arial" charset="0"/>
        <a:ea typeface="ＭＳ Ｐゴシック" charset="0"/>
        <a:cs typeface="+mn-cs"/>
      </a:defRPr>
    </a:lvl2pPr>
    <a:lvl3pPr marL="914400" algn="l" rtl="0" fontAlgn="base">
      <a:spcBef>
        <a:spcPct val="30000"/>
      </a:spcBef>
      <a:spcAft>
        <a:spcPct val="0"/>
      </a:spcAft>
      <a:defRPr sz="1200" kern="1200">
        <a:solidFill>
          <a:schemeClr val="tx1"/>
        </a:solidFill>
        <a:latin typeface="Arial" charset="0"/>
        <a:ea typeface="ＭＳ Ｐゴシック" charset="0"/>
        <a:cs typeface="+mn-cs"/>
      </a:defRPr>
    </a:lvl3pPr>
    <a:lvl4pPr marL="1371600" algn="l" rtl="0" fontAlgn="base">
      <a:spcBef>
        <a:spcPct val="30000"/>
      </a:spcBef>
      <a:spcAft>
        <a:spcPct val="0"/>
      </a:spcAft>
      <a:defRPr sz="1200" kern="1200">
        <a:solidFill>
          <a:schemeClr val="tx1"/>
        </a:solidFill>
        <a:latin typeface="Arial" charset="0"/>
        <a:ea typeface="ＭＳ Ｐゴシック" charset="0"/>
        <a:cs typeface="+mn-cs"/>
      </a:defRPr>
    </a:lvl4pPr>
    <a:lvl5pPr marL="1828800" algn="l" rtl="0" fontAlgn="base">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fld id="{FBDC7F02-9DB1-1E49-890E-C2CC477A6217}"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92B4D8-9A94-C04B-A0BB-ED4BA5E5A274}" type="slidenum">
              <a:rPr lang="en-GB"/>
              <a:pPr/>
              <a:t>2</a:t>
            </a:fld>
            <a:endParaRPr lang="en-GB"/>
          </a:p>
        </p:txBody>
      </p:sp>
      <p:sp>
        <p:nvSpPr>
          <p:cNvPr id="110594" name="Rectangle 2"/>
          <p:cNvSpPr>
            <a:spLocks noGrp="1" noRot="1" noChangeAspect="1" noChangeArrowheads="1" noTextEdit="1"/>
          </p:cNvSpPr>
          <p:nvPr>
            <p:ph type="sldImg"/>
          </p:nvPr>
        </p:nvSpPr>
        <p:spPr>
          <a:ln/>
          <a:extLst>
            <a:ext uri="{FAA26D3D-D897-4be2-8F04-BA451C77F1D7}">
              <ma14:placeholderFlag xmlns:mc="http://schemas.openxmlformats.org/markup-compatibility/2006" xmlns:mv="urn:schemas-microsoft-com:mac:vml" xmlns="" xmlns:ma14="http://schemas.microsoft.com/office/mac/drawingml/2011/main" val="1"/>
            </a:ext>
          </a:extLst>
        </p:spPr>
      </p:sp>
      <p:sp>
        <p:nvSpPr>
          <p:cNvPr id="110595" name="Rectangle 3"/>
          <p:cNvSpPr>
            <a:spLocks noGrp="1" noChangeArrowheads="1"/>
          </p:cNvSpPr>
          <p:nvPr>
            <p:ph type="body" idx="1"/>
          </p:nvPr>
        </p:nvSpPr>
        <p:spPr/>
        <p:txBody>
          <a:bodyPr/>
          <a:lstStyle/>
          <a:p>
            <a:endParaRPr lang="en-I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518105-1D25-EC4A-8AB5-268A310AD9A8}" type="slidenum">
              <a:rPr lang="en-GB"/>
              <a:pPr/>
              <a:t>3</a:t>
            </a:fld>
            <a:endParaRPr lang="en-GB"/>
          </a:p>
        </p:txBody>
      </p:sp>
      <p:sp>
        <p:nvSpPr>
          <p:cNvPr id="310274" name="Rectangle 2"/>
          <p:cNvSpPr>
            <a:spLocks noGrp="1" noRot="1" noChangeAspect="1" noChangeArrowheads="1" noTextEdit="1"/>
          </p:cNvSpPr>
          <p:nvPr>
            <p:ph type="sldImg"/>
          </p:nvPr>
        </p:nvSpPr>
        <p:spPr>
          <a:ln/>
          <a:extLst>
            <a:ext uri="{FAA26D3D-D897-4be2-8F04-BA451C77F1D7}">
              <ma14:placeholderFlag xmlns:mc="http://schemas.openxmlformats.org/markup-compatibility/2006" xmlns:mv="urn:schemas-microsoft-com:mac:vml" xmlns="" xmlns:ma14="http://schemas.microsoft.com/office/mac/drawingml/2011/main" val="1"/>
            </a:ext>
          </a:extLst>
        </p:spPr>
      </p:sp>
      <p:sp>
        <p:nvSpPr>
          <p:cNvPr id="3102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D1223DB-5529-429B-859B-5D56F8DBF2BB}" type="slidenum">
              <a:rPr lang="en-GB"/>
              <a:pPr/>
              <a:t>4</a:t>
            </a:fld>
            <a:endParaRPr lang="en-GB"/>
          </a:p>
        </p:txBody>
      </p:sp>
      <p:sp>
        <p:nvSpPr>
          <p:cNvPr id="35843"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1428" tIns="45714" rIns="91428" bIns="45714" anchor="b"/>
          <a:lstStyle/>
          <a:p>
            <a:pPr algn="r"/>
            <a:fld id="{66137038-FC3C-44F4-9B6D-455C36DD84B4}" type="slidenum">
              <a:rPr lang="en-GB" sz="1200"/>
              <a:pPr algn="r"/>
              <a:t>4</a:t>
            </a:fld>
            <a:endParaRPr lang="en-GB" sz="1200" dirty="0"/>
          </a:p>
        </p:txBody>
      </p:sp>
      <p:sp>
        <p:nvSpPr>
          <p:cNvPr id="3584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28" tIns="45714" rIns="91428" bIns="45714" anchor="b"/>
          <a:lstStyle/>
          <a:p>
            <a:pPr algn="r" eaLnBrk="0" hangingPunct="0"/>
            <a:fld id="{A85CB222-D3F2-49DD-B911-C0031B92CB50}" type="slidenum">
              <a:rPr lang="en-US" sz="1200">
                <a:ea typeface="ＭＳ Ｐゴシック" pitchFamily="1" charset="-128"/>
              </a:rPr>
              <a:pPr algn="r" eaLnBrk="0" hangingPunct="0"/>
              <a:t>4</a:t>
            </a:fld>
            <a:endParaRPr lang="en-US" sz="1200" dirty="0">
              <a:ea typeface="ＭＳ Ｐゴシック" pitchFamily="1" charset="-128"/>
            </a:endParaRPr>
          </a:p>
        </p:txBody>
      </p:sp>
      <p:sp>
        <p:nvSpPr>
          <p:cNvPr id="35845" name="Rectangle 2"/>
          <p:cNvSpPr>
            <a:spLocks noGrp="1" noRot="1" noChangeAspect="1" noChangeArrowheads="1" noTextEdit="1"/>
          </p:cNvSpPr>
          <p:nvPr>
            <p:ph type="sldImg"/>
          </p:nvPr>
        </p:nvSpPr>
        <p:spPr>
          <a:solidFill>
            <a:srgbClr val="FFFFFF"/>
          </a:solidFill>
          <a:ln/>
        </p:spPr>
      </p:sp>
      <p:sp>
        <p:nvSpPr>
          <p:cNvPr id="35846" name="Rectangle 3"/>
          <p:cNvSpPr>
            <a:spLocks noGrp="1" noChangeArrowheads="1"/>
          </p:cNvSpPr>
          <p:nvPr>
            <p:ph type="body" idx="1"/>
          </p:nvPr>
        </p:nvSpPr>
        <p:spPr>
          <a:xfrm>
            <a:off x="914400" y="4343401"/>
            <a:ext cx="5029200" cy="4114800"/>
          </a:xfrm>
          <a:noFill/>
          <a:ln>
            <a:solidFill>
              <a:srgbClr val="000000"/>
            </a:solidFill>
          </a:ln>
        </p:spPr>
        <p:txBody>
          <a:bodyPr/>
          <a:lstStyle/>
          <a:p>
            <a:pPr eaLnBrk="1" hangingPunct="1">
              <a:spcBef>
                <a:spcPct val="0"/>
              </a:spcBef>
            </a:pPr>
            <a:r>
              <a:rPr lang="en-US" sz="1800" baseline="0" dirty="0" smtClean="0"/>
              <a:t>.</a:t>
            </a:r>
            <a:endParaRPr lang="en-US" sz="180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D1223DB-5529-429B-859B-5D56F8DBF2BB}" type="slidenum">
              <a:rPr lang="en-GB"/>
              <a:pPr/>
              <a:t>5</a:t>
            </a:fld>
            <a:endParaRPr lang="en-GB"/>
          </a:p>
        </p:txBody>
      </p:sp>
      <p:sp>
        <p:nvSpPr>
          <p:cNvPr id="35843"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1428" tIns="45714" rIns="91428" bIns="45714" anchor="b"/>
          <a:lstStyle/>
          <a:p>
            <a:pPr algn="r"/>
            <a:fld id="{66137038-FC3C-44F4-9B6D-455C36DD84B4}" type="slidenum">
              <a:rPr lang="en-GB" sz="1200"/>
              <a:pPr algn="r"/>
              <a:t>5</a:t>
            </a:fld>
            <a:endParaRPr lang="en-GB" sz="1200" dirty="0"/>
          </a:p>
        </p:txBody>
      </p:sp>
      <p:sp>
        <p:nvSpPr>
          <p:cNvPr id="3584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28" tIns="45714" rIns="91428" bIns="45714" anchor="b"/>
          <a:lstStyle/>
          <a:p>
            <a:pPr algn="r" eaLnBrk="0" hangingPunct="0"/>
            <a:fld id="{A85CB222-D3F2-49DD-B911-C0031B92CB50}" type="slidenum">
              <a:rPr lang="en-US" sz="1200">
                <a:ea typeface="ＭＳ Ｐゴシック" pitchFamily="1" charset="-128"/>
              </a:rPr>
              <a:pPr algn="r" eaLnBrk="0" hangingPunct="0"/>
              <a:t>5</a:t>
            </a:fld>
            <a:endParaRPr lang="en-US" sz="1200" dirty="0">
              <a:ea typeface="ＭＳ Ｐゴシック" pitchFamily="1" charset="-128"/>
            </a:endParaRPr>
          </a:p>
        </p:txBody>
      </p:sp>
      <p:sp>
        <p:nvSpPr>
          <p:cNvPr id="35845" name="Rectangle 2"/>
          <p:cNvSpPr>
            <a:spLocks noGrp="1" noRot="1" noChangeAspect="1" noChangeArrowheads="1" noTextEdit="1"/>
          </p:cNvSpPr>
          <p:nvPr>
            <p:ph type="sldImg"/>
          </p:nvPr>
        </p:nvSpPr>
        <p:spPr>
          <a:solidFill>
            <a:srgbClr val="FFFFFF"/>
          </a:solidFill>
          <a:ln/>
        </p:spPr>
      </p:sp>
      <p:sp>
        <p:nvSpPr>
          <p:cNvPr id="35846" name="Rectangle 3"/>
          <p:cNvSpPr>
            <a:spLocks noGrp="1" noChangeArrowheads="1"/>
          </p:cNvSpPr>
          <p:nvPr>
            <p:ph type="body" idx="1"/>
          </p:nvPr>
        </p:nvSpPr>
        <p:spPr>
          <a:xfrm>
            <a:off x="914400" y="4343401"/>
            <a:ext cx="5029200" cy="4114800"/>
          </a:xfrm>
          <a:noFill/>
          <a:ln>
            <a:solidFill>
              <a:srgbClr val="000000"/>
            </a:solidFill>
          </a:ln>
        </p:spPr>
        <p:txBody>
          <a:bodyPr/>
          <a:lstStyle/>
          <a:p>
            <a:pPr eaLnBrk="1" hangingPunct="1">
              <a:spcBef>
                <a:spcPct val="0"/>
              </a:spcBef>
            </a:pPr>
            <a:endParaRPr lang="en-US" sz="18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DC7F02-9DB1-1E49-890E-C2CC477A6217}"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3762DD33-B2AF-4E1E-94C3-4CFA6A1EA407}" type="slidenum">
              <a:rPr lang="en-GB"/>
              <a:pPr/>
              <a:t>7</a:t>
            </a:fld>
            <a:endParaRPr lang="en-GB"/>
          </a:p>
        </p:txBody>
      </p:sp>
      <p:sp>
        <p:nvSpPr>
          <p:cNvPr id="3584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CDE60EA-2B15-4DEB-A8AE-FE07BF76D576}" type="slidenum">
              <a:rPr lang="en-GB" sz="1200" b="0" u="none"/>
              <a:pPr algn="r"/>
              <a:t>7</a:t>
            </a:fld>
            <a:endParaRPr lang="en-GB" sz="1200" b="0" u="none"/>
          </a:p>
        </p:txBody>
      </p:sp>
      <p:sp>
        <p:nvSpPr>
          <p:cNvPr id="3584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010041F7-35AF-4583-B291-E72F6A6155E5}" type="slidenum">
              <a:rPr lang="en-US" sz="1200" b="0" u="none">
                <a:ea typeface="ＭＳ Ｐゴシック" pitchFamily="1" charset="-128"/>
              </a:rPr>
              <a:pPr algn="r" eaLnBrk="0" hangingPunct="0"/>
              <a:t>7</a:t>
            </a:fld>
            <a:endParaRPr lang="en-US" sz="1200" b="0" u="none">
              <a:ea typeface="ＭＳ Ｐゴシック" pitchFamily="1" charset="-128"/>
            </a:endParaRPr>
          </a:p>
        </p:txBody>
      </p:sp>
      <p:sp>
        <p:nvSpPr>
          <p:cNvPr id="35845" name="Rectangle 2"/>
          <p:cNvSpPr>
            <a:spLocks noGrp="1" noRot="1" noChangeAspect="1" noChangeArrowheads="1" noTextEdit="1"/>
          </p:cNvSpPr>
          <p:nvPr>
            <p:ph type="sldImg"/>
          </p:nvPr>
        </p:nvSpPr>
        <p:spPr>
          <a:solidFill>
            <a:srgbClr val="FFFFFF"/>
          </a:solidFill>
          <a:ln/>
        </p:spPr>
      </p:sp>
      <p:sp>
        <p:nvSpPr>
          <p:cNvPr id="35846" name="Rectangle 3"/>
          <p:cNvSpPr>
            <a:spLocks noGrp="1" noChangeArrowheads="1"/>
          </p:cNvSpPr>
          <p:nvPr>
            <p:ph type="body" idx="1"/>
          </p:nvPr>
        </p:nvSpPr>
        <p:spPr>
          <a:xfrm>
            <a:off x="914400" y="4343400"/>
            <a:ext cx="5029200" cy="4114800"/>
          </a:xfrm>
          <a:noFill/>
          <a:ln>
            <a:solidFill>
              <a:srgbClr val="000000"/>
            </a:solidFill>
          </a:ln>
        </p:spPr>
        <p:txBody>
          <a:bodyPr/>
          <a:lstStyle/>
          <a:p>
            <a:pPr eaLnBrk="1" hangingPunct="1">
              <a:lnSpc>
                <a:spcPct val="110000"/>
              </a:lnSpc>
            </a:pPr>
            <a:r>
              <a:rPr lang="en-US" sz="2800" dirty="0" smtClean="0"/>
              <a:t>For example:</a:t>
            </a:r>
          </a:p>
          <a:p>
            <a:pPr lvl="1">
              <a:lnSpc>
                <a:spcPct val="110000"/>
              </a:lnSpc>
            </a:pPr>
            <a:r>
              <a:rPr lang="en-US" sz="2200" dirty="0" smtClean="0"/>
              <a:t>If an individual view their personal risk as lower than the average person of the same sex and age</a:t>
            </a:r>
          </a:p>
          <a:p>
            <a:pPr lvl="1">
              <a:lnSpc>
                <a:spcPct val="110000"/>
              </a:lnSpc>
            </a:pPr>
            <a:r>
              <a:rPr lang="en-US" sz="2200" dirty="0" smtClean="0"/>
              <a:t>Can argue that they are displaying an optimistic (or unrealistic) risk bias</a:t>
            </a:r>
          </a:p>
          <a:p>
            <a:pPr lvl="1">
              <a:lnSpc>
                <a:spcPct val="110000"/>
              </a:lnSpc>
            </a:pPr>
            <a:r>
              <a:rPr lang="en-US" sz="2200" dirty="0" smtClean="0"/>
              <a:t>Fail to perceive personal vulnerability (Weinstein, 1987)</a:t>
            </a:r>
          </a:p>
          <a:p>
            <a:pPr eaLnBrk="1" hangingPunct="1">
              <a:spcBef>
                <a:spcPct val="0"/>
              </a:spcBef>
            </a:pPr>
            <a:endParaRPr lang="en-US" sz="1800" dirty="0" smtClean="0"/>
          </a:p>
          <a:p>
            <a:pPr eaLnBrk="1" hangingPunct="1">
              <a:spcBef>
                <a:spcPct val="0"/>
              </a:spcBef>
            </a:pPr>
            <a:r>
              <a:rPr lang="en-US" sz="1800" baseline="0" dirty="0" smtClean="0"/>
              <a:t>Is </a:t>
            </a:r>
            <a:r>
              <a:rPr lang="en-US" sz="1800" baseline="0" dirty="0" smtClean="0"/>
              <a:t>it risk itself, relative risk? Context of the risk decision – i.e. long vs. </a:t>
            </a:r>
            <a:r>
              <a:rPr lang="en-US" sz="1800" baseline="0" dirty="0" smtClean="0"/>
              <a:t>short-term</a:t>
            </a:r>
            <a:endParaRPr lang="en-US" sz="1800" baseline="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DA643978-60ED-41D2-BE35-8FA79806EDB7}" type="slidenum">
              <a:rPr lang="en-GB"/>
              <a:pPr/>
              <a:t>8</a:t>
            </a:fld>
            <a:endParaRPr lang="en-GB"/>
          </a:p>
        </p:txBody>
      </p:sp>
      <p:sp>
        <p:nvSpPr>
          <p:cNvPr id="47107" name="Rectangle 2"/>
          <p:cNvSpPr>
            <a:spLocks noGrp="1" noRot="1" noChangeAspect="1" noChangeArrowheads="1" noTextEdit="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r>
              <a:rPr lang="en-US" sz="1800" dirty="0" smtClean="0"/>
              <a:t>With the exception of Sutton &amp; </a:t>
            </a:r>
            <a:r>
              <a:rPr lang="en-US" sz="1800" dirty="0" err="1" smtClean="0"/>
              <a:t>Bolling</a:t>
            </a:r>
            <a:r>
              <a:rPr lang="en-US" sz="1800" dirty="0" smtClean="0"/>
              <a:t> (2003), little</a:t>
            </a:r>
            <a:r>
              <a:rPr lang="en-US" sz="1800" baseline="0" dirty="0" smtClean="0"/>
              <a:t> research has been carried out to examine adolescent’s views of the personal risks of smoking.</a:t>
            </a:r>
          </a:p>
          <a:p>
            <a:pPr eaLnBrk="1" hangingPunct="1">
              <a:spcBef>
                <a:spcPct val="0"/>
              </a:spcBef>
            </a:pPr>
            <a:endParaRPr lang="en-US" sz="1800" baseline="0" dirty="0" smtClean="0"/>
          </a:p>
          <a:p>
            <a:pPr eaLnBrk="1" hangingPunct="1">
              <a:spcBef>
                <a:spcPct val="0"/>
              </a:spcBef>
            </a:pPr>
            <a:r>
              <a:rPr lang="en-US" sz="1800" baseline="0" dirty="0" smtClean="0"/>
              <a:t>Hypothesis: some degree of optimistic bias in smokers, relative to non-smokers.</a:t>
            </a:r>
            <a:endParaRPr lang="en-US" sz="18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514350" indent="-514350">
              <a:buFont typeface="+mj-lt"/>
              <a:buNone/>
            </a:pPr>
            <a:r>
              <a:rPr lang="en-IE" sz="1200" dirty="0" smtClean="0"/>
              <a:t>Explain assessment</a:t>
            </a:r>
            <a:r>
              <a:rPr lang="en-IE" sz="1200" baseline="0" dirty="0" smtClean="0"/>
              <a:t> of smoking status (Reid et al, 2008)</a:t>
            </a:r>
            <a:endParaRPr lang="en-IE" sz="1200" dirty="0" smtClean="0"/>
          </a:p>
          <a:p>
            <a:pPr marL="514350" indent="-514350">
              <a:buFont typeface="+mj-lt"/>
              <a:buAutoNum type="arabicPeriod"/>
            </a:pPr>
            <a:r>
              <a:rPr lang="en-IE" sz="1200" dirty="0" smtClean="0"/>
              <a:t>I have never smoked a cigarette, not even a few puffs </a:t>
            </a:r>
            <a:r>
              <a:rPr lang="en-IE" sz="1200" dirty="0" smtClean="0">
                <a:solidFill>
                  <a:srgbClr val="3366FF"/>
                </a:solidFill>
              </a:rPr>
              <a:t>(Never Smoker)</a:t>
            </a:r>
          </a:p>
          <a:p>
            <a:pPr marL="514350" indent="-514350">
              <a:buFont typeface="+mj-lt"/>
              <a:buAutoNum type="arabicPeriod"/>
            </a:pPr>
            <a:r>
              <a:rPr lang="en-IE" sz="1200" dirty="0" smtClean="0"/>
              <a:t>I have smoked a cigarette, or a few cigarettes just to try it out, but I have not smokers in the past two months </a:t>
            </a:r>
            <a:r>
              <a:rPr lang="en-IE" sz="1200" dirty="0" smtClean="0">
                <a:solidFill>
                  <a:srgbClr val="3366FF"/>
                </a:solidFill>
              </a:rPr>
              <a:t>(Experimental)</a:t>
            </a:r>
          </a:p>
          <a:p>
            <a:pPr marL="514350" indent="-514350">
              <a:buFont typeface="+mj-lt"/>
              <a:buAutoNum type="arabicPeriod"/>
            </a:pPr>
            <a:r>
              <a:rPr lang="en-IE" sz="1200" dirty="0" smtClean="0"/>
              <a:t>I used to smoke but now I have stopped </a:t>
            </a:r>
            <a:r>
              <a:rPr lang="en-IE" sz="1200" dirty="0" smtClean="0">
                <a:solidFill>
                  <a:srgbClr val="3366FF"/>
                </a:solidFill>
              </a:rPr>
              <a:t>(Ex-Smoker)</a:t>
            </a:r>
          </a:p>
          <a:p>
            <a:pPr marL="514350" indent="-514350">
              <a:buFont typeface="+mj-lt"/>
              <a:buAutoNum type="arabicPeriod"/>
            </a:pPr>
            <a:r>
              <a:rPr lang="en-IE" sz="1200" dirty="0" smtClean="0"/>
              <a:t>I don’t smoke every day but every week </a:t>
            </a:r>
            <a:r>
              <a:rPr lang="en-IE" sz="1200" dirty="0" smtClean="0">
                <a:solidFill>
                  <a:srgbClr val="3366FF"/>
                </a:solidFill>
              </a:rPr>
              <a:t>(Weekly)</a:t>
            </a:r>
          </a:p>
          <a:p>
            <a:pPr marL="514350" indent="-514350">
              <a:buFont typeface="+mj-lt"/>
              <a:buAutoNum type="arabicPeriod"/>
            </a:pPr>
            <a:r>
              <a:rPr lang="en-IE" sz="1200" dirty="0" smtClean="0"/>
              <a:t>I smoke everyday or almost every day </a:t>
            </a:r>
            <a:r>
              <a:rPr lang="en-IE" sz="1200" dirty="0" smtClean="0">
                <a:solidFill>
                  <a:srgbClr val="3366FF"/>
                </a:solidFill>
              </a:rPr>
              <a:t>(Daily)</a:t>
            </a:r>
          </a:p>
          <a:p>
            <a:endParaRPr lang="en-IE" dirty="0"/>
          </a:p>
        </p:txBody>
      </p:sp>
      <p:sp>
        <p:nvSpPr>
          <p:cNvPr id="4" name="Slide Number Placeholder 3"/>
          <p:cNvSpPr>
            <a:spLocks noGrp="1"/>
          </p:cNvSpPr>
          <p:nvPr>
            <p:ph type="sldNum" sz="quarter" idx="10"/>
          </p:nvPr>
        </p:nvSpPr>
        <p:spPr/>
        <p:txBody>
          <a:bodyPr/>
          <a:lstStyle/>
          <a:p>
            <a:fld id="{81921EE7-AF11-43C5-B729-8D7A87143084}" type="slidenum">
              <a:rPr lang="en-IE" smtClean="0"/>
              <a:pPr/>
              <a:t>9</a:t>
            </a:fld>
            <a:endParaRPr lang="en-I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Each set of items summed to get an overall index</a:t>
            </a:r>
            <a:endParaRPr lang="en-IE" dirty="0"/>
          </a:p>
        </p:txBody>
      </p:sp>
      <p:sp>
        <p:nvSpPr>
          <p:cNvPr id="4" name="Slide Number Placeholder 3"/>
          <p:cNvSpPr>
            <a:spLocks noGrp="1"/>
          </p:cNvSpPr>
          <p:nvPr>
            <p:ph type="sldNum" sz="quarter" idx="10"/>
          </p:nvPr>
        </p:nvSpPr>
        <p:spPr/>
        <p:txBody>
          <a:bodyPr/>
          <a:lstStyle/>
          <a:p>
            <a:fld id="{18F62531-B6EA-498A-B7DF-03BB55340176}" type="slidenum">
              <a:rPr lang="en-IE" smtClean="0"/>
              <a:pPr/>
              <a:t>10</a:t>
            </a:fld>
            <a:endParaRPr lang="en-I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Items averaged</a:t>
            </a:r>
            <a:r>
              <a:rPr lang="en-IE" baseline="0" dirty="0" smtClean="0"/>
              <a:t> to get an overall index for each</a:t>
            </a:r>
          </a:p>
          <a:p>
            <a:r>
              <a:rPr lang="en-IE" baseline="0" dirty="0" smtClean="0"/>
              <a:t>General harm: item 3: agreeing to this indicates higher risk</a:t>
            </a:r>
          </a:p>
          <a:p>
            <a:r>
              <a:rPr lang="en-IE" baseline="0" dirty="0" smtClean="0"/>
              <a:t>Immediate harm: agreeing to these statements indicates lower perceived levels of harm =&gt; more risk</a:t>
            </a:r>
            <a:endParaRPr lang="en-IE" dirty="0"/>
          </a:p>
        </p:txBody>
      </p:sp>
      <p:sp>
        <p:nvSpPr>
          <p:cNvPr id="4" name="Slide Number Placeholder 3"/>
          <p:cNvSpPr>
            <a:spLocks noGrp="1"/>
          </p:cNvSpPr>
          <p:nvPr>
            <p:ph type="sldNum" sz="quarter" idx="10"/>
          </p:nvPr>
        </p:nvSpPr>
        <p:spPr/>
        <p:txBody>
          <a:bodyPr/>
          <a:lstStyle/>
          <a:p>
            <a:fld id="{18F62531-B6EA-498A-B7DF-03BB55340176}" type="slidenum">
              <a:rPr lang="en-IE" smtClean="0"/>
              <a:pPr/>
              <a:t>11</a:t>
            </a:fld>
            <a:endParaRPr lang="en-I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fld id="{18F62531-B6EA-498A-B7DF-03BB55340176}" type="slidenum">
              <a:rPr lang="en-IE" smtClean="0"/>
              <a:pPr/>
              <a:t>12</a:t>
            </a:fld>
            <a:endParaRPr lang="en-I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i="1" baseline="0" dirty="0" smtClean="0">
                <a:solidFill>
                  <a:srgbClr val="FF0000"/>
                </a:solidFill>
                <a:latin typeface="+mn-lt"/>
                <a:ea typeface="+mn-ea"/>
              </a:rPr>
              <a:t>Weekly </a:t>
            </a:r>
            <a:r>
              <a:rPr lang="en-US" sz="1100" i="1" baseline="0" dirty="0" smtClean="0">
                <a:solidFill>
                  <a:srgbClr val="FF0000"/>
                </a:solidFill>
                <a:latin typeface="+mn-lt"/>
                <a:ea typeface="+mn-ea"/>
              </a:rPr>
              <a:t>smokers have made on average 1.8 quit attempts (SD = 1.23)</a:t>
            </a:r>
          </a:p>
          <a:p>
            <a:r>
              <a:rPr lang="en-US" sz="1100" i="1" baseline="0" dirty="0" smtClean="0">
                <a:solidFill>
                  <a:srgbClr val="FF0000"/>
                </a:solidFill>
                <a:latin typeface="+mn-lt"/>
                <a:ea typeface="+mn-ea"/>
              </a:rPr>
              <a:t>Daily smokers have made on average 5 quit attempts (SD = 10.57)</a:t>
            </a:r>
          </a:p>
          <a:p>
            <a:r>
              <a:rPr lang="en-US" sz="1100" i="1" baseline="0" dirty="0" smtClean="0">
                <a:solidFill>
                  <a:srgbClr val="FF0000"/>
                </a:solidFill>
                <a:latin typeface="+mn-lt"/>
                <a:ea typeface="+mn-ea"/>
              </a:rPr>
              <a:t>Both groups plan to quit at some point: weekly smokers (in the next x) 3.64 and daily smokers (in the next y) 2.75</a:t>
            </a:r>
            <a:endParaRPr lang="en-US" sz="1100" i="1" dirty="0" smtClean="0">
              <a:solidFill>
                <a:srgbClr val="FF0000"/>
              </a:solidFill>
              <a:latin typeface="+mn-lt"/>
              <a:ea typeface="+mn-ea"/>
            </a:endParaRPr>
          </a:p>
        </p:txBody>
      </p:sp>
      <p:sp>
        <p:nvSpPr>
          <p:cNvPr id="4" name="Slide Number Placeholder 3"/>
          <p:cNvSpPr>
            <a:spLocks noGrp="1"/>
          </p:cNvSpPr>
          <p:nvPr>
            <p:ph type="sldNum" sz="quarter" idx="10"/>
          </p:nvPr>
        </p:nvSpPr>
        <p:spPr/>
        <p:txBody>
          <a:bodyPr/>
          <a:lstStyle/>
          <a:p>
            <a:fld id="{18F62531-B6EA-498A-B7DF-03BB55340176}" type="slidenum">
              <a:rPr lang="en-IE" smtClean="0"/>
              <a:pPr/>
              <a:t>13</a:t>
            </a:fld>
            <a:endParaRPr lang="en-IE"/>
          </a:p>
        </p:txBody>
      </p:sp>
    </p:spTree>
    <p:extLst>
      <p:ext uri="{BB962C8B-B14F-4D97-AF65-F5344CB8AC3E}">
        <p14:creationId xmlns:p14="http://schemas.microsoft.com/office/powerpoint/2010/main" val="2285080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b="0" dirty="0" smtClean="0">
                <a:solidFill>
                  <a:srgbClr val="FF0000"/>
                </a:solidFill>
              </a:rPr>
              <a:t>Error bars (SE)</a:t>
            </a:r>
          </a:p>
          <a:p>
            <a:r>
              <a:rPr lang="en-IE" b="0" dirty="0" smtClean="0">
                <a:solidFill>
                  <a:srgbClr val="FF0000"/>
                </a:solidFill>
              </a:rPr>
              <a:t>Main effect of smoking status only – no effect</a:t>
            </a:r>
            <a:r>
              <a:rPr lang="en-IE" b="0" baseline="0" dirty="0" smtClean="0">
                <a:solidFill>
                  <a:srgbClr val="FF0000"/>
                </a:solidFill>
              </a:rPr>
              <a:t> of measure =&gt; no optimistic </a:t>
            </a:r>
            <a:r>
              <a:rPr lang="en-IE" b="0" baseline="0" dirty="0" smtClean="0">
                <a:solidFill>
                  <a:srgbClr val="FF0000"/>
                </a:solidFill>
              </a:rPr>
              <a:t>bias</a:t>
            </a:r>
            <a:endParaRPr lang="en-IE" b="0" baseline="0" dirty="0" smtClean="0">
              <a:solidFill>
                <a:srgbClr val="FF0000"/>
              </a:solidFill>
            </a:endParaRPr>
          </a:p>
        </p:txBody>
      </p:sp>
      <p:sp>
        <p:nvSpPr>
          <p:cNvPr id="4" name="Slide Number Placeholder 3"/>
          <p:cNvSpPr>
            <a:spLocks noGrp="1"/>
          </p:cNvSpPr>
          <p:nvPr>
            <p:ph type="sldNum" sz="quarter" idx="10"/>
          </p:nvPr>
        </p:nvSpPr>
        <p:spPr/>
        <p:txBody>
          <a:bodyPr/>
          <a:lstStyle/>
          <a:p>
            <a:fld id="{18F62531-B6EA-498A-B7DF-03BB55340176}" type="slidenum">
              <a:rPr lang="en-IE" smtClean="0"/>
              <a:pPr/>
              <a:t>14</a:t>
            </a:fld>
            <a:endParaRPr lang="en-I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b="0" dirty="0" smtClean="0">
                <a:solidFill>
                  <a:srgbClr val="FF0000"/>
                </a:solidFill>
              </a:rPr>
              <a:t>Error bars (SE)</a:t>
            </a:r>
          </a:p>
          <a:p>
            <a:r>
              <a:rPr lang="en-IE" b="0" dirty="0" smtClean="0">
                <a:solidFill>
                  <a:srgbClr val="FF0000"/>
                </a:solidFill>
              </a:rPr>
              <a:t>Main effect of smoking status only – no effect</a:t>
            </a:r>
            <a:r>
              <a:rPr lang="en-IE" b="0" baseline="0" dirty="0" smtClean="0">
                <a:solidFill>
                  <a:srgbClr val="FF0000"/>
                </a:solidFill>
              </a:rPr>
              <a:t> of measure =&gt; no optimistic bias</a:t>
            </a:r>
            <a:endParaRPr lang="en-IE" b="0" dirty="0" smtClean="0">
              <a:solidFill>
                <a:srgbClr val="FF0000"/>
              </a:solidFill>
            </a:endParaRPr>
          </a:p>
        </p:txBody>
      </p:sp>
      <p:sp>
        <p:nvSpPr>
          <p:cNvPr id="4" name="Slide Number Placeholder 3"/>
          <p:cNvSpPr>
            <a:spLocks noGrp="1"/>
          </p:cNvSpPr>
          <p:nvPr>
            <p:ph type="sldNum" sz="quarter" idx="10"/>
          </p:nvPr>
        </p:nvSpPr>
        <p:spPr/>
        <p:txBody>
          <a:bodyPr/>
          <a:lstStyle/>
          <a:p>
            <a:fld id="{18F62531-B6EA-498A-B7DF-03BB55340176}" type="slidenum">
              <a:rPr lang="en-IE" smtClean="0"/>
              <a:pPr/>
              <a:t>15</a:t>
            </a:fld>
            <a:endParaRPr lang="en-I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b="0" dirty="0" smtClean="0">
                <a:solidFill>
                  <a:srgbClr val="FF0000"/>
                </a:solidFill>
              </a:rPr>
              <a:t>Error bars (SE)</a:t>
            </a:r>
          </a:p>
          <a:p>
            <a:r>
              <a:rPr lang="en-IE" b="0" baseline="0" dirty="0" smtClean="0">
                <a:solidFill>
                  <a:srgbClr val="FF0000"/>
                </a:solidFill>
              </a:rPr>
              <a:t>There is now a main effect of measure =&gt; but this is just within the non-smoking groups. </a:t>
            </a:r>
          </a:p>
          <a:p>
            <a:r>
              <a:rPr lang="en-IE" b="0" baseline="0" dirty="0" smtClean="0">
                <a:solidFill>
                  <a:srgbClr val="FF0000"/>
                </a:solidFill>
              </a:rPr>
              <a:t>No evidence to support an optimistic addiction bias among smokers.</a:t>
            </a:r>
            <a:endParaRPr lang="en-IE" b="0" dirty="0" smtClean="0">
              <a:solidFill>
                <a:srgbClr val="FF0000"/>
              </a:solidFill>
            </a:endParaRPr>
          </a:p>
        </p:txBody>
      </p:sp>
      <p:sp>
        <p:nvSpPr>
          <p:cNvPr id="4" name="Slide Number Placeholder 3"/>
          <p:cNvSpPr>
            <a:spLocks noGrp="1"/>
          </p:cNvSpPr>
          <p:nvPr>
            <p:ph type="sldNum" sz="quarter" idx="10"/>
          </p:nvPr>
        </p:nvSpPr>
        <p:spPr/>
        <p:txBody>
          <a:bodyPr/>
          <a:lstStyle/>
          <a:p>
            <a:fld id="{18F62531-B6EA-498A-B7DF-03BB55340176}" type="slidenum">
              <a:rPr lang="en-IE" smtClean="0"/>
              <a:pPr/>
              <a:t>16</a:t>
            </a:fld>
            <a:endParaRPr lang="en-I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b="0" dirty="0" smtClean="0">
                <a:solidFill>
                  <a:srgbClr val="FF0000"/>
                </a:solidFill>
              </a:rPr>
              <a:t>There</a:t>
            </a:r>
            <a:r>
              <a:rPr lang="en-IE" b="0" baseline="0" dirty="0" smtClean="0">
                <a:solidFill>
                  <a:srgbClr val="FF0000"/>
                </a:solidFill>
              </a:rPr>
              <a:t> is some evidence to support the fact that smokers, in particular daily smokers, avoid thinking about health-related risks to a greater extent than ex- and non-smokers. This does not, however, translate into an under-assessment of relative risk when asked directly.</a:t>
            </a:r>
            <a:endParaRPr lang="en-IE" b="0" dirty="0" smtClean="0">
              <a:solidFill>
                <a:srgbClr val="FF0000"/>
              </a:solidFill>
            </a:endParaRPr>
          </a:p>
        </p:txBody>
      </p:sp>
      <p:sp>
        <p:nvSpPr>
          <p:cNvPr id="4" name="Slide Number Placeholder 3"/>
          <p:cNvSpPr>
            <a:spLocks noGrp="1"/>
          </p:cNvSpPr>
          <p:nvPr>
            <p:ph type="sldNum" sz="quarter" idx="10"/>
          </p:nvPr>
        </p:nvSpPr>
        <p:spPr/>
        <p:txBody>
          <a:bodyPr/>
          <a:lstStyle/>
          <a:p>
            <a:fld id="{18F62531-B6EA-498A-B7DF-03BB55340176}" type="slidenum">
              <a:rPr lang="en-IE" smtClean="0"/>
              <a:pPr/>
              <a:t>17</a:t>
            </a:fld>
            <a:endParaRPr lang="en-I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b="0" dirty="0" smtClean="0">
                <a:solidFill>
                  <a:srgbClr val="FF0000"/>
                </a:solidFill>
              </a:rPr>
              <a:t>Error bars (SE)</a:t>
            </a:r>
          </a:p>
          <a:p>
            <a:r>
              <a:rPr lang="en-IE" b="0" dirty="0" smtClean="0">
                <a:solidFill>
                  <a:srgbClr val="FF0000"/>
                </a:solidFill>
              </a:rPr>
              <a:t>Clear difference</a:t>
            </a:r>
            <a:r>
              <a:rPr lang="en-IE" b="0" baseline="0" dirty="0" smtClean="0">
                <a:solidFill>
                  <a:srgbClr val="FF0000"/>
                </a:solidFill>
              </a:rPr>
              <a:t> between smoking and non-smoking groups – smokers see lower levels of harm overall </a:t>
            </a:r>
          </a:p>
          <a:p>
            <a:r>
              <a:rPr lang="en-IE" b="0" baseline="0" dirty="0" smtClean="0">
                <a:solidFill>
                  <a:srgbClr val="FF0000"/>
                </a:solidFill>
              </a:rPr>
              <a:t>Linear decrease in harm (general and immediate) with smoking experience =&gt; evidence of optimistic harm bias but one that exists in all groups</a:t>
            </a:r>
            <a:endParaRPr lang="en-IE" b="0" dirty="0" smtClean="0">
              <a:solidFill>
                <a:srgbClr val="FF0000"/>
              </a:solidFill>
            </a:endParaRPr>
          </a:p>
        </p:txBody>
      </p:sp>
      <p:sp>
        <p:nvSpPr>
          <p:cNvPr id="4" name="Slide Number Placeholder 3"/>
          <p:cNvSpPr>
            <a:spLocks noGrp="1"/>
          </p:cNvSpPr>
          <p:nvPr>
            <p:ph type="sldNum" sz="quarter" idx="10"/>
          </p:nvPr>
        </p:nvSpPr>
        <p:spPr/>
        <p:txBody>
          <a:bodyPr/>
          <a:lstStyle/>
          <a:p>
            <a:fld id="{18F62531-B6EA-498A-B7DF-03BB55340176}" type="slidenum">
              <a:rPr lang="en-IE" smtClean="0"/>
              <a:pPr/>
              <a:t>18</a:t>
            </a:fld>
            <a:endParaRPr lang="en-I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b="0" dirty="0" smtClean="0">
                <a:solidFill>
                  <a:srgbClr val="FF0000"/>
                </a:solidFill>
              </a:rPr>
              <a:t>Error bars (SE)</a:t>
            </a:r>
          </a:p>
          <a:p>
            <a:r>
              <a:rPr lang="en-IE" b="0" dirty="0" smtClean="0">
                <a:solidFill>
                  <a:srgbClr val="FF0000"/>
                </a:solidFill>
              </a:rPr>
              <a:t>Explain</a:t>
            </a:r>
            <a:r>
              <a:rPr lang="en-IE" b="0" baseline="0" dirty="0" smtClean="0">
                <a:solidFill>
                  <a:srgbClr val="FF0000"/>
                </a:solidFill>
              </a:rPr>
              <a:t> that </a:t>
            </a:r>
          </a:p>
          <a:p>
            <a:r>
              <a:rPr lang="en-IE" b="0" baseline="0" dirty="0" smtClean="0">
                <a:solidFill>
                  <a:srgbClr val="FF0000"/>
                </a:solidFill>
              </a:rPr>
              <a:t>(1) significant differences in social risk seen between never and daily smokers (p&lt;.05)</a:t>
            </a:r>
            <a:endParaRPr lang="en-IE" b="0" dirty="0" smtClean="0">
              <a:solidFill>
                <a:srgbClr val="FF0000"/>
              </a:solidFill>
            </a:endParaRPr>
          </a:p>
          <a:p>
            <a:r>
              <a:rPr lang="en-IE" b="0" dirty="0" smtClean="0">
                <a:solidFill>
                  <a:srgbClr val="FF0000"/>
                </a:solidFill>
              </a:rPr>
              <a:t>Perhaps being the least</a:t>
            </a:r>
            <a:r>
              <a:rPr lang="en-IE" b="0" baseline="0" dirty="0" smtClean="0">
                <a:solidFill>
                  <a:srgbClr val="FF0000"/>
                </a:solidFill>
              </a:rPr>
              <a:t> likely to take social risk means that they are less likely to have/voice opinions apart from their peers and therefore more likely to ‘go along with the crowd’ – give in to peer pressure to smoke etc.</a:t>
            </a:r>
          </a:p>
          <a:p>
            <a:r>
              <a:rPr lang="en-IE" b="0" baseline="0" dirty="0" smtClean="0">
                <a:solidFill>
                  <a:srgbClr val="FF0000"/>
                </a:solidFill>
              </a:rPr>
              <a:t>(2) Never smokers are significantly less likely to take health and safety risks than than ex-, weekly- and daily- smokers -&gt; so it is not just as simple as adolescents being inherently risky or not – or smoking adolescents being those most inherently risky – it is likely to depend on the type of risk involved</a:t>
            </a:r>
            <a:endParaRPr lang="en-IE" b="0" dirty="0" smtClean="0">
              <a:solidFill>
                <a:srgbClr val="FF0000"/>
              </a:solidFill>
            </a:endParaRPr>
          </a:p>
        </p:txBody>
      </p:sp>
      <p:sp>
        <p:nvSpPr>
          <p:cNvPr id="4" name="Slide Number Placeholder 3"/>
          <p:cNvSpPr>
            <a:spLocks noGrp="1"/>
          </p:cNvSpPr>
          <p:nvPr>
            <p:ph type="sldNum" sz="quarter" idx="10"/>
          </p:nvPr>
        </p:nvSpPr>
        <p:spPr/>
        <p:txBody>
          <a:bodyPr/>
          <a:lstStyle/>
          <a:p>
            <a:fld id="{18F62531-B6EA-498A-B7DF-03BB55340176}" type="slidenum">
              <a:rPr lang="en-IE" smtClean="0"/>
              <a:pPr/>
              <a:t>19</a:t>
            </a:fld>
            <a:endParaRPr lang="en-I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fld id="{18F62531-B6EA-498A-B7DF-03BB55340176}" type="slidenum">
              <a:rPr lang="en-IE" smtClean="0"/>
              <a:pPr/>
              <a:t>20</a:t>
            </a:fld>
            <a:endParaRPr lang="en-I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fld id="{18F62531-B6EA-498A-B7DF-03BB55340176}" type="slidenum">
              <a:rPr lang="en-IE" smtClean="0"/>
              <a:pPr/>
              <a:t>21</a:t>
            </a:fld>
            <a:endParaRPr lang="en-I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fld id="{18F62531-B6EA-498A-B7DF-03BB55340176}" type="slidenum">
              <a:rPr lang="en-IE" smtClean="0"/>
              <a:pPr/>
              <a:t>22</a:t>
            </a:fld>
            <a:endParaRPr lang="en-I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713BBB-9A7B-8D41-B3F9-D687874539A8}" type="slidenum">
              <a:rPr lang="en-GB"/>
              <a:pPr/>
              <a:t>23</a:t>
            </a:fld>
            <a:endParaRPr lang="en-GB"/>
          </a:p>
        </p:txBody>
      </p:sp>
      <p:sp>
        <p:nvSpPr>
          <p:cNvPr id="272386" name="Rectangle 2"/>
          <p:cNvSpPr>
            <a:spLocks noGrp="1" noRot="1" noChangeAspect="1" noChangeArrowheads="1" noTextEdit="1"/>
          </p:cNvSpPr>
          <p:nvPr>
            <p:ph type="sldImg"/>
          </p:nvPr>
        </p:nvSpPr>
        <p:spPr>
          <a:ln/>
          <a:extLst>
            <a:ext uri="{FAA26D3D-D897-4be2-8F04-BA451C77F1D7}">
              <ma14:placeholderFlag xmlns:mc="http://schemas.openxmlformats.org/markup-compatibility/2006" xmlns:mv="urn:schemas-microsoft-com:mac:vml" xmlns="" xmlns:ma14="http://schemas.microsoft.com/office/mac/drawingml/2011/main" val="1"/>
            </a:ext>
          </a:extLst>
        </p:spPr>
      </p:sp>
      <p:sp>
        <p:nvSpPr>
          <p:cNvPr id="2723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9874" name="Group 2"/>
          <p:cNvGrpSpPr>
            <a:grpSpLocks/>
          </p:cNvGrpSpPr>
          <p:nvPr/>
        </p:nvGrpSpPr>
        <p:grpSpPr bwMode="auto">
          <a:xfrm>
            <a:off x="0" y="0"/>
            <a:ext cx="9144000" cy="6858000"/>
            <a:chOff x="0" y="0"/>
            <a:chExt cx="5760" cy="4320"/>
          </a:xfrm>
        </p:grpSpPr>
        <p:sp>
          <p:nvSpPr>
            <p:cNvPr id="7987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IE" sz="2400" b="0" u="none">
                <a:latin typeface="Times New Roman" charset="0"/>
              </a:endParaRPr>
            </a:p>
          </p:txBody>
        </p:sp>
        <p:sp>
          <p:nvSpPr>
            <p:cNvPr id="7987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grpSp>
          <p:nvGrpSpPr>
            <p:cNvPr id="79877" name="Group 5"/>
            <p:cNvGrpSpPr>
              <a:grpSpLocks/>
            </p:cNvGrpSpPr>
            <p:nvPr/>
          </p:nvGrpSpPr>
          <p:grpSpPr bwMode="auto">
            <a:xfrm>
              <a:off x="0" y="672"/>
              <a:ext cx="1806" cy="1989"/>
              <a:chOff x="0" y="672"/>
              <a:chExt cx="1806" cy="1989"/>
            </a:xfrm>
          </p:grpSpPr>
          <p:sp>
            <p:nvSpPr>
              <p:cNvPr id="7987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7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8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8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8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8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8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8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8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988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grpSp>
      </p:grpSp>
      <p:sp>
        <p:nvSpPr>
          <p:cNvPr id="79888" name="Rectangle 16"/>
          <p:cNvSpPr>
            <a:spLocks noGrp="1" noChangeArrowheads="1"/>
          </p:cNvSpPr>
          <p:nvPr>
            <p:ph type="dt" sz="half" idx="2"/>
          </p:nvPr>
        </p:nvSpPr>
        <p:spPr>
          <a:xfrm>
            <a:off x="457200" y="6248400"/>
            <a:ext cx="2133600" cy="457200"/>
          </a:xfrm>
        </p:spPr>
        <p:txBody>
          <a:bodyPr/>
          <a:lstStyle>
            <a:lvl1pPr>
              <a:defRPr/>
            </a:lvl1pPr>
          </a:lstStyle>
          <a:p>
            <a:endParaRPr lang="en-GB"/>
          </a:p>
        </p:txBody>
      </p:sp>
      <p:sp>
        <p:nvSpPr>
          <p:cNvPr id="79889" name="Rectangle 17"/>
          <p:cNvSpPr>
            <a:spLocks noGrp="1" noChangeArrowheads="1"/>
          </p:cNvSpPr>
          <p:nvPr>
            <p:ph type="ftr" sz="quarter" idx="3"/>
          </p:nvPr>
        </p:nvSpPr>
        <p:spPr/>
        <p:txBody>
          <a:bodyPr/>
          <a:lstStyle>
            <a:lvl1pPr>
              <a:defRPr/>
            </a:lvl1pPr>
          </a:lstStyle>
          <a:p>
            <a:endParaRPr lang="en-GB"/>
          </a:p>
        </p:txBody>
      </p:sp>
      <p:sp>
        <p:nvSpPr>
          <p:cNvPr id="79890" name="Rectangle 18"/>
          <p:cNvSpPr>
            <a:spLocks noGrp="1" noChangeArrowheads="1"/>
          </p:cNvSpPr>
          <p:nvPr>
            <p:ph type="sldNum" sz="quarter" idx="4"/>
          </p:nvPr>
        </p:nvSpPr>
        <p:spPr>
          <a:xfrm>
            <a:off x="6553200" y="6248400"/>
            <a:ext cx="2133600" cy="457200"/>
          </a:xfrm>
        </p:spPr>
        <p:txBody>
          <a:bodyPr/>
          <a:lstStyle>
            <a:lvl1pPr>
              <a:defRPr sz="1200">
                <a:solidFill>
                  <a:schemeClr val="tx1"/>
                </a:solidFill>
              </a:defRPr>
            </a:lvl1pPr>
          </a:lstStyle>
          <a:p>
            <a:fld id="{F5E0EB91-9B4A-2147-95FC-C8D648C85EF2}" type="slidenum">
              <a:rPr lang="en-GB"/>
              <a:pPr/>
              <a:t>‹#›</a:t>
            </a:fld>
            <a:endParaRPr lang="en-GB"/>
          </a:p>
        </p:txBody>
      </p:sp>
      <p:sp>
        <p:nvSpPr>
          <p:cNvPr id="7989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GB" noProof="0" smtClean="0"/>
              <a:t>Click to edit Master title style</a:t>
            </a:r>
          </a:p>
        </p:txBody>
      </p:sp>
      <p:sp>
        <p:nvSpPr>
          <p:cNvPr id="79892" name="Rectangle 20"/>
          <p:cNvSpPr>
            <a:spLocks noGrp="1" noChangeArrowheads="1"/>
          </p:cNvSpPr>
          <p:nvPr>
            <p:ph type="subTitle" idx="1"/>
          </p:nvPr>
        </p:nvSpPr>
        <p:spPr>
          <a:xfrm>
            <a:off x="2971800" y="4267200"/>
            <a:ext cx="6019800" cy="1752600"/>
          </a:xfrm>
        </p:spPr>
        <p:txBody>
          <a:bodyPr/>
          <a:lstStyle>
            <a:lvl1pPr marL="0" indent="0">
              <a:buFont typeface="Wingdings" charset="0"/>
              <a:buNone/>
              <a:defRPr sz="3400"/>
            </a:lvl1pPr>
          </a:lstStyle>
          <a:p>
            <a:pPr lvl="0"/>
            <a:r>
              <a:rPr lang="en-GB" noProof="0" smtClean="0"/>
              <a:t>Click to edit Master subtitle style</a:t>
            </a: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418014598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2604F9F0-5581-1842-BE80-5D20BA471AA3}" type="slidenum">
              <a:rPr lang="en-GB"/>
              <a:pPr/>
              <a:t>‹#›</a:t>
            </a:fld>
            <a:endParaRPr lang="en-GB"/>
          </a:p>
        </p:txBody>
      </p:sp>
    </p:spTree>
    <p:extLst>
      <p:ext uri="{BB962C8B-B14F-4D97-AF65-F5344CB8AC3E}">
        <p14:creationId xmlns:p14="http://schemas.microsoft.com/office/powerpoint/2010/main" val="111452714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68313" y="1773238"/>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59313" y="1773238"/>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F5155A3B-FF53-B54F-9753-B95234553AA6}" type="slidenum">
              <a:rPr lang="en-GB"/>
              <a:pPr/>
              <a:t>‹#›</a:t>
            </a:fld>
            <a:endParaRPr lang="en-GB"/>
          </a:p>
        </p:txBody>
      </p:sp>
    </p:spTree>
    <p:extLst>
      <p:ext uri="{BB962C8B-B14F-4D97-AF65-F5344CB8AC3E}">
        <p14:creationId xmlns:p14="http://schemas.microsoft.com/office/powerpoint/2010/main" val="168362391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GB"/>
          </a:p>
        </p:txBody>
      </p:sp>
      <p:sp>
        <p:nvSpPr>
          <p:cNvPr id="8" name="Date Placeholder 7"/>
          <p:cNvSpPr>
            <a:spLocks noGrp="1"/>
          </p:cNvSpPr>
          <p:nvPr>
            <p:ph type="dt" sz="half"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B738D436-6AF7-3A4A-AD0E-60DD401F2CC1}" type="slidenum">
              <a:rPr lang="en-GB"/>
              <a:pPr/>
              <a:t>‹#›</a:t>
            </a:fld>
            <a:endParaRPr lang="en-GB"/>
          </a:p>
        </p:txBody>
      </p:sp>
    </p:spTree>
    <p:extLst>
      <p:ext uri="{BB962C8B-B14F-4D97-AF65-F5344CB8AC3E}">
        <p14:creationId xmlns:p14="http://schemas.microsoft.com/office/powerpoint/2010/main" val="1635512601"/>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GB"/>
          </a:p>
        </p:txBody>
      </p:sp>
      <p:sp>
        <p:nvSpPr>
          <p:cNvPr id="4" name="Date Placeholder 3"/>
          <p:cNvSpPr>
            <a:spLocks noGrp="1"/>
          </p:cNvSpPr>
          <p:nvPr>
            <p:ph type="dt" sz="half"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9D5AE9FA-D53A-894B-8E78-D38CA52043A6}" type="slidenum">
              <a:rPr lang="en-GB"/>
              <a:pPr/>
              <a:t>‹#›</a:t>
            </a:fld>
            <a:endParaRPr lang="en-GB"/>
          </a:p>
        </p:txBody>
      </p:sp>
    </p:spTree>
    <p:extLst>
      <p:ext uri="{BB962C8B-B14F-4D97-AF65-F5344CB8AC3E}">
        <p14:creationId xmlns:p14="http://schemas.microsoft.com/office/powerpoint/2010/main" val="228087834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GB"/>
          </a:p>
        </p:txBody>
      </p:sp>
      <p:sp>
        <p:nvSpPr>
          <p:cNvPr id="3" name="Date Placeholder 2"/>
          <p:cNvSpPr>
            <a:spLocks noGrp="1"/>
          </p:cNvSpPr>
          <p:nvPr>
            <p:ph type="dt" sz="half"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B16EE809-85D6-8C4C-B5EC-4D146D9D66EE}" type="slidenum">
              <a:rPr lang="en-GB"/>
              <a:pPr/>
              <a:t>‹#›</a:t>
            </a:fld>
            <a:endParaRPr lang="en-GB"/>
          </a:p>
        </p:txBody>
      </p:sp>
    </p:spTree>
    <p:extLst>
      <p:ext uri="{BB962C8B-B14F-4D97-AF65-F5344CB8AC3E}">
        <p14:creationId xmlns:p14="http://schemas.microsoft.com/office/powerpoint/2010/main" val="1500897547"/>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690D78FE-AD71-7D42-8230-46F8DA8ACD88}" type="slidenum">
              <a:rPr lang="en-GB"/>
              <a:pPr/>
              <a:t>‹#›</a:t>
            </a:fld>
            <a:endParaRPr lang="en-GB"/>
          </a:p>
        </p:txBody>
      </p:sp>
    </p:spTree>
    <p:extLst>
      <p:ext uri="{BB962C8B-B14F-4D97-AF65-F5344CB8AC3E}">
        <p14:creationId xmlns:p14="http://schemas.microsoft.com/office/powerpoint/2010/main" val="2509623925"/>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CBC2B90-2D2C-F640-BDDA-9FAB2EC9DCBB}" type="slidenum">
              <a:rPr lang="en-GB"/>
              <a:pPr/>
              <a:t>‹#›</a:t>
            </a:fld>
            <a:endParaRPr lang="en-GB"/>
          </a:p>
        </p:txBody>
      </p:sp>
    </p:spTree>
    <p:extLst>
      <p:ext uri="{BB962C8B-B14F-4D97-AF65-F5344CB8AC3E}">
        <p14:creationId xmlns:p14="http://schemas.microsoft.com/office/powerpoint/2010/main" val="10715774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0C9E32F9-B1B9-704F-B779-EC81ABDDFDD7}" type="slidenum">
              <a:rPr lang="en-GB"/>
              <a:pPr/>
              <a:t>‹#›</a:t>
            </a:fld>
            <a:endParaRPr lang="en-GB"/>
          </a:p>
        </p:txBody>
      </p:sp>
    </p:spTree>
    <p:extLst>
      <p:ext uri="{BB962C8B-B14F-4D97-AF65-F5344CB8AC3E}">
        <p14:creationId xmlns:p14="http://schemas.microsoft.com/office/powerpoint/2010/main" val="1508332226"/>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260350"/>
            <a:ext cx="2057400" cy="5399088"/>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68313" y="260350"/>
            <a:ext cx="6019800" cy="5399088"/>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04C6A24-92FB-FF46-96E4-7FACBC5EA2D5}" type="slidenum">
              <a:rPr lang="en-GB"/>
              <a:pPr/>
              <a:t>‹#›</a:t>
            </a:fld>
            <a:endParaRPr lang="en-GB"/>
          </a:p>
        </p:txBody>
      </p:sp>
    </p:spTree>
    <p:extLst>
      <p:ext uri="{BB962C8B-B14F-4D97-AF65-F5344CB8AC3E}">
        <p14:creationId xmlns:p14="http://schemas.microsoft.com/office/powerpoint/2010/main" val="43425091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a:defRPr sz="1200" b="0" u="none"/>
            </a:lvl1pPr>
          </a:lstStyle>
          <a:p>
            <a:endParaRPr lang="en-GB"/>
          </a:p>
        </p:txBody>
      </p:sp>
      <p:grpSp>
        <p:nvGrpSpPr>
          <p:cNvPr id="78852" name="Group 4"/>
          <p:cNvGrpSpPr>
            <a:grpSpLocks/>
          </p:cNvGrpSpPr>
          <p:nvPr/>
        </p:nvGrpSpPr>
        <p:grpSpPr bwMode="auto">
          <a:xfrm>
            <a:off x="0" y="0"/>
            <a:ext cx="9144000" cy="546100"/>
            <a:chOff x="0" y="0"/>
            <a:chExt cx="5760" cy="344"/>
          </a:xfrm>
        </p:grpSpPr>
        <p:sp>
          <p:nvSpPr>
            <p:cNvPr id="78853"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IE" sz="2400" b="0" u="none">
                <a:latin typeface="Times New Roman" charset="0"/>
              </a:endParaRPr>
            </a:p>
          </p:txBody>
        </p:sp>
        <p:sp>
          <p:nvSpPr>
            <p:cNvPr id="78854"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8855"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b="0" u="none">
                <a:solidFill>
                  <a:schemeClr val="hlink"/>
                </a:solidFill>
              </a:endParaRPr>
            </a:p>
          </p:txBody>
        </p:sp>
        <p:sp>
          <p:nvSpPr>
            <p:cNvPr id="78856"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b="0" u="none">
                <a:solidFill>
                  <a:schemeClr val="hlink"/>
                </a:solidFill>
              </a:endParaRPr>
            </a:p>
          </p:txBody>
        </p:sp>
        <p:sp>
          <p:nvSpPr>
            <p:cNvPr id="78857"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b="0" u="none">
                <a:solidFill>
                  <a:schemeClr val="accent2"/>
                </a:solidFill>
              </a:endParaRPr>
            </a:p>
          </p:txBody>
        </p:sp>
        <p:sp>
          <p:nvSpPr>
            <p:cNvPr id="78858"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b="0" u="none">
                <a:solidFill>
                  <a:schemeClr val="hlink"/>
                </a:solidFill>
              </a:endParaRPr>
            </a:p>
          </p:txBody>
        </p:sp>
        <p:sp>
          <p:nvSpPr>
            <p:cNvPr id="78859"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sz="2400" b="0" u="none">
                <a:latin typeface="Times New Roman" charset="0"/>
              </a:endParaRPr>
            </a:p>
          </p:txBody>
        </p:sp>
        <p:sp>
          <p:nvSpPr>
            <p:cNvPr id="78860"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b="0" u="none">
                <a:solidFill>
                  <a:schemeClr val="accent2"/>
                </a:solidFill>
              </a:endParaRPr>
            </a:p>
          </p:txBody>
        </p:sp>
        <p:sp>
          <p:nvSpPr>
            <p:cNvPr id="78861"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IE" b="0" u="none">
                <a:solidFill>
                  <a:schemeClr val="accent2"/>
                </a:solidFill>
              </a:endParaRPr>
            </a:p>
          </p:txBody>
        </p:sp>
      </p:grpSp>
      <p:sp>
        <p:nvSpPr>
          <p:cNvPr id="78862" name="Rectangle 14"/>
          <p:cNvSpPr>
            <a:spLocks noGrp="1" noChangeArrowheads="1"/>
          </p:cNvSpPr>
          <p:nvPr>
            <p:ph type="title"/>
          </p:nvPr>
        </p:nvSpPr>
        <p:spPr bwMode="auto">
          <a:xfrm>
            <a:off x="468313" y="26035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78863" name="Rectangle 15"/>
          <p:cNvSpPr>
            <a:spLocks noGrp="1" noChangeArrowheads="1"/>
          </p:cNvSpPr>
          <p:nvPr>
            <p:ph type="body" idx="1"/>
          </p:nvPr>
        </p:nvSpPr>
        <p:spPr bwMode="auto">
          <a:xfrm>
            <a:off x="468313" y="1773238"/>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8864" name="Rectangle 16"/>
          <p:cNvSpPr>
            <a:spLocks noGrp="1" noChangeArrowheads="1"/>
          </p:cNvSpPr>
          <p:nvPr>
            <p:ph type="dt" sz="half" idx="2"/>
          </p:nvPr>
        </p:nvSpPr>
        <p:spPr bwMode="auto">
          <a:xfrm>
            <a:off x="468313"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b="0" u="none"/>
            </a:lvl1pPr>
          </a:lstStyle>
          <a:p>
            <a:endParaRPr lang="en-GB"/>
          </a:p>
        </p:txBody>
      </p:sp>
      <p:sp>
        <p:nvSpPr>
          <p:cNvPr id="78869" name="Line 21"/>
          <p:cNvSpPr>
            <a:spLocks noChangeShapeType="1"/>
          </p:cNvSpPr>
          <p:nvPr userDrawn="1"/>
        </p:nvSpPr>
        <p:spPr bwMode="auto">
          <a:xfrm>
            <a:off x="0" y="1557338"/>
            <a:ext cx="7667625"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78868" name="Group 20"/>
          <p:cNvGrpSpPr>
            <a:grpSpLocks/>
          </p:cNvGrpSpPr>
          <p:nvPr userDrawn="1"/>
        </p:nvGrpSpPr>
        <p:grpSpPr bwMode="auto">
          <a:xfrm>
            <a:off x="0" y="6457950"/>
            <a:ext cx="9144000" cy="304800"/>
            <a:chOff x="0" y="3921"/>
            <a:chExt cx="5760" cy="192"/>
          </a:xfrm>
        </p:grpSpPr>
        <p:sp>
          <p:nvSpPr>
            <p:cNvPr id="78866" name="Rectangle 18"/>
            <p:cNvSpPr>
              <a:spLocks noChangeArrowheads="1"/>
            </p:cNvSpPr>
            <p:nvPr userDrawn="1"/>
          </p:nvSpPr>
          <p:spPr bwMode="auto">
            <a:xfrm>
              <a:off x="0" y="3929"/>
              <a:ext cx="5760" cy="181"/>
            </a:xfrm>
            <a:prstGeom prst="rect">
              <a:avLst/>
            </a:prstGeom>
            <a:solidFill>
              <a:schemeClr val="bg2"/>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endParaRPr lang="en-US" sz="2800" b="0" u="none">
                <a:latin typeface="Times" charset="0"/>
              </a:endParaRPr>
            </a:p>
          </p:txBody>
        </p:sp>
        <p:sp>
          <p:nvSpPr>
            <p:cNvPr id="78867" name="Text Box 19"/>
            <p:cNvSpPr txBox="1">
              <a:spLocks noChangeArrowheads="1"/>
            </p:cNvSpPr>
            <p:nvPr userDrawn="1"/>
          </p:nvSpPr>
          <p:spPr bwMode="auto">
            <a:xfrm>
              <a:off x="657" y="3921"/>
              <a:ext cx="4808" cy="19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IE" sz="1400" b="0" i="1" u="none" dirty="0" smtClean="0">
                  <a:solidFill>
                    <a:schemeClr val="bg1"/>
                  </a:solidFill>
                </a:rPr>
                <a:t>SRNT C</a:t>
              </a:r>
              <a:r>
                <a:rPr lang="en-IE" sz="1400" b="0" i="1" u="none" baseline="0" dirty="0" smtClean="0">
                  <a:solidFill>
                    <a:schemeClr val="bg1"/>
                  </a:solidFill>
                </a:rPr>
                <a:t>onference, 2013</a:t>
              </a:r>
              <a:endParaRPr lang="en-GB" sz="1400" b="0" u="none" dirty="0">
                <a:solidFill>
                  <a:schemeClr val="bg1"/>
                </a:solidFill>
              </a:endParaRPr>
            </a:p>
          </p:txBody>
        </p:sp>
      </p:grpSp>
      <p:sp>
        <p:nvSpPr>
          <p:cNvPr id="78851" name="Rectangle 3"/>
          <p:cNvSpPr>
            <a:spLocks noGrp="1" noChangeArrowheads="1"/>
          </p:cNvSpPr>
          <p:nvPr>
            <p:ph type="sldNum" sz="quarter" idx="4"/>
          </p:nvPr>
        </p:nvSpPr>
        <p:spPr bwMode="auto">
          <a:xfrm>
            <a:off x="7010400" y="63246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400" b="0" u="none">
                <a:solidFill>
                  <a:schemeClr val="bg1"/>
                </a:solidFill>
                <a:latin typeface="Arial Black" charset="0"/>
              </a:defRPr>
            </a:lvl1pPr>
          </a:lstStyle>
          <a:p>
            <a:fld id="{A0F57485-9196-C144-805C-AD702C29D7AB}" type="slidenum">
              <a:rPr lang="en-GB"/>
              <a:pPr/>
              <a:t>‹#›</a:t>
            </a:fld>
            <a:endParaRPr lang="en-GB"/>
          </a:p>
        </p:txBody>
      </p:sp>
      <p:pic>
        <p:nvPicPr>
          <p:cNvPr id="78865" name="Picture 17" descr="TCD_CRSS"/>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096000"/>
            <a:ext cx="681037" cy="7620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3"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med">
    <p:fade/>
  </p:transition>
  <p:timing>
    <p:tnLst>
      <p:par>
        <p:cTn id="1" dur="indefinite" restart="never" nodeType="tmRoot"/>
      </p:par>
    </p:tnLst>
  </p:timing>
  <p:hf hdr="0" ftr="0" dt="0"/>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charset="0"/>
          <a:ea typeface="ＭＳ Ｐゴシック" charset="0"/>
        </a:defRPr>
      </a:lvl2pPr>
      <a:lvl3pPr algn="l" rtl="0" fontAlgn="base">
        <a:spcBef>
          <a:spcPct val="0"/>
        </a:spcBef>
        <a:spcAft>
          <a:spcPct val="0"/>
        </a:spcAft>
        <a:defRPr sz="4400">
          <a:solidFill>
            <a:schemeClr val="tx1"/>
          </a:solidFill>
          <a:latin typeface="Arial" charset="0"/>
          <a:ea typeface="ＭＳ Ｐゴシック" charset="0"/>
        </a:defRPr>
      </a:lvl3pPr>
      <a:lvl4pPr algn="l" rtl="0" fontAlgn="base">
        <a:spcBef>
          <a:spcPct val="0"/>
        </a:spcBef>
        <a:spcAft>
          <a:spcPct val="0"/>
        </a:spcAft>
        <a:defRPr sz="4400">
          <a:solidFill>
            <a:schemeClr val="tx1"/>
          </a:solidFill>
          <a:latin typeface="Arial" charset="0"/>
          <a:ea typeface="ＭＳ Ｐゴシック" charset="0"/>
        </a:defRPr>
      </a:lvl4pPr>
      <a:lvl5pPr algn="l" rtl="0" fontAlgn="base">
        <a:spcBef>
          <a:spcPct val="0"/>
        </a:spcBef>
        <a:spcAft>
          <a:spcPct val="0"/>
        </a:spcAft>
        <a:defRPr sz="4400">
          <a:solidFill>
            <a:schemeClr val="tx1"/>
          </a:solidFill>
          <a:latin typeface="Arial" charset="0"/>
          <a:ea typeface="ＭＳ Ｐゴシック" charset="0"/>
        </a:defRPr>
      </a:lvl5pPr>
      <a:lvl6pPr marL="457200" algn="l" rtl="0" fontAlgn="base">
        <a:spcBef>
          <a:spcPct val="0"/>
        </a:spcBef>
        <a:spcAft>
          <a:spcPct val="0"/>
        </a:spcAft>
        <a:defRPr sz="4400">
          <a:solidFill>
            <a:schemeClr val="tx1"/>
          </a:solidFill>
          <a:latin typeface="Arial" charset="0"/>
          <a:ea typeface="ＭＳ Ｐゴシック" charset="0"/>
        </a:defRPr>
      </a:lvl6pPr>
      <a:lvl7pPr marL="914400" algn="l" rtl="0" fontAlgn="base">
        <a:spcBef>
          <a:spcPct val="0"/>
        </a:spcBef>
        <a:spcAft>
          <a:spcPct val="0"/>
        </a:spcAft>
        <a:defRPr sz="4400">
          <a:solidFill>
            <a:schemeClr val="tx1"/>
          </a:solidFill>
          <a:latin typeface="Arial" charset="0"/>
          <a:ea typeface="ＭＳ Ｐゴシック" charset="0"/>
        </a:defRPr>
      </a:lvl7pPr>
      <a:lvl8pPr marL="1371600" algn="l" rtl="0" fontAlgn="base">
        <a:spcBef>
          <a:spcPct val="0"/>
        </a:spcBef>
        <a:spcAft>
          <a:spcPct val="0"/>
        </a:spcAft>
        <a:defRPr sz="4400">
          <a:solidFill>
            <a:schemeClr val="tx1"/>
          </a:solidFill>
          <a:latin typeface="Arial" charset="0"/>
          <a:ea typeface="ＭＳ Ｐゴシック" charset="0"/>
        </a:defRPr>
      </a:lvl8pPr>
      <a:lvl9pPr marL="1828800" algn="l" rtl="0" fontAlgn="base">
        <a:spcBef>
          <a:spcPct val="0"/>
        </a:spcBef>
        <a:spcAft>
          <a:spcPct val="0"/>
        </a:spcAft>
        <a:defRPr sz="4400">
          <a:solidFill>
            <a:schemeClr val="tx1"/>
          </a:solidFill>
          <a:latin typeface="Arial" charset="0"/>
          <a:ea typeface="ＭＳ Ｐゴシック" charset="0"/>
        </a:defRPr>
      </a:lvl9pPr>
    </p:titleStyle>
    <p:bodyStyle>
      <a:lvl1pPr marL="342900" indent="-342900" algn="l" rtl="0" fontAlgn="base">
        <a:spcBef>
          <a:spcPct val="20000"/>
        </a:spcBef>
        <a:spcAft>
          <a:spcPct val="0"/>
        </a:spcAft>
        <a:buClr>
          <a:schemeClr val="bg2"/>
        </a:buClr>
        <a:buSzPct val="75000"/>
        <a:buFont typeface="Wingdings" charset="0"/>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140000"/>
        <a:buChar char="•"/>
        <a:defRPr sz="2800">
          <a:solidFill>
            <a:schemeClr val="tx1"/>
          </a:solidFill>
          <a:latin typeface="+mn-lt"/>
          <a:ea typeface="+mn-ea"/>
        </a:defRPr>
      </a:lvl2pPr>
      <a:lvl3pPr marL="1143000" indent="-228600" algn="l" rtl="0" fontAlgn="base">
        <a:spcBef>
          <a:spcPct val="20000"/>
        </a:spcBef>
        <a:spcAft>
          <a:spcPct val="0"/>
        </a:spcAft>
        <a:buClr>
          <a:schemeClr val="bg2"/>
        </a:buClr>
        <a:buSzPct val="65000"/>
        <a:buFont typeface="Wingdings" charset="0"/>
        <a:buChar char="n"/>
        <a:defRPr sz="2400">
          <a:solidFill>
            <a:schemeClr val="tx1"/>
          </a:solidFill>
          <a:latin typeface="+mn-lt"/>
          <a:ea typeface="+mn-ea"/>
        </a:defRPr>
      </a:lvl3pPr>
      <a:lvl4pPr marL="1600200" indent="-228600" algn="l" rtl="0" fontAlgn="base">
        <a:spcBef>
          <a:spcPct val="20000"/>
        </a:spcBef>
        <a:spcAft>
          <a:spcPct val="0"/>
        </a:spcAft>
        <a:buClr>
          <a:schemeClr val="accent2"/>
        </a:buClr>
        <a:buSzPct val="70000"/>
        <a:buFont typeface="Wingdings" charset="0"/>
        <a:buChar char="¨"/>
        <a:defRPr sz="2000">
          <a:solidFill>
            <a:schemeClr val="tx1"/>
          </a:solidFill>
          <a:latin typeface="+mn-lt"/>
          <a:ea typeface="+mn-ea"/>
        </a:defRPr>
      </a:lvl4pPr>
      <a:lvl5pPr marL="2057400" indent="-228600" algn="l" rtl="0" fontAlgn="base">
        <a:spcBef>
          <a:spcPct val="20000"/>
        </a:spcBef>
        <a:spcAft>
          <a:spcPct val="0"/>
        </a:spcAft>
        <a:buClr>
          <a:schemeClr val="bg2"/>
        </a:buClr>
        <a:buFont typeface="Wingdings" charset="0"/>
        <a:buChar char="§"/>
        <a:defRPr sz="2000">
          <a:solidFill>
            <a:schemeClr val="tx1"/>
          </a:solidFill>
          <a:latin typeface="+mn-lt"/>
          <a:ea typeface="+mn-ea"/>
        </a:defRPr>
      </a:lvl5pPr>
      <a:lvl6pPr marL="2514600" indent="-228600" algn="l" rtl="0" fontAlgn="base">
        <a:spcBef>
          <a:spcPct val="20000"/>
        </a:spcBef>
        <a:spcAft>
          <a:spcPct val="0"/>
        </a:spcAft>
        <a:buClr>
          <a:schemeClr val="bg2"/>
        </a:buClr>
        <a:buFont typeface="Wingdings" charset="0"/>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charset="0"/>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charset="0"/>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charset="0"/>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Copy of abstract submitted</a:t>
            </a:r>
            <a:endParaRPr lang="en-IE" dirty="0"/>
          </a:p>
        </p:txBody>
      </p:sp>
      <p:sp>
        <p:nvSpPr>
          <p:cNvPr id="3" name="Content Placeholder 2"/>
          <p:cNvSpPr>
            <a:spLocks noGrp="1"/>
          </p:cNvSpPr>
          <p:nvPr>
            <p:ph idx="1"/>
          </p:nvPr>
        </p:nvSpPr>
        <p:spPr>
          <a:xfrm>
            <a:off x="468313" y="1773238"/>
            <a:ext cx="8229600" cy="4680098"/>
          </a:xfrm>
        </p:spPr>
        <p:txBody>
          <a:bodyPr>
            <a:normAutofit fontScale="32500" lnSpcReduction="20000"/>
          </a:bodyPr>
          <a:lstStyle/>
          <a:p>
            <a:r>
              <a:rPr lang="en-IE" sz="4000" b="1" dirty="0" smtClean="0"/>
              <a:t>Background</a:t>
            </a:r>
            <a:r>
              <a:rPr lang="en-IE" sz="4000" dirty="0" smtClean="0"/>
              <a:t>: Health behaviour models suggest that perceived vulnerability to harm and the balance of perceived risks and benefits guide smoking decisions. Although there is substantial support for this model among adults, results in terms of how adolescents understand smoking risk are inconsistent. This study aimed to develop an understanding of how adolescent daily, weekly, experimental, ex-, and never-smokers perceive smoking risk. </a:t>
            </a:r>
          </a:p>
          <a:p>
            <a:endParaRPr lang="en-IE" dirty="0" smtClean="0"/>
          </a:p>
          <a:p>
            <a:r>
              <a:rPr lang="en-IE" sz="4000" b="1" dirty="0" smtClean="0"/>
              <a:t>Method</a:t>
            </a:r>
            <a:r>
              <a:rPr lang="en-IE" sz="4000" dirty="0" smtClean="0"/>
              <a:t>: 602 adolescents (145 daily, 35 weekly, 35 ex, 130 experimental, 257 never smokers) completed a smoking perceptions survey which included questions related to the perception of health and addiction risk, and the perceived general and immediate harm from smoking, avoidance of health-related thoughts, and 3 subscales from a domain specific measure of risk (DOSPERT) relating to social, recreational, and health and safety risk. </a:t>
            </a:r>
          </a:p>
          <a:p>
            <a:endParaRPr lang="en-IE" dirty="0" smtClean="0"/>
          </a:p>
          <a:p>
            <a:r>
              <a:rPr lang="en-IE" sz="4000" b="1" dirty="0" smtClean="0"/>
              <a:t>Results</a:t>
            </a:r>
            <a:r>
              <a:rPr lang="en-IE" sz="4000" dirty="0" smtClean="0"/>
              <a:t>: Daily smokers differed significantly to all other groups on general risk measures (</a:t>
            </a:r>
            <a:r>
              <a:rPr lang="en-IE" sz="4000" i="1" dirty="0" smtClean="0"/>
              <a:t>p</a:t>
            </a:r>
            <a:r>
              <a:rPr lang="en-IE" sz="4000" dirty="0" smtClean="0"/>
              <a:t>&lt;.001 for each). They perceived higher levels of relative risk and were less optimistic about the risks, but they were significantly less likely to perceive general or immediate harm from smoking. They were less likely to avoid health risks than never (</a:t>
            </a:r>
            <a:r>
              <a:rPr lang="en-IE" sz="4000" i="1" dirty="0" smtClean="0"/>
              <a:t>p</a:t>
            </a:r>
            <a:r>
              <a:rPr lang="en-IE" sz="4000" dirty="0" smtClean="0"/>
              <a:t>&lt;.001), experimental (</a:t>
            </a:r>
            <a:r>
              <a:rPr lang="en-IE" sz="4000" i="1" dirty="0" smtClean="0"/>
              <a:t>p</a:t>
            </a:r>
            <a:r>
              <a:rPr lang="en-IE" sz="4000" dirty="0" smtClean="0"/>
              <a:t>&lt;.001), and ex-smokers (</a:t>
            </a:r>
            <a:r>
              <a:rPr lang="en-IE" sz="4000" i="1" dirty="0" smtClean="0"/>
              <a:t>p</a:t>
            </a:r>
            <a:r>
              <a:rPr lang="en-IE" sz="4000" dirty="0" smtClean="0"/>
              <a:t>&lt;.05), whereas weekly smokers only differed significantly from never-smokers (</a:t>
            </a:r>
            <a:r>
              <a:rPr lang="en-IE" sz="4000" i="1" dirty="0" smtClean="0"/>
              <a:t>p</a:t>
            </a:r>
            <a:r>
              <a:rPr lang="en-IE" sz="4000" dirty="0" smtClean="0"/>
              <a:t>&lt;.05). Weekly smokers also perceived less general harm from smoking than never (</a:t>
            </a:r>
            <a:r>
              <a:rPr lang="en-IE" sz="4000" i="1" dirty="0" smtClean="0"/>
              <a:t>p</a:t>
            </a:r>
            <a:r>
              <a:rPr lang="en-IE" sz="4000" dirty="0" smtClean="0"/>
              <a:t>&lt;.001) and experimental (</a:t>
            </a:r>
            <a:r>
              <a:rPr lang="en-IE" sz="4000" i="1" dirty="0" smtClean="0"/>
              <a:t>p</a:t>
            </a:r>
            <a:r>
              <a:rPr lang="en-IE" sz="4000" dirty="0" smtClean="0"/>
              <a:t>&lt;.01) smokers. No smoking status differences were seen in overall levels of domain specific risk-taking (DOSPERT) but significant differences are found for social risk between never and daily smokers (</a:t>
            </a:r>
            <a:r>
              <a:rPr lang="en-IE" sz="4000" i="1" dirty="0" smtClean="0"/>
              <a:t>p</a:t>
            </a:r>
            <a:r>
              <a:rPr lang="en-IE" sz="4000" dirty="0" smtClean="0"/>
              <a:t>&lt;.05) and for health and safety risks between never- and ex- (</a:t>
            </a:r>
            <a:r>
              <a:rPr lang="en-IE" sz="4000" i="1" dirty="0" smtClean="0"/>
              <a:t>p</a:t>
            </a:r>
            <a:r>
              <a:rPr lang="en-IE" sz="4000" dirty="0" smtClean="0"/>
              <a:t>&lt;.05), weekly (</a:t>
            </a:r>
            <a:r>
              <a:rPr lang="en-IE" sz="4000" i="1" dirty="0" smtClean="0"/>
              <a:t>p</a:t>
            </a:r>
            <a:r>
              <a:rPr lang="en-IE" sz="4000" dirty="0" smtClean="0"/>
              <a:t>&lt;.05), and daily (</a:t>
            </a:r>
            <a:r>
              <a:rPr lang="en-IE" sz="4000" i="1" dirty="0" smtClean="0"/>
              <a:t>p</a:t>
            </a:r>
            <a:r>
              <a:rPr lang="en-IE" sz="4000" dirty="0" smtClean="0"/>
              <a:t>&lt;.001) smokers. </a:t>
            </a:r>
          </a:p>
          <a:p>
            <a:endParaRPr lang="en-IE" dirty="0" smtClean="0"/>
          </a:p>
          <a:p>
            <a:r>
              <a:rPr lang="en-IE" sz="4000" b="1" dirty="0" smtClean="0"/>
              <a:t>Discussion</a:t>
            </a:r>
            <a:r>
              <a:rPr lang="en-IE" sz="4000" dirty="0" smtClean="0"/>
              <a:t>: These findings suggest that risk is an important factor in adolescent smoking decisions. They challenge the contention that adolescent smokers are not aware of the risks involved with smoking but despite this awareness, regular smokers seem more inclined to take health-related risks and are less concerned about immediate harm from smoking. Further examination of DOSPERT risk assessment in adolescents is recommended.</a:t>
            </a:r>
            <a:endParaRPr lang="en-IE" sz="4000"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ctrTitle"/>
          </p:nvPr>
        </p:nvSpPr>
        <p:spPr>
          <a:xfrm>
            <a:off x="2843808" y="1844824"/>
            <a:ext cx="6300192" cy="2209800"/>
          </a:xfrm>
        </p:spPr>
        <p:txBody>
          <a:bodyPr/>
          <a:lstStyle/>
          <a:p>
            <a:pPr algn="ctr"/>
            <a:r>
              <a:rPr lang="en-IE" sz="4400" dirty="0" smtClean="0">
                <a:solidFill>
                  <a:schemeClr val="bg1"/>
                </a:solidFill>
              </a:rPr>
              <a:t>Smoking risk perceptions in Irish adolescents with varied smoking experience</a:t>
            </a:r>
            <a:endParaRPr lang="en-GB" sz="4400" dirty="0"/>
          </a:p>
        </p:txBody>
      </p:sp>
      <p:sp>
        <p:nvSpPr>
          <p:cNvPr id="100357" name="Rectangle 5"/>
          <p:cNvSpPr>
            <a:spLocks noGrp="1" noChangeArrowheads="1"/>
          </p:cNvSpPr>
          <p:nvPr>
            <p:ph type="subTitle" idx="1"/>
          </p:nvPr>
        </p:nvSpPr>
        <p:spPr>
          <a:xfrm>
            <a:off x="683568" y="4581525"/>
            <a:ext cx="7920880" cy="1133475"/>
          </a:xfrm>
        </p:spPr>
        <p:txBody>
          <a:bodyPr/>
          <a:lstStyle/>
          <a:p>
            <a:pPr algn="ctr">
              <a:lnSpc>
                <a:spcPct val="80000"/>
              </a:lnSpc>
            </a:pPr>
            <a:r>
              <a:rPr lang="en-IE" sz="3200" dirty="0" smtClean="0"/>
              <a:t>Louise Hopper &amp; Dr </a:t>
            </a:r>
            <a:r>
              <a:rPr lang="en-IE" sz="3200" dirty="0"/>
              <a:t>Michael </a:t>
            </a:r>
            <a:r>
              <a:rPr lang="en-IE" sz="3200" dirty="0" err="1"/>
              <a:t>Gormley</a:t>
            </a:r>
            <a:endParaRPr lang="en-IE" sz="3200" i="1" dirty="0"/>
          </a:p>
          <a:p>
            <a:pPr algn="ctr">
              <a:lnSpc>
                <a:spcPct val="80000"/>
              </a:lnSpc>
            </a:pPr>
            <a:endParaRPr lang="en-IE" sz="500" i="1" dirty="0"/>
          </a:p>
          <a:p>
            <a:pPr algn="ctr">
              <a:lnSpc>
                <a:spcPct val="80000"/>
              </a:lnSpc>
            </a:pPr>
            <a:r>
              <a:rPr lang="en-IE" sz="2400" i="1" dirty="0"/>
              <a:t>Trinity College, Dublin</a:t>
            </a:r>
            <a:endParaRPr lang="en-GB" sz="2400" dirty="0"/>
          </a:p>
        </p:txBody>
      </p:sp>
      <p:pic>
        <p:nvPicPr>
          <p:cNvPr id="100359" name="Picture 7" descr="TCD_CR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5638800"/>
            <a:ext cx="885825" cy="99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r>
              <a:rPr lang="en-GB" dirty="0"/>
              <a:t>Presentation outline</a:t>
            </a:r>
          </a:p>
        </p:txBody>
      </p:sp>
      <p:sp>
        <p:nvSpPr>
          <p:cNvPr id="307203" name="Rectangle 3"/>
          <p:cNvSpPr>
            <a:spLocks noGrp="1" noChangeArrowheads="1"/>
          </p:cNvSpPr>
          <p:nvPr>
            <p:ph idx="1"/>
          </p:nvPr>
        </p:nvSpPr>
        <p:spPr>
          <a:xfrm>
            <a:off x="467544" y="1700808"/>
            <a:ext cx="8229600" cy="4464074"/>
          </a:xfrm>
        </p:spPr>
        <p:txBody>
          <a:bodyPr/>
          <a:lstStyle/>
          <a:p>
            <a:r>
              <a:rPr lang="en-GB" dirty="0" smtClean="0"/>
              <a:t>Background</a:t>
            </a:r>
          </a:p>
          <a:p>
            <a:pPr lvl="1"/>
            <a:r>
              <a:rPr lang="en-GB" dirty="0" smtClean="0"/>
              <a:t>How risk impacts the smoking decision</a:t>
            </a:r>
          </a:p>
          <a:p>
            <a:pPr lvl="1"/>
            <a:r>
              <a:rPr lang="en-GB" dirty="0" smtClean="0"/>
              <a:t>Measuring risk</a:t>
            </a:r>
          </a:p>
          <a:p>
            <a:pPr lvl="7"/>
            <a:endParaRPr lang="en-IE" sz="1000" dirty="0" smtClean="0"/>
          </a:p>
          <a:p>
            <a:r>
              <a:rPr lang="en-IE" dirty="0" smtClean="0"/>
              <a:t>Research aims and design</a:t>
            </a:r>
          </a:p>
          <a:p>
            <a:pPr lvl="8"/>
            <a:endParaRPr lang="en-IE" sz="1000" dirty="0" smtClean="0"/>
          </a:p>
          <a:p>
            <a:r>
              <a:rPr lang="en-IE" dirty="0" smtClean="0"/>
              <a:t>Results</a:t>
            </a:r>
          </a:p>
          <a:p>
            <a:pPr lvl="8"/>
            <a:endParaRPr lang="en-IE" sz="1000" dirty="0" smtClean="0"/>
          </a:p>
          <a:p>
            <a:r>
              <a:rPr lang="en-IE" dirty="0" smtClean="0"/>
              <a:t>Conclusions</a:t>
            </a:r>
          </a:p>
          <a:p>
            <a:pPr>
              <a:buNone/>
            </a:pPr>
            <a:endParaRPr lang="en-GB" dirty="0"/>
          </a:p>
        </p:txBody>
      </p:sp>
      <p:sp>
        <p:nvSpPr>
          <p:cNvPr id="6" name="Slide Number Placeholder 5"/>
          <p:cNvSpPr>
            <a:spLocks noGrp="1"/>
          </p:cNvSpPr>
          <p:nvPr>
            <p:ph type="sldNum" sz="quarter" idx="4294967295"/>
          </p:nvPr>
        </p:nvSpPr>
        <p:spPr>
          <a:xfrm>
            <a:off x="7010400" y="6324600"/>
            <a:ext cx="2133600" cy="457200"/>
          </a:xfrm>
        </p:spPr>
        <p:txBody>
          <a:bodyPr/>
          <a:lstStyle/>
          <a:p>
            <a:fld id="{514D8F10-3F95-B249-BD64-11839452C406}" type="slidenum">
              <a:rPr lang="en-GB"/>
              <a:pPr/>
              <a:t>3</a:t>
            </a:fld>
            <a:endParaRPr lang="en-GB"/>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4294967295"/>
          </p:nvPr>
        </p:nvSpPr>
        <p:spPr>
          <a:xfrm>
            <a:off x="7010400" y="6324600"/>
            <a:ext cx="2133600" cy="457200"/>
          </a:xfrm>
          <a:prstGeom prst="rect">
            <a:avLst/>
          </a:prstGeom>
          <a:noFill/>
        </p:spPr>
        <p:txBody>
          <a:bodyPr/>
          <a:lstStyle/>
          <a:p>
            <a:fld id="{E676105C-B93D-4C4F-A57E-F91B6404E8DF}" type="slidenum">
              <a:rPr lang="en-GB"/>
              <a:pPr/>
              <a:t>4</a:t>
            </a:fld>
            <a:endParaRPr lang="en-GB"/>
          </a:p>
        </p:txBody>
      </p:sp>
      <p:sp>
        <p:nvSpPr>
          <p:cNvPr id="10243" name="Slide Number Placeholder 3"/>
          <p:cNvSpPr txBox="1">
            <a:spLocks noGrp="1"/>
          </p:cNvSpPr>
          <p:nvPr/>
        </p:nvSpPr>
        <p:spPr bwMode="auto">
          <a:xfrm>
            <a:off x="7010400" y="6324600"/>
            <a:ext cx="2133600" cy="457200"/>
          </a:xfrm>
          <a:prstGeom prst="rect">
            <a:avLst/>
          </a:prstGeom>
          <a:noFill/>
          <a:ln w="9525">
            <a:noFill/>
            <a:miter lim="800000"/>
            <a:headEnd/>
            <a:tailEnd/>
          </a:ln>
        </p:spPr>
        <p:txBody>
          <a:bodyPr anchor="b"/>
          <a:lstStyle/>
          <a:p>
            <a:pPr algn="r"/>
            <a:fld id="{BA65B745-B230-4C1C-9E82-040301EE0C8F}" type="slidenum">
              <a:rPr lang="en-GB" sz="1400" b="0" u="none">
                <a:solidFill>
                  <a:schemeClr val="bg1"/>
                </a:solidFill>
                <a:latin typeface="Arial Black" pitchFamily="1" charset="0"/>
              </a:rPr>
              <a:pPr algn="r"/>
              <a:t>4</a:t>
            </a:fld>
            <a:endParaRPr lang="en-GB" sz="1400" b="0" u="none">
              <a:solidFill>
                <a:schemeClr val="bg1"/>
              </a:solidFill>
              <a:latin typeface="Arial Black" pitchFamily="1" charset="0"/>
            </a:endParaRPr>
          </a:p>
        </p:txBody>
      </p:sp>
      <p:sp>
        <p:nvSpPr>
          <p:cNvPr id="10244" name="Rectangle 2"/>
          <p:cNvSpPr>
            <a:spLocks noGrp="1" noChangeArrowheads="1"/>
          </p:cNvSpPr>
          <p:nvPr>
            <p:ph type="title" idx="4294967295"/>
          </p:nvPr>
        </p:nvSpPr>
        <p:spPr/>
        <p:txBody>
          <a:bodyPr/>
          <a:lstStyle/>
          <a:p>
            <a:pPr eaLnBrk="1" hangingPunct="1"/>
            <a:r>
              <a:rPr lang="en-US" dirty="0" smtClean="0"/>
              <a:t>Making the smoking decision</a:t>
            </a:r>
          </a:p>
        </p:txBody>
      </p:sp>
      <p:sp>
        <p:nvSpPr>
          <p:cNvPr id="9219" name="Rectangle 3"/>
          <p:cNvSpPr>
            <a:spLocks noGrp="1" noChangeArrowheads="1"/>
          </p:cNvSpPr>
          <p:nvPr>
            <p:ph type="body" idx="4294967295"/>
          </p:nvPr>
        </p:nvSpPr>
        <p:spPr>
          <a:xfrm>
            <a:off x="467544" y="1628800"/>
            <a:ext cx="8352928" cy="4824536"/>
          </a:xfrm>
        </p:spPr>
        <p:txBody>
          <a:bodyPr>
            <a:normAutofit/>
          </a:bodyPr>
          <a:lstStyle/>
          <a:p>
            <a:pPr eaLnBrk="1" hangingPunct="1">
              <a:spcBef>
                <a:spcPts val="1200"/>
              </a:spcBef>
            </a:pPr>
            <a:r>
              <a:rPr lang="en-US" sz="2800" dirty="0" smtClean="0"/>
              <a:t>Rather than disregarding the relationship between smoking and its associated risks, it has been suggested that:</a:t>
            </a:r>
          </a:p>
          <a:p>
            <a:pPr lvl="1">
              <a:spcBef>
                <a:spcPts val="1200"/>
              </a:spcBef>
            </a:pPr>
            <a:r>
              <a:rPr lang="en-US" sz="2400" dirty="0" smtClean="0"/>
              <a:t>Smokers rationally weigh-up the risks against the benefits of smoking </a:t>
            </a:r>
            <a:r>
              <a:rPr lang="en-US" sz="2000" dirty="0" smtClean="0"/>
              <a:t>(</a:t>
            </a:r>
            <a:r>
              <a:rPr lang="en-US" sz="2000" dirty="0" err="1" smtClean="0"/>
              <a:t>Viscusi</a:t>
            </a:r>
            <a:r>
              <a:rPr lang="en-US" sz="2000" dirty="0" smtClean="0"/>
              <a:t>, 1992)</a:t>
            </a:r>
          </a:p>
          <a:p>
            <a:pPr lvl="1">
              <a:spcBef>
                <a:spcPts val="1800"/>
              </a:spcBef>
            </a:pPr>
            <a:r>
              <a:rPr lang="en-US" sz="2400" dirty="0" smtClean="0"/>
              <a:t>Smokers engage in cognitive strategies, such as cognitive avoidance, that help maintain their current behaviour</a:t>
            </a:r>
            <a:r>
              <a:rPr lang="en-US" sz="2000" dirty="0" smtClean="0"/>
              <a:t> (</a:t>
            </a:r>
            <a:r>
              <a:rPr lang="en-US" sz="2000" dirty="0" err="1" smtClean="0"/>
              <a:t>Gerrard</a:t>
            </a:r>
            <a:r>
              <a:rPr lang="en-US" sz="2000" dirty="0" smtClean="0"/>
              <a:t>, et al., 1996) </a:t>
            </a:r>
          </a:p>
          <a:p>
            <a:pPr lvl="2">
              <a:spcBef>
                <a:spcPts val="1800"/>
              </a:spcBef>
            </a:pPr>
            <a:r>
              <a:rPr lang="en-US" sz="2000" dirty="0" smtClean="0"/>
              <a:t>Cognitive avoidance of </a:t>
            </a:r>
            <a:r>
              <a:rPr lang="en-IE" sz="2000" dirty="0" smtClean="0"/>
              <a:t>behavioural</a:t>
            </a:r>
            <a:r>
              <a:rPr lang="en-US" sz="2000" dirty="0" smtClean="0"/>
              <a:t> risk can move from motivated to unmotivated and habitual with increased exposure and experience</a:t>
            </a:r>
          </a:p>
          <a:p>
            <a:pPr lvl="1">
              <a:spcBef>
                <a:spcPts val="1200"/>
              </a:spcBef>
            </a:pPr>
            <a:endParaRPr lang="en-US" sz="2400" dirty="0" smtClean="0"/>
          </a:p>
          <a:p>
            <a:pPr lvl="1">
              <a:lnSpc>
                <a:spcPct val="90000"/>
              </a:lnSpc>
            </a:pPr>
            <a:endParaRPr lang="en-US" sz="2000" dirty="0" smtClean="0"/>
          </a:p>
          <a:p>
            <a:pPr eaLnBrk="1" hangingPunct="1">
              <a:lnSpc>
                <a:spcPct val="90000"/>
              </a:lnSpc>
              <a:buNone/>
            </a:pPr>
            <a:endParaRPr lang="en-US" sz="2000" dirty="0" smtClean="0"/>
          </a:p>
          <a:p>
            <a:pPr eaLnBrk="1" hangingPunct="1">
              <a:lnSpc>
                <a:spcPct val="90000"/>
              </a:lnSpc>
            </a:pPr>
            <a:endParaRPr lang="en-US" sz="2000" dirty="0"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4294967295"/>
          </p:nvPr>
        </p:nvSpPr>
        <p:spPr>
          <a:xfrm>
            <a:off x="7010400" y="6324600"/>
            <a:ext cx="2133600" cy="457200"/>
          </a:xfrm>
          <a:prstGeom prst="rect">
            <a:avLst/>
          </a:prstGeom>
          <a:noFill/>
        </p:spPr>
        <p:txBody>
          <a:bodyPr/>
          <a:lstStyle/>
          <a:p>
            <a:fld id="{E676105C-B93D-4C4F-A57E-F91B6404E8DF}" type="slidenum">
              <a:rPr lang="en-GB"/>
              <a:pPr/>
              <a:t>5</a:t>
            </a:fld>
            <a:endParaRPr lang="en-GB"/>
          </a:p>
        </p:txBody>
      </p:sp>
      <p:sp>
        <p:nvSpPr>
          <p:cNvPr id="10243" name="Slide Number Placeholder 3"/>
          <p:cNvSpPr txBox="1">
            <a:spLocks noGrp="1"/>
          </p:cNvSpPr>
          <p:nvPr/>
        </p:nvSpPr>
        <p:spPr bwMode="auto">
          <a:xfrm>
            <a:off x="7010400" y="6324600"/>
            <a:ext cx="2133600" cy="457200"/>
          </a:xfrm>
          <a:prstGeom prst="rect">
            <a:avLst/>
          </a:prstGeom>
          <a:noFill/>
          <a:ln w="9525">
            <a:noFill/>
            <a:miter lim="800000"/>
            <a:headEnd/>
            <a:tailEnd/>
          </a:ln>
        </p:spPr>
        <p:txBody>
          <a:bodyPr anchor="b"/>
          <a:lstStyle/>
          <a:p>
            <a:pPr algn="r"/>
            <a:fld id="{BA65B745-B230-4C1C-9E82-040301EE0C8F}" type="slidenum">
              <a:rPr lang="en-GB" sz="1400" b="0" u="none">
                <a:solidFill>
                  <a:schemeClr val="bg1"/>
                </a:solidFill>
                <a:latin typeface="Arial Black" pitchFamily="1" charset="0"/>
              </a:rPr>
              <a:pPr algn="r"/>
              <a:t>5</a:t>
            </a:fld>
            <a:endParaRPr lang="en-GB" sz="1400" b="0" u="none">
              <a:solidFill>
                <a:schemeClr val="bg1"/>
              </a:solidFill>
              <a:latin typeface="Arial Black" pitchFamily="1" charset="0"/>
            </a:endParaRPr>
          </a:p>
        </p:txBody>
      </p:sp>
      <p:sp>
        <p:nvSpPr>
          <p:cNvPr id="10244" name="Rectangle 2"/>
          <p:cNvSpPr>
            <a:spLocks noGrp="1" noChangeArrowheads="1"/>
          </p:cNvSpPr>
          <p:nvPr>
            <p:ph type="title" idx="4294967295"/>
          </p:nvPr>
        </p:nvSpPr>
        <p:spPr/>
        <p:txBody>
          <a:bodyPr/>
          <a:lstStyle/>
          <a:p>
            <a:pPr eaLnBrk="1" hangingPunct="1"/>
            <a:r>
              <a:rPr lang="en-US" dirty="0" smtClean="0"/>
              <a:t>Adolescents and Smoking Risk</a:t>
            </a:r>
          </a:p>
        </p:txBody>
      </p:sp>
      <p:sp>
        <p:nvSpPr>
          <p:cNvPr id="9219" name="Rectangle 3"/>
          <p:cNvSpPr>
            <a:spLocks noGrp="1" noChangeArrowheads="1"/>
          </p:cNvSpPr>
          <p:nvPr>
            <p:ph type="body" idx="4294967295"/>
          </p:nvPr>
        </p:nvSpPr>
        <p:spPr>
          <a:xfrm>
            <a:off x="467544" y="1628800"/>
            <a:ext cx="8352928" cy="4824536"/>
          </a:xfrm>
        </p:spPr>
        <p:txBody>
          <a:bodyPr>
            <a:normAutofit/>
          </a:bodyPr>
          <a:lstStyle/>
          <a:p>
            <a:pPr>
              <a:spcBef>
                <a:spcPts val="1200"/>
              </a:spcBef>
            </a:pPr>
            <a:r>
              <a:rPr lang="en-US" sz="2600" dirty="0" smtClean="0"/>
              <a:t>Smokers, especially young smokers, seem to be driven by the affective context of smoking decisions (</a:t>
            </a:r>
            <a:r>
              <a:rPr lang="en-US" sz="2600" dirty="0" err="1" smtClean="0"/>
              <a:t>Slovic</a:t>
            </a:r>
            <a:r>
              <a:rPr lang="en-US" sz="2600" dirty="0" smtClean="0"/>
              <a:t>, 2001), giving little or no conscious thought to the risks involved</a:t>
            </a:r>
          </a:p>
          <a:p>
            <a:pPr lvl="1">
              <a:lnSpc>
                <a:spcPct val="110000"/>
              </a:lnSpc>
              <a:spcBef>
                <a:spcPts val="1200"/>
              </a:spcBef>
            </a:pPr>
            <a:r>
              <a:rPr lang="en-US" sz="2000" dirty="0" smtClean="0"/>
              <a:t>Evidence that adolescents display greater risk-taking for affective decisions in comparison to more deliberate ones (</a:t>
            </a:r>
            <a:r>
              <a:rPr lang="en-US" sz="2000" dirty="0" err="1" smtClean="0"/>
              <a:t>Figner</a:t>
            </a:r>
            <a:r>
              <a:rPr lang="en-US" sz="2000" dirty="0" smtClean="0"/>
              <a:t>, et al., 2009)</a:t>
            </a:r>
          </a:p>
          <a:p>
            <a:pPr>
              <a:lnSpc>
                <a:spcPct val="110000"/>
              </a:lnSpc>
              <a:spcBef>
                <a:spcPts val="1200"/>
              </a:spcBef>
            </a:pPr>
            <a:r>
              <a:rPr lang="en-US" sz="2600" dirty="0" smtClean="0"/>
              <a:t>But, </a:t>
            </a:r>
            <a:r>
              <a:rPr lang="en-IE" sz="2600" dirty="0" smtClean="0"/>
              <a:t>there is also evidence that adolescent smokers are aware of, and freely endorse, the long-term risk consequences of smoking (Brady, et al., 2008; Lewis-</a:t>
            </a:r>
            <a:r>
              <a:rPr lang="en-IE" sz="2600" dirty="0" err="1" smtClean="0"/>
              <a:t>Esquerre</a:t>
            </a:r>
            <a:r>
              <a:rPr lang="en-IE" sz="2600" dirty="0" smtClean="0"/>
              <a:t>, et al., 2005)</a:t>
            </a:r>
            <a:endParaRPr lang="en-US" sz="2200" dirty="0" smtClean="0"/>
          </a:p>
          <a:p>
            <a:pPr eaLnBrk="1" hangingPunct="1">
              <a:lnSpc>
                <a:spcPct val="90000"/>
              </a:lnSpc>
              <a:buNone/>
            </a:pPr>
            <a:endParaRPr lang="en-US" sz="2000" dirty="0" smtClean="0"/>
          </a:p>
          <a:p>
            <a:pPr eaLnBrk="1" hangingPunct="1">
              <a:lnSpc>
                <a:spcPct val="90000"/>
              </a:lnSpc>
            </a:pPr>
            <a:endParaRPr lang="en-US" sz="2000" dirty="0"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Optimistic Risk Bias</a:t>
            </a:r>
            <a:endParaRPr lang="en-US" dirty="0"/>
          </a:p>
        </p:txBody>
      </p:sp>
      <p:sp>
        <p:nvSpPr>
          <p:cNvPr id="3" name="Content Placeholder 2"/>
          <p:cNvSpPr>
            <a:spLocks noGrp="1"/>
          </p:cNvSpPr>
          <p:nvPr>
            <p:ph idx="1"/>
          </p:nvPr>
        </p:nvSpPr>
        <p:spPr>
          <a:xfrm>
            <a:off x="468312" y="1700808"/>
            <a:ext cx="8280151" cy="4752528"/>
          </a:xfrm>
        </p:spPr>
        <p:txBody>
          <a:bodyPr>
            <a:normAutofit fontScale="92500"/>
          </a:bodyPr>
          <a:lstStyle/>
          <a:p>
            <a:pPr>
              <a:lnSpc>
                <a:spcPct val="110000"/>
              </a:lnSpc>
            </a:pPr>
            <a:r>
              <a:rPr lang="en-GB" sz="3000" dirty="0" smtClean="0"/>
              <a:t>Despite this endorsement of long-term smoking risk, adolescents tend to </a:t>
            </a:r>
          </a:p>
          <a:p>
            <a:pPr lvl="1">
              <a:lnSpc>
                <a:spcPct val="110000"/>
              </a:lnSpc>
            </a:pPr>
            <a:r>
              <a:rPr lang="en-GB" sz="2600" dirty="0" smtClean="0"/>
              <a:t>Underestimate short-term smoking risk (</a:t>
            </a:r>
            <a:r>
              <a:rPr lang="en-GB" sz="2600" dirty="0" err="1" smtClean="0"/>
              <a:t>Slovic</a:t>
            </a:r>
            <a:r>
              <a:rPr lang="en-GB" sz="2600" dirty="0" smtClean="0"/>
              <a:t>, 1998) </a:t>
            </a:r>
          </a:p>
          <a:p>
            <a:pPr lvl="1">
              <a:lnSpc>
                <a:spcPct val="110000"/>
              </a:lnSpc>
            </a:pPr>
            <a:r>
              <a:rPr lang="en-GB" sz="2600" dirty="0" smtClean="0"/>
              <a:t>In particular addiction risk (Weinstein, 2001)</a:t>
            </a:r>
          </a:p>
          <a:p>
            <a:pPr lvl="8">
              <a:lnSpc>
                <a:spcPct val="110000"/>
              </a:lnSpc>
            </a:pPr>
            <a:endParaRPr lang="en-GB" sz="1800" dirty="0" smtClean="0"/>
          </a:p>
          <a:p>
            <a:pPr>
              <a:lnSpc>
                <a:spcPct val="110000"/>
              </a:lnSpc>
            </a:pPr>
            <a:r>
              <a:rPr lang="en-GB" sz="3000" dirty="0" smtClean="0"/>
              <a:t>AND </a:t>
            </a:r>
          </a:p>
          <a:p>
            <a:pPr lvl="1">
              <a:lnSpc>
                <a:spcPct val="110000"/>
              </a:lnSpc>
            </a:pPr>
            <a:r>
              <a:rPr lang="en-GB" sz="2600" dirty="0" smtClean="0"/>
              <a:t>perceptions of short-term immediate harm from smoking influences adolescent smoking behaviour to a greater extent than longer-term smoking risk (</a:t>
            </a:r>
            <a:r>
              <a:rPr lang="en-GB" sz="2600" dirty="0" err="1" smtClean="0"/>
              <a:t>Romer</a:t>
            </a:r>
            <a:r>
              <a:rPr lang="en-GB" sz="2600" dirty="0" smtClean="0"/>
              <a:t> &amp; Jamieson, 2001)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2"/>
          </p:nvPr>
        </p:nvSpPr>
        <p:spPr>
          <a:noFill/>
        </p:spPr>
        <p:txBody>
          <a:bodyPr/>
          <a:lstStyle/>
          <a:p>
            <a:fld id="{F7F97256-CF82-4C68-882F-684FC047BBB4}" type="slidenum">
              <a:rPr lang="en-GB"/>
              <a:pPr/>
              <a:t>7</a:t>
            </a:fld>
            <a:endParaRPr lang="en-GB"/>
          </a:p>
        </p:txBody>
      </p:sp>
      <p:sp>
        <p:nvSpPr>
          <p:cNvPr id="10243" name="Slide Number Placeholder 3"/>
          <p:cNvSpPr txBox="1">
            <a:spLocks noGrp="1"/>
          </p:cNvSpPr>
          <p:nvPr/>
        </p:nvSpPr>
        <p:spPr bwMode="auto">
          <a:xfrm>
            <a:off x="7010400" y="6324600"/>
            <a:ext cx="2133600" cy="457200"/>
          </a:xfrm>
          <a:prstGeom prst="rect">
            <a:avLst/>
          </a:prstGeom>
          <a:noFill/>
          <a:ln w="9525">
            <a:noFill/>
            <a:miter lim="800000"/>
            <a:headEnd/>
            <a:tailEnd/>
          </a:ln>
        </p:spPr>
        <p:txBody>
          <a:bodyPr anchor="b"/>
          <a:lstStyle/>
          <a:p>
            <a:pPr algn="r"/>
            <a:fld id="{8E877E52-AA20-4360-B01B-4631D81959A7}" type="slidenum">
              <a:rPr lang="en-GB" sz="1400" b="0" u="none">
                <a:solidFill>
                  <a:schemeClr val="bg1"/>
                </a:solidFill>
                <a:latin typeface="Arial Black" pitchFamily="1" charset="0"/>
              </a:rPr>
              <a:pPr algn="r"/>
              <a:t>7</a:t>
            </a:fld>
            <a:endParaRPr lang="en-GB" sz="1400" b="0" u="none">
              <a:solidFill>
                <a:schemeClr val="bg1"/>
              </a:solidFill>
              <a:latin typeface="Arial Black" pitchFamily="1" charset="0"/>
            </a:endParaRPr>
          </a:p>
        </p:txBody>
      </p:sp>
      <p:sp>
        <p:nvSpPr>
          <p:cNvPr id="10244" name="Rectangle 2"/>
          <p:cNvSpPr>
            <a:spLocks noGrp="1" noChangeArrowheads="1"/>
          </p:cNvSpPr>
          <p:nvPr>
            <p:ph type="title" idx="4294967295"/>
          </p:nvPr>
        </p:nvSpPr>
        <p:spPr/>
        <p:txBody>
          <a:bodyPr/>
          <a:lstStyle/>
          <a:p>
            <a:pPr eaLnBrk="1" hangingPunct="1"/>
            <a:r>
              <a:rPr lang="en-US" dirty="0" smtClean="0"/>
              <a:t>Measuring Risk</a:t>
            </a:r>
          </a:p>
        </p:txBody>
      </p:sp>
      <p:sp>
        <p:nvSpPr>
          <p:cNvPr id="9219" name="Rectangle 3"/>
          <p:cNvSpPr>
            <a:spLocks noGrp="1" noChangeArrowheads="1"/>
          </p:cNvSpPr>
          <p:nvPr>
            <p:ph type="body" idx="4294967295"/>
          </p:nvPr>
        </p:nvSpPr>
        <p:spPr>
          <a:xfrm>
            <a:off x="467544" y="1556792"/>
            <a:ext cx="8229600" cy="4680520"/>
          </a:xfrm>
        </p:spPr>
        <p:txBody>
          <a:bodyPr>
            <a:normAutofit fontScale="85000" lnSpcReduction="10000"/>
          </a:bodyPr>
          <a:lstStyle/>
          <a:p>
            <a:pPr eaLnBrk="1" hangingPunct="1">
              <a:lnSpc>
                <a:spcPct val="110000"/>
              </a:lnSpc>
            </a:pPr>
            <a:r>
              <a:rPr lang="en-US" sz="2800" dirty="0" smtClean="0"/>
              <a:t>Numerical risk estimates</a:t>
            </a:r>
          </a:p>
          <a:p>
            <a:pPr lvl="1">
              <a:lnSpc>
                <a:spcPct val="110000"/>
              </a:lnSpc>
            </a:pPr>
            <a:r>
              <a:rPr lang="en-US" sz="2400" dirty="0" smtClean="0"/>
              <a:t>Participant estimates risk and this is compared to actuarial or epidemiological risk tables (</a:t>
            </a:r>
            <a:r>
              <a:rPr lang="en-US" sz="2400" dirty="0" err="1" smtClean="0"/>
              <a:t>Schoenbaum</a:t>
            </a:r>
            <a:r>
              <a:rPr lang="en-US" sz="2400" dirty="0" smtClean="0"/>
              <a:t>, 1997)</a:t>
            </a:r>
          </a:p>
          <a:p>
            <a:pPr lvl="1">
              <a:lnSpc>
                <a:spcPct val="110000"/>
              </a:lnSpc>
            </a:pPr>
            <a:r>
              <a:rPr lang="en-US" sz="2400" dirty="0" smtClean="0"/>
              <a:t>Often used in adult research </a:t>
            </a:r>
          </a:p>
          <a:p>
            <a:pPr lvl="1">
              <a:lnSpc>
                <a:spcPct val="110000"/>
              </a:lnSpc>
            </a:pPr>
            <a:r>
              <a:rPr lang="en-US" sz="2400" dirty="0" smtClean="0"/>
              <a:t>But it assumes that people have the ability to be able to assign a numerical value to the risk (Borland, 1997)</a:t>
            </a:r>
          </a:p>
          <a:p>
            <a:pPr lvl="1">
              <a:lnSpc>
                <a:spcPct val="110000"/>
              </a:lnSpc>
            </a:pPr>
            <a:r>
              <a:rPr lang="en-US" sz="2400" dirty="0" smtClean="0"/>
              <a:t>Inappropriate for adolescent risk studies</a:t>
            </a:r>
          </a:p>
          <a:p>
            <a:pPr lvl="6">
              <a:lnSpc>
                <a:spcPct val="110000"/>
              </a:lnSpc>
            </a:pPr>
            <a:endParaRPr lang="en-IE" sz="1000" dirty="0" smtClean="0"/>
          </a:p>
          <a:p>
            <a:pPr>
              <a:lnSpc>
                <a:spcPct val="110000"/>
              </a:lnSpc>
            </a:pPr>
            <a:r>
              <a:rPr lang="en-IE" sz="2800" dirty="0" smtClean="0"/>
              <a:t>Comparative risk estimates (Relative Risk)</a:t>
            </a:r>
          </a:p>
          <a:p>
            <a:pPr lvl="1">
              <a:lnSpc>
                <a:spcPct val="110000"/>
              </a:lnSpc>
            </a:pPr>
            <a:r>
              <a:rPr lang="en-IE" sz="2400" dirty="0" smtClean="0"/>
              <a:t>Participants to compare their own risk with that of an average person </a:t>
            </a:r>
            <a:r>
              <a:rPr lang="en-IE" sz="2100" dirty="0" smtClean="0"/>
              <a:t>(Sutton &amp; </a:t>
            </a:r>
            <a:r>
              <a:rPr lang="en-IE" sz="2100" dirty="0" err="1" smtClean="0"/>
              <a:t>Bolling</a:t>
            </a:r>
            <a:r>
              <a:rPr lang="en-IE" sz="2100" dirty="0" smtClean="0"/>
              <a:t>, 2003)</a:t>
            </a:r>
          </a:p>
          <a:p>
            <a:pPr lvl="1">
              <a:lnSpc>
                <a:spcPct val="110000"/>
              </a:lnSpc>
            </a:pPr>
            <a:r>
              <a:rPr lang="en-IE" sz="2400" dirty="0" smtClean="0"/>
              <a:t>Avoids issues with numerical risk estimates</a:t>
            </a:r>
          </a:p>
          <a:p>
            <a:pPr lvl="1">
              <a:lnSpc>
                <a:spcPct val="110000"/>
              </a:lnSpc>
            </a:pPr>
            <a:r>
              <a:rPr lang="en-IE" sz="2400" dirty="0" smtClean="0"/>
              <a:t>Allows measurement of bias in the personal risk assessment</a:t>
            </a:r>
          </a:p>
          <a:p>
            <a:pPr lvl="1">
              <a:lnSpc>
                <a:spcPct val="110000"/>
              </a:lnSpc>
            </a:pPr>
            <a:endParaRPr lang="en-US" sz="1600" dirty="0"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21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1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21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21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4294967295"/>
          </p:nvPr>
        </p:nvSpPr>
        <p:spPr>
          <a:xfrm>
            <a:off x="7010400" y="6324600"/>
            <a:ext cx="2133600" cy="457200"/>
          </a:xfrm>
          <a:noFill/>
        </p:spPr>
        <p:txBody>
          <a:bodyPr/>
          <a:lstStyle/>
          <a:p>
            <a:fld id="{8EEEE8E5-82FE-4820-870E-7F8448BEE2B4}" type="slidenum">
              <a:rPr lang="en-GB"/>
              <a:pPr/>
              <a:t>8</a:t>
            </a:fld>
            <a:endParaRPr lang="en-GB"/>
          </a:p>
        </p:txBody>
      </p:sp>
      <p:sp>
        <p:nvSpPr>
          <p:cNvPr id="20483" name="Rectangle 2"/>
          <p:cNvSpPr>
            <a:spLocks noGrp="1" noChangeArrowheads="1"/>
          </p:cNvSpPr>
          <p:nvPr>
            <p:ph type="title"/>
          </p:nvPr>
        </p:nvSpPr>
        <p:spPr>
          <a:xfrm>
            <a:off x="450850" y="260350"/>
            <a:ext cx="8229600" cy="1371600"/>
          </a:xfrm>
        </p:spPr>
        <p:txBody>
          <a:bodyPr/>
          <a:lstStyle/>
          <a:p>
            <a:pPr eaLnBrk="1" hangingPunct="1"/>
            <a:r>
              <a:rPr lang="en-US" dirty="0" smtClean="0"/>
              <a:t>Research Aims</a:t>
            </a:r>
          </a:p>
        </p:txBody>
      </p:sp>
      <p:sp>
        <p:nvSpPr>
          <p:cNvPr id="386051" name="Rectangle 3"/>
          <p:cNvSpPr>
            <a:spLocks noGrp="1" noChangeArrowheads="1"/>
          </p:cNvSpPr>
          <p:nvPr>
            <p:ph type="body" idx="1"/>
          </p:nvPr>
        </p:nvSpPr>
        <p:spPr>
          <a:xfrm>
            <a:off x="468312" y="1628800"/>
            <a:ext cx="8280151" cy="4824536"/>
          </a:xfrm>
        </p:spPr>
        <p:txBody>
          <a:bodyPr>
            <a:normAutofit fontScale="77500" lnSpcReduction="20000"/>
          </a:bodyPr>
          <a:lstStyle/>
          <a:p>
            <a:pPr>
              <a:lnSpc>
                <a:spcPct val="120000"/>
              </a:lnSpc>
              <a:spcBef>
                <a:spcPts val="600"/>
              </a:spcBef>
            </a:pPr>
            <a:r>
              <a:rPr lang="en-US" sz="3000" dirty="0" smtClean="0"/>
              <a:t>Determine how adolescents of varied smoking status perceive smoking-related risk</a:t>
            </a:r>
          </a:p>
          <a:p>
            <a:pPr lvl="8">
              <a:lnSpc>
                <a:spcPct val="120000"/>
              </a:lnSpc>
              <a:spcBef>
                <a:spcPts val="600"/>
              </a:spcBef>
            </a:pPr>
            <a:endParaRPr lang="en-US" sz="1800" dirty="0" smtClean="0"/>
          </a:p>
          <a:p>
            <a:pPr>
              <a:lnSpc>
                <a:spcPct val="120000"/>
              </a:lnSpc>
              <a:spcBef>
                <a:spcPts val="600"/>
              </a:spcBef>
            </a:pPr>
            <a:r>
              <a:rPr lang="en-US" sz="3000" dirty="0" smtClean="0"/>
              <a:t>Based on previous research, it was expected that:</a:t>
            </a:r>
          </a:p>
          <a:p>
            <a:pPr marL="900000" indent="-514350">
              <a:lnSpc>
                <a:spcPct val="120000"/>
              </a:lnSpc>
              <a:spcBef>
                <a:spcPts val="600"/>
              </a:spcBef>
              <a:buFont typeface="+mj-lt"/>
              <a:buAutoNum type="arabicPeriod"/>
            </a:pPr>
            <a:r>
              <a:rPr lang="en-US" sz="2600" dirty="0" smtClean="0"/>
              <a:t>Adolescent smokers, particularly daily smokers, would show an optimistic risk bias for perceived relative risk of smoking</a:t>
            </a:r>
          </a:p>
          <a:p>
            <a:pPr marL="900000" indent="-514350">
              <a:lnSpc>
                <a:spcPct val="120000"/>
              </a:lnSpc>
              <a:spcBef>
                <a:spcPts val="600"/>
              </a:spcBef>
              <a:buFont typeface="+mj-lt"/>
              <a:buAutoNum type="arabicPeriod"/>
            </a:pPr>
            <a:r>
              <a:rPr lang="en-US" sz="2600" dirty="0" smtClean="0"/>
              <a:t>An optimistic bias would also be seen when immediate and general harm of smoking were compared.</a:t>
            </a:r>
          </a:p>
          <a:p>
            <a:pPr marL="900000" indent="-514350">
              <a:lnSpc>
                <a:spcPct val="120000"/>
              </a:lnSpc>
              <a:spcBef>
                <a:spcPts val="600"/>
              </a:spcBef>
              <a:buFont typeface="+mj-lt"/>
              <a:buAutoNum type="arabicPeriod"/>
            </a:pPr>
            <a:r>
              <a:rPr lang="en-US" sz="2600" dirty="0" smtClean="0"/>
              <a:t>Cognitive avoidance of health-related risks was expected in smokers but not in non-smokers</a:t>
            </a:r>
          </a:p>
          <a:p>
            <a:pPr marL="900000" indent="-514350">
              <a:lnSpc>
                <a:spcPct val="120000"/>
              </a:lnSpc>
              <a:spcBef>
                <a:spcPts val="600"/>
              </a:spcBef>
              <a:buFont typeface="+mj-lt"/>
              <a:buAutoNum type="arabicPeriod"/>
            </a:pPr>
            <a:r>
              <a:rPr lang="en-US" sz="2600" dirty="0" smtClean="0"/>
              <a:t>General attitudes to risk were expected to vary by smoking status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605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605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605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605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6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1"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IE" dirty="0" smtClean="0"/>
              <a:t>Research Design</a:t>
            </a:r>
            <a:endParaRPr lang="en-IE" dirty="0"/>
          </a:p>
        </p:txBody>
      </p:sp>
      <p:graphicFrame>
        <p:nvGraphicFramePr>
          <p:cNvPr id="6" name="Content Placeholder 5"/>
          <p:cNvGraphicFramePr>
            <a:graphicFrameLocks noGrp="1"/>
          </p:cNvGraphicFramePr>
          <p:nvPr>
            <p:ph idx="1"/>
          </p:nvPr>
        </p:nvGraphicFramePr>
        <p:xfrm>
          <a:off x="467544" y="1412776"/>
          <a:ext cx="8248430" cy="2650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214282" y="1571612"/>
            <a:ext cx="1428760" cy="100013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b="1" u="none" dirty="0" smtClean="0"/>
              <a:t>Between Group</a:t>
            </a:r>
          </a:p>
        </p:txBody>
      </p:sp>
      <p:grpSp>
        <p:nvGrpSpPr>
          <p:cNvPr id="14" name="Group 13"/>
          <p:cNvGrpSpPr/>
          <p:nvPr/>
        </p:nvGrpSpPr>
        <p:grpSpPr>
          <a:xfrm>
            <a:off x="251520" y="4149080"/>
            <a:ext cx="8702421" cy="2123658"/>
            <a:chOff x="251520" y="4149080"/>
            <a:chExt cx="8702421" cy="2123658"/>
          </a:xfrm>
        </p:grpSpPr>
        <p:grpSp>
          <p:nvGrpSpPr>
            <p:cNvPr id="13" name="Group 12"/>
            <p:cNvGrpSpPr/>
            <p:nvPr/>
          </p:nvGrpSpPr>
          <p:grpSpPr>
            <a:xfrm>
              <a:off x="251520" y="4149080"/>
              <a:ext cx="8568952" cy="2123658"/>
              <a:chOff x="251520" y="4149080"/>
              <a:chExt cx="8568952" cy="2123658"/>
            </a:xfrm>
          </p:grpSpPr>
          <p:sp>
            <p:nvSpPr>
              <p:cNvPr id="16" name="Rectangle 15"/>
              <p:cNvSpPr/>
              <p:nvPr/>
            </p:nvSpPr>
            <p:spPr>
              <a:xfrm>
                <a:off x="251520" y="4365104"/>
                <a:ext cx="1428760" cy="100013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b="1" u="none" dirty="0" smtClean="0"/>
                  <a:t>Dependent Variables</a:t>
                </a:r>
              </a:p>
            </p:txBody>
          </p:sp>
          <p:sp>
            <p:nvSpPr>
              <p:cNvPr id="17" name="Rectangle 16"/>
              <p:cNvSpPr/>
              <p:nvPr/>
            </p:nvSpPr>
            <p:spPr>
              <a:xfrm>
                <a:off x="2123728" y="4149080"/>
                <a:ext cx="6696744" cy="2123658"/>
              </a:xfrm>
              <a:prstGeom prst="rect">
                <a:avLst/>
              </a:prstGeom>
            </p:spPr>
            <p:txBody>
              <a:bodyPr wrap="square">
                <a:spAutoFit/>
              </a:bodyPr>
              <a:lstStyle/>
              <a:p>
                <a:pPr indent="457200">
                  <a:buFont typeface="Arial" pitchFamily="34" charset="0"/>
                  <a:buChar char="•"/>
                </a:pPr>
                <a:r>
                  <a:rPr lang="en-US" sz="2200" b="0" u="none" dirty="0" smtClean="0"/>
                  <a:t>Relative to General Risk</a:t>
                </a:r>
              </a:p>
              <a:p>
                <a:pPr indent="457200">
                  <a:buFont typeface="Arial" pitchFamily="34" charset="0"/>
                  <a:buChar char="•"/>
                </a:pPr>
                <a:r>
                  <a:rPr lang="en-US" sz="2200" b="0" u="none" dirty="0" smtClean="0"/>
                  <a:t>Relative to Smoker Risk</a:t>
                </a:r>
              </a:p>
              <a:p>
                <a:pPr indent="457200">
                  <a:buFont typeface="Arial" pitchFamily="34" charset="0"/>
                  <a:buChar char="•"/>
                </a:pPr>
                <a:r>
                  <a:rPr lang="en-US" sz="2200" b="0" u="none" dirty="0" smtClean="0"/>
                  <a:t>General Harm from Smoking</a:t>
                </a:r>
              </a:p>
              <a:p>
                <a:pPr indent="457200">
                  <a:buFont typeface="Arial" pitchFamily="34" charset="0"/>
                  <a:buChar char="•"/>
                </a:pPr>
                <a:r>
                  <a:rPr lang="en-US" sz="2200" b="0" u="none" dirty="0" smtClean="0"/>
                  <a:t>Immediate Harm from Smoking</a:t>
                </a:r>
              </a:p>
              <a:p>
                <a:pPr indent="457200">
                  <a:buFont typeface="Arial" pitchFamily="34" charset="0"/>
                  <a:buChar char="•"/>
                </a:pPr>
                <a:r>
                  <a:rPr lang="en-US" sz="2200" b="0" u="none" dirty="0" smtClean="0"/>
                  <a:t>Avoid Thoughts of Health Risks</a:t>
                </a:r>
              </a:p>
              <a:p>
                <a:pPr indent="457200">
                  <a:buFont typeface="Arial" pitchFamily="34" charset="0"/>
                  <a:buChar char="•"/>
                </a:pPr>
                <a:r>
                  <a:rPr lang="en-US" sz="2200" b="0" u="none" dirty="0" smtClean="0"/>
                  <a:t>Domain Specific Risk (DOSPERT)</a:t>
                </a:r>
              </a:p>
            </p:txBody>
          </p:sp>
        </p:grpSp>
        <p:sp>
          <p:nvSpPr>
            <p:cNvPr id="7" name="Right Brace 6"/>
            <p:cNvSpPr/>
            <p:nvPr/>
          </p:nvSpPr>
          <p:spPr bwMode="auto">
            <a:xfrm>
              <a:off x="5868144" y="4221088"/>
              <a:ext cx="216024" cy="576064"/>
            </a:xfrm>
            <a:prstGeom prst="rightBrac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
          <p:nvSpPr>
            <p:cNvPr id="9" name="Right Brace 8"/>
            <p:cNvSpPr/>
            <p:nvPr/>
          </p:nvSpPr>
          <p:spPr bwMode="auto">
            <a:xfrm>
              <a:off x="6732240" y="4941168"/>
              <a:ext cx="216024" cy="576064"/>
            </a:xfrm>
            <a:prstGeom prst="rightBrac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
          <p:nvSpPr>
            <p:cNvPr id="10" name="TextBox 9"/>
            <p:cNvSpPr txBox="1"/>
            <p:nvPr/>
          </p:nvSpPr>
          <p:spPr>
            <a:xfrm>
              <a:off x="6156176" y="4293096"/>
              <a:ext cx="2005677" cy="369332"/>
            </a:xfrm>
            <a:prstGeom prst="rect">
              <a:avLst/>
            </a:prstGeom>
            <a:noFill/>
          </p:spPr>
          <p:txBody>
            <a:bodyPr wrap="none" rtlCol="0">
              <a:spAutoFit/>
            </a:bodyPr>
            <a:lstStyle/>
            <a:p>
              <a:r>
                <a:rPr lang="en-IE" u="none" dirty="0" smtClean="0">
                  <a:solidFill>
                    <a:srgbClr val="000099"/>
                  </a:solidFill>
                </a:rPr>
                <a:t>Optimistic Bias?</a:t>
              </a:r>
              <a:endParaRPr lang="en-IE" u="none" dirty="0">
                <a:solidFill>
                  <a:srgbClr val="000099"/>
                </a:solidFill>
              </a:endParaRPr>
            </a:p>
          </p:txBody>
        </p:sp>
        <p:sp>
          <p:nvSpPr>
            <p:cNvPr id="12" name="TextBox 11"/>
            <p:cNvSpPr txBox="1"/>
            <p:nvPr/>
          </p:nvSpPr>
          <p:spPr>
            <a:xfrm>
              <a:off x="6948264" y="5013176"/>
              <a:ext cx="2005677" cy="369332"/>
            </a:xfrm>
            <a:prstGeom prst="rect">
              <a:avLst/>
            </a:prstGeom>
            <a:noFill/>
          </p:spPr>
          <p:txBody>
            <a:bodyPr wrap="none" rtlCol="0">
              <a:spAutoFit/>
            </a:bodyPr>
            <a:lstStyle/>
            <a:p>
              <a:r>
                <a:rPr lang="en-IE" u="none" dirty="0" smtClean="0">
                  <a:solidFill>
                    <a:srgbClr val="000099"/>
                  </a:solidFill>
                </a:rPr>
                <a:t>Optimistic Bias?</a:t>
              </a:r>
              <a:endParaRPr lang="en-IE" u="none" dirty="0">
                <a:solidFill>
                  <a:srgbClr val="000099"/>
                </a:solidFill>
              </a:endParaRPr>
            </a:p>
          </p:txBody>
        </p:sp>
      </p:grpSp>
    </p:spTree>
    <p:extLst>
      <p:ext uri="{BB962C8B-B14F-4D97-AF65-F5344CB8AC3E}">
        <p14:creationId xmlns:p14="http://schemas.microsoft.com/office/powerpoint/2010/main" val="6424693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Relative Smoking Risk</a:t>
            </a:r>
            <a:endParaRPr lang="en-IE" dirty="0"/>
          </a:p>
        </p:txBody>
      </p:sp>
      <p:sp>
        <p:nvSpPr>
          <p:cNvPr id="3" name="Content Placeholder 2"/>
          <p:cNvSpPr>
            <a:spLocks noGrp="1"/>
          </p:cNvSpPr>
          <p:nvPr>
            <p:ph idx="1"/>
          </p:nvPr>
        </p:nvSpPr>
        <p:spPr>
          <a:xfrm>
            <a:off x="468313" y="1773238"/>
            <a:ext cx="8229600" cy="4656158"/>
          </a:xfrm>
        </p:spPr>
        <p:txBody>
          <a:bodyPr>
            <a:normAutofit/>
          </a:bodyPr>
          <a:lstStyle/>
          <a:p>
            <a:r>
              <a:rPr lang="en-IE" sz="2800" dirty="0" smtClean="0"/>
              <a:t>Relative to general (RG)</a:t>
            </a:r>
          </a:p>
          <a:p>
            <a:pPr lvl="1"/>
            <a:r>
              <a:rPr lang="en-IE" sz="2400" dirty="0" smtClean="0"/>
              <a:t>‘</a:t>
            </a:r>
            <a:r>
              <a:rPr lang="en-IE" sz="2400" i="1" dirty="0" smtClean="0"/>
              <a:t>Compared to other people your age </a:t>
            </a:r>
            <a:r>
              <a:rPr lang="en-IE" sz="2400" i="1" dirty="0"/>
              <a:t>how likely do you think you are to </a:t>
            </a:r>
            <a:r>
              <a:rPr lang="en-IE" sz="2400" i="1" dirty="0" smtClean="0"/>
              <a:t>…..</a:t>
            </a:r>
            <a:r>
              <a:rPr lang="en-IE" sz="2400" dirty="0" smtClean="0"/>
              <a:t>’</a:t>
            </a:r>
          </a:p>
          <a:p>
            <a:pPr lvl="8"/>
            <a:endParaRPr lang="en-IE" sz="1600" dirty="0" smtClean="0"/>
          </a:p>
          <a:p>
            <a:r>
              <a:rPr lang="en-IE" sz="2800" dirty="0" smtClean="0"/>
              <a:t>Relative to smoker (RS)</a:t>
            </a:r>
          </a:p>
          <a:p>
            <a:pPr lvl="1"/>
            <a:r>
              <a:rPr lang="en-IE" sz="2400" dirty="0" smtClean="0"/>
              <a:t>‘</a:t>
            </a:r>
            <a:r>
              <a:rPr lang="en-IE" sz="2400" i="1" dirty="0" smtClean="0"/>
              <a:t>Compared with a typical smoker your age </a:t>
            </a:r>
            <a:r>
              <a:rPr lang="en-IE" sz="2400" i="1" dirty="0"/>
              <a:t>how likely do you think you are to </a:t>
            </a:r>
            <a:r>
              <a:rPr lang="en-IE" sz="2400" i="1" dirty="0" smtClean="0"/>
              <a:t>….’</a:t>
            </a:r>
            <a:endParaRPr lang="en-IE" i="1" dirty="0"/>
          </a:p>
        </p:txBody>
      </p:sp>
      <p:sp>
        <p:nvSpPr>
          <p:cNvPr id="5" name="Slide Number Placeholder 4"/>
          <p:cNvSpPr>
            <a:spLocks noGrp="1"/>
          </p:cNvSpPr>
          <p:nvPr>
            <p:ph type="sldNum" sz="quarter" idx="4294967295"/>
          </p:nvPr>
        </p:nvSpPr>
        <p:spPr>
          <a:xfrm>
            <a:off x="8686800" y="6305550"/>
            <a:ext cx="457200" cy="476250"/>
          </a:xfrm>
        </p:spPr>
        <p:txBody>
          <a:bodyPr/>
          <a:lstStyle/>
          <a:p>
            <a:fld id="{6294C92D-0306-4E69-9CD3-20855E849650}" type="slidenum">
              <a:rPr kumimoji="0" lang="en-US" smtClean="0"/>
              <a:pPr/>
              <a:t>10</a:t>
            </a:fld>
            <a:endParaRPr kumimoji="0" lang="en-US"/>
          </a:p>
        </p:txBody>
      </p:sp>
      <p:graphicFrame>
        <p:nvGraphicFramePr>
          <p:cNvPr id="4" name="Table 3"/>
          <p:cNvGraphicFramePr>
            <a:graphicFrameLocks noGrp="1"/>
          </p:cNvGraphicFramePr>
          <p:nvPr>
            <p:extLst>
              <p:ext uri="{D42A27DB-BD31-4B8C-83A1-F6EECF244321}">
                <p14:modId xmlns:p14="http://schemas.microsoft.com/office/powerpoint/2010/main" val="2637926236"/>
              </p:ext>
            </p:extLst>
          </p:nvPr>
        </p:nvGraphicFramePr>
        <p:xfrm>
          <a:off x="1043608" y="4869160"/>
          <a:ext cx="7560840" cy="1512168"/>
        </p:xfrm>
        <a:graphic>
          <a:graphicData uri="http://schemas.openxmlformats.org/drawingml/2006/table">
            <a:tbl>
              <a:tblPr firstRow="1" firstCol="1" lastRow="1" lastCol="1" bandRow="1" bandCol="1">
                <a:tableStyleId>{5940675A-B579-460E-94D1-54222C63F5DA}</a:tableStyleId>
              </a:tblPr>
              <a:tblGrid>
                <a:gridCol w="2677156"/>
                <a:gridCol w="935392"/>
                <a:gridCol w="935392"/>
                <a:gridCol w="934659"/>
                <a:gridCol w="1039487"/>
                <a:gridCol w="1038754"/>
              </a:tblGrid>
              <a:tr h="465282">
                <a:tc>
                  <a:txBody>
                    <a:bodyPr/>
                    <a:lstStyle/>
                    <a:p>
                      <a:endParaRPr lang="en-GB" sz="1200" dirty="0">
                        <a:effectLst/>
                        <a:latin typeface="Times New Roman"/>
                      </a:endParaRPr>
                    </a:p>
                  </a:txBody>
                  <a:tcPr marL="68580" marR="68580" marT="0" marB="0" anchor="ctr"/>
                </a:tc>
                <a:tc>
                  <a:txBody>
                    <a:bodyPr/>
                    <a:lstStyle/>
                    <a:p>
                      <a:pPr algn="ctr">
                        <a:spcAft>
                          <a:spcPts val="0"/>
                        </a:spcAft>
                      </a:pPr>
                      <a:r>
                        <a:rPr lang="en-IE" sz="1200">
                          <a:effectLst/>
                        </a:rPr>
                        <a:t>Much less likely</a:t>
                      </a:r>
                      <a:endParaRPr lang="en-GB" sz="1200">
                        <a:effectLst/>
                        <a:latin typeface="Times New Roman"/>
                        <a:ea typeface="Times New Roman"/>
                      </a:endParaRPr>
                    </a:p>
                  </a:txBody>
                  <a:tcPr marL="68580" marR="68580" marT="0" marB="0" anchor="ctr"/>
                </a:tc>
                <a:tc>
                  <a:txBody>
                    <a:bodyPr/>
                    <a:lstStyle/>
                    <a:p>
                      <a:pPr algn="ctr">
                        <a:spcAft>
                          <a:spcPts val="0"/>
                        </a:spcAft>
                      </a:pPr>
                      <a:r>
                        <a:rPr lang="en-IE" sz="1200">
                          <a:effectLst/>
                        </a:rPr>
                        <a:t>A bit less likely</a:t>
                      </a:r>
                      <a:endParaRPr lang="en-GB" sz="1200">
                        <a:effectLst/>
                        <a:latin typeface="Times New Roman"/>
                        <a:ea typeface="Times New Roman"/>
                      </a:endParaRPr>
                    </a:p>
                  </a:txBody>
                  <a:tcPr marL="68580" marR="68580" marT="0" marB="0" anchor="ctr"/>
                </a:tc>
                <a:tc>
                  <a:txBody>
                    <a:bodyPr/>
                    <a:lstStyle/>
                    <a:p>
                      <a:pPr algn="ctr">
                        <a:spcAft>
                          <a:spcPts val="0"/>
                        </a:spcAft>
                      </a:pPr>
                      <a:r>
                        <a:rPr lang="en-IE" sz="1200" dirty="0">
                          <a:effectLst/>
                        </a:rPr>
                        <a:t>About the same</a:t>
                      </a:r>
                      <a:endParaRPr lang="en-GB" sz="1200" dirty="0">
                        <a:effectLst/>
                        <a:latin typeface="Times New Roman"/>
                        <a:ea typeface="Times New Roman"/>
                      </a:endParaRPr>
                    </a:p>
                  </a:txBody>
                  <a:tcPr marL="68580" marR="68580" marT="0" marB="0" anchor="ctr"/>
                </a:tc>
                <a:tc>
                  <a:txBody>
                    <a:bodyPr/>
                    <a:lstStyle/>
                    <a:p>
                      <a:pPr algn="ctr">
                        <a:spcAft>
                          <a:spcPts val="0"/>
                        </a:spcAft>
                      </a:pPr>
                      <a:r>
                        <a:rPr lang="en-IE" sz="1200">
                          <a:effectLst/>
                        </a:rPr>
                        <a:t>A bit more likely</a:t>
                      </a:r>
                      <a:endParaRPr lang="en-GB" sz="1200">
                        <a:effectLst/>
                        <a:latin typeface="Times New Roman"/>
                        <a:ea typeface="Times New Roman"/>
                      </a:endParaRPr>
                    </a:p>
                  </a:txBody>
                  <a:tcPr marL="68580" marR="68580" marT="0" marB="0" anchor="ctr"/>
                </a:tc>
                <a:tc>
                  <a:txBody>
                    <a:bodyPr/>
                    <a:lstStyle/>
                    <a:p>
                      <a:pPr algn="ctr">
                        <a:spcAft>
                          <a:spcPts val="0"/>
                        </a:spcAft>
                      </a:pPr>
                      <a:r>
                        <a:rPr lang="en-IE" sz="1200">
                          <a:effectLst/>
                        </a:rPr>
                        <a:t>Much more likely</a:t>
                      </a:r>
                      <a:endParaRPr lang="en-GB" sz="1200">
                        <a:effectLst/>
                        <a:latin typeface="Times New Roman"/>
                        <a:ea typeface="Times New Roman"/>
                      </a:endParaRPr>
                    </a:p>
                  </a:txBody>
                  <a:tcPr marL="68580" marR="68580" marT="0" marB="0" anchor="ctr"/>
                </a:tc>
              </a:tr>
              <a:tr h="348962">
                <a:tc>
                  <a:txBody>
                    <a:bodyPr/>
                    <a:lstStyle/>
                    <a:p>
                      <a:pPr>
                        <a:lnSpc>
                          <a:spcPct val="150000"/>
                        </a:lnSpc>
                        <a:spcAft>
                          <a:spcPts val="0"/>
                        </a:spcAft>
                      </a:pPr>
                      <a:r>
                        <a:rPr lang="en-IE" sz="1200">
                          <a:effectLst/>
                        </a:rPr>
                        <a:t>Get lung cancer in the future</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r>
              <a:tr h="348962">
                <a:tc>
                  <a:txBody>
                    <a:bodyPr/>
                    <a:lstStyle/>
                    <a:p>
                      <a:pPr>
                        <a:lnSpc>
                          <a:spcPct val="150000"/>
                        </a:lnSpc>
                        <a:spcAft>
                          <a:spcPts val="0"/>
                        </a:spcAft>
                      </a:pPr>
                      <a:r>
                        <a:rPr lang="en-IE" sz="1200">
                          <a:effectLst/>
                        </a:rPr>
                        <a:t>Have a heart attack in the future</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r>
              <a:tr h="348962">
                <a:tc>
                  <a:txBody>
                    <a:bodyPr/>
                    <a:lstStyle/>
                    <a:p>
                      <a:pPr>
                        <a:lnSpc>
                          <a:spcPct val="150000"/>
                        </a:lnSpc>
                        <a:spcAft>
                          <a:spcPts val="0"/>
                        </a:spcAft>
                      </a:pPr>
                      <a:r>
                        <a:rPr lang="en-IE" sz="1200">
                          <a:effectLst/>
                        </a:rPr>
                        <a:t>Be hooked on cigarettes in 5 years</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a:effectLst/>
                        </a:rPr>
                        <a:t>(       ) </a:t>
                      </a:r>
                      <a:endParaRPr lang="en-GB" sz="1200">
                        <a:effectLst/>
                        <a:latin typeface="Times New Roman"/>
                        <a:ea typeface="Times New Roman"/>
                      </a:endParaRPr>
                    </a:p>
                  </a:txBody>
                  <a:tcPr marL="68580" marR="68580" marT="0" marB="0"/>
                </a:tc>
                <a:tc>
                  <a:txBody>
                    <a:bodyPr/>
                    <a:lstStyle/>
                    <a:p>
                      <a:pPr algn="ctr">
                        <a:lnSpc>
                          <a:spcPct val="150000"/>
                        </a:lnSpc>
                        <a:spcAft>
                          <a:spcPts val="0"/>
                        </a:spcAft>
                      </a:pPr>
                      <a:r>
                        <a:rPr lang="en-IE" sz="1200" dirty="0">
                          <a:effectLst/>
                        </a:rPr>
                        <a:t>(       ) </a:t>
                      </a:r>
                      <a:endParaRPr lang="en-GB" sz="12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313985809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Perceived Harm from Smoking</a:t>
            </a:r>
            <a:endParaRPr lang="en-IE" dirty="0"/>
          </a:p>
        </p:txBody>
      </p:sp>
      <p:sp>
        <p:nvSpPr>
          <p:cNvPr id="3" name="Content Placeholder 2"/>
          <p:cNvSpPr>
            <a:spLocks noGrp="1"/>
          </p:cNvSpPr>
          <p:nvPr>
            <p:ph idx="1"/>
          </p:nvPr>
        </p:nvSpPr>
        <p:spPr>
          <a:xfrm>
            <a:off x="468313" y="1773238"/>
            <a:ext cx="8229600" cy="4608090"/>
          </a:xfrm>
        </p:spPr>
        <p:txBody>
          <a:bodyPr>
            <a:normAutofit fontScale="85000" lnSpcReduction="10000"/>
          </a:bodyPr>
          <a:lstStyle/>
          <a:p>
            <a:r>
              <a:rPr lang="en-IE" sz="2800" u="sng" dirty="0" smtClean="0"/>
              <a:t>General </a:t>
            </a:r>
            <a:r>
              <a:rPr lang="en-IE" sz="2800" dirty="0" smtClean="0"/>
              <a:t>Harm : responses 1 to 4 (risky)</a:t>
            </a:r>
          </a:p>
          <a:p>
            <a:pPr lvl="1"/>
            <a:r>
              <a:rPr lang="en-IE" sz="2400" i="1" dirty="0" smtClean="0"/>
              <a:t>How risky do you think smoking is for your health?</a:t>
            </a:r>
            <a:endParaRPr lang="en-IE" sz="2400" dirty="0" smtClean="0"/>
          </a:p>
          <a:p>
            <a:pPr lvl="1"/>
            <a:r>
              <a:rPr lang="en-IE" sz="2400" i="1" dirty="0" smtClean="0"/>
              <a:t>How risky do you think smoking every day would be for your health?’</a:t>
            </a:r>
            <a:endParaRPr lang="en-IE" sz="2400" dirty="0" smtClean="0"/>
          </a:p>
          <a:p>
            <a:pPr lvl="1"/>
            <a:r>
              <a:rPr lang="en-IE" sz="2400" i="1" dirty="0" smtClean="0"/>
              <a:t>The harmful effects of cigarettes have been exaggerated. Do you ___?’</a:t>
            </a:r>
            <a:endParaRPr lang="en-IE" sz="2400" dirty="0" smtClean="0"/>
          </a:p>
          <a:p>
            <a:pPr lvl="3">
              <a:buNone/>
            </a:pPr>
            <a:endParaRPr lang="en-IE" sz="2400" dirty="0" smtClean="0"/>
          </a:p>
          <a:p>
            <a:r>
              <a:rPr lang="en-IE" sz="2800" u="sng" dirty="0" smtClean="0"/>
              <a:t>Immediate</a:t>
            </a:r>
            <a:r>
              <a:rPr lang="en-IE" sz="2800" dirty="0" smtClean="0"/>
              <a:t> Harm: responses 1 to 4 (risky)</a:t>
            </a:r>
          </a:p>
          <a:p>
            <a:pPr>
              <a:buNone/>
            </a:pPr>
            <a:r>
              <a:rPr lang="en-IE" sz="2800" i="1" dirty="0" smtClean="0"/>
              <a:t>	</a:t>
            </a:r>
            <a:r>
              <a:rPr lang="en-IE" sz="2400" i="1" dirty="0" smtClean="0"/>
              <a:t>Imagine someone who starts to smoke a packet of cigarettes a day at age 16. How much do you agree with the following statements about this person?</a:t>
            </a:r>
          </a:p>
          <a:p>
            <a:pPr lvl="2"/>
            <a:r>
              <a:rPr lang="en-IE" sz="2000" i="1" dirty="0" smtClean="0"/>
              <a:t>There is usually no risk at all to the person for the first few years</a:t>
            </a:r>
          </a:p>
          <a:p>
            <a:pPr lvl="2"/>
            <a:r>
              <a:rPr lang="en-IE" sz="2000" i="1" dirty="0" smtClean="0"/>
              <a:t>Although smoking may eventually harm this person’s health, there is really no harm to him or her from smoking the very next cigarette</a:t>
            </a:r>
            <a:endParaRPr lang="en-IE" sz="2000" dirty="0" smtClean="0"/>
          </a:p>
          <a:p>
            <a:pPr lvl="2"/>
            <a:endParaRPr lang="en-IE" sz="2000" i="1" dirty="0" smtClean="0"/>
          </a:p>
          <a:p>
            <a:pPr lvl="2"/>
            <a:endParaRPr lang="en-IE" sz="2000" i="1" dirty="0" smtClean="0"/>
          </a:p>
          <a:p>
            <a:pPr lvl="1"/>
            <a:endParaRPr lang="en-IE" sz="2400" i="1" dirty="0" smtClean="0"/>
          </a:p>
          <a:p>
            <a:pPr lvl="1"/>
            <a:endParaRPr lang="en-IE" sz="2400" i="1" dirty="0" smtClean="0"/>
          </a:p>
          <a:p>
            <a:pPr lvl="1"/>
            <a:endParaRPr lang="en-IE" sz="2400" dirty="0" smtClean="0"/>
          </a:p>
          <a:p>
            <a:pPr lvl="3">
              <a:buNone/>
            </a:pPr>
            <a:endParaRPr lang="en-IE" sz="2400" dirty="0" smtClean="0"/>
          </a:p>
        </p:txBody>
      </p:sp>
      <p:sp>
        <p:nvSpPr>
          <p:cNvPr id="5" name="Slide Number Placeholder 4"/>
          <p:cNvSpPr>
            <a:spLocks noGrp="1"/>
          </p:cNvSpPr>
          <p:nvPr>
            <p:ph type="sldNum" sz="quarter" idx="4294967295"/>
          </p:nvPr>
        </p:nvSpPr>
        <p:spPr>
          <a:xfrm>
            <a:off x="8686800" y="6305550"/>
            <a:ext cx="457200" cy="476250"/>
          </a:xfrm>
        </p:spPr>
        <p:txBody>
          <a:bodyPr/>
          <a:lstStyle/>
          <a:p>
            <a:fld id="{6294C92D-0306-4E69-9CD3-20855E849650}" type="slidenum">
              <a:rPr kumimoji="0" lang="en-US" smtClean="0"/>
              <a:pPr/>
              <a:t>11</a:t>
            </a:fld>
            <a:endParaRPr kumimoji="0" lang="en-US"/>
          </a:p>
        </p:txBody>
      </p:sp>
    </p:spTree>
    <p:extLst>
      <p:ext uri="{BB962C8B-B14F-4D97-AF65-F5344CB8AC3E}">
        <p14:creationId xmlns:p14="http://schemas.microsoft.com/office/powerpoint/2010/main" val="313985809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2" y="260350"/>
            <a:ext cx="8496176" cy="1371600"/>
          </a:xfrm>
        </p:spPr>
        <p:txBody>
          <a:bodyPr/>
          <a:lstStyle/>
          <a:p>
            <a:r>
              <a:rPr lang="en-IE" dirty="0" smtClean="0"/>
              <a:t>General risk-related items</a:t>
            </a:r>
            <a:endParaRPr lang="en-IE" dirty="0"/>
          </a:p>
        </p:txBody>
      </p:sp>
      <p:sp>
        <p:nvSpPr>
          <p:cNvPr id="3" name="Content Placeholder 2"/>
          <p:cNvSpPr>
            <a:spLocks noGrp="1"/>
          </p:cNvSpPr>
          <p:nvPr>
            <p:ph idx="1"/>
          </p:nvPr>
        </p:nvSpPr>
        <p:spPr>
          <a:xfrm>
            <a:off x="468313" y="1773238"/>
            <a:ext cx="8229600" cy="4656158"/>
          </a:xfrm>
        </p:spPr>
        <p:txBody>
          <a:bodyPr>
            <a:normAutofit/>
          </a:bodyPr>
          <a:lstStyle/>
          <a:p>
            <a:r>
              <a:rPr lang="en-IE" dirty="0" smtClean="0"/>
              <a:t>Avoiding health-related thoughts</a:t>
            </a:r>
          </a:p>
          <a:p>
            <a:pPr lvl="1"/>
            <a:r>
              <a:rPr lang="en-IE" dirty="0" smtClean="0"/>
              <a:t>‘</a:t>
            </a:r>
            <a:r>
              <a:rPr lang="en-IE" i="1" dirty="0" smtClean="0"/>
              <a:t>How likely is concern for your health to influence your decision to smoke or not to smoke?’     </a:t>
            </a:r>
            <a:r>
              <a:rPr lang="en-IE" dirty="0" smtClean="0"/>
              <a:t>1 (very likely)  to 7 (very unlikely)</a:t>
            </a:r>
          </a:p>
          <a:p>
            <a:pPr lvl="8"/>
            <a:endParaRPr lang="en-IE" sz="1400" dirty="0" smtClean="0"/>
          </a:p>
          <a:p>
            <a:r>
              <a:rPr lang="en-IE" dirty="0" smtClean="0"/>
              <a:t>General attitudes to risk taking </a:t>
            </a:r>
          </a:p>
          <a:p>
            <a:pPr lvl="1"/>
            <a:r>
              <a:rPr lang="en-IE" dirty="0" smtClean="0"/>
              <a:t>DOSPERT scale (</a:t>
            </a:r>
            <a:r>
              <a:rPr lang="en-IE" dirty="0" err="1" smtClean="0"/>
              <a:t>Blais</a:t>
            </a:r>
            <a:r>
              <a:rPr lang="en-IE" dirty="0" smtClean="0"/>
              <a:t> &amp; Weber, 2006)</a:t>
            </a:r>
          </a:p>
          <a:p>
            <a:pPr lvl="1"/>
            <a:r>
              <a:rPr lang="en-IE" dirty="0" smtClean="0"/>
              <a:t>Social, Recreational, and Health &amp; Safety subscales only</a:t>
            </a:r>
          </a:p>
          <a:p>
            <a:pPr lvl="8"/>
            <a:endParaRPr lang="en-IE" sz="1600" dirty="0" smtClean="0"/>
          </a:p>
          <a:p>
            <a:pPr lvl="1"/>
            <a:endParaRPr lang="en-IE" sz="2400" dirty="0" smtClean="0"/>
          </a:p>
        </p:txBody>
      </p:sp>
      <p:sp>
        <p:nvSpPr>
          <p:cNvPr id="5" name="Slide Number Placeholder 4"/>
          <p:cNvSpPr>
            <a:spLocks noGrp="1"/>
          </p:cNvSpPr>
          <p:nvPr>
            <p:ph type="sldNum" sz="quarter" idx="4294967295"/>
          </p:nvPr>
        </p:nvSpPr>
        <p:spPr>
          <a:xfrm>
            <a:off x="8686800" y="6305550"/>
            <a:ext cx="457200" cy="476250"/>
          </a:xfrm>
        </p:spPr>
        <p:txBody>
          <a:bodyPr/>
          <a:lstStyle/>
          <a:p>
            <a:fld id="{6294C92D-0306-4E69-9CD3-20855E849650}" type="slidenum">
              <a:rPr kumimoji="0" lang="en-US" smtClean="0"/>
              <a:pPr/>
              <a:t>12</a:t>
            </a:fld>
            <a:endParaRPr kumimoji="0" lang="en-US"/>
          </a:p>
        </p:txBody>
      </p:sp>
    </p:spTree>
    <p:extLst>
      <p:ext uri="{BB962C8B-B14F-4D97-AF65-F5344CB8AC3E}">
        <p14:creationId xmlns:p14="http://schemas.microsoft.com/office/powerpoint/2010/main" val="313985809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Participant Characteristics</a:t>
            </a:r>
            <a:endParaRPr lang="en-IE"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844959686"/>
              </p:ext>
            </p:extLst>
          </p:nvPr>
        </p:nvGraphicFramePr>
        <p:xfrm>
          <a:off x="395536" y="1628800"/>
          <a:ext cx="8424935" cy="4754880"/>
        </p:xfrm>
        <a:graphic>
          <a:graphicData uri="http://schemas.openxmlformats.org/drawingml/2006/table">
            <a:tbl>
              <a:tblPr firstRow="1" bandRow="1">
                <a:tableStyleId>{5C22544A-7EE6-4342-B048-85BDC9FD1C3A}</a:tableStyleId>
              </a:tblPr>
              <a:tblGrid>
                <a:gridCol w="2364894"/>
                <a:gridCol w="1182447"/>
                <a:gridCol w="1256350"/>
                <a:gridCol w="1034641"/>
                <a:gridCol w="1551962"/>
                <a:gridCol w="1034641"/>
              </a:tblGrid>
              <a:tr h="534334">
                <a:tc>
                  <a:txBody>
                    <a:bodyPr/>
                    <a:lstStyle/>
                    <a:p>
                      <a:endParaRPr lang="en-IE" dirty="0"/>
                    </a:p>
                  </a:txBody>
                  <a:tcPr marL="49243" marR="49243"/>
                </a:tc>
                <a:tc>
                  <a:txBody>
                    <a:bodyPr/>
                    <a:lstStyle/>
                    <a:p>
                      <a:pPr algn="ctr"/>
                      <a:r>
                        <a:rPr lang="en-IE" dirty="0" smtClean="0"/>
                        <a:t>Daily</a:t>
                      </a:r>
                    </a:p>
                    <a:p>
                      <a:pPr algn="ctr"/>
                      <a:r>
                        <a:rPr lang="en-IE" dirty="0" smtClean="0"/>
                        <a:t>(n = 145)</a:t>
                      </a:r>
                    </a:p>
                  </a:txBody>
                  <a:tcPr marL="49243" marR="49243"/>
                </a:tc>
                <a:tc>
                  <a:txBody>
                    <a:bodyPr/>
                    <a:lstStyle/>
                    <a:p>
                      <a:pPr algn="ctr"/>
                      <a:r>
                        <a:rPr lang="en-IE" dirty="0" smtClean="0"/>
                        <a:t>Weekly</a:t>
                      </a:r>
                    </a:p>
                    <a:p>
                      <a:pPr algn="ctr"/>
                      <a:r>
                        <a:rPr lang="en-IE" dirty="0" smtClean="0"/>
                        <a:t>(n = 35)</a:t>
                      </a:r>
                    </a:p>
                  </a:txBody>
                  <a:tcPr marL="49243" marR="49243"/>
                </a:tc>
                <a:tc>
                  <a:txBody>
                    <a:bodyPr/>
                    <a:lstStyle/>
                    <a:p>
                      <a:pPr algn="ctr"/>
                      <a:r>
                        <a:rPr lang="en-IE" dirty="0" smtClean="0"/>
                        <a:t>Ex-S</a:t>
                      </a:r>
                    </a:p>
                    <a:p>
                      <a:pPr algn="ctr"/>
                      <a:r>
                        <a:rPr lang="en-IE" dirty="0" smtClean="0"/>
                        <a:t>(n = 35)</a:t>
                      </a:r>
                    </a:p>
                  </a:txBody>
                  <a:tcPr marL="49243" marR="49243"/>
                </a:tc>
                <a:tc>
                  <a:txBody>
                    <a:bodyPr/>
                    <a:lstStyle/>
                    <a:p>
                      <a:pPr algn="ctr"/>
                      <a:r>
                        <a:rPr lang="en-IE" dirty="0" smtClean="0"/>
                        <a:t>Experimental</a:t>
                      </a:r>
                    </a:p>
                    <a:p>
                      <a:pPr algn="ctr"/>
                      <a:r>
                        <a:rPr lang="en-IE" dirty="0" smtClean="0"/>
                        <a:t>(n 130)</a:t>
                      </a:r>
                    </a:p>
                  </a:txBody>
                  <a:tcPr marL="49243" marR="49243"/>
                </a:tc>
                <a:tc>
                  <a:txBody>
                    <a:bodyPr/>
                    <a:lstStyle/>
                    <a:p>
                      <a:pPr algn="ctr"/>
                      <a:r>
                        <a:rPr lang="en-IE" dirty="0" smtClean="0"/>
                        <a:t>Never</a:t>
                      </a:r>
                    </a:p>
                    <a:p>
                      <a:pPr algn="ctr"/>
                      <a:r>
                        <a:rPr lang="en-IE" dirty="0" smtClean="0"/>
                        <a:t>(n = 257)</a:t>
                      </a:r>
                    </a:p>
                  </a:txBody>
                  <a:tcPr marL="49243" marR="49243"/>
                </a:tc>
              </a:tr>
              <a:tr h="446182">
                <a:tc>
                  <a:txBody>
                    <a:bodyPr/>
                    <a:lstStyle/>
                    <a:p>
                      <a:pPr>
                        <a:spcAft>
                          <a:spcPts val="600"/>
                        </a:spcAft>
                      </a:pPr>
                      <a:r>
                        <a:rPr lang="en-IE" dirty="0" smtClean="0"/>
                        <a:t>Mean Age</a:t>
                      </a:r>
                      <a:endParaRPr lang="en-IE" dirty="0"/>
                    </a:p>
                  </a:txBody>
                  <a:tcPr marL="49243" marR="49243"/>
                </a:tc>
                <a:tc>
                  <a:txBody>
                    <a:bodyPr/>
                    <a:lstStyle/>
                    <a:p>
                      <a:pPr algn="ctr">
                        <a:spcAft>
                          <a:spcPts val="600"/>
                        </a:spcAft>
                      </a:pPr>
                      <a:r>
                        <a:rPr lang="en-IE" dirty="0" smtClean="0">
                          <a:solidFill>
                            <a:schemeClr val="tx2"/>
                          </a:solidFill>
                        </a:rPr>
                        <a:t>16.86</a:t>
                      </a:r>
                    </a:p>
                    <a:p>
                      <a:pPr algn="ctr">
                        <a:spcAft>
                          <a:spcPts val="600"/>
                        </a:spcAft>
                      </a:pPr>
                      <a:r>
                        <a:rPr lang="en-IE" sz="1600" dirty="0" smtClean="0">
                          <a:solidFill>
                            <a:schemeClr val="tx2"/>
                          </a:solidFill>
                        </a:rPr>
                        <a:t>(0.99)</a:t>
                      </a:r>
                      <a:endParaRPr lang="en-IE" sz="1600" dirty="0">
                        <a:solidFill>
                          <a:schemeClr val="tx2"/>
                        </a:solidFill>
                      </a:endParaRPr>
                    </a:p>
                  </a:txBody>
                  <a:tcPr marL="49243" marR="49243"/>
                </a:tc>
                <a:tc>
                  <a:txBody>
                    <a:bodyPr/>
                    <a:lstStyle/>
                    <a:p>
                      <a:pPr algn="ctr">
                        <a:spcAft>
                          <a:spcPts val="600"/>
                        </a:spcAft>
                      </a:pPr>
                      <a:r>
                        <a:rPr lang="en-IE" dirty="0" smtClean="0">
                          <a:solidFill>
                            <a:schemeClr val="tx2"/>
                          </a:solidFill>
                        </a:rPr>
                        <a:t>16.77</a:t>
                      </a:r>
                    </a:p>
                    <a:p>
                      <a:pPr algn="ctr">
                        <a:spcAft>
                          <a:spcPts val="600"/>
                        </a:spcAft>
                      </a:pPr>
                      <a:r>
                        <a:rPr lang="en-IE" sz="1600" dirty="0" smtClean="0">
                          <a:solidFill>
                            <a:schemeClr val="tx2"/>
                          </a:solidFill>
                        </a:rPr>
                        <a:t>(1.00)</a:t>
                      </a:r>
                    </a:p>
                  </a:txBody>
                  <a:tcPr marL="49243" marR="49243"/>
                </a:tc>
                <a:tc>
                  <a:txBody>
                    <a:bodyPr/>
                    <a:lstStyle/>
                    <a:p>
                      <a:pPr algn="ctr">
                        <a:spcAft>
                          <a:spcPts val="600"/>
                        </a:spcAft>
                      </a:pPr>
                      <a:r>
                        <a:rPr lang="en-IE" dirty="0" smtClean="0">
                          <a:solidFill>
                            <a:schemeClr val="tx2"/>
                          </a:solidFill>
                        </a:rPr>
                        <a:t>16.89</a:t>
                      </a:r>
                    </a:p>
                    <a:p>
                      <a:pPr algn="ctr">
                        <a:spcAft>
                          <a:spcPts val="600"/>
                        </a:spcAft>
                      </a:pPr>
                      <a:r>
                        <a:rPr lang="en-IE" sz="1600" dirty="0" smtClean="0">
                          <a:solidFill>
                            <a:schemeClr val="tx2"/>
                          </a:solidFill>
                        </a:rPr>
                        <a:t>(1.02)</a:t>
                      </a:r>
                      <a:endParaRPr lang="en-IE" sz="1600" dirty="0">
                        <a:solidFill>
                          <a:schemeClr val="tx2"/>
                        </a:solidFill>
                      </a:endParaRPr>
                    </a:p>
                  </a:txBody>
                  <a:tcPr marL="49243" marR="49243"/>
                </a:tc>
                <a:tc>
                  <a:txBody>
                    <a:bodyPr/>
                    <a:lstStyle/>
                    <a:p>
                      <a:pPr algn="ctr">
                        <a:spcAft>
                          <a:spcPts val="600"/>
                        </a:spcAft>
                      </a:pPr>
                      <a:r>
                        <a:rPr lang="en-IE" dirty="0" smtClean="0">
                          <a:solidFill>
                            <a:schemeClr val="tx2"/>
                          </a:solidFill>
                        </a:rPr>
                        <a:t>16.58</a:t>
                      </a:r>
                    </a:p>
                    <a:p>
                      <a:pPr algn="ctr">
                        <a:spcAft>
                          <a:spcPts val="600"/>
                        </a:spcAft>
                      </a:pPr>
                      <a:r>
                        <a:rPr lang="en-IE" sz="1600" dirty="0" smtClean="0">
                          <a:solidFill>
                            <a:schemeClr val="tx2"/>
                          </a:solidFill>
                        </a:rPr>
                        <a:t>(1.01)</a:t>
                      </a:r>
                      <a:endParaRPr lang="en-IE" sz="1600" dirty="0">
                        <a:solidFill>
                          <a:schemeClr val="tx2"/>
                        </a:solidFill>
                      </a:endParaRPr>
                    </a:p>
                  </a:txBody>
                  <a:tcPr marL="49243" marR="49243"/>
                </a:tc>
                <a:tc>
                  <a:txBody>
                    <a:bodyPr/>
                    <a:lstStyle/>
                    <a:p>
                      <a:pPr algn="ctr">
                        <a:spcAft>
                          <a:spcPts val="600"/>
                        </a:spcAft>
                      </a:pPr>
                      <a:r>
                        <a:rPr lang="en-IE" dirty="0" smtClean="0">
                          <a:solidFill>
                            <a:schemeClr val="tx2"/>
                          </a:solidFill>
                        </a:rPr>
                        <a:t>16.41</a:t>
                      </a:r>
                    </a:p>
                    <a:p>
                      <a:pPr algn="ctr">
                        <a:spcAft>
                          <a:spcPts val="600"/>
                        </a:spcAft>
                      </a:pPr>
                      <a:r>
                        <a:rPr lang="en-IE" sz="1600" dirty="0" smtClean="0">
                          <a:solidFill>
                            <a:schemeClr val="tx2"/>
                          </a:solidFill>
                        </a:rPr>
                        <a:t>(0.92)</a:t>
                      </a:r>
                      <a:endParaRPr lang="en-IE" sz="1600" dirty="0">
                        <a:solidFill>
                          <a:schemeClr val="tx2"/>
                        </a:solidFill>
                      </a:endParaRPr>
                    </a:p>
                  </a:txBody>
                  <a:tcPr marL="49243" marR="49243"/>
                </a:tc>
              </a:tr>
              <a:tr h="637404">
                <a:tc>
                  <a:txBody>
                    <a:bodyPr/>
                    <a:lstStyle/>
                    <a:p>
                      <a:pPr>
                        <a:spcAft>
                          <a:spcPts val="600"/>
                        </a:spcAft>
                      </a:pPr>
                      <a:r>
                        <a:rPr lang="en-IE" dirty="0" smtClean="0"/>
                        <a:t>Age Started Smoking</a:t>
                      </a:r>
                      <a:endParaRPr lang="en-IE" dirty="0"/>
                    </a:p>
                  </a:txBody>
                  <a:tcPr marL="49243" marR="49243"/>
                </a:tc>
                <a:tc>
                  <a:txBody>
                    <a:bodyPr/>
                    <a:lstStyle/>
                    <a:p>
                      <a:pPr algn="ctr">
                        <a:spcAft>
                          <a:spcPts val="600"/>
                        </a:spcAft>
                      </a:pPr>
                      <a:r>
                        <a:rPr lang="en-IE" dirty="0" smtClean="0">
                          <a:solidFill>
                            <a:schemeClr val="tx2"/>
                          </a:solidFill>
                        </a:rPr>
                        <a:t>13.17</a:t>
                      </a:r>
                    </a:p>
                    <a:p>
                      <a:pPr algn="ctr">
                        <a:spcAft>
                          <a:spcPts val="600"/>
                        </a:spcAft>
                      </a:pPr>
                      <a:r>
                        <a:rPr lang="en-IE" sz="1600" dirty="0" smtClean="0">
                          <a:solidFill>
                            <a:schemeClr val="tx2"/>
                          </a:solidFill>
                        </a:rPr>
                        <a:t>(2.27)</a:t>
                      </a:r>
                      <a:endParaRPr lang="en-IE" sz="1600" dirty="0">
                        <a:solidFill>
                          <a:schemeClr val="tx2"/>
                        </a:solidFill>
                      </a:endParaRPr>
                    </a:p>
                  </a:txBody>
                  <a:tcPr marL="49243" marR="49243"/>
                </a:tc>
                <a:tc>
                  <a:txBody>
                    <a:bodyPr/>
                    <a:lstStyle/>
                    <a:p>
                      <a:pPr algn="ctr">
                        <a:spcAft>
                          <a:spcPts val="600"/>
                        </a:spcAft>
                      </a:pPr>
                      <a:r>
                        <a:rPr lang="en-IE" dirty="0" smtClean="0">
                          <a:solidFill>
                            <a:schemeClr val="tx2"/>
                          </a:solidFill>
                        </a:rPr>
                        <a:t>14.80</a:t>
                      </a:r>
                    </a:p>
                    <a:p>
                      <a:pPr algn="ctr">
                        <a:spcAft>
                          <a:spcPts val="600"/>
                        </a:spcAft>
                      </a:pPr>
                      <a:r>
                        <a:rPr lang="en-IE" sz="1600" dirty="0" smtClean="0">
                          <a:solidFill>
                            <a:schemeClr val="tx2"/>
                          </a:solidFill>
                        </a:rPr>
                        <a:t>(1.58)</a:t>
                      </a:r>
                      <a:endParaRPr lang="en-IE" sz="1600" dirty="0">
                        <a:solidFill>
                          <a:schemeClr val="tx2"/>
                        </a:solidFill>
                      </a:endParaRPr>
                    </a:p>
                  </a:txBody>
                  <a:tcPr marL="49243" marR="49243"/>
                </a:tc>
                <a:tc>
                  <a:txBody>
                    <a:bodyPr/>
                    <a:lstStyle/>
                    <a:p>
                      <a:endParaRPr lang="en-IE" dirty="0"/>
                    </a:p>
                  </a:txBody>
                  <a:tcPr marL="49243" marR="49243"/>
                </a:tc>
                <a:tc>
                  <a:txBody>
                    <a:bodyPr/>
                    <a:lstStyle/>
                    <a:p>
                      <a:pPr algn="ctr">
                        <a:spcAft>
                          <a:spcPts val="600"/>
                        </a:spcAft>
                      </a:pPr>
                      <a:endParaRPr lang="en-IE" dirty="0">
                        <a:solidFill>
                          <a:schemeClr val="tx2"/>
                        </a:solidFill>
                      </a:endParaRPr>
                    </a:p>
                  </a:txBody>
                  <a:tcPr marL="49243" marR="49243"/>
                </a:tc>
                <a:tc>
                  <a:txBody>
                    <a:bodyPr/>
                    <a:lstStyle/>
                    <a:p>
                      <a:pPr algn="ctr">
                        <a:spcAft>
                          <a:spcPts val="600"/>
                        </a:spcAft>
                      </a:pPr>
                      <a:endParaRPr lang="en-IE" dirty="0">
                        <a:solidFill>
                          <a:schemeClr val="tx2"/>
                        </a:solidFill>
                      </a:endParaRPr>
                    </a:p>
                  </a:txBody>
                  <a:tcPr marL="49243" marR="49243"/>
                </a:tc>
              </a:tr>
              <a:tr h="637404">
                <a:tc>
                  <a:txBody>
                    <a:bodyPr/>
                    <a:lstStyle/>
                    <a:p>
                      <a:pPr>
                        <a:spcAft>
                          <a:spcPts val="600"/>
                        </a:spcAft>
                      </a:pPr>
                      <a:r>
                        <a:rPr lang="en-IE" dirty="0" smtClean="0"/>
                        <a:t>Age Daily Smoker</a:t>
                      </a:r>
                      <a:endParaRPr lang="en-IE" dirty="0"/>
                    </a:p>
                  </a:txBody>
                  <a:tcPr marL="49243" marR="49243"/>
                </a:tc>
                <a:tc>
                  <a:txBody>
                    <a:bodyPr/>
                    <a:lstStyle/>
                    <a:p>
                      <a:pPr algn="ctr">
                        <a:spcAft>
                          <a:spcPts val="600"/>
                        </a:spcAft>
                      </a:pPr>
                      <a:r>
                        <a:rPr lang="en-IE" dirty="0" smtClean="0">
                          <a:solidFill>
                            <a:schemeClr val="tx2"/>
                          </a:solidFill>
                        </a:rPr>
                        <a:t>14.37</a:t>
                      </a:r>
                    </a:p>
                    <a:p>
                      <a:pPr algn="ctr">
                        <a:spcAft>
                          <a:spcPts val="600"/>
                        </a:spcAft>
                      </a:pPr>
                      <a:r>
                        <a:rPr lang="en-IE" sz="1600" dirty="0" smtClean="0">
                          <a:solidFill>
                            <a:schemeClr val="tx2"/>
                          </a:solidFill>
                        </a:rPr>
                        <a:t>(2.14)</a:t>
                      </a:r>
                      <a:endParaRPr lang="en-IE" sz="1600" dirty="0">
                        <a:solidFill>
                          <a:schemeClr val="tx2"/>
                        </a:solidFill>
                      </a:endParaRPr>
                    </a:p>
                  </a:txBody>
                  <a:tcPr marL="49243" marR="49243"/>
                </a:tc>
                <a:tc>
                  <a:txBody>
                    <a:bodyPr/>
                    <a:lstStyle/>
                    <a:p>
                      <a:pPr algn="ctr">
                        <a:spcAft>
                          <a:spcPts val="600"/>
                        </a:spcAft>
                      </a:pPr>
                      <a:endParaRPr lang="en-IE" sz="1600" dirty="0">
                        <a:solidFill>
                          <a:schemeClr val="tx2"/>
                        </a:solidFill>
                      </a:endParaRPr>
                    </a:p>
                  </a:txBody>
                  <a:tcPr marL="49243" marR="49243"/>
                </a:tc>
                <a:tc>
                  <a:txBody>
                    <a:bodyPr/>
                    <a:lstStyle/>
                    <a:p>
                      <a:endParaRPr lang="en-IE" dirty="0"/>
                    </a:p>
                  </a:txBody>
                  <a:tcPr marL="49243" marR="49243"/>
                </a:tc>
                <a:tc>
                  <a:txBody>
                    <a:bodyPr/>
                    <a:lstStyle/>
                    <a:p>
                      <a:pPr algn="ctr">
                        <a:spcAft>
                          <a:spcPts val="600"/>
                        </a:spcAft>
                      </a:pPr>
                      <a:endParaRPr lang="en-IE" dirty="0">
                        <a:solidFill>
                          <a:schemeClr val="tx2"/>
                        </a:solidFill>
                      </a:endParaRPr>
                    </a:p>
                  </a:txBody>
                  <a:tcPr marL="49243" marR="49243"/>
                </a:tc>
                <a:tc>
                  <a:txBody>
                    <a:bodyPr/>
                    <a:lstStyle/>
                    <a:p>
                      <a:pPr algn="ctr">
                        <a:spcAft>
                          <a:spcPts val="600"/>
                        </a:spcAft>
                      </a:pPr>
                      <a:endParaRPr lang="en-IE" dirty="0">
                        <a:solidFill>
                          <a:schemeClr val="tx2"/>
                        </a:solidFill>
                      </a:endParaRPr>
                    </a:p>
                  </a:txBody>
                  <a:tcPr marL="49243" marR="49243"/>
                </a:tc>
              </a:tr>
              <a:tr h="446182">
                <a:tc>
                  <a:txBody>
                    <a:bodyPr/>
                    <a:lstStyle/>
                    <a:p>
                      <a:pPr>
                        <a:spcAft>
                          <a:spcPts val="600"/>
                        </a:spcAft>
                      </a:pPr>
                      <a:r>
                        <a:rPr lang="en-IE" dirty="0" smtClean="0"/>
                        <a:t>Cig</a:t>
                      </a:r>
                      <a:r>
                        <a:rPr lang="en-IE" baseline="0" dirty="0" smtClean="0"/>
                        <a:t> per Day </a:t>
                      </a:r>
                      <a:endParaRPr lang="en-IE" dirty="0"/>
                    </a:p>
                  </a:txBody>
                  <a:tcPr marL="49243" marR="49243"/>
                </a:tc>
                <a:tc>
                  <a:txBody>
                    <a:bodyPr/>
                    <a:lstStyle/>
                    <a:p>
                      <a:pPr algn="ctr">
                        <a:spcAft>
                          <a:spcPts val="600"/>
                        </a:spcAft>
                      </a:pPr>
                      <a:r>
                        <a:rPr lang="en-IE" dirty="0" smtClean="0">
                          <a:solidFill>
                            <a:schemeClr val="tx2"/>
                          </a:solidFill>
                        </a:rPr>
                        <a:t>10.89</a:t>
                      </a:r>
                    </a:p>
                    <a:p>
                      <a:pPr algn="ctr">
                        <a:spcAft>
                          <a:spcPts val="600"/>
                        </a:spcAft>
                      </a:pPr>
                      <a:r>
                        <a:rPr lang="en-IE" sz="1600" dirty="0" smtClean="0">
                          <a:solidFill>
                            <a:schemeClr val="tx2"/>
                          </a:solidFill>
                        </a:rPr>
                        <a:t>(6.24)</a:t>
                      </a:r>
                      <a:endParaRPr lang="en-IE" sz="1600" dirty="0">
                        <a:solidFill>
                          <a:schemeClr val="tx2"/>
                        </a:solidFill>
                      </a:endParaRPr>
                    </a:p>
                  </a:txBody>
                  <a:tcPr marL="49243" marR="49243"/>
                </a:tc>
                <a:tc>
                  <a:txBody>
                    <a:bodyPr/>
                    <a:lstStyle/>
                    <a:p>
                      <a:pPr algn="ctr">
                        <a:spcAft>
                          <a:spcPts val="600"/>
                        </a:spcAft>
                      </a:pPr>
                      <a:endParaRPr lang="en-IE" dirty="0">
                        <a:solidFill>
                          <a:schemeClr val="tx2"/>
                        </a:solidFill>
                      </a:endParaRPr>
                    </a:p>
                  </a:txBody>
                  <a:tcPr marL="49243" marR="49243"/>
                </a:tc>
                <a:tc>
                  <a:txBody>
                    <a:bodyPr/>
                    <a:lstStyle/>
                    <a:p>
                      <a:endParaRPr lang="en-IE"/>
                    </a:p>
                  </a:txBody>
                  <a:tcPr marL="49243" marR="49243"/>
                </a:tc>
                <a:tc>
                  <a:txBody>
                    <a:bodyPr/>
                    <a:lstStyle/>
                    <a:p>
                      <a:pPr algn="ctr">
                        <a:spcAft>
                          <a:spcPts val="600"/>
                        </a:spcAft>
                      </a:pPr>
                      <a:endParaRPr lang="en-IE" dirty="0">
                        <a:solidFill>
                          <a:schemeClr val="tx2"/>
                        </a:solidFill>
                      </a:endParaRPr>
                    </a:p>
                  </a:txBody>
                  <a:tcPr marL="49243" marR="49243"/>
                </a:tc>
                <a:tc>
                  <a:txBody>
                    <a:bodyPr/>
                    <a:lstStyle/>
                    <a:p>
                      <a:pPr algn="ctr">
                        <a:spcAft>
                          <a:spcPts val="600"/>
                        </a:spcAft>
                      </a:pPr>
                      <a:endParaRPr lang="en-IE" dirty="0">
                        <a:solidFill>
                          <a:schemeClr val="tx2"/>
                        </a:solidFill>
                      </a:endParaRPr>
                    </a:p>
                  </a:txBody>
                  <a:tcPr marL="49243" marR="49243"/>
                </a:tc>
              </a:tr>
              <a:tr h="446182">
                <a:tc>
                  <a:txBody>
                    <a:bodyPr/>
                    <a:lstStyle/>
                    <a:p>
                      <a:pPr>
                        <a:spcAft>
                          <a:spcPts val="600"/>
                        </a:spcAft>
                      </a:pPr>
                      <a:r>
                        <a:rPr lang="en-IE" dirty="0" smtClean="0"/>
                        <a:t>Cig per Week</a:t>
                      </a:r>
                      <a:endParaRPr lang="en-IE" dirty="0"/>
                    </a:p>
                  </a:txBody>
                  <a:tcPr marL="49243" marR="49243"/>
                </a:tc>
                <a:tc>
                  <a:txBody>
                    <a:bodyPr/>
                    <a:lstStyle/>
                    <a:p>
                      <a:pPr algn="ctr">
                        <a:spcAft>
                          <a:spcPts val="600"/>
                        </a:spcAft>
                      </a:pPr>
                      <a:r>
                        <a:rPr lang="en-IE" dirty="0" smtClean="0">
                          <a:solidFill>
                            <a:schemeClr val="tx2"/>
                          </a:solidFill>
                        </a:rPr>
                        <a:t>66.07</a:t>
                      </a:r>
                    </a:p>
                    <a:p>
                      <a:pPr algn="ctr">
                        <a:spcAft>
                          <a:spcPts val="600"/>
                        </a:spcAft>
                      </a:pPr>
                      <a:r>
                        <a:rPr lang="en-IE" sz="1600" dirty="0" smtClean="0">
                          <a:solidFill>
                            <a:schemeClr val="tx2"/>
                          </a:solidFill>
                        </a:rPr>
                        <a:t>(43.48)</a:t>
                      </a:r>
                      <a:endParaRPr lang="en-IE" sz="1600" dirty="0">
                        <a:solidFill>
                          <a:schemeClr val="tx2"/>
                        </a:solidFill>
                      </a:endParaRPr>
                    </a:p>
                  </a:txBody>
                  <a:tcPr marL="49243" marR="49243"/>
                </a:tc>
                <a:tc>
                  <a:txBody>
                    <a:bodyPr/>
                    <a:lstStyle/>
                    <a:p>
                      <a:pPr algn="ctr">
                        <a:spcAft>
                          <a:spcPts val="600"/>
                        </a:spcAft>
                      </a:pPr>
                      <a:r>
                        <a:rPr lang="en-IE" dirty="0" smtClean="0">
                          <a:solidFill>
                            <a:schemeClr val="tx2"/>
                          </a:solidFill>
                        </a:rPr>
                        <a:t>9.27</a:t>
                      </a:r>
                    </a:p>
                    <a:p>
                      <a:pPr algn="ctr">
                        <a:spcAft>
                          <a:spcPts val="600"/>
                        </a:spcAft>
                      </a:pPr>
                      <a:r>
                        <a:rPr lang="en-IE" sz="1600" dirty="0" smtClean="0">
                          <a:solidFill>
                            <a:schemeClr val="tx2"/>
                          </a:solidFill>
                        </a:rPr>
                        <a:t>(6.95)</a:t>
                      </a:r>
                      <a:endParaRPr lang="en-IE" sz="1600" dirty="0">
                        <a:solidFill>
                          <a:schemeClr val="tx2"/>
                        </a:solidFill>
                      </a:endParaRPr>
                    </a:p>
                  </a:txBody>
                  <a:tcPr marL="49243" marR="49243"/>
                </a:tc>
                <a:tc>
                  <a:txBody>
                    <a:bodyPr/>
                    <a:lstStyle/>
                    <a:p>
                      <a:endParaRPr lang="en-IE"/>
                    </a:p>
                  </a:txBody>
                  <a:tcPr marL="49243" marR="49243"/>
                </a:tc>
                <a:tc>
                  <a:txBody>
                    <a:bodyPr/>
                    <a:lstStyle/>
                    <a:p>
                      <a:pPr algn="ctr">
                        <a:spcAft>
                          <a:spcPts val="600"/>
                        </a:spcAft>
                      </a:pPr>
                      <a:endParaRPr lang="en-IE" dirty="0">
                        <a:solidFill>
                          <a:schemeClr val="tx2"/>
                        </a:solidFill>
                      </a:endParaRPr>
                    </a:p>
                  </a:txBody>
                  <a:tcPr marL="49243" marR="49243"/>
                </a:tc>
                <a:tc>
                  <a:txBody>
                    <a:bodyPr/>
                    <a:lstStyle/>
                    <a:p>
                      <a:pPr algn="ctr">
                        <a:spcAft>
                          <a:spcPts val="600"/>
                        </a:spcAft>
                      </a:pPr>
                      <a:endParaRPr lang="en-IE" dirty="0">
                        <a:solidFill>
                          <a:schemeClr val="tx2"/>
                        </a:solidFill>
                      </a:endParaRPr>
                    </a:p>
                  </a:txBody>
                  <a:tcPr marL="49243" marR="49243"/>
                </a:tc>
              </a:tr>
              <a:tr h="438575">
                <a:tc>
                  <a:txBody>
                    <a:bodyPr/>
                    <a:lstStyle/>
                    <a:p>
                      <a:pPr>
                        <a:spcAft>
                          <a:spcPts val="600"/>
                        </a:spcAft>
                      </a:pPr>
                      <a:r>
                        <a:rPr lang="en-IE" dirty="0" smtClean="0"/>
                        <a:t>Dependence</a:t>
                      </a:r>
                      <a:r>
                        <a:rPr lang="en-IE" baseline="0" dirty="0" smtClean="0"/>
                        <a:t> (FTND)</a:t>
                      </a:r>
                      <a:endParaRPr lang="en-IE" dirty="0"/>
                    </a:p>
                  </a:txBody>
                  <a:tcPr marL="49243" marR="49243"/>
                </a:tc>
                <a:tc>
                  <a:txBody>
                    <a:bodyPr/>
                    <a:lstStyle/>
                    <a:p>
                      <a:pPr algn="ctr">
                        <a:spcAft>
                          <a:spcPts val="600"/>
                        </a:spcAft>
                      </a:pPr>
                      <a:r>
                        <a:rPr lang="en-IE" dirty="0" smtClean="0">
                          <a:solidFill>
                            <a:schemeClr val="tx2"/>
                          </a:solidFill>
                        </a:rPr>
                        <a:t>3.03</a:t>
                      </a:r>
                    </a:p>
                    <a:p>
                      <a:pPr algn="ctr">
                        <a:spcAft>
                          <a:spcPts val="600"/>
                        </a:spcAft>
                      </a:pPr>
                      <a:r>
                        <a:rPr lang="en-IE" sz="1600" dirty="0" smtClean="0">
                          <a:solidFill>
                            <a:schemeClr val="tx2"/>
                          </a:solidFill>
                        </a:rPr>
                        <a:t>(2.39)</a:t>
                      </a:r>
                      <a:endParaRPr lang="en-IE" sz="1600" dirty="0">
                        <a:solidFill>
                          <a:schemeClr val="tx2"/>
                        </a:solidFill>
                      </a:endParaRPr>
                    </a:p>
                  </a:txBody>
                  <a:tcPr marL="49243" marR="49243"/>
                </a:tc>
                <a:tc>
                  <a:txBody>
                    <a:bodyPr/>
                    <a:lstStyle/>
                    <a:p>
                      <a:pPr algn="ctr">
                        <a:spcAft>
                          <a:spcPts val="600"/>
                        </a:spcAft>
                      </a:pPr>
                      <a:r>
                        <a:rPr lang="en-IE" dirty="0" smtClean="0">
                          <a:solidFill>
                            <a:schemeClr val="tx2"/>
                          </a:solidFill>
                        </a:rPr>
                        <a:t>0.26</a:t>
                      </a:r>
                    </a:p>
                    <a:p>
                      <a:pPr algn="ctr">
                        <a:spcAft>
                          <a:spcPts val="600"/>
                        </a:spcAft>
                      </a:pPr>
                      <a:r>
                        <a:rPr lang="en-IE" sz="1600" dirty="0" smtClean="0">
                          <a:solidFill>
                            <a:schemeClr val="tx2"/>
                          </a:solidFill>
                        </a:rPr>
                        <a:t>(0.56)</a:t>
                      </a:r>
                      <a:endParaRPr lang="en-IE" sz="1600" dirty="0">
                        <a:solidFill>
                          <a:schemeClr val="tx2"/>
                        </a:solidFill>
                      </a:endParaRPr>
                    </a:p>
                  </a:txBody>
                  <a:tcPr marL="49243" marR="49243"/>
                </a:tc>
                <a:tc>
                  <a:txBody>
                    <a:bodyPr/>
                    <a:lstStyle/>
                    <a:p>
                      <a:endParaRPr lang="en-IE" dirty="0"/>
                    </a:p>
                  </a:txBody>
                  <a:tcPr marL="49243" marR="49243"/>
                </a:tc>
                <a:tc>
                  <a:txBody>
                    <a:bodyPr/>
                    <a:lstStyle/>
                    <a:p>
                      <a:pPr algn="ctr">
                        <a:spcAft>
                          <a:spcPts val="600"/>
                        </a:spcAft>
                      </a:pPr>
                      <a:endParaRPr lang="en-IE" dirty="0">
                        <a:solidFill>
                          <a:schemeClr val="tx2"/>
                        </a:solidFill>
                      </a:endParaRPr>
                    </a:p>
                  </a:txBody>
                  <a:tcPr marL="49243" marR="49243"/>
                </a:tc>
                <a:tc>
                  <a:txBody>
                    <a:bodyPr/>
                    <a:lstStyle/>
                    <a:p>
                      <a:pPr algn="ctr">
                        <a:spcAft>
                          <a:spcPts val="600"/>
                        </a:spcAft>
                      </a:pPr>
                      <a:endParaRPr lang="en-IE" dirty="0" smtClean="0">
                        <a:solidFill>
                          <a:schemeClr val="tx2"/>
                        </a:solidFill>
                      </a:endParaRPr>
                    </a:p>
                  </a:txBody>
                  <a:tcPr marL="49243" marR="49243"/>
                </a:tc>
              </a:tr>
            </a:tbl>
          </a:graphicData>
        </a:graphic>
      </p:graphicFrame>
      <p:sp>
        <p:nvSpPr>
          <p:cNvPr id="5" name="Slide Number Placeholder 4"/>
          <p:cNvSpPr>
            <a:spLocks noGrp="1"/>
          </p:cNvSpPr>
          <p:nvPr>
            <p:ph type="sldNum" sz="quarter" idx="12"/>
          </p:nvPr>
        </p:nvSpPr>
        <p:spPr/>
        <p:txBody>
          <a:bodyPr/>
          <a:lstStyle/>
          <a:p>
            <a:fld id="{6294C92D-0306-4E69-9CD3-20855E849650}" type="slidenum">
              <a:rPr kumimoji="0" lang="en-US" smtClean="0"/>
              <a:pPr/>
              <a:t>13</a:t>
            </a:fld>
            <a:endParaRPr kumimoji="0" lang="en-US"/>
          </a:p>
        </p:txBody>
      </p:sp>
      <p:sp>
        <p:nvSpPr>
          <p:cNvPr id="7" name="TextBox 6"/>
          <p:cNvSpPr txBox="1"/>
          <p:nvPr/>
        </p:nvSpPr>
        <p:spPr>
          <a:xfrm>
            <a:off x="5580112" y="3645024"/>
            <a:ext cx="2880320" cy="2462213"/>
          </a:xfrm>
          <a:prstGeom prst="rect">
            <a:avLst/>
          </a:prstGeom>
          <a:noFill/>
          <a:ln>
            <a:solidFill>
              <a:schemeClr val="tx1"/>
            </a:solidFill>
          </a:ln>
        </p:spPr>
        <p:txBody>
          <a:bodyPr wrap="square" rtlCol="0">
            <a:spAutoFit/>
          </a:bodyPr>
          <a:lstStyle/>
          <a:p>
            <a:r>
              <a:rPr lang="en-IE" b="0" u="none" dirty="0" smtClean="0"/>
              <a:t>On average:</a:t>
            </a:r>
          </a:p>
          <a:p>
            <a:endParaRPr lang="en-IE" sz="1000" b="0" u="none" dirty="0" smtClean="0"/>
          </a:p>
          <a:p>
            <a:r>
              <a:rPr lang="en-IE" b="0" u="none" dirty="0" smtClean="0"/>
              <a:t>Weekly smokers have made 1.8 quit attempts (SD = 1.23)</a:t>
            </a:r>
          </a:p>
          <a:p>
            <a:r>
              <a:rPr lang="en-IE" b="0" u="none" dirty="0" smtClean="0"/>
              <a:t> </a:t>
            </a:r>
            <a:endParaRPr lang="en-IE" sz="1000" b="0" u="none" dirty="0" smtClean="0"/>
          </a:p>
          <a:p>
            <a:r>
              <a:rPr lang="en-IE" b="0" u="none" dirty="0" smtClean="0"/>
              <a:t>Daily smokers have made 5.0 quit attempts           (SD = 10.57)</a:t>
            </a:r>
          </a:p>
        </p:txBody>
      </p:sp>
    </p:spTree>
    <p:extLst>
      <p:ext uri="{BB962C8B-B14F-4D97-AF65-F5344CB8AC3E}">
        <p14:creationId xmlns:p14="http://schemas.microsoft.com/office/powerpoint/2010/main" val="425203153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E" dirty="0" smtClean="0"/>
              <a:t>Results : Relative Risk</a:t>
            </a:r>
            <a:endParaRPr lang="en-IE"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3807062563"/>
              </p:ext>
            </p:extLst>
          </p:nvPr>
        </p:nvGraphicFramePr>
        <p:xfrm>
          <a:off x="683568" y="2420888"/>
          <a:ext cx="5400600" cy="4095156"/>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sz="half" idx="2"/>
          </p:nvPr>
        </p:nvSpPr>
        <p:spPr>
          <a:xfrm>
            <a:off x="6228184" y="2492896"/>
            <a:ext cx="2592288" cy="3838560"/>
          </a:xfrm>
        </p:spPr>
        <p:txBody>
          <a:bodyPr>
            <a:normAutofit/>
          </a:bodyPr>
          <a:lstStyle/>
          <a:p>
            <a:pPr marL="3200400" lvl="7" indent="0">
              <a:buNone/>
            </a:pPr>
            <a:endParaRPr lang="en-IE" sz="800" dirty="0" smtClean="0"/>
          </a:p>
          <a:p>
            <a:pPr lvl="3"/>
            <a:endParaRPr lang="en-IE" sz="800" dirty="0" smtClean="0"/>
          </a:p>
          <a:p>
            <a:r>
              <a:rPr lang="en-IE" sz="1800" dirty="0" smtClean="0"/>
              <a:t>Daily smokers rate relative risk significantly higher than all other smoking groups     (</a:t>
            </a:r>
            <a:r>
              <a:rPr lang="en-IE" sz="1800" i="1" dirty="0" smtClean="0"/>
              <a:t>p</a:t>
            </a:r>
            <a:r>
              <a:rPr lang="en-IE" sz="1800" dirty="0" smtClean="0"/>
              <a:t> &lt; .001)</a:t>
            </a:r>
          </a:p>
          <a:p>
            <a:pPr lvl="2"/>
            <a:endParaRPr lang="en-IE" sz="1000" dirty="0" smtClean="0"/>
          </a:p>
          <a:p>
            <a:r>
              <a:rPr lang="en-IE" sz="1800" dirty="0" smtClean="0"/>
              <a:t>No impact of measure =&gt; no optimistic bias</a:t>
            </a:r>
          </a:p>
          <a:p>
            <a:pPr lvl="8"/>
            <a:endParaRPr lang="en-IE" sz="800" dirty="0" smtClean="0"/>
          </a:p>
          <a:p>
            <a:pPr lvl="8"/>
            <a:endParaRPr lang="en-IE" sz="800" dirty="0" smtClean="0"/>
          </a:p>
        </p:txBody>
      </p:sp>
      <p:sp>
        <p:nvSpPr>
          <p:cNvPr id="4" name="Slide Number Placeholder 3"/>
          <p:cNvSpPr>
            <a:spLocks noGrp="1"/>
          </p:cNvSpPr>
          <p:nvPr>
            <p:ph type="sldNum" sz="quarter" idx="12"/>
          </p:nvPr>
        </p:nvSpPr>
        <p:spPr/>
        <p:txBody>
          <a:bodyPr/>
          <a:lstStyle/>
          <a:p>
            <a:fld id="{6294C92D-0306-4E69-9CD3-20855E849650}" type="slidenum">
              <a:rPr kumimoji="0" lang="en-US" smtClean="0"/>
              <a:pPr/>
              <a:t>14</a:t>
            </a:fld>
            <a:endParaRPr kumimoji="0" lang="en-US"/>
          </a:p>
        </p:txBody>
      </p:sp>
      <p:sp>
        <p:nvSpPr>
          <p:cNvPr id="8" name="TextBox 7"/>
          <p:cNvSpPr txBox="1"/>
          <p:nvPr/>
        </p:nvSpPr>
        <p:spPr>
          <a:xfrm>
            <a:off x="357158" y="1643050"/>
            <a:ext cx="8031266" cy="1077218"/>
          </a:xfrm>
          <a:prstGeom prst="rect">
            <a:avLst/>
          </a:prstGeom>
          <a:noFill/>
        </p:spPr>
        <p:txBody>
          <a:bodyPr wrap="square" rtlCol="0">
            <a:spAutoFit/>
          </a:bodyPr>
          <a:lstStyle/>
          <a:p>
            <a:r>
              <a:rPr lang="en-IE" dirty="0" smtClean="0"/>
              <a:t>5 (smoking status) x 2 (measure) Multi-Factorial ANOVA</a:t>
            </a:r>
          </a:p>
          <a:p>
            <a:pPr>
              <a:spcBef>
                <a:spcPts val="1200"/>
              </a:spcBef>
            </a:pPr>
            <a:r>
              <a:rPr lang="en-IE" b="0" u="none" dirty="0" smtClean="0"/>
              <a:t>Significant main effect of smoking status, F(4,597) = 57.53, p&lt;.001, ŋ</a:t>
            </a:r>
            <a:r>
              <a:rPr lang="en-IE" b="0" u="none" baseline="-25000" dirty="0" smtClean="0"/>
              <a:t>p</a:t>
            </a:r>
            <a:r>
              <a:rPr lang="en-IE" b="0" u="none" baseline="30000" dirty="0" smtClean="0"/>
              <a:t>2</a:t>
            </a:r>
            <a:r>
              <a:rPr lang="en-IE" b="0" u="none" dirty="0" smtClean="0"/>
              <a:t> = .28</a:t>
            </a:r>
          </a:p>
          <a:p>
            <a:endParaRPr lang="en-IE" dirty="0"/>
          </a:p>
        </p:txBody>
      </p:sp>
      <p:sp>
        <p:nvSpPr>
          <p:cNvPr id="9" name="Oval 8"/>
          <p:cNvSpPr/>
          <p:nvPr/>
        </p:nvSpPr>
        <p:spPr bwMode="auto">
          <a:xfrm>
            <a:off x="1835696" y="2996952"/>
            <a:ext cx="504056" cy="792088"/>
          </a:xfrm>
          <a:prstGeom prst="ellipse">
            <a:avLst/>
          </a:prstGeom>
          <a:noFill/>
          <a:ln w="1905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Tree>
    <p:extLst>
      <p:ext uri="{BB962C8B-B14F-4D97-AF65-F5344CB8AC3E}">
        <p14:creationId xmlns:p14="http://schemas.microsoft.com/office/powerpoint/2010/main" val="11824153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E" dirty="0" smtClean="0"/>
              <a:t>Results : Relative Health Risk</a:t>
            </a:r>
            <a:endParaRPr lang="en-IE"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3807062563"/>
              </p:ext>
            </p:extLst>
          </p:nvPr>
        </p:nvGraphicFramePr>
        <p:xfrm>
          <a:off x="467544" y="2132856"/>
          <a:ext cx="5616624" cy="438318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sz="half" idx="2"/>
          </p:nvPr>
        </p:nvSpPr>
        <p:spPr>
          <a:xfrm>
            <a:off x="6228184" y="2132856"/>
            <a:ext cx="2705504" cy="4198600"/>
          </a:xfrm>
        </p:spPr>
        <p:txBody>
          <a:bodyPr>
            <a:normAutofit/>
          </a:bodyPr>
          <a:lstStyle/>
          <a:p>
            <a:pPr marL="3200400" lvl="7" indent="0">
              <a:buNone/>
            </a:pPr>
            <a:endParaRPr lang="en-IE" sz="800" dirty="0" smtClean="0"/>
          </a:p>
          <a:p>
            <a:r>
              <a:rPr lang="en-IE" sz="1800" dirty="0" smtClean="0"/>
              <a:t>Main effect of smoking status only (</a:t>
            </a:r>
            <a:r>
              <a:rPr lang="en-IE" sz="1800" i="1" dirty="0" smtClean="0"/>
              <a:t>p</a:t>
            </a:r>
            <a:r>
              <a:rPr lang="en-IE" sz="1800" dirty="0" smtClean="0"/>
              <a:t> &lt; .001)</a:t>
            </a:r>
          </a:p>
          <a:p>
            <a:pPr lvl="3"/>
            <a:endParaRPr lang="en-IE" sz="800" dirty="0" smtClean="0"/>
          </a:p>
          <a:p>
            <a:r>
              <a:rPr lang="en-IE" sz="1800" dirty="0" smtClean="0"/>
              <a:t>Daily smokers rate relative risk significantly higher than all other smoking groups (</a:t>
            </a:r>
            <a:r>
              <a:rPr lang="en-IE" sz="1800" i="1" dirty="0" smtClean="0"/>
              <a:t>p</a:t>
            </a:r>
            <a:r>
              <a:rPr lang="en-IE" sz="1800" dirty="0" smtClean="0"/>
              <a:t> &lt; .001)</a:t>
            </a:r>
          </a:p>
          <a:p>
            <a:pPr lvl="2"/>
            <a:endParaRPr lang="en-IE" sz="1000" dirty="0" smtClean="0"/>
          </a:p>
          <a:p>
            <a:r>
              <a:rPr lang="en-IE" sz="1800" dirty="0" smtClean="0"/>
              <a:t>No impact of measure =&gt; no optimistic bias</a:t>
            </a:r>
          </a:p>
          <a:p>
            <a:pPr lvl="8"/>
            <a:endParaRPr lang="en-IE" sz="800" dirty="0" smtClean="0"/>
          </a:p>
          <a:p>
            <a:pPr lvl="8"/>
            <a:endParaRPr lang="en-IE" sz="800" dirty="0" smtClean="0"/>
          </a:p>
        </p:txBody>
      </p:sp>
      <p:sp>
        <p:nvSpPr>
          <p:cNvPr id="4" name="Slide Number Placeholder 3"/>
          <p:cNvSpPr>
            <a:spLocks noGrp="1"/>
          </p:cNvSpPr>
          <p:nvPr>
            <p:ph type="sldNum" sz="quarter" idx="12"/>
          </p:nvPr>
        </p:nvSpPr>
        <p:spPr/>
        <p:txBody>
          <a:bodyPr/>
          <a:lstStyle/>
          <a:p>
            <a:fld id="{6294C92D-0306-4E69-9CD3-20855E849650}" type="slidenum">
              <a:rPr kumimoji="0" lang="en-US" smtClean="0"/>
              <a:pPr/>
              <a:t>15</a:t>
            </a:fld>
            <a:endParaRPr kumimoji="0" lang="en-US"/>
          </a:p>
        </p:txBody>
      </p:sp>
      <p:sp>
        <p:nvSpPr>
          <p:cNvPr id="8" name="TextBox 7"/>
          <p:cNvSpPr txBox="1"/>
          <p:nvPr/>
        </p:nvSpPr>
        <p:spPr>
          <a:xfrm>
            <a:off x="357158" y="1643050"/>
            <a:ext cx="7488832" cy="369332"/>
          </a:xfrm>
          <a:prstGeom prst="rect">
            <a:avLst/>
          </a:prstGeom>
          <a:noFill/>
        </p:spPr>
        <p:txBody>
          <a:bodyPr wrap="square" rtlCol="0">
            <a:spAutoFit/>
          </a:bodyPr>
          <a:lstStyle/>
          <a:p>
            <a:r>
              <a:rPr lang="en-IE" dirty="0" smtClean="0"/>
              <a:t>5 (smoking status) x 2 (measure) Multi-Factorial ANOVA</a:t>
            </a:r>
            <a:endParaRPr lang="en-IE" dirty="0"/>
          </a:p>
        </p:txBody>
      </p:sp>
    </p:spTree>
    <p:extLst>
      <p:ext uri="{BB962C8B-B14F-4D97-AF65-F5344CB8AC3E}">
        <p14:creationId xmlns:p14="http://schemas.microsoft.com/office/powerpoint/2010/main" val="1182415398"/>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E" sz="4200" dirty="0" smtClean="0"/>
              <a:t>Results : Relative Addiction Risk</a:t>
            </a:r>
            <a:endParaRPr lang="en-IE" sz="4200"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3807062563"/>
              </p:ext>
            </p:extLst>
          </p:nvPr>
        </p:nvGraphicFramePr>
        <p:xfrm>
          <a:off x="467544" y="2132856"/>
          <a:ext cx="5616624" cy="438318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sz="half" idx="2"/>
          </p:nvPr>
        </p:nvSpPr>
        <p:spPr>
          <a:xfrm>
            <a:off x="6228184" y="2132856"/>
            <a:ext cx="2705504" cy="4198600"/>
          </a:xfrm>
        </p:spPr>
        <p:txBody>
          <a:bodyPr>
            <a:normAutofit fontScale="92500" lnSpcReduction="10000"/>
          </a:bodyPr>
          <a:lstStyle/>
          <a:p>
            <a:pPr marL="3200400" lvl="7" indent="0">
              <a:buNone/>
            </a:pPr>
            <a:endParaRPr lang="en-IE" sz="800" dirty="0" smtClean="0"/>
          </a:p>
          <a:p>
            <a:r>
              <a:rPr lang="en-IE" sz="1800" dirty="0" smtClean="0"/>
              <a:t>Main effect of measure (</a:t>
            </a:r>
            <a:r>
              <a:rPr lang="en-IE" sz="1800" i="1" dirty="0" smtClean="0"/>
              <a:t>p</a:t>
            </a:r>
            <a:r>
              <a:rPr lang="en-IE" sz="1800" dirty="0" smtClean="0"/>
              <a:t> &lt; .05)</a:t>
            </a:r>
          </a:p>
          <a:p>
            <a:pPr lvl="1"/>
            <a:r>
              <a:rPr lang="en-IE" sz="1400" dirty="0" smtClean="0"/>
              <a:t>For non-smokers only</a:t>
            </a:r>
          </a:p>
          <a:p>
            <a:pPr lvl="1"/>
            <a:endParaRPr lang="en-IE" sz="1000" dirty="0" smtClean="0"/>
          </a:p>
          <a:p>
            <a:r>
              <a:rPr lang="en-IE" sz="1800" dirty="0" smtClean="0"/>
              <a:t>Main effect of smoking status (</a:t>
            </a:r>
            <a:r>
              <a:rPr lang="en-IE" sz="1800" i="1" dirty="0" smtClean="0"/>
              <a:t>p</a:t>
            </a:r>
            <a:r>
              <a:rPr lang="en-IE" sz="1800" dirty="0" smtClean="0"/>
              <a:t> &lt; .001)</a:t>
            </a:r>
          </a:p>
          <a:p>
            <a:pPr lvl="3"/>
            <a:endParaRPr lang="en-IE" sz="800" dirty="0" smtClean="0"/>
          </a:p>
          <a:p>
            <a:r>
              <a:rPr lang="en-IE" sz="1800" dirty="0" smtClean="0"/>
              <a:t>Daily smokers rate relative addiction risk significantly higher than all other smoking groups (</a:t>
            </a:r>
            <a:r>
              <a:rPr lang="en-IE" sz="1800" i="1" dirty="0" smtClean="0"/>
              <a:t>p</a:t>
            </a:r>
            <a:r>
              <a:rPr lang="en-IE" sz="1800" dirty="0" smtClean="0"/>
              <a:t> &lt; .001)</a:t>
            </a:r>
          </a:p>
          <a:p>
            <a:pPr lvl="2"/>
            <a:endParaRPr lang="en-IE" sz="1000" dirty="0" smtClean="0"/>
          </a:p>
          <a:p>
            <a:r>
              <a:rPr lang="en-IE" sz="1800" dirty="0" smtClean="0"/>
              <a:t>No impact of measure within the smoking groups =&gt; no optimistic bias</a:t>
            </a:r>
          </a:p>
          <a:p>
            <a:pPr lvl="8"/>
            <a:endParaRPr lang="en-IE" sz="800" dirty="0" smtClean="0"/>
          </a:p>
          <a:p>
            <a:pPr lvl="8"/>
            <a:endParaRPr lang="en-IE" sz="800" dirty="0" smtClean="0"/>
          </a:p>
        </p:txBody>
      </p:sp>
      <p:sp>
        <p:nvSpPr>
          <p:cNvPr id="4" name="Slide Number Placeholder 3"/>
          <p:cNvSpPr>
            <a:spLocks noGrp="1"/>
          </p:cNvSpPr>
          <p:nvPr>
            <p:ph type="sldNum" sz="quarter" idx="12"/>
          </p:nvPr>
        </p:nvSpPr>
        <p:spPr/>
        <p:txBody>
          <a:bodyPr/>
          <a:lstStyle/>
          <a:p>
            <a:fld id="{6294C92D-0306-4E69-9CD3-20855E849650}" type="slidenum">
              <a:rPr kumimoji="0" lang="en-US" smtClean="0"/>
              <a:pPr/>
              <a:t>16</a:t>
            </a:fld>
            <a:endParaRPr kumimoji="0" lang="en-US"/>
          </a:p>
        </p:txBody>
      </p:sp>
      <p:sp>
        <p:nvSpPr>
          <p:cNvPr id="8" name="TextBox 7"/>
          <p:cNvSpPr txBox="1"/>
          <p:nvPr/>
        </p:nvSpPr>
        <p:spPr>
          <a:xfrm>
            <a:off x="357158" y="1643050"/>
            <a:ext cx="7488832" cy="369332"/>
          </a:xfrm>
          <a:prstGeom prst="rect">
            <a:avLst/>
          </a:prstGeom>
          <a:noFill/>
        </p:spPr>
        <p:txBody>
          <a:bodyPr wrap="square" rtlCol="0">
            <a:spAutoFit/>
          </a:bodyPr>
          <a:lstStyle/>
          <a:p>
            <a:r>
              <a:rPr lang="en-IE" dirty="0" smtClean="0"/>
              <a:t>5 (smoking status) x 2 (measure) Multi-Factorial ANOVA</a:t>
            </a:r>
            <a:endParaRPr lang="en-IE" dirty="0"/>
          </a:p>
        </p:txBody>
      </p:sp>
    </p:spTree>
    <p:extLst>
      <p:ext uri="{BB962C8B-B14F-4D97-AF65-F5344CB8AC3E}">
        <p14:creationId xmlns:p14="http://schemas.microsoft.com/office/powerpoint/2010/main" val="1182415398"/>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8312" y="260350"/>
            <a:ext cx="8424168" cy="1371600"/>
          </a:xfrm>
        </p:spPr>
        <p:txBody>
          <a:bodyPr/>
          <a:lstStyle/>
          <a:p>
            <a:r>
              <a:rPr lang="en-IE" sz="3900" dirty="0" smtClean="0"/>
              <a:t>Results : Avoid Health Risk Thoughts</a:t>
            </a:r>
            <a:endParaRPr lang="en-IE" sz="3900"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3606396381"/>
              </p:ext>
            </p:extLst>
          </p:nvPr>
        </p:nvGraphicFramePr>
        <p:xfrm>
          <a:off x="467544" y="2492896"/>
          <a:ext cx="5184576" cy="3912544"/>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sz="half" idx="2"/>
          </p:nvPr>
        </p:nvSpPr>
        <p:spPr>
          <a:xfrm>
            <a:off x="5868144" y="2564904"/>
            <a:ext cx="3096344" cy="3838560"/>
          </a:xfrm>
        </p:spPr>
        <p:txBody>
          <a:bodyPr>
            <a:normAutofit fontScale="92500" lnSpcReduction="10000"/>
          </a:bodyPr>
          <a:lstStyle/>
          <a:p>
            <a:pPr lvl="3"/>
            <a:endParaRPr lang="en-IE" sz="800" dirty="0" smtClean="0"/>
          </a:p>
          <a:p>
            <a:r>
              <a:rPr lang="en-IE" sz="1800" dirty="0" smtClean="0"/>
              <a:t>Clear distinction between smokers and non-smokers</a:t>
            </a:r>
          </a:p>
          <a:p>
            <a:pPr lvl="8"/>
            <a:endParaRPr lang="en-IE" sz="800" dirty="0" smtClean="0"/>
          </a:p>
          <a:p>
            <a:r>
              <a:rPr lang="en-IE" sz="1800" dirty="0" smtClean="0"/>
              <a:t>Daily smokers avoid thinking about health-risks to a greater extent than ex-smokers (p &lt; .05),  experimental  (p &lt; .001) and never smokers         (p &lt; .001)</a:t>
            </a:r>
          </a:p>
          <a:p>
            <a:pPr lvl="3"/>
            <a:endParaRPr lang="en-IE" sz="800" dirty="0" smtClean="0"/>
          </a:p>
          <a:p>
            <a:r>
              <a:rPr lang="en-IE" sz="1800" dirty="0" smtClean="0"/>
              <a:t>Weekly smokers also score higher than experimental and never  (p &lt; .05)</a:t>
            </a:r>
            <a:endParaRPr lang="en-IE" sz="800" dirty="0" smtClean="0"/>
          </a:p>
        </p:txBody>
      </p:sp>
      <p:sp>
        <p:nvSpPr>
          <p:cNvPr id="4" name="Slide Number Placeholder 3"/>
          <p:cNvSpPr>
            <a:spLocks noGrp="1"/>
          </p:cNvSpPr>
          <p:nvPr>
            <p:ph type="sldNum" sz="quarter" idx="12"/>
          </p:nvPr>
        </p:nvSpPr>
        <p:spPr/>
        <p:txBody>
          <a:bodyPr/>
          <a:lstStyle/>
          <a:p>
            <a:fld id="{6294C92D-0306-4E69-9CD3-20855E849650}" type="slidenum">
              <a:rPr kumimoji="0" lang="en-US" smtClean="0"/>
              <a:pPr/>
              <a:t>17</a:t>
            </a:fld>
            <a:endParaRPr kumimoji="0" lang="en-US"/>
          </a:p>
        </p:txBody>
      </p:sp>
      <p:sp>
        <p:nvSpPr>
          <p:cNvPr id="8" name="TextBox 7"/>
          <p:cNvSpPr txBox="1"/>
          <p:nvPr/>
        </p:nvSpPr>
        <p:spPr>
          <a:xfrm>
            <a:off x="357158" y="1643050"/>
            <a:ext cx="8175282" cy="800219"/>
          </a:xfrm>
          <a:prstGeom prst="rect">
            <a:avLst/>
          </a:prstGeom>
          <a:noFill/>
        </p:spPr>
        <p:txBody>
          <a:bodyPr wrap="square" rtlCol="0">
            <a:spAutoFit/>
          </a:bodyPr>
          <a:lstStyle/>
          <a:p>
            <a:r>
              <a:rPr lang="en-IE" dirty="0" smtClean="0"/>
              <a:t>5 (smoking status) Factorial ANOVA</a:t>
            </a:r>
          </a:p>
          <a:p>
            <a:pPr>
              <a:spcBef>
                <a:spcPts val="1200"/>
              </a:spcBef>
            </a:pPr>
            <a:r>
              <a:rPr lang="en-IE" b="0" u="none" dirty="0" smtClean="0"/>
              <a:t>Significant main effect of smoking status, F(4,579) = 28.03, p&lt;.001, ŋ</a:t>
            </a:r>
            <a:r>
              <a:rPr lang="en-IE" b="0" u="none" baseline="-25000" dirty="0" smtClean="0"/>
              <a:t>p</a:t>
            </a:r>
            <a:r>
              <a:rPr lang="en-IE" b="0" u="none" baseline="30000" dirty="0" smtClean="0"/>
              <a:t>2</a:t>
            </a:r>
            <a:r>
              <a:rPr lang="en-IE" b="0" u="none" dirty="0" smtClean="0"/>
              <a:t> = .16</a:t>
            </a:r>
            <a:endParaRPr lang="en-IE" b="0" u="none" dirty="0"/>
          </a:p>
        </p:txBody>
      </p:sp>
    </p:spTree>
    <p:extLst>
      <p:ext uri="{BB962C8B-B14F-4D97-AF65-F5344CB8AC3E}">
        <p14:creationId xmlns:p14="http://schemas.microsoft.com/office/powerpoint/2010/main" val="317800000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E" dirty="0" smtClean="0"/>
              <a:t>Results : Perceived Harm</a:t>
            </a:r>
            <a:endParaRPr lang="en-IE"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3807062563"/>
              </p:ext>
            </p:extLst>
          </p:nvPr>
        </p:nvGraphicFramePr>
        <p:xfrm>
          <a:off x="467544" y="2132856"/>
          <a:ext cx="5616624" cy="438318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sz="half" idx="2"/>
          </p:nvPr>
        </p:nvSpPr>
        <p:spPr>
          <a:xfrm>
            <a:off x="6228184" y="2132856"/>
            <a:ext cx="2705504" cy="4198600"/>
          </a:xfrm>
        </p:spPr>
        <p:txBody>
          <a:bodyPr>
            <a:normAutofit fontScale="92500" lnSpcReduction="20000"/>
          </a:bodyPr>
          <a:lstStyle/>
          <a:p>
            <a:pPr marL="3200400" lvl="7" indent="0">
              <a:buNone/>
            </a:pPr>
            <a:endParaRPr lang="en-IE" sz="800" dirty="0" smtClean="0"/>
          </a:p>
          <a:p>
            <a:r>
              <a:rPr lang="en-IE" sz="1800" dirty="0" smtClean="0"/>
              <a:t>Significant main effect of measure (</a:t>
            </a:r>
            <a:r>
              <a:rPr lang="en-IE" sz="1800" i="1" dirty="0" smtClean="0"/>
              <a:t>p</a:t>
            </a:r>
            <a:r>
              <a:rPr lang="en-IE" sz="1800" dirty="0" smtClean="0"/>
              <a:t>&lt;.001)</a:t>
            </a:r>
          </a:p>
          <a:p>
            <a:pPr lvl="3"/>
            <a:endParaRPr lang="en-IE" sz="800" dirty="0" smtClean="0"/>
          </a:p>
          <a:p>
            <a:r>
              <a:rPr lang="en-IE" sz="1800" dirty="0" smtClean="0"/>
              <a:t>Lower estimates were given for immediate harm regardless of smoking status</a:t>
            </a:r>
          </a:p>
          <a:p>
            <a:endParaRPr lang="en-IE" sz="1800" dirty="0" smtClean="0"/>
          </a:p>
          <a:p>
            <a:r>
              <a:rPr lang="en-IE" sz="1800" dirty="0" smtClean="0"/>
              <a:t>Significant main effect of smoking status (</a:t>
            </a:r>
            <a:r>
              <a:rPr lang="en-IE" sz="1800" i="1" dirty="0" smtClean="0"/>
              <a:t>p</a:t>
            </a:r>
            <a:r>
              <a:rPr lang="en-IE" sz="1800" dirty="0" smtClean="0"/>
              <a:t>&lt;.001)</a:t>
            </a:r>
          </a:p>
          <a:p>
            <a:pPr lvl="3"/>
            <a:endParaRPr lang="en-IE" sz="800" dirty="0" smtClean="0"/>
          </a:p>
          <a:p>
            <a:r>
              <a:rPr lang="en-IE" sz="1800" dirty="0" smtClean="0"/>
              <a:t>Daily and weekly smokers differ significantly from never (</a:t>
            </a:r>
            <a:r>
              <a:rPr lang="en-IE" sz="1800" i="1" dirty="0" smtClean="0"/>
              <a:t>p</a:t>
            </a:r>
            <a:r>
              <a:rPr lang="en-IE" sz="1800" dirty="0" smtClean="0"/>
              <a:t>&lt;.001) and experimental (</a:t>
            </a:r>
            <a:r>
              <a:rPr lang="en-IE" sz="1800" i="1" dirty="0" smtClean="0"/>
              <a:t>p</a:t>
            </a:r>
            <a:r>
              <a:rPr lang="en-IE" sz="1800" dirty="0" smtClean="0"/>
              <a:t>&lt;.01) smokers. </a:t>
            </a:r>
          </a:p>
          <a:p>
            <a:pPr lvl="8"/>
            <a:endParaRPr lang="en-IE" sz="800" dirty="0" smtClean="0"/>
          </a:p>
          <a:p>
            <a:pPr lvl="8"/>
            <a:endParaRPr lang="en-IE" sz="800" dirty="0" smtClean="0"/>
          </a:p>
        </p:txBody>
      </p:sp>
      <p:sp>
        <p:nvSpPr>
          <p:cNvPr id="4" name="Slide Number Placeholder 3"/>
          <p:cNvSpPr>
            <a:spLocks noGrp="1"/>
          </p:cNvSpPr>
          <p:nvPr>
            <p:ph type="sldNum" sz="quarter" idx="12"/>
          </p:nvPr>
        </p:nvSpPr>
        <p:spPr/>
        <p:txBody>
          <a:bodyPr/>
          <a:lstStyle/>
          <a:p>
            <a:fld id="{6294C92D-0306-4E69-9CD3-20855E849650}" type="slidenum">
              <a:rPr kumimoji="0" lang="en-US" smtClean="0"/>
              <a:pPr/>
              <a:t>18</a:t>
            </a:fld>
            <a:endParaRPr kumimoji="0" lang="en-US"/>
          </a:p>
        </p:txBody>
      </p:sp>
      <p:sp>
        <p:nvSpPr>
          <p:cNvPr id="8" name="TextBox 7"/>
          <p:cNvSpPr txBox="1"/>
          <p:nvPr/>
        </p:nvSpPr>
        <p:spPr>
          <a:xfrm>
            <a:off x="357158" y="1643050"/>
            <a:ext cx="7488832" cy="369332"/>
          </a:xfrm>
          <a:prstGeom prst="rect">
            <a:avLst/>
          </a:prstGeom>
          <a:noFill/>
        </p:spPr>
        <p:txBody>
          <a:bodyPr wrap="square" rtlCol="0">
            <a:spAutoFit/>
          </a:bodyPr>
          <a:lstStyle/>
          <a:p>
            <a:r>
              <a:rPr lang="en-IE" dirty="0" smtClean="0"/>
              <a:t>5 (smoking status) x 2 (measure) Multi-Factorial ANOVA</a:t>
            </a:r>
            <a:endParaRPr lang="en-IE" dirty="0"/>
          </a:p>
        </p:txBody>
      </p:sp>
    </p:spTree>
    <p:extLst>
      <p:ext uri="{BB962C8B-B14F-4D97-AF65-F5344CB8AC3E}">
        <p14:creationId xmlns:p14="http://schemas.microsoft.com/office/powerpoint/2010/main" val="11824153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E" dirty="0" smtClean="0"/>
              <a:t>Results : DOSPERT Scales</a:t>
            </a:r>
            <a:endParaRPr lang="en-IE"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3606396381"/>
              </p:ext>
            </p:extLst>
          </p:nvPr>
        </p:nvGraphicFramePr>
        <p:xfrm>
          <a:off x="467544" y="1700808"/>
          <a:ext cx="7848872" cy="477664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6294C92D-0306-4E69-9CD3-20855E849650}" type="slidenum">
              <a:rPr kumimoji="0" lang="en-US" smtClean="0"/>
              <a:pPr/>
              <a:t>19</a:t>
            </a:fld>
            <a:endParaRPr kumimoji="0" lang="en-US"/>
          </a:p>
        </p:txBody>
      </p:sp>
      <p:sp>
        <p:nvSpPr>
          <p:cNvPr id="6" name="Oval 5"/>
          <p:cNvSpPr/>
          <p:nvPr/>
        </p:nvSpPr>
        <p:spPr bwMode="auto">
          <a:xfrm>
            <a:off x="3491880" y="3068960"/>
            <a:ext cx="504056" cy="792088"/>
          </a:xfrm>
          <a:prstGeom prst="ellipse">
            <a:avLst/>
          </a:prstGeom>
          <a:no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
        <p:nvSpPr>
          <p:cNvPr id="8" name="Oval 7"/>
          <p:cNvSpPr/>
          <p:nvPr/>
        </p:nvSpPr>
        <p:spPr bwMode="auto">
          <a:xfrm>
            <a:off x="2123728" y="2996952"/>
            <a:ext cx="504056" cy="792088"/>
          </a:xfrm>
          <a:prstGeom prst="ellipse">
            <a:avLst/>
          </a:prstGeom>
          <a:no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
        <p:nvSpPr>
          <p:cNvPr id="9" name="Oval 8"/>
          <p:cNvSpPr/>
          <p:nvPr/>
        </p:nvSpPr>
        <p:spPr bwMode="auto">
          <a:xfrm>
            <a:off x="4860032" y="3212976"/>
            <a:ext cx="504056" cy="792088"/>
          </a:xfrm>
          <a:prstGeom prst="ellipse">
            <a:avLst/>
          </a:prstGeom>
          <a:no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
        <p:nvSpPr>
          <p:cNvPr id="10" name="Oval 9"/>
          <p:cNvSpPr/>
          <p:nvPr/>
        </p:nvSpPr>
        <p:spPr bwMode="auto">
          <a:xfrm>
            <a:off x="7524328" y="3645024"/>
            <a:ext cx="504056" cy="792088"/>
          </a:xfrm>
          <a:prstGeom prst="ellipse">
            <a:avLst/>
          </a:prstGeom>
          <a:no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
        <p:nvSpPr>
          <p:cNvPr id="11" name="Oval 10"/>
          <p:cNvSpPr/>
          <p:nvPr/>
        </p:nvSpPr>
        <p:spPr bwMode="auto">
          <a:xfrm>
            <a:off x="6876256" y="2492896"/>
            <a:ext cx="504056" cy="792088"/>
          </a:xfrm>
          <a:prstGeom prst="ellipse">
            <a:avLst/>
          </a:prstGeom>
          <a:no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
        <p:nvSpPr>
          <p:cNvPr id="12" name="Oval 11"/>
          <p:cNvSpPr/>
          <p:nvPr/>
        </p:nvSpPr>
        <p:spPr bwMode="auto">
          <a:xfrm>
            <a:off x="1547664" y="2780928"/>
            <a:ext cx="504056" cy="792088"/>
          </a:xfrm>
          <a:prstGeom prst="ellipse">
            <a:avLst/>
          </a:prstGeom>
          <a:noFill/>
          <a:ln w="1905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300" b="0" i="0" u="none" strike="noStrike" cap="none" normalizeH="0" baseline="0">
              <a:ln>
                <a:noFill/>
              </a:ln>
              <a:solidFill>
                <a:srgbClr val="000000"/>
              </a:solidFill>
              <a:effectLst/>
              <a:latin typeface="Arial" charset="0"/>
              <a:ea typeface="ＭＳ Ｐゴシック" charset="0"/>
            </a:endParaRPr>
          </a:p>
        </p:txBody>
      </p:sp>
    </p:spTree>
    <p:extLst>
      <p:ext uri="{BB962C8B-B14F-4D97-AF65-F5344CB8AC3E}">
        <p14:creationId xmlns:p14="http://schemas.microsoft.com/office/powerpoint/2010/main" val="317800000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1" grpId="1" animBg="1"/>
      <p:bldP spid="12" grpId="0" animBg="1"/>
      <p:bldP spid="1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Summary</a:t>
            </a:r>
            <a:endParaRPr lang="en-IE" dirty="0"/>
          </a:p>
        </p:txBody>
      </p:sp>
      <p:sp>
        <p:nvSpPr>
          <p:cNvPr id="3" name="Content Placeholder 2"/>
          <p:cNvSpPr>
            <a:spLocks noGrp="1"/>
          </p:cNvSpPr>
          <p:nvPr>
            <p:ph idx="1"/>
          </p:nvPr>
        </p:nvSpPr>
        <p:spPr>
          <a:xfrm>
            <a:off x="539552" y="1773238"/>
            <a:ext cx="8280919" cy="4680098"/>
          </a:xfrm>
        </p:spPr>
        <p:txBody>
          <a:bodyPr>
            <a:normAutofit fontScale="85000" lnSpcReduction="20000"/>
          </a:bodyPr>
          <a:lstStyle/>
          <a:p>
            <a:pPr>
              <a:lnSpc>
                <a:spcPct val="120000"/>
              </a:lnSpc>
            </a:pPr>
            <a:r>
              <a:rPr lang="en-IE" dirty="0" smtClean="0"/>
              <a:t>Results support the idea that risk is an important factor in adolescent smoking, but ...</a:t>
            </a:r>
          </a:p>
          <a:p>
            <a:pPr lvl="8">
              <a:lnSpc>
                <a:spcPct val="120000"/>
              </a:lnSpc>
            </a:pPr>
            <a:endParaRPr lang="en-IE" dirty="0" smtClean="0"/>
          </a:p>
          <a:p>
            <a:pPr>
              <a:lnSpc>
                <a:spcPct val="120000"/>
              </a:lnSpc>
            </a:pPr>
            <a:r>
              <a:rPr lang="en-IE" dirty="0" smtClean="0"/>
              <a:t>Challenge the contention that adolescent smokers are not generally aware of the risks associated with smoking, yet ....</a:t>
            </a:r>
          </a:p>
          <a:p>
            <a:pPr lvl="8">
              <a:lnSpc>
                <a:spcPct val="120000"/>
              </a:lnSpc>
            </a:pPr>
            <a:endParaRPr lang="en-IE" dirty="0" smtClean="0"/>
          </a:p>
          <a:p>
            <a:pPr>
              <a:lnSpc>
                <a:spcPct val="120000"/>
              </a:lnSpc>
            </a:pPr>
            <a:r>
              <a:rPr lang="en-IE" dirty="0" smtClean="0"/>
              <a:t>Smokers do appear to exhibit an optimistic harm-related bias which illustrates the importance of understanding the context of the risk assessment (i.e. long-term vs. short-term risk)</a:t>
            </a:r>
          </a:p>
          <a:p>
            <a:pPr>
              <a:lnSpc>
                <a:spcPct val="120000"/>
              </a:lnSpc>
            </a:pPr>
            <a:endParaRPr lang="en-IE" dirty="0" smtClean="0"/>
          </a:p>
          <a:p>
            <a:pPr lvl="1">
              <a:lnSpc>
                <a:spcPct val="120000"/>
              </a:lnSpc>
              <a:buNone/>
            </a:pPr>
            <a:endParaRPr lang="en-IE" dirty="0"/>
          </a:p>
        </p:txBody>
      </p:sp>
      <p:sp>
        <p:nvSpPr>
          <p:cNvPr id="5" name="Slide Number Placeholder 4"/>
          <p:cNvSpPr>
            <a:spLocks noGrp="1"/>
          </p:cNvSpPr>
          <p:nvPr>
            <p:ph type="sldNum" sz="quarter" idx="4294967295"/>
          </p:nvPr>
        </p:nvSpPr>
        <p:spPr>
          <a:xfrm>
            <a:off x="8686800" y="6305550"/>
            <a:ext cx="457200" cy="476250"/>
          </a:xfrm>
        </p:spPr>
        <p:txBody>
          <a:bodyPr/>
          <a:lstStyle/>
          <a:p>
            <a:fld id="{6294C92D-0306-4E69-9CD3-20855E849650}" type="slidenum">
              <a:rPr kumimoji="0" lang="en-US" smtClean="0"/>
              <a:pPr/>
              <a:t>20</a:t>
            </a:fld>
            <a:endParaRPr kumimoji="0" lang="en-US"/>
          </a:p>
        </p:txBody>
      </p:sp>
    </p:spTree>
    <p:extLst>
      <p:ext uri="{BB962C8B-B14F-4D97-AF65-F5344CB8AC3E}">
        <p14:creationId xmlns:p14="http://schemas.microsoft.com/office/powerpoint/2010/main" val="18568417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Conclusion</a:t>
            </a:r>
            <a:endParaRPr lang="en-IE" dirty="0"/>
          </a:p>
        </p:txBody>
      </p:sp>
      <p:sp>
        <p:nvSpPr>
          <p:cNvPr id="3" name="Content Placeholder 2"/>
          <p:cNvSpPr>
            <a:spLocks noGrp="1"/>
          </p:cNvSpPr>
          <p:nvPr>
            <p:ph idx="1"/>
          </p:nvPr>
        </p:nvSpPr>
        <p:spPr>
          <a:xfrm>
            <a:off x="539552" y="1773238"/>
            <a:ext cx="8280919" cy="4680098"/>
          </a:xfrm>
        </p:spPr>
        <p:txBody>
          <a:bodyPr>
            <a:normAutofit fontScale="77500" lnSpcReduction="20000"/>
          </a:bodyPr>
          <a:lstStyle/>
          <a:p>
            <a:pPr>
              <a:lnSpc>
                <a:spcPct val="120000"/>
              </a:lnSpc>
            </a:pPr>
            <a:r>
              <a:rPr lang="en-IE" dirty="0" smtClean="0"/>
              <a:t>Adolescent smokers generally avoid health-related thoughts to a greater extent than non-smokers, which suggests that some implicit or habitual cognitive avoidance process is triggered when making a smoking-related decision</a:t>
            </a:r>
          </a:p>
          <a:p>
            <a:pPr lvl="8">
              <a:lnSpc>
                <a:spcPct val="120000"/>
              </a:lnSpc>
            </a:pPr>
            <a:endParaRPr lang="en-IE" dirty="0" smtClean="0"/>
          </a:p>
          <a:p>
            <a:pPr>
              <a:lnSpc>
                <a:spcPct val="120000"/>
              </a:lnSpc>
            </a:pPr>
            <a:r>
              <a:rPr lang="en-IE" dirty="0" smtClean="0"/>
              <a:t>Future Research</a:t>
            </a:r>
          </a:p>
          <a:p>
            <a:pPr lvl="1">
              <a:lnSpc>
                <a:spcPct val="120000"/>
              </a:lnSpc>
              <a:spcBef>
                <a:spcPts val="600"/>
              </a:spcBef>
            </a:pPr>
            <a:r>
              <a:rPr lang="en-IE" dirty="0" smtClean="0"/>
              <a:t>Comparison of risk profiles across different age groups in order to determine the developmental nature of the understanding of perceived risk</a:t>
            </a:r>
          </a:p>
          <a:p>
            <a:pPr lvl="1">
              <a:lnSpc>
                <a:spcPct val="120000"/>
              </a:lnSpc>
              <a:spcBef>
                <a:spcPts val="600"/>
              </a:spcBef>
            </a:pPr>
            <a:r>
              <a:rPr lang="en-IE" dirty="0" smtClean="0"/>
              <a:t>Further examination of the DOSPERT risk assessment measure in adolescents</a:t>
            </a:r>
          </a:p>
          <a:p>
            <a:pPr>
              <a:lnSpc>
                <a:spcPct val="120000"/>
              </a:lnSpc>
            </a:pPr>
            <a:endParaRPr lang="en-IE" dirty="0" smtClean="0"/>
          </a:p>
          <a:p>
            <a:pPr>
              <a:lnSpc>
                <a:spcPct val="120000"/>
              </a:lnSpc>
            </a:pPr>
            <a:endParaRPr lang="en-IE" dirty="0" smtClean="0"/>
          </a:p>
          <a:p>
            <a:pPr lvl="1">
              <a:lnSpc>
                <a:spcPct val="120000"/>
              </a:lnSpc>
              <a:buNone/>
            </a:pPr>
            <a:endParaRPr lang="en-IE" dirty="0"/>
          </a:p>
        </p:txBody>
      </p:sp>
      <p:sp>
        <p:nvSpPr>
          <p:cNvPr id="5" name="Slide Number Placeholder 4"/>
          <p:cNvSpPr>
            <a:spLocks noGrp="1"/>
          </p:cNvSpPr>
          <p:nvPr>
            <p:ph type="sldNum" sz="quarter" idx="4294967295"/>
          </p:nvPr>
        </p:nvSpPr>
        <p:spPr>
          <a:xfrm>
            <a:off x="8686800" y="6305550"/>
            <a:ext cx="457200" cy="476250"/>
          </a:xfrm>
        </p:spPr>
        <p:txBody>
          <a:bodyPr/>
          <a:lstStyle/>
          <a:p>
            <a:fld id="{6294C92D-0306-4E69-9CD3-20855E849650}" type="slidenum">
              <a:rPr kumimoji="0" lang="en-US" smtClean="0"/>
              <a:pPr/>
              <a:t>21</a:t>
            </a:fld>
            <a:endParaRPr kumimoji="0" lang="en-US"/>
          </a:p>
        </p:txBody>
      </p:sp>
    </p:spTree>
    <p:extLst>
      <p:ext uri="{BB962C8B-B14F-4D97-AF65-F5344CB8AC3E}">
        <p14:creationId xmlns:p14="http://schemas.microsoft.com/office/powerpoint/2010/main" val="18568417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References</a:t>
            </a:r>
            <a:endParaRPr lang="en-IE" dirty="0"/>
          </a:p>
        </p:txBody>
      </p:sp>
      <p:sp>
        <p:nvSpPr>
          <p:cNvPr id="3" name="Content Placeholder 2"/>
          <p:cNvSpPr>
            <a:spLocks noGrp="1"/>
          </p:cNvSpPr>
          <p:nvPr>
            <p:ph idx="1"/>
          </p:nvPr>
        </p:nvSpPr>
        <p:spPr>
          <a:xfrm>
            <a:off x="468313" y="1628800"/>
            <a:ext cx="8229600" cy="4824536"/>
          </a:xfrm>
        </p:spPr>
        <p:txBody>
          <a:bodyPr>
            <a:normAutofit fontScale="25000" lnSpcReduction="20000"/>
          </a:bodyPr>
          <a:lstStyle/>
          <a:p>
            <a:pPr>
              <a:buNone/>
            </a:pPr>
            <a:r>
              <a:rPr lang="en-IE" sz="4800" dirty="0" err="1" smtClean="0"/>
              <a:t>Blais</a:t>
            </a:r>
            <a:r>
              <a:rPr lang="en-IE" sz="4800" dirty="0" smtClean="0"/>
              <a:t>, A.-R., &amp; Weber, E. U. (2006). A Domain-Specific Risk-Taking (DOSPERT) scale for adult populations. </a:t>
            </a:r>
            <a:r>
              <a:rPr lang="en-IE" sz="4800" i="1" dirty="0" smtClean="0"/>
              <a:t>Judgment and Decision Making, 1</a:t>
            </a:r>
            <a:r>
              <a:rPr lang="en-IE" sz="4800" dirty="0" smtClean="0"/>
              <a:t>(1), 33-47.</a:t>
            </a:r>
          </a:p>
          <a:p>
            <a:pPr>
              <a:buNone/>
            </a:pPr>
            <a:r>
              <a:rPr lang="en-IE" sz="4800" dirty="0" smtClean="0"/>
              <a:t>Borland, R. (1997). What do people's estimates of smoking related risk mean? </a:t>
            </a:r>
            <a:r>
              <a:rPr lang="en-IE" sz="4800" i="1" dirty="0" smtClean="0"/>
              <a:t>Psychology &amp; Health, 12</a:t>
            </a:r>
            <a:r>
              <a:rPr lang="en-IE" sz="4800" dirty="0" smtClean="0"/>
              <a:t>(4), 513-521.</a:t>
            </a:r>
          </a:p>
          <a:p>
            <a:pPr>
              <a:buNone/>
            </a:pPr>
            <a:r>
              <a:rPr lang="en-IE" sz="4800" dirty="0" smtClean="0"/>
              <a:t>Brady, S. S., Song, A. V., &amp; </a:t>
            </a:r>
            <a:r>
              <a:rPr lang="en-IE" sz="4800" dirty="0" err="1" smtClean="0"/>
              <a:t>Halpern-Felsher</a:t>
            </a:r>
            <a:r>
              <a:rPr lang="en-IE" sz="4800" dirty="0" smtClean="0"/>
              <a:t>, B. L. (2008). Adolescents report both positive and negative consequences of experimentation with cigarette use. </a:t>
            </a:r>
            <a:r>
              <a:rPr lang="en-IE" sz="4800" i="1" dirty="0" smtClean="0"/>
              <a:t>Preventive Medicine: An International Journal Devoted to Practice and Theory, 46</a:t>
            </a:r>
            <a:r>
              <a:rPr lang="en-IE" sz="4800" dirty="0" smtClean="0"/>
              <a:t>(6), 585-590. </a:t>
            </a:r>
          </a:p>
          <a:p>
            <a:pPr>
              <a:buNone/>
            </a:pPr>
            <a:r>
              <a:rPr lang="en-IE" sz="4800" dirty="0" err="1" smtClean="0"/>
              <a:t>Figner</a:t>
            </a:r>
            <a:r>
              <a:rPr lang="en-IE" sz="4800" dirty="0" smtClean="0"/>
              <a:t>, B., </a:t>
            </a:r>
            <a:r>
              <a:rPr lang="en-IE" sz="4800" dirty="0" err="1" smtClean="0"/>
              <a:t>Mackinlay</a:t>
            </a:r>
            <a:r>
              <a:rPr lang="en-IE" sz="4800" dirty="0" smtClean="0"/>
              <a:t>, R. J., </a:t>
            </a:r>
            <a:r>
              <a:rPr lang="en-IE" sz="4800" dirty="0" err="1" smtClean="0"/>
              <a:t>Wilkening</a:t>
            </a:r>
            <a:r>
              <a:rPr lang="en-IE" sz="4800" dirty="0" smtClean="0"/>
              <a:t>, F., &amp; Weber, E. U. (2009). Affective and deliberative processes in risky choice: Age differences in risk taking in the Columbia Card Task. </a:t>
            </a:r>
            <a:r>
              <a:rPr lang="en-IE" sz="4800" i="1" dirty="0" smtClean="0"/>
              <a:t>Journal of Experimental Psychology: Learning, Memory, and Cognition, 35</a:t>
            </a:r>
            <a:r>
              <a:rPr lang="en-IE" sz="4800" dirty="0" smtClean="0"/>
              <a:t>(3), 709-730.</a:t>
            </a:r>
          </a:p>
          <a:p>
            <a:pPr>
              <a:buNone/>
            </a:pPr>
            <a:r>
              <a:rPr lang="en-IE" sz="4800" dirty="0" err="1" smtClean="0"/>
              <a:t>Gerrard</a:t>
            </a:r>
            <a:r>
              <a:rPr lang="en-IE" sz="4800" dirty="0" smtClean="0"/>
              <a:t>, M., Gibbons, F. X., </a:t>
            </a:r>
            <a:r>
              <a:rPr lang="en-IE" sz="4800" dirty="0" err="1" smtClean="0"/>
              <a:t>Benthin</a:t>
            </a:r>
            <a:r>
              <a:rPr lang="en-IE" sz="4800" dirty="0" smtClean="0"/>
              <a:t>, A. C., &amp; </a:t>
            </a:r>
            <a:r>
              <a:rPr lang="en-IE" sz="4800" dirty="0" err="1" smtClean="0"/>
              <a:t>Hessling</a:t>
            </a:r>
            <a:r>
              <a:rPr lang="en-IE" sz="4800" dirty="0" smtClean="0"/>
              <a:t>, R. M. (1996). A longitudinal study of the reciprocal nature of risk </a:t>
            </a:r>
            <a:r>
              <a:rPr lang="en-IE" sz="4800" dirty="0" err="1" smtClean="0"/>
              <a:t>behaviors</a:t>
            </a:r>
            <a:r>
              <a:rPr lang="en-IE" sz="4800" dirty="0" smtClean="0"/>
              <a:t> and cognitions in adolescents: What you do shapes what you think, and vice versa. </a:t>
            </a:r>
            <a:r>
              <a:rPr lang="en-IE" sz="4800" i="1" dirty="0" smtClean="0"/>
              <a:t>Health Psychology, 15</a:t>
            </a:r>
            <a:r>
              <a:rPr lang="en-IE" sz="4800" dirty="0" smtClean="0"/>
              <a:t>(5), 344-354.</a:t>
            </a:r>
          </a:p>
          <a:p>
            <a:pPr>
              <a:buNone/>
            </a:pPr>
            <a:r>
              <a:rPr lang="en-IE" sz="4800" dirty="0" smtClean="0"/>
              <a:t>Lewis-</a:t>
            </a:r>
            <a:r>
              <a:rPr lang="en-IE" sz="4800" dirty="0" err="1" smtClean="0"/>
              <a:t>Esquerre</a:t>
            </a:r>
            <a:r>
              <a:rPr lang="en-IE" sz="4800" dirty="0" smtClean="0"/>
              <a:t>, J., </a:t>
            </a:r>
            <a:r>
              <a:rPr lang="en-IE" sz="4800" dirty="0" err="1" smtClean="0"/>
              <a:t>Rodrigue</a:t>
            </a:r>
            <a:r>
              <a:rPr lang="en-IE" sz="4800" dirty="0" smtClean="0"/>
              <a:t>, J. R., &amp; </a:t>
            </a:r>
            <a:r>
              <a:rPr lang="en-IE" sz="4800" dirty="0" err="1" smtClean="0"/>
              <a:t>Kahler</a:t>
            </a:r>
            <a:r>
              <a:rPr lang="en-IE" sz="4800" dirty="0" smtClean="0"/>
              <a:t>, C. W. (2005). Development and validation of an adolescent smoking consequences questionnaire. </a:t>
            </a:r>
            <a:r>
              <a:rPr lang="en-IE" sz="4800" i="1" dirty="0" smtClean="0"/>
              <a:t>Nicotine &amp; Tobacco Research, 7</a:t>
            </a:r>
            <a:r>
              <a:rPr lang="en-IE" sz="4800" dirty="0" smtClean="0"/>
              <a:t>(1), 81-90.</a:t>
            </a:r>
          </a:p>
          <a:p>
            <a:pPr>
              <a:buNone/>
            </a:pPr>
            <a:r>
              <a:rPr lang="en-IE" sz="4800" dirty="0" err="1" smtClean="0"/>
              <a:t>Romer</a:t>
            </a:r>
            <a:r>
              <a:rPr lang="en-IE" sz="4800" dirty="0" smtClean="0"/>
              <a:t>, D., &amp; Hennessy, M. (2007). A biosocial-affect model of adolescent sensation seeking: The role of affect evaluation and peer-group influence in adolescent drug use. </a:t>
            </a:r>
            <a:r>
              <a:rPr lang="en-IE" sz="4800" i="1" dirty="0" smtClean="0"/>
              <a:t>Prevention Science, 8</a:t>
            </a:r>
            <a:r>
              <a:rPr lang="en-IE" sz="4800" dirty="0" smtClean="0"/>
              <a:t>(2), 89-101.</a:t>
            </a:r>
          </a:p>
          <a:p>
            <a:pPr>
              <a:buNone/>
            </a:pPr>
            <a:r>
              <a:rPr lang="en-IE" sz="4800" dirty="0" err="1" smtClean="0"/>
              <a:t>Schoenbaum</a:t>
            </a:r>
            <a:r>
              <a:rPr lang="en-IE" sz="4800" dirty="0" smtClean="0"/>
              <a:t>, M. (1997). Do smokers understand the mortality effects of smoking? Evidence from the health and retirement survey. </a:t>
            </a:r>
            <a:r>
              <a:rPr lang="en-IE" sz="4800" i="1" dirty="0" smtClean="0"/>
              <a:t>American Journal of Public Health, 87</a:t>
            </a:r>
            <a:r>
              <a:rPr lang="en-IE" sz="4800" dirty="0" smtClean="0"/>
              <a:t>(5), 755-759.</a:t>
            </a:r>
          </a:p>
          <a:p>
            <a:pPr>
              <a:buNone/>
            </a:pPr>
            <a:r>
              <a:rPr lang="en-IE" sz="4800" dirty="0" err="1" smtClean="0"/>
              <a:t>Slovic</a:t>
            </a:r>
            <a:r>
              <a:rPr lang="en-IE" sz="4800" dirty="0" smtClean="0"/>
              <a:t>, P. (1998). Do Adolescent Smokers Know the Risks? </a:t>
            </a:r>
            <a:r>
              <a:rPr lang="en-IE" sz="4800" i="1" dirty="0" smtClean="0"/>
              <a:t>Duke Law Journal, 47</a:t>
            </a:r>
            <a:r>
              <a:rPr lang="en-IE" sz="4800" dirty="0" smtClean="0"/>
              <a:t>(6), 1133-1141.</a:t>
            </a:r>
          </a:p>
          <a:p>
            <a:pPr>
              <a:buNone/>
            </a:pPr>
            <a:r>
              <a:rPr lang="en-IE" sz="4800" dirty="0" err="1" smtClean="0"/>
              <a:t>Slovic</a:t>
            </a:r>
            <a:r>
              <a:rPr lang="en-IE" sz="4800" dirty="0" smtClean="0"/>
              <a:t>, P. (2001). Cigarette smokers: Rational actors or rational fools? In P. </a:t>
            </a:r>
            <a:r>
              <a:rPr lang="en-IE" sz="4800" dirty="0" err="1" smtClean="0"/>
              <a:t>Slovic</a:t>
            </a:r>
            <a:r>
              <a:rPr lang="en-IE" sz="4800" dirty="0" smtClean="0"/>
              <a:t> (Ed.), </a:t>
            </a:r>
            <a:r>
              <a:rPr lang="en-IE" sz="4800" i="1" dirty="0" smtClean="0"/>
              <a:t>Smoking: Risk, perception, &amp; policy.</a:t>
            </a:r>
            <a:r>
              <a:rPr lang="en-IE" sz="4800" dirty="0" smtClean="0"/>
              <a:t> (pp. 97-124). Thousand Oaks, CA US: Sage Publications, Inc.</a:t>
            </a:r>
          </a:p>
          <a:p>
            <a:pPr>
              <a:buNone/>
            </a:pPr>
            <a:r>
              <a:rPr lang="en-IE" sz="4800" dirty="0" smtClean="0"/>
              <a:t>Sutton, S., &amp; </a:t>
            </a:r>
            <a:r>
              <a:rPr lang="en-IE" sz="4800" dirty="0" err="1" smtClean="0"/>
              <a:t>Bolling</a:t>
            </a:r>
            <a:r>
              <a:rPr lang="en-IE" sz="4800" dirty="0" smtClean="0"/>
              <a:t>, K. D. (2003). Adolescents' perceptions of the risks and prevalence of smoking. </a:t>
            </a:r>
            <a:r>
              <a:rPr lang="en-IE" sz="4800" i="1" dirty="0" err="1" smtClean="0"/>
              <a:t>Zeitschrift</a:t>
            </a:r>
            <a:r>
              <a:rPr lang="en-IE" sz="4800" i="1" dirty="0" smtClean="0"/>
              <a:t> </a:t>
            </a:r>
            <a:r>
              <a:rPr lang="en-IE" sz="4800" i="1" dirty="0" err="1" smtClean="0"/>
              <a:t>für</a:t>
            </a:r>
            <a:r>
              <a:rPr lang="en-IE" sz="4800" i="1" dirty="0" smtClean="0"/>
              <a:t> </a:t>
            </a:r>
            <a:r>
              <a:rPr lang="en-IE" sz="4800" i="1" dirty="0" err="1" smtClean="0"/>
              <a:t>Gesundheitspsychologie</a:t>
            </a:r>
            <a:r>
              <a:rPr lang="en-IE" sz="4800" i="1" dirty="0" smtClean="0"/>
              <a:t>, 11</a:t>
            </a:r>
            <a:r>
              <a:rPr lang="en-IE" sz="4800" dirty="0" smtClean="0"/>
              <a:t>(3), 107-111.</a:t>
            </a:r>
          </a:p>
          <a:p>
            <a:pPr>
              <a:buNone/>
            </a:pPr>
            <a:r>
              <a:rPr lang="en-IE" sz="4800" dirty="0" err="1" smtClean="0"/>
              <a:t>Viscusi</a:t>
            </a:r>
            <a:r>
              <a:rPr lang="en-IE" sz="4800" dirty="0" smtClean="0"/>
              <a:t>, W. K. (1992). </a:t>
            </a:r>
            <a:r>
              <a:rPr lang="en-IE" sz="4800" i="1" dirty="0" smtClean="0"/>
              <a:t>Smoking: Making the risky decision</a:t>
            </a:r>
            <a:r>
              <a:rPr lang="en-IE" sz="4800" dirty="0" smtClean="0"/>
              <a:t>. New York, NY US: Oxford University Press. </a:t>
            </a:r>
          </a:p>
          <a:p>
            <a:pPr>
              <a:buNone/>
            </a:pPr>
            <a:r>
              <a:rPr lang="en-IE" sz="4800" dirty="0" smtClean="0"/>
              <a:t>Weinstein, N. D. (2001). Smokers' recognition of their vulnerability to harm. In P. </a:t>
            </a:r>
            <a:r>
              <a:rPr lang="en-IE" sz="4800" dirty="0" err="1" smtClean="0"/>
              <a:t>Slovic</a:t>
            </a:r>
            <a:r>
              <a:rPr lang="en-IE" sz="4800" dirty="0" smtClean="0"/>
              <a:t> (Ed.), </a:t>
            </a:r>
            <a:r>
              <a:rPr lang="en-IE" sz="4800" i="1" dirty="0" smtClean="0"/>
              <a:t>Smoking: Risk, perception, &amp; policy.</a:t>
            </a:r>
            <a:r>
              <a:rPr lang="en-IE" sz="4800" dirty="0" smtClean="0"/>
              <a:t> (pp. 81-96). Thousand Oaks, CA US: Sage Publications, Inc.</a:t>
            </a:r>
          </a:p>
          <a:p>
            <a:pPr>
              <a:buNone/>
            </a:pPr>
            <a:endParaRPr lang="en-IE" sz="4800" dirty="0" smtClean="0"/>
          </a:p>
          <a:p>
            <a:pPr>
              <a:buNone/>
            </a:pPr>
            <a:endParaRPr lang="en-IE" sz="4800" dirty="0" smtClean="0"/>
          </a:p>
          <a:p>
            <a:pPr>
              <a:buNone/>
            </a:pPr>
            <a:endParaRPr lang="en-IE" sz="4800" dirty="0" smtClean="0"/>
          </a:p>
          <a:p>
            <a:pPr>
              <a:buNone/>
            </a:pPr>
            <a:endParaRPr lang="en-IE" dirty="0" smtClean="0"/>
          </a:p>
        </p:txBody>
      </p:sp>
      <p:sp>
        <p:nvSpPr>
          <p:cNvPr id="5" name="Slide Number Placeholder 4"/>
          <p:cNvSpPr>
            <a:spLocks noGrp="1"/>
          </p:cNvSpPr>
          <p:nvPr>
            <p:ph type="sldNum" sz="quarter" idx="4294967295"/>
          </p:nvPr>
        </p:nvSpPr>
        <p:spPr>
          <a:xfrm>
            <a:off x="8686800" y="6305550"/>
            <a:ext cx="457200" cy="476250"/>
          </a:xfrm>
        </p:spPr>
        <p:txBody>
          <a:bodyPr/>
          <a:lstStyle/>
          <a:p>
            <a:fld id="{6294C92D-0306-4E69-9CD3-20855E849650}" type="slidenum">
              <a:rPr kumimoji="0" lang="en-US" smtClean="0"/>
              <a:pPr/>
              <a:t>22</a:t>
            </a:fld>
            <a:endParaRPr kumimoji="0" lang="en-US"/>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a:spLocks noGrp="1" noChangeArrowheads="1"/>
          </p:cNvSpPr>
          <p:nvPr>
            <p:ph type="sldNum" sz="quarter" idx="4"/>
          </p:nvPr>
        </p:nvSpPr>
        <p:spPr/>
        <p:txBody>
          <a:bodyPr/>
          <a:lstStyle/>
          <a:p>
            <a:fld id="{071C1C5A-D621-704D-A01C-82CED653C4EE}" type="slidenum">
              <a:rPr lang="en-GB"/>
              <a:pPr/>
              <a:t>23</a:t>
            </a:fld>
            <a:endParaRPr lang="en-GB"/>
          </a:p>
        </p:txBody>
      </p:sp>
      <p:sp>
        <p:nvSpPr>
          <p:cNvPr id="269314" name="Rectangle 2"/>
          <p:cNvSpPr>
            <a:spLocks noGrp="1" noChangeArrowheads="1"/>
          </p:cNvSpPr>
          <p:nvPr>
            <p:ph type="ctrTitle"/>
          </p:nvPr>
        </p:nvSpPr>
        <p:spPr/>
        <p:txBody>
          <a:bodyPr/>
          <a:lstStyle/>
          <a:p>
            <a:pPr algn="ctr"/>
            <a:r>
              <a:rPr lang="en-GB"/>
              <a:t>Thank you for your attention</a:t>
            </a:r>
          </a:p>
        </p:txBody>
      </p:sp>
      <p:sp>
        <p:nvSpPr>
          <p:cNvPr id="269315" name="Rectangle 3"/>
          <p:cNvSpPr>
            <a:spLocks noGrp="1" noChangeArrowheads="1"/>
          </p:cNvSpPr>
          <p:nvPr>
            <p:ph type="subTitle" idx="1"/>
          </p:nvPr>
        </p:nvSpPr>
        <p:spPr>
          <a:xfrm>
            <a:off x="6300192" y="4293096"/>
            <a:ext cx="2232248" cy="720080"/>
          </a:xfrm>
        </p:spPr>
        <p:txBody>
          <a:bodyPr/>
          <a:lstStyle/>
          <a:p>
            <a:r>
              <a:rPr lang="en-GB" dirty="0" smtClean="0"/>
              <a:t>Questions</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7092280" y="4941168"/>
            <a:ext cx="661509" cy="1450520"/>
          </a:xfrm>
          <a:prstGeom prst="rect">
            <a:avLst/>
          </a:prstGeom>
          <a:noFill/>
          <a:ln w="9525">
            <a:noFill/>
            <a:miter lim="800000"/>
            <a:headEnd/>
            <a:tailEnd/>
          </a:ln>
          <a:effectLst/>
        </p:spPr>
      </p:pic>
      <p:sp>
        <p:nvSpPr>
          <p:cNvPr id="7" name="Rectangle 3"/>
          <p:cNvSpPr txBox="1">
            <a:spLocks noChangeArrowheads="1"/>
          </p:cNvSpPr>
          <p:nvPr/>
        </p:nvSpPr>
        <p:spPr bwMode="auto">
          <a:xfrm>
            <a:off x="179512" y="4581128"/>
            <a:ext cx="529972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c="http://schemas.openxmlformats.org/markup-compatibility/2006" xmlns:mv="urn:schemas-microsoft-com:mac:vml" xmlns="" xmlns:ma14="http://schemas.microsoft.com/office/mac/drawingml/2011/main" val="1"/>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0"/>
              <a:buNone/>
              <a:tabLst/>
              <a:defRPr/>
            </a:pPr>
            <a:r>
              <a:rPr lang="en-US" sz="2800" b="0" u="none" kern="0" noProof="0" dirty="0" smtClean="0">
                <a:solidFill>
                  <a:schemeClr val="bg2">
                    <a:lumMod val="75000"/>
                  </a:schemeClr>
                </a:solidFill>
                <a:latin typeface="+mn-lt"/>
                <a:ea typeface="+mn-ea"/>
              </a:rPr>
              <a:t>Louise Hopper</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0"/>
              <a:buNone/>
              <a:tabLst/>
              <a:defRPr/>
            </a:pPr>
            <a:r>
              <a:rPr kumimoji="0" lang="en-US" sz="2800" b="0" i="0" u="none" strike="noStrike" kern="0" cap="none" spc="0" normalizeH="0" baseline="0" dirty="0" smtClean="0">
                <a:ln>
                  <a:noFill/>
                </a:ln>
                <a:solidFill>
                  <a:schemeClr val="bg2">
                    <a:lumMod val="75000"/>
                  </a:schemeClr>
                </a:solidFill>
                <a:effectLst/>
                <a:uLnTx/>
                <a:uFillTx/>
                <a:latin typeface="+mn-lt"/>
                <a:ea typeface="+mn-ea"/>
                <a:cs typeface="+mn-cs"/>
              </a:rPr>
              <a:t>School</a:t>
            </a:r>
            <a:r>
              <a:rPr kumimoji="0" lang="en-US" sz="2800" b="0" i="0" u="none" strike="noStrike" kern="0" cap="none" spc="0" normalizeH="0" dirty="0" smtClean="0">
                <a:ln>
                  <a:noFill/>
                </a:ln>
                <a:solidFill>
                  <a:schemeClr val="bg2">
                    <a:lumMod val="75000"/>
                  </a:schemeClr>
                </a:solidFill>
                <a:effectLst/>
                <a:uLnTx/>
                <a:uFillTx/>
                <a:latin typeface="+mn-lt"/>
                <a:ea typeface="+mn-ea"/>
                <a:cs typeface="+mn-cs"/>
              </a:rPr>
              <a:t> of Psychology, TCD</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0"/>
              <a:buNone/>
              <a:tabLst/>
              <a:defRPr/>
            </a:pPr>
            <a:r>
              <a:rPr lang="en-US" sz="2800" b="0" u="none" kern="0" baseline="0" noProof="0" dirty="0" smtClean="0">
                <a:solidFill>
                  <a:schemeClr val="bg2">
                    <a:lumMod val="75000"/>
                  </a:schemeClr>
                </a:solidFill>
                <a:latin typeface="+mn-lt"/>
                <a:ea typeface="+mn-ea"/>
              </a:rPr>
              <a:t>hopperl@tcd.ie</a:t>
            </a:r>
            <a:endParaRPr kumimoji="0" lang="en-GB" sz="2800" b="0" i="0" u="none" strike="noStrike" kern="0" cap="none" spc="0" normalizeH="0" baseline="0" noProof="0" dirty="0" smtClean="0">
              <a:ln>
                <a:noFill/>
              </a:ln>
              <a:solidFill>
                <a:schemeClr val="bg2">
                  <a:lumMod val="75000"/>
                </a:schemeClr>
              </a:solidFill>
              <a:effectLst/>
              <a:uLnTx/>
              <a:uFillTx/>
              <a:latin typeface="+mn-lt"/>
              <a:ea typeface="+mn-ea"/>
              <a:cs typeface="+mn-cs"/>
            </a:endParaRPr>
          </a:p>
        </p:txBody>
      </p:sp>
      <p:sp>
        <p:nvSpPr>
          <p:cNvPr id="8" name="TextBox 7"/>
          <p:cNvSpPr txBox="1"/>
          <p:nvPr/>
        </p:nvSpPr>
        <p:spPr>
          <a:xfrm>
            <a:off x="3851920" y="332656"/>
            <a:ext cx="4896544" cy="1200329"/>
          </a:xfrm>
          <a:prstGeom prst="rect">
            <a:avLst/>
          </a:prstGeom>
          <a:noFill/>
        </p:spPr>
        <p:txBody>
          <a:bodyPr wrap="square" rtlCol="0">
            <a:spAutoFit/>
          </a:bodyPr>
          <a:lstStyle/>
          <a:p>
            <a:r>
              <a:rPr lang="en-IE" b="0" dirty="0" smtClean="0"/>
              <a:t>Acknowledgement:</a:t>
            </a:r>
          </a:p>
          <a:p>
            <a:pPr marL="0" lvl="1"/>
            <a:r>
              <a:rPr lang="en-IE" b="0" u="none" dirty="0" smtClean="0">
                <a:latin typeface="Arial" pitchFamily="34" charset="0"/>
                <a:cs typeface="Arial" pitchFamily="34" charset="0"/>
              </a:rPr>
              <a:t>This research was funded by a post graduate scholarship from Trinity College Dublin.</a:t>
            </a:r>
            <a:endParaRPr lang="en-GB" b="0" u="none" dirty="0" smtClean="0"/>
          </a:p>
          <a:p>
            <a:endParaRPr lang="en-IE" dirty="0"/>
          </a:p>
        </p:txBody>
      </p:sp>
    </p:spTree>
  </p:cSld>
  <p:clrMapOvr>
    <a:masterClrMapping/>
  </p:clrMapOvr>
  <p:transition spd="med">
    <p:fade/>
  </p:transition>
  <p:timing>
    <p:tnLst>
      <p:par>
        <p:cTn id="1" dur="indefinite" restart="never" nodeType="tmRoot"/>
      </p:par>
    </p:tnLst>
  </p:timing>
</p:sld>
</file>

<file path=ppt/theme/_rels/themeOverride1.xml.rels><?xml version="1.0" encoding="UTF-8" standalone="yes"?>
<Relationships xmlns="http://schemas.openxmlformats.org/package/2006/relationships"><Relationship Id="rId1"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00" b="0" i="0" u="none" strike="noStrike" cap="none" normalizeH="0" baseline="0">
            <a:ln>
              <a:noFill/>
            </a:ln>
            <a:solidFill>
              <a:srgbClr val="000000"/>
            </a:solidFill>
            <a:effectLst/>
            <a:latin typeface="Arial" charset="0"/>
            <a:ea typeface="ＭＳ Ｐゴシック"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Override>
</file>

<file path=ppt/theme/themeOverride2.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Override>
</file>

<file path=ppt/theme/themeOverride3.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Override>
</file>

<file path=ppt/theme/themeOverride4.xml><?xml version="1.0" encoding="utf-8"?>
<a:themeOverride xmlns:a="http://schemas.openxmlformats.org/drawingml/2006/main">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7812</TotalTime>
  <Words>2997</Words>
  <Application>Microsoft Office PowerPoint</Application>
  <PresentationFormat>On-screen Show (4:3)</PresentationFormat>
  <Paragraphs>369</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Pixel</vt:lpstr>
      <vt:lpstr>Copy of abstract submitted</vt:lpstr>
      <vt:lpstr>Smoking risk perceptions in Irish adolescents with varied smoking experience</vt:lpstr>
      <vt:lpstr>Presentation outline</vt:lpstr>
      <vt:lpstr>Making the smoking decision</vt:lpstr>
      <vt:lpstr>Adolescents and Smoking Risk</vt:lpstr>
      <vt:lpstr>Optimistic Risk Bias</vt:lpstr>
      <vt:lpstr>Measuring Risk</vt:lpstr>
      <vt:lpstr>Research Aims</vt:lpstr>
      <vt:lpstr>Research Design</vt:lpstr>
      <vt:lpstr>Relative Smoking Risk</vt:lpstr>
      <vt:lpstr>Perceived Harm from Smoking</vt:lpstr>
      <vt:lpstr>General risk-related items</vt:lpstr>
      <vt:lpstr>Participant Characteristics</vt:lpstr>
      <vt:lpstr>Results : Relative Risk</vt:lpstr>
      <vt:lpstr>Results : Relative Health Risk</vt:lpstr>
      <vt:lpstr>Results : Relative Addiction Risk</vt:lpstr>
      <vt:lpstr>Results : Avoid Health Risk Thoughts</vt:lpstr>
      <vt:lpstr>Results : Perceived Harm</vt:lpstr>
      <vt:lpstr>Results : DOSPERT Scales</vt:lpstr>
      <vt:lpstr>Summary</vt:lpstr>
      <vt:lpstr>Conclusion</vt:lpstr>
      <vt:lpstr>References</vt:lpstr>
      <vt:lpstr>Thank you for your attention</vt:lpstr>
    </vt:vector>
  </TitlesOfParts>
  <Company>School of Psychology, Trinity College Dublin.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dc:title>
  <dc:creator>GORMLEM</dc:creator>
  <cp:lastModifiedBy>Louise Hopper</cp:lastModifiedBy>
  <cp:revision>521</cp:revision>
  <cp:lastPrinted>2009-04-22T19:24:48Z</cp:lastPrinted>
  <dcterms:created xsi:type="dcterms:W3CDTF">2011-10-27T13:34:16Z</dcterms:created>
  <dcterms:modified xsi:type="dcterms:W3CDTF">2015-02-26T18:57:30Z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TC011812631033</vt:lpwstr>
  </property>
</Properties>
</file>