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xml" ContentType="application/vnd.openxmlformats-officedocument.presentationml.tags+xml"/>
  <Override PartName="/ppt/notesSlides/notesSlide5.xml" ContentType="application/vnd.openxmlformats-officedocument.presentationml.notesSlide+xml"/>
  <Override PartName="/ppt/tags/tag2.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5.xml" ContentType="application/vnd.openxmlformats-officedocument.drawingml.chart+xml"/>
  <Override PartName="/ppt/notesSlides/notesSlide11.xml" ContentType="application/vnd.openxmlformats-officedocument.presentationml.notesSlide+xml"/>
  <Override PartName="/ppt/charts/chart6.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0" r:id="rId1"/>
  </p:sldMasterIdLst>
  <p:notesMasterIdLst>
    <p:notesMasterId r:id="rId17"/>
  </p:notesMasterIdLst>
  <p:handoutMasterIdLst>
    <p:handoutMasterId r:id="rId18"/>
  </p:handoutMasterIdLst>
  <p:sldIdLst>
    <p:sldId id="258" r:id="rId2"/>
    <p:sldId id="297" r:id="rId3"/>
    <p:sldId id="303" r:id="rId4"/>
    <p:sldId id="304" r:id="rId5"/>
    <p:sldId id="311" r:id="rId6"/>
    <p:sldId id="267" r:id="rId7"/>
    <p:sldId id="318" r:id="rId8"/>
    <p:sldId id="283" r:id="rId9"/>
    <p:sldId id="316" r:id="rId10"/>
    <p:sldId id="294" r:id="rId11"/>
    <p:sldId id="295" r:id="rId12"/>
    <p:sldId id="296" r:id="rId13"/>
    <p:sldId id="312" r:id="rId14"/>
    <p:sldId id="308" r:id="rId15"/>
    <p:sldId id="269" r:id="rId16"/>
  </p:sldIdLst>
  <p:sldSz cx="9144000" cy="6858000" type="screen4x3"/>
  <p:notesSz cx="6858000" cy="9144000"/>
  <p:defaultTextStyle>
    <a:defPPr>
      <a:defRPr lang="en-GB"/>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argaret Ryan" initials="R"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00FF00"/>
    <a:srgbClr val="FA12FF"/>
    <a:srgbClr val="D6AAE8"/>
    <a:srgbClr val="FFFF00"/>
    <a:srgbClr val="CC9900"/>
    <a:srgbClr val="6600FF"/>
    <a:srgbClr val="99CCFF"/>
    <a:srgbClr val="000000"/>
    <a:srgbClr val="26AAA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615" autoAdjust="0"/>
    <p:restoredTop sz="70250" autoAdjust="0"/>
  </p:normalViewPr>
  <p:slideViewPr>
    <p:cSldViewPr snapToGrid="0">
      <p:cViewPr varScale="1">
        <p:scale>
          <a:sx n="65" d="100"/>
          <a:sy n="65" d="100"/>
        </p:scale>
        <p:origin x="1116" y="60"/>
      </p:cViewPr>
      <p:guideLst>
        <p:guide orient="horz" pos="2160"/>
        <p:guide pos="2880"/>
      </p:guideLst>
    </p:cSldViewPr>
  </p:slideViewPr>
  <p:outlineViewPr>
    <p:cViewPr>
      <p:scale>
        <a:sx n="33" d="100"/>
        <a:sy n="33" d="100"/>
      </p:scale>
      <p:origin x="0" y="4272"/>
    </p:cViewPr>
  </p:outlineViewPr>
  <p:notesTextViewPr>
    <p:cViewPr>
      <p:scale>
        <a:sx n="100" d="100"/>
        <a:sy n="100" d="100"/>
      </p:scale>
      <p:origin x="0" y="0"/>
    </p:cViewPr>
  </p:notesTextViewPr>
  <p:sorterViewPr>
    <p:cViewPr>
      <p:scale>
        <a:sx n="79" d="100"/>
        <a:sy n="79" d="100"/>
      </p:scale>
      <p:origin x="0" y="0"/>
    </p:cViewPr>
  </p:sorterViewPr>
  <p:notesViewPr>
    <p:cSldViewPr snapToGrid="0">
      <p:cViewPr varScale="1">
        <p:scale>
          <a:sx n="85" d="100"/>
          <a:sy n="85" d="100"/>
        </p:scale>
        <p:origin x="-1950" y="-78"/>
      </p:cViewPr>
      <p:guideLst>
        <p:guide orient="horz" pos="2880"/>
        <p:guide pos="2160"/>
      </p:guideLst>
    </p:cSldViewPr>
  </p:notes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file:///C:\Users\ryanf1\Documents\My%20Dropbox\AAA%20DRIVER%20EDUCATION%20PROJECT\Attitude%20to%20Speed\Prototypes%20%20Means%20and%20chart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ryanf1\Documents\My%20Dropbox\AAA%20DRIVER%20EDUCATION%20PROJECT\Thesis%20Documents\Knowledge%20All%20Times%20Final%20Files\Core%20Knowledge%20Scores%20Descriptive%20Statistics%20from%20File%20S%20Nov%202%202011.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ryanf1\Documents\My%20Dropbox\AAA%20DRIVER%20EDUCATION%20PROJECT\Attitude%20to%20Speed\Prototypes%20%20Means%20and%20charts.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ryanf1\Documents\My%20Dropbox\AAA%20DRIVER%20EDUCATION%20PROJECT\Thesis%20Documents\Knowledge%20All%20Times%20Final%20Files\Core%20Knowledge%20Scores%20Descriptive%20Statistics%20from%20File%20S%20Nov%202%202011.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ryanf1\Documents\My%20Dropbox\AAA%20DRIVER%20EDUCATION%20PROJECT\Attitude%20to%20Speed\Prototypes%20%20Means%20and%20charts.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ryanf1\Documents\My%20Dropbox\AAA%20DRIVER%20EDUCATION%20PROJECT\Attitude%20to%20Speed\Prototypes%20%20Means%20and%20chart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dLbls>
          <c:showLegendKey val="0"/>
          <c:showVal val="0"/>
          <c:showCatName val="0"/>
          <c:showSerName val="0"/>
          <c:showPercent val="0"/>
          <c:showBubbleSize val="0"/>
        </c:dLbls>
        <c:marker val="1"/>
        <c:smooth val="0"/>
        <c:axId val="201690528"/>
        <c:axId val="201691088"/>
      </c:lineChart>
      <c:catAx>
        <c:axId val="201690528"/>
        <c:scaling>
          <c:orientation val="minMax"/>
        </c:scaling>
        <c:delete val="1"/>
        <c:axPos val="b"/>
        <c:majorTickMark val="out"/>
        <c:minorTickMark val="none"/>
        <c:tickLblPos val="none"/>
        <c:crossAx val="201691088"/>
        <c:crosses val="autoZero"/>
        <c:auto val="1"/>
        <c:lblAlgn val="ctr"/>
        <c:lblOffset val="100"/>
        <c:noMultiLvlLbl val="0"/>
      </c:catAx>
      <c:valAx>
        <c:axId val="201691088"/>
        <c:scaling>
          <c:orientation val="minMax"/>
          <c:max val="3"/>
          <c:min val="1"/>
        </c:scaling>
        <c:delete val="1"/>
        <c:axPos val="l"/>
        <c:numFmt formatCode="General" sourceLinked="1"/>
        <c:majorTickMark val="out"/>
        <c:minorTickMark val="none"/>
        <c:tickLblPos val="none"/>
        <c:crossAx val="201690528"/>
        <c:crosses val="autoZero"/>
        <c:crossBetween val="between"/>
        <c:majorUnit val="0.5"/>
      </c:valAx>
      <c:spPr>
        <a:noFill/>
        <a:ln w="25400">
          <a:noFill/>
        </a:ln>
      </c:spPr>
    </c:plotArea>
    <c:plotVisOnly val="1"/>
    <c:dispBlanksAs val="gap"/>
    <c:showDLblsOverMax val="0"/>
  </c:chart>
  <c:spPr>
    <a:gradFill>
      <a:gsLst>
        <a:gs pos="0">
          <a:srgbClr val="03D4A8"/>
        </a:gs>
        <a:gs pos="25000">
          <a:srgbClr val="21D6E0"/>
        </a:gs>
        <a:gs pos="75000">
          <a:srgbClr val="0087E6"/>
        </a:gs>
        <a:gs pos="100000">
          <a:srgbClr val="005CBF"/>
        </a:gs>
      </a:gsLst>
      <a:lin ang="5400000" scaled="0"/>
    </a:gradFill>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0"/>
    </mc:Choice>
    <mc:Fallback>
      <c:style val="10"/>
    </mc:Fallback>
  </mc:AlternateContent>
  <c:chart>
    <c:title>
      <c:tx>
        <c:rich>
          <a:bodyPr/>
          <a:lstStyle/>
          <a:p>
            <a:pPr>
              <a:defRPr sz="4400"/>
            </a:pPr>
            <a:r>
              <a:rPr lang="en-US" sz="4400" dirty="0"/>
              <a:t>Knowledge test</a:t>
            </a:r>
          </a:p>
        </c:rich>
      </c:tx>
      <c:layout/>
      <c:overlay val="0"/>
    </c:title>
    <c:autoTitleDeleted val="0"/>
    <c:plotArea>
      <c:layout>
        <c:manualLayout>
          <c:layoutTarget val="inner"/>
          <c:xMode val="edge"/>
          <c:yMode val="edge"/>
          <c:x val="0.14382524059492602"/>
          <c:y val="0.15848579500944196"/>
          <c:w val="0.62799420384952065"/>
          <c:h val="0.65887900173071678"/>
        </c:manualLayout>
      </c:layout>
      <c:lineChart>
        <c:grouping val="standard"/>
        <c:varyColors val="0"/>
        <c:ser>
          <c:idx val="0"/>
          <c:order val="0"/>
          <c:tx>
            <c:strRef>
              <c:f>'Adjusted means HLM'!$C$54</c:f>
              <c:strCache>
                <c:ptCount val="1"/>
                <c:pt idx="0">
                  <c:v>Programme A</c:v>
                </c:pt>
              </c:strCache>
            </c:strRef>
          </c:tx>
          <c:spPr>
            <a:ln>
              <a:solidFill>
                <a:srgbClr val="FF6699"/>
              </a:solidFill>
            </a:ln>
          </c:spPr>
          <c:marker>
            <c:spPr>
              <a:solidFill>
                <a:srgbClr val="FF6699"/>
              </a:solidFill>
              <a:ln>
                <a:solidFill>
                  <a:srgbClr val="FF6699"/>
                </a:solidFill>
              </a:ln>
            </c:spPr>
          </c:marker>
          <c:cat>
            <c:strRef>
              <c:f>'Adjusted means HLM'!$D$53:$F$53</c:f>
              <c:strCache>
                <c:ptCount val="3"/>
                <c:pt idx="0">
                  <c:v>Baseline</c:v>
                </c:pt>
                <c:pt idx="1">
                  <c:v>Post-intervention</c:v>
                </c:pt>
                <c:pt idx="2">
                  <c:v>Follow-up</c:v>
                </c:pt>
              </c:strCache>
            </c:strRef>
          </c:cat>
          <c:val>
            <c:numRef>
              <c:f>'Adjusted means HLM'!$D$54:$F$54</c:f>
              <c:numCache>
                <c:formatCode>General</c:formatCode>
                <c:ptCount val="3"/>
                <c:pt idx="0">
                  <c:v>99.47</c:v>
                </c:pt>
                <c:pt idx="1">
                  <c:v>103.69999999999999</c:v>
                </c:pt>
                <c:pt idx="2">
                  <c:v>102.96000000000002</c:v>
                </c:pt>
              </c:numCache>
            </c:numRef>
          </c:val>
          <c:smooth val="0"/>
        </c:ser>
        <c:ser>
          <c:idx val="1"/>
          <c:order val="1"/>
          <c:tx>
            <c:strRef>
              <c:f>'Adjusted means HLM'!$C$55</c:f>
              <c:strCache>
                <c:ptCount val="1"/>
                <c:pt idx="0">
                  <c:v>Programme B</c:v>
                </c:pt>
              </c:strCache>
            </c:strRef>
          </c:tx>
          <c:spPr>
            <a:ln>
              <a:solidFill>
                <a:srgbClr val="FF0000"/>
              </a:solidFill>
            </a:ln>
          </c:spPr>
          <c:marker>
            <c:spPr>
              <a:solidFill>
                <a:srgbClr val="FF0000"/>
              </a:solidFill>
              <a:ln>
                <a:solidFill>
                  <a:srgbClr val="FF0000"/>
                </a:solidFill>
              </a:ln>
            </c:spPr>
          </c:marker>
          <c:cat>
            <c:strRef>
              <c:f>'Adjusted means HLM'!$D$53:$F$53</c:f>
              <c:strCache>
                <c:ptCount val="3"/>
                <c:pt idx="0">
                  <c:v>Baseline</c:v>
                </c:pt>
                <c:pt idx="1">
                  <c:v>Post-intervention</c:v>
                </c:pt>
                <c:pt idx="2">
                  <c:v>Follow-up</c:v>
                </c:pt>
              </c:strCache>
            </c:strRef>
          </c:cat>
          <c:val>
            <c:numRef>
              <c:f>'Adjusted means HLM'!$D$55:$F$55</c:f>
              <c:numCache>
                <c:formatCode>General</c:formatCode>
                <c:ptCount val="3"/>
                <c:pt idx="0">
                  <c:v>100.28999999999999</c:v>
                </c:pt>
                <c:pt idx="1">
                  <c:v>106.03999999999999</c:v>
                </c:pt>
                <c:pt idx="2">
                  <c:v>104.75</c:v>
                </c:pt>
              </c:numCache>
            </c:numRef>
          </c:val>
          <c:smooth val="0"/>
        </c:ser>
        <c:ser>
          <c:idx val="2"/>
          <c:order val="2"/>
          <c:tx>
            <c:strRef>
              <c:f>'Adjusted means HLM'!$C$56</c:f>
              <c:strCache>
                <c:ptCount val="1"/>
                <c:pt idx="0">
                  <c:v>Programme C</c:v>
                </c:pt>
              </c:strCache>
            </c:strRef>
          </c:tx>
          <c:spPr>
            <a:ln>
              <a:solidFill>
                <a:srgbClr val="37ED96"/>
              </a:solidFill>
            </a:ln>
          </c:spPr>
          <c:marker>
            <c:spPr>
              <a:solidFill>
                <a:srgbClr val="37ED96"/>
              </a:solidFill>
              <a:ln>
                <a:solidFill>
                  <a:srgbClr val="37ED96"/>
                </a:solidFill>
              </a:ln>
            </c:spPr>
          </c:marker>
          <c:cat>
            <c:strRef>
              <c:f>'Adjusted means HLM'!$D$53:$F$53</c:f>
              <c:strCache>
                <c:ptCount val="3"/>
                <c:pt idx="0">
                  <c:v>Baseline</c:v>
                </c:pt>
                <c:pt idx="1">
                  <c:v>Post-intervention</c:v>
                </c:pt>
                <c:pt idx="2">
                  <c:v>Follow-up</c:v>
                </c:pt>
              </c:strCache>
            </c:strRef>
          </c:cat>
          <c:val>
            <c:numRef>
              <c:f>'Adjusted means HLM'!$D$56:$F$56</c:f>
              <c:numCache>
                <c:formatCode>General</c:formatCode>
                <c:ptCount val="3"/>
                <c:pt idx="0">
                  <c:v>99.86</c:v>
                </c:pt>
                <c:pt idx="1">
                  <c:v>106.08</c:v>
                </c:pt>
                <c:pt idx="2">
                  <c:v>105.67999999999998</c:v>
                </c:pt>
              </c:numCache>
            </c:numRef>
          </c:val>
          <c:smooth val="0"/>
        </c:ser>
        <c:ser>
          <c:idx val="3"/>
          <c:order val="3"/>
          <c:tx>
            <c:strRef>
              <c:f>'Adjusted means HLM'!$C$57</c:f>
              <c:strCache>
                <c:ptCount val="1"/>
                <c:pt idx="0">
                  <c:v>Group D</c:v>
                </c:pt>
              </c:strCache>
            </c:strRef>
          </c:tx>
          <c:spPr>
            <a:ln>
              <a:solidFill>
                <a:srgbClr val="0070C0"/>
              </a:solidFill>
            </a:ln>
          </c:spPr>
          <c:marker>
            <c:spPr>
              <a:solidFill>
                <a:srgbClr val="0070C0"/>
              </a:solidFill>
              <a:ln>
                <a:solidFill>
                  <a:srgbClr val="0070C0"/>
                </a:solidFill>
              </a:ln>
            </c:spPr>
          </c:marker>
          <c:cat>
            <c:strRef>
              <c:f>'Adjusted means HLM'!$D$53:$F$53</c:f>
              <c:strCache>
                <c:ptCount val="3"/>
                <c:pt idx="0">
                  <c:v>Baseline</c:v>
                </c:pt>
                <c:pt idx="1">
                  <c:v>Post-intervention</c:v>
                </c:pt>
                <c:pt idx="2">
                  <c:v>Follow-up</c:v>
                </c:pt>
              </c:strCache>
            </c:strRef>
          </c:cat>
          <c:val>
            <c:numRef>
              <c:f>'Adjusted means HLM'!$D$57:$F$57</c:f>
              <c:numCache>
                <c:formatCode>General</c:formatCode>
                <c:ptCount val="3"/>
                <c:pt idx="0">
                  <c:v>100.49000000000002</c:v>
                </c:pt>
                <c:pt idx="1">
                  <c:v>107.69</c:v>
                </c:pt>
                <c:pt idx="2">
                  <c:v>105.49000000000002</c:v>
                </c:pt>
              </c:numCache>
            </c:numRef>
          </c:val>
          <c:smooth val="0"/>
        </c:ser>
        <c:ser>
          <c:idx val="4"/>
          <c:order val="4"/>
          <c:tx>
            <c:strRef>
              <c:f>'Adjusted means HLM'!$C$58</c:f>
              <c:strCache>
                <c:ptCount val="1"/>
                <c:pt idx="0">
                  <c:v>Group E</c:v>
                </c:pt>
              </c:strCache>
            </c:strRef>
          </c:tx>
          <c:spPr>
            <a:ln>
              <a:solidFill>
                <a:srgbClr val="FFC000"/>
              </a:solidFill>
            </a:ln>
          </c:spPr>
          <c:marker>
            <c:spPr>
              <a:solidFill>
                <a:srgbClr val="FFC000"/>
              </a:solidFill>
              <a:ln>
                <a:solidFill>
                  <a:srgbClr val="FFC000"/>
                </a:solidFill>
              </a:ln>
            </c:spPr>
          </c:marker>
          <c:cat>
            <c:strRef>
              <c:f>'Adjusted means HLM'!$D$53:$F$53</c:f>
              <c:strCache>
                <c:ptCount val="3"/>
                <c:pt idx="0">
                  <c:v>Baseline</c:v>
                </c:pt>
                <c:pt idx="1">
                  <c:v>Post-intervention</c:v>
                </c:pt>
                <c:pt idx="2">
                  <c:v>Follow-up</c:v>
                </c:pt>
              </c:strCache>
            </c:strRef>
          </c:cat>
          <c:val>
            <c:numRef>
              <c:f>'Adjusted means HLM'!$D$58:$F$58</c:f>
              <c:numCache>
                <c:formatCode>General</c:formatCode>
                <c:ptCount val="3"/>
                <c:pt idx="0">
                  <c:v>99.910000000000025</c:v>
                </c:pt>
                <c:pt idx="1">
                  <c:v>105.27999999999999</c:v>
                </c:pt>
                <c:pt idx="2">
                  <c:v>103.5</c:v>
                </c:pt>
              </c:numCache>
            </c:numRef>
          </c:val>
          <c:smooth val="0"/>
        </c:ser>
        <c:ser>
          <c:idx val="5"/>
          <c:order val="5"/>
          <c:tx>
            <c:strRef>
              <c:f>'Adjusted means HLM'!$C$59</c:f>
              <c:strCache>
                <c:ptCount val="1"/>
                <c:pt idx="0">
                  <c:v>Controls</c:v>
                </c:pt>
              </c:strCache>
            </c:strRef>
          </c:tx>
          <c:spPr>
            <a:ln>
              <a:solidFill>
                <a:schemeClr val="tx1"/>
              </a:solidFill>
            </a:ln>
          </c:spPr>
          <c:marker>
            <c:spPr>
              <a:solidFill>
                <a:schemeClr val="tx1"/>
              </a:solidFill>
              <a:ln>
                <a:solidFill>
                  <a:schemeClr val="tx1"/>
                </a:solidFill>
              </a:ln>
            </c:spPr>
          </c:marker>
          <c:cat>
            <c:strRef>
              <c:f>'Adjusted means HLM'!$D$53:$F$53</c:f>
              <c:strCache>
                <c:ptCount val="3"/>
                <c:pt idx="0">
                  <c:v>Baseline</c:v>
                </c:pt>
                <c:pt idx="1">
                  <c:v>Post-intervention</c:v>
                </c:pt>
                <c:pt idx="2">
                  <c:v>Follow-up</c:v>
                </c:pt>
              </c:strCache>
            </c:strRef>
          </c:cat>
          <c:val>
            <c:numRef>
              <c:f>'Adjusted means HLM'!$D$59:$F$59</c:f>
              <c:numCache>
                <c:formatCode>General</c:formatCode>
                <c:ptCount val="3"/>
                <c:pt idx="0">
                  <c:v>99.75</c:v>
                </c:pt>
                <c:pt idx="1">
                  <c:v>105.22999999999999</c:v>
                </c:pt>
                <c:pt idx="2">
                  <c:v>104.23</c:v>
                </c:pt>
              </c:numCache>
            </c:numRef>
          </c:val>
          <c:smooth val="0"/>
        </c:ser>
        <c:dLbls>
          <c:showLegendKey val="0"/>
          <c:showVal val="0"/>
          <c:showCatName val="0"/>
          <c:showSerName val="0"/>
          <c:showPercent val="0"/>
          <c:showBubbleSize val="0"/>
        </c:dLbls>
        <c:marker val="1"/>
        <c:smooth val="0"/>
        <c:axId val="203059632"/>
        <c:axId val="203060192"/>
      </c:lineChart>
      <c:catAx>
        <c:axId val="203059632"/>
        <c:scaling>
          <c:orientation val="minMax"/>
        </c:scaling>
        <c:delete val="0"/>
        <c:axPos val="b"/>
        <c:title>
          <c:tx>
            <c:rich>
              <a:bodyPr/>
              <a:lstStyle/>
              <a:p>
                <a:pPr>
                  <a:defRPr sz="2400"/>
                </a:pPr>
                <a:r>
                  <a:rPr lang="en-US" sz="2400" dirty="0"/>
                  <a:t>Intervention groups </a:t>
                </a:r>
              </a:p>
            </c:rich>
          </c:tx>
          <c:layout/>
          <c:overlay val="0"/>
        </c:title>
        <c:numFmt formatCode="General" sourceLinked="0"/>
        <c:majorTickMark val="out"/>
        <c:minorTickMark val="none"/>
        <c:tickLblPos val="nextTo"/>
        <c:txPr>
          <a:bodyPr/>
          <a:lstStyle/>
          <a:p>
            <a:pPr>
              <a:defRPr sz="2000" b="1"/>
            </a:pPr>
            <a:endParaRPr lang="en-US"/>
          </a:p>
        </c:txPr>
        <c:crossAx val="203060192"/>
        <c:crosses val="autoZero"/>
        <c:auto val="1"/>
        <c:lblAlgn val="ctr"/>
        <c:lblOffset val="100"/>
        <c:noMultiLvlLbl val="0"/>
      </c:catAx>
      <c:valAx>
        <c:axId val="203060192"/>
        <c:scaling>
          <c:orientation val="minMax"/>
          <c:max val="108"/>
          <c:min val="99"/>
        </c:scaling>
        <c:delete val="0"/>
        <c:axPos val="l"/>
        <c:majorGridlines>
          <c:spPr>
            <a:ln>
              <a:solidFill>
                <a:prstClr val="white"/>
              </a:solidFill>
            </a:ln>
          </c:spPr>
        </c:majorGridlines>
        <c:title>
          <c:tx>
            <c:rich>
              <a:bodyPr rot="-5400000" vert="horz"/>
              <a:lstStyle/>
              <a:p>
                <a:pPr>
                  <a:defRPr sz="2400" b="1"/>
                </a:pPr>
                <a:r>
                  <a:rPr lang="en-US" sz="2400" b="1" dirty="0"/>
                  <a:t>Proficiency scores</a:t>
                </a:r>
              </a:p>
            </c:rich>
          </c:tx>
          <c:layout/>
          <c:overlay val="0"/>
        </c:title>
        <c:numFmt formatCode="General" sourceLinked="1"/>
        <c:majorTickMark val="out"/>
        <c:minorTickMark val="none"/>
        <c:tickLblPos val="nextTo"/>
        <c:spPr>
          <a:ln>
            <a:solidFill>
              <a:schemeClr val="bg1"/>
            </a:solidFill>
          </a:ln>
        </c:spPr>
        <c:txPr>
          <a:bodyPr/>
          <a:lstStyle/>
          <a:p>
            <a:pPr>
              <a:defRPr sz="2400" b="1"/>
            </a:pPr>
            <a:endParaRPr lang="en-US"/>
          </a:p>
        </c:txPr>
        <c:crossAx val="203059632"/>
        <c:crosses val="autoZero"/>
        <c:crossBetween val="between"/>
        <c:majorUnit val="1"/>
      </c:valAx>
    </c:plotArea>
    <c:legend>
      <c:legendPos val="r"/>
      <c:layout>
        <c:manualLayout>
          <c:xMode val="edge"/>
          <c:yMode val="edge"/>
          <c:x val="0.76209722222222265"/>
          <c:y val="0.25050389554974895"/>
          <c:w val="0.23651388888888891"/>
          <c:h val="0.40414014099680856"/>
        </c:manualLayout>
      </c:layout>
      <c:overlay val="0"/>
      <c:txPr>
        <a:bodyPr/>
        <a:lstStyle/>
        <a:p>
          <a:pPr>
            <a:defRPr sz="2400" b="1"/>
          </a:pPr>
          <a:endParaRPr lang="en-US"/>
        </a:p>
      </c:txPr>
    </c:legend>
    <c:plotVisOnly val="1"/>
    <c:dispBlanksAs val="gap"/>
    <c:showDLblsOverMax val="0"/>
  </c:chart>
  <c:txPr>
    <a:bodyPr/>
    <a:lstStyle/>
    <a:p>
      <a:pPr>
        <a:defRPr>
          <a:solidFill>
            <a:schemeClr val="bg1"/>
          </a:solidFill>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dLbls>
          <c:showLegendKey val="0"/>
          <c:showVal val="0"/>
          <c:showCatName val="0"/>
          <c:showSerName val="0"/>
          <c:showPercent val="0"/>
          <c:showBubbleSize val="0"/>
        </c:dLbls>
        <c:marker val="1"/>
        <c:smooth val="0"/>
        <c:axId val="203061872"/>
        <c:axId val="203062432"/>
      </c:lineChart>
      <c:catAx>
        <c:axId val="203061872"/>
        <c:scaling>
          <c:orientation val="minMax"/>
        </c:scaling>
        <c:delete val="1"/>
        <c:axPos val="b"/>
        <c:majorTickMark val="out"/>
        <c:minorTickMark val="none"/>
        <c:tickLblPos val="none"/>
        <c:crossAx val="203062432"/>
        <c:crosses val="autoZero"/>
        <c:auto val="1"/>
        <c:lblAlgn val="ctr"/>
        <c:lblOffset val="100"/>
        <c:noMultiLvlLbl val="0"/>
      </c:catAx>
      <c:valAx>
        <c:axId val="203062432"/>
        <c:scaling>
          <c:orientation val="minMax"/>
          <c:max val="3"/>
          <c:min val="1"/>
        </c:scaling>
        <c:delete val="1"/>
        <c:axPos val="l"/>
        <c:numFmt formatCode="General" sourceLinked="1"/>
        <c:majorTickMark val="out"/>
        <c:minorTickMark val="none"/>
        <c:tickLblPos val="none"/>
        <c:crossAx val="203061872"/>
        <c:crosses val="autoZero"/>
        <c:crossBetween val="between"/>
        <c:majorUnit val="0.5"/>
      </c:valAx>
      <c:spPr>
        <a:noFill/>
        <a:ln w="25400">
          <a:noFill/>
        </a:ln>
      </c:spPr>
    </c:plotArea>
    <c:plotVisOnly val="1"/>
    <c:dispBlanksAs val="gap"/>
    <c:showDLblsOverMax val="0"/>
  </c:chart>
  <c:spPr>
    <a:gradFill>
      <a:gsLst>
        <a:gs pos="0">
          <a:srgbClr val="03D4A8"/>
        </a:gs>
        <a:gs pos="25000">
          <a:srgbClr val="21D6E0"/>
        </a:gs>
        <a:gs pos="75000">
          <a:srgbClr val="0087E6"/>
        </a:gs>
        <a:gs pos="100000">
          <a:srgbClr val="005CBF"/>
        </a:gs>
      </a:gsLst>
      <a:lin ang="5400000" scaled="0"/>
    </a:gradFill>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0"/>
    </mc:Choice>
    <mc:Fallback>
      <c:style val="10"/>
    </mc:Fallback>
  </mc:AlternateContent>
  <c:chart>
    <c:title>
      <c:tx>
        <c:rich>
          <a:bodyPr/>
          <a:lstStyle/>
          <a:p>
            <a:pPr>
              <a:defRPr/>
            </a:pPr>
            <a:r>
              <a:rPr lang="en-US"/>
              <a:t>Knowledge test</a:t>
            </a:r>
          </a:p>
        </c:rich>
      </c:tx>
      <c:layout/>
      <c:overlay val="0"/>
    </c:title>
    <c:autoTitleDeleted val="0"/>
    <c:plotArea>
      <c:layout>
        <c:manualLayout>
          <c:layoutTarget val="inner"/>
          <c:xMode val="edge"/>
          <c:yMode val="edge"/>
          <c:x val="0.14382524059492607"/>
          <c:y val="0.11033770778652667"/>
          <c:w val="0.62799420384952076"/>
          <c:h val="0.69221230679498369"/>
        </c:manualLayout>
      </c:layout>
      <c:lineChart>
        <c:grouping val="standard"/>
        <c:varyColors val="0"/>
        <c:ser>
          <c:idx val="0"/>
          <c:order val="0"/>
          <c:tx>
            <c:strRef>
              <c:f>'Adjusted means HLM'!$C$54</c:f>
              <c:strCache>
                <c:ptCount val="1"/>
                <c:pt idx="0">
                  <c:v>Programme A</c:v>
                </c:pt>
              </c:strCache>
            </c:strRef>
          </c:tx>
          <c:spPr>
            <a:ln>
              <a:solidFill>
                <a:srgbClr val="FF6699"/>
              </a:solidFill>
            </a:ln>
          </c:spPr>
          <c:marker>
            <c:spPr>
              <a:solidFill>
                <a:srgbClr val="FF6699"/>
              </a:solidFill>
              <a:ln>
                <a:solidFill>
                  <a:srgbClr val="FF6699"/>
                </a:solidFill>
              </a:ln>
            </c:spPr>
          </c:marker>
          <c:cat>
            <c:strRef>
              <c:f>'Adjusted means HLM'!$D$53:$F$53</c:f>
              <c:strCache>
                <c:ptCount val="3"/>
                <c:pt idx="0">
                  <c:v>Baseline</c:v>
                </c:pt>
                <c:pt idx="1">
                  <c:v>Post-intervention</c:v>
                </c:pt>
                <c:pt idx="2">
                  <c:v>Follow-up</c:v>
                </c:pt>
              </c:strCache>
            </c:strRef>
          </c:cat>
          <c:val>
            <c:numRef>
              <c:f>'Adjusted means HLM'!$D$54:$F$54</c:f>
              <c:numCache>
                <c:formatCode>General</c:formatCode>
                <c:ptCount val="3"/>
                <c:pt idx="0">
                  <c:v>99.47</c:v>
                </c:pt>
                <c:pt idx="1">
                  <c:v>103.69999999999999</c:v>
                </c:pt>
                <c:pt idx="2">
                  <c:v>102.96000000000002</c:v>
                </c:pt>
              </c:numCache>
            </c:numRef>
          </c:val>
          <c:smooth val="0"/>
        </c:ser>
        <c:ser>
          <c:idx val="1"/>
          <c:order val="1"/>
          <c:tx>
            <c:strRef>
              <c:f>'Adjusted means HLM'!$C$55</c:f>
              <c:strCache>
                <c:ptCount val="1"/>
                <c:pt idx="0">
                  <c:v>Programme B</c:v>
                </c:pt>
              </c:strCache>
            </c:strRef>
          </c:tx>
          <c:spPr>
            <a:ln>
              <a:solidFill>
                <a:srgbClr val="FF0000"/>
              </a:solidFill>
            </a:ln>
          </c:spPr>
          <c:marker>
            <c:spPr>
              <a:solidFill>
                <a:srgbClr val="FF0000"/>
              </a:solidFill>
              <a:ln>
                <a:solidFill>
                  <a:srgbClr val="FF0000"/>
                </a:solidFill>
              </a:ln>
            </c:spPr>
          </c:marker>
          <c:cat>
            <c:strRef>
              <c:f>'Adjusted means HLM'!$D$53:$F$53</c:f>
              <c:strCache>
                <c:ptCount val="3"/>
                <c:pt idx="0">
                  <c:v>Baseline</c:v>
                </c:pt>
                <c:pt idx="1">
                  <c:v>Post-intervention</c:v>
                </c:pt>
                <c:pt idx="2">
                  <c:v>Follow-up</c:v>
                </c:pt>
              </c:strCache>
            </c:strRef>
          </c:cat>
          <c:val>
            <c:numRef>
              <c:f>'Adjusted means HLM'!$D$55:$F$55</c:f>
              <c:numCache>
                <c:formatCode>General</c:formatCode>
                <c:ptCount val="3"/>
                <c:pt idx="0">
                  <c:v>100.28999999999999</c:v>
                </c:pt>
                <c:pt idx="1">
                  <c:v>106.03999999999999</c:v>
                </c:pt>
                <c:pt idx="2">
                  <c:v>104.75</c:v>
                </c:pt>
              </c:numCache>
            </c:numRef>
          </c:val>
          <c:smooth val="0"/>
        </c:ser>
        <c:ser>
          <c:idx val="2"/>
          <c:order val="2"/>
          <c:tx>
            <c:strRef>
              <c:f>'Adjusted means HLM'!$C$56</c:f>
              <c:strCache>
                <c:ptCount val="1"/>
                <c:pt idx="0">
                  <c:v>Programme C</c:v>
                </c:pt>
              </c:strCache>
            </c:strRef>
          </c:tx>
          <c:spPr>
            <a:ln>
              <a:solidFill>
                <a:srgbClr val="37ED96"/>
              </a:solidFill>
            </a:ln>
          </c:spPr>
          <c:marker>
            <c:spPr>
              <a:solidFill>
                <a:srgbClr val="37ED96"/>
              </a:solidFill>
              <a:ln>
                <a:solidFill>
                  <a:srgbClr val="37ED96"/>
                </a:solidFill>
              </a:ln>
            </c:spPr>
          </c:marker>
          <c:cat>
            <c:strRef>
              <c:f>'Adjusted means HLM'!$D$53:$F$53</c:f>
              <c:strCache>
                <c:ptCount val="3"/>
                <c:pt idx="0">
                  <c:v>Baseline</c:v>
                </c:pt>
                <c:pt idx="1">
                  <c:v>Post-intervention</c:v>
                </c:pt>
                <c:pt idx="2">
                  <c:v>Follow-up</c:v>
                </c:pt>
              </c:strCache>
            </c:strRef>
          </c:cat>
          <c:val>
            <c:numRef>
              <c:f>'Adjusted means HLM'!$D$56:$F$56</c:f>
              <c:numCache>
                <c:formatCode>General</c:formatCode>
                <c:ptCount val="3"/>
                <c:pt idx="0">
                  <c:v>99.86</c:v>
                </c:pt>
                <c:pt idx="1">
                  <c:v>106.08</c:v>
                </c:pt>
                <c:pt idx="2">
                  <c:v>105.67999999999998</c:v>
                </c:pt>
              </c:numCache>
            </c:numRef>
          </c:val>
          <c:smooth val="0"/>
        </c:ser>
        <c:ser>
          <c:idx val="3"/>
          <c:order val="3"/>
          <c:tx>
            <c:strRef>
              <c:f>'Adjusted means HLM'!$C$57</c:f>
              <c:strCache>
                <c:ptCount val="1"/>
                <c:pt idx="0">
                  <c:v>Group D</c:v>
                </c:pt>
              </c:strCache>
            </c:strRef>
          </c:tx>
          <c:spPr>
            <a:ln>
              <a:solidFill>
                <a:srgbClr val="0070C0"/>
              </a:solidFill>
            </a:ln>
          </c:spPr>
          <c:marker>
            <c:spPr>
              <a:solidFill>
                <a:srgbClr val="0070C0"/>
              </a:solidFill>
              <a:ln>
                <a:solidFill>
                  <a:srgbClr val="0070C0"/>
                </a:solidFill>
              </a:ln>
            </c:spPr>
          </c:marker>
          <c:cat>
            <c:strRef>
              <c:f>'Adjusted means HLM'!$D$53:$F$53</c:f>
              <c:strCache>
                <c:ptCount val="3"/>
                <c:pt idx="0">
                  <c:v>Baseline</c:v>
                </c:pt>
                <c:pt idx="1">
                  <c:v>Post-intervention</c:v>
                </c:pt>
                <c:pt idx="2">
                  <c:v>Follow-up</c:v>
                </c:pt>
              </c:strCache>
            </c:strRef>
          </c:cat>
          <c:val>
            <c:numRef>
              <c:f>'Adjusted means HLM'!$D$57:$F$57</c:f>
              <c:numCache>
                <c:formatCode>General</c:formatCode>
                <c:ptCount val="3"/>
                <c:pt idx="0">
                  <c:v>100.49000000000002</c:v>
                </c:pt>
                <c:pt idx="1">
                  <c:v>107.69</c:v>
                </c:pt>
                <c:pt idx="2">
                  <c:v>105.49000000000002</c:v>
                </c:pt>
              </c:numCache>
            </c:numRef>
          </c:val>
          <c:smooth val="0"/>
        </c:ser>
        <c:ser>
          <c:idx val="4"/>
          <c:order val="4"/>
          <c:tx>
            <c:strRef>
              <c:f>'Adjusted means HLM'!$C$58</c:f>
              <c:strCache>
                <c:ptCount val="1"/>
                <c:pt idx="0">
                  <c:v>Group E</c:v>
                </c:pt>
              </c:strCache>
            </c:strRef>
          </c:tx>
          <c:spPr>
            <a:ln>
              <a:solidFill>
                <a:srgbClr val="FFC000"/>
              </a:solidFill>
            </a:ln>
          </c:spPr>
          <c:marker>
            <c:spPr>
              <a:solidFill>
                <a:srgbClr val="FFC000"/>
              </a:solidFill>
              <a:ln>
                <a:solidFill>
                  <a:srgbClr val="FFC000"/>
                </a:solidFill>
              </a:ln>
            </c:spPr>
          </c:marker>
          <c:cat>
            <c:strRef>
              <c:f>'Adjusted means HLM'!$D$53:$F$53</c:f>
              <c:strCache>
                <c:ptCount val="3"/>
                <c:pt idx="0">
                  <c:v>Baseline</c:v>
                </c:pt>
                <c:pt idx="1">
                  <c:v>Post-intervention</c:v>
                </c:pt>
                <c:pt idx="2">
                  <c:v>Follow-up</c:v>
                </c:pt>
              </c:strCache>
            </c:strRef>
          </c:cat>
          <c:val>
            <c:numRef>
              <c:f>'Adjusted means HLM'!$D$58:$F$58</c:f>
              <c:numCache>
                <c:formatCode>General</c:formatCode>
                <c:ptCount val="3"/>
                <c:pt idx="0">
                  <c:v>99.910000000000025</c:v>
                </c:pt>
                <c:pt idx="1">
                  <c:v>105.27999999999999</c:v>
                </c:pt>
                <c:pt idx="2">
                  <c:v>103.5</c:v>
                </c:pt>
              </c:numCache>
            </c:numRef>
          </c:val>
          <c:smooth val="0"/>
        </c:ser>
        <c:ser>
          <c:idx val="5"/>
          <c:order val="5"/>
          <c:tx>
            <c:strRef>
              <c:f>'Adjusted means HLM'!$C$59</c:f>
              <c:strCache>
                <c:ptCount val="1"/>
                <c:pt idx="0">
                  <c:v>Controls</c:v>
                </c:pt>
              </c:strCache>
            </c:strRef>
          </c:tx>
          <c:spPr>
            <a:ln>
              <a:solidFill>
                <a:schemeClr val="tx1"/>
              </a:solidFill>
            </a:ln>
          </c:spPr>
          <c:marker>
            <c:spPr>
              <a:solidFill>
                <a:schemeClr val="tx1"/>
              </a:solidFill>
              <a:ln>
                <a:solidFill>
                  <a:schemeClr val="tx1"/>
                </a:solidFill>
              </a:ln>
            </c:spPr>
          </c:marker>
          <c:cat>
            <c:strRef>
              <c:f>'Adjusted means HLM'!$D$53:$F$53</c:f>
              <c:strCache>
                <c:ptCount val="3"/>
                <c:pt idx="0">
                  <c:v>Baseline</c:v>
                </c:pt>
                <c:pt idx="1">
                  <c:v>Post-intervention</c:v>
                </c:pt>
                <c:pt idx="2">
                  <c:v>Follow-up</c:v>
                </c:pt>
              </c:strCache>
            </c:strRef>
          </c:cat>
          <c:val>
            <c:numRef>
              <c:f>'Adjusted means HLM'!$D$59:$F$59</c:f>
              <c:numCache>
                <c:formatCode>General</c:formatCode>
                <c:ptCount val="3"/>
                <c:pt idx="0">
                  <c:v>99.75</c:v>
                </c:pt>
                <c:pt idx="1">
                  <c:v>105.22999999999999</c:v>
                </c:pt>
                <c:pt idx="2">
                  <c:v>104.23</c:v>
                </c:pt>
              </c:numCache>
            </c:numRef>
          </c:val>
          <c:smooth val="0"/>
        </c:ser>
        <c:dLbls>
          <c:showLegendKey val="0"/>
          <c:showVal val="0"/>
          <c:showCatName val="0"/>
          <c:showSerName val="0"/>
          <c:showPercent val="0"/>
          <c:showBubbleSize val="0"/>
        </c:dLbls>
        <c:marker val="1"/>
        <c:smooth val="0"/>
        <c:axId val="203067472"/>
        <c:axId val="203068032"/>
      </c:lineChart>
      <c:catAx>
        <c:axId val="203067472"/>
        <c:scaling>
          <c:orientation val="minMax"/>
        </c:scaling>
        <c:delete val="0"/>
        <c:axPos val="b"/>
        <c:title>
          <c:tx>
            <c:rich>
              <a:bodyPr/>
              <a:lstStyle/>
              <a:p>
                <a:pPr>
                  <a:defRPr/>
                </a:pPr>
                <a:r>
                  <a:rPr lang="en-US"/>
                  <a:t>Intervention groups </a:t>
                </a:r>
              </a:p>
            </c:rich>
          </c:tx>
          <c:layout>
            <c:manualLayout>
              <c:xMode val="edge"/>
              <c:yMode val="edge"/>
              <c:x val="0.31551673228346477"/>
              <c:y val="0.89997914843977855"/>
            </c:manualLayout>
          </c:layout>
          <c:overlay val="0"/>
        </c:title>
        <c:numFmt formatCode="General" sourceLinked="0"/>
        <c:majorTickMark val="out"/>
        <c:minorTickMark val="none"/>
        <c:tickLblPos val="nextTo"/>
        <c:txPr>
          <a:bodyPr/>
          <a:lstStyle/>
          <a:p>
            <a:pPr>
              <a:defRPr sz="2000"/>
            </a:pPr>
            <a:endParaRPr lang="en-US"/>
          </a:p>
        </c:txPr>
        <c:crossAx val="203068032"/>
        <c:crosses val="autoZero"/>
        <c:auto val="1"/>
        <c:lblAlgn val="ctr"/>
        <c:lblOffset val="100"/>
        <c:noMultiLvlLbl val="0"/>
      </c:catAx>
      <c:valAx>
        <c:axId val="203068032"/>
        <c:scaling>
          <c:orientation val="minMax"/>
          <c:max val="108"/>
          <c:min val="99"/>
        </c:scaling>
        <c:delete val="0"/>
        <c:axPos val="l"/>
        <c:majorGridlines>
          <c:spPr>
            <a:ln>
              <a:solidFill>
                <a:prstClr val="white"/>
              </a:solidFill>
            </a:ln>
          </c:spPr>
        </c:majorGridlines>
        <c:title>
          <c:tx>
            <c:rich>
              <a:bodyPr rot="-5400000" vert="horz"/>
              <a:lstStyle/>
              <a:p>
                <a:pPr>
                  <a:defRPr/>
                </a:pPr>
                <a:r>
                  <a:rPr lang="en-US"/>
                  <a:t>Proficiency scores</a:t>
                </a:r>
              </a:p>
            </c:rich>
          </c:tx>
          <c:layout/>
          <c:overlay val="0"/>
        </c:title>
        <c:numFmt formatCode="General" sourceLinked="1"/>
        <c:majorTickMark val="out"/>
        <c:minorTickMark val="none"/>
        <c:tickLblPos val="nextTo"/>
        <c:spPr>
          <a:ln>
            <a:solidFill>
              <a:schemeClr val="bg1"/>
            </a:solidFill>
          </a:ln>
        </c:spPr>
        <c:crossAx val="203067472"/>
        <c:crosses val="autoZero"/>
        <c:crossBetween val="between"/>
        <c:majorUnit val="1"/>
      </c:valAx>
    </c:plotArea>
    <c:legend>
      <c:legendPos val="r"/>
      <c:layout>
        <c:manualLayout>
          <c:xMode val="edge"/>
          <c:yMode val="edge"/>
          <c:x val="0.76209722222222265"/>
          <c:y val="0.250503895549749"/>
          <c:w val="0.23651388888888891"/>
          <c:h val="0.40414014099680856"/>
        </c:manualLayout>
      </c:layout>
      <c:overlay val="0"/>
    </c:legend>
    <c:plotVisOnly val="1"/>
    <c:dispBlanksAs val="gap"/>
    <c:showDLblsOverMax val="0"/>
  </c:chart>
  <c:txPr>
    <a:bodyPr/>
    <a:lstStyle/>
    <a:p>
      <a:pPr>
        <a:defRPr sz="2400" b="1">
          <a:solidFill>
            <a:srgbClr val="FFFF99"/>
          </a:solidFill>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IE"/>
              <a:t>Negative Characteristics </a:t>
            </a:r>
          </a:p>
        </c:rich>
      </c:tx>
      <c:layout>
        <c:manualLayout>
          <c:xMode val="edge"/>
          <c:yMode val="edge"/>
          <c:x val="0.24998961067366579"/>
          <c:y val="7.4578484753104121E-2"/>
        </c:manualLayout>
      </c:layout>
      <c:overlay val="0"/>
    </c:title>
    <c:autoTitleDeleted val="0"/>
    <c:plotArea>
      <c:layout>
        <c:manualLayout>
          <c:layoutTarget val="inner"/>
          <c:xMode val="edge"/>
          <c:yMode val="edge"/>
          <c:x val="7.9196850393700821E-2"/>
          <c:y val="3.2321745807975082E-2"/>
          <c:w val="0.69505314960629916"/>
          <c:h val="0.85921649531799749"/>
        </c:manualLayout>
      </c:layout>
      <c:lineChart>
        <c:grouping val="standard"/>
        <c:varyColors val="0"/>
        <c:ser>
          <c:idx val="0"/>
          <c:order val="0"/>
          <c:tx>
            <c:strRef>
              <c:f>Sheet1!$G$26</c:f>
              <c:strCache>
                <c:ptCount val="1"/>
                <c:pt idx="0">
                  <c:v>Programme A</c:v>
                </c:pt>
              </c:strCache>
            </c:strRef>
          </c:tx>
          <c:spPr>
            <a:ln w="38100">
              <a:solidFill>
                <a:srgbClr val="FFFF00"/>
              </a:solidFill>
            </a:ln>
          </c:spPr>
          <c:marker>
            <c:spPr>
              <a:solidFill>
                <a:srgbClr val="FFFF00"/>
              </a:solidFill>
              <a:ln>
                <a:solidFill>
                  <a:srgbClr val="FFFF00"/>
                </a:solidFill>
              </a:ln>
            </c:spPr>
          </c:marker>
          <c:cat>
            <c:strRef>
              <c:f>Sheet1!$H$25:$J$25</c:f>
              <c:strCache>
                <c:ptCount val="3"/>
                <c:pt idx="0">
                  <c:v>Baseline</c:v>
                </c:pt>
                <c:pt idx="1">
                  <c:v>Post-intervention</c:v>
                </c:pt>
                <c:pt idx="2">
                  <c:v>Follow-up</c:v>
                </c:pt>
              </c:strCache>
            </c:strRef>
          </c:cat>
          <c:val>
            <c:numRef>
              <c:f>Sheet1!$H$26:$J$26</c:f>
              <c:numCache>
                <c:formatCode>General</c:formatCode>
                <c:ptCount val="3"/>
                <c:pt idx="0">
                  <c:v>3.5</c:v>
                </c:pt>
                <c:pt idx="1">
                  <c:v>3.75</c:v>
                </c:pt>
                <c:pt idx="2">
                  <c:v>3.4299999999999997</c:v>
                </c:pt>
              </c:numCache>
            </c:numRef>
          </c:val>
          <c:smooth val="0"/>
        </c:ser>
        <c:ser>
          <c:idx val="1"/>
          <c:order val="1"/>
          <c:tx>
            <c:strRef>
              <c:f>Sheet1!$G$27</c:f>
              <c:strCache>
                <c:ptCount val="1"/>
                <c:pt idx="0">
                  <c:v>Programme B</c:v>
                </c:pt>
              </c:strCache>
            </c:strRef>
          </c:tx>
          <c:spPr>
            <a:ln w="38100"/>
          </c:spPr>
          <c:cat>
            <c:strRef>
              <c:f>Sheet1!$H$25:$J$25</c:f>
              <c:strCache>
                <c:ptCount val="3"/>
                <c:pt idx="0">
                  <c:v>Baseline</c:v>
                </c:pt>
                <c:pt idx="1">
                  <c:v>Post-intervention</c:v>
                </c:pt>
                <c:pt idx="2">
                  <c:v>Follow-up</c:v>
                </c:pt>
              </c:strCache>
            </c:strRef>
          </c:cat>
          <c:val>
            <c:numRef>
              <c:f>Sheet1!$H$27:$J$27</c:f>
              <c:numCache>
                <c:formatCode>General</c:formatCode>
                <c:ptCount val="3"/>
                <c:pt idx="0">
                  <c:v>3.51</c:v>
                </c:pt>
                <c:pt idx="1">
                  <c:v>3.66</c:v>
                </c:pt>
                <c:pt idx="2">
                  <c:v>3.4</c:v>
                </c:pt>
              </c:numCache>
            </c:numRef>
          </c:val>
          <c:smooth val="0"/>
        </c:ser>
        <c:ser>
          <c:idx val="2"/>
          <c:order val="2"/>
          <c:tx>
            <c:strRef>
              <c:f>Sheet1!$G$28</c:f>
              <c:strCache>
                <c:ptCount val="1"/>
                <c:pt idx="0">
                  <c:v>Programme C</c:v>
                </c:pt>
              </c:strCache>
            </c:strRef>
          </c:tx>
          <c:spPr>
            <a:ln w="44450">
              <a:solidFill>
                <a:srgbClr val="FA12FF"/>
              </a:solidFill>
            </a:ln>
          </c:spPr>
          <c:marker>
            <c:spPr>
              <a:solidFill>
                <a:srgbClr val="FA12FF"/>
              </a:solidFill>
              <a:ln>
                <a:solidFill>
                  <a:srgbClr val="FA12FF"/>
                </a:solidFill>
              </a:ln>
            </c:spPr>
          </c:marker>
          <c:cat>
            <c:strRef>
              <c:f>Sheet1!$H$25:$J$25</c:f>
              <c:strCache>
                <c:ptCount val="3"/>
                <c:pt idx="0">
                  <c:v>Baseline</c:v>
                </c:pt>
                <c:pt idx="1">
                  <c:v>Post-intervention</c:v>
                </c:pt>
                <c:pt idx="2">
                  <c:v>Follow-up</c:v>
                </c:pt>
              </c:strCache>
            </c:strRef>
          </c:cat>
          <c:val>
            <c:numRef>
              <c:f>Sheet1!$H$28:$J$28</c:f>
              <c:numCache>
                <c:formatCode>General</c:formatCode>
                <c:ptCount val="3"/>
                <c:pt idx="0">
                  <c:v>3.66</c:v>
                </c:pt>
                <c:pt idx="1">
                  <c:v>3.9</c:v>
                </c:pt>
                <c:pt idx="2">
                  <c:v>3.4099999999999997</c:v>
                </c:pt>
              </c:numCache>
            </c:numRef>
          </c:val>
          <c:smooth val="0"/>
        </c:ser>
        <c:ser>
          <c:idx val="3"/>
          <c:order val="3"/>
          <c:tx>
            <c:strRef>
              <c:f>Sheet1!$G$29</c:f>
              <c:strCache>
                <c:ptCount val="1"/>
                <c:pt idx="0">
                  <c:v>Group D</c:v>
                </c:pt>
              </c:strCache>
            </c:strRef>
          </c:tx>
          <c:spPr>
            <a:ln w="38100">
              <a:solidFill>
                <a:srgbClr val="00FF00"/>
              </a:solidFill>
            </a:ln>
          </c:spPr>
          <c:marker>
            <c:spPr>
              <a:solidFill>
                <a:srgbClr val="00FF00"/>
              </a:solidFill>
              <a:ln>
                <a:solidFill>
                  <a:srgbClr val="00FF00"/>
                </a:solidFill>
              </a:ln>
            </c:spPr>
          </c:marker>
          <c:cat>
            <c:strRef>
              <c:f>Sheet1!$H$25:$J$25</c:f>
              <c:strCache>
                <c:ptCount val="3"/>
                <c:pt idx="0">
                  <c:v>Baseline</c:v>
                </c:pt>
                <c:pt idx="1">
                  <c:v>Post-intervention</c:v>
                </c:pt>
                <c:pt idx="2">
                  <c:v>Follow-up</c:v>
                </c:pt>
              </c:strCache>
            </c:strRef>
          </c:cat>
          <c:val>
            <c:numRef>
              <c:f>Sheet1!$H$29:$J$29</c:f>
              <c:numCache>
                <c:formatCode>General</c:formatCode>
                <c:ptCount val="3"/>
                <c:pt idx="0">
                  <c:v>3.29</c:v>
                </c:pt>
                <c:pt idx="1">
                  <c:v>3.58</c:v>
                </c:pt>
                <c:pt idx="2">
                  <c:v>3.34</c:v>
                </c:pt>
              </c:numCache>
            </c:numRef>
          </c:val>
          <c:smooth val="0"/>
        </c:ser>
        <c:ser>
          <c:idx val="4"/>
          <c:order val="4"/>
          <c:tx>
            <c:strRef>
              <c:f>Sheet1!$G$30</c:f>
              <c:strCache>
                <c:ptCount val="1"/>
                <c:pt idx="0">
                  <c:v>Group E</c:v>
                </c:pt>
              </c:strCache>
            </c:strRef>
          </c:tx>
          <c:spPr>
            <a:ln w="38100">
              <a:solidFill>
                <a:srgbClr val="FFC000"/>
              </a:solidFill>
            </a:ln>
          </c:spPr>
          <c:marker>
            <c:spPr>
              <a:solidFill>
                <a:srgbClr val="FFC000"/>
              </a:solidFill>
              <a:ln>
                <a:solidFill>
                  <a:srgbClr val="FFC000"/>
                </a:solidFill>
              </a:ln>
            </c:spPr>
          </c:marker>
          <c:cat>
            <c:strRef>
              <c:f>Sheet1!$H$25:$J$25</c:f>
              <c:strCache>
                <c:ptCount val="3"/>
                <c:pt idx="0">
                  <c:v>Baseline</c:v>
                </c:pt>
                <c:pt idx="1">
                  <c:v>Post-intervention</c:v>
                </c:pt>
                <c:pt idx="2">
                  <c:v>Follow-up</c:v>
                </c:pt>
              </c:strCache>
            </c:strRef>
          </c:cat>
          <c:val>
            <c:numRef>
              <c:f>Sheet1!$H$30:$J$30</c:f>
              <c:numCache>
                <c:formatCode>General</c:formatCode>
                <c:ptCount val="3"/>
                <c:pt idx="0">
                  <c:v>3.4699999999999998</c:v>
                </c:pt>
                <c:pt idx="1">
                  <c:v>3.64</c:v>
                </c:pt>
                <c:pt idx="2">
                  <c:v>3.51</c:v>
                </c:pt>
              </c:numCache>
            </c:numRef>
          </c:val>
          <c:smooth val="0"/>
        </c:ser>
        <c:ser>
          <c:idx val="5"/>
          <c:order val="5"/>
          <c:tx>
            <c:strRef>
              <c:f>Sheet1!$G$31</c:f>
              <c:strCache>
                <c:ptCount val="1"/>
                <c:pt idx="0">
                  <c:v>CONTROL</c:v>
                </c:pt>
              </c:strCache>
            </c:strRef>
          </c:tx>
          <c:spPr>
            <a:ln w="38100">
              <a:solidFill>
                <a:srgbClr val="FF0000"/>
              </a:solidFill>
            </a:ln>
          </c:spPr>
          <c:marker>
            <c:spPr>
              <a:solidFill>
                <a:srgbClr val="FF0000"/>
              </a:solidFill>
              <a:ln>
                <a:solidFill>
                  <a:srgbClr val="FF0000"/>
                </a:solidFill>
              </a:ln>
            </c:spPr>
          </c:marker>
          <c:cat>
            <c:strRef>
              <c:f>Sheet1!$H$25:$J$25</c:f>
              <c:strCache>
                <c:ptCount val="3"/>
                <c:pt idx="0">
                  <c:v>Baseline</c:v>
                </c:pt>
                <c:pt idx="1">
                  <c:v>Post-intervention</c:v>
                </c:pt>
                <c:pt idx="2">
                  <c:v>Follow-up</c:v>
                </c:pt>
              </c:strCache>
            </c:strRef>
          </c:cat>
          <c:val>
            <c:numRef>
              <c:f>Sheet1!$H$31:$J$31</c:f>
              <c:numCache>
                <c:formatCode>General</c:formatCode>
                <c:ptCount val="3"/>
                <c:pt idx="0">
                  <c:v>3.3899999999999997</c:v>
                </c:pt>
                <c:pt idx="1">
                  <c:v>3.55</c:v>
                </c:pt>
                <c:pt idx="2">
                  <c:v>3.09</c:v>
                </c:pt>
              </c:numCache>
            </c:numRef>
          </c:val>
          <c:smooth val="0"/>
        </c:ser>
        <c:dLbls>
          <c:showLegendKey val="0"/>
          <c:showVal val="0"/>
          <c:showCatName val="0"/>
          <c:showSerName val="0"/>
          <c:showPercent val="0"/>
          <c:showBubbleSize val="0"/>
        </c:dLbls>
        <c:marker val="1"/>
        <c:smooth val="0"/>
        <c:axId val="235696720"/>
        <c:axId val="235697280"/>
      </c:lineChart>
      <c:catAx>
        <c:axId val="235696720"/>
        <c:scaling>
          <c:orientation val="minMax"/>
        </c:scaling>
        <c:delete val="0"/>
        <c:axPos val="b"/>
        <c:numFmt formatCode="General" sourceLinked="0"/>
        <c:majorTickMark val="out"/>
        <c:minorTickMark val="none"/>
        <c:tickLblPos val="nextTo"/>
        <c:txPr>
          <a:bodyPr/>
          <a:lstStyle/>
          <a:p>
            <a:pPr>
              <a:defRPr sz="2000" b="1">
                <a:solidFill>
                  <a:srgbClr val="FFFF99"/>
                </a:solidFill>
              </a:defRPr>
            </a:pPr>
            <a:endParaRPr lang="en-US"/>
          </a:p>
        </c:txPr>
        <c:crossAx val="235697280"/>
        <c:crosses val="autoZero"/>
        <c:auto val="1"/>
        <c:lblAlgn val="ctr"/>
        <c:lblOffset val="100"/>
        <c:noMultiLvlLbl val="0"/>
      </c:catAx>
      <c:valAx>
        <c:axId val="235697280"/>
        <c:scaling>
          <c:orientation val="minMax"/>
          <c:max val="4.5"/>
          <c:min val="2.5"/>
        </c:scaling>
        <c:delete val="0"/>
        <c:axPos val="l"/>
        <c:majorGridlines>
          <c:spPr>
            <a:ln>
              <a:solidFill>
                <a:prstClr val="white"/>
              </a:solidFill>
            </a:ln>
          </c:spPr>
        </c:majorGridlines>
        <c:numFmt formatCode="General" sourceLinked="1"/>
        <c:majorTickMark val="out"/>
        <c:minorTickMark val="none"/>
        <c:tickLblPos val="nextTo"/>
        <c:spPr>
          <a:ln w="38100" cmpd="sng">
            <a:solidFill>
              <a:schemeClr val="bg1"/>
            </a:solidFill>
          </a:ln>
        </c:spPr>
        <c:txPr>
          <a:bodyPr/>
          <a:lstStyle/>
          <a:p>
            <a:pPr>
              <a:defRPr b="1"/>
            </a:pPr>
            <a:endParaRPr lang="en-US"/>
          </a:p>
        </c:txPr>
        <c:crossAx val="235696720"/>
        <c:crosses val="autoZero"/>
        <c:crossBetween val="between"/>
        <c:majorUnit val="0.5"/>
        <c:minorUnit val="0.25"/>
      </c:valAx>
    </c:plotArea>
    <c:legend>
      <c:legendPos val="r"/>
      <c:layout/>
      <c:overlay val="0"/>
      <c:txPr>
        <a:bodyPr/>
        <a:lstStyle/>
        <a:p>
          <a:pPr>
            <a:defRPr b="1"/>
          </a:pPr>
          <a:endParaRPr lang="en-US"/>
        </a:p>
      </c:txPr>
    </c:legend>
    <c:plotVisOnly val="1"/>
    <c:dispBlanksAs val="gap"/>
    <c:showDLblsOverMax val="0"/>
  </c:chart>
  <c:spPr>
    <a:gradFill>
      <a:gsLst>
        <a:gs pos="0">
          <a:srgbClr val="03D4A8"/>
        </a:gs>
        <a:gs pos="25000">
          <a:srgbClr val="21D6E0"/>
        </a:gs>
        <a:gs pos="75000">
          <a:srgbClr val="0087E6"/>
        </a:gs>
        <a:gs pos="100000">
          <a:srgbClr val="005CBF"/>
        </a:gs>
      </a:gsLst>
      <a:lin ang="5400000" scaled="0"/>
    </a:gradFill>
  </c:spPr>
  <c:txPr>
    <a:bodyPr/>
    <a:lstStyle/>
    <a:p>
      <a:pPr>
        <a:defRPr sz="2400">
          <a:solidFill>
            <a:srgbClr val="FFFF99"/>
          </a:solidFill>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3200" b="1">
                <a:solidFill>
                  <a:schemeClr val="bg1"/>
                </a:solidFill>
              </a:defRPr>
            </a:pPr>
            <a:r>
              <a:rPr lang="en-IE" sz="3200" b="1" dirty="0">
                <a:solidFill>
                  <a:schemeClr val="bg1"/>
                </a:solidFill>
              </a:rPr>
              <a:t>Positive</a:t>
            </a:r>
            <a:r>
              <a:rPr lang="en-IE" sz="3200" b="1" baseline="0" dirty="0">
                <a:solidFill>
                  <a:schemeClr val="bg1"/>
                </a:solidFill>
              </a:rPr>
              <a:t> Characteristics</a:t>
            </a:r>
            <a:endParaRPr lang="en-IE" sz="3200" b="1" dirty="0">
              <a:solidFill>
                <a:schemeClr val="bg1"/>
              </a:solidFill>
            </a:endParaRPr>
          </a:p>
        </c:rich>
      </c:tx>
      <c:layout/>
      <c:overlay val="0"/>
    </c:title>
    <c:autoTitleDeleted val="0"/>
    <c:plotArea>
      <c:layout/>
      <c:lineChart>
        <c:grouping val="standard"/>
        <c:varyColors val="0"/>
        <c:ser>
          <c:idx val="0"/>
          <c:order val="0"/>
          <c:tx>
            <c:strRef>
              <c:f>Sheet1!$C$26</c:f>
              <c:strCache>
                <c:ptCount val="1"/>
                <c:pt idx="0">
                  <c:v>Programme A</c:v>
                </c:pt>
              </c:strCache>
            </c:strRef>
          </c:tx>
          <c:spPr>
            <a:ln>
              <a:solidFill>
                <a:srgbClr val="FFFF00"/>
              </a:solidFill>
            </a:ln>
          </c:spPr>
          <c:marker>
            <c:spPr>
              <a:solidFill>
                <a:srgbClr val="FFFF00"/>
              </a:solidFill>
              <a:ln>
                <a:solidFill>
                  <a:srgbClr val="FFFF00"/>
                </a:solidFill>
              </a:ln>
            </c:spPr>
          </c:marker>
          <c:cat>
            <c:strRef>
              <c:f>Sheet1!$D$25:$F$25</c:f>
              <c:strCache>
                <c:ptCount val="3"/>
                <c:pt idx="0">
                  <c:v>Baseline</c:v>
                </c:pt>
                <c:pt idx="1">
                  <c:v>Post-intervention</c:v>
                </c:pt>
                <c:pt idx="2">
                  <c:v>Follow-up</c:v>
                </c:pt>
              </c:strCache>
            </c:strRef>
          </c:cat>
          <c:val>
            <c:numRef>
              <c:f>Sheet1!$D$26:$F$26</c:f>
              <c:numCache>
                <c:formatCode>General</c:formatCode>
                <c:ptCount val="3"/>
                <c:pt idx="0">
                  <c:v>2.29</c:v>
                </c:pt>
                <c:pt idx="1">
                  <c:v>2.2200000000000002</c:v>
                </c:pt>
                <c:pt idx="2">
                  <c:v>2.04</c:v>
                </c:pt>
              </c:numCache>
            </c:numRef>
          </c:val>
          <c:smooth val="0"/>
        </c:ser>
        <c:ser>
          <c:idx val="1"/>
          <c:order val="1"/>
          <c:tx>
            <c:strRef>
              <c:f>Sheet1!$C$27</c:f>
              <c:strCache>
                <c:ptCount val="1"/>
                <c:pt idx="0">
                  <c:v>Programme B</c:v>
                </c:pt>
              </c:strCache>
            </c:strRef>
          </c:tx>
          <c:cat>
            <c:strRef>
              <c:f>Sheet1!$D$25:$F$25</c:f>
              <c:strCache>
                <c:ptCount val="3"/>
                <c:pt idx="0">
                  <c:v>Baseline</c:v>
                </c:pt>
                <c:pt idx="1">
                  <c:v>Post-intervention</c:v>
                </c:pt>
                <c:pt idx="2">
                  <c:v>Follow-up</c:v>
                </c:pt>
              </c:strCache>
            </c:strRef>
          </c:cat>
          <c:val>
            <c:numRef>
              <c:f>Sheet1!$D$27:$F$27</c:f>
              <c:numCache>
                <c:formatCode>General</c:formatCode>
                <c:ptCount val="3"/>
                <c:pt idx="0">
                  <c:v>2.3199999999999967</c:v>
                </c:pt>
                <c:pt idx="1">
                  <c:v>2.23</c:v>
                </c:pt>
                <c:pt idx="2">
                  <c:v>2.12</c:v>
                </c:pt>
              </c:numCache>
            </c:numRef>
          </c:val>
          <c:smooth val="0"/>
        </c:ser>
        <c:ser>
          <c:idx val="2"/>
          <c:order val="2"/>
          <c:tx>
            <c:strRef>
              <c:f>Sheet1!$C$28</c:f>
              <c:strCache>
                <c:ptCount val="1"/>
                <c:pt idx="0">
                  <c:v>Programme C</c:v>
                </c:pt>
              </c:strCache>
            </c:strRef>
          </c:tx>
          <c:spPr>
            <a:ln>
              <a:solidFill>
                <a:srgbClr val="FA12FF"/>
              </a:solidFill>
            </a:ln>
          </c:spPr>
          <c:marker>
            <c:spPr>
              <a:solidFill>
                <a:srgbClr val="FA12FF"/>
              </a:solidFill>
              <a:ln>
                <a:solidFill>
                  <a:srgbClr val="FA12FF"/>
                </a:solidFill>
              </a:ln>
            </c:spPr>
          </c:marker>
          <c:cat>
            <c:strRef>
              <c:f>Sheet1!$D$25:$F$25</c:f>
              <c:strCache>
                <c:ptCount val="3"/>
                <c:pt idx="0">
                  <c:v>Baseline</c:v>
                </c:pt>
                <c:pt idx="1">
                  <c:v>Post-intervention</c:v>
                </c:pt>
                <c:pt idx="2">
                  <c:v>Follow-up</c:v>
                </c:pt>
              </c:strCache>
            </c:strRef>
          </c:cat>
          <c:val>
            <c:numRef>
              <c:f>Sheet1!$D$28:$F$28</c:f>
              <c:numCache>
                <c:formatCode>General</c:formatCode>
                <c:ptCount val="3"/>
                <c:pt idx="0">
                  <c:v>2.19</c:v>
                </c:pt>
                <c:pt idx="1">
                  <c:v>2.12</c:v>
                </c:pt>
                <c:pt idx="2">
                  <c:v>2</c:v>
                </c:pt>
              </c:numCache>
            </c:numRef>
          </c:val>
          <c:smooth val="0"/>
        </c:ser>
        <c:ser>
          <c:idx val="3"/>
          <c:order val="3"/>
          <c:tx>
            <c:strRef>
              <c:f>Sheet1!$C$29</c:f>
              <c:strCache>
                <c:ptCount val="1"/>
                <c:pt idx="0">
                  <c:v>Group D</c:v>
                </c:pt>
              </c:strCache>
            </c:strRef>
          </c:tx>
          <c:spPr>
            <a:ln>
              <a:solidFill>
                <a:srgbClr val="00FF00"/>
              </a:solidFill>
            </a:ln>
          </c:spPr>
          <c:marker>
            <c:spPr>
              <a:solidFill>
                <a:srgbClr val="00FF00"/>
              </a:solidFill>
              <a:ln>
                <a:solidFill>
                  <a:srgbClr val="00FF00"/>
                </a:solidFill>
              </a:ln>
            </c:spPr>
          </c:marker>
          <c:cat>
            <c:strRef>
              <c:f>Sheet1!$D$25:$F$25</c:f>
              <c:strCache>
                <c:ptCount val="3"/>
                <c:pt idx="0">
                  <c:v>Baseline</c:v>
                </c:pt>
                <c:pt idx="1">
                  <c:v>Post-intervention</c:v>
                </c:pt>
                <c:pt idx="2">
                  <c:v>Follow-up</c:v>
                </c:pt>
              </c:strCache>
            </c:strRef>
          </c:cat>
          <c:val>
            <c:numRef>
              <c:f>Sheet1!$D$29:$F$29</c:f>
              <c:numCache>
                <c:formatCode>General</c:formatCode>
                <c:ptCount val="3"/>
                <c:pt idx="0">
                  <c:v>2.46</c:v>
                </c:pt>
                <c:pt idx="1">
                  <c:v>2.3299999999999987</c:v>
                </c:pt>
                <c:pt idx="2">
                  <c:v>2.23</c:v>
                </c:pt>
              </c:numCache>
            </c:numRef>
          </c:val>
          <c:smooth val="0"/>
        </c:ser>
        <c:ser>
          <c:idx val="4"/>
          <c:order val="4"/>
          <c:tx>
            <c:strRef>
              <c:f>Sheet1!$C$30</c:f>
              <c:strCache>
                <c:ptCount val="1"/>
                <c:pt idx="0">
                  <c:v>Group E</c:v>
                </c:pt>
              </c:strCache>
            </c:strRef>
          </c:tx>
          <c:spPr>
            <a:ln>
              <a:solidFill>
                <a:srgbClr val="FFC000"/>
              </a:solidFill>
            </a:ln>
          </c:spPr>
          <c:marker>
            <c:spPr>
              <a:solidFill>
                <a:srgbClr val="FFC000"/>
              </a:solidFill>
              <a:ln>
                <a:solidFill>
                  <a:srgbClr val="FFC000"/>
                </a:solidFill>
              </a:ln>
            </c:spPr>
          </c:marker>
          <c:cat>
            <c:strRef>
              <c:f>Sheet1!$D$25:$F$25</c:f>
              <c:strCache>
                <c:ptCount val="3"/>
                <c:pt idx="0">
                  <c:v>Baseline</c:v>
                </c:pt>
                <c:pt idx="1">
                  <c:v>Post-intervention</c:v>
                </c:pt>
                <c:pt idx="2">
                  <c:v>Follow-up</c:v>
                </c:pt>
              </c:strCache>
            </c:strRef>
          </c:cat>
          <c:val>
            <c:numRef>
              <c:f>Sheet1!$D$30:$F$30</c:f>
              <c:numCache>
                <c:formatCode>General</c:formatCode>
                <c:ptCount val="3"/>
                <c:pt idx="0">
                  <c:v>2.2799999999999998</c:v>
                </c:pt>
                <c:pt idx="1">
                  <c:v>2.14</c:v>
                </c:pt>
                <c:pt idx="2">
                  <c:v>2.0299999999999998</c:v>
                </c:pt>
              </c:numCache>
            </c:numRef>
          </c:val>
          <c:smooth val="0"/>
        </c:ser>
        <c:ser>
          <c:idx val="5"/>
          <c:order val="5"/>
          <c:tx>
            <c:strRef>
              <c:f>Sheet1!$C$31</c:f>
              <c:strCache>
                <c:ptCount val="1"/>
                <c:pt idx="0">
                  <c:v>CONTROL</c:v>
                </c:pt>
              </c:strCache>
            </c:strRef>
          </c:tx>
          <c:spPr>
            <a:ln>
              <a:solidFill>
                <a:srgbClr val="FF0000"/>
              </a:solidFill>
            </a:ln>
          </c:spPr>
          <c:marker>
            <c:spPr>
              <a:solidFill>
                <a:srgbClr val="FF0000"/>
              </a:solidFill>
              <a:ln>
                <a:solidFill>
                  <a:srgbClr val="FF0000"/>
                </a:solidFill>
              </a:ln>
            </c:spPr>
          </c:marker>
          <c:cat>
            <c:strRef>
              <c:f>Sheet1!$D$25:$F$25</c:f>
              <c:strCache>
                <c:ptCount val="3"/>
                <c:pt idx="0">
                  <c:v>Baseline</c:v>
                </c:pt>
                <c:pt idx="1">
                  <c:v>Post-intervention</c:v>
                </c:pt>
                <c:pt idx="2">
                  <c:v>Follow-up</c:v>
                </c:pt>
              </c:strCache>
            </c:strRef>
          </c:cat>
          <c:val>
            <c:numRef>
              <c:f>Sheet1!$D$31:$F$31</c:f>
              <c:numCache>
                <c:formatCode>General</c:formatCode>
                <c:ptCount val="3"/>
                <c:pt idx="0">
                  <c:v>2.36</c:v>
                </c:pt>
                <c:pt idx="1">
                  <c:v>2.44</c:v>
                </c:pt>
                <c:pt idx="2">
                  <c:v>2.2000000000000002</c:v>
                </c:pt>
              </c:numCache>
            </c:numRef>
          </c:val>
          <c:smooth val="0"/>
        </c:ser>
        <c:dLbls>
          <c:showLegendKey val="0"/>
          <c:showVal val="0"/>
          <c:showCatName val="0"/>
          <c:showSerName val="0"/>
          <c:showPercent val="0"/>
          <c:showBubbleSize val="0"/>
        </c:dLbls>
        <c:marker val="1"/>
        <c:smooth val="0"/>
        <c:axId val="235702320"/>
        <c:axId val="235702880"/>
      </c:lineChart>
      <c:catAx>
        <c:axId val="235702320"/>
        <c:scaling>
          <c:orientation val="minMax"/>
        </c:scaling>
        <c:delete val="0"/>
        <c:axPos val="b"/>
        <c:numFmt formatCode="General" sourceLinked="0"/>
        <c:majorTickMark val="out"/>
        <c:minorTickMark val="none"/>
        <c:tickLblPos val="nextTo"/>
        <c:spPr>
          <a:ln>
            <a:solidFill>
              <a:schemeClr val="bg1"/>
            </a:solidFill>
          </a:ln>
        </c:spPr>
        <c:txPr>
          <a:bodyPr/>
          <a:lstStyle/>
          <a:p>
            <a:pPr>
              <a:defRPr sz="2000" b="1" baseline="0">
                <a:solidFill>
                  <a:schemeClr val="bg1"/>
                </a:solidFill>
              </a:defRPr>
            </a:pPr>
            <a:endParaRPr lang="en-US"/>
          </a:p>
        </c:txPr>
        <c:crossAx val="235702880"/>
        <c:crosses val="autoZero"/>
        <c:auto val="1"/>
        <c:lblAlgn val="ctr"/>
        <c:lblOffset val="100"/>
        <c:noMultiLvlLbl val="0"/>
      </c:catAx>
      <c:valAx>
        <c:axId val="235702880"/>
        <c:scaling>
          <c:orientation val="minMax"/>
          <c:max val="3"/>
          <c:min val="1"/>
        </c:scaling>
        <c:delete val="0"/>
        <c:axPos val="l"/>
        <c:majorGridlines>
          <c:spPr>
            <a:ln>
              <a:solidFill>
                <a:prstClr val="white"/>
              </a:solidFill>
            </a:ln>
          </c:spPr>
        </c:majorGridlines>
        <c:title>
          <c:tx>
            <c:rich>
              <a:bodyPr rot="-5400000" vert="horz"/>
              <a:lstStyle/>
              <a:p>
                <a:pPr>
                  <a:defRPr sz="2000">
                    <a:solidFill>
                      <a:schemeClr val="bg1"/>
                    </a:solidFill>
                  </a:defRPr>
                </a:pPr>
                <a:r>
                  <a:rPr lang="en-IE" sz="2000" dirty="0" smtClean="0">
                    <a:solidFill>
                      <a:schemeClr val="bg1"/>
                    </a:solidFill>
                  </a:rPr>
                  <a:t>Scale Score</a:t>
                </a:r>
                <a:endParaRPr lang="en-IE" sz="2000" dirty="0">
                  <a:solidFill>
                    <a:schemeClr val="bg1"/>
                  </a:solidFill>
                </a:endParaRPr>
              </a:p>
            </c:rich>
          </c:tx>
          <c:layout/>
          <c:overlay val="0"/>
        </c:title>
        <c:numFmt formatCode="General" sourceLinked="1"/>
        <c:majorTickMark val="out"/>
        <c:minorTickMark val="none"/>
        <c:tickLblPos val="nextTo"/>
        <c:spPr>
          <a:ln>
            <a:solidFill>
              <a:prstClr val="white"/>
            </a:solidFill>
          </a:ln>
        </c:spPr>
        <c:txPr>
          <a:bodyPr/>
          <a:lstStyle/>
          <a:p>
            <a:pPr>
              <a:defRPr sz="2000" b="1">
                <a:solidFill>
                  <a:schemeClr val="bg1"/>
                </a:solidFill>
              </a:defRPr>
            </a:pPr>
            <a:endParaRPr lang="en-US"/>
          </a:p>
        </c:txPr>
        <c:crossAx val="235702320"/>
        <c:crosses val="autoZero"/>
        <c:crossBetween val="between"/>
        <c:majorUnit val="0.5"/>
      </c:valAx>
    </c:plotArea>
    <c:legend>
      <c:legendPos val="r"/>
      <c:layout>
        <c:manualLayout>
          <c:xMode val="edge"/>
          <c:yMode val="edge"/>
          <c:x val="0.77477777777777912"/>
          <c:y val="0.20733366840399042"/>
          <c:w val="0.22383333333333341"/>
          <c:h val="0.46109168810460732"/>
        </c:manualLayout>
      </c:layout>
      <c:overlay val="0"/>
      <c:txPr>
        <a:bodyPr/>
        <a:lstStyle/>
        <a:p>
          <a:pPr>
            <a:defRPr sz="2000" b="1">
              <a:solidFill>
                <a:schemeClr val="bg1"/>
              </a:solidFill>
            </a:defRPr>
          </a:pPr>
          <a:endParaRPr lang="en-US"/>
        </a:p>
      </c:txPr>
    </c:legend>
    <c:plotVisOnly val="1"/>
    <c:dispBlanksAs val="gap"/>
    <c:showDLblsOverMax val="0"/>
  </c:chart>
  <c:spPr>
    <a:gradFill>
      <a:gsLst>
        <a:gs pos="0">
          <a:srgbClr val="03D4A8"/>
        </a:gs>
        <a:gs pos="25000">
          <a:srgbClr val="21D6E0"/>
        </a:gs>
        <a:gs pos="75000">
          <a:srgbClr val="0087E6"/>
        </a:gs>
        <a:gs pos="100000">
          <a:srgbClr val="005CBF"/>
        </a:gs>
      </a:gsLst>
      <a:lin ang="5400000" scaled="0"/>
    </a:gradFill>
  </c:sp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56307BA-20E5-417A-A518-24CCD009FCBE}" type="datetimeFigureOut">
              <a:rPr lang="en-IE" smtClean="0"/>
              <a:pPr/>
              <a:t>26/02/2015</a:t>
            </a:fld>
            <a:endParaRPr lang="en-IE"/>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IE"/>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62DE39B-E97A-4C7D-9328-ED6F4C5D51A9}" type="slidenum">
              <a:rPr lang="en-IE" smtClean="0"/>
              <a:pPr/>
              <a:t>‹#›</a:t>
            </a:fld>
            <a:endParaRPr lang="en-IE"/>
          </a:p>
        </p:txBody>
      </p:sp>
    </p:spTree>
    <p:extLst>
      <p:ext uri="{BB962C8B-B14F-4D97-AF65-F5344CB8AC3E}">
        <p14:creationId xmlns:p14="http://schemas.microsoft.com/office/powerpoint/2010/main" val="33993243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endParaRPr lang="en-GB"/>
          </a:p>
        </p:txBody>
      </p:sp>
      <p:sp>
        <p:nvSpPr>
          <p:cNvPr id="307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en-GB"/>
          </a:p>
        </p:txBody>
      </p:sp>
      <p:sp>
        <p:nvSpPr>
          <p:cNvPr id="2458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en-GB"/>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a:defRPr/>
            </a:pPr>
            <a:fld id="{4F72995E-C706-4B06-8CE7-3CCE95211576}" type="slidenum">
              <a:rPr lang="en-GB"/>
              <a:pPr>
                <a:defRPr/>
              </a:pPr>
              <a:t>‹#›</a:t>
            </a:fld>
            <a:endParaRPr lang="en-GB"/>
          </a:p>
        </p:txBody>
      </p:sp>
    </p:spTree>
    <p:extLst>
      <p:ext uri="{BB962C8B-B14F-4D97-AF65-F5344CB8AC3E}">
        <p14:creationId xmlns:p14="http://schemas.microsoft.com/office/powerpoint/2010/main" val="75035178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400" kern="1200">
        <a:solidFill>
          <a:schemeClr val="tx1"/>
        </a:solidFill>
        <a:latin typeface="Arial" charset="0"/>
        <a:ea typeface="+mn-ea"/>
        <a:cs typeface="+mn-cs"/>
      </a:defRPr>
    </a:lvl2pPr>
    <a:lvl3pPr marL="914400" algn="l" rtl="0" eaLnBrk="0" fontAlgn="base" hangingPunct="0">
      <a:spcBef>
        <a:spcPct val="30000"/>
      </a:spcBef>
      <a:spcAft>
        <a:spcPct val="0"/>
      </a:spcAft>
      <a:defRPr sz="1400" kern="1200">
        <a:solidFill>
          <a:schemeClr val="tx1"/>
        </a:solidFill>
        <a:latin typeface="Arial" charset="0"/>
        <a:ea typeface="+mn-ea"/>
        <a:cs typeface="+mn-cs"/>
      </a:defRPr>
    </a:lvl3pPr>
    <a:lvl4pPr marL="1371600" algn="l" rtl="0" eaLnBrk="0" fontAlgn="base" hangingPunct="0">
      <a:spcBef>
        <a:spcPct val="30000"/>
      </a:spcBef>
      <a:spcAft>
        <a:spcPct val="0"/>
      </a:spcAft>
      <a:defRPr sz="1400" kern="1200">
        <a:solidFill>
          <a:schemeClr val="tx1"/>
        </a:solidFill>
        <a:latin typeface="Arial" charset="0"/>
        <a:ea typeface="+mn-ea"/>
        <a:cs typeface="+mn-cs"/>
      </a:defRPr>
    </a:lvl4pPr>
    <a:lvl5pPr marL="1828800" algn="l" rtl="0" eaLnBrk="0" fontAlgn="base" hangingPunct="0">
      <a:spcBef>
        <a:spcPct val="30000"/>
      </a:spcBef>
      <a:spcAft>
        <a:spcPct val="0"/>
      </a:spcAft>
      <a:defRPr sz="14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C12FFAFC-3A62-4606-B518-5815BDA7082C}" type="slidenum">
              <a:rPr lang="en-GB" smtClean="0"/>
              <a:pPr/>
              <a:t>1</a:t>
            </a:fld>
            <a:endParaRPr lang="en-GB" dirty="0" smtClean="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p:spPr>
        <p:txBody>
          <a:bodyPr/>
          <a:lstStyle/>
          <a:p>
            <a:pPr lvl="0"/>
            <a:r>
              <a:rPr lang="en-IE" sz="1600" b="1" kern="1200" dirty="0" smtClean="0">
                <a:solidFill>
                  <a:schemeClr val="tx1"/>
                </a:solidFill>
                <a:latin typeface="Arial" charset="0"/>
                <a:ea typeface="+mn-ea"/>
                <a:cs typeface="+mn-cs"/>
              </a:rPr>
              <a:t> 1   Evaluating</a:t>
            </a:r>
          </a:p>
          <a:p>
            <a:pPr lvl="0"/>
            <a:endParaRPr lang="en-IE" sz="1600" b="1" kern="1200" dirty="0" smtClean="0">
              <a:solidFill>
                <a:schemeClr val="tx1"/>
              </a:solidFill>
              <a:latin typeface="Arial" charset="0"/>
              <a:ea typeface="+mn-ea"/>
              <a:cs typeface="+mn-cs"/>
            </a:endParaRPr>
          </a:p>
          <a:p>
            <a:r>
              <a:rPr lang="en-US" sz="1200" kern="1200" dirty="0" smtClean="0">
                <a:solidFill>
                  <a:schemeClr val="tx1"/>
                </a:solidFill>
                <a:latin typeface="Arial" charset="0"/>
                <a:ea typeface="+mn-ea"/>
                <a:cs typeface="+mn-cs"/>
              </a:rPr>
              <a:t>Hello, I’m Margaret Ryan from the School of Psychology, Trinity College Dublin</a:t>
            </a:r>
            <a:r>
              <a:rPr lang="en-US" sz="1200" kern="1200" baseline="0" dirty="0" smtClean="0">
                <a:solidFill>
                  <a:schemeClr val="tx1"/>
                </a:solidFill>
                <a:latin typeface="Arial" charset="0"/>
                <a:ea typeface="+mn-ea"/>
                <a:cs typeface="+mn-cs"/>
              </a:rPr>
              <a:t> in Ireland.</a:t>
            </a:r>
            <a:endParaRPr lang="en-US" sz="1200" kern="1200" dirty="0" smtClean="0">
              <a:solidFill>
                <a:schemeClr val="tx1"/>
              </a:solidFill>
              <a:latin typeface="Arial" charset="0"/>
              <a:ea typeface="+mn-ea"/>
              <a:cs typeface="+mn-cs"/>
            </a:endParaRPr>
          </a:p>
          <a:p>
            <a:r>
              <a:rPr lang="en-US" sz="1200" kern="1200" dirty="0" smtClean="0">
                <a:solidFill>
                  <a:schemeClr val="tx1"/>
                </a:solidFill>
                <a:latin typeface="Arial" charset="0"/>
                <a:ea typeface="+mn-ea"/>
                <a:cs typeface="+mn-cs"/>
              </a:rPr>
              <a:t>Today I’ll be talking about my Ph.D. project where I evaluated pre-driver road safety education interventions for secondary school students.   </a:t>
            </a:r>
          </a:p>
          <a:p>
            <a:r>
              <a:rPr lang="en-US" sz="1200" kern="1200" dirty="0" smtClean="0">
                <a:solidFill>
                  <a:schemeClr val="tx1"/>
                </a:solidFill>
                <a:latin typeface="Arial" charset="0"/>
                <a:ea typeface="+mn-ea"/>
                <a:cs typeface="+mn-cs"/>
              </a:rPr>
              <a:t>My</a:t>
            </a:r>
            <a:r>
              <a:rPr lang="en-US" sz="1200" kern="1200" baseline="0" dirty="0" smtClean="0">
                <a:solidFill>
                  <a:schemeClr val="tx1"/>
                </a:solidFill>
                <a:latin typeface="Arial" charset="0"/>
                <a:ea typeface="+mn-ea"/>
                <a:cs typeface="+mn-cs"/>
              </a:rPr>
              <a:t> supervisor was Dr. Michael Gormley and the Irish Road Safety Authority funded the research. </a:t>
            </a:r>
            <a:r>
              <a:rPr lang="en-US" sz="1200" kern="1200" dirty="0" smtClean="0">
                <a:solidFill>
                  <a:schemeClr val="tx1"/>
                </a:solidFill>
                <a:latin typeface="Arial" charset="0"/>
                <a:ea typeface="+mn-ea"/>
                <a:cs typeface="+mn-cs"/>
              </a:rPr>
              <a:t> </a:t>
            </a:r>
          </a:p>
        </p:txBody>
      </p:sp>
    </p:spTree>
    <p:extLst>
      <p:ext uri="{BB962C8B-B14F-4D97-AF65-F5344CB8AC3E}">
        <p14:creationId xmlns:p14="http://schemas.microsoft.com/office/powerpoint/2010/main" val="27116444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Arial" charset="0"/>
                <a:ea typeface="+mn-ea"/>
                <a:cs typeface="+mn-cs"/>
              </a:rPr>
              <a:t> </a:t>
            </a:r>
            <a:endParaRPr lang="en-IE" sz="1200" kern="1200" dirty="0" smtClean="0">
              <a:solidFill>
                <a:schemeClr val="tx1"/>
              </a:solidFill>
              <a:latin typeface="Arial" charset="0"/>
              <a:ea typeface="+mn-ea"/>
              <a:cs typeface="+mn-cs"/>
            </a:endParaRPr>
          </a:p>
          <a:p>
            <a:pPr lvl="0"/>
            <a:r>
              <a:rPr lang="en-US" sz="1600" b="1" kern="1200" dirty="0" smtClean="0">
                <a:solidFill>
                  <a:schemeClr val="tx1"/>
                </a:solidFill>
                <a:latin typeface="Arial" charset="0"/>
                <a:ea typeface="+mn-ea"/>
                <a:cs typeface="+mn-cs"/>
              </a:rPr>
              <a:t>2 Outline</a:t>
            </a:r>
          </a:p>
          <a:p>
            <a:pPr lvl="0"/>
            <a:endParaRPr lang="en-US" sz="1600" b="1" kern="1200" dirty="0" smtClean="0">
              <a:solidFill>
                <a:schemeClr val="tx1"/>
              </a:solidFill>
              <a:latin typeface="Arial" charset="0"/>
              <a:ea typeface="+mn-ea"/>
              <a:cs typeface="+mn-cs"/>
            </a:endParaRPr>
          </a:p>
          <a:p>
            <a:r>
              <a:rPr lang="en-IE" sz="1600" kern="1200" dirty="0" smtClean="0">
                <a:solidFill>
                  <a:schemeClr val="tx1"/>
                </a:solidFill>
                <a:latin typeface="Arial" charset="0"/>
                <a:ea typeface="+mn-ea"/>
                <a:cs typeface="+mn-cs"/>
              </a:rPr>
              <a:t>I’ll</a:t>
            </a:r>
            <a:r>
              <a:rPr lang="en-IE" sz="1600" kern="1200" baseline="0" dirty="0" smtClean="0">
                <a:solidFill>
                  <a:schemeClr val="tx1"/>
                </a:solidFill>
                <a:latin typeface="Arial" charset="0"/>
                <a:ea typeface="+mn-ea"/>
                <a:cs typeface="+mn-cs"/>
              </a:rPr>
              <a:t> </a:t>
            </a:r>
            <a:r>
              <a:rPr lang="en-IE" sz="1600" kern="1200" dirty="0" smtClean="0">
                <a:solidFill>
                  <a:schemeClr val="tx1"/>
                </a:solidFill>
                <a:latin typeface="Arial" charset="0"/>
                <a:ea typeface="+mn-ea"/>
                <a:cs typeface="+mn-cs"/>
              </a:rPr>
              <a:t>begin by giving you some background to the study and outlining what we hoped to achieve.   </a:t>
            </a:r>
          </a:p>
          <a:p>
            <a:r>
              <a:rPr lang="en-IE" sz="1600" kern="1200" dirty="0" smtClean="0">
                <a:solidFill>
                  <a:schemeClr val="tx1"/>
                </a:solidFill>
                <a:latin typeface="Arial" charset="0"/>
                <a:ea typeface="+mn-ea"/>
                <a:cs typeface="+mn-cs"/>
              </a:rPr>
              <a:t>Then I’ll describe the methods</a:t>
            </a:r>
            <a:r>
              <a:rPr lang="en-IE" sz="1600" kern="1200" baseline="0" dirty="0" smtClean="0">
                <a:solidFill>
                  <a:schemeClr val="tx1"/>
                </a:solidFill>
                <a:latin typeface="Arial" charset="0"/>
                <a:ea typeface="+mn-ea"/>
                <a:cs typeface="+mn-cs"/>
              </a:rPr>
              <a:t> that we used </a:t>
            </a:r>
            <a:r>
              <a:rPr lang="en-IE" sz="1600" kern="1200" dirty="0" smtClean="0">
                <a:solidFill>
                  <a:schemeClr val="tx1"/>
                </a:solidFill>
                <a:latin typeface="Arial" charset="0"/>
                <a:ea typeface="+mn-ea"/>
                <a:cs typeface="+mn-cs"/>
              </a:rPr>
              <a:t>and go through some of the results. </a:t>
            </a:r>
          </a:p>
          <a:p>
            <a:r>
              <a:rPr lang="en-IE" sz="1600" kern="1200" dirty="0" smtClean="0">
                <a:solidFill>
                  <a:schemeClr val="tx1"/>
                </a:solidFill>
                <a:latin typeface="Arial" charset="0"/>
                <a:ea typeface="+mn-ea"/>
                <a:cs typeface="+mn-cs"/>
              </a:rPr>
              <a:t>Then</a:t>
            </a:r>
            <a:r>
              <a:rPr lang="en-IE" sz="1600" kern="1200" baseline="0" dirty="0" smtClean="0">
                <a:solidFill>
                  <a:schemeClr val="tx1"/>
                </a:solidFill>
                <a:latin typeface="Arial" charset="0"/>
                <a:ea typeface="+mn-ea"/>
                <a:cs typeface="+mn-cs"/>
              </a:rPr>
              <a:t> </a:t>
            </a:r>
            <a:r>
              <a:rPr lang="en-IE" sz="1600" kern="1200" dirty="0" smtClean="0">
                <a:solidFill>
                  <a:schemeClr val="tx1"/>
                </a:solidFill>
                <a:latin typeface="Arial" charset="0"/>
                <a:ea typeface="+mn-ea"/>
                <a:cs typeface="+mn-cs"/>
              </a:rPr>
              <a:t>I’ll discuss some of</a:t>
            </a:r>
            <a:r>
              <a:rPr lang="en-IE" sz="1600" kern="1200" baseline="0" dirty="0" smtClean="0">
                <a:solidFill>
                  <a:schemeClr val="tx1"/>
                </a:solidFill>
                <a:latin typeface="Arial" charset="0"/>
                <a:ea typeface="+mn-ea"/>
                <a:cs typeface="+mn-cs"/>
              </a:rPr>
              <a:t> our conclusions.</a:t>
            </a:r>
            <a:r>
              <a:rPr lang="en-IE" sz="1600" kern="1200" dirty="0" smtClean="0">
                <a:solidFill>
                  <a:schemeClr val="tx1"/>
                </a:solidFill>
                <a:latin typeface="Arial" charset="0"/>
                <a:ea typeface="+mn-ea"/>
                <a:cs typeface="+mn-cs"/>
              </a:rPr>
              <a:t> </a:t>
            </a:r>
          </a:p>
          <a:p>
            <a:endParaRPr lang="en-IE" dirty="0"/>
          </a:p>
        </p:txBody>
      </p:sp>
      <p:sp>
        <p:nvSpPr>
          <p:cNvPr id="4" name="Slide Number Placeholder 3"/>
          <p:cNvSpPr>
            <a:spLocks noGrp="1"/>
          </p:cNvSpPr>
          <p:nvPr>
            <p:ph type="sldNum" sz="quarter" idx="10"/>
          </p:nvPr>
        </p:nvSpPr>
        <p:spPr/>
        <p:txBody>
          <a:bodyPr/>
          <a:lstStyle/>
          <a:p>
            <a:pPr>
              <a:defRPr/>
            </a:pPr>
            <a:fld id="{4F72995E-C706-4B06-8CE7-3CCE95211576}" type="slidenum">
              <a:rPr lang="en-GB" smtClean="0"/>
              <a:pPr>
                <a:defRPr/>
              </a:pPr>
              <a:t>2</a:t>
            </a:fld>
            <a:endParaRPr lang="en-GB" dirty="0"/>
          </a:p>
        </p:txBody>
      </p:sp>
    </p:spTree>
    <p:extLst>
      <p:ext uri="{BB962C8B-B14F-4D97-AF65-F5344CB8AC3E}">
        <p14:creationId xmlns:p14="http://schemas.microsoft.com/office/powerpoint/2010/main" val="28484348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marL="342900" lvl="0" indent="-342900">
              <a:buAutoNum type="arabicPlain" startAt="3"/>
            </a:pPr>
            <a:r>
              <a:rPr lang="en-IE" sz="1600" b="1" kern="1200" dirty="0" smtClean="0">
                <a:solidFill>
                  <a:schemeClr val="tx1"/>
                </a:solidFill>
                <a:latin typeface="Arial" charset="0"/>
                <a:ea typeface="+mn-ea"/>
                <a:cs typeface="+mn-cs"/>
              </a:rPr>
              <a:t>Young Driver Problem</a:t>
            </a:r>
          </a:p>
          <a:p>
            <a:r>
              <a:rPr lang="en-IE" sz="1200" kern="1200" dirty="0" smtClean="0">
                <a:solidFill>
                  <a:schemeClr val="tx1"/>
                </a:solidFill>
                <a:latin typeface="Arial" charset="0"/>
                <a:ea typeface="+mn-ea"/>
                <a:cs typeface="+mn-cs"/>
              </a:rPr>
              <a:t>We know that young drivers are problematic because they have more crashes than other drivers.  For example in Ireland, 17-24 year old drivers are 5 times more likely to die in a crash than all other drivers.</a:t>
            </a:r>
          </a:p>
          <a:p>
            <a:r>
              <a:rPr lang="en-IE" sz="1200" kern="1200" dirty="0" smtClean="0">
                <a:solidFill>
                  <a:schemeClr val="tx1"/>
                </a:solidFill>
                <a:latin typeface="Arial" charset="0"/>
                <a:ea typeface="+mn-ea"/>
                <a:cs typeface="+mn-cs"/>
              </a:rPr>
              <a:t> </a:t>
            </a:r>
          </a:p>
          <a:p>
            <a:r>
              <a:rPr lang="en-IE" sz="1200" kern="1200" dirty="0" smtClean="0">
                <a:solidFill>
                  <a:schemeClr val="tx1"/>
                </a:solidFill>
                <a:latin typeface="Arial" charset="0"/>
                <a:ea typeface="+mn-ea"/>
                <a:cs typeface="+mn-cs"/>
              </a:rPr>
              <a:t>We try to fix this problem by improving ENGINEERING, by better ENFOCEMENT of driving regulations and by providing more driver EDUCATION.  Many of  these solutions target people who drive already.   </a:t>
            </a:r>
          </a:p>
          <a:p>
            <a:r>
              <a:rPr lang="en-IE" sz="1200" kern="1200" dirty="0" smtClean="0">
                <a:solidFill>
                  <a:schemeClr val="tx1"/>
                </a:solidFill>
                <a:latin typeface="Arial" charset="0"/>
                <a:ea typeface="+mn-ea"/>
                <a:cs typeface="+mn-cs"/>
              </a:rPr>
              <a:t> </a:t>
            </a:r>
          </a:p>
          <a:p>
            <a:r>
              <a:rPr lang="en-IE" sz="1200" kern="1200" dirty="0" smtClean="0">
                <a:solidFill>
                  <a:schemeClr val="tx1"/>
                </a:solidFill>
                <a:latin typeface="Arial" charset="0"/>
                <a:ea typeface="+mn-ea"/>
                <a:cs typeface="+mn-cs"/>
              </a:rPr>
              <a:t>Around 10 years ago researchers like Nikki Harre in New Zealand and Waylen and McKenna in Britain reported seeing risky attitudes towards driving in adolescents who were not old enough to drive legally.  Apparently, these beliefs and attitudes were formed through watching people driving and noting the consequences – or more typically the lack of consequences.  </a:t>
            </a:r>
          </a:p>
          <a:p>
            <a:r>
              <a:rPr lang="en-IE" sz="1200" kern="1200" dirty="0" smtClean="0">
                <a:solidFill>
                  <a:schemeClr val="tx1"/>
                </a:solidFill>
                <a:latin typeface="Arial" charset="0"/>
                <a:ea typeface="+mn-ea"/>
                <a:cs typeface="+mn-cs"/>
              </a:rPr>
              <a:t> </a:t>
            </a:r>
          </a:p>
          <a:p>
            <a:r>
              <a:rPr lang="en-IE" sz="1200" kern="1200" dirty="0" smtClean="0">
                <a:solidFill>
                  <a:schemeClr val="tx1"/>
                </a:solidFill>
                <a:latin typeface="Arial" charset="0"/>
                <a:ea typeface="+mn-ea"/>
                <a:cs typeface="+mn-cs"/>
              </a:rPr>
              <a:t>Since then, a range of pre-driver education programmes have been developed to</a:t>
            </a:r>
            <a:r>
              <a:rPr lang="en-IE" sz="1200" kern="1200" baseline="0" dirty="0" smtClean="0">
                <a:solidFill>
                  <a:schemeClr val="tx1"/>
                </a:solidFill>
                <a:latin typeface="Arial" charset="0"/>
                <a:ea typeface="+mn-ea"/>
                <a:cs typeface="+mn-cs"/>
              </a:rPr>
              <a:t> help to</a:t>
            </a:r>
            <a:r>
              <a:rPr lang="en-IE" sz="1200" kern="1200" dirty="0" smtClean="0">
                <a:solidFill>
                  <a:schemeClr val="tx1"/>
                </a:solidFill>
                <a:latin typeface="Arial" charset="0"/>
                <a:ea typeface="+mn-ea"/>
                <a:cs typeface="+mn-cs"/>
              </a:rPr>
              <a:t> instil good thinking habits in adolescents before they actually get behind the wheel of a car. In Ireland these programmes are usually delivered in year 12, [when most schools provide a Transition Year curriculum, were students take a break from the regular activities and focus instead on developing broader life skills. This fits very well with the Goals for Driver Education framework developed Hatakka and his colleague,</a:t>
            </a:r>
            <a:r>
              <a:rPr lang="en-IE" sz="1200" kern="1200" baseline="0" dirty="0" smtClean="0">
                <a:solidFill>
                  <a:schemeClr val="tx1"/>
                </a:solidFill>
                <a:latin typeface="Arial" charset="0"/>
                <a:ea typeface="+mn-ea"/>
                <a:cs typeface="+mn-cs"/>
              </a:rPr>
              <a:t> which suggests that in addition to basic vehicle manoeuvring skills, learner drivers should be taught to  recognize personal tendencies and motivations that lead to increased risk-taking in traffic.]</a:t>
            </a:r>
            <a:endParaRPr lang="en-IE" sz="1200" kern="1200" dirty="0" smtClean="0">
              <a:solidFill>
                <a:schemeClr val="tx1"/>
              </a:solidFill>
              <a:latin typeface="Arial" charset="0"/>
              <a:ea typeface="+mn-ea"/>
              <a:cs typeface="+mn-cs"/>
            </a:endParaRPr>
          </a:p>
          <a:p>
            <a:r>
              <a:rPr lang="en-IE" sz="1200" kern="1200" dirty="0" smtClean="0">
                <a:solidFill>
                  <a:schemeClr val="tx1"/>
                </a:solidFill>
                <a:latin typeface="Arial" charset="0"/>
                <a:ea typeface="+mn-ea"/>
                <a:cs typeface="+mn-cs"/>
              </a:rPr>
              <a:t> </a:t>
            </a:r>
          </a:p>
          <a:p>
            <a:r>
              <a:rPr lang="en-IE" sz="1200" kern="1200" dirty="0" smtClean="0">
                <a:solidFill>
                  <a:schemeClr val="tx1"/>
                </a:solidFill>
                <a:latin typeface="Arial" charset="0"/>
                <a:ea typeface="+mn-ea"/>
                <a:cs typeface="+mn-cs"/>
              </a:rPr>
              <a:t> </a:t>
            </a:r>
          </a:p>
          <a:p>
            <a:r>
              <a:rPr lang="en-IE" sz="1200" kern="1200" dirty="0" smtClean="0">
                <a:solidFill>
                  <a:schemeClr val="tx1"/>
                </a:solidFill>
                <a:latin typeface="Arial" charset="0"/>
                <a:ea typeface="+mn-ea"/>
                <a:cs typeface="+mn-cs"/>
              </a:rPr>
              <a:t> </a:t>
            </a:r>
          </a:p>
          <a:p>
            <a:r>
              <a:rPr lang="en-IE" sz="1200" kern="1200" dirty="0" smtClean="0">
                <a:solidFill>
                  <a:schemeClr val="tx1"/>
                </a:solidFill>
                <a:latin typeface="Arial" charset="0"/>
                <a:ea typeface="+mn-ea"/>
                <a:cs typeface="+mn-cs"/>
              </a:rPr>
              <a:t> </a:t>
            </a:r>
          </a:p>
          <a:p>
            <a:r>
              <a:rPr lang="en-IE" sz="1200" kern="1200" dirty="0" smtClean="0">
                <a:solidFill>
                  <a:schemeClr val="tx1"/>
                </a:solidFill>
                <a:latin typeface="Arial" charset="0"/>
                <a:ea typeface="+mn-ea"/>
                <a:cs typeface="+mn-cs"/>
              </a:rPr>
              <a:t> </a:t>
            </a:r>
          </a:p>
          <a:p>
            <a:endParaRPr lang="en-IE" dirty="0"/>
          </a:p>
        </p:txBody>
      </p:sp>
      <p:sp>
        <p:nvSpPr>
          <p:cNvPr id="4" name="Slide Number Placeholder 3"/>
          <p:cNvSpPr>
            <a:spLocks noGrp="1"/>
          </p:cNvSpPr>
          <p:nvPr>
            <p:ph type="sldNum" sz="quarter" idx="10"/>
          </p:nvPr>
        </p:nvSpPr>
        <p:spPr/>
        <p:txBody>
          <a:bodyPr/>
          <a:lstStyle/>
          <a:p>
            <a:pPr>
              <a:defRPr/>
            </a:pPr>
            <a:fld id="{4F72995E-C706-4B06-8CE7-3CCE95211576}" type="slidenum">
              <a:rPr lang="en-GB" smtClean="0"/>
              <a:pPr>
                <a:defRPr/>
              </a:pPr>
              <a:t>3</a:t>
            </a:fld>
            <a:endParaRPr lang="en-GB" dirty="0"/>
          </a:p>
        </p:txBody>
      </p:sp>
    </p:spTree>
    <p:extLst>
      <p:ext uri="{BB962C8B-B14F-4D97-AF65-F5344CB8AC3E}">
        <p14:creationId xmlns:p14="http://schemas.microsoft.com/office/powerpoint/2010/main" val="12130241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IE" sz="1200" b="1" kern="1200" dirty="0" smtClean="0">
                <a:solidFill>
                  <a:schemeClr val="tx1"/>
                </a:solidFill>
                <a:latin typeface="Arial" charset="0"/>
                <a:ea typeface="+mn-ea"/>
                <a:cs typeface="+mn-cs"/>
              </a:rPr>
              <a:t>4 Aims of the Project</a:t>
            </a:r>
          </a:p>
          <a:p>
            <a:r>
              <a:rPr lang="en-IE" sz="1200" kern="1200" dirty="0" smtClean="0">
                <a:solidFill>
                  <a:schemeClr val="tx1"/>
                </a:solidFill>
                <a:latin typeface="Arial" charset="0"/>
                <a:ea typeface="+mn-ea"/>
                <a:cs typeface="+mn-cs"/>
              </a:rPr>
              <a:t>The evaluation strategy that</a:t>
            </a:r>
            <a:r>
              <a:rPr lang="en-IE" sz="1200" kern="1200" baseline="0" dirty="0" smtClean="0">
                <a:solidFill>
                  <a:schemeClr val="tx1"/>
                </a:solidFill>
                <a:latin typeface="Arial" charset="0"/>
                <a:ea typeface="+mn-ea"/>
                <a:cs typeface="+mn-cs"/>
              </a:rPr>
              <a:t> we used</a:t>
            </a:r>
            <a:r>
              <a:rPr lang="en-IE" sz="1200" kern="1200" dirty="0" smtClean="0">
                <a:solidFill>
                  <a:schemeClr val="tx1"/>
                </a:solidFill>
                <a:latin typeface="Arial" charset="0"/>
                <a:ea typeface="+mn-ea"/>
                <a:cs typeface="+mn-cs"/>
              </a:rPr>
              <a:t> was largely informed by a set of guidelines produced by Kathryn Clinton and Larry Lonero for the AAA Foundation for traffic safety and which incorporate best practice in programme evaluation. </a:t>
            </a:r>
          </a:p>
          <a:p>
            <a:endParaRPr lang="en-IE" sz="1200" kern="1200" dirty="0" smtClean="0">
              <a:solidFill>
                <a:schemeClr val="tx1"/>
              </a:solidFill>
              <a:latin typeface="Arial" charset="0"/>
              <a:ea typeface="+mn-ea"/>
              <a:cs typeface="+mn-cs"/>
            </a:endParaRPr>
          </a:p>
          <a:p>
            <a:r>
              <a:rPr lang="en-IE" sz="1200" kern="1200" dirty="0" smtClean="0">
                <a:solidFill>
                  <a:schemeClr val="tx1"/>
                </a:solidFill>
                <a:latin typeface="Arial" charset="0"/>
                <a:ea typeface="+mn-ea"/>
                <a:cs typeface="+mn-cs"/>
              </a:rPr>
              <a:t>The project had 2 aims</a:t>
            </a:r>
          </a:p>
          <a:p>
            <a:r>
              <a:rPr lang="en-IE" sz="1200" kern="1200" dirty="0" smtClean="0">
                <a:solidFill>
                  <a:schemeClr val="tx1"/>
                </a:solidFill>
                <a:latin typeface="Arial" charset="0"/>
                <a:ea typeface="+mn-ea"/>
                <a:cs typeface="+mn-cs"/>
              </a:rPr>
              <a:t>The main aim was to provide a SUMMATIVE EVALUATION of a range of pre-driver education programmes that are used in Ireland. </a:t>
            </a:r>
          </a:p>
          <a:p>
            <a:r>
              <a:rPr lang="en-IE" sz="1200" kern="1200" dirty="0" smtClean="0">
                <a:solidFill>
                  <a:schemeClr val="tx1"/>
                </a:solidFill>
                <a:latin typeface="Arial" charset="0"/>
                <a:ea typeface="+mn-ea"/>
                <a:cs typeface="+mn-cs"/>
              </a:rPr>
              <a:t> </a:t>
            </a:r>
          </a:p>
          <a:p>
            <a:r>
              <a:rPr lang="en-IE" sz="1200" kern="1200" dirty="0" smtClean="0">
                <a:solidFill>
                  <a:schemeClr val="tx1"/>
                </a:solidFill>
                <a:latin typeface="Arial" charset="0"/>
                <a:ea typeface="+mn-ea"/>
                <a:cs typeface="+mn-cs"/>
              </a:rPr>
              <a:t>We wanted to see if taking a pre-driver education programme produced any measurable change in knowledge, cognitive skills and attitudes in a representative sample of students who take these of courses.  We also supposed that factors such as gender, personality and previous experiences as road users would influence these outcomes. </a:t>
            </a:r>
          </a:p>
          <a:p>
            <a:endParaRPr lang="en-IE" sz="1200" kern="1200" dirty="0" smtClean="0">
              <a:solidFill>
                <a:schemeClr val="tx1"/>
              </a:solidFill>
              <a:latin typeface="Arial" charset="0"/>
              <a:ea typeface="+mn-ea"/>
              <a:cs typeface="+mn-cs"/>
            </a:endParaRPr>
          </a:p>
          <a:p>
            <a:r>
              <a:rPr lang="en-IE" sz="1200" kern="1200" dirty="0" smtClean="0">
                <a:solidFill>
                  <a:schemeClr val="tx1"/>
                </a:solidFill>
                <a:latin typeface="Arial" charset="0"/>
                <a:ea typeface="+mn-ea"/>
                <a:cs typeface="+mn-cs"/>
              </a:rPr>
              <a:t>Our second aim was to provide a FORMATIVE EVALUATION of two specific programmes, which were developed by the Irish Road Safety Authority.</a:t>
            </a:r>
          </a:p>
          <a:p>
            <a:endParaRPr lang="en-IE" sz="1200" kern="1200" dirty="0" smtClean="0">
              <a:solidFill>
                <a:schemeClr val="tx1"/>
              </a:solidFill>
              <a:latin typeface="Arial" charset="0"/>
              <a:ea typeface="+mn-ea"/>
              <a:cs typeface="+mn-cs"/>
            </a:endParaRPr>
          </a:p>
          <a:p>
            <a:r>
              <a:rPr lang="en-IE" sz="1200" kern="1200" dirty="0" smtClean="0">
                <a:solidFill>
                  <a:schemeClr val="tx1"/>
                </a:solidFill>
                <a:latin typeface="Arial" charset="0"/>
                <a:ea typeface="+mn-ea"/>
                <a:cs typeface="+mn-cs"/>
              </a:rPr>
              <a:t>SO WHY EVALUATE?</a:t>
            </a:r>
          </a:p>
          <a:p>
            <a:r>
              <a:rPr lang="en-US" dirty="0" smtClean="0"/>
              <a:t>Evaluation is important because </a:t>
            </a:r>
          </a:p>
          <a:p>
            <a:r>
              <a:rPr lang="en-US" dirty="0" smtClean="0"/>
              <a:t>We need to know that what we are doing is effective</a:t>
            </a:r>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We</a:t>
            </a:r>
            <a:r>
              <a:rPr lang="en-US" baseline="0" dirty="0" smtClean="0"/>
              <a:t> also n</a:t>
            </a:r>
            <a:r>
              <a:rPr lang="en-US" dirty="0" smtClean="0"/>
              <a:t>eed to know how courses</a:t>
            </a:r>
            <a:r>
              <a:rPr lang="en-US" baseline="0" dirty="0" smtClean="0"/>
              <a:t> </a:t>
            </a:r>
            <a:r>
              <a:rPr lang="en-US" dirty="0" smtClean="0"/>
              <a:t>can be improved in</a:t>
            </a:r>
            <a:r>
              <a:rPr lang="en-US" baseline="0" dirty="0" smtClean="0"/>
              <a:t> order to enhance student  learning and to maximize the benefits while limiting the costs</a:t>
            </a:r>
            <a:endParaRPr lang="en-US" dirty="0" smtClean="0"/>
          </a:p>
          <a:p>
            <a:r>
              <a:rPr lang="en-US" dirty="0" smtClean="0"/>
              <a:t>We also need to make sure we do no harm! </a:t>
            </a:r>
            <a:r>
              <a:rPr lang="en-US" baseline="0" dirty="0" smtClean="0"/>
              <a:t> Previous research suggests that some types of pre-driver education courses promote early licensure or instill overconfidence, and thus increase exposure to risk rather than alleviating it. </a:t>
            </a:r>
            <a:endParaRPr lang="en-US" dirty="0" smtClean="0"/>
          </a:p>
          <a:p>
            <a:endParaRPr lang="en-IE" sz="1200" kern="1200" dirty="0" smtClean="0">
              <a:solidFill>
                <a:schemeClr val="tx1"/>
              </a:solidFill>
              <a:latin typeface="Arial" charset="0"/>
              <a:ea typeface="+mn-ea"/>
              <a:cs typeface="+mn-cs"/>
            </a:endParaRPr>
          </a:p>
        </p:txBody>
      </p:sp>
      <p:sp>
        <p:nvSpPr>
          <p:cNvPr id="4" name="Slide Number Placeholder 3"/>
          <p:cNvSpPr>
            <a:spLocks noGrp="1"/>
          </p:cNvSpPr>
          <p:nvPr>
            <p:ph type="sldNum" sz="quarter" idx="10"/>
          </p:nvPr>
        </p:nvSpPr>
        <p:spPr/>
        <p:txBody>
          <a:bodyPr/>
          <a:lstStyle/>
          <a:p>
            <a:pPr>
              <a:defRPr/>
            </a:pPr>
            <a:fld id="{4F72995E-C706-4B06-8CE7-3CCE95211576}" type="slidenum">
              <a:rPr lang="en-GB" smtClean="0"/>
              <a:pPr>
                <a:defRPr/>
              </a:pPr>
              <a:t>4</a:t>
            </a:fld>
            <a:endParaRPr lang="en-GB" dirty="0"/>
          </a:p>
        </p:txBody>
      </p:sp>
    </p:spTree>
    <p:extLst>
      <p:ext uri="{BB962C8B-B14F-4D97-AF65-F5344CB8AC3E}">
        <p14:creationId xmlns:p14="http://schemas.microsoft.com/office/powerpoint/2010/main" val="6623161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spect="1" noChangeArrowheads="1" noTextEdit="1"/>
          </p:cNvSpPr>
          <p:nvPr>
            <p:ph type="sldImg"/>
          </p:nvPr>
        </p:nvSpPr>
        <p:spPr>
          <a:ln/>
        </p:spPr>
      </p:sp>
      <p:sp>
        <p:nvSpPr>
          <p:cNvPr id="29699" name="Rectangle 3"/>
          <p:cNvSpPr>
            <a:spLocks noGrp="1" noChangeArrowheads="1"/>
          </p:cNvSpPr>
          <p:nvPr>
            <p:ph type="body" idx="1"/>
          </p:nvPr>
        </p:nvSpPr>
        <p:spPr>
          <a:ln/>
        </p:spPr>
        <p:txBody>
          <a:bodyPr/>
          <a:lstStyle/>
          <a:p>
            <a:r>
              <a:rPr lang="en-IE" sz="1200" b="1" kern="1200" dirty="0" smtClean="0">
                <a:solidFill>
                  <a:schemeClr val="tx1"/>
                </a:solidFill>
                <a:latin typeface="Arial" charset="0"/>
                <a:ea typeface="+mn-ea"/>
                <a:cs typeface="+mn-cs"/>
              </a:rPr>
              <a:t>5  Participants</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baseline="0" dirty="0" smtClean="0">
                <a:solidFill>
                  <a:schemeClr val="tx1"/>
                </a:solidFill>
                <a:latin typeface="Arial" charset="0"/>
                <a:ea typeface="+mn-ea"/>
                <a:cs typeface="+mn-cs"/>
              </a:rPr>
              <a:t>T</a:t>
            </a:r>
            <a:r>
              <a:rPr lang="en-US" sz="1200" kern="1200" dirty="0" smtClean="0">
                <a:solidFill>
                  <a:schemeClr val="tx1"/>
                </a:solidFill>
                <a:latin typeface="Arial" charset="0"/>
                <a:ea typeface="+mn-ea"/>
                <a:cs typeface="+mn-cs"/>
              </a:rPr>
              <a:t>he </a:t>
            </a:r>
            <a:r>
              <a:rPr lang="en-US" sz="1200" b="1" kern="1200" dirty="0" smtClean="0">
                <a:solidFill>
                  <a:schemeClr val="tx1"/>
                </a:solidFill>
                <a:latin typeface="Arial" charset="0"/>
                <a:ea typeface="+mn-ea"/>
                <a:cs typeface="+mn-cs"/>
              </a:rPr>
              <a:t>participants in this</a:t>
            </a:r>
            <a:r>
              <a:rPr lang="en-US" sz="1200" b="1" kern="1200" baseline="0" dirty="0" smtClean="0">
                <a:solidFill>
                  <a:schemeClr val="tx1"/>
                </a:solidFill>
                <a:latin typeface="Arial" charset="0"/>
                <a:ea typeface="+mn-ea"/>
                <a:cs typeface="+mn-cs"/>
              </a:rPr>
              <a:t> quasi-experimental study </a:t>
            </a:r>
            <a:r>
              <a:rPr lang="en-US" sz="1200" kern="1200" dirty="0" smtClean="0">
                <a:solidFill>
                  <a:schemeClr val="tx1"/>
                </a:solidFill>
                <a:latin typeface="Arial" charset="0"/>
                <a:ea typeface="+mn-ea"/>
                <a:cs typeface="+mn-cs"/>
              </a:rPr>
              <a:t>were recruited</a:t>
            </a:r>
            <a:r>
              <a:rPr lang="en-US" sz="1200" kern="1200" baseline="0" dirty="0" smtClean="0">
                <a:solidFill>
                  <a:schemeClr val="tx1"/>
                </a:solidFill>
                <a:latin typeface="Arial" charset="0"/>
                <a:ea typeface="+mn-ea"/>
                <a:cs typeface="+mn-cs"/>
              </a:rPr>
              <a:t> by means of opportunity-based sampling from all of the second-level schools in the Republic of Ireland.  The final sample was drawn from 33 schools, and </a:t>
            </a:r>
            <a:r>
              <a:rPr lang="en-US" sz="1200" kern="1200" dirty="0" smtClean="0">
                <a:solidFill>
                  <a:schemeClr val="tx1"/>
                </a:solidFill>
                <a:latin typeface="Arial" charset="0"/>
                <a:ea typeface="+mn-ea"/>
                <a:cs typeface="+mn-cs"/>
              </a:rPr>
              <a:t>included 27 groups who took different types of pre-driver education courses and 10 clusters that formed a control group.  </a:t>
            </a:r>
            <a:endParaRPr lang="en-IE" sz="1200" kern="1200" dirty="0" smtClean="0">
              <a:solidFill>
                <a:schemeClr val="tx1"/>
              </a:solidFill>
              <a:latin typeface="Arial" charset="0"/>
              <a:ea typeface="+mn-ea"/>
              <a:cs typeface="+mn-cs"/>
            </a:endParaRPr>
          </a:p>
          <a:p>
            <a:r>
              <a:rPr lang="en-US" sz="1200" kern="1200" dirty="0" smtClean="0">
                <a:solidFill>
                  <a:schemeClr val="tx1"/>
                </a:solidFill>
                <a:latin typeface="Arial" charset="0"/>
                <a:ea typeface="+mn-ea"/>
                <a:cs typeface="+mn-cs"/>
              </a:rPr>
              <a:t>We conducted three tests, the Baseline tests</a:t>
            </a:r>
            <a:r>
              <a:rPr lang="en-US" sz="1200" kern="1200" baseline="0" dirty="0" smtClean="0">
                <a:solidFill>
                  <a:schemeClr val="tx1"/>
                </a:solidFill>
                <a:latin typeface="Arial" charset="0"/>
                <a:ea typeface="+mn-ea"/>
                <a:cs typeface="+mn-cs"/>
              </a:rPr>
              <a:t> were</a:t>
            </a:r>
            <a:r>
              <a:rPr lang="en-US" sz="1200" kern="1200" dirty="0" smtClean="0">
                <a:solidFill>
                  <a:schemeClr val="tx1"/>
                </a:solidFill>
                <a:latin typeface="Arial" charset="0"/>
                <a:ea typeface="+mn-ea"/>
                <a:cs typeface="+mn-cs"/>
              </a:rPr>
              <a:t> conducted in the Autumn of 2009,  before</a:t>
            </a:r>
            <a:r>
              <a:rPr lang="en-US" sz="1200" kern="1200" baseline="0" dirty="0" smtClean="0">
                <a:solidFill>
                  <a:schemeClr val="tx1"/>
                </a:solidFill>
                <a:latin typeface="Arial" charset="0"/>
                <a:ea typeface="+mn-ea"/>
                <a:cs typeface="+mn-cs"/>
              </a:rPr>
              <a:t> any of  the students took a pre-driver education course</a:t>
            </a:r>
            <a:r>
              <a:rPr lang="en-US" sz="1200" kern="1200" dirty="0" smtClean="0">
                <a:solidFill>
                  <a:schemeClr val="tx1"/>
                </a:solidFill>
                <a:latin typeface="Arial" charset="0"/>
                <a:ea typeface="+mn-ea"/>
                <a:cs typeface="+mn-cs"/>
              </a:rPr>
              <a:t>, the post-intervention</a:t>
            </a:r>
            <a:r>
              <a:rPr lang="en-US" sz="1200" kern="1200" baseline="0" dirty="0" smtClean="0">
                <a:solidFill>
                  <a:schemeClr val="tx1"/>
                </a:solidFill>
                <a:latin typeface="Arial" charset="0"/>
                <a:ea typeface="+mn-ea"/>
                <a:cs typeface="+mn-cs"/>
              </a:rPr>
              <a:t> tests </a:t>
            </a:r>
            <a:r>
              <a:rPr lang="en-US" sz="1200" kern="1200" dirty="0" smtClean="0">
                <a:solidFill>
                  <a:schemeClr val="tx1"/>
                </a:solidFill>
                <a:latin typeface="Arial" charset="0"/>
                <a:ea typeface="+mn-ea"/>
                <a:cs typeface="+mn-cs"/>
              </a:rPr>
              <a:t>were conducted with individual groups just after they finished their course and follow-up tests were conducted in the Spring of 2010. </a:t>
            </a:r>
            <a:r>
              <a:rPr lang="en-US" sz="1200" kern="1200" baseline="0" dirty="0" smtClean="0">
                <a:solidFill>
                  <a:schemeClr val="tx1"/>
                </a:solidFill>
                <a:latin typeface="Arial" charset="0"/>
                <a:ea typeface="+mn-ea"/>
                <a:cs typeface="+mn-cs"/>
              </a:rPr>
              <a:t>On average there was a 26 week interval between the baseline and post-intervention tests and a further 51 week interval between the post-intervention and the follow-up test. </a:t>
            </a:r>
            <a:r>
              <a:rPr lang="en-US" sz="1200" kern="1200" dirty="0" smtClean="0">
                <a:solidFill>
                  <a:schemeClr val="tx1"/>
                </a:solidFill>
                <a:latin typeface="Arial" charset="0"/>
                <a:ea typeface="+mn-ea"/>
                <a:cs typeface="+mn-cs"/>
              </a:rPr>
              <a:t>Attrition between baseline and post-intervention was </a:t>
            </a:r>
            <a:r>
              <a:rPr lang="en-US" sz="1200" b="1" kern="1200" dirty="0" smtClean="0">
                <a:solidFill>
                  <a:schemeClr val="tx1"/>
                </a:solidFill>
                <a:latin typeface="Arial" charset="0"/>
                <a:ea typeface="+mn-ea"/>
                <a:cs typeface="+mn-cs"/>
              </a:rPr>
              <a:t>30%</a:t>
            </a:r>
            <a:r>
              <a:rPr lang="en-US" sz="1200" kern="1200" dirty="0" smtClean="0">
                <a:solidFill>
                  <a:schemeClr val="tx1"/>
                </a:solidFill>
                <a:latin typeface="Arial" charset="0"/>
                <a:ea typeface="+mn-ea"/>
                <a:cs typeface="+mn-cs"/>
              </a:rPr>
              <a:t> and between baseline and the follow up test was </a:t>
            </a:r>
            <a:r>
              <a:rPr lang="en-US" sz="1200" b="1" kern="1200" dirty="0" smtClean="0">
                <a:solidFill>
                  <a:schemeClr val="tx1"/>
                </a:solidFill>
                <a:latin typeface="Arial" charset="0"/>
                <a:ea typeface="+mn-ea"/>
                <a:cs typeface="+mn-cs"/>
              </a:rPr>
              <a:t>25%. </a:t>
            </a:r>
          </a:p>
          <a:p>
            <a:endParaRPr lang="en-IE" sz="1200" kern="1200" dirty="0" smtClean="0">
              <a:solidFill>
                <a:schemeClr val="tx1"/>
              </a:solidFill>
              <a:latin typeface="Arial" charset="0"/>
              <a:ea typeface="+mn-ea"/>
              <a:cs typeface="+mn-cs"/>
            </a:endParaRPr>
          </a:p>
          <a:p>
            <a:r>
              <a:rPr lang="en-US" sz="1200" kern="1200" dirty="0" smtClean="0">
                <a:solidFill>
                  <a:schemeClr val="tx1"/>
                </a:solidFill>
                <a:latin typeface="Arial" charset="0"/>
                <a:ea typeface="+mn-ea"/>
                <a:cs typeface="+mn-cs"/>
              </a:rPr>
              <a:t>5 different types of programmes were represented in the study.  </a:t>
            </a:r>
          </a:p>
          <a:p>
            <a:r>
              <a:rPr lang="en-US" sz="1200" kern="1200" dirty="0" smtClean="0">
                <a:solidFill>
                  <a:schemeClr val="tx1"/>
                </a:solidFill>
                <a:latin typeface="Arial" charset="0"/>
                <a:ea typeface="+mn-ea"/>
                <a:cs typeface="+mn-cs"/>
              </a:rPr>
              <a:t>Programmes A,B and C are</a:t>
            </a:r>
            <a:r>
              <a:rPr lang="en-US" sz="1200" kern="1200" baseline="0" dirty="0" smtClean="0">
                <a:solidFill>
                  <a:schemeClr val="tx1"/>
                </a:solidFill>
                <a:latin typeface="Arial" charset="0"/>
                <a:ea typeface="+mn-ea"/>
                <a:cs typeface="+mn-cs"/>
              </a:rPr>
              <a:t> used widely with transition year classes and are</a:t>
            </a:r>
            <a:r>
              <a:rPr lang="en-US" sz="1200" kern="1200" dirty="0" smtClean="0">
                <a:solidFill>
                  <a:schemeClr val="tx1"/>
                </a:solidFill>
                <a:latin typeface="Arial" charset="0"/>
                <a:ea typeface="+mn-ea"/>
                <a:cs typeface="+mn-cs"/>
              </a:rPr>
              <a:t> delivered over several weeks or months.</a:t>
            </a:r>
            <a:r>
              <a:rPr lang="en-US" sz="1200" kern="1200" baseline="0" dirty="0" smtClean="0">
                <a:solidFill>
                  <a:schemeClr val="tx1"/>
                </a:solidFill>
                <a:latin typeface="Arial" charset="0"/>
                <a:ea typeface="+mn-ea"/>
                <a:cs typeface="+mn-cs"/>
              </a:rPr>
              <a:t> </a:t>
            </a:r>
            <a:r>
              <a:rPr lang="en-US" sz="1200" kern="1200" dirty="0" smtClean="0">
                <a:solidFill>
                  <a:schemeClr val="tx1"/>
                </a:solidFill>
                <a:latin typeface="Arial" charset="0"/>
                <a:ea typeface="+mn-ea"/>
                <a:cs typeface="+mn-cs"/>
              </a:rPr>
              <a:t>Programme A is delivered over 45 hours, whereas programmes B and C take</a:t>
            </a:r>
            <a:r>
              <a:rPr lang="en-US" sz="1200" kern="1200" baseline="0" dirty="0" smtClean="0">
                <a:solidFill>
                  <a:schemeClr val="tx1"/>
                </a:solidFill>
                <a:latin typeface="Arial" charset="0"/>
                <a:ea typeface="+mn-ea"/>
                <a:cs typeface="+mn-cs"/>
              </a:rPr>
              <a:t> just </a:t>
            </a:r>
            <a:r>
              <a:rPr lang="en-US" sz="1200" kern="1200" dirty="0" smtClean="0">
                <a:solidFill>
                  <a:schemeClr val="tx1"/>
                </a:solidFill>
                <a:latin typeface="Arial" charset="0"/>
                <a:ea typeface="+mn-ea"/>
                <a:cs typeface="+mn-cs"/>
              </a:rPr>
              <a:t>20 hours. </a:t>
            </a:r>
          </a:p>
          <a:p>
            <a:r>
              <a:rPr lang="en-US" sz="1200" kern="1200" dirty="0" smtClean="0">
                <a:solidFill>
                  <a:schemeClr val="tx1"/>
                </a:solidFill>
                <a:latin typeface="Arial" charset="0"/>
                <a:ea typeface="+mn-ea"/>
                <a:cs typeface="+mn-cs"/>
              </a:rPr>
              <a:t>Students in group D who also get 20 hours tuition took courses</a:t>
            </a:r>
            <a:r>
              <a:rPr lang="en-US" sz="1200" kern="1200" baseline="0" dirty="0" smtClean="0">
                <a:solidFill>
                  <a:schemeClr val="tx1"/>
                </a:solidFill>
                <a:latin typeface="Arial" charset="0"/>
                <a:ea typeface="+mn-ea"/>
                <a:cs typeface="+mn-cs"/>
              </a:rPr>
              <a:t> </a:t>
            </a:r>
            <a:r>
              <a:rPr lang="en-US" sz="1200" kern="1200" dirty="0" smtClean="0">
                <a:solidFill>
                  <a:schemeClr val="tx1"/>
                </a:solidFill>
                <a:latin typeface="Arial" charset="0"/>
                <a:ea typeface="+mn-ea"/>
                <a:cs typeface="+mn-cs"/>
              </a:rPr>
              <a:t>that had been developed in their own schools. </a:t>
            </a:r>
          </a:p>
          <a:p>
            <a:r>
              <a:rPr lang="en-US" sz="1200" kern="1200" dirty="0" smtClean="0">
                <a:solidFill>
                  <a:schemeClr val="tx1"/>
                </a:solidFill>
                <a:latin typeface="Arial" charset="0"/>
                <a:ea typeface="+mn-ea"/>
                <a:cs typeface="+mn-cs"/>
              </a:rPr>
              <a:t>Group E represents students who took courses that were delivered in a single day.</a:t>
            </a:r>
            <a:endParaRPr lang="en-IE" sz="1200" kern="1200" dirty="0" smtClean="0">
              <a:solidFill>
                <a:schemeClr val="tx1"/>
              </a:solidFill>
              <a:latin typeface="Arial" charset="0"/>
              <a:ea typeface="+mn-ea"/>
              <a:cs typeface="+mn-cs"/>
            </a:endParaRPr>
          </a:p>
          <a:p>
            <a:r>
              <a:rPr lang="en-US" sz="1200" kern="1200" dirty="0" smtClean="0">
                <a:solidFill>
                  <a:schemeClr val="tx1"/>
                </a:solidFill>
                <a:latin typeface="Arial" charset="0"/>
                <a:ea typeface="+mn-ea"/>
                <a:cs typeface="+mn-cs"/>
              </a:rPr>
              <a:t>CLICK</a:t>
            </a:r>
            <a:endParaRPr lang="en-IE" sz="1200" kern="1200" dirty="0" smtClean="0">
              <a:solidFill>
                <a:schemeClr val="tx1"/>
              </a:solidFill>
              <a:latin typeface="Arial" charset="0"/>
              <a:ea typeface="+mn-ea"/>
              <a:cs typeface="+mn-cs"/>
            </a:endParaRPr>
          </a:p>
          <a:p>
            <a:r>
              <a:rPr lang="en-US" sz="1200" kern="1200" dirty="0" smtClean="0">
                <a:solidFill>
                  <a:schemeClr val="tx1"/>
                </a:solidFill>
                <a:latin typeface="Arial" charset="0"/>
                <a:ea typeface="+mn-ea"/>
                <a:cs typeface="+mn-cs"/>
              </a:rPr>
              <a:t>We had 1880 students at</a:t>
            </a:r>
            <a:r>
              <a:rPr lang="en-US" sz="1200" kern="1200" baseline="0" dirty="0" smtClean="0">
                <a:solidFill>
                  <a:schemeClr val="tx1"/>
                </a:solidFill>
                <a:latin typeface="Arial" charset="0"/>
                <a:ea typeface="+mn-ea"/>
                <a:cs typeface="+mn-cs"/>
              </a:rPr>
              <a:t> Time 1</a:t>
            </a:r>
            <a:r>
              <a:rPr lang="en-US" sz="1200" kern="1200" dirty="0" smtClean="0">
                <a:solidFill>
                  <a:schemeClr val="tx1"/>
                </a:solidFill>
                <a:latin typeface="Arial" charset="0"/>
                <a:ea typeface="+mn-ea"/>
                <a:cs typeface="+mn-cs"/>
              </a:rPr>
              <a:t>, 1324 at Time</a:t>
            </a:r>
            <a:r>
              <a:rPr lang="en-US" sz="1200" kern="1200" baseline="0" dirty="0" smtClean="0">
                <a:solidFill>
                  <a:schemeClr val="tx1"/>
                </a:solidFill>
                <a:latin typeface="Arial" charset="0"/>
                <a:ea typeface="+mn-ea"/>
                <a:cs typeface="+mn-cs"/>
              </a:rPr>
              <a:t> 2</a:t>
            </a:r>
            <a:r>
              <a:rPr lang="en-US" sz="1200" kern="1200" dirty="0" smtClean="0">
                <a:solidFill>
                  <a:schemeClr val="tx1"/>
                </a:solidFill>
                <a:latin typeface="Arial" charset="0"/>
                <a:ea typeface="+mn-ea"/>
                <a:cs typeface="+mn-cs"/>
              </a:rPr>
              <a:t> and 1412 at</a:t>
            </a:r>
            <a:r>
              <a:rPr lang="en-US" sz="1200" kern="1200" baseline="0" dirty="0" smtClean="0">
                <a:solidFill>
                  <a:schemeClr val="tx1"/>
                </a:solidFill>
                <a:latin typeface="Arial" charset="0"/>
                <a:ea typeface="+mn-ea"/>
                <a:cs typeface="+mn-cs"/>
              </a:rPr>
              <a:t> Time 3. </a:t>
            </a:r>
            <a:endParaRPr lang="en-IE" sz="1200" kern="1200" dirty="0" smtClean="0">
              <a:solidFill>
                <a:schemeClr val="tx1"/>
              </a:solidFill>
              <a:latin typeface="Arial" charset="0"/>
              <a:ea typeface="+mn-ea"/>
              <a:cs typeface="+mn-cs"/>
            </a:endParaRPr>
          </a:p>
          <a:p>
            <a:r>
              <a:rPr lang="en-US" sz="1200" kern="1200" dirty="0" smtClean="0">
                <a:solidFill>
                  <a:schemeClr val="tx1"/>
                </a:solidFill>
                <a:latin typeface="Arial" charset="0"/>
                <a:ea typeface="+mn-ea"/>
                <a:cs typeface="+mn-cs"/>
              </a:rPr>
              <a:t>The sample was reasonably well-balanced with respect to gender, location and Socio Economic Status.</a:t>
            </a:r>
            <a:r>
              <a:rPr lang="en-US" sz="1200" kern="1200" baseline="0" dirty="0" smtClean="0">
                <a:solidFill>
                  <a:schemeClr val="tx1"/>
                </a:solidFill>
                <a:latin typeface="Arial" charset="0"/>
                <a:ea typeface="+mn-ea"/>
                <a:cs typeface="+mn-cs"/>
              </a:rPr>
              <a:t> The modal age at Time 1 was 15 years old.</a:t>
            </a:r>
            <a:endParaRPr lang="en-IE" sz="1200" kern="1200" dirty="0" smtClean="0">
              <a:solidFill>
                <a:schemeClr val="tx1"/>
              </a:solidFill>
              <a:latin typeface="Arial" charset="0"/>
              <a:ea typeface="+mn-ea"/>
              <a:cs typeface="+mn-cs"/>
            </a:endParaRPr>
          </a:p>
          <a:p>
            <a:r>
              <a:rPr lang="en-US" sz="1200" kern="1200" dirty="0" smtClean="0">
                <a:solidFill>
                  <a:schemeClr val="tx1"/>
                </a:solidFill>
                <a:latin typeface="Arial" charset="0"/>
                <a:ea typeface="+mn-ea"/>
                <a:cs typeface="+mn-cs"/>
              </a:rPr>
              <a:t>Since</a:t>
            </a:r>
            <a:r>
              <a:rPr lang="en-US" sz="1200" kern="1200" baseline="0" dirty="0" smtClean="0">
                <a:solidFill>
                  <a:schemeClr val="tx1"/>
                </a:solidFill>
                <a:latin typeface="Arial" charset="0"/>
                <a:ea typeface="+mn-ea"/>
                <a:cs typeface="+mn-cs"/>
              </a:rPr>
              <a:t> this was a longitudinal design and the participants were nested in school groups, hierarchical multilevel modeling was used to analyze the data. This adjusts for non-normality and reduces the risk of type-1 errors. </a:t>
            </a:r>
            <a:endParaRPr lang="en-IE" sz="1200" kern="1200" dirty="0" smtClean="0">
              <a:solidFill>
                <a:schemeClr val="tx1"/>
              </a:solidFill>
              <a:latin typeface="Arial" charset="0"/>
              <a:ea typeface="+mn-ea"/>
              <a:cs typeface="+mn-cs"/>
            </a:endParaRPr>
          </a:p>
          <a:p>
            <a:pPr marL="228600" indent="-228600">
              <a:defRPr/>
            </a:pPr>
            <a:endParaRPr lang="en-US" dirty="0" smtClean="0"/>
          </a:p>
        </p:txBody>
      </p:sp>
    </p:spTree>
    <p:extLst>
      <p:ext uri="{BB962C8B-B14F-4D97-AF65-F5344CB8AC3E}">
        <p14:creationId xmlns:p14="http://schemas.microsoft.com/office/powerpoint/2010/main" val="21731655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ln/>
        </p:spPr>
      </p:sp>
      <p:sp>
        <p:nvSpPr>
          <p:cNvPr id="32771" name="Notes Placeholder 2"/>
          <p:cNvSpPr>
            <a:spLocks noGrp="1"/>
          </p:cNvSpPr>
          <p:nvPr>
            <p:ph type="body" idx="1"/>
          </p:nvPr>
        </p:nvSpPr>
        <p:spPr>
          <a:noFill/>
          <a:ln/>
        </p:spPr>
        <p:txBody>
          <a:bodyPr/>
          <a:lstStyle/>
          <a:p>
            <a:r>
              <a:rPr lang="en-IE" sz="1200" kern="1200" dirty="0" smtClean="0">
                <a:solidFill>
                  <a:schemeClr val="tx1"/>
                </a:solidFill>
                <a:latin typeface="Arial" charset="0"/>
                <a:ea typeface="+mn-ea"/>
                <a:cs typeface="+mn-cs"/>
              </a:rPr>
              <a:t> </a:t>
            </a:r>
            <a:r>
              <a:rPr lang="en-IE" sz="1200" b="1" kern="1200" dirty="0" smtClean="0">
                <a:solidFill>
                  <a:schemeClr val="tx1"/>
                </a:solidFill>
                <a:latin typeface="Arial" charset="0"/>
                <a:ea typeface="+mn-ea"/>
                <a:cs typeface="+mn-cs"/>
              </a:rPr>
              <a:t>6 Questionnaire Measures</a:t>
            </a:r>
          </a:p>
          <a:p>
            <a:r>
              <a:rPr lang="en-IE" sz="1200" kern="1200" dirty="0" smtClean="0">
                <a:solidFill>
                  <a:schemeClr val="tx1"/>
                </a:solidFill>
                <a:latin typeface="Arial" charset="0"/>
                <a:ea typeface="+mn-ea"/>
                <a:cs typeface="+mn-cs"/>
              </a:rPr>
              <a:t>Data were collected using questionnaires which took around </a:t>
            </a:r>
            <a:r>
              <a:rPr lang="en-IE" sz="1200" b="1" kern="1200" dirty="0" smtClean="0">
                <a:solidFill>
                  <a:schemeClr val="tx1"/>
                </a:solidFill>
                <a:latin typeface="Arial" charset="0"/>
                <a:ea typeface="+mn-ea"/>
                <a:cs typeface="+mn-cs"/>
              </a:rPr>
              <a:t>50 minutes </a:t>
            </a:r>
            <a:r>
              <a:rPr lang="en-IE" sz="1200" kern="1200" dirty="0" smtClean="0">
                <a:solidFill>
                  <a:schemeClr val="tx1"/>
                </a:solidFill>
                <a:latin typeface="Arial" charset="0"/>
                <a:ea typeface="+mn-ea"/>
                <a:cs typeface="+mn-cs"/>
              </a:rPr>
              <a:t>to complete.  </a:t>
            </a:r>
          </a:p>
          <a:p>
            <a:r>
              <a:rPr lang="en-IE" sz="1200" kern="1200" dirty="0" smtClean="0">
                <a:solidFill>
                  <a:schemeClr val="tx1"/>
                </a:solidFill>
                <a:latin typeface="Arial" charset="0"/>
                <a:ea typeface="+mn-ea"/>
                <a:cs typeface="+mn-cs"/>
              </a:rPr>
              <a:t>Here is an </a:t>
            </a:r>
            <a:r>
              <a:rPr lang="en-IE" sz="1200" b="0" kern="1200" dirty="0" smtClean="0">
                <a:solidFill>
                  <a:schemeClr val="tx1"/>
                </a:solidFill>
                <a:latin typeface="Arial" charset="0"/>
                <a:ea typeface="+mn-ea"/>
                <a:cs typeface="+mn-cs"/>
              </a:rPr>
              <a:t>overview of the variables </a:t>
            </a:r>
            <a:r>
              <a:rPr lang="en-IE" sz="1200" kern="1200" dirty="0" smtClean="0">
                <a:solidFill>
                  <a:schemeClr val="tx1"/>
                </a:solidFill>
                <a:latin typeface="Arial" charset="0"/>
                <a:ea typeface="+mn-ea"/>
                <a:cs typeface="+mn-cs"/>
              </a:rPr>
              <a:t>that we were interested in and how they were </a:t>
            </a:r>
            <a:r>
              <a:rPr lang="en-IE" sz="1200" b="1" kern="1200" dirty="0" smtClean="0">
                <a:solidFill>
                  <a:schemeClr val="tx1"/>
                </a:solidFill>
                <a:latin typeface="Arial" charset="0"/>
                <a:ea typeface="+mn-ea"/>
                <a:cs typeface="+mn-cs"/>
              </a:rPr>
              <a:t>measured</a:t>
            </a:r>
            <a:r>
              <a:rPr lang="en-IE" sz="1200" kern="1200" dirty="0" smtClean="0">
                <a:solidFill>
                  <a:schemeClr val="tx1"/>
                </a:solidFill>
                <a:latin typeface="Arial" charset="0"/>
                <a:ea typeface="+mn-ea"/>
                <a:cs typeface="+mn-cs"/>
              </a:rPr>
              <a:t>.</a:t>
            </a:r>
          </a:p>
          <a:p>
            <a:r>
              <a:rPr lang="en-IE" sz="1200" kern="1200" dirty="0" smtClean="0">
                <a:solidFill>
                  <a:schemeClr val="tx1"/>
                </a:solidFill>
                <a:latin typeface="Arial" charset="0"/>
                <a:ea typeface="+mn-ea"/>
                <a:cs typeface="+mn-cs"/>
              </a:rPr>
              <a:t>We used some well </a:t>
            </a:r>
            <a:r>
              <a:rPr lang="en-IE" sz="1200" b="1" kern="1200" dirty="0" smtClean="0">
                <a:solidFill>
                  <a:schemeClr val="tx1"/>
                </a:solidFill>
                <a:latin typeface="Arial" charset="0"/>
                <a:ea typeface="+mn-ea"/>
                <a:cs typeface="+mn-cs"/>
              </a:rPr>
              <a:t>known instruments </a:t>
            </a:r>
            <a:r>
              <a:rPr lang="en-IE" sz="1200" kern="1200" dirty="0" smtClean="0">
                <a:solidFill>
                  <a:schemeClr val="tx1"/>
                </a:solidFill>
                <a:latin typeface="Arial" charset="0"/>
                <a:ea typeface="+mn-ea"/>
                <a:cs typeface="+mn-cs"/>
              </a:rPr>
              <a:t>for example the </a:t>
            </a:r>
            <a:r>
              <a:rPr lang="en-IE" sz="1200" b="1" kern="1200" dirty="0" smtClean="0">
                <a:solidFill>
                  <a:schemeClr val="tx1"/>
                </a:solidFill>
                <a:latin typeface="Arial" charset="0"/>
                <a:ea typeface="+mn-ea"/>
                <a:cs typeface="+mn-cs"/>
              </a:rPr>
              <a:t>Manchester Driver Behaviour Questionnaire, Barratt’s Impulsiveness</a:t>
            </a:r>
            <a:r>
              <a:rPr lang="en-IE" sz="1200" b="1" kern="1200" baseline="0" dirty="0" smtClean="0">
                <a:solidFill>
                  <a:schemeClr val="tx1"/>
                </a:solidFill>
                <a:latin typeface="Arial" charset="0"/>
                <a:ea typeface="+mn-ea"/>
                <a:cs typeface="+mn-cs"/>
              </a:rPr>
              <a:t> Scale</a:t>
            </a:r>
            <a:r>
              <a:rPr lang="en-IE" sz="1200" b="1" kern="1200" dirty="0" smtClean="0">
                <a:solidFill>
                  <a:schemeClr val="tx1"/>
                </a:solidFill>
                <a:latin typeface="Arial" charset="0"/>
                <a:ea typeface="+mn-ea"/>
                <a:cs typeface="+mn-cs"/>
              </a:rPr>
              <a:t> </a:t>
            </a:r>
            <a:r>
              <a:rPr lang="en-IE" sz="1200" kern="1200" dirty="0" smtClean="0">
                <a:solidFill>
                  <a:schemeClr val="tx1"/>
                </a:solidFill>
                <a:latin typeface="Arial" charset="0"/>
                <a:ea typeface="+mn-ea"/>
                <a:cs typeface="+mn-cs"/>
              </a:rPr>
              <a:t>and </a:t>
            </a:r>
            <a:r>
              <a:rPr lang="en-IE" sz="1200" b="1" kern="1200" dirty="0" smtClean="0">
                <a:solidFill>
                  <a:schemeClr val="tx1"/>
                </a:solidFill>
                <a:latin typeface="Arial" charset="0"/>
                <a:ea typeface="+mn-ea"/>
                <a:cs typeface="+mn-cs"/>
              </a:rPr>
              <a:t>Arnett’s Inventory of Sensation Seeking</a:t>
            </a:r>
            <a:r>
              <a:rPr lang="en-IE" sz="1200" kern="1200" dirty="0" smtClean="0">
                <a:solidFill>
                  <a:schemeClr val="tx1"/>
                </a:solidFill>
                <a:latin typeface="Arial" charset="0"/>
                <a:ea typeface="+mn-ea"/>
                <a:cs typeface="+mn-cs"/>
              </a:rPr>
              <a:t>.  We also devised some new measures including </a:t>
            </a:r>
            <a:r>
              <a:rPr lang="en-IE" sz="1200" b="0" kern="1200" dirty="0" smtClean="0">
                <a:solidFill>
                  <a:schemeClr val="tx1"/>
                </a:solidFill>
                <a:latin typeface="Arial" charset="0"/>
                <a:ea typeface="+mn-ea"/>
                <a:cs typeface="+mn-cs"/>
              </a:rPr>
              <a:t>a</a:t>
            </a:r>
            <a:r>
              <a:rPr lang="en-IE" sz="1200" b="1" kern="1200" dirty="0" smtClean="0">
                <a:solidFill>
                  <a:schemeClr val="tx1"/>
                </a:solidFill>
                <a:latin typeface="Arial" charset="0"/>
                <a:ea typeface="+mn-ea"/>
                <a:cs typeface="+mn-cs"/>
              </a:rPr>
              <a:t> vignette</a:t>
            </a:r>
            <a:r>
              <a:rPr lang="en-IE" sz="1200" kern="1200" dirty="0" smtClean="0">
                <a:solidFill>
                  <a:schemeClr val="tx1"/>
                </a:solidFill>
                <a:latin typeface="Arial" charset="0"/>
                <a:ea typeface="+mn-ea"/>
                <a:cs typeface="+mn-cs"/>
              </a:rPr>
              <a:t>, which I’ll discuss later. </a:t>
            </a:r>
          </a:p>
          <a:p>
            <a:endParaRPr lang="en-IE" sz="1200" kern="1200" dirty="0" smtClean="0">
              <a:solidFill>
                <a:schemeClr val="tx1"/>
              </a:solidFill>
              <a:latin typeface="Arial" charset="0"/>
              <a:ea typeface="+mn-ea"/>
              <a:cs typeface="+mn-cs"/>
            </a:endParaRPr>
          </a:p>
        </p:txBody>
      </p:sp>
      <p:sp>
        <p:nvSpPr>
          <p:cNvPr id="32772" name="Slide Number Placeholder 3"/>
          <p:cNvSpPr>
            <a:spLocks noGrp="1"/>
          </p:cNvSpPr>
          <p:nvPr>
            <p:ph type="sldNum" sz="quarter" idx="5"/>
          </p:nvPr>
        </p:nvSpPr>
        <p:spPr>
          <a:noFill/>
        </p:spPr>
        <p:txBody>
          <a:bodyPr/>
          <a:lstStyle/>
          <a:p>
            <a:fld id="{926D217D-A1CA-4BB6-A985-1CC8BAD3060C}" type="slidenum">
              <a:rPr lang="en-GB" smtClean="0"/>
              <a:pPr/>
              <a:t>6</a:t>
            </a:fld>
            <a:endParaRPr lang="en-GB" dirty="0" smtClean="0"/>
          </a:p>
        </p:txBody>
      </p:sp>
    </p:spTree>
    <p:extLst>
      <p:ext uri="{BB962C8B-B14F-4D97-AF65-F5344CB8AC3E}">
        <p14:creationId xmlns:p14="http://schemas.microsoft.com/office/powerpoint/2010/main" val="34220458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xfrm>
            <a:off x="620713" y="4343400"/>
            <a:ext cx="5551487" cy="4405313"/>
          </a:xfrm>
          <a:noFill/>
          <a:ln/>
        </p:spPr>
        <p:txBody>
          <a:bodyPr/>
          <a:lstStyle/>
          <a:p>
            <a:r>
              <a:rPr lang="en-IE" sz="1200" b="1" kern="1200" dirty="0" smtClean="0">
                <a:solidFill>
                  <a:schemeClr val="tx1"/>
                </a:solidFill>
                <a:latin typeface="Arial" charset="0"/>
                <a:ea typeface="+mn-ea"/>
                <a:cs typeface="+mn-cs"/>
              </a:rPr>
              <a:t>7  Knowledge Quiz Short</a:t>
            </a:r>
          </a:p>
          <a:p>
            <a:r>
              <a:rPr lang="en-IE" sz="1200" kern="1200" dirty="0" smtClean="0">
                <a:solidFill>
                  <a:schemeClr val="tx1"/>
                </a:solidFill>
                <a:latin typeface="Arial" charset="0"/>
                <a:ea typeface="+mn-ea"/>
                <a:cs typeface="+mn-cs"/>
              </a:rPr>
              <a:t>Classroom-based education is seen</a:t>
            </a:r>
            <a:r>
              <a:rPr lang="en-IE" sz="1200" kern="1200" baseline="0" dirty="0" smtClean="0">
                <a:solidFill>
                  <a:schemeClr val="tx1"/>
                </a:solidFill>
                <a:latin typeface="Arial" charset="0"/>
                <a:ea typeface="+mn-ea"/>
                <a:cs typeface="+mn-cs"/>
              </a:rPr>
              <a:t> as a good way to teach</a:t>
            </a:r>
            <a:r>
              <a:rPr lang="en-IE" sz="1200" kern="1200" dirty="0" smtClean="0">
                <a:solidFill>
                  <a:schemeClr val="tx1"/>
                </a:solidFill>
                <a:latin typeface="Arial" charset="0"/>
                <a:ea typeface="+mn-ea"/>
                <a:cs typeface="+mn-cs"/>
              </a:rPr>
              <a:t> factual knowledge.  To measure changes in knowledge during the course of our study we devised a short knowledge quiz, using questions adapted from the driver theory test.</a:t>
            </a:r>
          </a:p>
          <a:p>
            <a:r>
              <a:rPr lang="en-IE" sz="1200" kern="1200" dirty="0" smtClean="0">
                <a:solidFill>
                  <a:schemeClr val="tx1"/>
                </a:solidFill>
                <a:latin typeface="Arial" charset="0"/>
                <a:ea typeface="+mn-ea"/>
                <a:cs typeface="+mn-cs"/>
              </a:rPr>
              <a:t> We analysed the results using </a:t>
            </a:r>
            <a:r>
              <a:rPr lang="en-IE" sz="1200" b="1" kern="1200" dirty="0" smtClean="0">
                <a:solidFill>
                  <a:schemeClr val="tx1"/>
                </a:solidFill>
                <a:latin typeface="Arial" charset="0"/>
                <a:ea typeface="+mn-ea"/>
                <a:cs typeface="+mn-cs"/>
              </a:rPr>
              <a:t>Item Response Theory </a:t>
            </a:r>
            <a:r>
              <a:rPr lang="en-IE" sz="1200" kern="1200" dirty="0" smtClean="0">
                <a:solidFill>
                  <a:schemeClr val="tx1"/>
                </a:solidFill>
                <a:latin typeface="Arial" charset="0"/>
                <a:ea typeface="+mn-ea"/>
                <a:cs typeface="+mn-cs"/>
              </a:rPr>
              <a:t>because it helped us to screen for items that were poor at </a:t>
            </a:r>
            <a:r>
              <a:rPr lang="en-IE" sz="1200" b="1" kern="1200" dirty="0" smtClean="0">
                <a:solidFill>
                  <a:schemeClr val="tx1"/>
                </a:solidFill>
                <a:latin typeface="Arial" charset="0"/>
                <a:ea typeface="+mn-ea"/>
                <a:cs typeface="+mn-cs"/>
              </a:rPr>
              <a:t>discriminating </a:t>
            </a:r>
            <a:r>
              <a:rPr lang="en-IE" sz="1200" kern="1200" dirty="0" smtClean="0">
                <a:solidFill>
                  <a:schemeClr val="tx1"/>
                </a:solidFill>
                <a:latin typeface="Arial" charset="0"/>
                <a:ea typeface="+mn-ea"/>
                <a:cs typeface="+mn-cs"/>
              </a:rPr>
              <a:t>between students of different abilities.  It also provided an index of </a:t>
            </a:r>
            <a:r>
              <a:rPr lang="en-IE" sz="1200" b="1" kern="1200" dirty="0" smtClean="0">
                <a:solidFill>
                  <a:schemeClr val="tx1"/>
                </a:solidFill>
                <a:latin typeface="Arial" charset="0"/>
                <a:ea typeface="+mn-ea"/>
                <a:cs typeface="+mn-cs"/>
              </a:rPr>
              <a:t>item difficulty</a:t>
            </a:r>
            <a:r>
              <a:rPr lang="en-IE" sz="1200" kern="1200" dirty="0" smtClean="0">
                <a:solidFill>
                  <a:schemeClr val="tx1"/>
                </a:solidFill>
                <a:latin typeface="Arial" charset="0"/>
                <a:ea typeface="+mn-ea"/>
                <a:cs typeface="+mn-cs"/>
              </a:rPr>
              <a:t> which allowed us to judge the </a:t>
            </a:r>
            <a:r>
              <a:rPr lang="en-IE" sz="1200" b="1" kern="1200" dirty="0" smtClean="0">
                <a:solidFill>
                  <a:schemeClr val="tx1"/>
                </a:solidFill>
                <a:latin typeface="Arial" charset="0"/>
                <a:ea typeface="+mn-ea"/>
                <a:cs typeface="+mn-cs"/>
              </a:rPr>
              <a:t>appropriateness </a:t>
            </a:r>
            <a:r>
              <a:rPr lang="en-IE" sz="1200" kern="1200" dirty="0" smtClean="0">
                <a:solidFill>
                  <a:schemeClr val="tx1"/>
                </a:solidFill>
                <a:latin typeface="Arial" charset="0"/>
                <a:ea typeface="+mn-ea"/>
                <a:cs typeface="+mn-cs"/>
              </a:rPr>
              <a:t>of the test by categorising test items as either </a:t>
            </a:r>
            <a:r>
              <a:rPr lang="en-IE" sz="1200" b="1" kern="1200" dirty="0" smtClean="0">
                <a:solidFill>
                  <a:schemeClr val="tx1"/>
                </a:solidFill>
                <a:latin typeface="Arial" charset="0"/>
                <a:ea typeface="+mn-ea"/>
                <a:cs typeface="+mn-cs"/>
              </a:rPr>
              <a:t>easy, moderate or difficult </a:t>
            </a:r>
            <a:r>
              <a:rPr lang="en-IE" sz="1200" kern="1200" dirty="0" smtClean="0">
                <a:solidFill>
                  <a:schemeClr val="tx1"/>
                </a:solidFill>
                <a:latin typeface="Arial" charset="0"/>
                <a:ea typeface="+mn-ea"/>
                <a:cs typeface="+mn-cs"/>
              </a:rPr>
              <a:t>to answer.   Then we calculated proficiency scores for the students based on 11 items, including 6 difficult items, 1 moderate item and 4 easy items.  After that the scores were  transformed to a</a:t>
            </a:r>
            <a:r>
              <a:rPr lang="en-IE" sz="1200" kern="1200" baseline="0" dirty="0" smtClean="0">
                <a:solidFill>
                  <a:schemeClr val="tx1"/>
                </a:solidFill>
                <a:latin typeface="Arial" charset="0"/>
                <a:ea typeface="+mn-ea"/>
                <a:cs typeface="+mn-cs"/>
              </a:rPr>
              <a:t> scale similar to the one used in IQ tests</a:t>
            </a:r>
            <a:r>
              <a:rPr lang="en-IE" sz="1200" kern="1200" dirty="0" smtClean="0">
                <a:solidFill>
                  <a:schemeClr val="tx1"/>
                </a:solidFill>
                <a:latin typeface="Arial" charset="0"/>
                <a:ea typeface="+mn-ea"/>
                <a:cs typeface="+mn-cs"/>
              </a:rPr>
              <a:t>.</a:t>
            </a:r>
          </a:p>
          <a:p>
            <a:r>
              <a:rPr lang="en-IE" sz="1200" kern="1200" dirty="0" smtClean="0">
                <a:solidFill>
                  <a:schemeClr val="tx1"/>
                </a:solidFill>
                <a:latin typeface="Arial" charset="0"/>
                <a:ea typeface="+mn-ea"/>
                <a:cs typeface="+mn-cs"/>
              </a:rPr>
              <a:t> </a:t>
            </a:r>
          </a:p>
          <a:p>
            <a:r>
              <a:rPr lang="en-IE" sz="1200" kern="1200" dirty="0" smtClean="0">
                <a:solidFill>
                  <a:schemeClr val="tx1"/>
                </a:solidFill>
                <a:latin typeface="Arial" charset="0"/>
                <a:ea typeface="+mn-ea"/>
                <a:cs typeface="+mn-cs"/>
              </a:rPr>
              <a:t>The mean score for the entire sample at baseline was 99.96</a:t>
            </a:r>
            <a:r>
              <a:rPr lang="en-IE" sz="1200" kern="1200" baseline="0" dirty="0" smtClean="0">
                <a:solidFill>
                  <a:schemeClr val="tx1"/>
                </a:solidFill>
                <a:latin typeface="Arial" charset="0"/>
                <a:ea typeface="+mn-ea"/>
                <a:cs typeface="+mn-cs"/>
              </a:rPr>
              <a:t> and this increased to 105.67 in the post-intervention test </a:t>
            </a:r>
            <a:r>
              <a:rPr lang="en-IE" sz="1200" kern="1200" dirty="0" smtClean="0">
                <a:solidFill>
                  <a:schemeClr val="tx1"/>
                </a:solidFill>
                <a:latin typeface="Arial" charset="0"/>
                <a:ea typeface="+mn-ea"/>
                <a:cs typeface="+mn-cs"/>
              </a:rPr>
              <a:t>and then dropped back slightly to 104.44 in the follow-up</a:t>
            </a:r>
            <a:r>
              <a:rPr lang="en-IE" sz="1200" kern="1200" baseline="0" dirty="0" smtClean="0">
                <a:solidFill>
                  <a:schemeClr val="tx1"/>
                </a:solidFill>
                <a:latin typeface="Arial" charset="0"/>
                <a:ea typeface="+mn-ea"/>
                <a:cs typeface="+mn-cs"/>
              </a:rPr>
              <a:t> test</a:t>
            </a:r>
            <a:r>
              <a:rPr lang="en-IE" sz="1200" kern="1200" dirty="0" smtClean="0">
                <a:solidFill>
                  <a:schemeClr val="tx1"/>
                </a:solidFill>
                <a:latin typeface="Arial" charset="0"/>
                <a:ea typeface="+mn-ea"/>
                <a:cs typeface="+mn-cs"/>
              </a:rPr>
              <a:t>.</a:t>
            </a:r>
            <a:r>
              <a:rPr lang="en-IE" sz="1200" kern="1200" baseline="0" dirty="0" smtClean="0">
                <a:solidFill>
                  <a:schemeClr val="tx1"/>
                </a:solidFill>
                <a:latin typeface="Arial" charset="0"/>
                <a:ea typeface="+mn-ea"/>
                <a:cs typeface="+mn-cs"/>
              </a:rPr>
              <a:t>   Both  the short-term and long-term gains in proficiency that we see here were statistically significant. The most notable thing about this graph is that is shows that, the pattern of change in proficiency scores for students in the control group is very similar to those seen in the active groups, which was not what we expected to see/.</a:t>
            </a:r>
          </a:p>
          <a:p>
            <a:endParaRPr lang="en-IE" sz="1200" kern="1200" baseline="0" dirty="0" smtClean="0">
              <a:solidFill>
                <a:schemeClr val="tx1"/>
              </a:solidFill>
              <a:latin typeface="Arial" charset="0"/>
              <a:ea typeface="+mn-ea"/>
              <a:cs typeface="+mn-cs"/>
            </a:endParaRPr>
          </a:p>
          <a:p>
            <a:r>
              <a:rPr lang="en-IE" sz="1200" kern="1200" dirty="0" smtClean="0">
                <a:solidFill>
                  <a:schemeClr val="tx1"/>
                </a:solidFill>
                <a:latin typeface="Arial" charset="0"/>
                <a:ea typeface="+mn-ea"/>
                <a:cs typeface="+mn-cs"/>
              </a:rPr>
              <a:t>The</a:t>
            </a:r>
            <a:r>
              <a:rPr lang="en-IE" sz="1200" kern="1200" baseline="0" dirty="0" smtClean="0">
                <a:solidFill>
                  <a:schemeClr val="tx1"/>
                </a:solidFill>
                <a:latin typeface="Arial" charset="0"/>
                <a:ea typeface="+mn-ea"/>
                <a:cs typeface="+mn-cs"/>
              </a:rPr>
              <a:t> results of hierarchical multi-level regression analyses showed that there was no significant difference between the scores for students who took pre-driver education courses and those who did not,  in any of the tests.  </a:t>
            </a:r>
            <a:r>
              <a:rPr lang="en-IE" sz="1200" kern="1200" dirty="0" smtClean="0">
                <a:solidFill>
                  <a:schemeClr val="tx1"/>
                </a:solidFill>
                <a:latin typeface="Arial" charset="0"/>
                <a:ea typeface="+mn-ea"/>
                <a:cs typeface="+mn-cs"/>
              </a:rPr>
              <a:t>Analysis</a:t>
            </a:r>
            <a:r>
              <a:rPr lang="en-IE" sz="1200" kern="1200" baseline="0" dirty="0" smtClean="0">
                <a:solidFill>
                  <a:schemeClr val="tx1"/>
                </a:solidFill>
                <a:latin typeface="Arial" charset="0"/>
                <a:ea typeface="+mn-ea"/>
                <a:cs typeface="+mn-cs"/>
              </a:rPr>
              <a:t> of the scores for individual groups showed that they all gained a significant amount of knowledge between the baseline and the post-intervention test. The increases ranged between 4% and 7% for the active groups and 4% for the control group.  There was no significant difference in the rate of gain for the active groups in comparison with the control group when their baseline scores were controlled.  The losses that we see here between the post-intervention and follow-up tests were not statistically significant.  Analysis of the long-term effects of pre-driver education showed that students in groups A, B, C and the controls all gained a significant amount of knowledge during the study. </a:t>
            </a:r>
            <a:r>
              <a:rPr lang="en-IE" sz="1200" kern="1200" dirty="0" smtClean="0">
                <a:solidFill>
                  <a:schemeClr val="tx1"/>
                </a:solidFill>
                <a:latin typeface="Arial" charset="0"/>
                <a:ea typeface="+mn-ea"/>
                <a:cs typeface="+mn-cs"/>
              </a:rPr>
              <a:t>However, there were no significant differences in the amount of knowledge gained by students in the active groups in comparison with those in the control group over the longer term. </a:t>
            </a:r>
            <a:endParaRPr lang="en-IE" sz="1200" kern="1200" baseline="0" dirty="0" smtClean="0">
              <a:solidFill>
                <a:schemeClr val="tx1"/>
              </a:solidFill>
              <a:latin typeface="Arial" charset="0"/>
              <a:ea typeface="+mn-ea"/>
              <a:cs typeface="+mn-cs"/>
            </a:endParaRPr>
          </a:p>
          <a:p>
            <a:endParaRPr lang="en-IE" sz="1200" kern="1200" baseline="0" dirty="0" smtClean="0">
              <a:solidFill>
                <a:schemeClr val="tx1"/>
              </a:solidFill>
              <a:latin typeface="Arial" charset="0"/>
              <a:ea typeface="+mn-ea"/>
              <a:cs typeface="+mn-cs"/>
            </a:endParaRPr>
          </a:p>
          <a:p>
            <a:r>
              <a:rPr lang="en-IE" sz="1200" kern="1200" baseline="0" dirty="0" smtClean="0">
                <a:solidFill>
                  <a:schemeClr val="tx1"/>
                </a:solidFill>
                <a:latin typeface="Arial" charset="0"/>
                <a:ea typeface="+mn-ea"/>
                <a:cs typeface="+mn-cs"/>
              </a:rPr>
              <a:t>This suggests that the students were probably learning about the rules of the road both inside and outside of the classroom.  This might be explained by the fact that over 80% of the participants in the study intended to start driving at the earliest possible opportunity, and may have been studying the rules of the road  as part of their preparations for the driver theory test in the interim between the baseline and post-intervention tests.  Furthermore, since almost half of the students had obtained their learner permit by the time that the final test was conducted, we could also speculate that the decline in proficiency seen at that point may be due to decays in memory.  An equally plausible explanation, however is that this pattern may have been caused by practice effects. Since there was  a much shorter gap between the baseline and post-intervention tests and the gap between the post-intervention and follow-up tests one could expect that the students would be able to recall more information in the post-intervention test than in the follow-up test.  </a:t>
            </a:r>
          </a:p>
          <a:p>
            <a:endParaRPr lang="en-IE" sz="1200" kern="1200" baseline="0" dirty="0" smtClean="0">
              <a:solidFill>
                <a:schemeClr val="tx1"/>
              </a:solidFill>
              <a:latin typeface="Arial" charset="0"/>
              <a:ea typeface="+mn-ea"/>
              <a:cs typeface="+mn-cs"/>
            </a:endParaRPr>
          </a:p>
          <a:p>
            <a:endParaRPr lang="en-IE" sz="1200" kern="1200" baseline="0" dirty="0" smtClean="0">
              <a:solidFill>
                <a:schemeClr val="tx1"/>
              </a:solidFill>
              <a:latin typeface="Arial" charset="0"/>
              <a:ea typeface="+mn-ea"/>
              <a:cs typeface="+mn-cs"/>
            </a:endParaRPr>
          </a:p>
          <a:p>
            <a:endParaRPr lang="en-IE" sz="1200" kern="1200" baseline="0" dirty="0" smtClean="0">
              <a:solidFill>
                <a:schemeClr val="tx1"/>
              </a:solidFill>
              <a:latin typeface="Arial" charset="0"/>
              <a:ea typeface="+mn-ea"/>
              <a:cs typeface="+mn-cs"/>
            </a:endParaRPr>
          </a:p>
          <a:p>
            <a:r>
              <a:rPr lang="en-IE" sz="1200" kern="1200" baseline="0" dirty="0" smtClean="0">
                <a:solidFill>
                  <a:schemeClr val="tx1"/>
                </a:solidFill>
                <a:latin typeface="Arial" charset="0"/>
                <a:ea typeface="+mn-ea"/>
                <a:cs typeface="+mn-cs"/>
              </a:rPr>
              <a:t>We also found that some between-student differences influenced proficiency scores in the baseline test, proficiency scores for females, urban dwellers and students with high levels of impulsiveness or high exposure to aberrant driving while travelling with their parents or friends were significant lower than those of their counterparts.  </a:t>
            </a:r>
            <a:endParaRPr lang="en-IE" sz="1200" kern="1200" dirty="0" smtClean="0">
              <a:solidFill>
                <a:schemeClr val="tx1"/>
              </a:solidFill>
              <a:latin typeface="Arial" charset="0"/>
              <a:ea typeface="+mn-ea"/>
              <a:cs typeface="+mn-cs"/>
            </a:endParaRPr>
          </a:p>
          <a:p>
            <a:endParaRPr lang="en-IE" sz="1200" kern="1200" dirty="0" smtClean="0">
              <a:solidFill>
                <a:schemeClr val="tx1"/>
              </a:solidFill>
              <a:latin typeface="Arial" charset="0"/>
              <a:ea typeface="+mn-ea"/>
              <a:cs typeface="+mn-cs"/>
            </a:endParaRPr>
          </a:p>
          <a:p>
            <a:r>
              <a:rPr lang="en-IE" sz="1200" kern="1200" dirty="0" smtClean="0">
                <a:solidFill>
                  <a:schemeClr val="tx1"/>
                </a:solidFill>
                <a:latin typeface="Arial" charset="0"/>
                <a:ea typeface="+mn-ea"/>
                <a:cs typeface="+mn-cs"/>
              </a:rPr>
              <a:t> </a:t>
            </a:r>
          </a:p>
          <a:p>
            <a:endParaRPr lang="en-IE" dirty="0" smtClean="0"/>
          </a:p>
          <a:p>
            <a:endParaRPr lang="en-IE" dirty="0" smtClean="0"/>
          </a:p>
          <a:p>
            <a:endParaRPr lang="en-IE" dirty="0" smtClean="0"/>
          </a:p>
          <a:p>
            <a:endParaRPr lang="en-IE" dirty="0" smtClean="0"/>
          </a:p>
          <a:p>
            <a:endParaRPr lang="en-IE" dirty="0" smtClean="0"/>
          </a:p>
          <a:p>
            <a:endParaRPr lang="en-IE" dirty="0" smtClean="0"/>
          </a:p>
          <a:p>
            <a:endParaRPr lang="en-IE" dirty="0" smtClean="0"/>
          </a:p>
        </p:txBody>
      </p:sp>
      <p:sp>
        <p:nvSpPr>
          <p:cNvPr id="38916" name="Slide Number Placeholder 3"/>
          <p:cNvSpPr>
            <a:spLocks noGrp="1"/>
          </p:cNvSpPr>
          <p:nvPr>
            <p:ph type="sldNum" sz="quarter" idx="5"/>
          </p:nvPr>
        </p:nvSpPr>
        <p:spPr>
          <a:noFill/>
        </p:spPr>
        <p:txBody>
          <a:bodyPr/>
          <a:lstStyle/>
          <a:p>
            <a:fld id="{86D14A00-14F8-496E-92A5-72381C88B61F}" type="slidenum">
              <a:rPr lang="en-GB" smtClean="0"/>
              <a:pPr/>
              <a:t>7</a:t>
            </a:fld>
            <a:endParaRPr lang="en-GB" dirty="0" smtClean="0"/>
          </a:p>
        </p:txBody>
      </p:sp>
    </p:spTree>
    <p:extLst>
      <p:ext uri="{BB962C8B-B14F-4D97-AF65-F5344CB8AC3E}">
        <p14:creationId xmlns:p14="http://schemas.microsoft.com/office/powerpoint/2010/main" val="38501811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p:spPr>
        <p:txBody>
          <a:bodyPr/>
          <a:lstStyle/>
          <a:p>
            <a:r>
              <a:rPr lang="en-IE" sz="1200" b="1" kern="1200" dirty="0" smtClean="0">
                <a:solidFill>
                  <a:schemeClr val="tx1"/>
                </a:solidFill>
                <a:latin typeface="Arial" charset="0"/>
                <a:ea typeface="+mn-ea"/>
                <a:cs typeface="+mn-cs"/>
              </a:rPr>
              <a:t>8 Cognitive Skills – Risk perception</a:t>
            </a:r>
          </a:p>
          <a:p>
            <a:r>
              <a:rPr lang="en-IE" sz="1200" kern="1200" dirty="0" smtClean="0">
                <a:solidFill>
                  <a:schemeClr val="tx1"/>
                </a:solidFill>
                <a:latin typeface="Arial" charset="0"/>
                <a:ea typeface="+mn-ea"/>
                <a:cs typeface="+mn-cs"/>
              </a:rPr>
              <a:t>Accurate risk perception is perhaps the most essential cognitive skill needed for safe driving.  Among the measures that we used to test risk perception was this vignette.  As you can see, this scenario represents the PERFECT STORM in risk taking, combining inexperience, fatigue, the presence of peers and speeding.  We asked the students to list all the possible consequences that might arise in this situation, as</a:t>
            </a:r>
            <a:r>
              <a:rPr lang="en-IE" sz="1200" kern="1200" baseline="0" dirty="0" smtClean="0">
                <a:solidFill>
                  <a:schemeClr val="tx1"/>
                </a:solidFill>
                <a:latin typeface="Arial" charset="0"/>
                <a:ea typeface="+mn-ea"/>
                <a:cs typeface="+mn-cs"/>
              </a:rPr>
              <a:t> soon as they sprang to mind</a:t>
            </a:r>
            <a:r>
              <a:rPr lang="en-IE" sz="1200" kern="1200" dirty="0" smtClean="0">
                <a:solidFill>
                  <a:schemeClr val="tx1"/>
                </a:solidFill>
                <a:latin typeface="Arial" charset="0"/>
                <a:ea typeface="+mn-ea"/>
                <a:cs typeface="+mn-cs"/>
              </a:rPr>
              <a:t>. A</a:t>
            </a:r>
            <a:r>
              <a:rPr lang="en-IE" sz="1200" kern="1200" baseline="0" dirty="0" smtClean="0">
                <a:solidFill>
                  <a:schemeClr val="tx1"/>
                </a:solidFill>
                <a:latin typeface="Arial" charset="0"/>
                <a:ea typeface="+mn-ea"/>
                <a:cs typeface="+mn-cs"/>
              </a:rPr>
              <a:t> slightly different version of this story was presented in each test. </a:t>
            </a:r>
            <a:endParaRPr lang="en-IE" sz="1200" kern="1200" dirty="0" smtClean="0">
              <a:solidFill>
                <a:schemeClr val="tx1"/>
              </a:solidFill>
              <a:latin typeface="Arial" charset="0"/>
              <a:ea typeface="+mn-ea"/>
              <a:cs typeface="+mn-cs"/>
            </a:endParaRPr>
          </a:p>
          <a:p>
            <a:r>
              <a:rPr lang="en-IE" sz="1200" kern="1200" dirty="0" smtClean="0">
                <a:solidFill>
                  <a:schemeClr val="tx1"/>
                </a:solidFill>
                <a:latin typeface="Arial" charset="0"/>
                <a:ea typeface="+mn-ea"/>
                <a:cs typeface="+mn-cs"/>
              </a:rPr>
              <a:t>We did a thematic analysis on the results and collapsed them into </a:t>
            </a:r>
            <a:r>
              <a:rPr lang="en-IE" sz="1200" b="1" kern="1200" dirty="0" smtClean="0">
                <a:solidFill>
                  <a:schemeClr val="tx1"/>
                </a:solidFill>
                <a:latin typeface="Arial" charset="0"/>
                <a:ea typeface="+mn-ea"/>
                <a:cs typeface="+mn-cs"/>
              </a:rPr>
              <a:t>12 </a:t>
            </a:r>
            <a:r>
              <a:rPr lang="en-IE" sz="1200" kern="1200" dirty="0" smtClean="0">
                <a:solidFill>
                  <a:schemeClr val="tx1"/>
                </a:solidFill>
                <a:latin typeface="Arial" charset="0"/>
                <a:ea typeface="+mn-ea"/>
                <a:cs typeface="+mn-cs"/>
              </a:rPr>
              <a:t>categories. </a:t>
            </a:r>
            <a:r>
              <a:rPr lang="en-IE" sz="1200" b="1" kern="1200" dirty="0" smtClean="0">
                <a:solidFill>
                  <a:schemeClr val="tx1"/>
                </a:solidFill>
                <a:latin typeface="Arial" charset="0"/>
                <a:ea typeface="+mn-ea"/>
                <a:cs typeface="+mn-cs"/>
              </a:rPr>
              <a:t>10</a:t>
            </a:r>
            <a:r>
              <a:rPr lang="en-IE" sz="1200" kern="1200" dirty="0" smtClean="0">
                <a:solidFill>
                  <a:schemeClr val="tx1"/>
                </a:solidFill>
                <a:latin typeface="Arial" charset="0"/>
                <a:ea typeface="+mn-ea"/>
                <a:cs typeface="+mn-cs"/>
              </a:rPr>
              <a:t> categories described negative consequences, one category contained neutral consequences and the final category contained positive consequences. </a:t>
            </a:r>
          </a:p>
          <a:p>
            <a:r>
              <a:rPr lang="en-IE" sz="1200" kern="1200" dirty="0" smtClean="0">
                <a:solidFill>
                  <a:schemeClr val="tx1"/>
                </a:solidFill>
                <a:latin typeface="Arial" charset="0"/>
                <a:ea typeface="+mn-ea"/>
                <a:cs typeface="+mn-cs"/>
              </a:rPr>
              <a:t>  </a:t>
            </a:r>
          </a:p>
          <a:p>
            <a:r>
              <a:rPr lang="en-IE" sz="1200" kern="1200" dirty="0" smtClean="0">
                <a:solidFill>
                  <a:schemeClr val="tx1"/>
                </a:solidFill>
                <a:latin typeface="Arial" charset="0"/>
                <a:ea typeface="+mn-ea"/>
                <a:cs typeface="+mn-cs"/>
              </a:rPr>
              <a:t>We were interested in</a:t>
            </a:r>
            <a:r>
              <a:rPr lang="en-IE" sz="1200" kern="1200" baseline="0" dirty="0" smtClean="0">
                <a:solidFill>
                  <a:schemeClr val="tx1"/>
                </a:solidFill>
                <a:latin typeface="Arial" charset="0"/>
                <a:ea typeface="+mn-ea"/>
                <a:cs typeface="+mn-cs"/>
              </a:rPr>
              <a:t> </a:t>
            </a:r>
            <a:r>
              <a:rPr lang="en-IE" sz="1200" kern="1200" dirty="0" smtClean="0">
                <a:solidFill>
                  <a:schemeClr val="tx1"/>
                </a:solidFill>
                <a:latin typeface="Arial" charset="0"/>
                <a:ea typeface="+mn-ea"/>
                <a:cs typeface="+mn-cs"/>
              </a:rPr>
              <a:t>the number and types of consequences that the students listed. Then, to measure the accessibility of serious consequences, we analysed the order in which the consequences were listed.   </a:t>
            </a:r>
          </a:p>
          <a:p>
            <a:endParaRPr lang="en-IE" dirty="0" smtClean="0"/>
          </a:p>
          <a:p>
            <a:endParaRPr lang="en-IE" dirty="0" smtClean="0"/>
          </a:p>
          <a:p>
            <a:endParaRPr lang="en-IE" dirty="0" smtClean="0"/>
          </a:p>
          <a:p>
            <a:endParaRPr lang="en-IE" dirty="0" smtClean="0"/>
          </a:p>
        </p:txBody>
      </p:sp>
      <p:sp>
        <p:nvSpPr>
          <p:cNvPr id="35844" name="Slide Number Placeholder 3"/>
          <p:cNvSpPr>
            <a:spLocks noGrp="1"/>
          </p:cNvSpPr>
          <p:nvPr>
            <p:ph type="sldNum" sz="quarter" idx="5"/>
          </p:nvPr>
        </p:nvSpPr>
        <p:spPr>
          <a:noFill/>
        </p:spPr>
        <p:txBody>
          <a:bodyPr/>
          <a:lstStyle/>
          <a:p>
            <a:fld id="{243029B3-2DA6-436A-9D4D-A20BBF1583F8}" type="slidenum">
              <a:rPr lang="en-GB" smtClean="0"/>
              <a:pPr/>
              <a:t>8</a:t>
            </a:fld>
            <a:endParaRPr lang="en-GB" dirty="0" smtClean="0"/>
          </a:p>
        </p:txBody>
      </p:sp>
    </p:spTree>
    <p:extLst>
      <p:ext uri="{BB962C8B-B14F-4D97-AF65-F5344CB8AC3E}">
        <p14:creationId xmlns:p14="http://schemas.microsoft.com/office/powerpoint/2010/main" val="12375873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p:spPr>
        <p:txBody>
          <a:bodyPr/>
          <a:lstStyle/>
          <a:p>
            <a:r>
              <a:rPr lang="en-IE" sz="1200" b="1" kern="1200" dirty="0" smtClean="0">
                <a:solidFill>
                  <a:schemeClr val="tx1"/>
                </a:solidFill>
                <a:latin typeface="Arial" charset="0"/>
                <a:ea typeface="+mn-ea"/>
                <a:cs typeface="+mn-cs"/>
              </a:rPr>
              <a:t>9</a:t>
            </a:r>
            <a:r>
              <a:rPr lang="en-IE" sz="1200" b="1" kern="1200" baseline="0" dirty="0" smtClean="0">
                <a:solidFill>
                  <a:schemeClr val="tx1"/>
                </a:solidFill>
                <a:latin typeface="Arial" charset="0"/>
                <a:ea typeface="+mn-ea"/>
                <a:cs typeface="+mn-cs"/>
              </a:rPr>
              <a:t> </a:t>
            </a:r>
            <a:r>
              <a:rPr lang="en-IE" sz="1200" b="1" kern="1200" dirty="0" smtClean="0">
                <a:solidFill>
                  <a:schemeClr val="tx1"/>
                </a:solidFill>
                <a:latin typeface="Arial" charset="0"/>
                <a:ea typeface="+mn-ea"/>
                <a:cs typeface="+mn-cs"/>
              </a:rPr>
              <a:t> Vignette Consequences</a:t>
            </a:r>
          </a:p>
          <a:p>
            <a:r>
              <a:rPr lang="en-US" sz="1200" kern="1200" dirty="0" smtClean="0">
                <a:solidFill>
                  <a:schemeClr val="tx1"/>
                </a:solidFill>
                <a:latin typeface="Arial" charset="0"/>
                <a:ea typeface="+mn-ea"/>
                <a:cs typeface="+mn-cs"/>
              </a:rPr>
              <a:t>The results showed that on average, students listed 3.5 consequences at baseline, this decreased significantly to 2.9  in both of the remaining tests.  </a:t>
            </a:r>
            <a:r>
              <a:rPr lang="en-IE" sz="1200" kern="1200" dirty="0" smtClean="0">
                <a:solidFill>
                  <a:schemeClr val="tx1"/>
                </a:solidFill>
                <a:latin typeface="Arial" charset="0"/>
                <a:ea typeface="+mn-ea"/>
                <a:cs typeface="+mn-cs"/>
              </a:rPr>
              <a:t>There was no significant difference in the number of items mentioned by any of the active groups in comparison to the control group in any of the tests. Students with higher levels</a:t>
            </a:r>
            <a:r>
              <a:rPr lang="en-IE" sz="1200" kern="1200" baseline="0" dirty="0" smtClean="0">
                <a:solidFill>
                  <a:schemeClr val="tx1"/>
                </a:solidFill>
                <a:latin typeface="Arial" charset="0"/>
                <a:ea typeface="+mn-ea"/>
                <a:cs typeface="+mn-cs"/>
              </a:rPr>
              <a:t> of trait impulsiveness mentioned significantly fewer consequences than their counterparts in the baseline test, but not in the other tests. </a:t>
            </a:r>
          </a:p>
          <a:p>
            <a:endParaRPr lang="en-IE" sz="1200" kern="1200" dirty="0" smtClean="0">
              <a:solidFill>
                <a:schemeClr val="tx1"/>
              </a:solidFill>
              <a:latin typeface="Arial" charset="0"/>
              <a:ea typeface="+mn-ea"/>
              <a:cs typeface="+mn-cs"/>
            </a:endParaRPr>
          </a:p>
          <a:p>
            <a:r>
              <a:rPr lang="en-IE" sz="1200" kern="1200" dirty="0" smtClean="0">
                <a:solidFill>
                  <a:schemeClr val="tx1"/>
                </a:solidFill>
                <a:latin typeface="Arial" charset="0"/>
                <a:ea typeface="+mn-ea"/>
                <a:cs typeface="+mn-cs"/>
              </a:rPr>
              <a:t>The percentage of respondents who listed each particular consequence remained relatively consistent across the three tests. Encouragingly, the vast majority of respondents suggested crashing as a possible consequence each time.  We can also see that the frequency with which the items were mentioned is roughly in line with their seriousness,</a:t>
            </a:r>
            <a:r>
              <a:rPr lang="en-IE" sz="1200" kern="1200" baseline="0" dirty="0" smtClean="0">
                <a:solidFill>
                  <a:schemeClr val="tx1"/>
                </a:solidFill>
                <a:latin typeface="Arial" charset="0"/>
                <a:ea typeface="+mn-ea"/>
                <a:cs typeface="+mn-cs"/>
              </a:rPr>
              <a:t> which shows that the students WERE generally aware of  the physical dangers associated with high-risk driving situations. </a:t>
            </a:r>
          </a:p>
          <a:p>
            <a:r>
              <a:rPr lang="en-IE" sz="1200" kern="1200" baseline="0" dirty="0" smtClean="0">
                <a:solidFill>
                  <a:schemeClr val="tx1"/>
                </a:solidFill>
                <a:latin typeface="Arial" charset="0"/>
                <a:ea typeface="+mn-ea"/>
                <a:cs typeface="+mn-cs"/>
              </a:rPr>
              <a:t> </a:t>
            </a:r>
            <a:r>
              <a:rPr lang="en-IE" sz="1200" kern="1200" dirty="0" smtClean="0">
                <a:solidFill>
                  <a:schemeClr val="tx1"/>
                </a:solidFill>
                <a:latin typeface="Arial" charset="0"/>
                <a:ea typeface="+mn-ea"/>
                <a:cs typeface="+mn-cs"/>
              </a:rPr>
              <a:t> </a:t>
            </a:r>
          </a:p>
          <a:p>
            <a:r>
              <a:rPr lang="en-IE" sz="1200" kern="1200" dirty="0" smtClean="0">
                <a:solidFill>
                  <a:schemeClr val="tx1"/>
                </a:solidFill>
                <a:latin typeface="Arial" charset="0"/>
                <a:ea typeface="+mn-ea"/>
                <a:cs typeface="+mn-cs"/>
              </a:rPr>
              <a:t>Notice that a small hard core of students suggested that there might be no consequences and that Mark and his friends would get home safely. A small minority could also see possible benefits in this situation for</a:t>
            </a:r>
            <a:r>
              <a:rPr lang="en-IE" sz="1200" kern="1200" baseline="0" dirty="0" smtClean="0">
                <a:solidFill>
                  <a:schemeClr val="tx1"/>
                </a:solidFill>
                <a:latin typeface="Arial" charset="0"/>
                <a:ea typeface="+mn-ea"/>
                <a:cs typeface="+mn-cs"/>
              </a:rPr>
              <a:t> example,</a:t>
            </a:r>
            <a:r>
              <a:rPr lang="en-IE" sz="1200" kern="1200" dirty="0" smtClean="0">
                <a:solidFill>
                  <a:schemeClr val="tx1"/>
                </a:solidFill>
                <a:latin typeface="Arial" charset="0"/>
                <a:ea typeface="+mn-ea"/>
                <a:cs typeface="+mn-cs"/>
              </a:rPr>
              <a:t> impressing their friends.  Surprisingly few people mentioned moral consequences like guilt, shame or regret and this number dwindled over time.  </a:t>
            </a:r>
          </a:p>
          <a:p>
            <a:endParaRPr lang="en-IE" sz="1200" kern="1200" dirty="0" smtClean="0">
              <a:solidFill>
                <a:schemeClr val="tx1"/>
              </a:solidFill>
              <a:latin typeface="Arial" charset="0"/>
              <a:ea typeface="+mn-ea"/>
              <a:cs typeface="+mn-cs"/>
            </a:endParaRPr>
          </a:p>
          <a:p>
            <a:r>
              <a:rPr lang="en-IE" sz="1200" kern="1200" baseline="0" dirty="0" smtClean="0">
                <a:solidFill>
                  <a:schemeClr val="tx1"/>
                </a:solidFill>
                <a:latin typeface="Arial" charset="0"/>
                <a:ea typeface="+mn-ea"/>
                <a:cs typeface="+mn-cs"/>
              </a:rPr>
              <a:t>We conducted a series of hierarchical multilevel Poisson regressions to analyze the mean </a:t>
            </a:r>
            <a:r>
              <a:rPr lang="en-IE" sz="1200" kern="1200" dirty="0" smtClean="0">
                <a:solidFill>
                  <a:schemeClr val="tx1"/>
                </a:solidFill>
                <a:latin typeface="Arial" charset="0"/>
                <a:ea typeface="+mn-ea"/>
                <a:cs typeface="+mn-cs"/>
              </a:rPr>
              <a:t>order in which the</a:t>
            </a:r>
            <a:r>
              <a:rPr lang="en-IE" sz="1200" kern="1200" baseline="0" dirty="0" smtClean="0">
                <a:solidFill>
                  <a:schemeClr val="tx1"/>
                </a:solidFill>
                <a:latin typeface="Arial" charset="0"/>
                <a:ea typeface="+mn-ea"/>
                <a:cs typeface="+mn-cs"/>
              </a:rPr>
              <a:t> consequences were listed and the results showed that the first things that came to mind for the students was either crashing or losing control of the car.  This was followed in terms immediacy by comments about increased risk and then by serious consequences including death and injury.  </a:t>
            </a:r>
          </a:p>
          <a:p>
            <a:endParaRPr lang="en-IE" sz="1200" kern="1200" baseline="0" dirty="0" smtClean="0">
              <a:solidFill>
                <a:schemeClr val="tx1"/>
              </a:solidFill>
              <a:latin typeface="Arial" charset="0"/>
              <a:ea typeface="+mn-ea"/>
              <a:cs typeface="+mn-cs"/>
            </a:endParaRPr>
          </a:p>
          <a:p>
            <a:r>
              <a:rPr lang="en-IE" sz="1200" kern="1200" baseline="0" dirty="0" smtClean="0">
                <a:solidFill>
                  <a:schemeClr val="tx1"/>
                </a:solidFill>
                <a:latin typeface="Arial" charset="0"/>
                <a:ea typeface="+mn-ea"/>
                <a:cs typeface="+mn-cs"/>
              </a:rPr>
              <a:t>Then we analyzed changes in immediacy for serious consequences such as crashing, death and injury over time and as a function of participating in pre-driver education. The results with respect to crashing showed that there was a significant increase in immediacy between the baseline and subsequent tests.  On average, students listed crashing 7% sooner at T2 and T3 than they did in the initial test.  Students who took pre-driver education mentioned crashing 15% sooner than the controls in the post-intervention test. We also found that all of the active groups mentioned crashing sooner than the controls in the post-intervention test, although this difference was only significant for groups B and C (16% - 17%) and these effects were no longer evident in the final test.  </a:t>
            </a:r>
            <a:endParaRPr lang="en-IE" sz="1200" kern="1200" dirty="0" smtClean="0">
              <a:solidFill>
                <a:schemeClr val="tx1"/>
              </a:solidFill>
              <a:latin typeface="Arial" charset="0"/>
              <a:ea typeface="+mn-ea"/>
              <a:cs typeface="+mn-cs"/>
            </a:endParaRPr>
          </a:p>
          <a:p>
            <a:endParaRPr lang="en-IE" sz="1200" kern="1200" dirty="0" smtClean="0">
              <a:solidFill>
                <a:schemeClr val="tx1"/>
              </a:solidFill>
              <a:latin typeface="Arial" charset="0"/>
              <a:ea typeface="+mn-ea"/>
              <a:cs typeface="+mn-cs"/>
            </a:endParaRPr>
          </a:p>
          <a:p>
            <a:endParaRPr lang="en-IE" sz="1200" kern="1200" dirty="0" smtClean="0">
              <a:solidFill>
                <a:schemeClr val="tx1"/>
              </a:solidFill>
              <a:latin typeface="Arial" charset="0"/>
              <a:ea typeface="+mn-ea"/>
              <a:cs typeface="+mn-cs"/>
            </a:endParaRPr>
          </a:p>
          <a:p>
            <a:endParaRPr lang="en-IE" dirty="0" smtClean="0"/>
          </a:p>
          <a:p>
            <a:r>
              <a:rPr lang="en-IE" dirty="0" smtClean="0"/>
              <a:t> </a:t>
            </a:r>
          </a:p>
          <a:p>
            <a:endParaRPr lang="en-IE" dirty="0" smtClean="0"/>
          </a:p>
          <a:p>
            <a:endParaRPr lang="en-IE" dirty="0" smtClean="0"/>
          </a:p>
        </p:txBody>
      </p:sp>
      <p:sp>
        <p:nvSpPr>
          <p:cNvPr id="36868" name="Slide Number Placeholder 3"/>
          <p:cNvSpPr>
            <a:spLocks noGrp="1"/>
          </p:cNvSpPr>
          <p:nvPr>
            <p:ph type="sldNum" sz="quarter" idx="5"/>
          </p:nvPr>
        </p:nvSpPr>
        <p:spPr>
          <a:noFill/>
        </p:spPr>
        <p:txBody>
          <a:bodyPr/>
          <a:lstStyle/>
          <a:p>
            <a:fld id="{05155616-60D9-4E8E-87B9-717A1D05A9A7}" type="slidenum">
              <a:rPr lang="en-GB" smtClean="0"/>
              <a:pPr/>
              <a:t>9</a:t>
            </a:fld>
            <a:endParaRPr lang="en-GB" dirty="0" smtClean="0"/>
          </a:p>
        </p:txBody>
      </p:sp>
    </p:spTree>
    <p:extLst>
      <p:ext uri="{BB962C8B-B14F-4D97-AF65-F5344CB8AC3E}">
        <p14:creationId xmlns:p14="http://schemas.microsoft.com/office/powerpoint/2010/main" val="24705277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ln/>
        </p:spPr>
        <p:txBody>
          <a:bodyPr/>
          <a:lstStyle/>
          <a:p>
            <a:r>
              <a:rPr lang="en-IE" sz="1200" b="1" kern="1200" dirty="0" smtClean="0">
                <a:solidFill>
                  <a:schemeClr val="tx1"/>
                </a:solidFill>
                <a:latin typeface="Arial" charset="0"/>
                <a:ea typeface="+mn-ea"/>
                <a:cs typeface="+mn-cs"/>
              </a:rPr>
              <a:t>10 Prototypical images of drivers who speed</a:t>
            </a:r>
          </a:p>
          <a:p>
            <a:endParaRPr lang="en-IE" sz="1200" b="1" kern="1200" dirty="0" smtClean="0">
              <a:solidFill>
                <a:schemeClr val="tx1"/>
              </a:solidFill>
              <a:latin typeface="Arial"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IE" sz="1200" kern="1200" dirty="0" smtClean="0">
                <a:solidFill>
                  <a:schemeClr val="tx1"/>
                </a:solidFill>
                <a:latin typeface="Arial" charset="0"/>
                <a:ea typeface="+mn-ea"/>
                <a:cs typeface="+mn-cs"/>
              </a:rPr>
              <a:t>Speeding is a significant risk factor for all drivers.  We measured the student attitudes to drivers who speed using five negative and five positive adjectives which were suggested during a pilot study.</a:t>
            </a:r>
          </a:p>
          <a:p>
            <a:r>
              <a:rPr lang="en-IE" sz="1200" kern="1200" baseline="0" dirty="0" smtClean="0">
                <a:solidFill>
                  <a:schemeClr val="tx1"/>
                </a:solidFill>
                <a:latin typeface="Arial" charset="0"/>
                <a:ea typeface="+mn-ea"/>
                <a:cs typeface="+mn-cs"/>
              </a:rPr>
              <a:t>The negative adjectives were </a:t>
            </a:r>
            <a:r>
              <a:rPr lang="en-IE" sz="1200" kern="1200" dirty="0" smtClean="0">
                <a:solidFill>
                  <a:schemeClr val="tx1"/>
                </a:solidFill>
                <a:latin typeface="Arial" charset="0"/>
                <a:ea typeface="+mn-ea"/>
                <a:cs typeface="+mn-cs"/>
              </a:rPr>
              <a:t>Impatient, Immature, Risky, Selfish and Unrealistic</a:t>
            </a:r>
            <a:r>
              <a:rPr lang="en-IE" sz="1200" kern="1200" baseline="0" dirty="0" smtClean="0">
                <a:solidFill>
                  <a:schemeClr val="tx1"/>
                </a:solidFill>
                <a:latin typeface="Arial" charset="0"/>
                <a:ea typeface="+mn-ea"/>
                <a:cs typeface="+mn-cs"/>
              </a:rPr>
              <a:t> and</a:t>
            </a:r>
            <a:r>
              <a:rPr lang="en-IE" sz="1200" kern="1200" dirty="0" smtClean="0">
                <a:solidFill>
                  <a:schemeClr val="tx1"/>
                </a:solidFill>
                <a:latin typeface="Arial" charset="0"/>
                <a:ea typeface="+mn-ea"/>
                <a:cs typeface="+mn-cs"/>
              </a:rPr>
              <a:t> responses were measured on a 5-point  scale, where high scores indicated stronger agreement with these descriptions.  As we </a:t>
            </a:r>
            <a:r>
              <a:rPr lang="en-IE" sz="1200" kern="1200" baseline="0" dirty="0" smtClean="0">
                <a:solidFill>
                  <a:schemeClr val="tx1"/>
                </a:solidFill>
                <a:latin typeface="Arial" charset="0"/>
                <a:ea typeface="+mn-ea"/>
                <a:cs typeface="+mn-cs"/>
              </a:rPr>
              <a:t>can see from this </a:t>
            </a:r>
            <a:r>
              <a:rPr lang="en-IE" sz="1200" kern="1200" dirty="0" smtClean="0">
                <a:solidFill>
                  <a:schemeClr val="tx1"/>
                </a:solidFill>
                <a:latin typeface="Arial" charset="0"/>
                <a:ea typeface="+mn-ea"/>
                <a:cs typeface="+mn-cs"/>
              </a:rPr>
              <a:t>graph, the students took a dim view of drivers who speed, because all scores were well above the mid-point on the scale.  The tendency to attribute negative characteristics to speeders increased significantly between the</a:t>
            </a:r>
            <a:r>
              <a:rPr lang="en-IE" sz="1200" kern="1200" baseline="0" dirty="0" smtClean="0">
                <a:solidFill>
                  <a:schemeClr val="tx1"/>
                </a:solidFill>
                <a:latin typeface="Arial" charset="0"/>
                <a:ea typeface="+mn-ea"/>
                <a:cs typeface="+mn-cs"/>
              </a:rPr>
              <a:t> baseline and post-intervention tests and then decreased significantly in the final test.  There was no significant difference between student assessments in any of the active groups compared to the control group.  </a:t>
            </a:r>
          </a:p>
          <a:p>
            <a:r>
              <a:rPr lang="en-IE" sz="1200" kern="1200" baseline="0" dirty="0" smtClean="0">
                <a:solidFill>
                  <a:schemeClr val="tx1"/>
                </a:solidFill>
                <a:latin typeface="Arial" charset="0"/>
                <a:ea typeface="+mn-ea"/>
                <a:cs typeface="+mn-cs"/>
              </a:rPr>
              <a:t>However, we did find that girls took a more significantly more negative view of speeders than boys, and students with high trait impulsiveness took a less negative view than those with average to low impulsiveness.</a:t>
            </a:r>
          </a:p>
          <a:p>
            <a:endParaRPr lang="en-IE" sz="1200" kern="1200" baseline="0" dirty="0" smtClean="0">
              <a:solidFill>
                <a:schemeClr val="tx1"/>
              </a:solidFill>
              <a:latin typeface="Arial" charset="0"/>
              <a:ea typeface="+mn-ea"/>
              <a:cs typeface="+mn-cs"/>
            </a:endParaRPr>
          </a:p>
          <a:p>
            <a:endParaRPr lang="en-IE" sz="1200" kern="1200" baseline="0" dirty="0" smtClean="0">
              <a:solidFill>
                <a:schemeClr val="tx1"/>
              </a:solidFill>
              <a:latin typeface="Arial" charset="0"/>
              <a:ea typeface="+mn-ea"/>
              <a:cs typeface="+mn-cs"/>
            </a:endParaRPr>
          </a:p>
          <a:p>
            <a:r>
              <a:rPr lang="en-IE" sz="1200" kern="1200" baseline="0" dirty="0" smtClean="0">
                <a:solidFill>
                  <a:schemeClr val="tx1"/>
                </a:solidFill>
                <a:latin typeface="Arial" charset="0"/>
                <a:ea typeface="+mn-ea"/>
                <a:cs typeface="+mn-cs"/>
              </a:rPr>
              <a:t>  </a:t>
            </a:r>
          </a:p>
          <a:p>
            <a:endParaRPr lang="en-IE" sz="1200" kern="1200" dirty="0" smtClean="0">
              <a:solidFill>
                <a:schemeClr val="tx1"/>
              </a:solidFill>
              <a:latin typeface="Arial" charset="0"/>
              <a:ea typeface="+mn-ea"/>
              <a:cs typeface="+mn-cs"/>
            </a:endParaRPr>
          </a:p>
          <a:p>
            <a:endParaRPr lang="en-IE" dirty="0" smtClean="0"/>
          </a:p>
        </p:txBody>
      </p:sp>
      <p:sp>
        <p:nvSpPr>
          <p:cNvPr id="39940" name="Slide Number Placeholder 3"/>
          <p:cNvSpPr>
            <a:spLocks noGrp="1"/>
          </p:cNvSpPr>
          <p:nvPr>
            <p:ph type="sldNum" sz="quarter" idx="5"/>
          </p:nvPr>
        </p:nvSpPr>
        <p:spPr>
          <a:noFill/>
        </p:spPr>
        <p:txBody>
          <a:bodyPr/>
          <a:lstStyle/>
          <a:p>
            <a:fld id="{5A814BF2-CD17-4EDF-B1D7-B173A807FE25}" type="slidenum">
              <a:rPr lang="en-GB" smtClean="0"/>
              <a:pPr/>
              <a:t>10</a:t>
            </a:fld>
            <a:endParaRPr lang="en-GB" dirty="0" smtClean="0"/>
          </a:p>
        </p:txBody>
      </p:sp>
    </p:spTree>
    <p:extLst>
      <p:ext uri="{BB962C8B-B14F-4D97-AF65-F5344CB8AC3E}">
        <p14:creationId xmlns:p14="http://schemas.microsoft.com/office/powerpoint/2010/main" val="10772305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xfrm>
            <a:off x="620713" y="4343400"/>
            <a:ext cx="5551487" cy="4405313"/>
          </a:xfrm>
          <a:noFill/>
          <a:ln/>
        </p:spPr>
        <p:txBody>
          <a:bodyPr/>
          <a:lstStyle/>
          <a:p>
            <a:r>
              <a:rPr lang="en-IE" sz="1200" b="1" kern="1200" dirty="0" smtClean="0">
                <a:solidFill>
                  <a:schemeClr val="tx1"/>
                </a:solidFill>
                <a:latin typeface="Arial" charset="0"/>
                <a:ea typeface="+mn-ea"/>
                <a:cs typeface="+mn-cs"/>
              </a:rPr>
              <a:t>11</a:t>
            </a:r>
            <a:r>
              <a:rPr lang="en-IE" sz="1200" b="1" kern="1200" baseline="0" dirty="0" smtClean="0">
                <a:solidFill>
                  <a:schemeClr val="tx1"/>
                </a:solidFill>
                <a:latin typeface="Arial" charset="0"/>
                <a:ea typeface="+mn-ea"/>
                <a:cs typeface="+mn-cs"/>
              </a:rPr>
              <a:t> </a:t>
            </a:r>
            <a:r>
              <a:rPr lang="en-IE" sz="1200" b="1" kern="1200" dirty="0" smtClean="0">
                <a:solidFill>
                  <a:schemeClr val="tx1"/>
                </a:solidFill>
                <a:latin typeface="Arial" charset="0"/>
                <a:ea typeface="+mn-ea"/>
                <a:cs typeface="+mn-cs"/>
              </a:rPr>
              <a:t>Prototypical Images of Drivers who speed</a:t>
            </a:r>
          </a:p>
          <a:p>
            <a:r>
              <a:rPr lang="en-IE" sz="1200" kern="1200" dirty="0" smtClean="0">
                <a:solidFill>
                  <a:schemeClr val="tx1"/>
                </a:solidFill>
                <a:latin typeface="Arial" charset="0"/>
                <a:ea typeface="+mn-ea"/>
                <a:cs typeface="+mn-cs"/>
              </a:rPr>
              <a:t>The images used for the positive scale were Cool, Popular, Responsible, Smart and Skilful.  </a:t>
            </a:r>
          </a:p>
          <a:p>
            <a:r>
              <a:rPr lang="en-IE" sz="1200" kern="1200" dirty="0" smtClean="0">
                <a:solidFill>
                  <a:schemeClr val="tx1"/>
                </a:solidFill>
                <a:latin typeface="Arial" charset="0"/>
                <a:ea typeface="+mn-ea"/>
                <a:cs typeface="+mn-cs"/>
              </a:rPr>
              <a:t>Here we see that all of the scores remained below the mid-point on the scale, indicating that the students did not have an overly positive opinion of drivers who speed.  In fact</a:t>
            </a:r>
            <a:r>
              <a:rPr lang="en-IE" sz="1200" kern="1200" baseline="0" dirty="0" smtClean="0">
                <a:solidFill>
                  <a:schemeClr val="tx1"/>
                </a:solidFill>
                <a:latin typeface="Arial" charset="0"/>
                <a:ea typeface="+mn-ea"/>
                <a:cs typeface="+mn-cs"/>
              </a:rPr>
              <a:t> there was very little variation in the scores for this scale either across time or between any of the experimental groups.  </a:t>
            </a:r>
            <a:endParaRPr lang="en-IE" sz="1200" kern="1200" dirty="0" smtClean="0">
              <a:solidFill>
                <a:schemeClr val="tx1"/>
              </a:solidFill>
              <a:latin typeface="Arial" charset="0"/>
              <a:ea typeface="+mn-ea"/>
              <a:cs typeface="+mn-cs"/>
            </a:endParaRPr>
          </a:p>
          <a:p>
            <a:endParaRPr lang="en-IE" sz="1200" kern="1200" dirty="0" smtClean="0">
              <a:solidFill>
                <a:schemeClr val="tx1"/>
              </a:solidFill>
              <a:latin typeface="Arial" charset="0"/>
              <a:ea typeface="+mn-ea"/>
              <a:cs typeface="+mn-cs"/>
            </a:endParaRPr>
          </a:p>
          <a:p>
            <a:r>
              <a:rPr lang="en-IE" sz="1200" kern="1200" dirty="0" smtClean="0">
                <a:solidFill>
                  <a:schemeClr val="tx1"/>
                </a:solidFill>
                <a:latin typeface="Arial" charset="0"/>
                <a:ea typeface="+mn-ea"/>
                <a:cs typeface="+mn-cs"/>
              </a:rPr>
              <a:t>However we did find</a:t>
            </a:r>
            <a:r>
              <a:rPr lang="en-IE" sz="1200" kern="1200" baseline="0" dirty="0" smtClean="0">
                <a:solidFill>
                  <a:schemeClr val="tx1"/>
                </a:solidFill>
                <a:latin typeface="Arial" charset="0"/>
                <a:ea typeface="+mn-ea"/>
                <a:cs typeface="+mn-cs"/>
              </a:rPr>
              <a:t> that girls held a significantly less positive view of speeders than boys, and students with high trait impulsiveness were more likely to see speeders in these terms than their counterparts.  </a:t>
            </a:r>
            <a:endParaRPr lang="en-IE" dirty="0" smtClean="0"/>
          </a:p>
          <a:p>
            <a:endParaRPr lang="en-IE" dirty="0" smtClean="0"/>
          </a:p>
        </p:txBody>
      </p:sp>
      <p:sp>
        <p:nvSpPr>
          <p:cNvPr id="38916" name="Slide Number Placeholder 3"/>
          <p:cNvSpPr>
            <a:spLocks noGrp="1"/>
          </p:cNvSpPr>
          <p:nvPr>
            <p:ph type="sldNum" sz="quarter" idx="5"/>
          </p:nvPr>
        </p:nvSpPr>
        <p:spPr>
          <a:noFill/>
        </p:spPr>
        <p:txBody>
          <a:bodyPr/>
          <a:lstStyle/>
          <a:p>
            <a:fld id="{86D14A00-14F8-496E-92A5-72381C88B61F}" type="slidenum">
              <a:rPr lang="en-GB" smtClean="0"/>
              <a:pPr/>
              <a:t>11</a:t>
            </a:fld>
            <a:endParaRPr lang="en-GB" dirty="0" smtClean="0"/>
          </a:p>
        </p:txBody>
      </p:sp>
    </p:spTree>
    <p:extLst>
      <p:ext uri="{BB962C8B-B14F-4D97-AF65-F5344CB8AC3E}">
        <p14:creationId xmlns:p14="http://schemas.microsoft.com/office/powerpoint/2010/main" val="12533615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a:ln/>
        </p:spPr>
        <p:txBody>
          <a:bodyPr/>
          <a:lstStyle/>
          <a:p>
            <a:r>
              <a:rPr lang="en-IE" sz="1200" b="1" kern="1200" dirty="0" smtClean="0">
                <a:solidFill>
                  <a:schemeClr val="tx1"/>
                </a:solidFill>
                <a:latin typeface="Arial" charset="0"/>
                <a:ea typeface="+mn-ea"/>
                <a:cs typeface="+mn-cs"/>
              </a:rPr>
              <a:t>12 Students’ Views</a:t>
            </a:r>
          </a:p>
          <a:p>
            <a:r>
              <a:rPr lang="en-IE" sz="1200" kern="1200" dirty="0" smtClean="0">
                <a:solidFill>
                  <a:schemeClr val="tx1"/>
                </a:solidFill>
                <a:latin typeface="Arial" charset="0"/>
                <a:ea typeface="+mn-ea"/>
                <a:cs typeface="+mn-cs"/>
              </a:rPr>
              <a:t>As part of the formative analysis, we asked the students to rate their courses using  Likert-scale items and some open response questions.  Around 35% of the students responded to the open  questions,</a:t>
            </a:r>
            <a:r>
              <a:rPr lang="en-IE" sz="1200" kern="1200" baseline="0" dirty="0" smtClean="0">
                <a:solidFill>
                  <a:schemeClr val="tx1"/>
                </a:solidFill>
                <a:latin typeface="Arial" charset="0"/>
                <a:ea typeface="+mn-ea"/>
                <a:cs typeface="+mn-cs"/>
              </a:rPr>
              <a:t> telling</a:t>
            </a:r>
            <a:r>
              <a:rPr lang="en-IE" sz="1200" kern="1200" dirty="0" smtClean="0">
                <a:solidFill>
                  <a:schemeClr val="tx1"/>
                </a:solidFill>
                <a:latin typeface="Arial" charset="0"/>
                <a:ea typeface="+mn-ea"/>
                <a:cs typeface="+mn-cs"/>
              </a:rPr>
              <a:t> us what liked about their course, what they found beneficial and also suggesting ways that the courses might be improved. </a:t>
            </a:r>
          </a:p>
          <a:p>
            <a:r>
              <a:rPr lang="en-IE" sz="1200" kern="1200" dirty="0" smtClean="0">
                <a:solidFill>
                  <a:schemeClr val="tx1"/>
                </a:solidFill>
                <a:latin typeface="Arial" charset="0"/>
                <a:ea typeface="+mn-ea"/>
                <a:cs typeface="+mn-cs"/>
              </a:rPr>
              <a:t>Students who took modular programmes mostly enjoyed watching DVD’s about road safety, because they were entertaining and increased awareness of dangers of driving.</a:t>
            </a:r>
          </a:p>
          <a:p>
            <a:r>
              <a:rPr lang="en-IE" sz="1200" kern="1200" dirty="0" smtClean="0">
                <a:solidFill>
                  <a:schemeClr val="tx1"/>
                </a:solidFill>
                <a:latin typeface="Arial" charset="0"/>
                <a:ea typeface="+mn-ea"/>
                <a:cs typeface="+mn-cs"/>
              </a:rPr>
              <a:t>Those who took single session interventions really liked the practical sessions and the lectures because they learned a lot and they were interesting. </a:t>
            </a:r>
          </a:p>
          <a:p>
            <a:r>
              <a:rPr lang="en-IE" sz="1200" kern="1200" dirty="0" smtClean="0">
                <a:solidFill>
                  <a:schemeClr val="tx1"/>
                </a:solidFill>
                <a:latin typeface="Arial" charset="0"/>
                <a:ea typeface="+mn-ea"/>
                <a:cs typeface="+mn-cs"/>
              </a:rPr>
              <a:t>Just 3% of those who responded said they didn’t enjoy their course, however it is possible that those who didn’t enjoy their course didn’t respond to the questions in this section at all. In general the students felt that they benefited most from learning the Rules of the Road, because this prepared them to take the drive theory test.</a:t>
            </a:r>
          </a:p>
          <a:p>
            <a:r>
              <a:rPr lang="en-IE" sz="1200" kern="1200" dirty="0" smtClean="0">
                <a:solidFill>
                  <a:schemeClr val="tx1"/>
                </a:solidFill>
                <a:latin typeface="Arial" charset="0"/>
                <a:ea typeface="+mn-ea"/>
                <a:cs typeface="+mn-cs"/>
              </a:rPr>
              <a:t>Although we received a range of suggestions for ways to improve the courses, roughly 20% of respondents who took the modular programmes were satisfied with the courses as they stood.  A further 40% wanted practical elements to be added to the course, or where this was</a:t>
            </a:r>
            <a:r>
              <a:rPr lang="en-IE" sz="1200" kern="1200" baseline="0" dirty="0" smtClean="0">
                <a:solidFill>
                  <a:schemeClr val="tx1"/>
                </a:solidFill>
                <a:latin typeface="Arial" charset="0"/>
                <a:ea typeface="+mn-ea"/>
                <a:cs typeface="+mn-cs"/>
              </a:rPr>
              <a:t> already in place they wanted to see it</a:t>
            </a:r>
            <a:r>
              <a:rPr lang="en-IE" sz="1200" kern="1200" dirty="0" smtClean="0">
                <a:solidFill>
                  <a:schemeClr val="tx1"/>
                </a:solidFill>
                <a:latin typeface="Arial" charset="0"/>
                <a:ea typeface="+mn-ea"/>
                <a:cs typeface="+mn-cs"/>
              </a:rPr>
              <a:t> extended.  Students from classes that didn’t study the Rules of the Road wanted this element to be added in the future.</a:t>
            </a:r>
          </a:p>
          <a:p>
            <a:r>
              <a:rPr lang="en-IE" sz="1200" kern="1200" dirty="0" smtClean="0">
                <a:solidFill>
                  <a:schemeClr val="tx1"/>
                </a:solidFill>
                <a:latin typeface="Arial" charset="0"/>
                <a:ea typeface="+mn-ea"/>
                <a:cs typeface="+mn-cs"/>
              </a:rPr>
              <a:t>It is clear from our results that students wanted to achieve some tangible  goal directed outcomes from taking a pre-driver education course over and above any gains in insight that they may have achieved. They wanted to have access to cars and to be helped to prepare for their driver theory test and given that over 80% of them intended getting a licence as soon as they possibly could, these views are quite understandable. </a:t>
            </a:r>
          </a:p>
          <a:p>
            <a:endParaRPr lang="en-IE" dirty="0" smtClean="0"/>
          </a:p>
        </p:txBody>
      </p:sp>
      <p:sp>
        <p:nvSpPr>
          <p:cNvPr id="41988" name="Slide Number Placeholder 3"/>
          <p:cNvSpPr>
            <a:spLocks noGrp="1"/>
          </p:cNvSpPr>
          <p:nvPr>
            <p:ph type="sldNum" sz="quarter" idx="5"/>
          </p:nvPr>
        </p:nvSpPr>
        <p:spPr>
          <a:noFill/>
        </p:spPr>
        <p:txBody>
          <a:bodyPr/>
          <a:lstStyle/>
          <a:p>
            <a:fld id="{5A25ADCB-12AB-4C33-9410-203B3E7466A9}" type="slidenum">
              <a:rPr lang="en-GB" smtClean="0"/>
              <a:pPr/>
              <a:t>12</a:t>
            </a:fld>
            <a:endParaRPr lang="en-GB" dirty="0" smtClean="0"/>
          </a:p>
        </p:txBody>
      </p:sp>
    </p:spTree>
    <p:extLst>
      <p:ext uri="{BB962C8B-B14F-4D97-AF65-F5344CB8AC3E}">
        <p14:creationId xmlns:p14="http://schemas.microsoft.com/office/powerpoint/2010/main" val="6230195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marL="228600" indent="-228600">
              <a:buAutoNum type="arabicPlain" startAt="13"/>
            </a:pPr>
            <a:r>
              <a:rPr lang="en-IE" b="1" dirty="0" smtClean="0"/>
              <a:t>Summary and conclusions</a:t>
            </a:r>
          </a:p>
          <a:p>
            <a:pPr marL="228600" indent="-228600">
              <a:buNone/>
            </a:pPr>
            <a:r>
              <a:rPr lang="en-IE" dirty="0" smtClean="0"/>
              <a:t>The results presented here represent</a:t>
            </a:r>
            <a:r>
              <a:rPr lang="en-IE" baseline="0" dirty="0" smtClean="0"/>
              <a:t> just some of the tests that were conducted during this study and what we generally found was</a:t>
            </a:r>
          </a:p>
          <a:p>
            <a:r>
              <a:rPr lang="en-IE" baseline="0" dirty="0" smtClean="0"/>
              <a:t>that</a:t>
            </a:r>
          </a:p>
          <a:p>
            <a:pPr marL="228600" indent="-228600">
              <a:buAutoNum type="arabicPeriod"/>
            </a:pPr>
            <a:r>
              <a:rPr lang="en-IE" baseline="0" dirty="0" smtClean="0"/>
              <a:t>Students were quite knowledgeable about the rules of the road and also about factors that increase risk for drivers before they took their pre-driver education courses.  This in in line with previous findings.</a:t>
            </a:r>
          </a:p>
          <a:p>
            <a:pPr marL="228600" indent="-228600">
              <a:buAutoNum type="arabicPeriod"/>
            </a:pPr>
            <a:r>
              <a:rPr lang="en-IE" baseline="0" dirty="0" smtClean="0"/>
              <a:t>They also displayed quite healthy attitudes towards drivers who speed</a:t>
            </a:r>
          </a:p>
          <a:p>
            <a:pPr marL="228600" indent="-228600">
              <a:buAutoNum type="arabicPeriod"/>
            </a:pPr>
            <a:r>
              <a:rPr lang="en-IE" baseline="0" dirty="0" smtClean="0"/>
              <a:t>Although we found  some evidence suggesting that taking pre-driver education helped to improve knowledge, risk perception skills and attitudes in some cases, these effects were generally small in magnitude and didn’t persist over the longer term.</a:t>
            </a:r>
          </a:p>
          <a:p>
            <a:pPr marL="228600" indent="-228600">
              <a:buAutoNum type="arabicPeriod"/>
            </a:pPr>
            <a:r>
              <a:rPr lang="en-IE" baseline="0" dirty="0" smtClean="0"/>
              <a:t>Impulsiveness was the most consistent predictor of knowledge, skills and attitudes in the baseline tests, but not in subsequent tests.  </a:t>
            </a:r>
          </a:p>
          <a:p>
            <a:pPr marL="228600" indent="-228600">
              <a:buAutoNum type="arabicPeriod"/>
            </a:pPr>
            <a:r>
              <a:rPr lang="en-IE" baseline="0" dirty="0" smtClean="0"/>
              <a:t>We also found that both students and teachers were generally happy with the courses that were delivered in their schools although some students believed that they would benefit more if more emphasis was placed on learning the rules of the road and the practical aspects of learning to drive.</a:t>
            </a:r>
          </a:p>
          <a:p>
            <a:pPr marL="228600" indent="-228600">
              <a:buAutoNum type="arabicPeriod"/>
            </a:pPr>
            <a:r>
              <a:rPr lang="en-IE" baseline="0" dirty="0" smtClean="0"/>
              <a:t>The study was limited to the extent that it relied on self-report data.  However, research in driver behaviour shows that self-reports provide a reasonably accurate estimates of knowledge, skills and habits.</a:t>
            </a:r>
          </a:p>
          <a:p>
            <a:pPr marL="228600" indent="-228600">
              <a:buAutoNum type="arabicPeriod"/>
            </a:pPr>
            <a:r>
              <a:rPr lang="en-IE" baseline="0" dirty="0" smtClean="0"/>
              <a:t>Although our large sample size was more than adequate to find significant effects using normal regression techniques,  using hierarchical multilevel modelling reduced our experimental power quite considerably.   </a:t>
            </a:r>
          </a:p>
          <a:p>
            <a:pPr marL="228600" indent="-228600">
              <a:buAutoNum type="arabicPeriod"/>
            </a:pPr>
            <a:endParaRPr lang="en-IE" baseline="0" dirty="0" smtClean="0"/>
          </a:p>
          <a:p>
            <a:pPr marL="228600" indent="-228600">
              <a:buAutoNum type="arabicPeriod"/>
            </a:pPr>
            <a:endParaRPr lang="en-IE" baseline="0" dirty="0" smtClean="0"/>
          </a:p>
          <a:p>
            <a:pPr marL="228600" indent="-228600">
              <a:buAutoNum type="arabicPeriod"/>
            </a:pPr>
            <a:endParaRPr lang="en-IE" baseline="0" dirty="0" smtClean="0"/>
          </a:p>
          <a:p>
            <a:endParaRPr lang="en-IE" baseline="0" dirty="0" smtClean="0"/>
          </a:p>
          <a:p>
            <a:endParaRPr lang="en-IE" dirty="0"/>
          </a:p>
        </p:txBody>
      </p:sp>
      <p:sp>
        <p:nvSpPr>
          <p:cNvPr id="4" name="Slide Number Placeholder 3"/>
          <p:cNvSpPr>
            <a:spLocks noGrp="1"/>
          </p:cNvSpPr>
          <p:nvPr>
            <p:ph type="sldNum" sz="quarter" idx="10"/>
          </p:nvPr>
        </p:nvSpPr>
        <p:spPr/>
        <p:txBody>
          <a:bodyPr/>
          <a:lstStyle/>
          <a:p>
            <a:pPr>
              <a:defRPr/>
            </a:pPr>
            <a:fld id="{4F72995E-C706-4B06-8CE7-3CCE95211576}" type="slidenum">
              <a:rPr lang="en-GB" smtClean="0"/>
              <a:pPr>
                <a:defRPr/>
              </a:pPr>
              <a:t>13</a:t>
            </a:fld>
            <a:endParaRPr lang="en-GB" dirty="0"/>
          </a:p>
        </p:txBody>
      </p:sp>
    </p:spTree>
    <p:extLst>
      <p:ext uri="{BB962C8B-B14F-4D97-AF65-F5344CB8AC3E}">
        <p14:creationId xmlns:p14="http://schemas.microsoft.com/office/powerpoint/2010/main" val="11342074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E" baseline="0" dirty="0" smtClean="0"/>
          </a:p>
          <a:p>
            <a:r>
              <a:rPr lang="en-IE" baseline="0" dirty="0" smtClean="0"/>
              <a:t> </a:t>
            </a:r>
          </a:p>
          <a:p>
            <a:r>
              <a:rPr lang="en-IE" baseline="0" dirty="0" smtClean="0"/>
              <a:t> </a:t>
            </a:r>
            <a:endParaRPr lang="en-IE" dirty="0"/>
          </a:p>
        </p:txBody>
      </p:sp>
      <p:sp>
        <p:nvSpPr>
          <p:cNvPr id="4" name="Slide Number Placeholder 3"/>
          <p:cNvSpPr>
            <a:spLocks noGrp="1"/>
          </p:cNvSpPr>
          <p:nvPr>
            <p:ph type="sldNum" sz="quarter" idx="10"/>
          </p:nvPr>
        </p:nvSpPr>
        <p:spPr/>
        <p:txBody>
          <a:bodyPr/>
          <a:lstStyle/>
          <a:p>
            <a:pPr>
              <a:defRPr/>
            </a:pPr>
            <a:fld id="{4F72995E-C706-4B06-8CE7-3CCE95211576}" type="slidenum">
              <a:rPr lang="en-GB" smtClean="0"/>
              <a:pPr>
                <a:defRPr/>
              </a:pPr>
              <a:t>14</a:t>
            </a:fld>
            <a:endParaRPr lang="en-GB" dirty="0"/>
          </a:p>
        </p:txBody>
      </p:sp>
    </p:spTree>
    <p:extLst>
      <p:ext uri="{BB962C8B-B14F-4D97-AF65-F5344CB8AC3E}">
        <p14:creationId xmlns:p14="http://schemas.microsoft.com/office/powerpoint/2010/main" val="26118946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p:spPr>
        <p:txBody>
          <a:bodyPr/>
          <a:lstStyle/>
          <a:p>
            <a:endParaRPr lang="en-IE" smtClean="0"/>
          </a:p>
        </p:txBody>
      </p:sp>
      <p:sp>
        <p:nvSpPr>
          <p:cNvPr id="44036" name="Slide Number Placeholder 3"/>
          <p:cNvSpPr>
            <a:spLocks noGrp="1"/>
          </p:cNvSpPr>
          <p:nvPr>
            <p:ph type="sldNum" sz="quarter" idx="5"/>
          </p:nvPr>
        </p:nvSpPr>
        <p:spPr>
          <a:noFill/>
        </p:spPr>
        <p:txBody>
          <a:bodyPr/>
          <a:lstStyle/>
          <a:p>
            <a:fld id="{F66CCEFA-358B-4780-808C-865C3F2B43FC}" type="slidenum">
              <a:rPr lang="en-GB" smtClean="0"/>
              <a:pPr/>
              <a:t>15</a:t>
            </a:fld>
            <a:endParaRPr lang="en-GB" smtClean="0"/>
          </a:p>
        </p:txBody>
      </p:sp>
    </p:spTree>
    <p:extLst>
      <p:ext uri="{BB962C8B-B14F-4D97-AF65-F5344CB8AC3E}">
        <p14:creationId xmlns:p14="http://schemas.microsoft.com/office/powerpoint/2010/main" val="34893674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E"/>
          </a:p>
        </p:txBody>
      </p:sp>
      <p:sp>
        <p:nvSpPr>
          <p:cNvPr id="4" name="Date Placeholder 3"/>
          <p:cNvSpPr>
            <a:spLocks noGrp="1"/>
          </p:cNvSpPr>
          <p:nvPr>
            <p:ph type="dt" sz="half"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pPr>
              <a:defRPr/>
            </a:pPr>
            <a:fld id="{98CA9259-0872-42A3-8EBE-8C9F6DBE56B4}" type="slidenum">
              <a:rPr lang="en-GB" smtClean="0"/>
              <a:pPr>
                <a:defRPr/>
              </a:pPr>
              <a:t>‹#›</a:t>
            </a:fld>
            <a:endParaRPr lang="en-GB"/>
          </a:p>
        </p:txBody>
      </p:sp>
      <p:pic>
        <p:nvPicPr>
          <p:cNvPr id="7" name="Picture 74" descr="blue-plasma"/>
          <p:cNvPicPr>
            <a:picLocks noChangeAspect="1" noChangeArrowheads="1"/>
          </p:cNvPicPr>
          <p:nvPr userDrawn="1"/>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rgbClr val="FFFF99"/>
                </a:solidFill>
              </a:defRPr>
            </a:lvl1pPr>
          </a:lstStyle>
          <a:p>
            <a:r>
              <a:rPr lang="en-US" dirty="0" smtClean="0"/>
              <a:t>Click to edit Master title style</a:t>
            </a:r>
            <a:endParaRPr lang="en-IE" dirty="0"/>
          </a:p>
        </p:txBody>
      </p:sp>
      <p:sp>
        <p:nvSpPr>
          <p:cNvPr id="3" name="Content Placeholder 2"/>
          <p:cNvSpPr>
            <a:spLocks noGrp="1"/>
          </p:cNvSpPr>
          <p:nvPr>
            <p:ph idx="1"/>
          </p:nvPr>
        </p:nvSpPr>
        <p:spPr/>
        <p:txBody>
          <a:bodyPr/>
          <a:lstStyle>
            <a:lvl1pPr>
              <a:defRPr b="1">
                <a:solidFill>
                  <a:srgbClr val="FFFF99"/>
                </a:solidFill>
              </a:defRPr>
            </a:lvl1pPr>
            <a:lvl2pPr>
              <a:defRPr b="1">
                <a:solidFill>
                  <a:srgbClr val="FFFF99"/>
                </a:solidFill>
              </a:defRPr>
            </a:lvl2pPr>
            <a:lvl3pPr>
              <a:defRPr b="1">
                <a:solidFill>
                  <a:srgbClr val="FFFF99"/>
                </a:solidFill>
              </a:defRPr>
            </a:lvl3pPr>
            <a:lvl4pPr>
              <a:defRPr sz="2400" b="1">
                <a:solidFill>
                  <a:srgbClr val="FFFF99"/>
                </a:solidFill>
              </a:defRPr>
            </a:lvl4pPr>
            <a:lvl5pPr>
              <a:defRPr sz="2400" b="1">
                <a:solidFill>
                  <a:srgbClr val="FFFF99"/>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IE" dirty="0"/>
          </a:p>
        </p:txBody>
      </p:sp>
      <p:sp>
        <p:nvSpPr>
          <p:cNvPr id="4" name="Date Placeholder 3"/>
          <p:cNvSpPr>
            <a:spLocks noGrp="1"/>
          </p:cNvSpPr>
          <p:nvPr>
            <p:ph type="dt" sz="half"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pPr>
              <a:defRPr/>
            </a:pPr>
            <a:fld id="{A632B3AB-3A7A-4960-BAC3-3BF702CF33F7}" type="slidenum">
              <a:rPr lang="en-GB" smtClean="0"/>
              <a:pPr>
                <a:defRPr/>
              </a:pPr>
              <a:t>‹#›</a:t>
            </a:fld>
            <a:endParaRPr lang="en-GB"/>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pPr>
              <a:defRPr/>
            </a:pPr>
            <a:fld id="{DDD39D97-4501-4F7E-B881-758B9E1C580C}" type="slidenum">
              <a:rPr lang="en-GB" smtClean="0"/>
              <a:pPr>
                <a:defRPr/>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Date Placeholder 4"/>
          <p:cNvSpPr>
            <a:spLocks noGrp="1"/>
          </p:cNvSpPr>
          <p:nvPr>
            <p:ph type="dt" sz="half" idx="10"/>
          </p:nvPr>
        </p:nvSpPr>
        <p:spPr/>
        <p:txBody>
          <a:bodyPr/>
          <a:lstStyle/>
          <a:p>
            <a:pPr>
              <a:defRPr/>
            </a:pPr>
            <a:endParaRPr lang="en-GB"/>
          </a:p>
        </p:txBody>
      </p:sp>
      <p:sp>
        <p:nvSpPr>
          <p:cNvPr id="6" name="Footer Placeholder 5"/>
          <p:cNvSpPr>
            <a:spLocks noGrp="1"/>
          </p:cNvSpPr>
          <p:nvPr>
            <p:ph type="ftr" sz="quarter" idx="11"/>
          </p:nvPr>
        </p:nvSpPr>
        <p:spPr/>
        <p:txBody>
          <a:bodyPr/>
          <a:lstStyle/>
          <a:p>
            <a:pPr>
              <a:defRPr/>
            </a:pPr>
            <a:endParaRPr lang="en-GB"/>
          </a:p>
        </p:txBody>
      </p:sp>
      <p:sp>
        <p:nvSpPr>
          <p:cNvPr id="7" name="Slide Number Placeholder 6"/>
          <p:cNvSpPr>
            <a:spLocks noGrp="1"/>
          </p:cNvSpPr>
          <p:nvPr>
            <p:ph type="sldNum" sz="quarter" idx="12"/>
          </p:nvPr>
        </p:nvSpPr>
        <p:spPr/>
        <p:txBody>
          <a:bodyPr/>
          <a:lstStyle/>
          <a:p>
            <a:pPr>
              <a:defRPr/>
            </a:pPr>
            <a:fld id="{9834B857-60CF-4223-B3E4-BF1A3995B27D}" type="slidenum">
              <a:rPr lang="en-GB" smtClean="0"/>
              <a:pPr>
                <a:defRPr/>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7" name="Date Placeholder 6"/>
          <p:cNvSpPr>
            <a:spLocks noGrp="1"/>
          </p:cNvSpPr>
          <p:nvPr>
            <p:ph type="dt" sz="half" idx="10"/>
          </p:nvPr>
        </p:nvSpPr>
        <p:spPr/>
        <p:txBody>
          <a:bodyPr/>
          <a:lstStyle/>
          <a:p>
            <a:pPr>
              <a:defRPr/>
            </a:pPr>
            <a:endParaRPr lang="en-GB"/>
          </a:p>
        </p:txBody>
      </p:sp>
      <p:sp>
        <p:nvSpPr>
          <p:cNvPr id="8" name="Footer Placeholder 7"/>
          <p:cNvSpPr>
            <a:spLocks noGrp="1"/>
          </p:cNvSpPr>
          <p:nvPr>
            <p:ph type="ftr" sz="quarter" idx="11"/>
          </p:nvPr>
        </p:nvSpPr>
        <p:spPr/>
        <p:txBody>
          <a:bodyPr/>
          <a:lstStyle/>
          <a:p>
            <a:pPr>
              <a:defRPr/>
            </a:pPr>
            <a:endParaRPr lang="en-GB"/>
          </a:p>
        </p:txBody>
      </p:sp>
      <p:sp>
        <p:nvSpPr>
          <p:cNvPr id="9" name="Slide Number Placeholder 8"/>
          <p:cNvSpPr>
            <a:spLocks noGrp="1"/>
          </p:cNvSpPr>
          <p:nvPr>
            <p:ph type="sldNum" sz="quarter" idx="12"/>
          </p:nvPr>
        </p:nvSpPr>
        <p:spPr/>
        <p:txBody>
          <a:bodyPr/>
          <a:lstStyle/>
          <a:p>
            <a:pPr>
              <a:defRPr/>
            </a:pPr>
            <a:fld id="{877DB3A7-61DB-4560-9DD3-3D8C16B09E25}" type="slidenum">
              <a:rPr lang="en-GB" smtClean="0"/>
              <a:pPr>
                <a:defRPr/>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Date Placeholder 2"/>
          <p:cNvSpPr>
            <a:spLocks noGrp="1"/>
          </p:cNvSpPr>
          <p:nvPr>
            <p:ph type="dt" sz="half" idx="10"/>
          </p:nvPr>
        </p:nvSpPr>
        <p:spPr/>
        <p:txBody>
          <a:bodyPr/>
          <a:lstStyle/>
          <a:p>
            <a:pPr>
              <a:defRPr/>
            </a:pPr>
            <a:endParaRPr lang="en-GB"/>
          </a:p>
        </p:txBody>
      </p:sp>
      <p:sp>
        <p:nvSpPr>
          <p:cNvPr id="4" name="Footer Placeholder 3"/>
          <p:cNvSpPr>
            <a:spLocks noGrp="1"/>
          </p:cNvSpPr>
          <p:nvPr>
            <p:ph type="ftr" sz="quarter" idx="11"/>
          </p:nvPr>
        </p:nvSpPr>
        <p:spPr/>
        <p:txBody>
          <a:bodyPr/>
          <a:lstStyle/>
          <a:p>
            <a:pPr>
              <a:defRPr/>
            </a:pPr>
            <a:endParaRPr lang="en-GB"/>
          </a:p>
        </p:txBody>
      </p:sp>
      <p:sp>
        <p:nvSpPr>
          <p:cNvPr id="5" name="Slide Number Placeholder 4"/>
          <p:cNvSpPr>
            <a:spLocks noGrp="1"/>
          </p:cNvSpPr>
          <p:nvPr>
            <p:ph type="sldNum" sz="quarter" idx="12"/>
          </p:nvPr>
        </p:nvSpPr>
        <p:spPr/>
        <p:txBody>
          <a:bodyPr/>
          <a:lstStyle/>
          <a:p>
            <a:pPr>
              <a:defRPr/>
            </a:pPr>
            <a:fld id="{EB125391-EE9D-4081-B1C7-EC67B6805BF3}" type="slidenum">
              <a:rPr lang="en-GB" smtClean="0"/>
              <a:pPr>
                <a:defRPr/>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GB"/>
          </a:p>
        </p:txBody>
      </p:sp>
      <p:sp>
        <p:nvSpPr>
          <p:cNvPr id="3" name="Footer Placeholder 2"/>
          <p:cNvSpPr>
            <a:spLocks noGrp="1"/>
          </p:cNvSpPr>
          <p:nvPr>
            <p:ph type="ftr" sz="quarter" idx="11"/>
          </p:nvPr>
        </p:nvSpPr>
        <p:spPr/>
        <p:txBody>
          <a:bodyPr/>
          <a:lstStyle/>
          <a:p>
            <a:pPr>
              <a:defRPr/>
            </a:pPr>
            <a:endParaRPr lang="en-GB"/>
          </a:p>
        </p:txBody>
      </p:sp>
      <p:sp>
        <p:nvSpPr>
          <p:cNvPr id="4" name="Slide Number Placeholder 3"/>
          <p:cNvSpPr>
            <a:spLocks noGrp="1"/>
          </p:cNvSpPr>
          <p:nvPr>
            <p:ph type="sldNum" sz="quarter" idx="12"/>
          </p:nvPr>
        </p:nvSpPr>
        <p:spPr/>
        <p:txBody>
          <a:bodyPr/>
          <a:lstStyle/>
          <a:p>
            <a:pPr>
              <a:defRPr/>
            </a:pPr>
            <a:fld id="{C79891C8-9C4D-4C2D-8364-D80960A81A41}" type="slidenum">
              <a:rPr lang="en-GB" smtClean="0"/>
              <a:pPr>
                <a:defRPr/>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GB"/>
          </a:p>
        </p:txBody>
      </p:sp>
      <p:sp>
        <p:nvSpPr>
          <p:cNvPr id="6" name="Footer Placeholder 5"/>
          <p:cNvSpPr>
            <a:spLocks noGrp="1"/>
          </p:cNvSpPr>
          <p:nvPr>
            <p:ph type="ftr" sz="quarter" idx="11"/>
          </p:nvPr>
        </p:nvSpPr>
        <p:spPr/>
        <p:txBody>
          <a:bodyPr/>
          <a:lstStyle/>
          <a:p>
            <a:pPr>
              <a:defRPr/>
            </a:pPr>
            <a:endParaRPr lang="en-GB"/>
          </a:p>
        </p:txBody>
      </p:sp>
      <p:sp>
        <p:nvSpPr>
          <p:cNvPr id="7" name="Slide Number Placeholder 6"/>
          <p:cNvSpPr>
            <a:spLocks noGrp="1"/>
          </p:cNvSpPr>
          <p:nvPr>
            <p:ph type="sldNum" sz="quarter" idx="12"/>
          </p:nvPr>
        </p:nvSpPr>
        <p:spPr/>
        <p:txBody>
          <a:bodyPr/>
          <a:lstStyle/>
          <a:p>
            <a:pPr>
              <a:defRPr/>
            </a:pPr>
            <a:fld id="{4F95B910-C05D-4F4A-ABE7-2DAD1B871277}" type="slidenum">
              <a:rPr lang="en-GB" smtClean="0"/>
              <a:pPr>
                <a:defRPr/>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GB"/>
          </a:p>
        </p:txBody>
      </p:sp>
      <p:sp>
        <p:nvSpPr>
          <p:cNvPr id="6" name="Footer Placeholder 5"/>
          <p:cNvSpPr>
            <a:spLocks noGrp="1"/>
          </p:cNvSpPr>
          <p:nvPr>
            <p:ph type="ftr" sz="quarter" idx="11"/>
          </p:nvPr>
        </p:nvSpPr>
        <p:spPr/>
        <p:txBody>
          <a:bodyPr/>
          <a:lstStyle/>
          <a:p>
            <a:pPr>
              <a:defRPr/>
            </a:pPr>
            <a:endParaRPr lang="en-GB"/>
          </a:p>
        </p:txBody>
      </p:sp>
      <p:sp>
        <p:nvSpPr>
          <p:cNvPr id="7" name="Slide Number Placeholder 6"/>
          <p:cNvSpPr>
            <a:spLocks noGrp="1"/>
          </p:cNvSpPr>
          <p:nvPr>
            <p:ph type="sldNum" sz="quarter" idx="12"/>
          </p:nvPr>
        </p:nvSpPr>
        <p:spPr/>
        <p:txBody>
          <a:bodyPr/>
          <a:lstStyle/>
          <a:p>
            <a:pPr>
              <a:defRPr/>
            </a:pPr>
            <a:fld id="{738673B7-EC70-41BE-809B-F980E2579DBA}" type="slidenum">
              <a:rPr lang="en-GB" smtClean="0"/>
              <a:pPr>
                <a:defRPr/>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pPr>
              <a:defRPr/>
            </a:pPr>
            <a:fld id="{FC163879-D4DB-4ACB-9F17-9892B3E7A5CA}" type="slidenum">
              <a:rPr lang="en-GB" smtClean="0"/>
              <a:pPr>
                <a:defRPr/>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pPr>
              <a:defRPr/>
            </a:pPr>
            <a:fld id="{3B14E14D-990B-4223-9524-F2C529146709}" type="slidenum">
              <a:rPr lang="en-GB" smtClean="0"/>
              <a:pPr>
                <a:defRPr/>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786BE65E-004C-470D-BC46-AB564DF262D4}" type="slidenum">
              <a:rPr lang="en-GB" smtClean="0"/>
              <a:pPr>
                <a:defRPr/>
              </a:pPr>
              <a:t>‹#›</a:t>
            </a:fld>
            <a:endParaRPr lang="en-GB"/>
          </a:p>
        </p:txBody>
      </p:sp>
      <p:pic>
        <p:nvPicPr>
          <p:cNvPr id="7" name="Picture 201" descr="blue-plasma"/>
          <p:cNvPicPr>
            <a:picLocks noChangeAspect="1" noChangeArrowheads="1"/>
          </p:cNvPicPr>
          <p:nvPr userDrawn="1"/>
        </p:nvPicPr>
        <p:blipFill>
          <a:blip r:embed="rId13" cstate="print"/>
          <a:srcRect/>
          <a:stretch>
            <a:fillRect/>
          </a:stretch>
        </p:blipFill>
        <p:spPr bwMode="auto">
          <a:xfrm>
            <a:off x="0" y="0"/>
            <a:ext cx="9144000" cy="6858000"/>
          </a:xfrm>
          <a:prstGeom prst="rect">
            <a:avLst/>
          </a:prstGeom>
          <a:noFill/>
          <a:ln w="9525">
            <a:noFill/>
            <a:miter lim="800000"/>
            <a:headEnd/>
            <a:tailEnd/>
          </a:ln>
        </p:spPr>
      </p:pic>
      <p:sp>
        <p:nvSpPr>
          <p:cNvPr id="8" name="Freeform 148"/>
          <p:cNvSpPr>
            <a:spLocks/>
          </p:cNvSpPr>
          <p:nvPr userDrawn="1"/>
        </p:nvSpPr>
        <p:spPr bwMode="auto">
          <a:xfrm>
            <a:off x="3797300" y="5251450"/>
            <a:ext cx="317500" cy="0"/>
          </a:xfrm>
          <a:custGeom>
            <a:avLst/>
            <a:gdLst/>
            <a:ahLst/>
            <a:cxnLst>
              <a:cxn ang="0">
                <a:pos x="0" y="0"/>
              </a:cxn>
              <a:cxn ang="0">
                <a:pos x="234" y="0"/>
              </a:cxn>
              <a:cxn ang="0">
                <a:pos x="0" y="0"/>
              </a:cxn>
            </a:cxnLst>
            <a:rect l="0" t="0" r="r" b="b"/>
            <a:pathLst>
              <a:path w="234">
                <a:moveTo>
                  <a:pt x="0" y="0"/>
                </a:moveTo>
                <a:lnTo>
                  <a:pt x="234" y="0"/>
                </a:lnTo>
                <a:lnTo>
                  <a:pt x="0" y="0"/>
                </a:lnTo>
                <a:close/>
              </a:path>
            </a:pathLst>
          </a:custGeom>
          <a:solidFill>
            <a:srgbClr val="FEDE58"/>
          </a:solidFill>
          <a:ln w="9525">
            <a:noFill/>
            <a:round/>
            <a:headEnd/>
            <a:tailEnd/>
          </a:ln>
        </p:spPr>
        <p:txBody>
          <a:bodyPr/>
          <a:lstStyle/>
          <a:p>
            <a:pPr>
              <a:defRPr/>
            </a:pPr>
            <a:endParaRPr lang="en-IE"/>
          </a:p>
        </p:txBody>
      </p:sp>
      <p:sp>
        <p:nvSpPr>
          <p:cNvPr id="9" name="Line 149"/>
          <p:cNvSpPr>
            <a:spLocks noChangeShapeType="1"/>
          </p:cNvSpPr>
          <p:nvPr userDrawn="1"/>
        </p:nvSpPr>
        <p:spPr bwMode="auto">
          <a:xfrm>
            <a:off x="3797300" y="5251450"/>
            <a:ext cx="317500" cy="0"/>
          </a:xfrm>
          <a:prstGeom prst="line">
            <a:avLst/>
          </a:prstGeom>
          <a:noFill/>
          <a:ln w="12700">
            <a:noFill/>
            <a:round/>
            <a:headEnd/>
            <a:tailEnd/>
          </a:ln>
        </p:spPr>
        <p:txBody>
          <a:bodyPr/>
          <a:lstStyle/>
          <a:p>
            <a:pPr>
              <a:defRPr/>
            </a:pPr>
            <a:endParaRPr lang="en-IE"/>
          </a:p>
        </p:txBody>
      </p:sp>
      <p:sp>
        <p:nvSpPr>
          <p:cNvPr id="10" name="Freeform 151"/>
          <p:cNvSpPr>
            <a:spLocks/>
          </p:cNvSpPr>
          <p:nvPr userDrawn="1"/>
        </p:nvSpPr>
        <p:spPr bwMode="auto">
          <a:xfrm>
            <a:off x="4114800" y="5251450"/>
            <a:ext cx="288925" cy="0"/>
          </a:xfrm>
          <a:custGeom>
            <a:avLst/>
            <a:gdLst/>
            <a:ahLst/>
            <a:cxnLst>
              <a:cxn ang="0">
                <a:pos x="0" y="0"/>
              </a:cxn>
              <a:cxn ang="0">
                <a:pos x="212" y="0"/>
              </a:cxn>
              <a:cxn ang="0">
                <a:pos x="0" y="0"/>
              </a:cxn>
            </a:cxnLst>
            <a:rect l="0" t="0" r="r" b="b"/>
            <a:pathLst>
              <a:path w="212">
                <a:moveTo>
                  <a:pt x="0" y="0"/>
                </a:moveTo>
                <a:lnTo>
                  <a:pt x="212" y="0"/>
                </a:lnTo>
                <a:lnTo>
                  <a:pt x="0" y="0"/>
                </a:lnTo>
                <a:close/>
              </a:path>
            </a:pathLst>
          </a:custGeom>
          <a:solidFill>
            <a:srgbClr val="FF0000"/>
          </a:solidFill>
          <a:ln w="9525">
            <a:noFill/>
            <a:round/>
            <a:headEnd/>
            <a:tailEnd/>
          </a:ln>
        </p:spPr>
        <p:txBody>
          <a:bodyPr/>
          <a:lstStyle/>
          <a:p>
            <a:pPr>
              <a:defRPr/>
            </a:pPr>
            <a:endParaRPr lang="en-IE"/>
          </a:p>
        </p:txBody>
      </p:sp>
      <p:sp>
        <p:nvSpPr>
          <p:cNvPr id="11" name="Line 152"/>
          <p:cNvSpPr>
            <a:spLocks noChangeShapeType="1"/>
          </p:cNvSpPr>
          <p:nvPr userDrawn="1"/>
        </p:nvSpPr>
        <p:spPr bwMode="auto">
          <a:xfrm>
            <a:off x="4114800" y="5251450"/>
            <a:ext cx="288925" cy="0"/>
          </a:xfrm>
          <a:prstGeom prst="line">
            <a:avLst/>
          </a:prstGeom>
          <a:noFill/>
          <a:ln w="12700">
            <a:noFill/>
            <a:round/>
            <a:headEnd/>
            <a:tailEnd/>
          </a:ln>
        </p:spPr>
        <p:txBody>
          <a:bodyPr/>
          <a:lstStyle/>
          <a:p>
            <a:pPr>
              <a:defRPr/>
            </a:pPr>
            <a:endParaRPr lang="en-IE"/>
          </a:p>
        </p:txBody>
      </p:sp>
      <p:sp>
        <p:nvSpPr>
          <p:cNvPr id="12" name="Freeform 154"/>
          <p:cNvSpPr>
            <a:spLocks/>
          </p:cNvSpPr>
          <p:nvPr userDrawn="1"/>
        </p:nvSpPr>
        <p:spPr bwMode="auto">
          <a:xfrm>
            <a:off x="4683125" y="5251450"/>
            <a:ext cx="290513" cy="0"/>
          </a:xfrm>
          <a:custGeom>
            <a:avLst/>
            <a:gdLst/>
            <a:ahLst/>
            <a:cxnLst>
              <a:cxn ang="0">
                <a:pos x="0" y="0"/>
              </a:cxn>
              <a:cxn ang="0">
                <a:pos x="214" y="0"/>
              </a:cxn>
              <a:cxn ang="0">
                <a:pos x="0" y="0"/>
              </a:cxn>
            </a:cxnLst>
            <a:rect l="0" t="0" r="r" b="b"/>
            <a:pathLst>
              <a:path w="214">
                <a:moveTo>
                  <a:pt x="0" y="0"/>
                </a:moveTo>
                <a:lnTo>
                  <a:pt x="214" y="0"/>
                </a:lnTo>
                <a:lnTo>
                  <a:pt x="0" y="0"/>
                </a:lnTo>
                <a:close/>
              </a:path>
            </a:pathLst>
          </a:custGeom>
          <a:solidFill>
            <a:srgbClr val="FF0000"/>
          </a:solidFill>
          <a:ln w="9525">
            <a:noFill/>
            <a:round/>
            <a:headEnd/>
            <a:tailEnd/>
          </a:ln>
        </p:spPr>
        <p:txBody>
          <a:bodyPr/>
          <a:lstStyle/>
          <a:p>
            <a:pPr>
              <a:defRPr/>
            </a:pPr>
            <a:endParaRPr lang="en-IE"/>
          </a:p>
        </p:txBody>
      </p:sp>
      <p:sp>
        <p:nvSpPr>
          <p:cNvPr id="13" name="Line 155"/>
          <p:cNvSpPr>
            <a:spLocks noChangeShapeType="1"/>
          </p:cNvSpPr>
          <p:nvPr userDrawn="1"/>
        </p:nvSpPr>
        <p:spPr bwMode="auto">
          <a:xfrm>
            <a:off x="4683125" y="5251450"/>
            <a:ext cx="290513" cy="0"/>
          </a:xfrm>
          <a:prstGeom prst="line">
            <a:avLst/>
          </a:prstGeom>
          <a:noFill/>
          <a:ln w="12700">
            <a:noFill/>
            <a:round/>
            <a:headEnd/>
            <a:tailEnd/>
          </a:ln>
        </p:spPr>
        <p:txBody>
          <a:bodyPr/>
          <a:lstStyle/>
          <a:p>
            <a:pPr>
              <a:defRPr/>
            </a:pPr>
            <a:endParaRPr lang="en-IE"/>
          </a:p>
        </p:txBody>
      </p:sp>
      <p:sp>
        <p:nvSpPr>
          <p:cNvPr id="14" name="Freeform 157"/>
          <p:cNvSpPr>
            <a:spLocks/>
          </p:cNvSpPr>
          <p:nvPr userDrawn="1"/>
        </p:nvSpPr>
        <p:spPr bwMode="auto">
          <a:xfrm>
            <a:off x="4403725" y="5251450"/>
            <a:ext cx="279400" cy="0"/>
          </a:xfrm>
          <a:custGeom>
            <a:avLst/>
            <a:gdLst/>
            <a:ahLst/>
            <a:cxnLst>
              <a:cxn ang="0">
                <a:pos x="0" y="0"/>
              </a:cxn>
              <a:cxn ang="0">
                <a:pos x="206" y="0"/>
              </a:cxn>
              <a:cxn ang="0">
                <a:pos x="0" y="0"/>
              </a:cxn>
            </a:cxnLst>
            <a:rect l="0" t="0" r="r" b="b"/>
            <a:pathLst>
              <a:path w="206">
                <a:moveTo>
                  <a:pt x="0" y="0"/>
                </a:moveTo>
                <a:lnTo>
                  <a:pt x="206" y="0"/>
                </a:lnTo>
                <a:lnTo>
                  <a:pt x="0" y="0"/>
                </a:lnTo>
                <a:close/>
              </a:path>
            </a:pathLst>
          </a:custGeom>
          <a:solidFill>
            <a:srgbClr val="FEDE58"/>
          </a:solidFill>
          <a:ln w="9525">
            <a:noFill/>
            <a:round/>
            <a:headEnd/>
            <a:tailEnd/>
          </a:ln>
        </p:spPr>
        <p:txBody>
          <a:bodyPr/>
          <a:lstStyle/>
          <a:p>
            <a:pPr>
              <a:defRPr/>
            </a:pPr>
            <a:endParaRPr lang="en-IE"/>
          </a:p>
        </p:txBody>
      </p:sp>
      <p:sp>
        <p:nvSpPr>
          <p:cNvPr id="15" name="Line 158"/>
          <p:cNvSpPr>
            <a:spLocks noChangeShapeType="1"/>
          </p:cNvSpPr>
          <p:nvPr userDrawn="1"/>
        </p:nvSpPr>
        <p:spPr bwMode="auto">
          <a:xfrm>
            <a:off x="4403725" y="5251450"/>
            <a:ext cx="279400" cy="0"/>
          </a:xfrm>
          <a:prstGeom prst="line">
            <a:avLst/>
          </a:prstGeom>
          <a:noFill/>
          <a:ln w="12700">
            <a:noFill/>
            <a:round/>
            <a:headEnd/>
            <a:tailEnd/>
          </a:ln>
        </p:spPr>
        <p:txBody>
          <a:bodyPr/>
          <a:lstStyle/>
          <a:p>
            <a:pPr>
              <a:defRPr/>
            </a:pPr>
            <a:endParaRPr lang="en-IE"/>
          </a:p>
        </p:txBody>
      </p:sp>
      <p:sp>
        <p:nvSpPr>
          <p:cNvPr id="16" name="Freeform 160"/>
          <p:cNvSpPr>
            <a:spLocks/>
          </p:cNvSpPr>
          <p:nvPr userDrawn="1"/>
        </p:nvSpPr>
        <p:spPr bwMode="auto">
          <a:xfrm>
            <a:off x="3422650" y="5251450"/>
            <a:ext cx="374650" cy="0"/>
          </a:xfrm>
          <a:custGeom>
            <a:avLst/>
            <a:gdLst/>
            <a:ahLst/>
            <a:cxnLst>
              <a:cxn ang="0">
                <a:pos x="0" y="0"/>
              </a:cxn>
              <a:cxn ang="0">
                <a:pos x="276" y="0"/>
              </a:cxn>
              <a:cxn ang="0">
                <a:pos x="0" y="0"/>
              </a:cxn>
            </a:cxnLst>
            <a:rect l="0" t="0" r="r" b="b"/>
            <a:pathLst>
              <a:path w="276">
                <a:moveTo>
                  <a:pt x="0" y="0"/>
                </a:moveTo>
                <a:lnTo>
                  <a:pt x="276" y="0"/>
                </a:lnTo>
                <a:lnTo>
                  <a:pt x="0" y="0"/>
                </a:lnTo>
                <a:close/>
              </a:path>
            </a:pathLst>
          </a:custGeom>
          <a:solidFill>
            <a:srgbClr val="FF0000"/>
          </a:solidFill>
          <a:ln w="9525">
            <a:noFill/>
            <a:round/>
            <a:headEnd/>
            <a:tailEnd/>
          </a:ln>
        </p:spPr>
        <p:txBody>
          <a:bodyPr/>
          <a:lstStyle/>
          <a:p>
            <a:pPr>
              <a:defRPr/>
            </a:pPr>
            <a:endParaRPr lang="en-IE"/>
          </a:p>
        </p:txBody>
      </p:sp>
      <p:sp>
        <p:nvSpPr>
          <p:cNvPr id="17" name="Line 161"/>
          <p:cNvSpPr>
            <a:spLocks noChangeShapeType="1"/>
          </p:cNvSpPr>
          <p:nvPr userDrawn="1"/>
        </p:nvSpPr>
        <p:spPr bwMode="auto">
          <a:xfrm>
            <a:off x="3422650" y="5251450"/>
            <a:ext cx="374650" cy="0"/>
          </a:xfrm>
          <a:prstGeom prst="line">
            <a:avLst/>
          </a:prstGeom>
          <a:noFill/>
          <a:ln w="11113">
            <a:noFill/>
            <a:round/>
            <a:headEnd/>
            <a:tailEnd/>
          </a:ln>
          <a:effectLst/>
        </p:spPr>
        <p:txBody>
          <a:bodyPr/>
          <a:lstStyle/>
          <a:p>
            <a:pPr>
              <a:defRPr/>
            </a:pPr>
            <a:endParaRPr lang="en-IE"/>
          </a:p>
        </p:txBody>
      </p:sp>
      <p:sp>
        <p:nvSpPr>
          <p:cNvPr id="18" name="Freeform 164"/>
          <p:cNvSpPr>
            <a:spLocks/>
          </p:cNvSpPr>
          <p:nvPr userDrawn="1"/>
        </p:nvSpPr>
        <p:spPr bwMode="auto">
          <a:xfrm>
            <a:off x="0" y="5251450"/>
            <a:ext cx="1106488" cy="0"/>
          </a:xfrm>
          <a:custGeom>
            <a:avLst/>
            <a:gdLst/>
            <a:ahLst/>
            <a:cxnLst>
              <a:cxn ang="0">
                <a:pos x="0" y="0"/>
              </a:cxn>
              <a:cxn ang="0">
                <a:pos x="814" y="0"/>
              </a:cxn>
              <a:cxn ang="0">
                <a:pos x="0" y="0"/>
              </a:cxn>
            </a:cxnLst>
            <a:rect l="0" t="0" r="r" b="b"/>
            <a:pathLst>
              <a:path w="814">
                <a:moveTo>
                  <a:pt x="0" y="0"/>
                </a:moveTo>
                <a:lnTo>
                  <a:pt x="814" y="0"/>
                </a:lnTo>
                <a:lnTo>
                  <a:pt x="0" y="0"/>
                </a:lnTo>
                <a:close/>
              </a:path>
            </a:pathLst>
          </a:custGeom>
          <a:solidFill>
            <a:srgbClr val="FF0000"/>
          </a:solidFill>
          <a:ln w="9525">
            <a:noFill/>
            <a:round/>
            <a:headEnd/>
            <a:tailEnd/>
          </a:ln>
        </p:spPr>
        <p:txBody>
          <a:bodyPr/>
          <a:lstStyle/>
          <a:p>
            <a:pPr>
              <a:defRPr/>
            </a:pPr>
            <a:endParaRPr lang="en-IE"/>
          </a:p>
        </p:txBody>
      </p:sp>
      <p:sp>
        <p:nvSpPr>
          <p:cNvPr id="19" name="Line 165"/>
          <p:cNvSpPr>
            <a:spLocks noChangeShapeType="1"/>
          </p:cNvSpPr>
          <p:nvPr userDrawn="1"/>
        </p:nvSpPr>
        <p:spPr bwMode="auto">
          <a:xfrm>
            <a:off x="0" y="5251450"/>
            <a:ext cx="1106488" cy="0"/>
          </a:xfrm>
          <a:prstGeom prst="line">
            <a:avLst/>
          </a:prstGeom>
          <a:noFill/>
          <a:ln w="12700">
            <a:noFill/>
            <a:round/>
            <a:headEnd/>
            <a:tailEnd/>
          </a:ln>
        </p:spPr>
        <p:txBody>
          <a:bodyPr/>
          <a:lstStyle/>
          <a:p>
            <a:pPr>
              <a:defRPr/>
            </a:pPr>
            <a:endParaRPr lang="en-IE"/>
          </a:p>
        </p:txBody>
      </p:sp>
      <p:sp>
        <p:nvSpPr>
          <p:cNvPr id="20" name="Freeform 166"/>
          <p:cNvSpPr>
            <a:spLocks/>
          </p:cNvSpPr>
          <p:nvPr userDrawn="1"/>
        </p:nvSpPr>
        <p:spPr bwMode="auto">
          <a:xfrm>
            <a:off x="4973638" y="5251450"/>
            <a:ext cx="319087" cy="0"/>
          </a:xfrm>
          <a:custGeom>
            <a:avLst/>
            <a:gdLst/>
            <a:ahLst/>
            <a:cxnLst>
              <a:cxn ang="0">
                <a:pos x="0" y="0"/>
              </a:cxn>
              <a:cxn ang="0">
                <a:pos x="234" y="0"/>
              </a:cxn>
              <a:cxn ang="0">
                <a:pos x="0" y="0"/>
              </a:cxn>
            </a:cxnLst>
            <a:rect l="0" t="0" r="r" b="b"/>
            <a:pathLst>
              <a:path w="234">
                <a:moveTo>
                  <a:pt x="0" y="0"/>
                </a:moveTo>
                <a:lnTo>
                  <a:pt x="234" y="0"/>
                </a:lnTo>
                <a:lnTo>
                  <a:pt x="0" y="0"/>
                </a:lnTo>
                <a:close/>
              </a:path>
            </a:pathLst>
          </a:custGeom>
          <a:solidFill>
            <a:srgbClr val="FEDE58"/>
          </a:solidFill>
          <a:ln w="9525">
            <a:noFill/>
            <a:round/>
            <a:headEnd/>
            <a:tailEnd/>
          </a:ln>
        </p:spPr>
        <p:txBody>
          <a:bodyPr/>
          <a:lstStyle/>
          <a:p>
            <a:pPr>
              <a:defRPr/>
            </a:pPr>
            <a:endParaRPr lang="en-IE"/>
          </a:p>
        </p:txBody>
      </p:sp>
      <p:sp>
        <p:nvSpPr>
          <p:cNvPr id="21" name="Line 167"/>
          <p:cNvSpPr>
            <a:spLocks noChangeShapeType="1"/>
          </p:cNvSpPr>
          <p:nvPr userDrawn="1"/>
        </p:nvSpPr>
        <p:spPr bwMode="auto">
          <a:xfrm>
            <a:off x="4973638" y="5251450"/>
            <a:ext cx="319087" cy="0"/>
          </a:xfrm>
          <a:prstGeom prst="line">
            <a:avLst/>
          </a:prstGeom>
          <a:noFill/>
          <a:ln w="12700">
            <a:noFill/>
            <a:round/>
            <a:headEnd/>
            <a:tailEnd/>
          </a:ln>
        </p:spPr>
        <p:txBody>
          <a:bodyPr/>
          <a:lstStyle/>
          <a:p>
            <a:pPr>
              <a:defRPr/>
            </a:pPr>
            <a:endParaRPr lang="en-IE"/>
          </a:p>
        </p:txBody>
      </p:sp>
      <p:sp>
        <p:nvSpPr>
          <p:cNvPr id="22" name="Freeform 170"/>
          <p:cNvSpPr>
            <a:spLocks/>
          </p:cNvSpPr>
          <p:nvPr userDrawn="1"/>
        </p:nvSpPr>
        <p:spPr bwMode="auto">
          <a:xfrm>
            <a:off x="2941638" y="5251450"/>
            <a:ext cx="481012" cy="0"/>
          </a:xfrm>
          <a:custGeom>
            <a:avLst/>
            <a:gdLst/>
            <a:ahLst/>
            <a:cxnLst>
              <a:cxn ang="0">
                <a:pos x="0" y="0"/>
              </a:cxn>
              <a:cxn ang="0">
                <a:pos x="354" y="0"/>
              </a:cxn>
              <a:cxn ang="0">
                <a:pos x="0" y="0"/>
              </a:cxn>
            </a:cxnLst>
            <a:rect l="0" t="0" r="r" b="b"/>
            <a:pathLst>
              <a:path w="354">
                <a:moveTo>
                  <a:pt x="0" y="0"/>
                </a:moveTo>
                <a:lnTo>
                  <a:pt x="354" y="0"/>
                </a:lnTo>
                <a:lnTo>
                  <a:pt x="0" y="0"/>
                </a:lnTo>
                <a:close/>
              </a:path>
            </a:pathLst>
          </a:custGeom>
          <a:solidFill>
            <a:srgbClr val="FEDE58"/>
          </a:solidFill>
          <a:ln w="9525">
            <a:noFill/>
            <a:round/>
            <a:headEnd/>
            <a:tailEnd/>
          </a:ln>
        </p:spPr>
        <p:txBody>
          <a:bodyPr/>
          <a:lstStyle/>
          <a:p>
            <a:pPr>
              <a:defRPr/>
            </a:pPr>
            <a:endParaRPr lang="en-IE"/>
          </a:p>
        </p:txBody>
      </p:sp>
      <p:sp>
        <p:nvSpPr>
          <p:cNvPr id="23" name="Line 171"/>
          <p:cNvSpPr>
            <a:spLocks noChangeShapeType="1"/>
          </p:cNvSpPr>
          <p:nvPr userDrawn="1"/>
        </p:nvSpPr>
        <p:spPr bwMode="auto">
          <a:xfrm>
            <a:off x="2941638" y="5251450"/>
            <a:ext cx="481012" cy="0"/>
          </a:xfrm>
          <a:prstGeom prst="line">
            <a:avLst/>
          </a:prstGeom>
          <a:noFill/>
          <a:ln w="12700">
            <a:noFill/>
            <a:round/>
            <a:headEnd/>
            <a:tailEnd/>
          </a:ln>
        </p:spPr>
        <p:txBody>
          <a:bodyPr/>
          <a:lstStyle/>
          <a:p>
            <a:pPr>
              <a:defRPr/>
            </a:pPr>
            <a:endParaRPr lang="en-IE"/>
          </a:p>
        </p:txBody>
      </p:sp>
      <p:sp>
        <p:nvSpPr>
          <p:cNvPr id="24" name="Freeform 172"/>
          <p:cNvSpPr>
            <a:spLocks/>
          </p:cNvSpPr>
          <p:nvPr userDrawn="1"/>
        </p:nvSpPr>
        <p:spPr bwMode="auto">
          <a:xfrm>
            <a:off x="2252663" y="5251450"/>
            <a:ext cx="688975" cy="0"/>
          </a:xfrm>
          <a:custGeom>
            <a:avLst/>
            <a:gdLst/>
            <a:ahLst/>
            <a:cxnLst>
              <a:cxn ang="0">
                <a:pos x="0" y="0"/>
              </a:cxn>
              <a:cxn ang="0">
                <a:pos x="506" y="0"/>
              </a:cxn>
              <a:cxn ang="0">
                <a:pos x="0" y="0"/>
              </a:cxn>
            </a:cxnLst>
            <a:rect l="0" t="0" r="r" b="b"/>
            <a:pathLst>
              <a:path w="506">
                <a:moveTo>
                  <a:pt x="0" y="0"/>
                </a:moveTo>
                <a:lnTo>
                  <a:pt x="506" y="0"/>
                </a:lnTo>
                <a:lnTo>
                  <a:pt x="0" y="0"/>
                </a:lnTo>
                <a:close/>
              </a:path>
            </a:pathLst>
          </a:custGeom>
          <a:solidFill>
            <a:srgbClr val="FF0000"/>
          </a:solidFill>
          <a:ln w="9525">
            <a:noFill/>
            <a:round/>
            <a:headEnd/>
            <a:tailEnd/>
          </a:ln>
        </p:spPr>
        <p:txBody>
          <a:bodyPr/>
          <a:lstStyle/>
          <a:p>
            <a:pPr>
              <a:defRPr/>
            </a:pPr>
            <a:endParaRPr lang="en-IE"/>
          </a:p>
        </p:txBody>
      </p:sp>
      <p:sp>
        <p:nvSpPr>
          <p:cNvPr id="25" name="Line 173"/>
          <p:cNvSpPr>
            <a:spLocks noChangeShapeType="1"/>
          </p:cNvSpPr>
          <p:nvPr userDrawn="1"/>
        </p:nvSpPr>
        <p:spPr bwMode="auto">
          <a:xfrm>
            <a:off x="2252663" y="5251450"/>
            <a:ext cx="688975" cy="0"/>
          </a:xfrm>
          <a:prstGeom prst="line">
            <a:avLst/>
          </a:prstGeom>
          <a:noFill/>
          <a:ln w="12700">
            <a:noFill/>
            <a:round/>
            <a:headEnd/>
            <a:tailEnd/>
          </a:ln>
        </p:spPr>
        <p:txBody>
          <a:bodyPr/>
          <a:lstStyle/>
          <a:p>
            <a:pPr>
              <a:defRPr/>
            </a:pPr>
            <a:endParaRPr lang="en-IE"/>
          </a:p>
        </p:txBody>
      </p:sp>
      <p:sp>
        <p:nvSpPr>
          <p:cNvPr id="26" name="Freeform 175"/>
          <p:cNvSpPr>
            <a:spLocks/>
          </p:cNvSpPr>
          <p:nvPr userDrawn="1"/>
        </p:nvSpPr>
        <p:spPr bwMode="auto">
          <a:xfrm>
            <a:off x="1106488" y="5251450"/>
            <a:ext cx="1146175" cy="0"/>
          </a:xfrm>
          <a:custGeom>
            <a:avLst/>
            <a:gdLst/>
            <a:ahLst/>
            <a:cxnLst>
              <a:cxn ang="0">
                <a:pos x="0" y="0"/>
              </a:cxn>
              <a:cxn ang="0">
                <a:pos x="844" y="0"/>
              </a:cxn>
              <a:cxn ang="0">
                <a:pos x="0" y="0"/>
              </a:cxn>
            </a:cxnLst>
            <a:rect l="0" t="0" r="r" b="b"/>
            <a:pathLst>
              <a:path w="844">
                <a:moveTo>
                  <a:pt x="0" y="0"/>
                </a:moveTo>
                <a:lnTo>
                  <a:pt x="844" y="0"/>
                </a:lnTo>
                <a:lnTo>
                  <a:pt x="0" y="0"/>
                </a:lnTo>
                <a:close/>
              </a:path>
            </a:pathLst>
          </a:custGeom>
          <a:solidFill>
            <a:srgbClr val="FEDE58"/>
          </a:solidFill>
          <a:ln w="9525">
            <a:noFill/>
            <a:round/>
            <a:headEnd/>
            <a:tailEnd/>
          </a:ln>
        </p:spPr>
        <p:txBody>
          <a:bodyPr/>
          <a:lstStyle/>
          <a:p>
            <a:pPr>
              <a:defRPr/>
            </a:pPr>
            <a:endParaRPr lang="en-IE"/>
          </a:p>
        </p:txBody>
      </p:sp>
      <p:sp>
        <p:nvSpPr>
          <p:cNvPr id="27" name="Line 176"/>
          <p:cNvSpPr>
            <a:spLocks noChangeShapeType="1"/>
          </p:cNvSpPr>
          <p:nvPr userDrawn="1"/>
        </p:nvSpPr>
        <p:spPr bwMode="auto">
          <a:xfrm>
            <a:off x="1106488" y="5251450"/>
            <a:ext cx="1146175" cy="0"/>
          </a:xfrm>
          <a:prstGeom prst="line">
            <a:avLst/>
          </a:prstGeom>
          <a:noFill/>
          <a:ln w="12700">
            <a:noFill/>
            <a:round/>
            <a:headEnd/>
            <a:tailEnd/>
          </a:ln>
        </p:spPr>
        <p:txBody>
          <a:bodyPr/>
          <a:lstStyle/>
          <a:p>
            <a:pPr>
              <a:defRPr/>
            </a:pPr>
            <a:endParaRPr lang="en-IE"/>
          </a:p>
        </p:txBody>
      </p:sp>
      <p:sp>
        <p:nvSpPr>
          <p:cNvPr id="28" name="Freeform 179"/>
          <p:cNvSpPr>
            <a:spLocks/>
          </p:cNvSpPr>
          <p:nvPr userDrawn="1"/>
        </p:nvSpPr>
        <p:spPr bwMode="auto">
          <a:xfrm>
            <a:off x="5292725" y="5251450"/>
            <a:ext cx="374650" cy="0"/>
          </a:xfrm>
          <a:custGeom>
            <a:avLst/>
            <a:gdLst/>
            <a:ahLst/>
            <a:cxnLst>
              <a:cxn ang="0">
                <a:pos x="0" y="0"/>
              </a:cxn>
              <a:cxn ang="0">
                <a:pos x="276" y="0"/>
              </a:cxn>
              <a:cxn ang="0">
                <a:pos x="0" y="0"/>
              </a:cxn>
            </a:cxnLst>
            <a:rect l="0" t="0" r="r" b="b"/>
            <a:pathLst>
              <a:path w="276">
                <a:moveTo>
                  <a:pt x="0" y="0"/>
                </a:moveTo>
                <a:lnTo>
                  <a:pt x="276" y="0"/>
                </a:lnTo>
                <a:lnTo>
                  <a:pt x="0" y="0"/>
                </a:lnTo>
                <a:close/>
              </a:path>
            </a:pathLst>
          </a:custGeom>
          <a:solidFill>
            <a:srgbClr val="FF0000"/>
          </a:solidFill>
          <a:ln w="9525">
            <a:noFill/>
            <a:round/>
            <a:headEnd/>
            <a:tailEnd/>
          </a:ln>
        </p:spPr>
        <p:txBody>
          <a:bodyPr/>
          <a:lstStyle/>
          <a:p>
            <a:pPr>
              <a:defRPr/>
            </a:pPr>
            <a:endParaRPr lang="en-IE"/>
          </a:p>
        </p:txBody>
      </p:sp>
      <p:sp>
        <p:nvSpPr>
          <p:cNvPr id="29" name="Line 180"/>
          <p:cNvSpPr>
            <a:spLocks noChangeShapeType="1"/>
          </p:cNvSpPr>
          <p:nvPr userDrawn="1"/>
        </p:nvSpPr>
        <p:spPr bwMode="auto">
          <a:xfrm>
            <a:off x="5292725" y="5251450"/>
            <a:ext cx="374650" cy="0"/>
          </a:xfrm>
          <a:prstGeom prst="line">
            <a:avLst/>
          </a:prstGeom>
          <a:noFill/>
          <a:ln w="12700">
            <a:noFill/>
            <a:round/>
            <a:headEnd/>
            <a:tailEnd/>
          </a:ln>
        </p:spPr>
        <p:txBody>
          <a:bodyPr/>
          <a:lstStyle/>
          <a:p>
            <a:pPr>
              <a:defRPr/>
            </a:pPr>
            <a:endParaRPr lang="en-IE"/>
          </a:p>
        </p:txBody>
      </p:sp>
      <p:sp>
        <p:nvSpPr>
          <p:cNvPr id="30" name="Freeform 183"/>
          <p:cNvSpPr>
            <a:spLocks/>
          </p:cNvSpPr>
          <p:nvPr userDrawn="1"/>
        </p:nvSpPr>
        <p:spPr bwMode="auto">
          <a:xfrm>
            <a:off x="6148388" y="5251450"/>
            <a:ext cx="685800" cy="0"/>
          </a:xfrm>
          <a:custGeom>
            <a:avLst/>
            <a:gdLst/>
            <a:ahLst/>
            <a:cxnLst>
              <a:cxn ang="0">
                <a:pos x="0" y="0"/>
              </a:cxn>
              <a:cxn ang="0">
                <a:pos x="504" y="0"/>
              </a:cxn>
              <a:cxn ang="0">
                <a:pos x="0" y="0"/>
              </a:cxn>
            </a:cxnLst>
            <a:rect l="0" t="0" r="r" b="b"/>
            <a:pathLst>
              <a:path w="504">
                <a:moveTo>
                  <a:pt x="0" y="0"/>
                </a:moveTo>
                <a:lnTo>
                  <a:pt x="504" y="0"/>
                </a:lnTo>
                <a:lnTo>
                  <a:pt x="0" y="0"/>
                </a:lnTo>
                <a:close/>
              </a:path>
            </a:pathLst>
          </a:custGeom>
          <a:solidFill>
            <a:srgbClr val="FF0000"/>
          </a:solidFill>
          <a:ln w="9525">
            <a:noFill/>
            <a:round/>
            <a:headEnd/>
            <a:tailEnd/>
          </a:ln>
        </p:spPr>
        <p:txBody>
          <a:bodyPr/>
          <a:lstStyle/>
          <a:p>
            <a:pPr>
              <a:defRPr/>
            </a:pPr>
            <a:endParaRPr lang="en-IE"/>
          </a:p>
        </p:txBody>
      </p:sp>
      <p:sp>
        <p:nvSpPr>
          <p:cNvPr id="31" name="Line 184"/>
          <p:cNvSpPr>
            <a:spLocks noChangeShapeType="1"/>
          </p:cNvSpPr>
          <p:nvPr userDrawn="1"/>
        </p:nvSpPr>
        <p:spPr bwMode="auto">
          <a:xfrm>
            <a:off x="6148388" y="5251450"/>
            <a:ext cx="685800" cy="0"/>
          </a:xfrm>
          <a:prstGeom prst="line">
            <a:avLst/>
          </a:prstGeom>
          <a:noFill/>
          <a:ln w="12700">
            <a:noFill/>
            <a:round/>
            <a:headEnd/>
            <a:tailEnd/>
          </a:ln>
        </p:spPr>
        <p:txBody>
          <a:bodyPr/>
          <a:lstStyle/>
          <a:p>
            <a:pPr>
              <a:defRPr/>
            </a:pPr>
            <a:endParaRPr lang="en-IE"/>
          </a:p>
        </p:txBody>
      </p:sp>
      <p:sp>
        <p:nvSpPr>
          <p:cNvPr id="32" name="Freeform 186"/>
          <p:cNvSpPr>
            <a:spLocks/>
          </p:cNvSpPr>
          <p:nvPr userDrawn="1"/>
        </p:nvSpPr>
        <p:spPr bwMode="auto">
          <a:xfrm>
            <a:off x="5667375" y="5251450"/>
            <a:ext cx="481013" cy="0"/>
          </a:xfrm>
          <a:custGeom>
            <a:avLst/>
            <a:gdLst/>
            <a:ahLst/>
            <a:cxnLst>
              <a:cxn ang="0">
                <a:pos x="0" y="0"/>
              </a:cxn>
              <a:cxn ang="0">
                <a:pos x="354" y="0"/>
              </a:cxn>
              <a:cxn ang="0">
                <a:pos x="0" y="0"/>
              </a:cxn>
            </a:cxnLst>
            <a:rect l="0" t="0" r="r" b="b"/>
            <a:pathLst>
              <a:path w="354">
                <a:moveTo>
                  <a:pt x="0" y="0"/>
                </a:moveTo>
                <a:lnTo>
                  <a:pt x="354" y="0"/>
                </a:lnTo>
                <a:lnTo>
                  <a:pt x="0" y="0"/>
                </a:lnTo>
                <a:close/>
              </a:path>
            </a:pathLst>
          </a:custGeom>
          <a:solidFill>
            <a:srgbClr val="FEDE58"/>
          </a:solidFill>
          <a:ln w="9525">
            <a:noFill/>
            <a:round/>
            <a:headEnd/>
            <a:tailEnd/>
          </a:ln>
        </p:spPr>
        <p:txBody>
          <a:bodyPr/>
          <a:lstStyle/>
          <a:p>
            <a:pPr>
              <a:defRPr/>
            </a:pPr>
            <a:endParaRPr lang="en-IE"/>
          </a:p>
        </p:txBody>
      </p:sp>
      <p:sp>
        <p:nvSpPr>
          <p:cNvPr id="33" name="Line 187"/>
          <p:cNvSpPr>
            <a:spLocks noChangeShapeType="1"/>
          </p:cNvSpPr>
          <p:nvPr userDrawn="1"/>
        </p:nvSpPr>
        <p:spPr bwMode="auto">
          <a:xfrm>
            <a:off x="5667375" y="5251450"/>
            <a:ext cx="481013" cy="0"/>
          </a:xfrm>
          <a:prstGeom prst="line">
            <a:avLst/>
          </a:prstGeom>
          <a:noFill/>
          <a:ln w="12700">
            <a:noFill/>
            <a:round/>
            <a:headEnd/>
            <a:tailEnd/>
          </a:ln>
        </p:spPr>
        <p:txBody>
          <a:bodyPr/>
          <a:lstStyle/>
          <a:p>
            <a:pPr>
              <a:defRPr/>
            </a:pPr>
            <a:endParaRPr lang="en-IE"/>
          </a:p>
        </p:txBody>
      </p:sp>
      <p:sp>
        <p:nvSpPr>
          <p:cNvPr id="34" name="Freeform 189"/>
          <p:cNvSpPr>
            <a:spLocks/>
          </p:cNvSpPr>
          <p:nvPr userDrawn="1"/>
        </p:nvSpPr>
        <p:spPr bwMode="auto">
          <a:xfrm>
            <a:off x="7983538" y="5251450"/>
            <a:ext cx="1160462" cy="0"/>
          </a:xfrm>
          <a:custGeom>
            <a:avLst/>
            <a:gdLst/>
            <a:ahLst/>
            <a:cxnLst>
              <a:cxn ang="0">
                <a:pos x="0" y="0"/>
              </a:cxn>
              <a:cxn ang="0">
                <a:pos x="854" y="0"/>
              </a:cxn>
              <a:cxn ang="0">
                <a:pos x="0" y="0"/>
              </a:cxn>
            </a:cxnLst>
            <a:rect l="0" t="0" r="r" b="b"/>
            <a:pathLst>
              <a:path w="854">
                <a:moveTo>
                  <a:pt x="0" y="0"/>
                </a:moveTo>
                <a:lnTo>
                  <a:pt x="854" y="0"/>
                </a:lnTo>
                <a:lnTo>
                  <a:pt x="0" y="0"/>
                </a:lnTo>
                <a:close/>
              </a:path>
            </a:pathLst>
          </a:custGeom>
          <a:solidFill>
            <a:srgbClr val="FF0000"/>
          </a:solidFill>
          <a:ln w="9525">
            <a:noFill/>
            <a:round/>
            <a:headEnd/>
            <a:tailEnd/>
          </a:ln>
        </p:spPr>
        <p:txBody>
          <a:bodyPr/>
          <a:lstStyle/>
          <a:p>
            <a:pPr>
              <a:defRPr/>
            </a:pPr>
            <a:endParaRPr lang="en-IE"/>
          </a:p>
        </p:txBody>
      </p:sp>
      <p:sp>
        <p:nvSpPr>
          <p:cNvPr id="35" name="Line 190"/>
          <p:cNvSpPr>
            <a:spLocks noChangeShapeType="1"/>
          </p:cNvSpPr>
          <p:nvPr userDrawn="1"/>
        </p:nvSpPr>
        <p:spPr bwMode="auto">
          <a:xfrm>
            <a:off x="7983538" y="5251450"/>
            <a:ext cx="1160462" cy="0"/>
          </a:xfrm>
          <a:prstGeom prst="line">
            <a:avLst/>
          </a:prstGeom>
          <a:noFill/>
          <a:ln w="12700">
            <a:noFill/>
            <a:round/>
            <a:headEnd/>
            <a:tailEnd/>
          </a:ln>
        </p:spPr>
        <p:txBody>
          <a:bodyPr/>
          <a:lstStyle/>
          <a:p>
            <a:pPr>
              <a:defRPr/>
            </a:pPr>
            <a:endParaRPr lang="en-IE"/>
          </a:p>
        </p:txBody>
      </p:sp>
      <p:sp>
        <p:nvSpPr>
          <p:cNvPr id="36" name="Freeform 192"/>
          <p:cNvSpPr>
            <a:spLocks/>
          </p:cNvSpPr>
          <p:nvPr userDrawn="1"/>
        </p:nvSpPr>
        <p:spPr bwMode="auto">
          <a:xfrm>
            <a:off x="6834188" y="5251450"/>
            <a:ext cx="1149350" cy="0"/>
          </a:xfrm>
          <a:custGeom>
            <a:avLst/>
            <a:gdLst/>
            <a:ahLst/>
            <a:cxnLst>
              <a:cxn ang="0">
                <a:pos x="0" y="0"/>
              </a:cxn>
              <a:cxn ang="0">
                <a:pos x="846" y="0"/>
              </a:cxn>
              <a:cxn ang="0">
                <a:pos x="0" y="0"/>
              </a:cxn>
            </a:cxnLst>
            <a:rect l="0" t="0" r="r" b="b"/>
            <a:pathLst>
              <a:path w="846">
                <a:moveTo>
                  <a:pt x="0" y="0"/>
                </a:moveTo>
                <a:lnTo>
                  <a:pt x="846" y="0"/>
                </a:lnTo>
                <a:lnTo>
                  <a:pt x="0" y="0"/>
                </a:lnTo>
                <a:close/>
              </a:path>
            </a:pathLst>
          </a:custGeom>
          <a:solidFill>
            <a:srgbClr val="FEDE58"/>
          </a:solidFill>
          <a:ln w="9525">
            <a:noFill/>
            <a:round/>
            <a:headEnd/>
            <a:tailEnd/>
          </a:ln>
        </p:spPr>
        <p:txBody>
          <a:bodyPr/>
          <a:lstStyle/>
          <a:p>
            <a:pPr>
              <a:defRPr/>
            </a:pPr>
            <a:endParaRPr lang="en-IE"/>
          </a:p>
        </p:txBody>
      </p:sp>
      <p:sp>
        <p:nvSpPr>
          <p:cNvPr id="37" name="Line 193"/>
          <p:cNvSpPr>
            <a:spLocks noChangeShapeType="1"/>
          </p:cNvSpPr>
          <p:nvPr userDrawn="1"/>
        </p:nvSpPr>
        <p:spPr bwMode="auto">
          <a:xfrm>
            <a:off x="6834188" y="5251450"/>
            <a:ext cx="1149350" cy="0"/>
          </a:xfrm>
          <a:prstGeom prst="line">
            <a:avLst/>
          </a:prstGeom>
          <a:noFill/>
          <a:ln w="12700">
            <a:noFill/>
            <a:round/>
            <a:headEnd/>
            <a:tailEnd/>
          </a:ln>
        </p:spPr>
        <p:txBody>
          <a:bodyPr/>
          <a:lstStyle/>
          <a:p>
            <a:pPr>
              <a:defRPr/>
            </a:pPr>
            <a:endParaRPr lang="en-IE"/>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audio" Target="../media/audio1.wav"/><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itle 16"/>
          <p:cNvSpPr>
            <a:spLocks noGrp="1"/>
          </p:cNvSpPr>
          <p:nvPr>
            <p:ph type="ctrTitle"/>
          </p:nvPr>
        </p:nvSpPr>
        <p:spPr>
          <a:xfrm>
            <a:off x="-190500" y="0"/>
            <a:ext cx="9334500" cy="1769165"/>
          </a:xfrm>
        </p:spPr>
        <p:txBody>
          <a:bodyPr>
            <a:normAutofit fontScale="90000"/>
          </a:bodyPr>
          <a:lstStyle/>
          <a:p>
            <a:r>
              <a:rPr lang="en-IE" sz="4400" b="1" dirty="0" smtClean="0">
                <a:solidFill>
                  <a:schemeClr val="bg1"/>
                </a:solidFill>
              </a:rPr>
              <a:t>Evaluating pre-driver road safety </a:t>
            </a:r>
            <a:br>
              <a:rPr lang="en-IE" sz="4400" b="1" dirty="0" smtClean="0">
                <a:solidFill>
                  <a:schemeClr val="bg1"/>
                </a:solidFill>
              </a:rPr>
            </a:br>
            <a:r>
              <a:rPr lang="en-IE" sz="4400" b="1" dirty="0" smtClean="0">
                <a:solidFill>
                  <a:schemeClr val="bg1"/>
                </a:solidFill>
              </a:rPr>
              <a:t>education interventions for secondary school students</a:t>
            </a:r>
          </a:p>
        </p:txBody>
      </p:sp>
      <p:sp>
        <p:nvSpPr>
          <p:cNvPr id="3074" name="Rectangle 5"/>
          <p:cNvSpPr>
            <a:spLocks noGrp="1" noChangeArrowheads="1"/>
          </p:cNvSpPr>
          <p:nvPr>
            <p:ph type="subTitle" idx="1"/>
          </p:nvPr>
        </p:nvSpPr>
        <p:spPr>
          <a:xfrm>
            <a:off x="1371600" y="4895556"/>
            <a:ext cx="6400800" cy="1406769"/>
          </a:xfrm>
        </p:spPr>
        <p:txBody>
          <a:bodyPr>
            <a:normAutofit fontScale="40000" lnSpcReduction="20000"/>
          </a:bodyPr>
          <a:lstStyle/>
          <a:p>
            <a:r>
              <a:rPr lang="en-IE" sz="6700" b="1" dirty="0" smtClean="0">
                <a:solidFill>
                  <a:schemeClr val="bg1"/>
                </a:solidFill>
              </a:rPr>
              <a:t>Margaret Ryan,</a:t>
            </a:r>
          </a:p>
          <a:p>
            <a:r>
              <a:rPr lang="en-IE" sz="6700" b="1" dirty="0" smtClean="0">
                <a:solidFill>
                  <a:schemeClr val="bg1"/>
                </a:solidFill>
              </a:rPr>
              <a:t>Dr. Michael Gormley,  </a:t>
            </a:r>
          </a:p>
          <a:p>
            <a:r>
              <a:rPr lang="en-IE" sz="6700" b="1" dirty="0" smtClean="0">
                <a:solidFill>
                  <a:schemeClr val="bg1"/>
                </a:solidFill>
              </a:rPr>
              <a:t>Trinity College Dublin </a:t>
            </a:r>
          </a:p>
          <a:p>
            <a:pPr eaLnBrk="1" hangingPunct="1"/>
            <a:endParaRPr lang="en-GB" dirty="0" smtClean="0"/>
          </a:p>
        </p:txBody>
      </p:sp>
      <p:sp>
        <p:nvSpPr>
          <p:cNvPr id="7" name="Slide Number Placeholder 6"/>
          <p:cNvSpPr>
            <a:spLocks noGrp="1"/>
          </p:cNvSpPr>
          <p:nvPr>
            <p:ph type="sldNum" sz="quarter" idx="12"/>
          </p:nvPr>
        </p:nvSpPr>
        <p:spPr/>
        <p:txBody>
          <a:bodyPr/>
          <a:lstStyle/>
          <a:p>
            <a:pPr>
              <a:defRPr/>
            </a:pPr>
            <a:fld id="{98CA9259-0872-42A3-8EBE-8C9F6DBE56B4}" type="slidenum">
              <a:rPr lang="en-GB" smtClean="0"/>
              <a:pPr>
                <a:defRPr/>
              </a:pPr>
              <a:t>1</a:t>
            </a:fld>
            <a:endParaRPr lang="en-GB" dirty="0"/>
          </a:p>
        </p:txBody>
      </p:sp>
      <p:pic>
        <p:nvPicPr>
          <p:cNvPr id="14" name="Picture 5" descr="C:\Documents and Settings\ryanf1\My Documents\My Pictures\My Pictures\Driving Images\Road-Safety-Authority-291x300.jpg"/>
          <p:cNvPicPr>
            <a:picLocks noChangeAspect="1" noChangeArrowheads="1"/>
          </p:cNvPicPr>
          <p:nvPr/>
        </p:nvPicPr>
        <p:blipFill>
          <a:blip r:embed="rId3" cstate="print"/>
          <a:srcRect/>
          <a:stretch>
            <a:fillRect/>
          </a:stretch>
        </p:blipFill>
        <p:spPr bwMode="auto">
          <a:xfrm>
            <a:off x="6805749" y="5854148"/>
            <a:ext cx="2131702" cy="863482"/>
          </a:xfrm>
          <a:prstGeom prst="rect">
            <a:avLst/>
          </a:prstGeom>
          <a:noFill/>
          <a:ln w="9525">
            <a:solidFill>
              <a:schemeClr val="tx1">
                <a:lumMod val="50000"/>
              </a:schemeClr>
            </a:solidFill>
            <a:miter lim="800000"/>
            <a:headEnd/>
            <a:tailEnd/>
          </a:ln>
          <a:scene3d>
            <a:camera prst="orthographicFront"/>
            <a:lightRig rig="threePt" dir="t"/>
          </a:scene3d>
          <a:sp3d>
            <a:bevelT w="165100" prst="coolSlant"/>
          </a:sp3d>
        </p:spPr>
      </p:pic>
      <p:pic>
        <p:nvPicPr>
          <p:cNvPr id="3078" name="Content Placeholder 5" descr="http://sphotos.ak.fbcdn.net/hphotos-ak-snc3/hs409.snc3/24735_378619572900_257142257900_3855893_2591731_n.jpg"/>
          <p:cNvPicPr>
            <a:picLocks/>
          </p:cNvPicPr>
          <p:nvPr/>
        </p:nvPicPr>
        <p:blipFill>
          <a:blip r:embed="rId4" cstate="print"/>
          <a:srcRect/>
          <a:stretch>
            <a:fillRect/>
          </a:stretch>
        </p:blipFill>
        <p:spPr bwMode="auto">
          <a:xfrm>
            <a:off x="1519311" y="1958009"/>
            <a:ext cx="6203852" cy="2909414"/>
          </a:xfrm>
          <a:prstGeom prst="rect">
            <a:avLst/>
          </a:prstGeom>
          <a:noFill/>
          <a:ln w="9525">
            <a:noFill/>
            <a:miter lim="800000"/>
            <a:headEnd/>
            <a:tailEnd/>
          </a:ln>
        </p:spPr>
      </p:pic>
      <p:pic>
        <p:nvPicPr>
          <p:cNvPr id="3075" name="Picture 7" descr="TCD Full Logo.JPG"/>
          <p:cNvPicPr>
            <a:picLocks noChangeAspect="1"/>
          </p:cNvPicPr>
          <p:nvPr/>
        </p:nvPicPr>
        <p:blipFill>
          <a:blip r:embed="rId5" cstate="print">
            <a:lum contrast="40000"/>
          </a:blip>
          <a:srcRect/>
          <a:stretch>
            <a:fillRect/>
          </a:stretch>
        </p:blipFill>
        <p:spPr bwMode="auto">
          <a:xfrm>
            <a:off x="123825" y="5865223"/>
            <a:ext cx="2358118" cy="873507"/>
          </a:xfrm>
          <a:prstGeom prst="rect">
            <a:avLst/>
          </a:prstGeom>
          <a:noFill/>
          <a:ln w="9525" cap="rnd" cmpd="dbl">
            <a:solidFill>
              <a:schemeClr val="tx1"/>
            </a:solidFill>
            <a:miter lim="800000"/>
            <a:headEnd/>
            <a:tailEnd/>
          </a:ln>
          <a:scene3d>
            <a:camera prst="orthographicFront"/>
            <a:lightRig rig="threePt" dir="t"/>
          </a:scene3d>
          <a:sp3d>
            <a:bevelT w="165100" prst="coolSlant"/>
          </a:sp3d>
        </p:spPr>
      </p:pic>
    </p:spTree>
  </p:cSld>
  <p:clrMapOvr>
    <a:masterClrMapping/>
  </p:clrMapOvr>
  <p:transition advTm="23457"/>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85351"/>
            <a:ext cx="8229600" cy="1050325"/>
          </a:xfrm>
        </p:spPr>
        <p:txBody>
          <a:bodyPr/>
          <a:lstStyle/>
          <a:p>
            <a:r>
              <a:rPr lang="en-GB" b="1" dirty="0" smtClean="0"/>
              <a:t>Outline</a:t>
            </a:r>
            <a:endParaRPr lang="en-IE" b="1" dirty="0"/>
          </a:p>
        </p:txBody>
      </p:sp>
      <p:sp>
        <p:nvSpPr>
          <p:cNvPr id="5" name="Content Placeholder 4"/>
          <p:cNvSpPr>
            <a:spLocks noGrp="1"/>
          </p:cNvSpPr>
          <p:nvPr>
            <p:ph idx="1"/>
          </p:nvPr>
        </p:nvSpPr>
        <p:spPr>
          <a:xfrm>
            <a:off x="457200" y="1152525"/>
            <a:ext cx="8229600" cy="5400675"/>
          </a:xfrm>
        </p:spPr>
        <p:txBody>
          <a:bodyPr/>
          <a:lstStyle/>
          <a:p>
            <a:r>
              <a:rPr lang="en-IE" dirty="0" smtClean="0"/>
              <a:t>Background</a:t>
            </a:r>
          </a:p>
          <a:p>
            <a:endParaRPr lang="en-IE" dirty="0" smtClean="0"/>
          </a:p>
          <a:p>
            <a:r>
              <a:rPr lang="en-IE" dirty="0" smtClean="0"/>
              <a:t>Aims</a:t>
            </a:r>
          </a:p>
          <a:p>
            <a:endParaRPr lang="en-IE" dirty="0" smtClean="0"/>
          </a:p>
          <a:p>
            <a:r>
              <a:rPr lang="en-IE" dirty="0" smtClean="0"/>
              <a:t>Methodology</a:t>
            </a:r>
          </a:p>
          <a:p>
            <a:endParaRPr lang="en-IE" dirty="0" smtClean="0"/>
          </a:p>
          <a:p>
            <a:r>
              <a:rPr lang="en-IE" dirty="0" smtClean="0"/>
              <a:t>Results</a:t>
            </a:r>
          </a:p>
          <a:p>
            <a:endParaRPr lang="en-IE" dirty="0" smtClean="0"/>
          </a:p>
          <a:p>
            <a:r>
              <a:rPr lang="en-IE" dirty="0" smtClean="0"/>
              <a:t>Conclusions</a:t>
            </a:r>
          </a:p>
        </p:txBody>
      </p:sp>
      <p:sp>
        <p:nvSpPr>
          <p:cNvPr id="6" name="Slide Number Placeholder 5"/>
          <p:cNvSpPr>
            <a:spLocks noGrp="1"/>
          </p:cNvSpPr>
          <p:nvPr>
            <p:ph type="sldNum" sz="quarter" idx="12"/>
          </p:nvPr>
        </p:nvSpPr>
        <p:spPr/>
        <p:txBody>
          <a:bodyPr/>
          <a:lstStyle/>
          <a:p>
            <a:pPr>
              <a:defRPr/>
            </a:pPr>
            <a:fld id="{A632B3AB-3A7A-4960-BAC3-3BF702CF33F7}" type="slidenum">
              <a:rPr lang="en-GB" smtClean="0"/>
              <a:pPr>
                <a:defRPr/>
              </a:pPr>
              <a:t>2</a:t>
            </a:fld>
            <a:endParaRPr lang="en-GB" dirty="0"/>
          </a:p>
        </p:txBody>
      </p:sp>
    </p:spTree>
  </p:cSld>
  <p:clrMapOvr>
    <a:masterClrMapping/>
  </p:clrMapOvr>
  <p:transition advTm="17321"/>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229600" cy="1077686"/>
          </a:xfrm>
        </p:spPr>
        <p:txBody>
          <a:bodyPr/>
          <a:lstStyle/>
          <a:p>
            <a:r>
              <a:rPr lang="en-IE" dirty="0" smtClean="0"/>
              <a:t> Young </a:t>
            </a:r>
            <a:r>
              <a:rPr lang="en-IE" b="1" dirty="0" smtClean="0"/>
              <a:t>driver</a:t>
            </a:r>
            <a:r>
              <a:rPr lang="en-IE" dirty="0" smtClean="0"/>
              <a:t> problem</a:t>
            </a:r>
            <a:endParaRPr lang="en-IE" dirty="0"/>
          </a:p>
        </p:txBody>
      </p:sp>
      <p:sp>
        <p:nvSpPr>
          <p:cNvPr id="3" name="Content Placeholder 2"/>
          <p:cNvSpPr>
            <a:spLocks noGrp="1"/>
          </p:cNvSpPr>
          <p:nvPr>
            <p:ph idx="1"/>
          </p:nvPr>
        </p:nvSpPr>
        <p:spPr>
          <a:xfrm>
            <a:off x="0" y="849086"/>
            <a:ext cx="9144000" cy="6008913"/>
          </a:xfrm>
        </p:spPr>
        <p:txBody>
          <a:bodyPr/>
          <a:lstStyle/>
          <a:p>
            <a:pPr>
              <a:defRPr/>
            </a:pPr>
            <a:r>
              <a:rPr lang="en-IE" b="1" dirty="0" smtClean="0"/>
              <a:t>Irish Drivers -  17-24 year olds</a:t>
            </a:r>
          </a:p>
          <a:p>
            <a:pPr lvl="1">
              <a:defRPr/>
            </a:pPr>
            <a:r>
              <a:rPr lang="en-IE" b="1" dirty="0" smtClean="0"/>
              <a:t>5 times greater risk of dying than other drivers                                                        								</a:t>
            </a:r>
            <a:r>
              <a:rPr lang="en-IE" sz="2000" b="1" dirty="0" smtClean="0"/>
              <a:t>(RSA, 2009)</a:t>
            </a:r>
          </a:p>
          <a:p>
            <a:pPr>
              <a:defRPr/>
            </a:pPr>
            <a:r>
              <a:rPr lang="en-IE" b="1" dirty="0" smtClean="0"/>
              <a:t>Engineering – Enforcement – Education</a:t>
            </a:r>
          </a:p>
          <a:p>
            <a:pPr>
              <a:defRPr/>
            </a:pPr>
            <a:endParaRPr lang="en-IE" b="1" dirty="0" smtClean="0"/>
          </a:p>
          <a:p>
            <a:pPr marL="342900" lvl="1" indent="-342900">
              <a:buFontTx/>
              <a:buChar char="•"/>
              <a:defRPr/>
            </a:pPr>
            <a:r>
              <a:rPr lang="en-IE" sz="3200" b="1" dirty="0" smtClean="0"/>
              <a:t>Pre-drivers</a:t>
            </a:r>
          </a:p>
          <a:p>
            <a:pPr marL="742950" lvl="2" indent="-342900">
              <a:buFont typeface="Arial" pitchFamily="34" charset="0"/>
              <a:buChar char="−"/>
              <a:defRPr/>
            </a:pPr>
            <a:r>
              <a:rPr lang="en-IE" sz="2800" b="1" dirty="0" smtClean="0"/>
              <a:t>Development of risky attitudes in adolescence                </a:t>
            </a:r>
            <a:r>
              <a:rPr lang="en-IE" sz="400" b="1" dirty="0" smtClean="0"/>
              <a:t>						</a:t>
            </a:r>
            <a:r>
              <a:rPr lang="en-IE" sz="2000" b="1" dirty="0" smtClean="0"/>
              <a:t>                (Harré et al., 2000)</a:t>
            </a:r>
          </a:p>
          <a:p>
            <a:pPr lvl="1">
              <a:defRPr/>
            </a:pPr>
            <a:r>
              <a:rPr lang="en-IE" b="1" dirty="0" smtClean="0"/>
              <a:t>Cradle attitudes, grave consequences </a:t>
            </a:r>
          </a:p>
          <a:p>
            <a:pPr lvl="1">
              <a:buNone/>
              <a:defRPr/>
            </a:pPr>
            <a:r>
              <a:rPr lang="en-IE" sz="2000" b="1" dirty="0" smtClean="0"/>
              <a:t>                                                                      (Waylen &amp; McKenna, 2002)</a:t>
            </a:r>
          </a:p>
          <a:p>
            <a:pPr marL="342900" lvl="1" indent="-342900">
              <a:buFontTx/>
              <a:buChar char="•"/>
              <a:defRPr/>
            </a:pPr>
            <a:r>
              <a:rPr lang="en-IE" sz="3200" b="1" dirty="0" smtClean="0"/>
              <a:t>Pre-driver education in secondary schools</a:t>
            </a:r>
          </a:p>
          <a:p>
            <a:pPr marL="742950" lvl="2" indent="-342900">
              <a:buFont typeface="Arial" pitchFamily="34" charset="0"/>
              <a:buChar char="−"/>
              <a:defRPr/>
            </a:pPr>
            <a:endParaRPr lang="en-IE" b="1" dirty="0" smtClean="0"/>
          </a:p>
          <a:p>
            <a:pPr lvl="1">
              <a:buNone/>
              <a:defRPr/>
            </a:pPr>
            <a:endParaRPr lang="en-IE" sz="2000" b="1" dirty="0" smtClean="0"/>
          </a:p>
          <a:p>
            <a:pPr lvl="1">
              <a:buNone/>
              <a:defRPr/>
            </a:pPr>
            <a:endParaRPr lang="en-IE" sz="2000" b="1" dirty="0" smtClean="0"/>
          </a:p>
          <a:p>
            <a:pPr lvl="1">
              <a:buNone/>
              <a:defRPr/>
            </a:pPr>
            <a:endParaRPr lang="en-IE" sz="2000" b="1" dirty="0" smtClean="0"/>
          </a:p>
          <a:p>
            <a:endParaRPr lang="en-IE" dirty="0"/>
          </a:p>
        </p:txBody>
      </p:sp>
      <p:sp>
        <p:nvSpPr>
          <p:cNvPr id="4" name="Slide Number Placeholder 3"/>
          <p:cNvSpPr>
            <a:spLocks noGrp="1"/>
          </p:cNvSpPr>
          <p:nvPr>
            <p:ph type="sldNum" sz="quarter" idx="12"/>
          </p:nvPr>
        </p:nvSpPr>
        <p:spPr/>
        <p:txBody>
          <a:bodyPr/>
          <a:lstStyle/>
          <a:p>
            <a:pPr>
              <a:defRPr/>
            </a:pPr>
            <a:fld id="{A632B3AB-3A7A-4960-BAC3-3BF702CF33F7}" type="slidenum">
              <a:rPr lang="en-GB" smtClean="0"/>
              <a:pPr>
                <a:defRPr/>
              </a:pPr>
              <a:t>3</a:t>
            </a:fld>
            <a:endParaRPr lang="en-GB" dirty="0"/>
          </a:p>
        </p:txBody>
      </p:sp>
    </p:spTree>
  </p:cSld>
  <p:clrMapOvr>
    <a:masterClrMapping/>
  </p:clrMapOvr>
  <p:transition advTm="18225"/>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1763"/>
            <a:ext cx="8229600" cy="1056957"/>
          </a:xfrm>
        </p:spPr>
        <p:txBody>
          <a:bodyPr/>
          <a:lstStyle/>
          <a:p>
            <a:r>
              <a:rPr lang="en-IE" b="1" dirty="0" smtClean="0"/>
              <a:t>Aims of the Project </a:t>
            </a:r>
            <a:endParaRPr lang="en-IE" dirty="0"/>
          </a:p>
        </p:txBody>
      </p:sp>
      <p:sp>
        <p:nvSpPr>
          <p:cNvPr id="3" name="Content Placeholder 2"/>
          <p:cNvSpPr>
            <a:spLocks noGrp="1"/>
          </p:cNvSpPr>
          <p:nvPr>
            <p:ph idx="1"/>
          </p:nvPr>
        </p:nvSpPr>
        <p:spPr>
          <a:xfrm>
            <a:off x="0" y="768096"/>
            <a:ext cx="9144000" cy="5829652"/>
          </a:xfrm>
        </p:spPr>
        <p:txBody>
          <a:bodyPr>
            <a:normAutofit fontScale="85000" lnSpcReduction="20000"/>
          </a:bodyPr>
          <a:lstStyle/>
          <a:p>
            <a:endParaRPr lang="en-IE" dirty="0" smtClean="0"/>
          </a:p>
          <a:p>
            <a:r>
              <a:rPr lang="en-IE" dirty="0" smtClean="0"/>
              <a:t>Summative Evaluation</a:t>
            </a:r>
          </a:p>
          <a:p>
            <a:pPr lvl="1"/>
            <a:r>
              <a:rPr lang="en-IE" dirty="0" smtClean="0"/>
              <a:t>Impact of 5 types of pre-driver education</a:t>
            </a:r>
          </a:p>
          <a:p>
            <a:pPr lvl="2"/>
            <a:r>
              <a:rPr lang="en-IE" dirty="0" smtClean="0"/>
              <a:t>Knowledge   -  Cognitive Skills -  Attitudes</a:t>
            </a:r>
          </a:p>
          <a:p>
            <a:pPr lvl="1"/>
            <a:r>
              <a:rPr lang="en-IE" dirty="0" smtClean="0"/>
              <a:t>Specify the influence of proximal and distal factors</a:t>
            </a:r>
          </a:p>
          <a:p>
            <a:pPr lvl="1"/>
            <a:endParaRPr lang="en-IE" dirty="0" smtClean="0"/>
          </a:p>
          <a:p>
            <a:r>
              <a:rPr lang="en-IE" dirty="0" smtClean="0"/>
              <a:t>Formative Evaluation of RSA programmes</a:t>
            </a:r>
          </a:p>
          <a:p>
            <a:endParaRPr lang="en-IE" dirty="0" smtClean="0"/>
          </a:p>
          <a:p>
            <a:r>
              <a:rPr lang="en-IE" dirty="0" smtClean="0"/>
              <a:t>Why evaluate?</a:t>
            </a:r>
          </a:p>
          <a:p>
            <a:pPr lvl="1"/>
            <a:r>
              <a:rPr lang="en-IE" dirty="0" smtClean="0"/>
              <a:t>Assess effectiveness</a:t>
            </a:r>
          </a:p>
          <a:p>
            <a:pPr lvl="1"/>
            <a:r>
              <a:rPr lang="en-IE" dirty="0" smtClean="0"/>
              <a:t>Suggest possible improvements</a:t>
            </a:r>
          </a:p>
          <a:p>
            <a:pPr lvl="2"/>
            <a:r>
              <a:rPr lang="en-IE" dirty="0" smtClean="0"/>
              <a:t>Enhance student learning</a:t>
            </a:r>
          </a:p>
          <a:p>
            <a:pPr lvl="2"/>
            <a:r>
              <a:rPr lang="en-IE" dirty="0" smtClean="0"/>
              <a:t>Increased efficiency</a:t>
            </a:r>
          </a:p>
          <a:p>
            <a:pPr lvl="2"/>
            <a:r>
              <a:rPr lang="en-IE" dirty="0" smtClean="0"/>
              <a:t>Delivery    /  Content    /  Cost </a:t>
            </a:r>
          </a:p>
          <a:p>
            <a:pPr lvl="1"/>
            <a:r>
              <a:rPr lang="en-IE" dirty="0" smtClean="0"/>
              <a:t>Ensure that we do no harm </a:t>
            </a:r>
          </a:p>
          <a:p>
            <a:pPr lvl="1"/>
            <a:endParaRPr lang="en-IE" dirty="0" smtClean="0"/>
          </a:p>
          <a:p>
            <a:pPr lvl="1"/>
            <a:endParaRPr lang="en-IE" dirty="0"/>
          </a:p>
        </p:txBody>
      </p:sp>
      <p:sp>
        <p:nvSpPr>
          <p:cNvPr id="4" name="Slide Number Placeholder 3"/>
          <p:cNvSpPr>
            <a:spLocks noGrp="1"/>
          </p:cNvSpPr>
          <p:nvPr>
            <p:ph type="sldNum" sz="quarter" idx="12"/>
          </p:nvPr>
        </p:nvSpPr>
        <p:spPr/>
        <p:txBody>
          <a:bodyPr/>
          <a:lstStyle/>
          <a:p>
            <a:pPr>
              <a:defRPr/>
            </a:pPr>
            <a:fld id="{A632B3AB-3A7A-4960-BAC3-3BF702CF33F7}" type="slidenum">
              <a:rPr lang="en-GB" smtClean="0"/>
              <a:pPr>
                <a:defRPr/>
              </a:pPr>
              <a:t>4</a:t>
            </a:fld>
            <a:endParaRPr lang="en-GB" dirty="0"/>
          </a:p>
        </p:txBody>
      </p:sp>
    </p:spTree>
  </p:cSld>
  <p:clrMapOvr>
    <a:masterClrMapping/>
  </p:clrMapOvr>
  <p:transition advTm="762"/>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1" name="Rectangle 2"/>
          <p:cNvSpPr>
            <a:spLocks noGrp="1" noChangeArrowheads="1"/>
          </p:cNvSpPr>
          <p:nvPr>
            <p:ph type="title"/>
          </p:nvPr>
        </p:nvSpPr>
        <p:spPr>
          <a:xfrm>
            <a:off x="539750" y="0"/>
            <a:ext cx="8258175" cy="793750"/>
          </a:xfrm>
        </p:spPr>
        <p:txBody>
          <a:bodyPr/>
          <a:lstStyle/>
          <a:p>
            <a:r>
              <a:rPr lang="en-GB" b="1" dirty="0" smtClean="0"/>
              <a:t>Participants</a:t>
            </a:r>
          </a:p>
        </p:txBody>
      </p:sp>
      <p:sp>
        <p:nvSpPr>
          <p:cNvPr id="9222" name="Rectangle 3"/>
          <p:cNvSpPr>
            <a:spLocks noGrp="1" noChangeArrowheads="1"/>
          </p:cNvSpPr>
          <p:nvPr>
            <p:ph idx="1"/>
          </p:nvPr>
        </p:nvSpPr>
        <p:spPr>
          <a:xfrm>
            <a:off x="0" y="765175"/>
            <a:ext cx="9144000" cy="6092825"/>
          </a:xfrm>
        </p:spPr>
        <p:txBody>
          <a:bodyPr/>
          <a:lstStyle/>
          <a:p>
            <a:pPr lvl="2" algn="ctr">
              <a:buNone/>
            </a:pPr>
            <a:r>
              <a:rPr lang="en-GB" sz="2800" dirty="0" smtClean="0"/>
              <a:t>All second-level schools in ROI invited</a:t>
            </a:r>
          </a:p>
          <a:p>
            <a:pPr lvl="1">
              <a:buFontTx/>
              <a:buBlip>
                <a:blip r:embed="rId4"/>
              </a:buBlip>
            </a:pPr>
            <a:endParaRPr lang="en-GB" dirty="0" smtClean="0">
              <a:solidFill>
                <a:schemeClr val="tx2"/>
              </a:solidFill>
            </a:endParaRPr>
          </a:p>
          <a:p>
            <a:pPr lvl="2">
              <a:buFont typeface="Wingdings" pitchFamily="2" charset="2"/>
              <a:buNone/>
            </a:pPr>
            <a:endParaRPr lang="en-GB" dirty="0" smtClean="0">
              <a:solidFill>
                <a:schemeClr val="tx2"/>
              </a:solidFill>
            </a:endParaRPr>
          </a:p>
        </p:txBody>
      </p:sp>
      <p:sp>
        <p:nvSpPr>
          <p:cNvPr id="19" name="Slide Number Placeholder 18"/>
          <p:cNvSpPr>
            <a:spLocks noGrp="1"/>
          </p:cNvSpPr>
          <p:nvPr>
            <p:ph type="sldNum" sz="quarter" idx="12"/>
          </p:nvPr>
        </p:nvSpPr>
        <p:spPr/>
        <p:txBody>
          <a:bodyPr/>
          <a:lstStyle/>
          <a:p>
            <a:pPr>
              <a:defRPr/>
            </a:pPr>
            <a:fld id="{A632B3AB-3A7A-4960-BAC3-3BF702CF33F7}" type="slidenum">
              <a:rPr lang="en-GB" smtClean="0"/>
              <a:pPr>
                <a:defRPr/>
              </a:pPr>
              <a:t>5</a:t>
            </a:fld>
            <a:endParaRPr lang="en-GB" dirty="0"/>
          </a:p>
        </p:txBody>
      </p:sp>
      <p:sp>
        <p:nvSpPr>
          <p:cNvPr id="9223" name="Rectangle 3"/>
          <p:cNvSpPr>
            <a:spLocks noChangeArrowheads="1"/>
          </p:cNvSpPr>
          <p:nvPr/>
        </p:nvSpPr>
        <p:spPr bwMode="auto">
          <a:xfrm>
            <a:off x="0" y="4149725"/>
            <a:ext cx="9144000" cy="436563"/>
          </a:xfrm>
          <a:prstGeom prst="rect">
            <a:avLst/>
          </a:prstGeom>
          <a:noFill/>
          <a:ln w="9525">
            <a:noFill/>
            <a:miter lim="800000"/>
            <a:headEnd/>
            <a:tailEnd/>
          </a:ln>
        </p:spPr>
        <p:txBody>
          <a:bodyPr>
            <a:spAutoFit/>
          </a:bodyPr>
          <a:lstStyle/>
          <a:p>
            <a:pPr>
              <a:lnSpc>
                <a:spcPct val="80000"/>
              </a:lnSpc>
              <a:buFontTx/>
              <a:buBlip>
                <a:blip r:embed="rId4"/>
              </a:buBlip>
            </a:pPr>
            <a:endParaRPr lang="en-US" sz="2800" dirty="0"/>
          </a:p>
        </p:txBody>
      </p:sp>
      <p:graphicFrame>
        <p:nvGraphicFramePr>
          <p:cNvPr id="12" name="Table 11"/>
          <p:cNvGraphicFramePr>
            <a:graphicFrameLocks noGrp="1"/>
          </p:cNvGraphicFramePr>
          <p:nvPr/>
        </p:nvGraphicFramePr>
        <p:xfrm>
          <a:off x="0" y="5275384"/>
          <a:ext cx="9144000" cy="1582616"/>
        </p:xfrm>
        <a:graphic>
          <a:graphicData uri="http://schemas.openxmlformats.org/drawingml/2006/table">
            <a:tbl>
              <a:tblPr/>
              <a:tblGrid>
                <a:gridCol w="4680622"/>
                <a:gridCol w="4463378"/>
              </a:tblGrid>
              <a:tr h="372464">
                <a:tc gridSpan="2">
                  <a:txBody>
                    <a:bodyPr/>
                    <a:lstStyle/>
                    <a:p>
                      <a:pPr algn="ctr" fontAlgn="b"/>
                      <a:r>
                        <a:rPr lang="en-IE" sz="1800" b="1" i="0" u="none" strike="noStrike" dirty="0">
                          <a:solidFill>
                            <a:srgbClr val="FFFF99"/>
                          </a:solidFill>
                          <a:latin typeface="Arial"/>
                        </a:rPr>
                        <a:t>DEMOGRAPHICS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rgbClr val="03D4A8"/>
                        </a:gs>
                        <a:gs pos="25000">
                          <a:srgbClr val="21D6E0"/>
                        </a:gs>
                        <a:gs pos="75000">
                          <a:srgbClr val="0087E6"/>
                        </a:gs>
                        <a:gs pos="100000">
                          <a:srgbClr val="005CBF"/>
                        </a:gs>
                      </a:gsLst>
                      <a:lin ang="5400000" scaled="0"/>
                    </a:gradFill>
                  </a:tcPr>
                </a:tc>
                <a:tc hMerge="1">
                  <a:txBody>
                    <a:bodyPr/>
                    <a:lstStyle/>
                    <a:p>
                      <a:endParaRPr lang="en-IE"/>
                    </a:p>
                  </a:txBody>
                  <a:tcPr/>
                </a:tc>
              </a:tr>
              <a:tr h="465224">
                <a:tc>
                  <a:txBody>
                    <a:bodyPr/>
                    <a:lstStyle/>
                    <a:p>
                      <a:pPr algn="l" rtl="0" fontAlgn="ctr"/>
                      <a:r>
                        <a:rPr lang="en-IE" sz="1800" b="1" i="0" u="none" strike="noStrike" dirty="0">
                          <a:solidFill>
                            <a:srgbClr val="FFFF99"/>
                          </a:solidFill>
                          <a:latin typeface="Arial"/>
                        </a:rPr>
                        <a:t>Males                                          </a:t>
                      </a:r>
                      <a:r>
                        <a:rPr lang="en-IE" sz="1800" b="1" i="0" u="none" strike="noStrike" dirty="0" smtClean="0">
                          <a:solidFill>
                            <a:srgbClr val="FFFF99"/>
                          </a:solidFill>
                          <a:latin typeface="Arial"/>
                        </a:rPr>
                        <a:t>54%</a:t>
                      </a:r>
                      <a:endParaRPr lang="en-IE" sz="1800" b="1" i="0" u="none" strike="noStrike" dirty="0">
                        <a:solidFill>
                          <a:srgbClr val="FFFF99"/>
                        </a:solidFill>
                        <a:latin typeface="Arial"/>
                      </a:endParaRPr>
                    </a:p>
                  </a:txBody>
                  <a:tcPr marL="85725" marR="9525" marT="9525" marB="0" anchor="ctr">
                    <a:lnL>
                      <a:noFill/>
                    </a:lnL>
                    <a:lnR>
                      <a:noFill/>
                    </a:lnR>
                    <a:lnT w="6350" cap="flat" cmpd="sng" algn="ctr">
                      <a:solidFill>
                        <a:srgbClr val="000000"/>
                      </a:solidFill>
                      <a:prstDash val="solid"/>
                      <a:round/>
                      <a:headEnd type="none" w="med" len="med"/>
                      <a:tailEnd type="none" w="med" len="med"/>
                    </a:lnT>
                    <a:lnB>
                      <a:noFill/>
                    </a:lnB>
                    <a:gradFill>
                      <a:gsLst>
                        <a:gs pos="0">
                          <a:srgbClr val="03D4A8"/>
                        </a:gs>
                        <a:gs pos="25000">
                          <a:srgbClr val="21D6E0"/>
                        </a:gs>
                        <a:gs pos="75000">
                          <a:srgbClr val="0087E6"/>
                        </a:gs>
                        <a:gs pos="100000">
                          <a:srgbClr val="005CBF"/>
                        </a:gs>
                      </a:gsLst>
                      <a:lin ang="5400000" scaled="0"/>
                    </a:gradFill>
                  </a:tcPr>
                </a:tc>
                <a:tc>
                  <a:txBody>
                    <a:bodyPr/>
                    <a:lstStyle/>
                    <a:p>
                      <a:pPr algn="l" rtl="0" fontAlgn="ctr"/>
                      <a:r>
                        <a:rPr lang="en-IE" sz="1800" b="1" i="0" u="none" strike="noStrike" dirty="0">
                          <a:solidFill>
                            <a:srgbClr val="FFFF99"/>
                          </a:solidFill>
                          <a:latin typeface="Arial"/>
                        </a:rPr>
                        <a:t>Females                                       </a:t>
                      </a:r>
                      <a:r>
                        <a:rPr lang="en-IE" sz="1800" b="1" i="0" u="none" strike="noStrike" dirty="0" smtClean="0">
                          <a:solidFill>
                            <a:srgbClr val="FFFF99"/>
                          </a:solidFill>
                          <a:latin typeface="Arial"/>
                        </a:rPr>
                        <a:t>46%</a:t>
                      </a:r>
                      <a:endParaRPr lang="en-IE" sz="1800" b="1" i="0" u="none" strike="noStrike" dirty="0">
                        <a:solidFill>
                          <a:srgbClr val="FFFF99"/>
                        </a:solidFill>
                        <a:latin typeface="Arial"/>
                      </a:endParaRPr>
                    </a:p>
                  </a:txBody>
                  <a:tcPr marL="85725" marR="9525" marT="9525" marB="0" anchor="ctr">
                    <a:lnL>
                      <a:noFill/>
                    </a:lnL>
                    <a:lnR>
                      <a:noFill/>
                    </a:lnR>
                    <a:lnT w="6350" cap="flat" cmpd="sng" algn="ctr">
                      <a:solidFill>
                        <a:srgbClr val="000000"/>
                      </a:solidFill>
                      <a:prstDash val="solid"/>
                      <a:round/>
                      <a:headEnd type="none" w="med" len="med"/>
                      <a:tailEnd type="none" w="med" len="med"/>
                    </a:lnT>
                    <a:lnB>
                      <a:noFill/>
                    </a:lnB>
                    <a:gradFill>
                      <a:gsLst>
                        <a:gs pos="0">
                          <a:srgbClr val="03D4A8"/>
                        </a:gs>
                        <a:gs pos="25000">
                          <a:srgbClr val="21D6E0"/>
                        </a:gs>
                        <a:gs pos="75000">
                          <a:srgbClr val="0087E6"/>
                        </a:gs>
                        <a:gs pos="100000">
                          <a:srgbClr val="005CBF"/>
                        </a:gs>
                      </a:gsLst>
                      <a:lin ang="5400000" scaled="0"/>
                    </a:gradFill>
                  </a:tcPr>
                </a:tc>
              </a:tr>
              <a:tr h="372464">
                <a:tc>
                  <a:txBody>
                    <a:bodyPr/>
                    <a:lstStyle/>
                    <a:p>
                      <a:pPr algn="l" rtl="0" fontAlgn="ctr"/>
                      <a:r>
                        <a:rPr lang="en-IE" sz="1800" b="1" i="0" u="none" strike="noStrike" dirty="0">
                          <a:solidFill>
                            <a:srgbClr val="FFFF99"/>
                          </a:solidFill>
                          <a:latin typeface="Arial"/>
                        </a:rPr>
                        <a:t>Urban Dwellers                          </a:t>
                      </a:r>
                      <a:r>
                        <a:rPr lang="en-IE" sz="1800" b="1" i="0" u="none" strike="noStrike" dirty="0" smtClean="0">
                          <a:solidFill>
                            <a:srgbClr val="FFFF99"/>
                          </a:solidFill>
                          <a:latin typeface="Arial"/>
                        </a:rPr>
                        <a:t>62% </a:t>
                      </a:r>
                      <a:endParaRPr lang="en-IE" sz="1800" b="1" i="0" u="none" strike="noStrike" dirty="0">
                        <a:solidFill>
                          <a:srgbClr val="FFFF99"/>
                        </a:solidFill>
                        <a:latin typeface="Arial"/>
                      </a:endParaRPr>
                    </a:p>
                  </a:txBody>
                  <a:tcPr marL="85725" marR="9525" marT="9525" marB="0" anchor="ctr">
                    <a:lnL>
                      <a:noFill/>
                    </a:lnL>
                    <a:lnR>
                      <a:noFill/>
                    </a:lnR>
                    <a:lnT>
                      <a:noFill/>
                    </a:lnT>
                    <a:lnB>
                      <a:noFill/>
                    </a:lnB>
                    <a:gradFill>
                      <a:gsLst>
                        <a:gs pos="0">
                          <a:srgbClr val="03D4A8"/>
                        </a:gs>
                        <a:gs pos="25000">
                          <a:srgbClr val="21D6E0"/>
                        </a:gs>
                        <a:gs pos="75000">
                          <a:srgbClr val="0087E6"/>
                        </a:gs>
                        <a:gs pos="100000">
                          <a:srgbClr val="005CBF"/>
                        </a:gs>
                      </a:gsLst>
                      <a:lin ang="5400000" scaled="0"/>
                    </a:gradFill>
                  </a:tcPr>
                </a:tc>
                <a:tc>
                  <a:txBody>
                    <a:bodyPr/>
                    <a:lstStyle/>
                    <a:p>
                      <a:pPr algn="l" rtl="0" fontAlgn="ctr"/>
                      <a:r>
                        <a:rPr lang="en-IE" sz="1800" b="1" i="0" u="none" strike="noStrike" dirty="0">
                          <a:solidFill>
                            <a:srgbClr val="FFFF99"/>
                          </a:solidFill>
                          <a:latin typeface="Arial"/>
                        </a:rPr>
                        <a:t>Rural Dwellers                            </a:t>
                      </a:r>
                      <a:r>
                        <a:rPr lang="en-IE" sz="1800" b="1" i="0" u="none" strike="noStrike" dirty="0" smtClean="0">
                          <a:solidFill>
                            <a:srgbClr val="FFFF99"/>
                          </a:solidFill>
                          <a:latin typeface="Arial"/>
                        </a:rPr>
                        <a:t>38%</a:t>
                      </a:r>
                      <a:endParaRPr lang="en-IE" sz="1800" b="1" i="0" u="none" strike="noStrike" dirty="0">
                        <a:solidFill>
                          <a:srgbClr val="FFFF99"/>
                        </a:solidFill>
                        <a:latin typeface="Arial"/>
                      </a:endParaRPr>
                    </a:p>
                  </a:txBody>
                  <a:tcPr marL="85725" marR="9525" marT="9525" marB="0" anchor="ctr">
                    <a:lnL>
                      <a:noFill/>
                    </a:lnL>
                    <a:lnR>
                      <a:noFill/>
                    </a:lnR>
                    <a:lnT>
                      <a:noFill/>
                    </a:lnT>
                    <a:lnB>
                      <a:noFill/>
                    </a:lnB>
                    <a:gradFill>
                      <a:gsLst>
                        <a:gs pos="0">
                          <a:srgbClr val="03D4A8"/>
                        </a:gs>
                        <a:gs pos="25000">
                          <a:srgbClr val="21D6E0"/>
                        </a:gs>
                        <a:gs pos="75000">
                          <a:srgbClr val="0087E6"/>
                        </a:gs>
                        <a:gs pos="100000">
                          <a:srgbClr val="005CBF"/>
                        </a:gs>
                      </a:gsLst>
                      <a:lin ang="5400000" scaled="0"/>
                    </a:gradFill>
                  </a:tcPr>
                </a:tc>
              </a:tr>
              <a:tr h="372464">
                <a:tc>
                  <a:txBody>
                    <a:bodyPr/>
                    <a:lstStyle/>
                    <a:p>
                      <a:pPr algn="l" rtl="0" fontAlgn="ctr"/>
                      <a:r>
                        <a:rPr lang="en-IE" sz="1800" b="1" i="0" u="none" strike="noStrike" dirty="0">
                          <a:solidFill>
                            <a:srgbClr val="FFFF99"/>
                          </a:solidFill>
                          <a:latin typeface="Arial"/>
                        </a:rPr>
                        <a:t>Parents with 3</a:t>
                      </a:r>
                      <a:r>
                        <a:rPr lang="en-IE" sz="1800" b="1" i="0" u="none" strike="noStrike" baseline="30000" dirty="0">
                          <a:solidFill>
                            <a:srgbClr val="FFFF99"/>
                          </a:solidFill>
                          <a:latin typeface="Arial"/>
                        </a:rPr>
                        <a:t>rd</a:t>
                      </a:r>
                      <a:r>
                        <a:rPr lang="en-IE" sz="1800" b="1" i="0" u="none" strike="noStrike" dirty="0">
                          <a:solidFill>
                            <a:srgbClr val="FFFF99"/>
                          </a:solidFill>
                          <a:latin typeface="Arial"/>
                        </a:rPr>
                        <a:t> level Ed.          </a:t>
                      </a:r>
                      <a:r>
                        <a:rPr lang="en-IE" sz="1800" b="1" i="0" u="none" strike="noStrike" dirty="0" smtClean="0">
                          <a:solidFill>
                            <a:srgbClr val="FFFF99"/>
                          </a:solidFill>
                          <a:latin typeface="Arial"/>
                        </a:rPr>
                        <a:t>46</a:t>
                      </a:r>
                      <a:r>
                        <a:rPr lang="en-IE" sz="1800" b="1" i="0" u="none" strike="noStrike" dirty="0">
                          <a:solidFill>
                            <a:srgbClr val="FFFF99"/>
                          </a:solidFill>
                          <a:latin typeface="Arial"/>
                        </a:rPr>
                        <a:t>%</a:t>
                      </a:r>
                    </a:p>
                  </a:txBody>
                  <a:tcPr marL="85725" marR="9525" marT="9525" marB="0" anchor="ctr">
                    <a:lnL>
                      <a:noFill/>
                    </a:lnL>
                    <a:lnR>
                      <a:noFill/>
                    </a:lnR>
                    <a:lnT>
                      <a:noFill/>
                    </a:lnT>
                    <a:lnB>
                      <a:noFill/>
                    </a:lnB>
                    <a:gradFill>
                      <a:gsLst>
                        <a:gs pos="0">
                          <a:srgbClr val="03D4A8"/>
                        </a:gs>
                        <a:gs pos="25000">
                          <a:srgbClr val="21D6E0"/>
                        </a:gs>
                        <a:gs pos="75000">
                          <a:srgbClr val="0087E6"/>
                        </a:gs>
                        <a:gs pos="100000">
                          <a:srgbClr val="005CBF"/>
                        </a:gs>
                      </a:gsLst>
                      <a:lin ang="5400000" scaled="0"/>
                    </a:gradFill>
                  </a:tcPr>
                </a:tc>
                <a:tc>
                  <a:txBody>
                    <a:bodyPr/>
                    <a:lstStyle/>
                    <a:p>
                      <a:pPr algn="l" rtl="0" fontAlgn="ctr"/>
                      <a:r>
                        <a:rPr lang="en-IE" sz="1800" b="1" i="0" u="none" strike="noStrike" dirty="0">
                          <a:solidFill>
                            <a:srgbClr val="FFFF99"/>
                          </a:solidFill>
                          <a:latin typeface="Arial"/>
                        </a:rPr>
                        <a:t>Parents with </a:t>
                      </a:r>
                      <a:r>
                        <a:rPr lang="en-IE" sz="1800" b="1" i="0" u="none" strike="noStrike" dirty="0" smtClean="0">
                          <a:solidFill>
                            <a:srgbClr val="FFFF99"/>
                          </a:solidFill>
                          <a:latin typeface="Arial"/>
                        </a:rPr>
                        <a:t>2</a:t>
                      </a:r>
                      <a:r>
                        <a:rPr lang="en-IE" sz="1800" b="1" i="0" u="none" strike="noStrike" baseline="30000" dirty="0" smtClean="0">
                          <a:solidFill>
                            <a:srgbClr val="FFFF99"/>
                          </a:solidFill>
                          <a:latin typeface="Arial"/>
                        </a:rPr>
                        <a:t>nd</a:t>
                      </a:r>
                      <a:r>
                        <a:rPr lang="en-IE" sz="1800" b="1" i="0" u="none" strike="noStrike" dirty="0" smtClean="0">
                          <a:solidFill>
                            <a:srgbClr val="FFFF99"/>
                          </a:solidFill>
                          <a:latin typeface="Arial"/>
                        </a:rPr>
                        <a:t> </a:t>
                      </a:r>
                      <a:r>
                        <a:rPr lang="en-IE" sz="1800" b="1" i="0" u="none" strike="noStrike" dirty="0">
                          <a:solidFill>
                            <a:srgbClr val="FFFF99"/>
                          </a:solidFill>
                          <a:latin typeface="Arial"/>
                        </a:rPr>
                        <a:t>Level Ed          39% </a:t>
                      </a:r>
                    </a:p>
                  </a:txBody>
                  <a:tcPr marL="85725" marR="9525" marT="9525" marB="0" anchor="ctr">
                    <a:lnL>
                      <a:noFill/>
                    </a:lnL>
                    <a:lnR>
                      <a:noFill/>
                    </a:lnR>
                    <a:lnT>
                      <a:noFill/>
                    </a:lnT>
                    <a:lnB>
                      <a:noFill/>
                    </a:lnB>
                    <a:gradFill>
                      <a:gsLst>
                        <a:gs pos="0">
                          <a:srgbClr val="03D4A8"/>
                        </a:gs>
                        <a:gs pos="25000">
                          <a:srgbClr val="21D6E0"/>
                        </a:gs>
                        <a:gs pos="75000">
                          <a:srgbClr val="0087E6"/>
                        </a:gs>
                        <a:gs pos="100000">
                          <a:srgbClr val="005CBF"/>
                        </a:gs>
                      </a:gsLst>
                      <a:lin ang="5400000" scaled="0"/>
                    </a:gradFill>
                  </a:tcPr>
                </a:tc>
              </a:tr>
            </a:tbl>
          </a:graphicData>
        </a:graphic>
      </p:graphicFrame>
      <p:graphicFrame>
        <p:nvGraphicFramePr>
          <p:cNvPr id="7" name="Table 6"/>
          <p:cNvGraphicFramePr>
            <a:graphicFrameLocks noGrp="1"/>
          </p:cNvGraphicFramePr>
          <p:nvPr/>
        </p:nvGraphicFramePr>
        <p:xfrm>
          <a:off x="0" y="1317356"/>
          <a:ext cx="9160933" cy="3915825"/>
        </p:xfrm>
        <a:graphic>
          <a:graphicData uri="http://schemas.openxmlformats.org/drawingml/2006/table">
            <a:tbl>
              <a:tblPr/>
              <a:tblGrid>
                <a:gridCol w="2806712"/>
                <a:gridCol w="1081962"/>
                <a:gridCol w="1390154"/>
                <a:gridCol w="1934943"/>
                <a:gridCol w="1947162"/>
              </a:tblGrid>
              <a:tr h="321907">
                <a:tc rowSpan="2">
                  <a:txBody>
                    <a:bodyPr/>
                    <a:lstStyle/>
                    <a:p>
                      <a:pPr algn="ctr" fontAlgn="ctr"/>
                      <a:r>
                        <a:rPr lang="en-IE" sz="1800" b="1" i="0" u="none" strike="noStrike" dirty="0">
                          <a:solidFill>
                            <a:srgbClr val="FFFF99"/>
                          </a:solidFill>
                          <a:latin typeface="Arial"/>
                        </a:rPr>
                        <a:t>Programme</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rgbClr val="03D4A8"/>
                        </a:gs>
                        <a:gs pos="25000">
                          <a:srgbClr val="21D6E0"/>
                        </a:gs>
                        <a:gs pos="75000">
                          <a:srgbClr val="0087E6"/>
                        </a:gs>
                        <a:gs pos="100000">
                          <a:srgbClr val="005CBF"/>
                        </a:gs>
                      </a:gsLst>
                      <a:lin ang="5400000" scaled="0"/>
                    </a:gradFill>
                  </a:tcPr>
                </a:tc>
                <a:tc rowSpan="2">
                  <a:txBody>
                    <a:bodyPr/>
                    <a:lstStyle/>
                    <a:p>
                      <a:pPr algn="ctr" fontAlgn="ctr"/>
                      <a:r>
                        <a:rPr lang="en-IE" sz="1800" b="1" i="0" u="none" strike="noStrike" dirty="0" smtClean="0">
                          <a:solidFill>
                            <a:srgbClr val="FFFF99"/>
                          </a:solidFill>
                          <a:latin typeface="Arial"/>
                        </a:rPr>
                        <a:t>Groups / Clusters</a:t>
                      </a:r>
                      <a:endParaRPr lang="en-IE" sz="1800" b="1" i="0" u="none" strike="noStrike" dirty="0">
                        <a:solidFill>
                          <a:srgbClr val="FFFF99"/>
                        </a:solidFill>
                        <a:latin typeface="Arial"/>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rgbClr val="03D4A8"/>
                        </a:gs>
                        <a:gs pos="25000">
                          <a:srgbClr val="21D6E0"/>
                        </a:gs>
                        <a:gs pos="75000">
                          <a:srgbClr val="0087E6"/>
                        </a:gs>
                        <a:gs pos="100000">
                          <a:srgbClr val="005CBF"/>
                        </a:gs>
                      </a:gsLst>
                      <a:lin ang="5400000" scaled="0"/>
                    </a:gradFill>
                  </a:tcPr>
                </a:tc>
                <a:tc gridSpan="3">
                  <a:txBody>
                    <a:bodyPr/>
                    <a:lstStyle/>
                    <a:p>
                      <a:pPr algn="ctr" fontAlgn="b"/>
                      <a:r>
                        <a:rPr lang="en-IE" sz="1800" b="0" i="0" u="none" strike="noStrike" baseline="0" dirty="0">
                          <a:solidFill>
                            <a:schemeClr val="bg1"/>
                          </a:solidFill>
                          <a:latin typeface="Arial"/>
                        </a:rPr>
                        <a:t>Number of students</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gradFill>
                      <a:gsLst>
                        <a:gs pos="0">
                          <a:srgbClr val="03D4A8"/>
                        </a:gs>
                        <a:gs pos="25000">
                          <a:srgbClr val="21D6E0"/>
                        </a:gs>
                        <a:gs pos="75000">
                          <a:srgbClr val="0087E6"/>
                        </a:gs>
                        <a:gs pos="100000">
                          <a:srgbClr val="005CBF"/>
                        </a:gs>
                      </a:gsLst>
                      <a:lin ang="5400000" scaled="0"/>
                    </a:gradFill>
                  </a:tcPr>
                </a:tc>
                <a:tc hMerge="1">
                  <a:txBody>
                    <a:bodyPr/>
                    <a:lstStyle/>
                    <a:p>
                      <a:endParaRPr lang="en-IE"/>
                    </a:p>
                  </a:txBody>
                  <a:tcPr/>
                </a:tc>
                <a:tc hMerge="1">
                  <a:txBody>
                    <a:bodyPr/>
                    <a:lstStyle/>
                    <a:p>
                      <a:endParaRPr lang="en-IE"/>
                    </a:p>
                  </a:txBody>
                  <a:tcPr/>
                </a:tc>
              </a:tr>
              <a:tr h="569157">
                <a:tc vMerge="1">
                  <a:txBody>
                    <a:bodyPr/>
                    <a:lstStyle/>
                    <a:p>
                      <a:endParaRPr lang="en-IE"/>
                    </a:p>
                  </a:txBody>
                  <a:tcPr/>
                </a:tc>
                <a:tc vMerge="1">
                  <a:txBody>
                    <a:bodyPr/>
                    <a:lstStyle/>
                    <a:p>
                      <a:endParaRPr lang="en-IE"/>
                    </a:p>
                  </a:txBody>
                  <a:tcPr/>
                </a:tc>
                <a:tc>
                  <a:txBody>
                    <a:bodyPr/>
                    <a:lstStyle/>
                    <a:p>
                      <a:pPr algn="ctr" fontAlgn="b"/>
                      <a:r>
                        <a:rPr lang="en-IE" sz="1800" b="0" i="0" u="none" strike="noStrike" dirty="0" smtClean="0">
                          <a:solidFill>
                            <a:srgbClr val="FFFF99"/>
                          </a:solidFill>
                          <a:latin typeface="Arial"/>
                        </a:rPr>
                        <a:t>Baseline </a:t>
                      </a:r>
                    </a:p>
                    <a:p>
                      <a:pPr algn="ctr" fontAlgn="b"/>
                      <a:r>
                        <a:rPr lang="en-IE" sz="1800" b="0" i="0" u="none" strike="noStrike" dirty="0" smtClean="0">
                          <a:solidFill>
                            <a:srgbClr val="FFFF99"/>
                          </a:solidFill>
                          <a:latin typeface="Arial"/>
                        </a:rPr>
                        <a:t>(T1)</a:t>
                      </a:r>
                      <a:endParaRPr lang="en-IE" sz="1800" b="0" i="0" u="none" strike="noStrike" dirty="0">
                        <a:solidFill>
                          <a:srgbClr val="FFFF99"/>
                        </a:solidFill>
                        <a:latin typeface="Arial"/>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gradFill>
                      <a:gsLst>
                        <a:gs pos="0">
                          <a:srgbClr val="03D4A8"/>
                        </a:gs>
                        <a:gs pos="25000">
                          <a:srgbClr val="21D6E0"/>
                        </a:gs>
                        <a:gs pos="75000">
                          <a:srgbClr val="0087E6"/>
                        </a:gs>
                        <a:gs pos="100000">
                          <a:srgbClr val="005CBF"/>
                        </a:gs>
                      </a:gsLst>
                      <a:lin ang="5400000" scaled="0"/>
                    </a:gradFill>
                  </a:tcPr>
                </a:tc>
                <a:tc>
                  <a:txBody>
                    <a:bodyPr/>
                    <a:lstStyle/>
                    <a:p>
                      <a:pPr algn="ctr" fontAlgn="b"/>
                      <a:r>
                        <a:rPr lang="en-IE" sz="1800" b="0" i="0" u="none" strike="noStrike" dirty="0" smtClean="0">
                          <a:solidFill>
                            <a:srgbClr val="FFFF99"/>
                          </a:solidFill>
                          <a:latin typeface="Arial"/>
                        </a:rPr>
                        <a:t>Post-intervention (T2)</a:t>
                      </a:r>
                      <a:endParaRPr lang="en-IE" sz="1800" b="0" i="0" u="none" strike="noStrike" dirty="0">
                        <a:solidFill>
                          <a:srgbClr val="FFFF99"/>
                        </a:solidFill>
                        <a:latin typeface="Arial"/>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gradFill>
                      <a:gsLst>
                        <a:gs pos="0">
                          <a:srgbClr val="03D4A8"/>
                        </a:gs>
                        <a:gs pos="25000">
                          <a:srgbClr val="21D6E0"/>
                        </a:gs>
                        <a:gs pos="75000">
                          <a:srgbClr val="0087E6"/>
                        </a:gs>
                        <a:gs pos="100000">
                          <a:srgbClr val="005CBF"/>
                        </a:gs>
                      </a:gsLst>
                      <a:lin ang="5400000" scaled="0"/>
                    </a:gradFill>
                  </a:tcPr>
                </a:tc>
                <a:tc>
                  <a:txBody>
                    <a:bodyPr/>
                    <a:lstStyle/>
                    <a:p>
                      <a:pPr algn="ctr" fontAlgn="b"/>
                      <a:r>
                        <a:rPr lang="en-IE" sz="1800" b="0" i="0" u="none" strike="noStrike" dirty="0" smtClean="0">
                          <a:solidFill>
                            <a:srgbClr val="FFFF99"/>
                          </a:solidFill>
                          <a:latin typeface="Arial"/>
                        </a:rPr>
                        <a:t>Follow-up</a:t>
                      </a:r>
                    </a:p>
                    <a:p>
                      <a:pPr algn="ctr" fontAlgn="b"/>
                      <a:r>
                        <a:rPr lang="en-IE" sz="1800" b="0" i="0" u="none" strike="noStrike" dirty="0" smtClean="0">
                          <a:solidFill>
                            <a:srgbClr val="FFFF99"/>
                          </a:solidFill>
                          <a:latin typeface="Arial"/>
                        </a:rPr>
                        <a:t>(T3)</a:t>
                      </a:r>
                      <a:endParaRPr lang="en-IE" sz="1800" b="0" i="0" u="none" strike="noStrike" dirty="0">
                        <a:solidFill>
                          <a:srgbClr val="FFFF99"/>
                        </a:solidFill>
                        <a:latin typeface="Arial"/>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gradFill>
                      <a:gsLst>
                        <a:gs pos="0">
                          <a:srgbClr val="03D4A8"/>
                        </a:gs>
                        <a:gs pos="25000">
                          <a:srgbClr val="21D6E0"/>
                        </a:gs>
                        <a:gs pos="75000">
                          <a:srgbClr val="0087E6"/>
                        </a:gs>
                        <a:gs pos="100000">
                          <a:srgbClr val="005CBF"/>
                        </a:gs>
                      </a:gsLst>
                      <a:lin ang="5400000" scaled="0"/>
                    </a:gradFill>
                  </a:tcPr>
                </a:tc>
              </a:tr>
              <a:tr h="382960">
                <a:tc>
                  <a:txBody>
                    <a:bodyPr/>
                    <a:lstStyle/>
                    <a:p>
                      <a:pPr algn="l" fontAlgn="b"/>
                      <a:r>
                        <a:rPr lang="en-IE" sz="1800" b="1" i="0" u="none" strike="noStrike" dirty="0" smtClean="0">
                          <a:solidFill>
                            <a:srgbClr val="FFFF99"/>
                          </a:solidFill>
                          <a:latin typeface="Arial"/>
                        </a:rPr>
                        <a:t>Programme </a:t>
                      </a:r>
                      <a:r>
                        <a:rPr lang="en-IE" sz="1800" b="1" i="0" u="none" strike="noStrike" dirty="0">
                          <a:solidFill>
                            <a:srgbClr val="FFFF99"/>
                          </a:solidFill>
                          <a:latin typeface="Arial"/>
                        </a:rPr>
                        <a:t>A</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gradFill>
                      <a:gsLst>
                        <a:gs pos="0">
                          <a:srgbClr val="03D4A8"/>
                        </a:gs>
                        <a:gs pos="25000">
                          <a:srgbClr val="21D6E0"/>
                        </a:gs>
                        <a:gs pos="75000">
                          <a:srgbClr val="0087E6"/>
                        </a:gs>
                        <a:gs pos="100000">
                          <a:srgbClr val="005CBF"/>
                        </a:gs>
                      </a:gsLst>
                      <a:lin ang="5400000" scaled="0"/>
                    </a:gradFill>
                  </a:tcPr>
                </a:tc>
                <a:tc>
                  <a:txBody>
                    <a:bodyPr/>
                    <a:lstStyle/>
                    <a:p>
                      <a:pPr algn="ctr" fontAlgn="ctr"/>
                      <a:r>
                        <a:rPr lang="en-IE" sz="1800" b="1" i="0" u="none" strike="noStrike" dirty="0">
                          <a:solidFill>
                            <a:srgbClr val="FFFF99"/>
                          </a:solidFill>
                          <a:latin typeface="Arial"/>
                        </a:rPr>
                        <a:t>5</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gradFill>
                      <a:gsLst>
                        <a:gs pos="0">
                          <a:srgbClr val="03D4A8"/>
                        </a:gs>
                        <a:gs pos="25000">
                          <a:srgbClr val="21D6E0"/>
                        </a:gs>
                        <a:gs pos="75000">
                          <a:srgbClr val="0087E6"/>
                        </a:gs>
                        <a:gs pos="100000">
                          <a:srgbClr val="005CBF"/>
                        </a:gs>
                      </a:gsLst>
                      <a:lin ang="5400000" scaled="0"/>
                    </a:gradFill>
                  </a:tcPr>
                </a:tc>
                <a:tc>
                  <a:txBody>
                    <a:bodyPr/>
                    <a:lstStyle/>
                    <a:p>
                      <a:pPr algn="ctr" fontAlgn="b"/>
                      <a:r>
                        <a:rPr lang="en-IE" sz="1800" b="1" i="0" u="none" strike="noStrike" dirty="0">
                          <a:solidFill>
                            <a:srgbClr val="FFFF99"/>
                          </a:solidFill>
                          <a:latin typeface="Arial"/>
                        </a:rPr>
                        <a:t>244</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gradFill>
                      <a:gsLst>
                        <a:gs pos="0">
                          <a:srgbClr val="03D4A8"/>
                        </a:gs>
                        <a:gs pos="25000">
                          <a:srgbClr val="21D6E0"/>
                        </a:gs>
                        <a:gs pos="75000">
                          <a:srgbClr val="0087E6"/>
                        </a:gs>
                        <a:gs pos="100000">
                          <a:srgbClr val="005CBF"/>
                        </a:gs>
                      </a:gsLst>
                      <a:lin ang="5400000" scaled="0"/>
                    </a:gradFill>
                  </a:tcPr>
                </a:tc>
                <a:tc>
                  <a:txBody>
                    <a:bodyPr/>
                    <a:lstStyle/>
                    <a:p>
                      <a:pPr algn="ctr" fontAlgn="b"/>
                      <a:r>
                        <a:rPr lang="en-IE" sz="1800" b="1" i="0" u="none" strike="noStrike" dirty="0">
                          <a:solidFill>
                            <a:srgbClr val="FFFF99"/>
                          </a:solidFill>
                          <a:latin typeface="Arial"/>
                        </a:rPr>
                        <a:t>207</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gradFill>
                      <a:gsLst>
                        <a:gs pos="0">
                          <a:srgbClr val="03D4A8"/>
                        </a:gs>
                        <a:gs pos="25000">
                          <a:srgbClr val="21D6E0"/>
                        </a:gs>
                        <a:gs pos="75000">
                          <a:srgbClr val="0087E6"/>
                        </a:gs>
                        <a:gs pos="100000">
                          <a:srgbClr val="005CBF"/>
                        </a:gs>
                      </a:gsLst>
                      <a:lin ang="5400000" scaled="0"/>
                    </a:gradFill>
                  </a:tcPr>
                </a:tc>
                <a:tc>
                  <a:txBody>
                    <a:bodyPr/>
                    <a:lstStyle/>
                    <a:p>
                      <a:pPr algn="ctr" fontAlgn="b"/>
                      <a:r>
                        <a:rPr lang="en-IE" sz="1800" b="1" i="0" u="none" strike="noStrike" dirty="0">
                          <a:solidFill>
                            <a:srgbClr val="FFFF99"/>
                          </a:solidFill>
                          <a:latin typeface="Arial"/>
                        </a:rPr>
                        <a:t>216</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gradFill>
                      <a:gsLst>
                        <a:gs pos="0">
                          <a:srgbClr val="03D4A8"/>
                        </a:gs>
                        <a:gs pos="25000">
                          <a:srgbClr val="21D6E0"/>
                        </a:gs>
                        <a:gs pos="75000">
                          <a:srgbClr val="0087E6"/>
                        </a:gs>
                        <a:gs pos="100000">
                          <a:srgbClr val="005CBF"/>
                        </a:gs>
                      </a:gsLst>
                      <a:lin ang="5400000" scaled="0"/>
                    </a:gradFill>
                  </a:tcPr>
                </a:tc>
              </a:tr>
              <a:tr h="382960">
                <a:tc>
                  <a:txBody>
                    <a:bodyPr/>
                    <a:lstStyle/>
                    <a:p>
                      <a:pPr algn="l" fontAlgn="b"/>
                      <a:r>
                        <a:rPr lang="en-IE" sz="1800" b="1" i="0" u="none" strike="noStrike" dirty="0">
                          <a:solidFill>
                            <a:srgbClr val="FFFF99"/>
                          </a:solidFill>
                          <a:latin typeface="Arial"/>
                        </a:rPr>
                        <a:t>Programme B</a:t>
                      </a:r>
                    </a:p>
                  </a:txBody>
                  <a:tcPr marL="9525" marR="9525" marT="9525" marB="0" anchor="b">
                    <a:lnL>
                      <a:noFill/>
                    </a:lnL>
                    <a:lnR>
                      <a:noFill/>
                    </a:lnR>
                    <a:lnT>
                      <a:noFill/>
                    </a:lnT>
                    <a:lnB>
                      <a:noFill/>
                    </a:lnB>
                    <a:gradFill>
                      <a:gsLst>
                        <a:gs pos="0">
                          <a:srgbClr val="03D4A8"/>
                        </a:gs>
                        <a:gs pos="25000">
                          <a:srgbClr val="21D6E0"/>
                        </a:gs>
                        <a:gs pos="75000">
                          <a:srgbClr val="0087E6"/>
                        </a:gs>
                        <a:gs pos="100000">
                          <a:srgbClr val="005CBF"/>
                        </a:gs>
                      </a:gsLst>
                      <a:lin ang="5400000" scaled="0"/>
                    </a:gradFill>
                  </a:tcPr>
                </a:tc>
                <a:tc>
                  <a:txBody>
                    <a:bodyPr/>
                    <a:lstStyle/>
                    <a:p>
                      <a:pPr algn="ctr" fontAlgn="ctr"/>
                      <a:r>
                        <a:rPr lang="en-IE" sz="1800" b="1" i="0" u="none" strike="noStrike" dirty="0">
                          <a:solidFill>
                            <a:srgbClr val="FFFF99"/>
                          </a:solidFill>
                          <a:latin typeface="Arial"/>
                        </a:rPr>
                        <a:t>8</a:t>
                      </a:r>
                    </a:p>
                  </a:txBody>
                  <a:tcPr marL="9525" marR="9525" marT="9525" marB="0" anchor="ctr">
                    <a:lnL>
                      <a:noFill/>
                    </a:lnL>
                    <a:lnR>
                      <a:noFill/>
                    </a:lnR>
                    <a:lnT>
                      <a:noFill/>
                    </a:lnT>
                    <a:lnB>
                      <a:noFill/>
                    </a:lnB>
                    <a:gradFill>
                      <a:gsLst>
                        <a:gs pos="0">
                          <a:srgbClr val="03D4A8"/>
                        </a:gs>
                        <a:gs pos="25000">
                          <a:srgbClr val="21D6E0"/>
                        </a:gs>
                        <a:gs pos="75000">
                          <a:srgbClr val="0087E6"/>
                        </a:gs>
                        <a:gs pos="100000">
                          <a:srgbClr val="005CBF"/>
                        </a:gs>
                      </a:gsLst>
                      <a:lin ang="5400000" scaled="0"/>
                    </a:gradFill>
                  </a:tcPr>
                </a:tc>
                <a:tc>
                  <a:txBody>
                    <a:bodyPr/>
                    <a:lstStyle/>
                    <a:p>
                      <a:pPr algn="ctr" fontAlgn="b"/>
                      <a:r>
                        <a:rPr lang="en-IE" sz="1800" b="1" i="0" u="none" strike="noStrike" dirty="0">
                          <a:solidFill>
                            <a:srgbClr val="FFFF99"/>
                          </a:solidFill>
                          <a:latin typeface="Arial"/>
                        </a:rPr>
                        <a:t>430</a:t>
                      </a:r>
                    </a:p>
                  </a:txBody>
                  <a:tcPr marL="9525" marR="9525" marT="9525" marB="0" anchor="b">
                    <a:lnL>
                      <a:noFill/>
                    </a:lnL>
                    <a:lnR>
                      <a:noFill/>
                    </a:lnR>
                    <a:lnT>
                      <a:noFill/>
                    </a:lnT>
                    <a:lnB>
                      <a:noFill/>
                    </a:lnB>
                    <a:gradFill>
                      <a:gsLst>
                        <a:gs pos="0">
                          <a:srgbClr val="03D4A8"/>
                        </a:gs>
                        <a:gs pos="25000">
                          <a:srgbClr val="21D6E0"/>
                        </a:gs>
                        <a:gs pos="75000">
                          <a:srgbClr val="0087E6"/>
                        </a:gs>
                        <a:gs pos="100000">
                          <a:srgbClr val="005CBF"/>
                        </a:gs>
                      </a:gsLst>
                      <a:lin ang="5400000" scaled="0"/>
                    </a:gradFill>
                  </a:tcPr>
                </a:tc>
                <a:tc>
                  <a:txBody>
                    <a:bodyPr/>
                    <a:lstStyle/>
                    <a:p>
                      <a:pPr algn="ctr" fontAlgn="b"/>
                      <a:r>
                        <a:rPr lang="en-IE" sz="1800" b="1" i="0" u="none" strike="noStrike" dirty="0">
                          <a:solidFill>
                            <a:srgbClr val="FFFF99"/>
                          </a:solidFill>
                          <a:latin typeface="Arial"/>
                        </a:rPr>
                        <a:t>344</a:t>
                      </a:r>
                    </a:p>
                  </a:txBody>
                  <a:tcPr marL="9525" marR="9525" marT="9525" marB="0" anchor="b">
                    <a:lnL>
                      <a:noFill/>
                    </a:lnL>
                    <a:lnR>
                      <a:noFill/>
                    </a:lnR>
                    <a:lnT>
                      <a:noFill/>
                    </a:lnT>
                    <a:lnB>
                      <a:noFill/>
                    </a:lnB>
                    <a:gradFill>
                      <a:gsLst>
                        <a:gs pos="0">
                          <a:srgbClr val="03D4A8"/>
                        </a:gs>
                        <a:gs pos="25000">
                          <a:srgbClr val="21D6E0"/>
                        </a:gs>
                        <a:gs pos="75000">
                          <a:srgbClr val="0087E6"/>
                        </a:gs>
                        <a:gs pos="100000">
                          <a:srgbClr val="005CBF"/>
                        </a:gs>
                      </a:gsLst>
                      <a:lin ang="5400000" scaled="0"/>
                    </a:gradFill>
                  </a:tcPr>
                </a:tc>
                <a:tc>
                  <a:txBody>
                    <a:bodyPr/>
                    <a:lstStyle/>
                    <a:p>
                      <a:pPr algn="ctr" fontAlgn="b"/>
                      <a:r>
                        <a:rPr lang="en-IE" sz="1800" b="1" i="0" u="none" strike="noStrike" dirty="0">
                          <a:solidFill>
                            <a:srgbClr val="FFFF99"/>
                          </a:solidFill>
                          <a:latin typeface="Arial"/>
                        </a:rPr>
                        <a:t>383</a:t>
                      </a:r>
                    </a:p>
                  </a:txBody>
                  <a:tcPr marL="9525" marR="9525" marT="9525" marB="0" anchor="b">
                    <a:lnL>
                      <a:noFill/>
                    </a:lnL>
                    <a:lnR>
                      <a:noFill/>
                    </a:lnR>
                    <a:lnT>
                      <a:noFill/>
                    </a:lnT>
                    <a:lnB>
                      <a:noFill/>
                    </a:lnB>
                    <a:gradFill>
                      <a:gsLst>
                        <a:gs pos="0">
                          <a:srgbClr val="03D4A8"/>
                        </a:gs>
                        <a:gs pos="25000">
                          <a:srgbClr val="21D6E0"/>
                        </a:gs>
                        <a:gs pos="75000">
                          <a:srgbClr val="0087E6"/>
                        </a:gs>
                        <a:gs pos="100000">
                          <a:srgbClr val="005CBF"/>
                        </a:gs>
                      </a:gsLst>
                      <a:lin ang="5400000" scaled="0"/>
                    </a:gradFill>
                  </a:tcPr>
                </a:tc>
              </a:tr>
              <a:tr h="344041">
                <a:tc>
                  <a:txBody>
                    <a:bodyPr/>
                    <a:lstStyle/>
                    <a:p>
                      <a:pPr algn="l" fontAlgn="b"/>
                      <a:r>
                        <a:rPr lang="en-IE" sz="1800" b="1" i="0" u="none" strike="noStrike" dirty="0">
                          <a:solidFill>
                            <a:srgbClr val="FFFF99"/>
                          </a:solidFill>
                          <a:latin typeface="Arial"/>
                        </a:rPr>
                        <a:t>Programme C</a:t>
                      </a:r>
                    </a:p>
                  </a:txBody>
                  <a:tcPr marL="9525" marR="9525" marT="9525" marB="0" anchor="b">
                    <a:lnL>
                      <a:noFill/>
                    </a:lnL>
                    <a:lnR>
                      <a:noFill/>
                    </a:lnR>
                    <a:lnT>
                      <a:noFill/>
                    </a:lnT>
                    <a:lnB>
                      <a:noFill/>
                    </a:lnB>
                    <a:gradFill>
                      <a:gsLst>
                        <a:gs pos="0">
                          <a:srgbClr val="03D4A8"/>
                        </a:gs>
                        <a:gs pos="25000">
                          <a:srgbClr val="21D6E0"/>
                        </a:gs>
                        <a:gs pos="75000">
                          <a:srgbClr val="0087E6"/>
                        </a:gs>
                        <a:gs pos="100000">
                          <a:srgbClr val="005CBF"/>
                        </a:gs>
                      </a:gsLst>
                      <a:lin ang="5400000" scaled="0"/>
                    </a:gradFill>
                  </a:tcPr>
                </a:tc>
                <a:tc>
                  <a:txBody>
                    <a:bodyPr/>
                    <a:lstStyle/>
                    <a:p>
                      <a:pPr algn="ctr" fontAlgn="ctr"/>
                      <a:r>
                        <a:rPr lang="en-IE" sz="1800" b="1" i="0" u="none" strike="noStrike" dirty="0" smtClean="0">
                          <a:solidFill>
                            <a:srgbClr val="FFFF99"/>
                          </a:solidFill>
                          <a:latin typeface="Arial"/>
                        </a:rPr>
                        <a:t>6</a:t>
                      </a:r>
                      <a:endParaRPr lang="en-IE" sz="1800" b="1" i="0" u="none" strike="noStrike" dirty="0">
                        <a:solidFill>
                          <a:srgbClr val="FFFF99"/>
                        </a:solidFill>
                        <a:latin typeface="Arial"/>
                      </a:endParaRPr>
                    </a:p>
                  </a:txBody>
                  <a:tcPr marL="9525" marR="9525" marT="9525" marB="0" anchor="ctr">
                    <a:lnL>
                      <a:noFill/>
                    </a:lnL>
                    <a:lnR>
                      <a:noFill/>
                    </a:lnR>
                    <a:lnT>
                      <a:noFill/>
                    </a:lnT>
                    <a:lnB>
                      <a:noFill/>
                    </a:lnB>
                    <a:gradFill>
                      <a:gsLst>
                        <a:gs pos="0">
                          <a:srgbClr val="03D4A8"/>
                        </a:gs>
                        <a:gs pos="25000">
                          <a:srgbClr val="21D6E0"/>
                        </a:gs>
                        <a:gs pos="75000">
                          <a:srgbClr val="0087E6"/>
                        </a:gs>
                        <a:gs pos="100000">
                          <a:srgbClr val="005CBF"/>
                        </a:gs>
                      </a:gsLst>
                      <a:lin ang="5400000" scaled="0"/>
                    </a:gradFill>
                  </a:tcPr>
                </a:tc>
                <a:tc>
                  <a:txBody>
                    <a:bodyPr/>
                    <a:lstStyle/>
                    <a:p>
                      <a:pPr algn="ctr" fontAlgn="b"/>
                      <a:r>
                        <a:rPr lang="en-IE" sz="1800" b="1" i="0" u="none" strike="noStrike" dirty="0">
                          <a:solidFill>
                            <a:srgbClr val="FFFF99"/>
                          </a:solidFill>
                          <a:latin typeface="Arial"/>
                        </a:rPr>
                        <a:t>265</a:t>
                      </a:r>
                    </a:p>
                  </a:txBody>
                  <a:tcPr marL="9525" marR="9525" marT="9525" marB="0" anchor="b">
                    <a:lnL>
                      <a:noFill/>
                    </a:lnL>
                    <a:lnR>
                      <a:noFill/>
                    </a:lnR>
                    <a:lnT>
                      <a:noFill/>
                    </a:lnT>
                    <a:lnB>
                      <a:noFill/>
                    </a:lnB>
                    <a:gradFill>
                      <a:gsLst>
                        <a:gs pos="0">
                          <a:srgbClr val="03D4A8"/>
                        </a:gs>
                        <a:gs pos="25000">
                          <a:srgbClr val="21D6E0"/>
                        </a:gs>
                        <a:gs pos="75000">
                          <a:srgbClr val="0087E6"/>
                        </a:gs>
                        <a:gs pos="100000">
                          <a:srgbClr val="005CBF"/>
                        </a:gs>
                      </a:gsLst>
                      <a:lin ang="5400000" scaled="0"/>
                    </a:gradFill>
                  </a:tcPr>
                </a:tc>
                <a:tc>
                  <a:txBody>
                    <a:bodyPr/>
                    <a:lstStyle/>
                    <a:p>
                      <a:pPr algn="ctr" fontAlgn="b"/>
                      <a:r>
                        <a:rPr lang="en-IE" sz="1800" b="1" i="0" u="none" strike="noStrike" dirty="0">
                          <a:solidFill>
                            <a:srgbClr val="FFFF99"/>
                          </a:solidFill>
                          <a:latin typeface="Arial"/>
                        </a:rPr>
                        <a:t>231</a:t>
                      </a:r>
                    </a:p>
                  </a:txBody>
                  <a:tcPr marL="9525" marR="9525" marT="9525" marB="0" anchor="b">
                    <a:lnL>
                      <a:noFill/>
                    </a:lnL>
                    <a:lnR>
                      <a:noFill/>
                    </a:lnR>
                    <a:lnT>
                      <a:noFill/>
                    </a:lnT>
                    <a:lnB>
                      <a:noFill/>
                    </a:lnB>
                    <a:gradFill>
                      <a:gsLst>
                        <a:gs pos="0">
                          <a:srgbClr val="03D4A8"/>
                        </a:gs>
                        <a:gs pos="25000">
                          <a:srgbClr val="21D6E0"/>
                        </a:gs>
                        <a:gs pos="75000">
                          <a:srgbClr val="0087E6"/>
                        </a:gs>
                        <a:gs pos="100000">
                          <a:srgbClr val="005CBF"/>
                        </a:gs>
                      </a:gsLst>
                      <a:lin ang="5400000" scaled="0"/>
                    </a:gradFill>
                  </a:tcPr>
                </a:tc>
                <a:tc>
                  <a:txBody>
                    <a:bodyPr/>
                    <a:lstStyle/>
                    <a:p>
                      <a:pPr algn="ctr" fontAlgn="b"/>
                      <a:r>
                        <a:rPr lang="en-IE" sz="1800" b="1" i="0" u="none" strike="noStrike" dirty="0">
                          <a:solidFill>
                            <a:srgbClr val="FFFF99"/>
                          </a:solidFill>
                          <a:latin typeface="Arial"/>
                        </a:rPr>
                        <a:t>226</a:t>
                      </a:r>
                    </a:p>
                  </a:txBody>
                  <a:tcPr marL="9525" marR="9525" marT="9525" marB="0" anchor="b">
                    <a:lnL>
                      <a:noFill/>
                    </a:lnL>
                    <a:lnR>
                      <a:noFill/>
                    </a:lnR>
                    <a:lnT>
                      <a:noFill/>
                    </a:lnT>
                    <a:lnB>
                      <a:noFill/>
                    </a:lnB>
                    <a:gradFill>
                      <a:gsLst>
                        <a:gs pos="0">
                          <a:srgbClr val="03D4A8"/>
                        </a:gs>
                        <a:gs pos="25000">
                          <a:srgbClr val="21D6E0"/>
                        </a:gs>
                        <a:gs pos="75000">
                          <a:srgbClr val="0087E6"/>
                        </a:gs>
                        <a:gs pos="100000">
                          <a:srgbClr val="005CBF"/>
                        </a:gs>
                      </a:gsLst>
                      <a:lin ang="5400000" scaled="0"/>
                    </a:gradFill>
                  </a:tcPr>
                </a:tc>
              </a:tr>
              <a:tr h="382960">
                <a:tc>
                  <a:txBody>
                    <a:bodyPr/>
                    <a:lstStyle/>
                    <a:p>
                      <a:pPr algn="l" fontAlgn="b"/>
                      <a:r>
                        <a:rPr lang="en-IE" sz="1800" b="1" i="0" u="none" strike="noStrike" dirty="0" smtClean="0">
                          <a:solidFill>
                            <a:srgbClr val="FFFF99"/>
                          </a:solidFill>
                          <a:latin typeface="Arial"/>
                        </a:rPr>
                        <a:t>Group</a:t>
                      </a:r>
                      <a:r>
                        <a:rPr lang="en-IE" sz="1800" b="1" i="0" u="none" strike="noStrike" baseline="0" dirty="0" smtClean="0">
                          <a:solidFill>
                            <a:srgbClr val="FFFF99"/>
                          </a:solidFill>
                          <a:latin typeface="Arial"/>
                        </a:rPr>
                        <a:t> </a:t>
                      </a:r>
                      <a:r>
                        <a:rPr lang="en-IE" sz="1800" b="1" i="0" u="none" strike="noStrike" dirty="0" smtClean="0">
                          <a:solidFill>
                            <a:srgbClr val="FFFF99"/>
                          </a:solidFill>
                          <a:latin typeface="Arial"/>
                        </a:rPr>
                        <a:t>D</a:t>
                      </a:r>
                      <a:endParaRPr lang="en-IE" sz="1800" b="1" i="0" u="none" strike="noStrike" dirty="0">
                        <a:solidFill>
                          <a:srgbClr val="FFFF99"/>
                        </a:solidFill>
                        <a:latin typeface="Arial"/>
                      </a:endParaRPr>
                    </a:p>
                  </a:txBody>
                  <a:tcPr marL="9525" marR="9525" marT="9525" marB="0" anchor="b">
                    <a:lnL>
                      <a:noFill/>
                    </a:lnL>
                    <a:lnR>
                      <a:noFill/>
                    </a:lnR>
                    <a:lnT>
                      <a:noFill/>
                    </a:lnT>
                    <a:lnB>
                      <a:noFill/>
                    </a:lnB>
                    <a:gradFill>
                      <a:gsLst>
                        <a:gs pos="0">
                          <a:srgbClr val="03D4A8"/>
                        </a:gs>
                        <a:gs pos="25000">
                          <a:srgbClr val="21D6E0"/>
                        </a:gs>
                        <a:gs pos="75000">
                          <a:srgbClr val="0087E6"/>
                        </a:gs>
                        <a:gs pos="100000">
                          <a:srgbClr val="005CBF"/>
                        </a:gs>
                      </a:gsLst>
                      <a:lin ang="5400000" scaled="0"/>
                    </a:gradFill>
                  </a:tcPr>
                </a:tc>
                <a:tc>
                  <a:txBody>
                    <a:bodyPr/>
                    <a:lstStyle/>
                    <a:p>
                      <a:pPr algn="ctr" fontAlgn="ctr"/>
                      <a:r>
                        <a:rPr lang="en-IE" sz="1800" b="1" i="0" u="none" strike="noStrike" dirty="0">
                          <a:solidFill>
                            <a:srgbClr val="FFFF99"/>
                          </a:solidFill>
                          <a:latin typeface="Arial"/>
                        </a:rPr>
                        <a:t>5</a:t>
                      </a:r>
                    </a:p>
                  </a:txBody>
                  <a:tcPr marL="9525" marR="9525" marT="9525" marB="0" anchor="ctr">
                    <a:lnL>
                      <a:noFill/>
                    </a:lnL>
                    <a:lnR>
                      <a:noFill/>
                    </a:lnR>
                    <a:lnT>
                      <a:noFill/>
                    </a:lnT>
                    <a:lnB>
                      <a:noFill/>
                    </a:lnB>
                    <a:gradFill>
                      <a:gsLst>
                        <a:gs pos="0">
                          <a:srgbClr val="03D4A8"/>
                        </a:gs>
                        <a:gs pos="25000">
                          <a:srgbClr val="21D6E0"/>
                        </a:gs>
                        <a:gs pos="75000">
                          <a:srgbClr val="0087E6"/>
                        </a:gs>
                        <a:gs pos="100000">
                          <a:srgbClr val="005CBF"/>
                        </a:gs>
                      </a:gsLst>
                      <a:lin ang="5400000" scaled="0"/>
                    </a:gradFill>
                  </a:tcPr>
                </a:tc>
                <a:tc>
                  <a:txBody>
                    <a:bodyPr/>
                    <a:lstStyle/>
                    <a:p>
                      <a:pPr algn="ctr" fontAlgn="b"/>
                      <a:r>
                        <a:rPr lang="en-IE" sz="1800" b="1" i="0" u="none" strike="noStrike" dirty="0">
                          <a:solidFill>
                            <a:srgbClr val="FFFF99"/>
                          </a:solidFill>
                          <a:latin typeface="Arial"/>
                        </a:rPr>
                        <a:t>269</a:t>
                      </a:r>
                    </a:p>
                  </a:txBody>
                  <a:tcPr marL="9525" marR="9525" marT="9525" marB="0" anchor="b">
                    <a:lnL>
                      <a:noFill/>
                    </a:lnL>
                    <a:lnR>
                      <a:noFill/>
                    </a:lnR>
                    <a:lnT>
                      <a:noFill/>
                    </a:lnT>
                    <a:lnB>
                      <a:noFill/>
                    </a:lnB>
                    <a:gradFill>
                      <a:gsLst>
                        <a:gs pos="0">
                          <a:srgbClr val="03D4A8"/>
                        </a:gs>
                        <a:gs pos="25000">
                          <a:srgbClr val="21D6E0"/>
                        </a:gs>
                        <a:gs pos="75000">
                          <a:srgbClr val="0087E6"/>
                        </a:gs>
                        <a:gs pos="100000">
                          <a:srgbClr val="005CBF"/>
                        </a:gs>
                      </a:gsLst>
                      <a:lin ang="5400000" scaled="0"/>
                    </a:gradFill>
                  </a:tcPr>
                </a:tc>
                <a:tc>
                  <a:txBody>
                    <a:bodyPr/>
                    <a:lstStyle/>
                    <a:p>
                      <a:pPr algn="ctr" fontAlgn="b"/>
                      <a:r>
                        <a:rPr lang="en-IE" sz="1800" b="1" i="0" u="none" strike="noStrike" dirty="0">
                          <a:solidFill>
                            <a:srgbClr val="FFFF99"/>
                          </a:solidFill>
                          <a:latin typeface="Arial"/>
                        </a:rPr>
                        <a:t>217</a:t>
                      </a:r>
                    </a:p>
                  </a:txBody>
                  <a:tcPr marL="9525" marR="9525" marT="9525" marB="0" anchor="b">
                    <a:lnL>
                      <a:noFill/>
                    </a:lnL>
                    <a:lnR>
                      <a:noFill/>
                    </a:lnR>
                    <a:lnT>
                      <a:noFill/>
                    </a:lnT>
                    <a:lnB>
                      <a:noFill/>
                    </a:lnB>
                    <a:gradFill>
                      <a:gsLst>
                        <a:gs pos="0">
                          <a:srgbClr val="03D4A8"/>
                        </a:gs>
                        <a:gs pos="25000">
                          <a:srgbClr val="21D6E0"/>
                        </a:gs>
                        <a:gs pos="75000">
                          <a:srgbClr val="0087E6"/>
                        </a:gs>
                        <a:gs pos="100000">
                          <a:srgbClr val="005CBF"/>
                        </a:gs>
                      </a:gsLst>
                      <a:lin ang="5400000" scaled="0"/>
                    </a:gradFill>
                  </a:tcPr>
                </a:tc>
                <a:tc>
                  <a:txBody>
                    <a:bodyPr/>
                    <a:lstStyle/>
                    <a:p>
                      <a:pPr algn="ctr" fontAlgn="b"/>
                      <a:r>
                        <a:rPr lang="en-IE" sz="1800" b="1" i="0" u="none" strike="noStrike" dirty="0">
                          <a:solidFill>
                            <a:srgbClr val="FFFF99"/>
                          </a:solidFill>
                          <a:latin typeface="Arial"/>
                        </a:rPr>
                        <a:t>210</a:t>
                      </a:r>
                    </a:p>
                  </a:txBody>
                  <a:tcPr marL="9525" marR="9525" marT="9525" marB="0" anchor="b">
                    <a:lnL>
                      <a:noFill/>
                    </a:lnL>
                    <a:lnR>
                      <a:noFill/>
                    </a:lnR>
                    <a:lnT>
                      <a:noFill/>
                    </a:lnT>
                    <a:lnB>
                      <a:noFill/>
                    </a:lnB>
                    <a:gradFill>
                      <a:gsLst>
                        <a:gs pos="0">
                          <a:srgbClr val="03D4A8"/>
                        </a:gs>
                        <a:gs pos="25000">
                          <a:srgbClr val="21D6E0"/>
                        </a:gs>
                        <a:gs pos="75000">
                          <a:srgbClr val="0087E6"/>
                        </a:gs>
                        <a:gs pos="100000">
                          <a:srgbClr val="005CBF"/>
                        </a:gs>
                      </a:gsLst>
                      <a:lin ang="5400000" scaled="0"/>
                    </a:gradFill>
                  </a:tcPr>
                </a:tc>
              </a:tr>
              <a:tr h="382960">
                <a:tc>
                  <a:txBody>
                    <a:bodyPr/>
                    <a:lstStyle/>
                    <a:p>
                      <a:pPr algn="l" fontAlgn="b"/>
                      <a:r>
                        <a:rPr lang="en-IE" sz="1800" b="1" i="0" u="none" strike="noStrike" dirty="0" smtClean="0">
                          <a:solidFill>
                            <a:srgbClr val="FFFF99"/>
                          </a:solidFill>
                          <a:latin typeface="Arial"/>
                        </a:rPr>
                        <a:t>Group</a:t>
                      </a:r>
                      <a:r>
                        <a:rPr lang="en-IE" sz="1800" b="1" i="0" u="none" strike="noStrike" baseline="0" dirty="0" smtClean="0">
                          <a:solidFill>
                            <a:srgbClr val="FFFF99"/>
                          </a:solidFill>
                          <a:latin typeface="Arial"/>
                        </a:rPr>
                        <a:t> </a:t>
                      </a:r>
                      <a:r>
                        <a:rPr lang="en-IE" sz="1800" b="1" i="0" u="none" strike="noStrike" dirty="0" smtClean="0">
                          <a:solidFill>
                            <a:srgbClr val="FFFF99"/>
                          </a:solidFill>
                          <a:latin typeface="Arial"/>
                        </a:rPr>
                        <a:t>E</a:t>
                      </a:r>
                      <a:endParaRPr lang="en-IE" sz="1800" b="1" i="0" u="none" strike="noStrike" dirty="0">
                        <a:solidFill>
                          <a:srgbClr val="FFFF99"/>
                        </a:solidFill>
                        <a:latin typeface="Arial"/>
                      </a:endParaRPr>
                    </a:p>
                  </a:txBody>
                  <a:tcPr marL="9525" marR="9525" marT="9525" marB="0" anchor="b">
                    <a:lnL>
                      <a:noFill/>
                    </a:lnL>
                    <a:lnR>
                      <a:noFill/>
                    </a:lnR>
                    <a:lnT>
                      <a:noFill/>
                    </a:lnT>
                    <a:lnB>
                      <a:noFill/>
                    </a:lnB>
                    <a:gradFill>
                      <a:gsLst>
                        <a:gs pos="0">
                          <a:srgbClr val="03D4A8"/>
                        </a:gs>
                        <a:gs pos="25000">
                          <a:srgbClr val="21D6E0"/>
                        </a:gs>
                        <a:gs pos="75000">
                          <a:srgbClr val="0087E6"/>
                        </a:gs>
                        <a:gs pos="100000">
                          <a:srgbClr val="005CBF"/>
                        </a:gs>
                      </a:gsLst>
                      <a:lin ang="5400000" scaled="0"/>
                    </a:gradFill>
                  </a:tcPr>
                </a:tc>
                <a:tc>
                  <a:txBody>
                    <a:bodyPr/>
                    <a:lstStyle/>
                    <a:p>
                      <a:pPr algn="ctr" fontAlgn="ctr"/>
                      <a:r>
                        <a:rPr lang="en-IE" sz="1800" b="1" i="0" u="none" strike="noStrike" dirty="0">
                          <a:solidFill>
                            <a:srgbClr val="FFFF99"/>
                          </a:solidFill>
                          <a:latin typeface="Arial"/>
                        </a:rPr>
                        <a:t>4</a:t>
                      </a:r>
                    </a:p>
                  </a:txBody>
                  <a:tcPr marL="9525" marR="9525" marT="9525" marB="0" anchor="ctr">
                    <a:lnL>
                      <a:noFill/>
                    </a:lnL>
                    <a:lnR>
                      <a:noFill/>
                    </a:lnR>
                    <a:lnT>
                      <a:noFill/>
                    </a:lnT>
                    <a:lnB>
                      <a:noFill/>
                    </a:lnB>
                    <a:gradFill>
                      <a:gsLst>
                        <a:gs pos="0">
                          <a:srgbClr val="03D4A8"/>
                        </a:gs>
                        <a:gs pos="25000">
                          <a:srgbClr val="21D6E0"/>
                        </a:gs>
                        <a:gs pos="75000">
                          <a:srgbClr val="0087E6"/>
                        </a:gs>
                        <a:gs pos="100000">
                          <a:srgbClr val="005CBF"/>
                        </a:gs>
                      </a:gsLst>
                      <a:lin ang="5400000" scaled="0"/>
                    </a:gradFill>
                  </a:tcPr>
                </a:tc>
                <a:tc>
                  <a:txBody>
                    <a:bodyPr/>
                    <a:lstStyle/>
                    <a:p>
                      <a:pPr algn="ctr" fontAlgn="b"/>
                      <a:r>
                        <a:rPr lang="en-IE" sz="1800" b="1" i="0" u="none" strike="noStrike" dirty="0">
                          <a:solidFill>
                            <a:srgbClr val="FFFF99"/>
                          </a:solidFill>
                          <a:latin typeface="Arial"/>
                        </a:rPr>
                        <a:t>160</a:t>
                      </a:r>
                    </a:p>
                  </a:txBody>
                  <a:tcPr marL="9525" marR="9525" marT="9525" marB="0" anchor="b">
                    <a:lnL>
                      <a:noFill/>
                    </a:lnL>
                    <a:lnR>
                      <a:noFill/>
                    </a:lnR>
                    <a:lnT>
                      <a:noFill/>
                    </a:lnT>
                    <a:lnB>
                      <a:noFill/>
                    </a:lnB>
                    <a:gradFill>
                      <a:gsLst>
                        <a:gs pos="0">
                          <a:srgbClr val="03D4A8"/>
                        </a:gs>
                        <a:gs pos="25000">
                          <a:srgbClr val="21D6E0"/>
                        </a:gs>
                        <a:gs pos="75000">
                          <a:srgbClr val="0087E6"/>
                        </a:gs>
                        <a:gs pos="100000">
                          <a:srgbClr val="005CBF"/>
                        </a:gs>
                      </a:gsLst>
                      <a:lin ang="5400000" scaled="0"/>
                    </a:gradFill>
                  </a:tcPr>
                </a:tc>
                <a:tc>
                  <a:txBody>
                    <a:bodyPr/>
                    <a:lstStyle/>
                    <a:p>
                      <a:pPr algn="ctr" fontAlgn="b"/>
                      <a:r>
                        <a:rPr lang="en-IE" sz="1800" b="1" i="0" u="none" strike="noStrike" dirty="0">
                          <a:solidFill>
                            <a:srgbClr val="FFFF99"/>
                          </a:solidFill>
                          <a:latin typeface="Arial"/>
                        </a:rPr>
                        <a:t>126</a:t>
                      </a:r>
                    </a:p>
                  </a:txBody>
                  <a:tcPr marL="9525" marR="9525" marT="9525" marB="0" anchor="b">
                    <a:lnL>
                      <a:noFill/>
                    </a:lnL>
                    <a:lnR>
                      <a:noFill/>
                    </a:lnR>
                    <a:lnT>
                      <a:noFill/>
                    </a:lnT>
                    <a:lnB>
                      <a:noFill/>
                    </a:lnB>
                    <a:gradFill>
                      <a:gsLst>
                        <a:gs pos="0">
                          <a:srgbClr val="03D4A8"/>
                        </a:gs>
                        <a:gs pos="25000">
                          <a:srgbClr val="21D6E0"/>
                        </a:gs>
                        <a:gs pos="75000">
                          <a:srgbClr val="0087E6"/>
                        </a:gs>
                        <a:gs pos="100000">
                          <a:srgbClr val="005CBF"/>
                        </a:gs>
                      </a:gsLst>
                      <a:lin ang="5400000" scaled="0"/>
                    </a:gradFill>
                  </a:tcPr>
                </a:tc>
                <a:tc>
                  <a:txBody>
                    <a:bodyPr/>
                    <a:lstStyle/>
                    <a:p>
                      <a:pPr algn="ctr" fontAlgn="b"/>
                      <a:r>
                        <a:rPr lang="en-IE" sz="1800" b="1" i="0" u="none" strike="noStrike" dirty="0">
                          <a:solidFill>
                            <a:srgbClr val="FFFF99"/>
                          </a:solidFill>
                          <a:latin typeface="Arial"/>
                        </a:rPr>
                        <a:t>134</a:t>
                      </a:r>
                    </a:p>
                  </a:txBody>
                  <a:tcPr marL="9525" marR="9525" marT="9525" marB="0" anchor="b">
                    <a:lnL>
                      <a:noFill/>
                    </a:lnL>
                    <a:lnR>
                      <a:noFill/>
                    </a:lnR>
                    <a:lnT>
                      <a:noFill/>
                    </a:lnT>
                    <a:lnB>
                      <a:noFill/>
                    </a:lnB>
                    <a:gradFill>
                      <a:gsLst>
                        <a:gs pos="0">
                          <a:srgbClr val="03D4A8"/>
                        </a:gs>
                        <a:gs pos="25000">
                          <a:srgbClr val="21D6E0"/>
                        </a:gs>
                        <a:gs pos="75000">
                          <a:srgbClr val="0087E6"/>
                        </a:gs>
                        <a:gs pos="100000">
                          <a:srgbClr val="005CBF"/>
                        </a:gs>
                      </a:gsLst>
                      <a:lin ang="5400000" scaled="0"/>
                    </a:gradFill>
                  </a:tcPr>
                </a:tc>
              </a:tr>
              <a:tr h="382960">
                <a:tc>
                  <a:txBody>
                    <a:bodyPr/>
                    <a:lstStyle/>
                    <a:p>
                      <a:pPr algn="l" fontAlgn="b"/>
                      <a:r>
                        <a:rPr lang="en-IE" sz="1800" b="1" i="0" u="none" strike="noStrike" dirty="0" smtClean="0">
                          <a:solidFill>
                            <a:srgbClr val="FFFF99"/>
                          </a:solidFill>
                          <a:latin typeface="Arial"/>
                        </a:rPr>
                        <a:t>Controls</a:t>
                      </a:r>
                      <a:endParaRPr lang="en-IE" sz="1800" b="1" i="0" u="none" strike="noStrike" dirty="0">
                        <a:solidFill>
                          <a:srgbClr val="FFFF99"/>
                        </a:solidFill>
                        <a:latin typeface="Arial"/>
                      </a:endParaRPr>
                    </a:p>
                  </a:txBody>
                  <a:tcPr marL="9525" marR="9525" marT="9525" marB="0" anchor="b">
                    <a:lnL>
                      <a:noFill/>
                    </a:lnL>
                    <a:lnR>
                      <a:noFill/>
                    </a:lnR>
                    <a:lnT>
                      <a:noFill/>
                    </a:lnT>
                    <a:lnB>
                      <a:noFill/>
                    </a:lnB>
                    <a:gradFill>
                      <a:gsLst>
                        <a:gs pos="0">
                          <a:srgbClr val="03D4A8"/>
                        </a:gs>
                        <a:gs pos="25000">
                          <a:srgbClr val="21D6E0"/>
                        </a:gs>
                        <a:gs pos="75000">
                          <a:srgbClr val="0087E6"/>
                        </a:gs>
                        <a:gs pos="100000">
                          <a:srgbClr val="005CBF"/>
                        </a:gs>
                      </a:gsLst>
                      <a:lin ang="5400000" scaled="0"/>
                    </a:gradFill>
                  </a:tcPr>
                </a:tc>
                <a:tc>
                  <a:txBody>
                    <a:bodyPr/>
                    <a:lstStyle/>
                    <a:p>
                      <a:pPr algn="ctr" fontAlgn="b"/>
                      <a:r>
                        <a:rPr lang="en-IE" sz="1800" b="1" i="0" u="none" strike="noStrike" dirty="0" smtClean="0">
                          <a:solidFill>
                            <a:srgbClr val="FFFF99"/>
                          </a:solidFill>
                          <a:latin typeface="Arial"/>
                        </a:rPr>
                        <a:t>8 + 2</a:t>
                      </a:r>
                      <a:endParaRPr lang="en-IE" sz="1800" b="1" i="0" u="none" strike="noStrike" dirty="0">
                        <a:solidFill>
                          <a:srgbClr val="FFFF99"/>
                        </a:solidFill>
                        <a:latin typeface="Arial"/>
                      </a:endParaRPr>
                    </a:p>
                  </a:txBody>
                  <a:tcPr marL="9525" marR="9525" marT="9525" marB="0" anchor="b">
                    <a:lnL>
                      <a:noFill/>
                    </a:lnL>
                    <a:lnR>
                      <a:noFill/>
                    </a:lnR>
                    <a:lnT>
                      <a:noFill/>
                    </a:lnT>
                    <a:lnB>
                      <a:noFill/>
                    </a:lnB>
                    <a:gradFill>
                      <a:gsLst>
                        <a:gs pos="0">
                          <a:srgbClr val="03D4A8"/>
                        </a:gs>
                        <a:gs pos="25000">
                          <a:srgbClr val="21D6E0"/>
                        </a:gs>
                        <a:gs pos="75000">
                          <a:srgbClr val="0087E6"/>
                        </a:gs>
                        <a:gs pos="100000">
                          <a:srgbClr val="005CBF"/>
                        </a:gs>
                      </a:gsLst>
                      <a:lin ang="5400000" scaled="0"/>
                    </a:gradFill>
                  </a:tcPr>
                </a:tc>
                <a:tc>
                  <a:txBody>
                    <a:bodyPr/>
                    <a:lstStyle/>
                    <a:p>
                      <a:pPr algn="ctr" fontAlgn="b"/>
                      <a:r>
                        <a:rPr lang="en-IE" sz="1800" b="1" i="0" u="none" strike="noStrike" dirty="0" smtClean="0">
                          <a:solidFill>
                            <a:srgbClr val="FFFF99"/>
                          </a:solidFill>
                          <a:latin typeface="Arial"/>
                        </a:rPr>
                        <a:t>291</a:t>
                      </a:r>
                      <a:endParaRPr lang="en-IE" sz="1800" b="1" i="0" u="none" strike="noStrike" dirty="0">
                        <a:solidFill>
                          <a:srgbClr val="FFFF99"/>
                        </a:solidFill>
                        <a:latin typeface="Arial"/>
                      </a:endParaRPr>
                    </a:p>
                  </a:txBody>
                  <a:tcPr marL="9525" marR="9525" marT="9525" marB="0" anchor="b">
                    <a:lnL>
                      <a:noFill/>
                    </a:lnL>
                    <a:lnR>
                      <a:noFill/>
                    </a:lnR>
                    <a:lnT>
                      <a:noFill/>
                    </a:lnT>
                    <a:lnB>
                      <a:noFill/>
                    </a:lnB>
                    <a:gradFill>
                      <a:gsLst>
                        <a:gs pos="0">
                          <a:srgbClr val="03D4A8"/>
                        </a:gs>
                        <a:gs pos="25000">
                          <a:srgbClr val="21D6E0"/>
                        </a:gs>
                        <a:gs pos="75000">
                          <a:srgbClr val="0087E6"/>
                        </a:gs>
                        <a:gs pos="100000">
                          <a:srgbClr val="005CBF"/>
                        </a:gs>
                      </a:gsLst>
                      <a:lin ang="5400000" scaled="0"/>
                    </a:gradFill>
                  </a:tcPr>
                </a:tc>
                <a:tc>
                  <a:txBody>
                    <a:bodyPr/>
                    <a:lstStyle/>
                    <a:p>
                      <a:pPr algn="ctr" fontAlgn="b"/>
                      <a:r>
                        <a:rPr lang="en-IE" sz="1800" b="1" i="0" u="none" strike="noStrike" dirty="0" smtClean="0">
                          <a:solidFill>
                            <a:srgbClr val="FFFF99"/>
                          </a:solidFill>
                          <a:latin typeface="Arial"/>
                        </a:rPr>
                        <a:t>199</a:t>
                      </a:r>
                      <a:endParaRPr lang="en-IE" sz="1800" b="1" i="0" u="none" strike="noStrike" dirty="0">
                        <a:solidFill>
                          <a:srgbClr val="FFFF99"/>
                        </a:solidFill>
                        <a:latin typeface="Arial"/>
                      </a:endParaRPr>
                    </a:p>
                  </a:txBody>
                  <a:tcPr marL="9525" marR="9525" marT="9525" marB="0" anchor="b">
                    <a:lnL>
                      <a:noFill/>
                    </a:lnL>
                    <a:lnR>
                      <a:noFill/>
                    </a:lnR>
                    <a:lnT>
                      <a:noFill/>
                    </a:lnT>
                    <a:lnB>
                      <a:noFill/>
                    </a:lnB>
                    <a:gradFill>
                      <a:gsLst>
                        <a:gs pos="0">
                          <a:srgbClr val="03D4A8"/>
                        </a:gs>
                        <a:gs pos="25000">
                          <a:srgbClr val="21D6E0"/>
                        </a:gs>
                        <a:gs pos="75000">
                          <a:srgbClr val="0087E6"/>
                        </a:gs>
                        <a:gs pos="100000">
                          <a:srgbClr val="005CBF"/>
                        </a:gs>
                      </a:gsLst>
                      <a:lin ang="5400000" scaled="0"/>
                    </a:gradFill>
                  </a:tcPr>
                </a:tc>
                <a:tc>
                  <a:txBody>
                    <a:bodyPr/>
                    <a:lstStyle/>
                    <a:p>
                      <a:pPr algn="ctr" fontAlgn="b"/>
                      <a:r>
                        <a:rPr lang="en-IE" sz="1800" b="1" i="0" u="none" strike="noStrike" dirty="0" smtClean="0">
                          <a:solidFill>
                            <a:srgbClr val="FFFF99"/>
                          </a:solidFill>
                          <a:latin typeface="Arial"/>
                        </a:rPr>
                        <a:t>243</a:t>
                      </a:r>
                      <a:endParaRPr lang="en-IE" sz="1800" b="1" i="0" u="none" strike="noStrike" dirty="0">
                        <a:solidFill>
                          <a:srgbClr val="FFFF99"/>
                        </a:solidFill>
                        <a:latin typeface="Arial"/>
                      </a:endParaRPr>
                    </a:p>
                  </a:txBody>
                  <a:tcPr marL="9525" marR="9525" marT="9525" marB="0" anchor="b">
                    <a:lnL>
                      <a:noFill/>
                    </a:lnL>
                    <a:lnR>
                      <a:noFill/>
                    </a:lnR>
                    <a:lnT>
                      <a:noFill/>
                    </a:lnT>
                    <a:lnB>
                      <a:noFill/>
                    </a:lnB>
                    <a:gradFill>
                      <a:gsLst>
                        <a:gs pos="0">
                          <a:srgbClr val="03D4A8"/>
                        </a:gs>
                        <a:gs pos="25000">
                          <a:srgbClr val="21D6E0"/>
                        </a:gs>
                        <a:gs pos="75000">
                          <a:srgbClr val="0087E6"/>
                        </a:gs>
                        <a:gs pos="100000">
                          <a:srgbClr val="005CBF"/>
                        </a:gs>
                      </a:gsLst>
                      <a:lin ang="5400000" scaled="0"/>
                    </a:gradFill>
                  </a:tcPr>
                </a:tc>
              </a:tr>
              <a:tr h="382960">
                <a:tc>
                  <a:txBody>
                    <a:bodyPr/>
                    <a:lstStyle/>
                    <a:p>
                      <a:pPr algn="l" fontAlgn="b"/>
                      <a:r>
                        <a:rPr lang="en-IE" sz="1800" b="1" i="0" u="none" strike="noStrike" baseline="0" dirty="0" smtClean="0">
                          <a:solidFill>
                            <a:srgbClr val="FFFF99"/>
                          </a:solidFill>
                          <a:latin typeface="Arial"/>
                        </a:rPr>
                        <a:t>Whole School  Drop-out</a:t>
                      </a:r>
                      <a:endParaRPr lang="en-IE" sz="1800" b="1" i="0" u="none" strike="noStrike" dirty="0">
                        <a:solidFill>
                          <a:srgbClr val="FFFF99"/>
                        </a:solidFill>
                        <a:latin typeface="Arial"/>
                      </a:endParaRPr>
                    </a:p>
                  </a:txBody>
                  <a:tcPr marL="9525" marR="9525" marT="9525" marB="0" anchor="b">
                    <a:lnL>
                      <a:noFill/>
                    </a:lnL>
                    <a:lnR>
                      <a:noFill/>
                    </a:lnR>
                    <a:lnT>
                      <a:noFill/>
                    </a:lnT>
                    <a:lnB>
                      <a:noFill/>
                    </a:lnB>
                    <a:gradFill>
                      <a:gsLst>
                        <a:gs pos="0">
                          <a:srgbClr val="03D4A8"/>
                        </a:gs>
                        <a:gs pos="25000">
                          <a:srgbClr val="21D6E0"/>
                        </a:gs>
                        <a:gs pos="75000">
                          <a:srgbClr val="0087E6"/>
                        </a:gs>
                        <a:gs pos="100000">
                          <a:srgbClr val="005CBF"/>
                        </a:gs>
                      </a:gsLst>
                      <a:lin ang="5400000" scaled="0"/>
                    </a:gradFill>
                  </a:tcPr>
                </a:tc>
                <a:tc>
                  <a:txBody>
                    <a:bodyPr/>
                    <a:lstStyle/>
                    <a:p>
                      <a:pPr algn="ctr" fontAlgn="b"/>
                      <a:r>
                        <a:rPr lang="en-IE" sz="1800" b="1" i="0" u="none" strike="noStrike" dirty="0" smtClean="0">
                          <a:solidFill>
                            <a:srgbClr val="FFFF99"/>
                          </a:solidFill>
                          <a:latin typeface="Arial"/>
                        </a:rPr>
                        <a:t>3</a:t>
                      </a:r>
                      <a:endParaRPr lang="en-IE" sz="1800" b="1" i="0" u="none" strike="noStrike" dirty="0">
                        <a:solidFill>
                          <a:srgbClr val="FFFF99"/>
                        </a:solidFill>
                        <a:latin typeface="Arial"/>
                      </a:endParaRPr>
                    </a:p>
                  </a:txBody>
                  <a:tcPr marL="9525" marR="9525" marT="9525" marB="0" anchor="b">
                    <a:lnL>
                      <a:noFill/>
                    </a:lnL>
                    <a:lnR>
                      <a:noFill/>
                    </a:lnR>
                    <a:lnT>
                      <a:noFill/>
                    </a:lnT>
                    <a:lnB>
                      <a:noFill/>
                    </a:lnB>
                    <a:gradFill>
                      <a:gsLst>
                        <a:gs pos="0">
                          <a:srgbClr val="03D4A8"/>
                        </a:gs>
                        <a:gs pos="25000">
                          <a:srgbClr val="21D6E0"/>
                        </a:gs>
                        <a:gs pos="75000">
                          <a:srgbClr val="0087E6"/>
                        </a:gs>
                        <a:gs pos="100000">
                          <a:srgbClr val="005CBF"/>
                        </a:gs>
                      </a:gsLst>
                      <a:lin ang="5400000" scaled="0"/>
                    </a:gradFill>
                  </a:tcPr>
                </a:tc>
                <a:tc>
                  <a:txBody>
                    <a:bodyPr/>
                    <a:lstStyle/>
                    <a:p>
                      <a:pPr algn="ctr" fontAlgn="b"/>
                      <a:r>
                        <a:rPr lang="en-IE" sz="1800" b="1" i="0" u="none" strike="noStrike" dirty="0" smtClean="0">
                          <a:solidFill>
                            <a:srgbClr val="FFFF99"/>
                          </a:solidFill>
                          <a:latin typeface="Arial"/>
                        </a:rPr>
                        <a:t>221</a:t>
                      </a:r>
                      <a:endParaRPr lang="en-IE" sz="1800" b="1" i="0" u="none" strike="noStrike" dirty="0">
                        <a:solidFill>
                          <a:srgbClr val="FFFF99"/>
                        </a:solidFill>
                        <a:latin typeface="Arial"/>
                      </a:endParaRPr>
                    </a:p>
                  </a:txBody>
                  <a:tcPr marL="9525" marR="9525" marT="9525" marB="0" anchor="b">
                    <a:lnL>
                      <a:noFill/>
                    </a:lnL>
                    <a:lnR>
                      <a:noFill/>
                    </a:lnR>
                    <a:lnT>
                      <a:noFill/>
                    </a:lnT>
                    <a:lnB>
                      <a:noFill/>
                    </a:lnB>
                    <a:gradFill>
                      <a:gsLst>
                        <a:gs pos="0">
                          <a:srgbClr val="03D4A8"/>
                        </a:gs>
                        <a:gs pos="25000">
                          <a:srgbClr val="21D6E0"/>
                        </a:gs>
                        <a:gs pos="75000">
                          <a:srgbClr val="0087E6"/>
                        </a:gs>
                        <a:gs pos="100000">
                          <a:srgbClr val="005CBF"/>
                        </a:gs>
                      </a:gsLst>
                      <a:lin ang="5400000" scaled="0"/>
                    </a:gradFill>
                  </a:tcPr>
                </a:tc>
                <a:tc>
                  <a:txBody>
                    <a:bodyPr/>
                    <a:lstStyle/>
                    <a:p>
                      <a:pPr algn="ctr" fontAlgn="b"/>
                      <a:r>
                        <a:rPr lang="en-IE" sz="1800" b="1" i="0" u="none" strike="noStrike" dirty="0" smtClean="0">
                          <a:solidFill>
                            <a:srgbClr val="FFFF99"/>
                          </a:solidFill>
                          <a:latin typeface="Arial"/>
                        </a:rPr>
                        <a:t>-</a:t>
                      </a:r>
                      <a:endParaRPr lang="en-IE" sz="1800" b="1" i="0" u="none" strike="noStrike" dirty="0">
                        <a:solidFill>
                          <a:srgbClr val="FFFF99"/>
                        </a:solidFill>
                        <a:latin typeface="Arial"/>
                      </a:endParaRPr>
                    </a:p>
                  </a:txBody>
                  <a:tcPr marL="9525" marR="9525" marT="9525" marB="0" anchor="b">
                    <a:lnL>
                      <a:noFill/>
                    </a:lnL>
                    <a:lnR>
                      <a:noFill/>
                    </a:lnR>
                    <a:lnT>
                      <a:noFill/>
                    </a:lnT>
                    <a:lnB>
                      <a:noFill/>
                    </a:lnB>
                    <a:gradFill>
                      <a:gsLst>
                        <a:gs pos="0">
                          <a:srgbClr val="03D4A8"/>
                        </a:gs>
                        <a:gs pos="25000">
                          <a:srgbClr val="21D6E0"/>
                        </a:gs>
                        <a:gs pos="75000">
                          <a:srgbClr val="0087E6"/>
                        </a:gs>
                        <a:gs pos="100000">
                          <a:srgbClr val="005CBF"/>
                        </a:gs>
                      </a:gsLst>
                      <a:lin ang="5400000" scaled="0"/>
                    </a:gradFill>
                  </a:tcPr>
                </a:tc>
                <a:tc>
                  <a:txBody>
                    <a:bodyPr/>
                    <a:lstStyle/>
                    <a:p>
                      <a:pPr algn="ctr" fontAlgn="b"/>
                      <a:r>
                        <a:rPr lang="en-IE" sz="1800" b="1" i="0" u="none" strike="noStrike" dirty="0" smtClean="0">
                          <a:solidFill>
                            <a:srgbClr val="FFFF99"/>
                          </a:solidFill>
                          <a:latin typeface="Arial"/>
                        </a:rPr>
                        <a:t>-</a:t>
                      </a:r>
                      <a:endParaRPr lang="en-IE" sz="1800" b="1" i="0" u="none" strike="noStrike" dirty="0">
                        <a:solidFill>
                          <a:srgbClr val="FFFF99"/>
                        </a:solidFill>
                        <a:latin typeface="Arial"/>
                      </a:endParaRPr>
                    </a:p>
                  </a:txBody>
                  <a:tcPr marL="9525" marR="9525" marT="9525" marB="0" anchor="b">
                    <a:lnL>
                      <a:noFill/>
                    </a:lnL>
                    <a:lnR>
                      <a:noFill/>
                    </a:lnR>
                    <a:lnT>
                      <a:noFill/>
                    </a:lnT>
                    <a:lnB>
                      <a:noFill/>
                    </a:lnB>
                    <a:gradFill>
                      <a:gsLst>
                        <a:gs pos="0">
                          <a:srgbClr val="03D4A8"/>
                        </a:gs>
                        <a:gs pos="25000">
                          <a:srgbClr val="21D6E0"/>
                        </a:gs>
                        <a:gs pos="75000">
                          <a:srgbClr val="0087E6"/>
                        </a:gs>
                        <a:gs pos="100000">
                          <a:srgbClr val="005CBF"/>
                        </a:gs>
                      </a:gsLst>
                      <a:lin ang="5400000" scaled="0"/>
                    </a:gradFill>
                  </a:tcPr>
                </a:tc>
              </a:tr>
              <a:tr h="382960">
                <a:tc>
                  <a:txBody>
                    <a:bodyPr/>
                    <a:lstStyle/>
                    <a:p>
                      <a:pPr algn="l" fontAlgn="b"/>
                      <a:r>
                        <a:rPr lang="en-IE" sz="1800" b="1" i="0" u="none" strike="noStrike" dirty="0">
                          <a:solidFill>
                            <a:srgbClr val="FFFF99"/>
                          </a:solidFill>
                          <a:latin typeface="Arial"/>
                        </a:rPr>
                        <a:t>Total </a:t>
                      </a:r>
                    </a:p>
                  </a:txBody>
                  <a:tcPr marL="9525" marR="9525" marT="9525" marB="0" anchor="b">
                    <a:lnL>
                      <a:noFill/>
                    </a:lnL>
                    <a:lnR>
                      <a:noFill/>
                    </a:lnR>
                    <a:lnT>
                      <a:noFill/>
                    </a:lnT>
                    <a:lnB>
                      <a:noFill/>
                    </a:lnB>
                    <a:gradFill>
                      <a:gsLst>
                        <a:gs pos="0">
                          <a:srgbClr val="03D4A8"/>
                        </a:gs>
                        <a:gs pos="25000">
                          <a:srgbClr val="21D6E0"/>
                        </a:gs>
                        <a:gs pos="75000">
                          <a:srgbClr val="0087E6"/>
                        </a:gs>
                        <a:gs pos="100000">
                          <a:srgbClr val="005CBF"/>
                        </a:gs>
                      </a:gsLst>
                      <a:lin ang="5400000" scaled="0"/>
                    </a:gradFill>
                  </a:tcPr>
                </a:tc>
                <a:tc>
                  <a:txBody>
                    <a:bodyPr/>
                    <a:lstStyle/>
                    <a:p>
                      <a:pPr algn="ctr" fontAlgn="b"/>
                      <a:r>
                        <a:rPr lang="en-IE" sz="1800" b="1" i="0" u="none" strike="noStrike" dirty="0" smtClean="0">
                          <a:solidFill>
                            <a:srgbClr val="FFFF99"/>
                          </a:solidFill>
                          <a:latin typeface="Arial"/>
                        </a:rPr>
                        <a:t>41</a:t>
                      </a:r>
                      <a:endParaRPr lang="en-IE" sz="1800" b="1" i="0" u="none" strike="noStrike" dirty="0">
                        <a:solidFill>
                          <a:srgbClr val="FFFF99"/>
                        </a:solidFill>
                        <a:latin typeface="Arial"/>
                      </a:endParaRPr>
                    </a:p>
                  </a:txBody>
                  <a:tcPr marL="9525" marR="9525" marT="9525" marB="0" anchor="b">
                    <a:lnL>
                      <a:noFill/>
                    </a:lnL>
                    <a:lnR>
                      <a:noFill/>
                    </a:lnR>
                    <a:lnT>
                      <a:noFill/>
                    </a:lnT>
                    <a:lnB>
                      <a:noFill/>
                    </a:lnB>
                    <a:gradFill>
                      <a:gsLst>
                        <a:gs pos="0">
                          <a:srgbClr val="03D4A8"/>
                        </a:gs>
                        <a:gs pos="25000">
                          <a:srgbClr val="21D6E0"/>
                        </a:gs>
                        <a:gs pos="75000">
                          <a:srgbClr val="0087E6"/>
                        </a:gs>
                        <a:gs pos="100000">
                          <a:srgbClr val="005CBF"/>
                        </a:gs>
                      </a:gsLst>
                      <a:lin ang="5400000" scaled="0"/>
                    </a:gradFill>
                  </a:tcPr>
                </a:tc>
                <a:tc>
                  <a:txBody>
                    <a:bodyPr/>
                    <a:lstStyle/>
                    <a:p>
                      <a:pPr algn="ctr" fontAlgn="b"/>
                      <a:r>
                        <a:rPr lang="en-IE" sz="1800" b="1" i="0" u="none" strike="noStrike" dirty="0">
                          <a:solidFill>
                            <a:srgbClr val="FFFF99"/>
                          </a:solidFill>
                          <a:latin typeface="Arial"/>
                        </a:rPr>
                        <a:t>1880</a:t>
                      </a:r>
                    </a:p>
                  </a:txBody>
                  <a:tcPr marL="9525" marR="9525" marT="9525" marB="0" anchor="b">
                    <a:lnL>
                      <a:noFill/>
                    </a:lnL>
                    <a:lnR>
                      <a:noFill/>
                    </a:lnR>
                    <a:lnT>
                      <a:noFill/>
                    </a:lnT>
                    <a:lnB>
                      <a:noFill/>
                    </a:lnB>
                    <a:gradFill>
                      <a:gsLst>
                        <a:gs pos="0">
                          <a:srgbClr val="03D4A8"/>
                        </a:gs>
                        <a:gs pos="25000">
                          <a:srgbClr val="21D6E0"/>
                        </a:gs>
                        <a:gs pos="75000">
                          <a:srgbClr val="0087E6"/>
                        </a:gs>
                        <a:gs pos="100000">
                          <a:srgbClr val="005CBF"/>
                        </a:gs>
                      </a:gsLst>
                      <a:lin ang="5400000" scaled="0"/>
                    </a:gradFill>
                  </a:tcPr>
                </a:tc>
                <a:tc>
                  <a:txBody>
                    <a:bodyPr/>
                    <a:lstStyle/>
                    <a:p>
                      <a:pPr algn="ctr" fontAlgn="b"/>
                      <a:r>
                        <a:rPr lang="en-IE" sz="1800" b="1" i="0" u="none" strike="noStrike" dirty="0">
                          <a:solidFill>
                            <a:srgbClr val="FFFF99"/>
                          </a:solidFill>
                          <a:latin typeface="Arial"/>
                        </a:rPr>
                        <a:t>1324</a:t>
                      </a:r>
                    </a:p>
                  </a:txBody>
                  <a:tcPr marL="9525" marR="9525" marT="9525" marB="0" anchor="b">
                    <a:lnL>
                      <a:noFill/>
                    </a:lnL>
                    <a:lnR>
                      <a:noFill/>
                    </a:lnR>
                    <a:lnT>
                      <a:noFill/>
                    </a:lnT>
                    <a:lnB>
                      <a:noFill/>
                    </a:lnB>
                    <a:gradFill>
                      <a:gsLst>
                        <a:gs pos="0">
                          <a:srgbClr val="03D4A8"/>
                        </a:gs>
                        <a:gs pos="25000">
                          <a:srgbClr val="21D6E0"/>
                        </a:gs>
                        <a:gs pos="75000">
                          <a:srgbClr val="0087E6"/>
                        </a:gs>
                        <a:gs pos="100000">
                          <a:srgbClr val="005CBF"/>
                        </a:gs>
                      </a:gsLst>
                      <a:lin ang="5400000" scaled="0"/>
                    </a:gradFill>
                  </a:tcPr>
                </a:tc>
                <a:tc>
                  <a:txBody>
                    <a:bodyPr/>
                    <a:lstStyle/>
                    <a:p>
                      <a:pPr algn="ctr" fontAlgn="b"/>
                      <a:r>
                        <a:rPr lang="en-IE" sz="1800" b="1" i="0" u="none" strike="noStrike" dirty="0">
                          <a:solidFill>
                            <a:srgbClr val="FFFF99"/>
                          </a:solidFill>
                          <a:latin typeface="Arial"/>
                        </a:rPr>
                        <a:t>1412</a:t>
                      </a:r>
                    </a:p>
                  </a:txBody>
                  <a:tcPr marL="9525" marR="9525" marT="9525" marB="0" anchor="b">
                    <a:lnL>
                      <a:noFill/>
                    </a:lnL>
                    <a:lnR>
                      <a:noFill/>
                    </a:lnR>
                    <a:lnT>
                      <a:noFill/>
                    </a:lnT>
                    <a:lnB>
                      <a:noFill/>
                    </a:lnB>
                    <a:gradFill>
                      <a:gsLst>
                        <a:gs pos="0">
                          <a:srgbClr val="03D4A8"/>
                        </a:gs>
                        <a:gs pos="25000">
                          <a:srgbClr val="21D6E0"/>
                        </a:gs>
                        <a:gs pos="75000">
                          <a:srgbClr val="0087E6"/>
                        </a:gs>
                        <a:gs pos="100000">
                          <a:srgbClr val="005CBF"/>
                        </a:gs>
                      </a:gsLst>
                      <a:lin ang="5400000" scaled="0"/>
                    </a:gradFill>
                  </a:tcPr>
                </a:tc>
              </a:tr>
            </a:tbl>
          </a:graphicData>
        </a:graphic>
      </p:graphicFrame>
      <p:sp>
        <p:nvSpPr>
          <p:cNvPr id="21" name="Oval 20"/>
          <p:cNvSpPr/>
          <p:nvPr/>
        </p:nvSpPr>
        <p:spPr>
          <a:xfrm>
            <a:off x="4100101" y="4867422"/>
            <a:ext cx="1000125" cy="422032"/>
          </a:xfrm>
          <a:prstGeom prst="ellipse">
            <a:avLst/>
          </a:prstGeom>
          <a:solidFill>
            <a:schemeClr val="accent1">
              <a:alpha val="0"/>
            </a:schemeClr>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E" dirty="0"/>
          </a:p>
        </p:txBody>
      </p:sp>
      <p:sp>
        <p:nvSpPr>
          <p:cNvPr id="11" name="Oval 10"/>
          <p:cNvSpPr/>
          <p:nvPr/>
        </p:nvSpPr>
        <p:spPr>
          <a:xfrm>
            <a:off x="7699086" y="4851010"/>
            <a:ext cx="1000125" cy="422032"/>
          </a:xfrm>
          <a:prstGeom prst="ellipse">
            <a:avLst/>
          </a:prstGeom>
          <a:solidFill>
            <a:schemeClr val="accent1">
              <a:alpha val="0"/>
            </a:schemeClr>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E" dirty="0"/>
          </a:p>
        </p:txBody>
      </p:sp>
      <p:sp>
        <p:nvSpPr>
          <p:cNvPr id="13" name="Oval 12"/>
          <p:cNvSpPr/>
          <p:nvPr/>
        </p:nvSpPr>
        <p:spPr>
          <a:xfrm>
            <a:off x="5757744" y="4851009"/>
            <a:ext cx="1000125" cy="422032"/>
          </a:xfrm>
          <a:prstGeom prst="ellipse">
            <a:avLst/>
          </a:prstGeom>
          <a:solidFill>
            <a:schemeClr val="accent1">
              <a:alpha val="0"/>
            </a:schemeClr>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E" dirty="0"/>
          </a:p>
        </p:txBody>
      </p:sp>
    </p:spTree>
    <p:custDataLst>
      <p:tags r:id="rId1"/>
    </p:custDataLst>
  </p:cSld>
  <p:clrMapOvr>
    <a:masterClrMapping/>
  </p:clrMapOvr>
  <p:transition advTm="569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9222">
                                            <p:txEl>
                                              <p:pRg st="0" end="0"/>
                                            </p:txEl>
                                          </p:spTgt>
                                        </p:tgtEl>
                                        <p:attrNameLst>
                                          <p:attrName>style.visibility</p:attrName>
                                        </p:attrNameLst>
                                      </p:cBhvr>
                                      <p:to>
                                        <p:strVal val="visible"/>
                                      </p:to>
                                    </p:set>
                                  </p:childTnLst>
                                </p:cTn>
                              </p:par>
                              <p:par>
                                <p:cTn id="7" presetID="9"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animEffect transition="in" filter="dissolve">
                                      <p:cBhvr>
                                        <p:cTn id="9" dur="500"/>
                                        <p:tgtEl>
                                          <p:spTgt spid="7"/>
                                        </p:tgtEl>
                                      </p:cBhvr>
                                    </p:animEffect>
                                  </p:childTnLst>
                                </p:cTn>
                              </p:par>
                              <p:par>
                                <p:cTn id="10" presetID="9" presetClass="entr" presetSubtype="0" fill="hold"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dissolv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11" grpId="0" animBg="1"/>
      <p:bldP spid="1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313" y="0"/>
            <a:ext cx="8229600" cy="908050"/>
          </a:xfrm>
        </p:spPr>
        <p:txBody>
          <a:bodyPr/>
          <a:lstStyle/>
          <a:p>
            <a:r>
              <a:rPr lang="en-IE" b="1" dirty="0" smtClean="0"/>
              <a:t>Questionnaire</a:t>
            </a:r>
            <a:r>
              <a:rPr lang="en-IE" dirty="0" smtClean="0"/>
              <a:t> </a:t>
            </a:r>
            <a:r>
              <a:rPr lang="en-IE" b="1" dirty="0" smtClean="0"/>
              <a:t>Measures</a:t>
            </a:r>
          </a:p>
        </p:txBody>
      </p:sp>
      <p:graphicFrame>
        <p:nvGraphicFramePr>
          <p:cNvPr id="4" name="Content Placeholder 3"/>
          <p:cNvGraphicFramePr>
            <a:graphicFrameLocks noGrp="1"/>
          </p:cNvGraphicFramePr>
          <p:nvPr>
            <p:ph idx="1"/>
          </p:nvPr>
        </p:nvGraphicFramePr>
        <p:xfrm>
          <a:off x="0" y="830263"/>
          <a:ext cx="9144000" cy="6027686"/>
        </p:xfrm>
        <a:graphic>
          <a:graphicData uri="http://schemas.openxmlformats.org/drawingml/2006/table">
            <a:tbl>
              <a:tblPr firstRow="1" bandRow="1">
                <a:tableStyleId>{5C22544A-7EE6-4342-B048-85BDC9FD1C3A}</a:tableStyleId>
              </a:tblPr>
              <a:tblGrid>
                <a:gridCol w="2090782"/>
                <a:gridCol w="7053218"/>
              </a:tblGrid>
              <a:tr h="523701">
                <a:tc>
                  <a:txBody>
                    <a:bodyPr/>
                    <a:lstStyle/>
                    <a:p>
                      <a:pPr algn="ctr"/>
                      <a:r>
                        <a:rPr lang="en-IE" sz="2800" b="1" dirty="0" smtClean="0">
                          <a:solidFill>
                            <a:srgbClr val="FFFF99"/>
                          </a:solidFill>
                        </a:rPr>
                        <a:t>FACTOR</a:t>
                      </a:r>
                      <a:endParaRPr lang="en-IE" sz="2800" b="1" dirty="0">
                        <a:solidFill>
                          <a:srgbClr val="FFFF99"/>
                        </a:solidFill>
                      </a:endParaRPr>
                    </a:p>
                  </a:txBody>
                  <a:tcPr anchor="ctr">
                    <a:noFill/>
                  </a:tcPr>
                </a:tc>
                <a:tc>
                  <a:txBody>
                    <a:bodyPr/>
                    <a:lstStyle/>
                    <a:p>
                      <a:pPr algn="ctr"/>
                      <a:r>
                        <a:rPr lang="en-IE" sz="2800" b="1" dirty="0" smtClean="0">
                          <a:solidFill>
                            <a:srgbClr val="FFFF99"/>
                          </a:solidFill>
                        </a:rPr>
                        <a:t>FOCUS</a:t>
                      </a:r>
                      <a:endParaRPr lang="en-IE" sz="2800" b="1" dirty="0">
                        <a:solidFill>
                          <a:srgbClr val="FFFF99"/>
                        </a:solidFill>
                      </a:endParaRPr>
                    </a:p>
                  </a:txBody>
                  <a:tcPr anchor="ctr">
                    <a:noFill/>
                  </a:tcPr>
                </a:tc>
              </a:tr>
              <a:tr h="400477">
                <a:tc>
                  <a:txBody>
                    <a:bodyPr/>
                    <a:lstStyle/>
                    <a:p>
                      <a:pPr algn="ctr"/>
                      <a:r>
                        <a:rPr lang="en-IE" sz="2000" b="1" dirty="0" smtClean="0">
                          <a:solidFill>
                            <a:srgbClr val="FFFF99"/>
                          </a:solidFill>
                        </a:rPr>
                        <a:t>Demographics</a:t>
                      </a:r>
                      <a:endParaRPr lang="en-IE" sz="2000" b="1" dirty="0">
                        <a:solidFill>
                          <a:srgbClr val="FFFF99"/>
                        </a:solidFill>
                      </a:endParaRPr>
                    </a:p>
                  </a:txBody>
                  <a:tcPr anchor="ctr">
                    <a:noFill/>
                  </a:tcPr>
                </a:tc>
                <a:tc>
                  <a:txBody>
                    <a:bodyPr/>
                    <a:lstStyle/>
                    <a:p>
                      <a:pPr algn="ctr"/>
                      <a:r>
                        <a:rPr lang="en-IE" sz="2000" b="0" dirty="0" smtClean="0">
                          <a:solidFill>
                            <a:srgbClr val="FFFF99"/>
                          </a:solidFill>
                        </a:rPr>
                        <a:t>Age</a:t>
                      </a:r>
                      <a:r>
                        <a:rPr lang="en-IE" sz="2000" b="0" baseline="0" dirty="0" smtClean="0">
                          <a:solidFill>
                            <a:srgbClr val="FFFF99"/>
                          </a:solidFill>
                        </a:rPr>
                        <a:t> / </a:t>
                      </a:r>
                      <a:r>
                        <a:rPr lang="en-IE" sz="2000" b="0" dirty="0" smtClean="0">
                          <a:solidFill>
                            <a:srgbClr val="FFFF99"/>
                          </a:solidFill>
                        </a:rPr>
                        <a:t>Gender</a:t>
                      </a:r>
                      <a:r>
                        <a:rPr lang="en-IE" sz="2000" b="0" baseline="0" dirty="0" smtClean="0">
                          <a:solidFill>
                            <a:srgbClr val="FFFF99"/>
                          </a:solidFill>
                        </a:rPr>
                        <a:t> </a:t>
                      </a:r>
                      <a:r>
                        <a:rPr lang="en-IE" sz="2000" b="0" dirty="0" smtClean="0">
                          <a:solidFill>
                            <a:srgbClr val="FFFF99"/>
                          </a:solidFill>
                        </a:rPr>
                        <a:t>/</a:t>
                      </a:r>
                      <a:r>
                        <a:rPr lang="en-IE" sz="2000" b="0" baseline="0" dirty="0" smtClean="0">
                          <a:solidFill>
                            <a:srgbClr val="FFFF99"/>
                          </a:solidFill>
                        </a:rPr>
                        <a:t> </a:t>
                      </a:r>
                      <a:r>
                        <a:rPr lang="en-IE" sz="2000" b="0" dirty="0" smtClean="0">
                          <a:solidFill>
                            <a:srgbClr val="FFFF99"/>
                          </a:solidFill>
                        </a:rPr>
                        <a:t>Location / School</a:t>
                      </a:r>
                      <a:r>
                        <a:rPr lang="en-IE" sz="2000" b="0" baseline="0" dirty="0" smtClean="0">
                          <a:solidFill>
                            <a:srgbClr val="FFFF99"/>
                          </a:solidFill>
                        </a:rPr>
                        <a:t> Type / Prog. Type</a:t>
                      </a:r>
                      <a:endParaRPr lang="en-IE" sz="2000" b="0" dirty="0">
                        <a:solidFill>
                          <a:srgbClr val="FFFF99"/>
                        </a:solidFill>
                      </a:endParaRPr>
                    </a:p>
                  </a:txBody>
                  <a:tcPr anchor="ctr">
                    <a:noFill/>
                  </a:tcPr>
                </a:tc>
              </a:tr>
              <a:tr h="749716">
                <a:tc>
                  <a:txBody>
                    <a:bodyPr/>
                    <a:lstStyle/>
                    <a:p>
                      <a:pPr algn="ctr"/>
                      <a:r>
                        <a:rPr lang="en-IE" sz="2000" b="1" dirty="0" smtClean="0">
                          <a:solidFill>
                            <a:srgbClr val="FFFF99"/>
                          </a:solidFill>
                        </a:rPr>
                        <a:t>Direct</a:t>
                      </a:r>
                      <a:r>
                        <a:rPr lang="en-IE" sz="2000" b="1" baseline="0" dirty="0" smtClean="0">
                          <a:solidFill>
                            <a:srgbClr val="FFFF99"/>
                          </a:solidFill>
                        </a:rPr>
                        <a:t> Experience</a:t>
                      </a:r>
                      <a:endParaRPr lang="en-IE" sz="2000" b="1" dirty="0">
                        <a:solidFill>
                          <a:srgbClr val="FFFF99"/>
                        </a:solidFill>
                      </a:endParaRPr>
                    </a:p>
                  </a:txBody>
                  <a:tcPr anchor="ctr">
                    <a:noFill/>
                  </a:tcPr>
                </a:tc>
                <a:tc>
                  <a:txBody>
                    <a:bodyPr/>
                    <a:lstStyle/>
                    <a:p>
                      <a:pPr algn="ctr"/>
                      <a:r>
                        <a:rPr lang="en-IE" sz="2000" b="0" dirty="0" smtClean="0">
                          <a:solidFill>
                            <a:srgbClr val="FFFF99"/>
                          </a:solidFill>
                        </a:rPr>
                        <a:t>Road</a:t>
                      </a:r>
                      <a:r>
                        <a:rPr lang="en-IE" sz="2000" b="0" baseline="0" dirty="0" smtClean="0">
                          <a:solidFill>
                            <a:srgbClr val="FFFF99"/>
                          </a:solidFill>
                        </a:rPr>
                        <a:t> User / Driving / Crash Experience</a:t>
                      </a:r>
                    </a:p>
                    <a:p>
                      <a:pPr algn="ctr"/>
                      <a:r>
                        <a:rPr lang="en-IE" sz="2000" b="0" baseline="0" dirty="0" smtClean="0">
                          <a:solidFill>
                            <a:srgbClr val="FFFF99"/>
                          </a:solidFill>
                        </a:rPr>
                        <a:t>Manchester D. B. Questionnaire (Reason et al.1990)</a:t>
                      </a:r>
                      <a:endParaRPr lang="en-IE" sz="2000" b="0" dirty="0">
                        <a:solidFill>
                          <a:srgbClr val="FFFF99"/>
                        </a:solidFill>
                      </a:endParaRPr>
                    </a:p>
                  </a:txBody>
                  <a:tcPr anchor="ctr">
                    <a:noFill/>
                  </a:tcPr>
                </a:tc>
              </a:tr>
              <a:tr h="678146">
                <a:tc>
                  <a:txBody>
                    <a:bodyPr/>
                    <a:lstStyle/>
                    <a:p>
                      <a:pPr algn="ctr"/>
                      <a:r>
                        <a:rPr lang="en-IE" sz="2000" b="1" dirty="0" smtClean="0">
                          <a:solidFill>
                            <a:srgbClr val="FFFF99"/>
                          </a:solidFill>
                        </a:rPr>
                        <a:t>Observational</a:t>
                      </a:r>
                      <a:r>
                        <a:rPr lang="en-IE" sz="2000" b="1" baseline="0" dirty="0" smtClean="0">
                          <a:solidFill>
                            <a:srgbClr val="FFFF99"/>
                          </a:solidFill>
                        </a:rPr>
                        <a:t> Learning</a:t>
                      </a:r>
                      <a:endParaRPr lang="en-IE" sz="2000" b="1" dirty="0">
                        <a:solidFill>
                          <a:srgbClr val="FFFF99"/>
                        </a:solidFill>
                      </a:endParaRPr>
                    </a:p>
                  </a:txBody>
                  <a:tcPr anchor="ctr">
                    <a:noFill/>
                  </a:tcPr>
                </a:tc>
                <a:tc>
                  <a:txBody>
                    <a:bodyPr/>
                    <a:lstStyle/>
                    <a:p>
                      <a:pPr algn="ctr"/>
                      <a:r>
                        <a:rPr lang="en-IE" sz="2000" b="0" dirty="0" smtClean="0">
                          <a:solidFill>
                            <a:srgbClr val="FFFF99"/>
                          </a:solidFill>
                        </a:rPr>
                        <a:t>Exposure to</a:t>
                      </a:r>
                      <a:r>
                        <a:rPr lang="en-IE" sz="2000" b="0" baseline="0" dirty="0" smtClean="0">
                          <a:solidFill>
                            <a:srgbClr val="FFFF99"/>
                          </a:solidFill>
                        </a:rPr>
                        <a:t> aberrant driving styles</a:t>
                      </a:r>
                      <a:endParaRPr lang="en-IE" sz="2000" b="0" dirty="0">
                        <a:solidFill>
                          <a:srgbClr val="FFFF99"/>
                        </a:solidFill>
                      </a:endParaRPr>
                    </a:p>
                  </a:txBody>
                  <a:tcPr anchor="ctr">
                    <a:noFill/>
                  </a:tcPr>
                </a:tc>
              </a:tr>
              <a:tr h="1078207">
                <a:tc>
                  <a:txBody>
                    <a:bodyPr/>
                    <a:lstStyle/>
                    <a:p>
                      <a:pPr algn="ctr"/>
                      <a:r>
                        <a:rPr lang="en-IE" sz="2000" b="1" dirty="0" smtClean="0">
                          <a:solidFill>
                            <a:srgbClr val="FFFF99"/>
                          </a:solidFill>
                        </a:rPr>
                        <a:t>Personality</a:t>
                      </a:r>
                      <a:endParaRPr lang="en-IE" sz="2000" b="1" dirty="0">
                        <a:solidFill>
                          <a:srgbClr val="FFFF99"/>
                        </a:solidFill>
                      </a:endParaRPr>
                    </a:p>
                  </a:txBody>
                  <a:tcPr anchor="ctr">
                    <a:noFill/>
                  </a:tcPr>
                </a:tc>
                <a:tc>
                  <a:txBody>
                    <a:bodyPr/>
                    <a:lstStyle/>
                    <a:p>
                      <a:pPr lvl="0" algn="l">
                        <a:lnSpc>
                          <a:spcPct val="80000"/>
                        </a:lnSpc>
                      </a:pPr>
                      <a:r>
                        <a:rPr lang="en-GB" sz="2000" b="0" dirty="0" smtClean="0">
                          <a:solidFill>
                            <a:srgbClr val="FFFF99"/>
                          </a:solidFill>
                          <a:effectLst/>
                        </a:rPr>
                        <a:t>Sensation Seeking - AISS Scale                (Arnett, 1994)</a:t>
                      </a:r>
                    </a:p>
                    <a:p>
                      <a:pPr lvl="0">
                        <a:lnSpc>
                          <a:spcPct val="80000"/>
                        </a:lnSpc>
                      </a:pPr>
                      <a:r>
                        <a:rPr lang="en-GB" sz="2000" b="0" dirty="0" smtClean="0">
                          <a:solidFill>
                            <a:srgbClr val="FFFF99"/>
                          </a:solidFill>
                          <a:effectLst/>
                        </a:rPr>
                        <a:t>Impulsiveness        - BIS-Short Form          (Spinella, 2007)</a:t>
                      </a:r>
                    </a:p>
                    <a:p>
                      <a:pPr lvl="0">
                        <a:lnSpc>
                          <a:spcPct val="80000"/>
                        </a:lnSpc>
                      </a:pPr>
                      <a:r>
                        <a:rPr lang="en-GB" sz="2000" b="0" dirty="0" smtClean="0">
                          <a:solidFill>
                            <a:srgbClr val="FFFF99"/>
                          </a:solidFill>
                          <a:effectLst/>
                        </a:rPr>
                        <a:t>5-Factor Model </a:t>
                      </a:r>
                      <a:r>
                        <a:rPr lang="en-GB" sz="2000" b="0" baseline="0" dirty="0" smtClean="0">
                          <a:solidFill>
                            <a:srgbClr val="FFFF99"/>
                          </a:solidFill>
                          <a:effectLst/>
                        </a:rPr>
                        <a:t>     -</a:t>
                      </a:r>
                      <a:r>
                        <a:rPr lang="en-GB" sz="2000" b="0" dirty="0" smtClean="0">
                          <a:solidFill>
                            <a:srgbClr val="FFFF99"/>
                          </a:solidFill>
                          <a:effectLst/>
                        </a:rPr>
                        <a:t> IPIP                             (Goldberg, 1998)</a:t>
                      </a:r>
                    </a:p>
                  </a:txBody>
                  <a:tcPr anchor="b">
                    <a:noFill/>
                  </a:tcPr>
                </a:tc>
              </a:tr>
              <a:tr h="708536">
                <a:tc>
                  <a:txBody>
                    <a:bodyPr/>
                    <a:lstStyle/>
                    <a:p>
                      <a:pPr algn="ctr"/>
                      <a:r>
                        <a:rPr lang="en-IE" sz="2000" b="1" dirty="0" smtClean="0">
                          <a:solidFill>
                            <a:srgbClr val="FFFF99"/>
                          </a:solidFill>
                        </a:rPr>
                        <a:t>Factual Knowledge</a:t>
                      </a:r>
                      <a:endParaRPr lang="en-IE" sz="2000" b="1" dirty="0">
                        <a:solidFill>
                          <a:srgbClr val="FFFF99"/>
                        </a:solidFill>
                      </a:endParaRPr>
                    </a:p>
                  </a:txBody>
                  <a:tcPr anchor="ctr">
                    <a:noFill/>
                  </a:tcPr>
                </a:tc>
                <a:tc>
                  <a:txBody>
                    <a:bodyPr/>
                    <a:lstStyle/>
                    <a:p>
                      <a:pPr algn="ctr"/>
                      <a:r>
                        <a:rPr lang="en-IE" sz="2000" b="0" dirty="0" smtClean="0">
                          <a:solidFill>
                            <a:srgbClr val="FFFF99"/>
                          </a:solidFill>
                        </a:rPr>
                        <a:t>Baseline General Knowledge</a:t>
                      </a:r>
                    </a:p>
                    <a:p>
                      <a:pPr algn="ctr"/>
                      <a:r>
                        <a:rPr lang="en-IE" sz="2000" b="0" dirty="0" smtClean="0">
                          <a:solidFill>
                            <a:srgbClr val="FFFF99"/>
                          </a:solidFill>
                        </a:rPr>
                        <a:t>Post-Intervention multiple-choice quiz (Rules</a:t>
                      </a:r>
                      <a:r>
                        <a:rPr lang="en-IE" sz="2000" b="0" baseline="0" dirty="0" smtClean="0">
                          <a:solidFill>
                            <a:srgbClr val="FFFF99"/>
                          </a:solidFill>
                        </a:rPr>
                        <a:t> of the Road)</a:t>
                      </a:r>
                      <a:endParaRPr lang="en-IE" sz="2000" b="0" dirty="0">
                        <a:solidFill>
                          <a:srgbClr val="FFFF99"/>
                        </a:solidFill>
                      </a:endParaRPr>
                    </a:p>
                  </a:txBody>
                  <a:tcPr anchor="ctr">
                    <a:noFill/>
                  </a:tcPr>
                </a:tc>
              </a:tr>
              <a:tr h="972992">
                <a:tc>
                  <a:txBody>
                    <a:bodyPr/>
                    <a:lstStyle/>
                    <a:p>
                      <a:pPr algn="ctr"/>
                      <a:r>
                        <a:rPr lang="en-IE" sz="2000" b="1" dirty="0" smtClean="0">
                          <a:solidFill>
                            <a:srgbClr val="FFFF99"/>
                          </a:solidFill>
                        </a:rPr>
                        <a:t>Cognitive Skill -Risk Perception</a:t>
                      </a:r>
                      <a:endParaRPr lang="en-IE" sz="2000" b="1" dirty="0">
                        <a:solidFill>
                          <a:srgbClr val="FFFF99"/>
                        </a:solidFill>
                      </a:endParaRPr>
                    </a:p>
                  </a:txBody>
                  <a:tcPr anchor="ctr">
                    <a:noFill/>
                  </a:tcPr>
                </a:tc>
                <a:tc>
                  <a:txBody>
                    <a:bodyPr/>
                    <a:lstStyle/>
                    <a:p>
                      <a:pPr algn="ctr"/>
                      <a:r>
                        <a:rPr lang="en-IE" sz="2000" b="0" dirty="0" smtClean="0">
                          <a:solidFill>
                            <a:srgbClr val="FFFF99"/>
                          </a:solidFill>
                        </a:rPr>
                        <a:t>Objective and Subjective risk estimations</a:t>
                      </a:r>
                    </a:p>
                    <a:p>
                      <a:pPr algn="ctr"/>
                      <a:r>
                        <a:rPr lang="en-IE" sz="2000" b="0" dirty="0" smtClean="0">
                          <a:solidFill>
                            <a:srgbClr val="FFFF99"/>
                          </a:solidFill>
                        </a:rPr>
                        <a:t>Self-efficacy</a:t>
                      </a:r>
                      <a:r>
                        <a:rPr lang="en-IE" sz="2000" b="0" baseline="0" dirty="0" smtClean="0">
                          <a:solidFill>
                            <a:srgbClr val="FFFF99"/>
                          </a:solidFill>
                        </a:rPr>
                        <a:t> beliefs</a:t>
                      </a:r>
                    </a:p>
                    <a:p>
                      <a:pPr algn="ctr"/>
                      <a:r>
                        <a:rPr lang="en-IE" sz="2000" b="0" baseline="0" dirty="0" smtClean="0">
                          <a:solidFill>
                            <a:srgbClr val="FFFF99"/>
                          </a:solidFill>
                        </a:rPr>
                        <a:t>Vignette</a:t>
                      </a:r>
                      <a:endParaRPr lang="en-IE" sz="2000" b="0" dirty="0">
                        <a:solidFill>
                          <a:srgbClr val="FFFF99"/>
                        </a:solidFill>
                      </a:endParaRPr>
                    </a:p>
                  </a:txBody>
                  <a:tcPr anchor="ctr">
                    <a:noFill/>
                  </a:tcPr>
                </a:tc>
              </a:tr>
              <a:tr h="860169">
                <a:tc>
                  <a:txBody>
                    <a:bodyPr/>
                    <a:lstStyle/>
                    <a:p>
                      <a:pPr algn="ctr"/>
                      <a:r>
                        <a:rPr lang="en-IE" sz="2000" b="1" dirty="0" smtClean="0">
                          <a:solidFill>
                            <a:srgbClr val="FFFF99"/>
                          </a:solidFill>
                        </a:rPr>
                        <a:t>Programme</a:t>
                      </a:r>
                    </a:p>
                    <a:p>
                      <a:pPr algn="ctr"/>
                      <a:r>
                        <a:rPr lang="en-IE" sz="2000" b="1" dirty="0" smtClean="0">
                          <a:solidFill>
                            <a:srgbClr val="FFFF99"/>
                          </a:solidFill>
                        </a:rPr>
                        <a:t>Evaluation</a:t>
                      </a:r>
                      <a:endParaRPr lang="en-IE" sz="2000" b="1" dirty="0">
                        <a:solidFill>
                          <a:srgbClr val="FFFF99"/>
                        </a:solidFill>
                      </a:endParaRPr>
                    </a:p>
                  </a:txBody>
                  <a:tcPr anchor="ctr">
                    <a:noFill/>
                  </a:tcPr>
                </a:tc>
                <a:tc>
                  <a:txBody>
                    <a:bodyPr/>
                    <a:lstStyle/>
                    <a:p>
                      <a:pPr algn="ctr"/>
                      <a:r>
                        <a:rPr lang="en-IE" sz="2000" b="0" dirty="0" smtClean="0">
                          <a:solidFill>
                            <a:srgbClr val="FFFF99"/>
                          </a:solidFill>
                        </a:rPr>
                        <a:t>Evaluation</a:t>
                      </a:r>
                      <a:r>
                        <a:rPr lang="en-IE" sz="2000" b="0" baseline="0" dirty="0" smtClean="0">
                          <a:solidFill>
                            <a:srgbClr val="FFFF99"/>
                          </a:solidFill>
                        </a:rPr>
                        <a:t> of programme content &amp; delivery</a:t>
                      </a:r>
                    </a:p>
                    <a:p>
                      <a:pPr algn="ctr"/>
                      <a:r>
                        <a:rPr lang="en-IE" sz="2000" b="0" baseline="0" dirty="0" smtClean="0">
                          <a:solidFill>
                            <a:srgbClr val="FFFF99"/>
                          </a:solidFill>
                        </a:rPr>
                        <a:t>Suggestions for programme improvement</a:t>
                      </a:r>
                      <a:endParaRPr lang="en-IE" sz="2000" b="0" dirty="0">
                        <a:solidFill>
                          <a:srgbClr val="FFFF99"/>
                        </a:solidFill>
                      </a:endParaRPr>
                    </a:p>
                  </a:txBody>
                  <a:tcPr anchor="ctr">
                    <a:noFill/>
                  </a:tcPr>
                </a:tc>
              </a:tr>
            </a:tbl>
          </a:graphicData>
        </a:graphic>
      </p:graphicFrame>
      <p:sp>
        <p:nvSpPr>
          <p:cNvPr id="5" name="Slide Number Placeholder 4"/>
          <p:cNvSpPr>
            <a:spLocks noGrp="1"/>
          </p:cNvSpPr>
          <p:nvPr>
            <p:ph type="sldNum" sz="quarter" idx="12"/>
          </p:nvPr>
        </p:nvSpPr>
        <p:spPr/>
        <p:txBody>
          <a:bodyPr/>
          <a:lstStyle/>
          <a:p>
            <a:pPr>
              <a:defRPr/>
            </a:pPr>
            <a:fld id="{A632B3AB-3A7A-4960-BAC3-3BF702CF33F7}" type="slidenum">
              <a:rPr lang="en-GB" smtClean="0"/>
              <a:pPr>
                <a:defRPr/>
              </a:pPr>
              <a:t>6</a:t>
            </a:fld>
            <a:endParaRPr lang="en-GB" dirty="0"/>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9"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animEffect transition="in" filter="dissolv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1"/>
          <p:cNvSpPr>
            <a:spLocks noGrp="1"/>
          </p:cNvSpPr>
          <p:nvPr>
            <p:ph type="sldNum" sz="quarter" idx="12"/>
          </p:nvPr>
        </p:nvSpPr>
        <p:spPr>
          <a:noFill/>
        </p:spPr>
        <p:txBody>
          <a:bodyPr/>
          <a:lstStyle/>
          <a:p>
            <a:pPr algn="l"/>
            <a:fld id="{B92D3977-C458-4EC5-8003-B51CA6139CAD}" type="slidenum">
              <a:rPr lang="en-GB" smtClean="0"/>
              <a:pPr algn="l"/>
              <a:t>7</a:t>
            </a:fld>
            <a:endParaRPr lang="en-GB" dirty="0" smtClean="0"/>
          </a:p>
        </p:txBody>
      </p:sp>
      <p:sp>
        <p:nvSpPr>
          <p:cNvPr id="6" name="TextBox 5"/>
          <p:cNvSpPr txBox="1">
            <a:spLocks noChangeArrowheads="1"/>
          </p:cNvSpPr>
          <p:nvPr/>
        </p:nvSpPr>
        <p:spPr bwMode="auto">
          <a:xfrm>
            <a:off x="0" y="901145"/>
            <a:ext cx="9144000" cy="523220"/>
          </a:xfrm>
          <a:prstGeom prst="rect">
            <a:avLst/>
          </a:prstGeom>
          <a:noFill/>
          <a:ln w="9525">
            <a:noFill/>
            <a:miter lim="800000"/>
            <a:headEnd/>
            <a:tailEnd/>
          </a:ln>
        </p:spPr>
        <p:txBody>
          <a:bodyPr wrap="square">
            <a:spAutoFit/>
          </a:bodyPr>
          <a:lstStyle/>
          <a:p>
            <a:pPr>
              <a:buFont typeface="Courier New" pitchFamily="49" charset="0"/>
              <a:buChar char="o"/>
            </a:pPr>
            <a:r>
              <a:rPr lang="en-IE" sz="2800" dirty="0" smtClean="0"/>
              <a:t> </a:t>
            </a:r>
            <a:endParaRPr lang="en-IE" sz="2800" b="1" dirty="0"/>
          </a:p>
        </p:txBody>
      </p:sp>
      <p:graphicFrame>
        <p:nvGraphicFramePr>
          <p:cNvPr id="8" name="Chart 7"/>
          <p:cNvGraphicFramePr/>
          <p:nvPr/>
        </p:nvGraphicFramePr>
        <p:xfrm>
          <a:off x="0" y="1"/>
          <a:ext cx="9144000" cy="667909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hart 9"/>
          <p:cNvGraphicFramePr/>
          <p:nvPr/>
        </p:nvGraphicFramePr>
        <p:xfrm>
          <a:off x="0" y="258418"/>
          <a:ext cx="9144000" cy="6599582"/>
        </p:xfrm>
        <a:graphic>
          <a:graphicData uri="http://schemas.openxmlformats.org/drawingml/2006/chart">
            <c:chart xmlns:c="http://schemas.openxmlformats.org/drawingml/2006/chart" xmlns:r="http://schemas.openxmlformats.org/officeDocument/2006/relationships" r:id="rId4"/>
          </a:graphicData>
        </a:graphic>
      </p:graphicFrame>
      <p:sp>
        <p:nvSpPr>
          <p:cNvPr id="7" name="Slide Number Placeholder 1"/>
          <p:cNvSpPr txBox="1">
            <a:spLocks/>
          </p:cNvSpPr>
          <p:nvPr/>
        </p:nvSpPr>
        <p:spPr>
          <a:xfrm>
            <a:off x="6553200" y="6554470"/>
            <a:ext cx="2133600" cy="365125"/>
          </a:xfrm>
          <a:prstGeom prst="rect">
            <a:avLst/>
          </a:prstGeom>
          <a:noFill/>
        </p:spPr>
        <p:txBody>
          <a:bodyPr vert="horz" lIns="91440" tIns="45720" rIns="91440" bIns="45720"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fld id="{B92D3977-C458-4EC5-8003-B51CA6139CAD}" type="slidenum">
              <a:rPr kumimoji="0" lang="en-GB" sz="1200" b="0" i="0" u="none" strike="noStrike" kern="1200" cap="none" spc="0" normalizeH="0" baseline="0" noProof="0" smtClean="0">
                <a:ln>
                  <a:noFill/>
                </a:ln>
                <a:solidFill>
                  <a:schemeClr val="tx1">
                    <a:tint val="75000"/>
                  </a:schemeClr>
                </a:solidFill>
                <a:effectLst/>
                <a:uLnTx/>
                <a:uFillTx/>
                <a:latin typeface="Arial"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7</a:t>
            </a:fld>
            <a:endParaRPr kumimoji="0" lang="en-GB" sz="1200" b="0" i="0" u="none" strike="noStrike" kern="1200" cap="none" spc="0" normalizeH="0" baseline="0" noProof="0" dirty="0" smtClean="0">
              <a:ln>
                <a:noFill/>
              </a:ln>
              <a:solidFill>
                <a:schemeClr val="tx1">
                  <a:tint val="75000"/>
                </a:schemeClr>
              </a:solidFill>
              <a:effectLst/>
              <a:uLnTx/>
              <a:uFillTx/>
              <a:latin typeface="Arial" charset="0"/>
              <a:ea typeface="+mn-ea"/>
              <a:cs typeface="+mn-cs"/>
            </a:endParaRPr>
          </a:p>
        </p:txBody>
      </p:sp>
      <p:sp>
        <p:nvSpPr>
          <p:cNvPr id="9" name="TextBox 8"/>
          <p:cNvSpPr txBox="1">
            <a:spLocks noChangeArrowheads="1"/>
          </p:cNvSpPr>
          <p:nvPr/>
        </p:nvSpPr>
        <p:spPr bwMode="auto">
          <a:xfrm>
            <a:off x="0" y="1099265"/>
            <a:ext cx="9144000" cy="523220"/>
          </a:xfrm>
          <a:prstGeom prst="rect">
            <a:avLst/>
          </a:prstGeom>
          <a:noFill/>
          <a:ln w="9525">
            <a:noFill/>
            <a:miter lim="800000"/>
            <a:headEnd/>
            <a:tailEnd/>
          </a:ln>
        </p:spPr>
        <p:txBody>
          <a:bodyPr wrap="square">
            <a:spAutoFit/>
          </a:bodyPr>
          <a:lstStyle/>
          <a:p>
            <a:pPr>
              <a:buFont typeface="Courier New" pitchFamily="49" charset="0"/>
              <a:buChar char="o"/>
            </a:pPr>
            <a:r>
              <a:rPr lang="en-IE" sz="2800" dirty="0" smtClean="0"/>
              <a:t> </a:t>
            </a:r>
            <a:endParaRPr lang="en-IE" sz="2800" b="1" dirty="0"/>
          </a:p>
        </p:txBody>
      </p:sp>
      <p:graphicFrame>
        <p:nvGraphicFramePr>
          <p:cNvPr id="11" name="Chart 10"/>
          <p:cNvGraphicFramePr/>
          <p:nvPr/>
        </p:nvGraphicFramePr>
        <p:xfrm>
          <a:off x="0" y="198121"/>
          <a:ext cx="9144000" cy="6679096"/>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2" name="Chart 11"/>
          <p:cNvGraphicFramePr/>
          <p:nvPr/>
        </p:nvGraphicFramePr>
        <p:xfrm>
          <a:off x="0" y="0"/>
          <a:ext cx="9144000" cy="6858000"/>
        </p:xfrm>
        <a:graphic>
          <a:graphicData uri="http://schemas.openxmlformats.org/drawingml/2006/chart">
            <c:chart xmlns:c="http://schemas.openxmlformats.org/drawingml/2006/chart" xmlns:r="http://schemas.openxmlformats.org/officeDocument/2006/relationships" r:id="rId6"/>
          </a:graphicData>
        </a:graphic>
      </p:graphicFrame>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500063" y="-1"/>
            <a:ext cx="8229600" cy="1429555"/>
          </a:xfrm>
        </p:spPr>
        <p:txBody>
          <a:bodyPr>
            <a:normAutofit fontScale="90000"/>
          </a:bodyPr>
          <a:lstStyle/>
          <a:p>
            <a:r>
              <a:rPr lang="en-GB" b="1" dirty="0" smtClean="0"/>
              <a:t>Cognitive Skills -</a:t>
            </a:r>
            <a:br>
              <a:rPr lang="en-GB" b="1" dirty="0" smtClean="0"/>
            </a:br>
            <a:r>
              <a:rPr lang="en-GB" b="1" dirty="0" smtClean="0"/>
              <a:t>Risk Perception</a:t>
            </a:r>
            <a:endParaRPr lang="en-IE" b="1" dirty="0" smtClean="0"/>
          </a:p>
        </p:txBody>
      </p:sp>
      <p:sp>
        <p:nvSpPr>
          <p:cNvPr id="13315" name="Content Placeholder 2"/>
          <p:cNvSpPr>
            <a:spLocks noGrp="1"/>
          </p:cNvSpPr>
          <p:nvPr>
            <p:ph idx="1"/>
          </p:nvPr>
        </p:nvSpPr>
        <p:spPr>
          <a:xfrm>
            <a:off x="0" y="1352282"/>
            <a:ext cx="9144000" cy="5291406"/>
          </a:xfrm>
        </p:spPr>
        <p:txBody>
          <a:bodyPr/>
          <a:lstStyle/>
          <a:p>
            <a:pPr>
              <a:buFontTx/>
              <a:buBlip>
                <a:blip r:embed="rId3"/>
              </a:buBlip>
            </a:pPr>
            <a:r>
              <a:rPr lang="en-GB" b="1" dirty="0" smtClean="0"/>
              <a:t>Vignette</a:t>
            </a:r>
          </a:p>
          <a:p>
            <a:pPr>
              <a:buFontTx/>
              <a:buNone/>
            </a:pPr>
            <a:r>
              <a:rPr lang="en-GB" b="1" dirty="0" smtClean="0"/>
              <a:t>“Mark is 17 years old and has had a learner permit to drive for 6 months.  One Saturday night while his parents are away he decides to use his dad’s car to take some of </a:t>
            </a:r>
            <a:r>
              <a:rPr lang="en-GB" smtClean="0"/>
              <a:t>his friends</a:t>
            </a:r>
            <a:r>
              <a:rPr lang="en-GB" b="1" smtClean="0"/>
              <a:t> </a:t>
            </a:r>
            <a:r>
              <a:rPr lang="en-GB" b="1" dirty="0" smtClean="0"/>
              <a:t>to a disco in a nearby town.  The disco finishes at 2am and on the way home Mark decides to see how fast the car can go.</a:t>
            </a:r>
          </a:p>
          <a:p>
            <a:pPr>
              <a:buFontTx/>
              <a:buNone/>
            </a:pPr>
            <a:r>
              <a:rPr lang="en-GB" b="1" dirty="0" smtClean="0"/>
              <a:t>    What are the possible consequences of this?”</a:t>
            </a:r>
          </a:p>
          <a:p>
            <a:pPr>
              <a:buFontTx/>
              <a:buNone/>
            </a:pPr>
            <a:endParaRPr lang="en-GB" sz="2400" dirty="0" smtClean="0"/>
          </a:p>
          <a:p>
            <a:pPr lvl="2">
              <a:buFontTx/>
              <a:buBlip>
                <a:blip r:embed="rId4"/>
              </a:buBlip>
            </a:pPr>
            <a:endParaRPr lang="en-GB" dirty="0" smtClean="0">
              <a:solidFill>
                <a:schemeClr val="tx2"/>
              </a:solidFill>
            </a:endParaRPr>
          </a:p>
        </p:txBody>
      </p:sp>
      <p:sp>
        <p:nvSpPr>
          <p:cNvPr id="4" name="Slide Number Placeholder 3"/>
          <p:cNvSpPr>
            <a:spLocks noGrp="1"/>
          </p:cNvSpPr>
          <p:nvPr>
            <p:ph type="sldNum" sz="quarter" idx="12"/>
          </p:nvPr>
        </p:nvSpPr>
        <p:spPr/>
        <p:txBody>
          <a:bodyPr/>
          <a:lstStyle/>
          <a:p>
            <a:pPr>
              <a:defRPr/>
            </a:pPr>
            <a:fld id="{A632B3AB-3A7A-4960-BAC3-3BF702CF33F7}" type="slidenum">
              <a:rPr lang="en-GB" smtClean="0"/>
              <a:pPr>
                <a:defRPr/>
              </a:pPr>
              <a:t>8</a:t>
            </a:fld>
            <a:endParaRPr lang="en-GB"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itle 1"/>
          <p:cNvSpPr>
            <a:spLocks noGrp="1"/>
          </p:cNvSpPr>
          <p:nvPr>
            <p:ph type="title"/>
          </p:nvPr>
        </p:nvSpPr>
        <p:spPr>
          <a:xfrm>
            <a:off x="457200" y="131764"/>
            <a:ext cx="8229600" cy="544097"/>
          </a:xfrm>
        </p:spPr>
        <p:txBody>
          <a:bodyPr>
            <a:normAutofit fontScale="90000"/>
          </a:bodyPr>
          <a:lstStyle/>
          <a:p>
            <a:r>
              <a:rPr lang="en-IE" dirty="0" smtClean="0"/>
              <a:t>Vignette - Consequences</a:t>
            </a:r>
          </a:p>
        </p:txBody>
      </p:sp>
      <p:graphicFrame>
        <p:nvGraphicFramePr>
          <p:cNvPr id="4" name="Content Placeholder 3"/>
          <p:cNvGraphicFramePr>
            <a:graphicFrameLocks noGrp="1"/>
          </p:cNvGraphicFramePr>
          <p:nvPr>
            <p:ph idx="1"/>
          </p:nvPr>
        </p:nvGraphicFramePr>
        <p:xfrm>
          <a:off x="2" y="925003"/>
          <a:ext cx="9143999" cy="5767350"/>
        </p:xfrm>
        <a:graphic>
          <a:graphicData uri="http://schemas.openxmlformats.org/drawingml/2006/table">
            <a:tbl>
              <a:tblPr firstRow="1" bandRow="1">
                <a:tableStyleId>{5C22544A-7EE6-4342-B048-85BDC9FD1C3A}</a:tableStyleId>
              </a:tblPr>
              <a:tblGrid>
                <a:gridCol w="2215541"/>
                <a:gridCol w="2309486"/>
                <a:gridCol w="2309486"/>
                <a:gridCol w="2309486"/>
              </a:tblGrid>
              <a:tr h="749316">
                <a:tc>
                  <a:txBody>
                    <a:bodyPr/>
                    <a:lstStyle/>
                    <a:p>
                      <a:pPr algn="l" fontAlgn="b"/>
                      <a:r>
                        <a:rPr lang="en-IE" sz="2400" b="1" i="0" u="none" strike="noStrike" dirty="0">
                          <a:solidFill>
                            <a:srgbClr val="FFFF99"/>
                          </a:solidFill>
                          <a:latin typeface="Arial"/>
                        </a:rPr>
                        <a:t>Consequence </a:t>
                      </a:r>
                    </a:p>
                  </a:txBody>
                  <a:tcPr marL="0" marR="0" marT="0" marB="0" anchor="b">
                    <a:gradFill>
                      <a:gsLst>
                        <a:gs pos="0">
                          <a:srgbClr val="03D4A8"/>
                        </a:gs>
                        <a:gs pos="25000">
                          <a:srgbClr val="21D6E0"/>
                        </a:gs>
                        <a:gs pos="75000">
                          <a:srgbClr val="0087E6"/>
                        </a:gs>
                        <a:gs pos="100000">
                          <a:srgbClr val="005CBF"/>
                        </a:gs>
                      </a:gsLst>
                      <a:lin ang="5400000" scaled="0"/>
                    </a:gradFill>
                  </a:tcPr>
                </a:tc>
                <a:tc>
                  <a:txBody>
                    <a:bodyPr/>
                    <a:lstStyle/>
                    <a:p>
                      <a:pPr algn="ctr" fontAlgn="b"/>
                      <a:r>
                        <a:rPr lang="en-IE" sz="2400" b="1" i="0" u="none" strike="noStrike" dirty="0">
                          <a:solidFill>
                            <a:srgbClr val="FFFF99"/>
                          </a:solidFill>
                          <a:latin typeface="Arial"/>
                        </a:rPr>
                        <a:t>Baseline </a:t>
                      </a:r>
                    </a:p>
                  </a:txBody>
                  <a:tcPr marL="0" marR="0" marT="0" marB="0" anchor="b">
                    <a:gradFill>
                      <a:gsLst>
                        <a:gs pos="0">
                          <a:srgbClr val="03D4A8"/>
                        </a:gs>
                        <a:gs pos="25000">
                          <a:srgbClr val="21D6E0"/>
                        </a:gs>
                        <a:gs pos="75000">
                          <a:srgbClr val="0087E6"/>
                        </a:gs>
                        <a:gs pos="100000">
                          <a:srgbClr val="005CBF"/>
                        </a:gs>
                      </a:gsLst>
                      <a:lin ang="5400000" scaled="0"/>
                    </a:gradFill>
                  </a:tcPr>
                </a:tc>
                <a:tc>
                  <a:txBody>
                    <a:bodyPr/>
                    <a:lstStyle/>
                    <a:p>
                      <a:pPr algn="ctr" fontAlgn="b"/>
                      <a:r>
                        <a:rPr lang="en-IE" sz="2400" b="1" i="0" u="none" strike="noStrike" dirty="0">
                          <a:solidFill>
                            <a:srgbClr val="FFFF99"/>
                          </a:solidFill>
                          <a:latin typeface="Arial"/>
                        </a:rPr>
                        <a:t>Post-intervention</a:t>
                      </a:r>
                    </a:p>
                  </a:txBody>
                  <a:tcPr marL="0" marR="0" marT="0" marB="0" anchor="b">
                    <a:gradFill>
                      <a:gsLst>
                        <a:gs pos="0">
                          <a:srgbClr val="03D4A8"/>
                        </a:gs>
                        <a:gs pos="25000">
                          <a:srgbClr val="21D6E0"/>
                        </a:gs>
                        <a:gs pos="75000">
                          <a:srgbClr val="0087E6"/>
                        </a:gs>
                        <a:gs pos="100000">
                          <a:srgbClr val="005CBF"/>
                        </a:gs>
                      </a:gsLst>
                      <a:lin ang="5400000" scaled="0"/>
                    </a:gradFill>
                  </a:tcPr>
                </a:tc>
                <a:tc>
                  <a:txBody>
                    <a:bodyPr/>
                    <a:lstStyle/>
                    <a:p>
                      <a:pPr algn="ctr" fontAlgn="b"/>
                      <a:r>
                        <a:rPr lang="en-IE" sz="2400" b="1" i="0" u="none" strike="noStrike" dirty="0" smtClean="0">
                          <a:solidFill>
                            <a:srgbClr val="FFFF99"/>
                          </a:solidFill>
                          <a:latin typeface="Arial"/>
                        </a:rPr>
                        <a:t>Follow-up</a:t>
                      </a:r>
                      <a:endParaRPr lang="en-IE" sz="2400" b="1" i="0" u="none" strike="noStrike" dirty="0">
                        <a:solidFill>
                          <a:srgbClr val="FFFF99"/>
                        </a:solidFill>
                        <a:latin typeface="Arial"/>
                      </a:endParaRPr>
                    </a:p>
                  </a:txBody>
                  <a:tcPr marL="0" marR="0" marT="0" marB="0" anchor="b">
                    <a:gradFill>
                      <a:gsLst>
                        <a:gs pos="0">
                          <a:srgbClr val="03D4A8"/>
                        </a:gs>
                        <a:gs pos="25000">
                          <a:srgbClr val="21D6E0"/>
                        </a:gs>
                        <a:gs pos="75000">
                          <a:srgbClr val="0087E6"/>
                        </a:gs>
                        <a:gs pos="100000">
                          <a:srgbClr val="005CBF"/>
                        </a:gs>
                      </a:gsLst>
                      <a:lin ang="5400000" scaled="0"/>
                    </a:gradFill>
                  </a:tcPr>
                </a:tc>
              </a:tr>
              <a:tr h="334536">
                <a:tc>
                  <a:txBody>
                    <a:bodyPr/>
                    <a:lstStyle/>
                    <a:p>
                      <a:pPr algn="l" fontAlgn="b"/>
                      <a:r>
                        <a:rPr lang="en-IE" sz="2000" b="1" i="0" u="none" strike="noStrike" dirty="0">
                          <a:solidFill>
                            <a:srgbClr val="FFFF99"/>
                          </a:solidFill>
                          <a:latin typeface="Arial"/>
                        </a:rPr>
                        <a:t>Crash</a:t>
                      </a:r>
                    </a:p>
                  </a:txBody>
                  <a:tcPr marL="0" marR="0" marT="0" marB="0" anchor="b">
                    <a:gradFill>
                      <a:gsLst>
                        <a:gs pos="0">
                          <a:srgbClr val="03D4A8"/>
                        </a:gs>
                        <a:gs pos="25000">
                          <a:srgbClr val="21D6E0"/>
                        </a:gs>
                        <a:gs pos="75000">
                          <a:srgbClr val="0087E6"/>
                        </a:gs>
                        <a:gs pos="100000">
                          <a:srgbClr val="005CBF"/>
                        </a:gs>
                      </a:gsLst>
                      <a:lin ang="5400000" scaled="0"/>
                    </a:gradFill>
                  </a:tcPr>
                </a:tc>
                <a:tc>
                  <a:txBody>
                    <a:bodyPr/>
                    <a:lstStyle/>
                    <a:p>
                      <a:pPr algn="ctr" fontAlgn="b"/>
                      <a:r>
                        <a:rPr lang="en-IE" sz="2000" b="1" i="0" u="none" strike="noStrike" dirty="0">
                          <a:solidFill>
                            <a:srgbClr val="FFFF99"/>
                          </a:solidFill>
                          <a:latin typeface="Arial"/>
                        </a:rPr>
                        <a:t>85.7%</a:t>
                      </a:r>
                    </a:p>
                  </a:txBody>
                  <a:tcPr marL="0" marR="0" marT="0" marB="0" anchor="b">
                    <a:gradFill>
                      <a:gsLst>
                        <a:gs pos="0">
                          <a:srgbClr val="03D4A8"/>
                        </a:gs>
                        <a:gs pos="25000">
                          <a:srgbClr val="21D6E0"/>
                        </a:gs>
                        <a:gs pos="75000">
                          <a:srgbClr val="0087E6"/>
                        </a:gs>
                        <a:gs pos="100000">
                          <a:srgbClr val="005CBF"/>
                        </a:gs>
                      </a:gsLst>
                      <a:lin ang="5400000" scaled="0"/>
                    </a:gradFill>
                  </a:tcPr>
                </a:tc>
                <a:tc>
                  <a:txBody>
                    <a:bodyPr/>
                    <a:lstStyle/>
                    <a:p>
                      <a:pPr algn="ctr" fontAlgn="b"/>
                      <a:r>
                        <a:rPr lang="en-IE" sz="2000" b="1" i="0" u="none" strike="noStrike" dirty="0">
                          <a:solidFill>
                            <a:srgbClr val="FFFF99"/>
                          </a:solidFill>
                          <a:latin typeface="Arial"/>
                        </a:rPr>
                        <a:t>88.0%</a:t>
                      </a:r>
                    </a:p>
                  </a:txBody>
                  <a:tcPr marL="0" marR="0" marT="0" marB="0" anchor="b">
                    <a:gradFill>
                      <a:gsLst>
                        <a:gs pos="0">
                          <a:srgbClr val="03D4A8"/>
                        </a:gs>
                        <a:gs pos="25000">
                          <a:srgbClr val="21D6E0"/>
                        </a:gs>
                        <a:gs pos="75000">
                          <a:srgbClr val="0087E6"/>
                        </a:gs>
                        <a:gs pos="100000">
                          <a:srgbClr val="005CBF"/>
                        </a:gs>
                      </a:gsLst>
                      <a:lin ang="5400000" scaled="0"/>
                    </a:gradFill>
                  </a:tcPr>
                </a:tc>
                <a:tc>
                  <a:txBody>
                    <a:bodyPr/>
                    <a:lstStyle/>
                    <a:p>
                      <a:pPr algn="ctr" fontAlgn="b"/>
                      <a:r>
                        <a:rPr lang="en-IE" sz="2000" b="1" i="0" u="none" strike="noStrike" dirty="0">
                          <a:solidFill>
                            <a:srgbClr val="FFFF99"/>
                          </a:solidFill>
                          <a:latin typeface="Arial"/>
                        </a:rPr>
                        <a:t>85.3%</a:t>
                      </a:r>
                    </a:p>
                  </a:txBody>
                  <a:tcPr marL="0" marR="0" marT="0" marB="0" anchor="b">
                    <a:gradFill>
                      <a:gsLst>
                        <a:gs pos="0">
                          <a:srgbClr val="03D4A8"/>
                        </a:gs>
                        <a:gs pos="25000">
                          <a:srgbClr val="21D6E0"/>
                        </a:gs>
                        <a:gs pos="75000">
                          <a:srgbClr val="0087E6"/>
                        </a:gs>
                        <a:gs pos="100000">
                          <a:srgbClr val="005CBF"/>
                        </a:gs>
                      </a:gsLst>
                      <a:lin ang="5400000" scaled="0"/>
                    </a:gradFill>
                  </a:tcPr>
                </a:tc>
              </a:tr>
              <a:tr h="334536">
                <a:tc>
                  <a:txBody>
                    <a:bodyPr/>
                    <a:lstStyle/>
                    <a:p>
                      <a:pPr algn="l" fontAlgn="b"/>
                      <a:r>
                        <a:rPr lang="en-IE" sz="2000" b="1" i="0" u="none" strike="noStrike" dirty="0">
                          <a:solidFill>
                            <a:srgbClr val="FFFF99"/>
                          </a:solidFill>
                          <a:latin typeface="Arial"/>
                        </a:rPr>
                        <a:t>Death</a:t>
                      </a:r>
                    </a:p>
                  </a:txBody>
                  <a:tcPr marL="0" marR="0" marT="0" marB="0" anchor="b">
                    <a:gradFill>
                      <a:gsLst>
                        <a:gs pos="0">
                          <a:srgbClr val="03D4A8"/>
                        </a:gs>
                        <a:gs pos="25000">
                          <a:srgbClr val="21D6E0"/>
                        </a:gs>
                        <a:gs pos="75000">
                          <a:srgbClr val="0087E6"/>
                        </a:gs>
                        <a:gs pos="100000">
                          <a:srgbClr val="005CBF"/>
                        </a:gs>
                      </a:gsLst>
                      <a:lin ang="5400000" scaled="0"/>
                    </a:gradFill>
                  </a:tcPr>
                </a:tc>
                <a:tc>
                  <a:txBody>
                    <a:bodyPr/>
                    <a:lstStyle/>
                    <a:p>
                      <a:pPr algn="ctr" fontAlgn="b"/>
                      <a:r>
                        <a:rPr lang="en-IE" sz="2000" b="1" i="0" u="none" strike="noStrike" dirty="0">
                          <a:solidFill>
                            <a:srgbClr val="FFFF99"/>
                          </a:solidFill>
                          <a:latin typeface="Arial"/>
                        </a:rPr>
                        <a:t>51.3%</a:t>
                      </a:r>
                    </a:p>
                  </a:txBody>
                  <a:tcPr marL="0" marR="0" marT="0" marB="0" anchor="b">
                    <a:gradFill>
                      <a:gsLst>
                        <a:gs pos="0">
                          <a:srgbClr val="03D4A8"/>
                        </a:gs>
                        <a:gs pos="25000">
                          <a:srgbClr val="21D6E0"/>
                        </a:gs>
                        <a:gs pos="75000">
                          <a:srgbClr val="0087E6"/>
                        </a:gs>
                        <a:gs pos="100000">
                          <a:srgbClr val="005CBF"/>
                        </a:gs>
                      </a:gsLst>
                      <a:lin ang="5400000" scaled="0"/>
                    </a:gradFill>
                  </a:tcPr>
                </a:tc>
                <a:tc>
                  <a:txBody>
                    <a:bodyPr/>
                    <a:lstStyle/>
                    <a:p>
                      <a:pPr algn="ctr" fontAlgn="b"/>
                      <a:r>
                        <a:rPr lang="en-IE" sz="2000" b="1" i="0" u="none" strike="noStrike" dirty="0">
                          <a:solidFill>
                            <a:srgbClr val="FFFF99"/>
                          </a:solidFill>
                          <a:latin typeface="Arial"/>
                        </a:rPr>
                        <a:t>43.1%</a:t>
                      </a:r>
                    </a:p>
                  </a:txBody>
                  <a:tcPr marL="0" marR="0" marT="0" marB="0" anchor="b">
                    <a:gradFill>
                      <a:gsLst>
                        <a:gs pos="0">
                          <a:srgbClr val="03D4A8"/>
                        </a:gs>
                        <a:gs pos="25000">
                          <a:srgbClr val="21D6E0"/>
                        </a:gs>
                        <a:gs pos="75000">
                          <a:srgbClr val="0087E6"/>
                        </a:gs>
                        <a:gs pos="100000">
                          <a:srgbClr val="005CBF"/>
                        </a:gs>
                      </a:gsLst>
                      <a:lin ang="5400000" scaled="0"/>
                    </a:gradFill>
                  </a:tcPr>
                </a:tc>
                <a:tc>
                  <a:txBody>
                    <a:bodyPr/>
                    <a:lstStyle/>
                    <a:p>
                      <a:pPr algn="ctr" fontAlgn="b"/>
                      <a:r>
                        <a:rPr lang="en-IE" sz="2000" b="1" i="0" u="none" strike="noStrike" dirty="0">
                          <a:solidFill>
                            <a:srgbClr val="FFFF99"/>
                          </a:solidFill>
                          <a:latin typeface="Arial"/>
                        </a:rPr>
                        <a:t>50.7%</a:t>
                      </a:r>
                    </a:p>
                  </a:txBody>
                  <a:tcPr marL="0" marR="0" marT="0" marB="0" anchor="b">
                    <a:gradFill>
                      <a:gsLst>
                        <a:gs pos="0">
                          <a:srgbClr val="03D4A8"/>
                        </a:gs>
                        <a:gs pos="25000">
                          <a:srgbClr val="21D6E0"/>
                        </a:gs>
                        <a:gs pos="75000">
                          <a:srgbClr val="0087E6"/>
                        </a:gs>
                        <a:gs pos="100000">
                          <a:srgbClr val="005CBF"/>
                        </a:gs>
                      </a:gsLst>
                      <a:lin ang="5400000" scaled="0"/>
                    </a:gradFill>
                  </a:tcPr>
                </a:tc>
              </a:tr>
              <a:tr h="334536">
                <a:tc>
                  <a:txBody>
                    <a:bodyPr/>
                    <a:lstStyle/>
                    <a:p>
                      <a:pPr algn="l" fontAlgn="b"/>
                      <a:r>
                        <a:rPr lang="en-IE" sz="2000" b="1" i="0" u="none" strike="noStrike" dirty="0">
                          <a:solidFill>
                            <a:srgbClr val="FFFF99"/>
                          </a:solidFill>
                          <a:latin typeface="Arial"/>
                        </a:rPr>
                        <a:t>Injury</a:t>
                      </a:r>
                    </a:p>
                  </a:txBody>
                  <a:tcPr marL="0" marR="0" marT="0" marB="0" anchor="b">
                    <a:gradFill>
                      <a:gsLst>
                        <a:gs pos="0">
                          <a:srgbClr val="03D4A8"/>
                        </a:gs>
                        <a:gs pos="25000">
                          <a:srgbClr val="21D6E0"/>
                        </a:gs>
                        <a:gs pos="75000">
                          <a:srgbClr val="0087E6"/>
                        </a:gs>
                        <a:gs pos="100000">
                          <a:srgbClr val="005CBF"/>
                        </a:gs>
                      </a:gsLst>
                      <a:lin ang="5400000" scaled="0"/>
                    </a:gradFill>
                  </a:tcPr>
                </a:tc>
                <a:tc>
                  <a:txBody>
                    <a:bodyPr/>
                    <a:lstStyle/>
                    <a:p>
                      <a:pPr algn="ctr" fontAlgn="b"/>
                      <a:r>
                        <a:rPr lang="en-IE" sz="2000" b="1" i="0" u="none" strike="noStrike" dirty="0">
                          <a:solidFill>
                            <a:srgbClr val="FFFF99"/>
                          </a:solidFill>
                          <a:latin typeface="Arial"/>
                        </a:rPr>
                        <a:t>48.8%</a:t>
                      </a:r>
                    </a:p>
                  </a:txBody>
                  <a:tcPr marL="0" marR="0" marT="0" marB="0" anchor="b">
                    <a:gradFill>
                      <a:gsLst>
                        <a:gs pos="0">
                          <a:srgbClr val="03D4A8"/>
                        </a:gs>
                        <a:gs pos="25000">
                          <a:srgbClr val="21D6E0"/>
                        </a:gs>
                        <a:gs pos="75000">
                          <a:srgbClr val="0087E6"/>
                        </a:gs>
                        <a:gs pos="100000">
                          <a:srgbClr val="005CBF"/>
                        </a:gs>
                      </a:gsLst>
                      <a:lin ang="5400000" scaled="0"/>
                    </a:gradFill>
                  </a:tcPr>
                </a:tc>
                <a:tc>
                  <a:txBody>
                    <a:bodyPr/>
                    <a:lstStyle/>
                    <a:p>
                      <a:pPr algn="ctr" fontAlgn="b"/>
                      <a:r>
                        <a:rPr lang="en-IE" sz="2000" b="1" i="0" u="none" strike="noStrike" dirty="0">
                          <a:solidFill>
                            <a:srgbClr val="FFFF99"/>
                          </a:solidFill>
                          <a:latin typeface="Arial"/>
                        </a:rPr>
                        <a:t>33.6%</a:t>
                      </a:r>
                    </a:p>
                  </a:txBody>
                  <a:tcPr marL="0" marR="0" marT="0" marB="0" anchor="b">
                    <a:gradFill>
                      <a:gsLst>
                        <a:gs pos="0">
                          <a:srgbClr val="03D4A8"/>
                        </a:gs>
                        <a:gs pos="25000">
                          <a:srgbClr val="21D6E0"/>
                        </a:gs>
                        <a:gs pos="75000">
                          <a:srgbClr val="0087E6"/>
                        </a:gs>
                        <a:gs pos="100000">
                          <a:srgbClr val="005CBF"/>
                        </a:gs>
                      </a:gsLst>
                      <a:lin ang="5400000" scaled="0"/>
                    </a:gradFill>
                  </a:tcPr>
                </a:tc>
                <a:tc>
                  <a:txBody>
                    <a:bodyPr/>
                    <a:lstStyle/>
                    <a:p>
                      <a:pPr algn="ctr" fontAlgn="b"/>
                      <a:r>
                        <a:rPr lang="en-IE" sz="2000" b="1" i="0" u="none" strike="noStrike" dirty="0">
                          <a:solidFill>
                            <a:srgbClr val="FFFF99"/>
                          </a:solidFill>
                          <a:latin typeface="Arial"/>
                        </a:rPr>
                        <a:t>38.7%</a:t>
                      </a:r>
                    </a:p>
                  </a:txBody>
                  <a:tcPr marL="0" marR="0" marT="0" marB="0" anchor="b">
                    <a:gradFill>
                      <a:gsLst>
                        <a:gs pos="0">
                          <a:srgbClr val="03D4A8"/>
                        </a:gs>
                        <a:gs pos="25000">
                          <a:srgbClr val="21D6E0"/>
                        </a:gs>
                        <a:gs pos="75000">
                          <a:srgbClr val="0087E6"/>
                        </a:gs>
                        <a:gs pos="100000">
                          <a:srgbClr val="005CBF"/>
                        </a:gs>
                      </a:gsLst>
                      <a:lin ang="5400000" scaled="0"/>
                    </a:gradFill>
                  </a:tcPr>
                </a:tc>
              </a:tr>
              <a:tr h="334536">
                <a:tc>
                  <a:txBody>
                    <a:bodyPr/>
                    <a:lstStyle/>
                    <a:p>
                      <a:pPr algn="l" fontAlgn="b"/>
                      <a:r>
                        <a:rPr lang="en-IE" sz="2000" b="1" i="0" u="none" strike="noStrike" dirty="0">
                          <a:solidFill>
                            <a:srgbClr val="FFFF99"/>
                          </a:solidFill>
                          <a:latin typeface="Arial"/>
                        </a:rPr>
                        <a:t>Caught by Gardai</a:t>
                      </a:r>
                    </a:p>
                  </a:txBody>
                  <a:tcPr marL="0" marR="0" marT="0" marB="0" anchor="b">
                    <a:gradFill>
                      <a:gsLst>
                        <a:gs pos="0">
                          <a:srgbClr val="03D4A8"/>
                        </a:gs>
                        <a:gs pos="25000">
                          <a:srgbClr val="21D6E0"/>
                        </a:gs>
                        <a:gs pos="75000">
                          <a:srgbClr val="0087E6"/>
                        </a:gs>
                        <a:gs pos="100000">
                          <a:srgbClr val="005CBF"/>
                        </a:gs>
                      </a:gsLst>
                      <a:lin ang="5400000" scaled="0"/>
                    </a:gradFill>
                  </a:tcPr>
                </a:tc>
                <a:tc>
                  <a:txBody>
                    <a:bodyPr/>
                    <a:lstStyle/>
                    <a:p>
                      <a:pPr algn="ctr" fontAlgn="b"/>
                      <a:r>
                        <a:rPr lang="en-IE" sz="2000" b="1" i="0" u="none" strike="noStrike" dirty="0">
                          <a:solidFill>
                            <a:srgbClr val="FFFF99"/>
                          </a:solidFill>
                          <a:latin typeface="Arial"/>
                        </a:rPr>
                        <a:t>38.2%</a:t>
                      </a:r>
                    </a:p>
                  </a:txBody>
                  <a:tcPr marL="0" marR="0" marT="0" marB="0" anchor="b">
                    <a:gradFill>
                      <a:gsLst>
                        <a:gs pos="0">
                          <a:srgbClr val="03D4A8"/>
                        </a:gs>
                        <a:gs pos="25000">
                          <a:srgbClr val="21D6E0"/>
                        </a:gs>
                        <a:gs pos="75000">
                          <a:srgbClr val="0087E6"/>
                        </a:gs>
                        <a:gs pos="100000">
                          <a:srgbClr val="005CBF"/>
                        </a:gs>
                      </a:gsLst>
                      <a:lin ang="5400000" scaled="0"/>
                    </a:gradFill>
                  </a:tcPr>
                </a:tc>
                <a:tc>
                  <a:txBody>
                    <a:bodyPr/>
                    <a:lstStyle/>
                    <a:p>
                      <a:pPr algn="ctr" fontAlgn="b"/>
                      <a:r>
                        <a:rPr lang="en-IE" sz="2000" b="1" i="0" u="none" strike="noStrike" dirty="0">
                          <a:solidFill>
                            <a:srgbClr val="FFFF99"/>
                          </a:solidFill>
                          <a:latin typeface="Arial"/>
                        </a:rPr>
                        <a:t>31.8%</a:t>
                      </a:r>
                    </a:p>
                  </a:txBody>
                  <a:tcPr marL="0" marR="0" marT="0" marB="0" anchor="b">
                    <a:gradFill>
                      <a:gsLst>
                        <a:gs pos="0">
                          <a:srgbClr val="03D4A8"/>
                        </a:gs>
                        <a:gs pos="25000">
                          <a:srgbClr val="21D6E0"/>
                        </a:gs>
                        <a:gs pos="75000">
                          <a:srgbClr val="0087E6"/>
                        </a:gs>
                        <a:gs pos="100000">
                          <a:srgbClr val="005CBF"/>
                        </a:gs>
                      </a:gsLst>
                      <a:lin ang="5400000" scaled="0"/>
                    </a:gradFill>
                  </a:tcPr>
                </a:tc>
                <a:tc>
                  <a:txBody>
                    <a:bodyPr/>
                    <a:lstStyle/>
                    <a:p>
                      <a:pPr algn="ctr" fontAlgn="b"/>
                      <a:r>
                        <a:rPr lang="en-IE" sz="2000" b="1" i="0" u="none" strike="noStrike" dirty="0">
                          <a:solidFill>
                            <a:srgbClr val="FFFF99"/>
                          </a:solidFill>
                          <a:latin typeface="Arial"/>
                        </a:rPr>
                        <a:t>38.1%</a:t>
                      </a:r>
                    </a:p>
                  </a:txBody>
                  <a:tcPr marL="0" marR="0" marT="0" marB="0" anchor="b">
                    <a:gradFill>
                      <a:gsLst>
                        <a:gs pos="0">
                          <a:srgbClr val="03D4A8"/>
                        </a:gs>
                        <a:gs pos="25000">
                          <a:srgbClr val="21D6E0"/>
                        </a:gs>
                        <a:gs pos="75000">
                          <a:srgbClr val="0087E6"/>
                        </a:gs>
                        <a:gs pos="100000">
                          <a:srgbClr val="005CBF"/>
                        </a:gs>
                      </a:gsLst>
                      <a:lin ang="5400000" scaled="0"/>
                    </a:gradFill>
                  </a:tcPr>
                </a:tc>
              </a:tr>
              <a:tr h="669070">
                <a:tc>
                  <a:txBody>
                    <a:bodyPr/>
                    <a:lstStyle/>
                    <a:p>
                      <a:pPr algn="l" fontAlgn="b"/>
                      <a:r>
                        <a:rPr lang="en-IE" sz="2000" b="1" i="0" u="none" strike="noStrike" dirty="0">
                          <a:solidFill>
                            <a:srgbClr val="FFFF99"/>
                          </a:solidFill>
                          <a:latin typeface="Arial"/>
                        </a:rPr>
                        <a:t>Damage to cars/property</a:t>
                      </a:r>
                    </a:p>
                  </a:txBody>
                  <a:tcPr marL="0" marR="0" marT="0" marB="0" anchor="b">
                    <a:gradFill>
                      <a:gsLst>
                        <a:gs pos="0">
                          <a:srgbClr val="03D4A8"/>
                        </a:gs>
                        <a:gs pos="25000">
                          <a:srgbClr val="21D6E0"/>
                        </a:gs>
                        <a:gs pos="75000">
                          <a:srgbClr val="0087E6"/>
                        </a:gs>
                        <a:gs pos="100000">
                          <a:srgbClr val="005CBF"/>
                        </a:gs>
                      </a:gsLst>
                      <a:lin ang="5400000" scaled="0"/>
                    </a:gradFill>
                  </a:tcPr>
                </a:tc>
                <a:tc>
                  <a:txBody>
                    <a:bodyPr/>
                    <a:lstStyle/>
                    <a:p>
                      <a:pPr algn="ctr" fontAlgn="b"/>
                      <a:r>
                        <a:rPr lang="en-IE" sz="2000" b="1" i="0" u="none" strike="noStrike" dirty="0">
                          <a:solidFill>
                            <a:srgbClr val="FFFF99"/>
                          </a:solidFill>
                          <a:latin typeface="Arial"/>
                        </a:rPr>
                        <a:t>34.5%</a:t>
                      </a:r>
                    </a:p>
                  </a:txBody>
                  <a:tcPr marL="0" marR="0" marT="0" marB="0" anchor="b">
                    <a:gradFill>
                      <a:gsLst>
                        <a:gs pos="0">
                          <a:srgbClr val="03D4A8"/>
                        </a:gs>
                        <a:gs pos="25000">
                          <a:srgbClr val="21D6E0"/>
                        </a:gs>
                        <a:gs pos="75000">
                          <a:srgbClr val="0087E6"/>
                        </a:gs>
                        <a:gs pos="100000">
                          <a:srgbClr val="005CBF"/>
                        </a:gs>
                      </a:gsLst>
                      <a:lin ang="5400000" scaled="0"/>
                    </a:gradFill>
                  </a:tcPr>
                </a:tc>
                <a:tc>
                  <a:txBody>
                    <a:bodyPr/>
                    <a:lstStyle/>
                    <a:p>
                      <a:pPr algn="ctr" fontAlgn="b"/>
                      <a:r>
                        <a:rPr lang="en-IE" sz="2000" b="1" i="0" u="none" strike="noStrike" dirty="0">
                          <a:solidFill>
                            <a:srgbClr val="FFFF99"/>
                          </a:solidFill>
                          <a:latin typeface="Arial"/>
                        </a:rPr>
                        <a:t>23.9%</a:t>
                      </a:r>
                    </a:p>
                  </a:txBody>
                  <a:tcPr marL="0" marR="0" marT="0" marB="0" anchor="b">
                    <a:gradFill>
                      <a:gsLst>
                        <a:gs pos="0">
                          <a:srgbClr val="03D4A8"/>
                        </a:gs>
                        <a:gs pos="25000">
                          <a:srgbClr val="21D6E0"/>
                        </a:gs>
                        <a:gs pos="75000">
                          <a:srgbClr val="0087E6"/>
                        </a:gs>
                        <a:gs pos="100000">
                          <a:srgbClr val="005CBF"/>
                        </a:gs>
                      </a:gsLst>
                      <a:lin ang="5400000" scaled="0"/>
                    </a:gradFill>
                  </a:tcPr>
                </a:tc>
                <a:tc>
                  <a:txBody>
                    <a:bodyPr/>
                    <a:lstStyle/>
                    <a:p>
                      <a:pPr algn="ctr" fontAlgn="b"/>
                      <a:r>
                        <a:rPr lang="en-IE" sz="2000" b="1" i="0" u="none" strike="noStrike" dirty="0">
                          <a:solidFill>
                            <a:srgbClr val="FFFF99"/>
                          </a:solidFill>
                          <a:latin typeface="Arial"/>
                        </a:rPr>
                        <a:t>17.1%</a:t>
                      </a:r>
                    </a:p>
                  </a:txBody>
                  <a:tcPr marL="0" marR="0" marT="0" marB="0" anchor="b">
                    <a:gradFill>
                      <a:gsLst>
                        <a:gs pos="0">
                          <a:srgbClr val="03D4A8"/>
                        </a:gs>
                        <a:gs pos="25000">
                          <a:srgbClr val="21D6E0"/>
                        </a:gs>
                        <a:gs pos="75000">
                          <a:srgbClr val="0087E6"/>
                        </a:gs>
                        <a:gs pos="100000">
                          <a:srgbClr val="005CBF"/>
                        </a:gs>
                      </a:gsLst>
                      <a:lin ang="5400000" scaled="0"/>
                    </a:gradFill>
                  </a:tcPr>
                </a:tc>
              </a:tr>
              <a:tr h="334536">
                <a:tc>
                  <a:txBody>
                    <a:bodyPr/>
                    <a:lstStyle/>
                    <a:p>
                      <a:pPr algn="l" fontAlgn="b"/>
                      <a:r>
                        <a:rPr lang="en-IE" sz="2000" b="1" i="0" u="none" strike="noStrike" dirty="0">
                          <a:solidFill>
                            <a:srgbClr val="FFFF99"/>
                          </a:solidFill>
                          <a:latin typeface="Arial"/>
                        </a:rPr>
                        <a:t>Loose </a:t>
                      </a:r>
                      <a:r>
                        <a:rPr lang="en-IE" sz="2000" b="1" i="0" u="none" strike="noStrike" dirty="0" smtClean="0">
                          <a:solidFill>
                            <a:srgbClr val="FFFF99"/>
                          </a:solidFill>
                          <a:latin typeface="Arial"/>
                        </a:rPr>
                        <a:t>Control</a:t>
                      </a:r>
                      <a:endParaRPr lang="en-IE" sz="2000" b="1" i="0" u="none" strike="noStrike" dirty="0">
                        <a:solidFill>
                          <a:srgbClr val="FFFF99"/>
                        </a:solidFill>
                        <a:latin typeface="Arial"/>
                      </a:endParaRPr>
                    </a:p>
                  </a:txBody>
                  <a:tcPr marL="0" marR="0" marT="0" marB="0" anchor="b">
                    <a:gradFill>
                      <a:gsLst>
                        <a:gs pos="0">
                          <a:srgbClr val="03D4A8"/>
                        </a:gs>
                        <a:gs pos="25000">
                          <a:srgbClr val="21D6E0"/>
                        </a:gs>
                        <a:gs pos="75000">
                          <a:srgbClr val="0087E6"/>
                        </a:gs>
                        <a:gs pos="100000">
                          <a:srgbClr val="005CBF"/>
                        </a:gs>
                      </a:gsLst>
                      <a:lin ang="5400000" scaled="0"/>
                    </a:gradFill>
                  </a:tcPr>
                </a:tc>
                <a:tc>
                  <a:txBody>
                    <a:bodyPr/>
                    <a:lstStyle/>
                    <a:p>
                      <a:pPr algn="ctr" fontAlgn="b"/>
                      <a:r>
                        <a:rPr lang="en-IE" sz="2000" b="1" i="0" u="none" strike="noStrike" dirty="0">
                          <a:solidFill>
                            <a:srgbClr val="FFFF99"/>
                          </a:solidFill>
                          <a:latin typeface="Arial"/>
                        </a:rPr>
                        <a:t>22.9%</a:t>
                      </a:r>
                    </a:p>
                  </a:txBody>
                  <a:tcPr marL="0" marR="0" marT="0" marB="0" anchor="b">
                    <a:gradFill>
                      <a:gsLst>
                        <a:gs pos="0">
                          <a:srgbClr val="03D4A8"/>
                        </a:gs>
                        <a:gs pos="25000">
                          <a:srgbClr val="21D6E0"/>
                        </a:gs>
                        <a:gs pos="75000">
                          <a:srgbClr val="0087E6"/>
                        </a:gs>
                        <a:gs pos="100000">
                          <a:srgbClr val="005CBF"/>
                        </a:gs>
                      </a:gsLst>
                      <a:lin ang="5400000" scaled="0"/>
                    </a:gradFill>
                  </a:tcPr>
                </a:tc>
                <a:tc>
                  <a:txBody>
                    <a:bodyPr/>
                    <a:lstStyle/>
                    <a:p>
                      <a:pPr algn="ctr" fontAlgn="b"/>
                      <a:r>
                        <a:rPr lang="en-IE" sz="2000" b="1" i="0" u="none" strike="noStrike" dirty="0">
                          <a:solidFill>
                            <a:srgbClr val="FFFF99"/>
                          </a:solidFill>
                          <a:latin typeface="Arial"/>
                        </a:rPr>
                        <a:t>14.9%</a:t>
                      </a:r>
                    </a:p>
                  </a:txBody>
                  <a:tcPr marL="0" marR="0" marT="0" marB="0" anchor="b">
                    <a:gradFill>
                      <a:gsLst>
                        <a:gs pos="0">
                          <a:srgbClr val="03D4A8"/>
                        </a:gs>
                        <a:gs pos="25000">
                          <a:srgbClr val="21D6E0"/>
                        </a:gs>
                        <a:gs pos="75000">
                          <a:srgbClr val="0087E6"/>
                        </a:gs>
                        <a:gs pos="100000">
                          <a:srgbClr val="005CBF"/>
                        </a:gs>
                      </a:gsLst>
                      <a:lin ang="5400000" scaled="0"/>
                    </a:gradFill>
                  </a:tcPr>
                </a:tc>
                <a:tc>
                  <a:txBody>
                    <a:bodyPr/>
                    <a:lstStyle/>
                    <a:p>
                      <a:pPr algn="ctr" fontAlgn="b"/>
                      <a:r>
                        <a:rPr lang="en-IE" sz="2000" b="1" i="0" u="none" strike="noStrike" dirty="0">
                          <a:solidFill>
                            <a:srgbClr val="FFFF99"/>
                          </a:solidFill>
                          <a:latin typeface="Arial"/>
                        </a:rPr>
                        <a:t>14.9%</a:t>
                      </a:r>
                    </a:p>
                  </a:txBody>
                  <a:tcPr marL="0" marR="0" marT="0" marB="0" anchor="b">
                    <a:gradFill>
                      <a:gsLst>
                        <a:gs pos="0">
                          <a:srgbClr val="03D4A8"/>
                        </a:gs>
                        <a:gs pos="25000">
                          <a:srgbClr val="21D6E0"/>
                        </a:gs>
                        <a:gs pos="75000">
                          <a:srgbClr val="0087E6"/>
                        </a:gs>
                        <a:gs pos="100000">
                          <a:srgbClr val="005CBF"/>
                        </a:gs>
                      </a:gsLst>
                      <a:lin ang="5400000" scaled="0"/>
                    </a:gradFill>
                  </a:tcPr>
                </a:tc>
              </a:tr>
              <a:tr h="334536">
                <a:tc>
                  <a:txBody>
                    <a:bodyPr/>
                    <a:lstStyle/>
                    <a:p>
                      <a:pPr algn="l" fontAlgn="b"/>
                      <a:r>
                        <a:rPr lang="en-IE" sz="2000" b="1" i="0" u="none" strike="noStrike" dirty="0">
                          <a:solidFill>
                            <a:srgbClr val="FFFF99"/>
                          </a:solidFill>
                          <a:latin typeface="Arial"/>
                        </a:rPr>
                        <a:t>Legal problems</a:t>
                      </a:r>
                    </a:p>
                  </a:txBody>
                  <a:tcPr marL="0" marR="0" marT="0" marB="0" anchor="b">
                    <a:gradFill>
                      <a:gsLst>
                        <a:gs pos="0">
                          <a:srgbClr val="03D4A8"/>
                        </a:gs>
                        <a:gs pos="25000">
                          <a:srgbClr val="21D6E0"/>
                        </a:gs>
                        <a:gs pos="75000">
                          <a:srgbClr val="0087E6"/>
                        </a:gs>
                        <a:gs pos="100000">
                          <a:srgbClr val="005CBF"/>
                        </a:gs>
                      </a:gsLst>
                      <a:lin ang="5400000" scaled="0"/>
                    </a:gradFill>
                  </a:tcPr>
                </a:tc>
                <a:tc>
                  <a:txBody>
                    <a:bodyPr/>
                    <a:lstStyle/>
                    <a:p>
                      <a:pPr algn="ctr" fontAlgn="b"/>
                      <a:r>
                        <a:rPr lang="en-IE" sz="2000" b="1" i="0" u="none" strike="noStrike" dirty="0">
                          <a:solidFill>
                            <a:srgbClr val="FFFF99"/>
                          </a:solidFill>
                          <a:latin typeface="Arial"/>
                        </a:rPr>
                        <a:t>21.7%</a:t>
                      </a:r>
                    </a:p>
                  </a:txBody>
                  <a:tcPr marL="0" marR="0" marT="0" marB="0" anchor="b">
                    <a:gradFill>
                      <a:gsLst>
                        <a:gs pos="0">
                          <a:srgbClr val="03D4A8"/>
                        </a:gs>
                        <a:gs pos="25000">
                          <a:srgbClr val="21D6E0"/>
                        </a:gs>
                        <a:gs pos="75000">
                          <a:srgbClr val="0087E6"/>
                        </a:gs>
                        <a:gs pos="100000">
                          <a:srgbClr val="005CBF"/>
                        </a:gs>
                      </a:gsLst>
                      <a:lin ang="5400000" scaled="0"/>
                    </a:gradFill>
                  </a:tcPr>
                </a:tc>
                <a:tc>
                  <a:txBody>
                    <a:bodyPr/>
                    <a:lstStyle/>
                    <a:p>
                      <a:pPr algn="ctr" fontAlgn="b"/>
                      <a:r>
                        <a:rPr lang="en-IE" sz="2000" b="1" i="0" u="none" strike="noStrike" dirty="0">
                          <a:solidFill>
                            <a:srgbClr val="FFFF99"/>
                          </a:solidFill>
                          <a:latin typeface="Arial"/>
                        </a:rPr>
                        <a:t>13.9%</a:t>
                      </a:r>
                    </a:p>
                  </a:txBody>
                  <a:tcPr marL="0" marR="0" marT="0" marB="0" anchor="b">
                    <a:gradFill>
                      <a:gsLst>
                        <a:gs pos="0">
                          <a:srgbClr val="03D4A8"/>
                        </a:gs>
                        <a:gs pos="25000">
                          <a:srgbClr val="21D6E0"/>
                        </a:gs>
                        <a:gs pos="75000">
                          <a:srgbClr val="0087E6"/>
                        </a:gs>
                        <a:gs pos="100000">
                          <a:srgbClr val="005CBF"/>
                        </a:gs>
                      </a:gsLst>
                      <a:lin ang="5400000" scaled="0"/>
                    </a:gradFill>
                  </a:tcPr>
                </a:tc>
                <a:tc>
                  <a:txBody>
                    <a:bodyPr/>
                    <a:lstStyle/>
                    <a:p>
                      <a:pPr algn="ctr" fontAlgn="b"/>
                      <a:r>
                        <a:rPr lang="en-IE" sz="2000" b="1" i="0" u="none" strike="noStrike" dirty="0">
                          <a:solidFill>
                            <a:srgbClr val="FFFF99"/>
                          </a:solidFill>
                          <a:latin typeface="Arial"/>
                        </a:rPr>
                        <a:t>3.2%</a:t>
                      </a:r>
                    </a:p>
                  </a:txBody>
                  <a:tcPr marL="0" marR="0" marT="0" marB="0" anchor="b">
                    <a:gradFill>
                      <a:gsLst>
                        <a:gs pos="0">
                          <a:srgbClr val="03D4A8"/>
                        </a:gs>
                        <a:gs pos="25000">
                          <a:srgbClr val="21D6E0"/>
                        </a:gs>
                        <a:gs pos="75000">
                          <a:srgbClr val="0087E6"/>
                        </a:gs>
                        <a:gs pos="100000">
                          <a:srgbClr val="005CBF"/>
                        </a:gs>
                      </a:gsLst>
                      <a:lin ang="5400000" scaled="0"/>
                    </a:gradFill>
                  </a:tcPr>
                </a:tc>
              </a:tr>
              <a:tr h="669070">
                <a:tc>
                  <a:txBody>
                    <a:bodyPr/>
                    <a:lstStyle/>
                    <a:p>
                      <a:pPr algn="l" fontAlgn="b"/>
                      <a:r>
                        <a:rPr lang="en-IE" sz="2000" b="1" i="0" u="none" strike="noStrike" dirty="0">
                          <a:solidFill>
                            <a:srgbClr val="FFFF99"/>
                          </a:solidFill>
                          <a:latin typeface="Arial"/>
                        </a:rPr>
                        <a:t>Trouble with parents</a:t>
                      </a:r>
                    </a:p>
                  </a:txBody>
                  <a:tcPr marL="0" marR="0" marT="0" marB="0" anchor="b">
                    <a:gradFill>
                      <a:gsLst>
                        <a:gs pos="0">
                          <a:srgbClr val="03D4A8"/>
                        </a:gs>
                        <a:gs pos="25000">
                          <a:srgbClr val="21D6E0"/>
                        </a:gs>
                        <a:gs pos="75000">
                          <a:srgbClr val="0087E6"/>
                        </a:gs>
                        <a:gs pos="100000">
                          <a:srgbClr val="005CBF"/>
                        </a:gs>
                      </a:gsLst>
                      <a:lin ang="5400000" scaled="0"/>
                    </a:gradFill>
                  </a:tcPr>
                </a:tc>
                <a:tc>
                  <a:txBody>
                    <a:bodyPr/>
                    <a:lstStyle/>
                    <a:p>
                      <a:pPr algn="ctr" fontAlgn="b"/>
                      <a:r>
                        <a:rPr lang="en-IE" sz="2000" b="1" i="0" u="none" strike="noStrike" dirty="0">
                          <a:solidFill>
                            <a:srgbClr val="FFFF99"/>
                          </a:solidFill>
                          <a:latin typeface="Arial"/>
                        </a:rPr>
                        <a:t>15.6%</a:t>
                      </a:r>
                    </a:p>
                  </a:txBody>
                  <a:tcPr marL="0" marR="0" marT="0" marB="0" anchor="b">
                    <a:gradFill>
                      <a:gsLst>
                        <a:gs pos="0">
                          <a:srgbClr val="03D4A8"/>
                        </a:gs>
                        <a:gs pos="25000">
                          <a:srgbClr val="21D6E0"/>
                        </a:gs>
                        <a:gs pos="75000">
                          <a:srgbClr val="0087E6"/>
                        </a:gs>
                        <a:gs pos="100000">
                          <a:srgbClr val="005CBF"/>
                        </a:gs>
                      </a:gsLst>
                      <a:lin ang="5400000" scaled="0"/>
                    </a:gradFill>
                  </a:tcPr>
                </a:tc>
                <a:tc>
                  <a:txBody>
                    <a:bodyPr/>
                    <a:lstStyle/>
                    <a:p>
                      <a:pPr algn="ctr" fontAlgn="b"/>
                      <a:r>
                        <a:rPr lang="en-IE" sz="2000" b="1" i="0" u="none" strike="noStrike" dirty="0">
                          <a:solidFill>
                            <a:srgbClr val="FFFF99"/>
                          </a:solidFill>
                          <a:latin typeface="Arial"/>
                        </a:rPr>
                        <a:t>13.0%</a:t>
                      </a:r>
                    </a:p>
                  </a:txBody>
                  <a:tcPr marL="0" marR="0" marT="0" marB="0" anchor="b">
                    <a:gradFill>
                      <a:gsLst>
                        <a:gs pos="0">
                          <a:srgbClr val="03D4A8"/>
                        </a:gs>
                        <a:gs pos="25000">
                          <a:srgbClr val="21D6E0"/>
                        </a:gs>
                        <a:gs pos="75000">
                          <a:srgbClr val="0087E6"/>
                        </a:gs>
                        <a:gs pos="100000">
                          <a:srgbClr val="005CBF"/>
                        </a:gs>
                      </a:gsLst>
                      <a:lin ang="5400000" scaled="0"/>
                    </a:gradFill>
                  </a:tcPr>
                </a:tc>
                <a:tc>
                  <a:txBody>
                    <a:bodyPr/>
                    <a:lstStyle/>
                    <a:p>
                      <a:pPr algn="ctr" fontAlgn="b"/>
                      <a:r>
                        <a:rPr lang="en-IE" sz="2000" b="1" i="0" u="none" strike="noStrike" dirty="0">
                          <a:solidFill>
                            <a:srgbClr val="FFFF99"/>
                          </a:solidFill>
                          <a:latin typeface="Arial"/>
                        </a:rPr>
                        <a:t>17.5%</a:t>
                      </a:r>
                    </a:p>
                  </a:txBody>
                  <a:tcPr marL="0" marR="0" marT="0" marB="0" anchor="b">
                    <a:gradFill>
                      <a:gsLst>
                        <a:gs pos="0">
                          <a:srgbClr val="03D4A8"/>
                        </a:gs>
                        <a:gs pos="25000">
                          <a:srgbClr val="21D6E0"/>
                        </a:gs>
                        <a:gs pos="75000">
                          <a:srgbClr val="0087E6"/>
                        </a:gs>
                        <a:gs pos="100000">
                          <a:srgbClr val="005CBF"/>
                        </a:gs>
                      </a:gsLst>
                      <a:lin ang="5400000" scaled="0"/>
                    </a:gradFill>
                  </a:tcPr>
                </a:tc>
              </a:tr>
              <a:tr h="669070">
                <a:tc>
                  <a:txBody>
                    <a:bodyPr/>
                    <a:lstStyle/>
                    <a:p>
                      <a:pPr algn="l" fontAlgn="b"/>
                      <a:r>
                        <a:rPr lang="en-IE" sz="2000" b="1" i="0" u="none" strike="noStrike" dirty="0" smtClean="0">
                          <a:solidFill>
                            <a:srgbClr val="FFFF99"/>
                          </a:solidFill>
                          <a:latin typeface="Arial"/>
                        </a:rPr>
                        <a:t>Increased risk/danger</a:t>
                      </a:r>
                      <a:endParaRPr lang="en-IE" sz="2000" b="1" i="0" u="none" strike="noStrike" dirty="0">
                        <a:solidFill>
                          <a:srgbClr val="FFFF99"/>
                        </a:solidFill>
                        <a:latin typeface="Arial"/>
                      </a:endParaRPr>
                    </a:p>
                  </a:txBody>
                  <a:tcPr marL="0" marR="0" marT="0" marB="0" anchor="b">
                    <a:gradFill>
                      <a:gsLst>
                        <a:gs pos="0">
                          <a:srgbClr val="03D4A8"/>
                        </a:gs>
                        <a:gs pos="25000">
                          <a:srgbClr val="21D6E0"/>
                        </a:gs>
                        <a:gs pos="75000">
                          <a:srgbClr val="0087E6"/>
                        </a:gs>
                        <a:gs pos="100000">
                          <a:srgbClr val="005CBF"/>
                        </a:gs>
                      </a:gsLst>
                      <a:lin ang="5400000" scaled="0"/>
                    </a:gradFill>
                  </a:tcPr>
                </a:tc>
                <a:tc>
                  <a:txBody>
                    <a:bodyPr/>
                    <a:lstStyle/>
                    <a:p>
                      <a:pPr algn="ctr" fontAlgn="b"/>
                      <a:r>
                        <a:rPr lang="en-IE" sz="2000" b="1" i="0" u="none" strike="noStrike" dirty="0" smtClean="0">
                          <a:solidFill>
                            <a:srgbClr val="FFFF99"/>
                          </a:solidFill>
                          <a:latin typeface="Arial"/>
                        </a:rPr>
                        <a:t>11.5%</a:t>
                      </a:r>
                      <a:endParaRPr lang="en-IE" sz="2000" b="1" i="0" u="none" strike="noStrike" dirty="0">
                        <a:solidFill>
                          <a:srgbClr val="FFFF99"/>
                        </a:solidFill>
                        <a:latin typeface="Arial"/>
                      </a:endParaRPr>
                    </a:p>
                  </a:txBody>
                  <a:tcPr marL="0" marR="0" marT="0" marB="0" anchor="b">
                    <a:gradFill>
                      <a:gsLst>
                        <a:gs pos="0">
                          <a:srgbClr val="03D4A8"/>
                        </a:gs>
                        <a:gs pos="25000">
                          <a:srgbClr val="21D6E0"/>
                        </a:gs>
                        <a:gs pos="75000">
                          <a:srgbClr val="0087E6"/>
                        </a:gs>
                        <a:gs pos="100000">
                          <a:srgbClr val="005CBF"/>
                        </a:gs>
                      </a:gsLst>
                      <a:lin ang="5400000" scaled="0"/>
                    </a:gradFill>
                  </a:tcPr>
                </a:tc>
                <a:tc>
                  <a:txBody>
                    <a:bodyPr/>
                    <a:lstStyle/>
                    <a:p>
                      <a:pPr algn="ctr" fontAlgn="b"/>
                      <a:r>
                        <a:rPr lang="en-IE" sz="2000" b="1" i="0" u="none" strike="noStrike" dirty="0" smtClean="0">
                          <a:solidFill>
                            <a:srgbClr val="FFFF99"/>
                          </a:solidFill>
                          <a:latin typeface="Arial"/>
                        </a:rPr>
                        <a:t>13%</a:t>
                      </a:r>
                      <a:endParaRPr lang="en-IE" sz="2000" b="1" i="0" u="none" strike="noStrike" dirty="0">
                        <a:solidFill>
                          <a:srgbClr val="FFFF99"/>
                        </a:solidFill>
                        <a:latin typeface="Arial"/>
                      </a:endParaRPr>
                    </a:p>
                  </a:txBody>
                  <a:tcPr marL="0" marR="0" marT="0" marB="0" anchor="b">
                    <a:gradFill>
                      <a:gsLst>
                        <a:gs pos="0">
                          <a:srgbClr val="03D4A8"/>
                        </a:gs>
                        <a:gs pos="25000">
                          <a:srgbClr val="21D6E0"/>
                        </a:gs>
                        <a:gs pos="75000">
                          <a:srgbClr val="0087E6"/>
                        </a:gs>
                        <a:gs pos="100000">
                          <a:srgbClr val="005CBF"/>
                        </a:gs>
                      </a:gsLst>
                      <a:lin ang="5400000" scaled="0"/>
                    </a:gradFill>
                  </a:tcPr>
                </a:tc>
                <a:tc>
                  <a:txBody>
                    <a:bodyPr/>
                    <a:lstStyle/>
                    <a:p>
                      <a:pPr algn="ctr" fontAlgn="b"/>
                      <a:r>
                        <a:rPr lang="en-IE" sz="2000" b="1" i="0" u="none" strike="noStrike" dirty="0" smtClean="0">
                          <a:solidFill>
                            <a:srgbClr val="FFFF99"/>
                          </a:solidFill>
                          <a:latin typeface="Arial"/>
                        </a:rPr>
                        <a:t>9.3%</a:t>
                      </a:r>
                      <a:endParaRPr lang="en-IE" sz="2000" b="1" i="0" u="none" strike="noStrike" dirty="0">
                        <a:solidFill>
                          <a:srgbClr val="FFFF99"/>
                        </a:solidFill>
                        <a:latin typeface="Arial"/>
                      </a:endParaRPr>
                    </a:p>
                  </a:txBody>
                  <a:tcPr marL="0" marR="0" marT="0" marB="0" anchor="b">
                    <a:gradFill>
                      <a:gsLst>
                        <a:gs pos="0">
                          <a:srgbClr val="03D4A8"/>
                        </a:gs>
                        <a:gs pos="25000">
                          <a:srgbClr val="21D6E0"/>
                        </a:gs>
                        <a:gs pos="75000">
                          <a:srgbClr val="0087E6"/>
                        </a:gs>
                        <a:gs pos="100000">
                          <a:srgbClr val="005CBF"/>
                        </a:gs>
                      </a:gsLst>
                      <a:lin ang="5400000" scaled="0"/>
                    </a:gradFill>
                  </a:tcPr>
                </a:tc>
              </a:tr>
              <a:tr h="334536">
                <a:tc>
                  <a:txBody>
                    <a:bodyPr/>
                    <a:lstStyle/>
                    <a:p>
                      <a:pPr algn="l" fontAlgn="b"/>
                      <a:r>
                        <a:rPr lang="en-IE" sz="2000" b="1" i="0" u="none" strike="noStrike" dirty="0">
                          <a:solidFill>
                            <a:srgbClr val="FFFF99"/>
                          </a:solidFill>
                          <a:latin typeface="Arial"/>
                        </a:rPr>
                        <a:t>Moral </a:t>
                      </a:r>
                      <a:r>
                        <a:rPr lang="en-IE" sz="2000" b="1" i="0" u="none" strike="noStrike" dirty="0" smtClean="0">
                          <a:solidFill>
                            <a:srgbClr val="FFFF99"/>
                          </a:solidFill>
                          <a:latin typeface="Arial"/>
                        </a:rPr>
                        <a:t>issues</a:t>
                      </a:r>
                      <a:endParaRPr lang="en-IE" sz="2000" b="1" i="0" u="none" strike="noStrike" dirty="0">
                        <a:solidFill>
                          <a:srgbClr val="FFFF99"/>
                        </a:solidFill>
                        <a:latin typeface="Arial"/>
                      </a:endParaRPr>
                    </a:p>
                  </a:txBody>
                  <a:tcPr marL="0" marR="0" marT="0" marB="0" anchor="b">
                    <a:gradFill>
                      <a:gsLst>
                        <a:gs pos="0">
                          <a:srgbClr val="03D4A8"/>
                        </a:gs>
                        <a:gs pos="25000">
                          <a:srgbClr val="21D6E0"/>
                        </a:gs>
                        <a:gs pos="75000">
                          <a:srgbClr val="0087E6"/>
                        </a:gs>
                        <a:gs pos="100000">
                          <a:srgbClr val="005CBF"/>
                        </a:gs>
                      </a:gsLst>
                      <a:lin ang="5400000" scaled="0"/>
                    </a:gradFill>
                  </a:tcPr>
                </a:tc>
                <a:tc>
                  <a:txBody>
                    <a:bodyPr/>
                    <a:lstStyle/>
                    <a:p>
                      <a:pPr algn="ctr" fontAlgn="b"/>
                      <a:r>
                        <a:rPr lang="en-IE" sz="2000" b="1" i="0" u="none" strike="noStrike" dirty="0">
                          <a:solidFill>
                            <a:srgbClr val="FFFF99"/>
                          </a:solidFill>
                          <a:latin typeface="Arial"/>
                        </a:rPr>
                        <a:t>5.3%</a:t>
                      </a:r>
                    </a:p>
                  </a:txBody>
                  <a:tcPr marL="0" marR="0" marT="0" marB="0" anchor="b">
                    <a:gradFill>
                      <a:gsLst>
                        <a:gs pos="0">
                          <a:srgbClr val="03D4A8"/>
                        </a:gs>
                        <a:gs pos="25000">
                          <a:srgbClr val="21D6E0"/>
                        </a:gs>
                        <a:gs pos="75000">
                          <a:srgbClr val="0087E6"/>
                        </a:gs>
                        <a:gs pos="100000">
                          <a:srgbClr val="005CBF"/>
                        </a:gs>
                      </a:gsLst>
                      <a:lin ang="5400000" scaled="0"/>
                    </a:gradFill>
                  </a:tcPr>
                </a:tc>
                <a:tc>
                  <a:txBody>
                    <a:bodyPr/>
                    <a:lstStyle/>
                    <a:p>
                      <a:pPr algn="ctr" fontAlgn="b"/>
                      <a:r>
                        <a:rPr lang="en-IE" sz="2000" b="1" i="0" u="none" strike="noStrike" dirty="0">
                          <a:solidFill>
                            <a:srgbClr val="FFFF99"/>
                          </a:solidFill>
                          <a:latin typeface="Arial"/>
                        </a:rPr>
                        <a:t>2.3%</a:t>
                      </a:r>
                    </a:p>
                  </a:txBody>
                  <a:tcPr marL="0" marR="0" marT="0" marB="0" anchor="b">
                    <a:gradFill>
                      <a:gsLst>
                        <a:gs pos="0">
                          <a:srgbClr val="03D4A8"/>
                        </a:gs>
                        <a:gs pos="25000">
                          <a:srgbClr val="21D6E0"/>
                        </a:gs>
                        <a:gs pos="75000">
                          <a:srgbClr val="0087E6"/>
                        </a:gs>
                        <a:gs pos="100000">
                          <a:srgbClr val="005CBF"/>
                        </a:gs>
                      </a:gsLst>
                      <a:lin ang="5400000" scaled="0"/>
                    </a:gradFill>
                  </a:tcPr>
                </a:tc>
                <a:tc>
                  <a:txBody>
                    <a:bodyPr/>
                    <a:lstStyle/>
                    <a:p>
                      <a:pPr algn="ctr" fontAlgn="b"/>
                      <a:r>
                        <a:rPr lang="en-IE" sz="2000" b="1" i="0" u="none" strike="noStrike" dirty="0">
                          <a:solidFill>
                            <a:srgbClr val="FFFF99"/>
                          </a:solidFill>
                          <a:latin typeface="Arial"/>
                        </a:rPr>
                        <a:t>1.0%</a:t>
                      </a:r>
                    </a:p>
                  </a:txBody>
                  <a:tcPr marL="0" marR="0" marT="0" marB="0" anchor="b">
                    <a:gradFill>
                      <a:gsLst>
                        <a:gs pos="0">
                          <a:srgbClr val="03D4A8"/>
                        </a:gs>
                        <a:gs pos="25000">
                          <a:srgbClr val="21D6E0"/>
                        </a:gs>
                        <a:gs pos="75000">
                          <a:srgbClr val="0087E6"/>
                        </a:gs>
                        <a:gs pos="100000">
                          <a:srgbClr val="005CBF"/>
                        </a:gs>
                      </a:gsLst>
                      <a:lin ang="5400000" scaled="0"/>
                    </a:gradFill>
                  </a:tcPr>
                </a:tc>
              </a:tr>
              <a:tr h="334536">
                <a:tc>
                  <a:txBody>
                    <a:bodyPr/>
                    <a:lstStyle/>
                    <a:p>
                      <a:pPr algn="l" fontAlgn="b"/>
                      <a:r>
                        <a:rPr lang="en-IE" sz="2000" b="1" i="0" u="none" strike="noStrike" dirty="0">
                          <a:solidFill>
                            <a:srgbClr val="FFFF99"/>
                          </a:solidFill>
                          <a:latin typeface="Arial"/>
                        </a:rPr>
                        <a:t>Nothing</a:t>
                      </a:r>
                    </a:p>
                  </a:txBody>
                  <a:tcPr marL="0" marR="0" marT="0" marB="0" anchor="b">
                    <a:gradFill>
                      <a:gsLst>
                        <a:gs pos="0">
                          <a:srgbClr val="03D4A8"/>
                        </a:gs>
                        <a:gs pos="25000">
                          <a:srgbClr val="21D6E0"/>
                        </a:gs>
                        <a:gs pos="75000">
                          <a:srgbClr val="0087E6"/>
                        </a:gs>
                        <a:gs pos="100000">
                          <a:srgbClr val="005CBF"/>
                        </a:gs>
                      </a:gsLst>
                      <a:lin ang="5400000" scaled="0"/>
                    </a:gradFill>
                  </a:tcPr>
                </a:tc>
                <a:tc>
                  <a:txBody>
                    <a:bodyPr/>
                    <a:lstStyle/>
                    <a:p>
                      <a:pPr algn="ctr" fontAlgn="b"/>
                      <a:r>
                        <a:rPr lang="en-IE" sz="2000" b="1" i="0" u="none" strike="noStrike" dirty="0">
                          <a:solidFill>
                            <a:srgbClr val="FFFF99"/>
                          </a:solidFill>
                          <a:latin typeface="Arial"/>
                        </a:rPr>
                        <a:t>12.9%</a:t>
                      </a:r>
                    </a:p>
                  </a:txBody>
                  <a:tcPr marL="0" marR="0" marT="0" marB="0" anchor="b">
                    <a:gradFill>
                      <a:gsLst>
                        <a:gs pos="0">
                          <a:srgbClr val="03D4A8"/>
                        </a:gs>
                        <a:gs pos="25000">
                          <a:srgbClr val="21D6E0"/>
                        </a:gs>
                        <a:gs pos="75000">
                          <a:srgbClr val="0087E6"/>
                        </a:gs>
                        <a:gs pos="100000">
                          <a:srgbClr val="005CBF"/>
                        </a:gs>
                      </a:gsLst>
                      <a:lin ang="5400000" scaled="0"/>
                    </a:gradFill>
                  </a:tcPr>
                </a:tc>
                <a:tc>
                  <a:txBody>
                    <a:bodyPr/>
                    <a:lstStyle/>
                    <a:p>
                      <a:pPr algn="ctr" fontAlgn="b"/>
                      <a:r>
                        <a:rPr lang="en-IE" sz="2000" b="1" i="0" u="none" strike="noStrike" dirty="0">
                          <a:solidFill>
                            <a:srgbClr val="FFFF99"/>
                          </a:solidFill>
                          <a:latin typeface="Arial"/>
                        </a:rPr>
                        <a:t>12.3%</a:t>
                      </a:r>
                    </a:p>
                  </a:txBody>
                  <a:tcPr marL="0" marR="0" marT="0" marB="0" anchor="b">
                    <a:gradFill>
                      <a:gsLst>
                        <a:gs pos="0">
                          <a:srgbClr val="03D4A8"/>
                        </a:gs>
                        <a:gs pos="25000">
                          <a:srgbClr val="21D6E0"/>
                        </a:gs>
                        <a:gs pos="75000">
                          <a:srgbClr val="0087E6"/>
                        </a:gs>
                        <a:gs pos="100000">
                          <a:srgbClr val="005CBF"/>
                        </a:gs>
                      </a:gsLst>
                      <a:lin ang="5400000" scaled="0"/>
                    </a:gradFill>
                  </a:tcPr>
                </a:tc>
                <a:tc>
                  <a:txBody>
                    <a:bodyPr/>
                    <a:lstStyle/>
                    <a:p>
                      <a:pPr algn="ctr" fontAlgn="b"/>
                      <a:r>
                        <a:rPr lang="en-IE" sz="2000" b="1" i="0" u="none" strike="noStrike" dirty="0">
                          <a:solidFill>
                            <a:srgbClr val="FFFF99"/>
                          </a:solidFill>
                          <a:latin typeface="Arial"/>
                        </a:rPr>
                        <a:t>9.5%</a:t>
                      </a:r>
                    </a:p>
                  </a:txBody>
                  <a:tcPr marL="0" marR="0" marT="0" marB="0" anchor="b">
                    <a:gradFill>
                      <a:gsLst>
                        <a:gs pos="0">
                          <a:srgbClr val="03D4A8"/>
                        </a:gs>
                        <a:gs pos="25000">
                          <a:srgbClr val="21D6E0"/>
                        </a:gs>
                        <a:gs pos="75000">
                          <a:srgbClr val="0087E6"/>
                        </a:gs>
                        <a:gs pos="100000">
                          <a:srgbClr val="005CBF"/>
                        </a:gs>
                      </a:gsLst>
                      <a:lin ang="5400000" scaled="0"/>
                    </a:gradFill>
                  </a:tcPr>
                </a:tc>
              </a:tr>
              <a:tr h="334536">
                <a:tc>
                  <a:txBody>
                    <a:bodyPr/>
                    <a:lstStyle/>
                    <a:p>
                      <a:pPr algn="l" fontAlgn="b"/>
                      <a:r>
                        <a:rPr lang="en-IE" sz="2000" b="1" i="0" u="none" strike="noStrike" dirty="0">
                          <a:solidFill>
                            <a:srgbClr val="FFFF99"/>
                          </a:solidFill>
                          <a:latin typeface="Arial"/>
                        </a:rPr>
                        <a:t>Benefits </a:t>
                      </a:r>
                    </a:p>
                  </a:txBody>
                  <a:tcPr marL="0" marR="0" marT="0" marB="0" anchor="b">
                    <a:gradFill>
                      <a:gsLst>
                        <a:gs pos="0">
                          <a:srgbClr val="03D4A8"/>
                        </a:gs>
                        <a:gs pos="25000">
                          <a:srgbClr val="21D6E0"/>
                        </a:gs>
                        <a:gs pos="75000">
                          <a:srgbClr val="0087E6"/>
                        </a:gs>
                        <a:gs pos="100000">
                          <a:srgbClr val="005CBF"/>
                        </a:gs>
                      </a:gsLst>
                      <a:lin ang="5400000" scaled="0"/>
                    </a:gradFill>
                  </a:tcPr>
                </a:tc>
                <a:tc>
                  <a:txBody>
                    <a:bodyPr/>
                    <a:lstStyle/>
                    <a:p>
                      <a:pPr algn="ctr" fontAlgn="b"/>
                      <a:r>
                        <a:rPr lang="en-IE" sz="2000" b="1" i="0" u="none" strike="noStrike" dirty="0">
                          <a:solidFill>
                            <a:srgbClr val="FFFF99"/>
                          </a:solidFill>
                          <a:latin typeface="Arial"/>
                        </a:rPr>
                        <a:t>4.9%</a:t>
                      </a:r>
                    </a:p>
                  </a:txBody>
                  <a:tcPr marL="0" marR="0" marT="0" marB="0" anchor="b">
                    <a:gradFill>
                      <a:gsLst>
                        <a:gs pos="0">
                          <a:srgbClr val="03D4A8"/>
                        </a:gs>
                        <a:gs pos="25000">
                          <a:srgbClr val="21D6E0"/>
                        </a:gs>
                        <a:gs pos="75000">
                          <a:srgbClr val="0087E6"/>
                        </a:gs>
                        <a:gs pos="100000">
                          <a:srgbClr val="005CBF"/>
                        </a:gs>
                      </a:gsLst>
                      <a:lin ang="5400000" scaled="0"/>
                    </a:gradFill>
                  </a:tcPr>
                </a:tc>
                <a:tc>
                  <a:txBody>
                    <a:bodyPr/>
                    <a:lstStyle/>
                    <a:p>
                      <a:pPr algn="ctr" fontAlgn="b"/>
                      <a:r>
                        <a:rPr lang="en-IE" sz="2000" b="1" i="0" u="none" strike="noStrike" dirty="0">
                          <a:solidFill>
                            <a:srgbClr val="FFFF99"/>
                          </a:solidFill>
                          <a:latin typeface="Arial"/>
                        </a:rPr>
                        <a:t>2.6%</a:t>
                      </a:r>
                    </a:p>
                  </a:txBody>
                  <a:tcPr marL="0" marR="0" marT="0" marB="0" anchor="b">
                    <a:gradFill>
                      <a:gsLst>
                        <a:gs pos="0">
                          <a:srgbClr val="03D4A8"/>
                        </a:gs>
                        <a:gs pos="25000">
                          <a:srgbClr val="21D6E0"/>
                        </a:gs>
                        <a:gs pos="75000">
                          <a:srgbClr val="0087E6"/>
                        </a:gs>
                        <a:gs pos="100000">
                          <a:srgbClr val="005CBF"/>
                        </a:gs>
                      </a:gsLst>
                      <a:lin ang="5400000" scaled="0"/>
                    </a:gradFill>
                  </a:tcPr>
                </a:tc>
                <a:tc>
                  <a:txBody>
                    <a:bodyPr/>
                    <a:lstStyle/>
                    <a:p>
                      <a:pPr algn="ctr" fontAlgn="b"/>
                      <a:r>
                        <a:rPr lang="en-IE" sz="2000" b="1" i="0" u="none" strike="noStrike" dirty="0">
                          <a:solidFill>
                            <a:srgbClr val="FFFF99"/>
                          </a:solidFill>
                          <a:latin typeface="Arial"/>
                        </a:rPr>
                        <a:t>1.5%</a:t>
                      </a:r>
                    </a:p>
                  </a:txBody>
                  <a:tcPr marL="0" marR="0" marT="0" marB="0" anchor="b">
                    <a:gradFill>
                      <a:gsLst>
                        <a:gs pos="0">
                          <a:srgbClr val="03D4A8"/>
                        </a:gs>
                        <a:gs pos="25000">
                          <a:srgbClr val="21D6E0"/>
                        </a:gs>
                        <a:gs pos="75000">
                          <a:srgbClr val="0087E6"/>
                        </a:gs>
                        <a:gs pos="100000">
                          <a:srgbClr val="005CBF"/>
                        </a:gs>
                      </a:gsLst>
                      <a:lin ang="5400000" scaled="0"/>
                    </a:gradFill>
                  </a:tcPr>
                </a:tc>
              </a:tr>
            </a:tbl>
          </a:graphicData>
        </a:graphic>
      </p:graphicFrame>
      <p:sp>
        <p:nvSpPr>
          <p:cNvPr id="8" name="Slide Number Placeholder 7"/>
          <p:cNvSpPr>
            <a:spLocks noGrp="1"/>
          </p:cNvSpPr>
          <p:nvPr>
            <p:ph type="sldNum" sz="quarter" idx="12"/>
          </p:nvPr>
        </p:nvSpPr>
        <p:spPr/>
        <p:txBody>
          <a:bodyPr/>
          <a:lstStyle/>
          <a:p>
            <a:pPr>
              <a:defRPr/>
            </a:pPr>
            <a:fld id="{A632B3AB-3A7A-4960-BAC3-3BF702CF33F7}" type="slidenum">
              <a:rPr lang="en-GB" smtClean="0"/>
              <a:pPr>
                <a:defRPr/>
              </a:pPr>
              <a:t>9</a:t>
            </a:fld>
            <a:endParaRPr lang="en-GB" dirty="0"/>
          </a:p>
        </p:txBody>
      </p:sp>
      <p:sp>
        <p:nvSpPr>
          <p:cNvPr id="7" name="Rounded Rectangle 6"/>
          <p:cNvSpPr/>
          <p:nvPr/>
        </p:nvSpPr>
        <p:spPr>
          <a:xfrm>
            <a:off x="2683771" y="1628982"/>
            <a:ext cx="5829300" cy="1061209"/>
          </a:xfrm>
          <a:prstGeom prst="roundRect">
            <a:avLst/>
          </a:prstGeom>
          <a:solidFill>
            <a:schemeClr val="accent1">
              <a:alpha val="0"/>
            </a:schemeClr>
          </a:solid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E" dirty="0"/>
          </a:p>
        </p:txBody>
      </p:sp>
      <p:sp>
        <p:nvSpPr>
          <p:cNvPr id="9" name="Rounded Rectangle 8"/>
          <p:cNvSpPr/>
          <p:nvPr/>
        </p:nvSpPr>
        <p:spPr>
          <a:xfrm>
            <a:off x="2792069" y="6056243"/>
            <a:ext cx="5767388" cy="629478"/>
          </a:xfrm>
          <a:prstGeom prst="roundRect">
            <a:avLst/>
          </a:prstGeom>
          <a:solidFill>
            <a:schemeClr val="accent1">
              <a:alpha val="0"/>
            </a:schemeClr>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E" dirty="0"/>
          </a:p>
        </p:txBody>
      </p:sp>
      <p:sp>
        <p:nvSpPr>
          <p:cNvPr id="10" name="Rounded Rectangle 9"/>
          <p:cNvSpPr/>
          <p:nvPr/>
        </p:nvSpPr>
        <p:spPr>
          <a:xfrm>
            <a:off x="2757074" y="5685183"/>
            <a:ext cx="5810250" cy="304800"/>
          </a:xfrm>
          <a:prstGeom prst="roundRect">
            <a:avLst/>
          </a:prstGeom>
          <a:solidFill>
            <a:schemeClr val="accent1">
              <a:alpha val="0"/>
            </a:schemeClr>
          </a:solidFill>
          <a:ln w="571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E"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1"/>
          <p:cNvSpPr>
            <a:spLocks noGrp="1"/>
          </p:cNvSpPr>
          <p:nvPr>
            <p:ph type="sldNum" sz="quarter" idx="12"/>
          </p:nvPr>
        </p:nvSpPr>
        <p:spPr>
          <a:xfrm>
            <a:off x="457200" y="6245225"/>
            <a:ext cx="2133600" cy="476250"/>
          </a:xfrm>
          <a:noFill/>
        </p:spPr>
        <p:txBody>
          <a:bodyPr/>
          <a:lstStyle/>
          <a:p>
            <a:pPr algn="l"/>
            <a:fld id="{772DFD0D-BF6F-486C-B58A-73899A805FFA}" type="slidenum">
              <a:rPr lang="en-GB" smtClean="0"/>
              <a:pPr algn="l"/>
              <a:t>10</a:t>
            </a:fld>
            <a:endParaRPr lang="en-GB" dirty="0" smtClean="0"/>
          </a:p>
        </p:txBody>
      </p:sp>
      <p:sp>
        <p:nvSpPr>
          <p:cNvPr id="6" name="Rectangle 5"/>
          <p:cNvSpPr>
            <a:spLocks noChangeArrowheads="1"/>
          </p:cNvSpPr>
          <p:nvPr/>
        </p:nvSpPr>
        <p:spPr bwMode="auto">
          <a:xfrm>
            <a:off x="-63500" y="1"/>
            <a:ext cx="9207500" cy="1200329"/>
          </a:xfrm>
          <a:prstGeom prst="rect">
            <a:avLst/>
          </a:prstGeom>
          <a:noFill/>
          <a:ln w="9525">
            <a:noFill/>
            <a:miter lim="800000"/>
            <a:headEnd/>
            <a:tailEnd/>
          </a:ln>
        </p:spPr>
        <p:txBody>
          <a:bodyPr wrap="square">
            <a:spAutoFit/>
          </a:bodyPr>
          <a:lstStyle/>
          <a:p>
            <a:pPr algn="ctr"/>
            <a:r>
              <a:rPr lang="en-IE" sz="3600" b="1" dirty="0">
                <a:solidFill>
                  <a:srgbClr val="FFFF99"/>
                </a:solidFill>
              </a:rPr>
              <a:t>Prototypical Images of Drivers who Speed </a:t>
            </a:r>
          </a:p>
        </p:txBody>
      </p:sp>
      <p:sp>
        <p:nvSpPr>
          <p:cNvPr id="8" name="TextBox 7"/>
          <p:cNvSpPr txBox="1">
            <a:spLocks noChangeArrowheads="1"/>
          </p:cNvSpPr>
          <p:nvPr/>
        </p:nvSpPr>
        <p:spPr bwMode="auto">
          <a:xfrm>
            <a:off x="0" y="1126435"/>
            <a:ext cx="9144000" cy="523220"/>
          </a:xfrm>
          <a:prstGeom prst="rect">
            <a:avLst/>
          </a:prstGeom>
          <a:noFill/>
          <a:ln w="9525">
            <a:noFill/>
            <a:miter lim="800000"/>
            <a:headEnd/>
            <a:tailEnd/>
          </a:ln>
        </p:spPr>
        <p:txBody>
          <a:bodyPr wrap="square">
            <a:spAutoFit/>
          </a:bodyPr>
          <a:lstStyle/>
          <a:p>
            <a:pPr>
              <a:buFont typeface="Courier New" pitchFamily="49" charset="0"/>
              <a:buChar char="o"/>
            </a:pPr>
            <a:r>
              <a:rPr lang="en-IE" sz="2800" b="1" dirty="0" smtClean="0">
                <a:solidFill>
                  <a:schemeClr val="bg1"/>
                </a:solidFill>
              </a:rPr>
              <a:t> </a:t>
            </a:r>
            <a:r>
              <a:rPr lang="en-IE" sz="2800" b="1" dirty="0" smtClean="0">
                <a:solidFill>
                  <a:srgbClr val="FFFF99"/>
                </a:solidFill>
              </a:rPr>
              <a:t>Risky  </a:t>
            </a:r>
            <a:r>
              <a:rPr lang="en-IE" sz="2800" b="1" dirty="0">
                <a:solidFill>
                  <a:srgbClr val="FFFF99"/>
                </a:solidFill>
              </a:rPr>
              <a:t>Impatient </a:t>
            </a:r>
            <a:r>
              <a:rPr lang="en-IE" sz="2800" b="1" dirty="0" smtClean="0">
                <a:solidFill>
                  <a:srgbClr val="FFFF99"/>
                </a:solidFill>
              </a:rPr>
              <a:t>   Selfish   Immature   Unrealistic</a:t>
            </a:r>
            <a:r>
              <a:rPr lang="en-IE" sz="2800" b="1" dirty="0" smtClean="0">
                <a:solidFill>
                  <a:schemeClr val="bg1"/>
                </a:solidFill>
              </a:rPr>
              <a:t>    </a:t>
            </a:r>
            <a:endParaRPr lang="en-IE" sz="2800" b="1" dirty="0">
              <a:solidFill>
                <a:schemeClr val="bg1"/>
              </a:solidFill>
            </a:endParaRPr>
          </a:p>
        </p:txBody>
      </p:sp>
      <p:graphicFrame>
        <p:nvGraphicFramePr>
          <p:cNvPr id="10" name="Chart 9"/>
          <p:cNvGraphicFramePr/>
          <p:nvPr/>
        </p:nvGraphicFramePr>
        <p:xfrm>
          <a:off x="0" y="1749288"/>
          <a:ext cx="9144000" cy="5108712"/>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1"/>
          <p:cNvSpPr>
            <a:spLocks noGrp="1"/>
          </p:cNvSpPr>
          <p:nvPr>
            <p:ph type="sldNum" sz="quarter" idx="12"/>
          </p:nvPr>
        </p:nvSpPr>
        <p:spPr>
          <a:xfrm>
            <a:off x="457200" y="6245225"/>
            <a:ext cx="2133600" cy="476250"/>
          </a:xfrm>
          <a:noFill/>
        </p:spPr>
        <p:txBody>
          <a:bodyPr/>
          <a:lstStyle/>
          <a:p>
            <a:pPr algn="l"/>
            <a:fld id="{B92D3977-C458-4EC5-8003-B51CA6139CAD}" type="slidenum">
              <a:rPr lang="en-GB" smtClean="0"/>
              <a:pPr algn="l"/>
              <a:t>11</a:t>
            </a:fld>
            <a:endParaRPr lang="en-GB" dirty="0" smtClean="0"/>
          </a:p>
        </p:txBody>
      </p:sp>
      <p:sp>
        <p:nvSpPr>
          <p:cNvPr id="4" name="TextBox 3"/>
          <p:cNvSpPr txBox="1"/>
          <p:nvPr/>
        </p:nvSpPr>
        <p:spPr>
          <a:xfrm>
            <a:off x="0" y="154547"/>
            <a:ext cx="9144000" cy="646331"/>
          </a:xfrm>
          <a:prstGeom prst="rect">
            <a:avLst/>
          </a:prstGeom>
          <a:noFill/>
        </p:spPr>
        <p:txBody>
          <a:bodyPr wrap="square">
            <a:spAutoFit/>
          </a:bodyPr>
          <a:lstStyle/>
          <a:p>
            <a:pPr algn="ctr">
              <a:defRPr/>
            </a:pPr>
            <a:r>
              <a:rPr lang="en-IE" sz="3600" b="1" dirty="0">
                <a:solidFill>
                  <a:schemeClr val="bg1"/>
                </a:solidFill>
                <a:latin typeface="+mn-lt"/>
              </a:rPr>
              <a:t>Prototypical Images of Drivers who Speed </a:t>
            </a:r>
          </a:p>
        </p:txBody>
      </p:sp>
      <p:sp>
        <p:nvSpPr>
          <p:cNvPr id="6" name="TextBox 5"/>
          <p:cNvSpPr txBox="1">
            <a:spLocks noChangeArrowheads="1"/>
          </p:cNvSpPr>
          <p:nvPr/>
        </p:nvSpPr>
        <p:spPr bwMode="auto">
          <a:xfrm>
            <a:off x="0" y="901145"/>
            <a:ext cx="9144000" cy="523220"/>
          </a:xfrm>
          <a:prstGeom prst="rect">
            <a:avLst/>
          </a:prstGeom>
          <a:noFill/>
          <a:ln w="9525">
            <a:noFill/>
            <a:miter lim="800000"/>
            <a:headEnd/>
            <a:tailEnd/>
          </a:ln>
        </p:spPr>
        <p:txBody>
          <a:bodyPr wrap="square">
            <a:spAutoFit/>
          </a:bodyPr>
          <a:lstStyle/>
          <a:p>
            <a:pPr>
              <a:buFont typeface="Courier New" pitchFamily="49" charset="0"/>
              <a:buChar char="o"/>
            </a:pPr>
            <a:r>
              <a:rPr lang="en-IE" sz="2800" dirty="0" smtClean="0"/>
              <a:t> </a:t>
            </a:r>
            <a:r>
              <a:rPr lang="en-IE" sz="2800" b="1" dirty="0">
                <a:solidFill>
                  <a:schemeClr val="bg1"/>
                </a:solidFill>
              </a:rPr>
              <a:t>Cool     Popular     Responsible    Smart     </a:t>
            </a:r>
            <a:r>
              <a:rPr lang="en-IE" sz="2800" b="1" dirty="0" smtClean="0">
                <a:solidFill>
                  <a:schemeClr val="bg1"/>
                </a:solidFill>
              </a:rPr>
              <a:t>Skilful</a:t>
            </a:r>
            <a:endParaRPr lang="en-IE" sz="2800" b="1" dirty="0">
              <a:solidFill>
                <a:schemeClr val="bg1"/>
              </a:solidFill>
            </a:endParaRPr>
          </a:p>
        </p:txBody>
      </p:sp>
      <p:graphicFrame>
        <p:nvGraphicFramePr>
          <p:cNvPr id="8" name="Chart 7"/>
          <p:cNvGraphicFramePr/>
          <p:nvPr/>
        </p:nvGraphicFramePr>
        <p:xfrm>
          <a:off x="0" y="1482811"/>
          <a:ext cx="9144000" cy="5196285"/>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3"/>
          <p:cNvSpPr>
            <a:spLocks noGrp="1"/>
          </p:cNvSpPr>
          <p:nvPr>
            <p:ph type="title"/>
          </p:nvPr>
        </p:nvSpPr>
        <p:spPr/>
        <p:txBody>
          <a:bodyPr/>
          <a:lstStyle/>
          <a:p>
            <a:r>
              <a:rPr lang="en-IE" b="1" dirty="0" smtClean="0"/>
              <a:t>Students’ Views</a:t>
            </a:r>
          </a:p>
        </p:txBody>
      </p:sp>
      <p:sp>
        <p:nvSpPr>
          <p:cNvPr id="19459" name="Content Placeholder 2"/>
          <p:cNvSpPr>
            <a:spLocks noGrp="1"/>
          </p:cNvSpPr>
          <p:nvPr>
            <p:ph idx="1"/>
          </p:nvPr>
        </p:nvSpPr>
        <p:spPr>
          <a:xfrm>
            <a:off x="457200" y="1228725"/>
            <a:ext cx="8229600" cy="5372100"/>
          </a:xfrm>
        </p:spPr>
        <p:txBody>
          <a:bodyPr/>
          <a:lstStyle/>
          <a:p>
            <a:r>
              <a:rPr lang="en-IE" b="1" dirty="0" smtClean="0"/>
              <a:t>Enjoyable aspects of DE courses	</a:t>
            </a:r>
          </a:p>
          <a:p>
            <a:pPr lvl="1"/>
            <a:r>
              <a:rPr lang="en-IE" b="1" dirty="0" smtClean="0"/>
              <a:t>Classroom-based groups – DVD</a:t>
            </a:r>
          </a:p>
          <a:p>
            <a:pPr lvl="1"/>
            <a:r>
              <a:rPr lang="en-IE" b="1" dirty="0" smtClean="0"/>
              <a:t>Single session groups – Practicals &amp; Lectures</a:t>
            </a:r>
          </a:p>
          <a:p>
            <a:pPr lvl="1"/>
            <a:r>
              <a:rPr lang="en-IE" b="1" dirty="0" smtClean="0"/>
              <a:t>Only 3</a:t>
            </a:r>
            <a:r>
              <a:rPr lang="en-IE" b="1" dirty="0" smtClean="0"/>
              <a:t>% didn’t enjoy the course</a:t>
            </a:r>
          </a:p>
          <a:p>
            <a:r>
              <a:rPr lang="en-IE" b="1" dirty="0" smtClean="0"/>
              <a:t>Beneficial aspects</a:t>
            </a:r>
          </a:p>
          <a:p>
            <a:pPr lvl="1"/>
            <a:r>
              <a:rPr lang="en-IE" b="1" dirty="0" smtClean="0"/>
              <a:t>Learning the Rules of the Road</a:t>
            </a:r>
          </a:p>
          <a:p>
            <a:r>
              <a:rPr lang="en-IE" b="1" dirty="0" smtClean="0"/>
              <a:t>Suggested Improvements</a:t>
            </a:r>
          </a:p>
          <a:p>
            <a:pPr lvl="1"/>
            <a:r>
              <a:rPr lang="en-IE" b="1" dirty="0" smtClean="0"/>
              <a:t>Include / extend practical elements		</a:t>
            </a:r>
          </a:p>
          <a:p>
            <a:pPr lvl="1"/>
            <a:r>
              <a:rPr lang="en-IE" b="1" dirty="0" smtClean="0"/>
              <a:t>Add Rules of the Road</a:t>
            </a:r>
          </a:p>
          <a:p>
            <a:pPr lvl="1"/>
            <a:r>
              <a:rPr lang="en-IE" b="1" dirty="0" smtClean="0"/>
              <a:t>Course is satisfactory</a:t>
            </a:r>
          </a:p>
          <a:p>
            <a:pPr lvl="1"/>
            <a:endParaRPr lang="en-IE" dirty="0" smtClean="0"/>
          </a:p>
          <a:p>
            <a:pPr lvl="1"/>
            <a:endParaRPr lang="en-IE" dirty="0" smtClean="0"/>
          </a:p>
        </p:txBody>
      </p:sp>
      <p:sp>
        <p:nvSpPr>
          <p:cNvPr id="4" name="Slide Number Placeholder 3"/>
          <p:cNvSpPr>
            <a:spLocks noGrp="1"/>
          </p:cNvSpPr>
          <p:nvPr>
            <p:ph type="sldNum" sz="quarter" idx="12"/>
          </p:nvPr>
        </p:nvSpPr>
        <p:spPr/>
        <p:txBody>
          <a:bodyPr/>
          <a:lstStyle/>
          <a:p>
            <a:pPr>
              <a:defRPr/>
            </a:pPr>
            <a:fld id="{A632B3AB-3A7A-4960-BAC3-3BF702CF33F7}" type="slidenum">
              <a:rPr lang="en-GB" smtClean="0"/>
              <a:pPr>
                <a:defRPr/>
              </a:pPr>
              <a:t>12</a:t>
            </a:fld>
            <a:endParaRPr lang="en-GB"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18903"/>
          </a:xfrm>
        </p:spPr>
        <p:txBody>
          <a:bodyPr/>
          <a:lstStyle/>
          <a:p>
            <a:r>
              <a:rPr lang="en-IE" b="1" dirty="0" smtClean="0"/>
              <a:t>Summary and conclusions</a:t>
            </a:r>
            <a:endParaRPr lang="en-IE" b="1" dirty="0"/>
          </a:p>
        </p:txBody>
      </p:sp>
      <p:sp>
        <p:nvSpPr>
          <p:cNvPr id="3" name="Content Placeholder 2"/>
          <p:cNvSpPr>
            <a:spLocks noGrp="1"/>
          </p:cNvSpPr>
          <p:nvPr>
            <p:ph idx="1"/>
          </p:nvPr>
        </p:nvSpPr>
        <p:spPr>
          <a:xfrm>
            <a:off x="0" y="953589"/>
            <a:ext cx="9144000" cy="5904411"/>
          </a:xfrm>
        </p:spPr>
        <p:txBody>
          <a:bodyPr>
            <a:normAutofit lnSpcReduction="10000"/>
          </a:bodyPr>
          <a:lstStyle/>
          <a:p>
            <a:r>
              <a:rPr lang="en-IE" dirty="0" smtClean="0"/>
              <a:t>Pre-driving adolescents have some knowledge, risk perception skills and attitudes towards speeding</a:t>
            </a:r>
          </a:p>
          <a:p>
            <a:r>
              <a:rPr lang="en-IE" dirty="0" smtClean="0"/>
              <a:t>Pre-driver education has a small short-term effect on knowledge, risk perception skills and attitudes</a:t>
            </a:r>
          </a:p>
          <a:p>
            <a:r>
              <a:rPr lang="en-IE" dirty="0" smtClean="0"/>
              <a:t>Consistent effect of impulsivity on baseline scores</a:t>
            </a:r>
          </a:p>
          <a:p>
            <a:r>
              <a:rPr lang="en-IE" dirty="0" smtClean="0"/>
              <a:t>Students and teachers believe that the courses are beneficial</a:t>
            </a:r>
          </a:p>
          <a:p>
            <a:r>
              <a:rPr lang="en-IE" dirty="0" smtClean="0"/>
              <a:t>Students want more practical content</a:t>
            </a:r>
          </a:p>
          <a:p>
            <a:r>
              <a:rPr lang="en-IE" dirty="0" smtClean="0"/>
              <a:t>Study limitations</a:t>
            </a:r>
          </a:p>
          <a:p>
            <a:pPr lvl="1"/>
            <a:r>
              <a:rPr lang="en-IE" dirty="0" smtClean="0"/>
              <a:t>Self-report</a:t>
            </a:r>
          </a:p>
          <a:p>
            <a:pPr lvl="1"/>
            <a:r>
              <a:rPr lang="en-IE" dirty="0" smtClean="0"/>
              <a:t>Study underpowered – More groups needed for HLM</a:t>
            </a:r>
          </a:p>
          <a:p>
            <a:pPr lvl="1"/>
            <a:endParaRPr lang="en-IE" dirty="0" smtClean="0"/>
          </a:p>
          <a:p>
            <a:pPr lvl="1"/>
            <a:endParaRPr lang="en-IE" dirty="0" smtClean="0"/>
          </a:p>
          <a:p>
            <a:endParaRPr lang="en-IE" dirty="0"/>
          </a:p>
        </p:txBody>
      </p:sp>
      <p:sp>
        <p:nvSpPr>
          <p:cNvPr id="4" name="Slide Number Placeholder 3"/>
          <p:cNvSpPr>
            <a:spLocks noGrp="1"/>
          </p:cNvSpPr>
          <p:nvPr>
            <p:ph type="sldNum" sz="quarter" idx="12"/>
          </p:nvPr>
        </p:nvSpPr>
        <p:spPr/>
        <p:txBody>
          <a:bodyPr/>
          <a:lstStyle/>
          <a:p>
            <a:pPr>
              <a:defRPr/>
            </a:pPr>
            <a:fld id="{A632B3AB-3A7A-4960-BAC3-3BF702CF33F7}" type="slidenum">
              <a:rPr lang="en-GB" smtClean="0"/>
              <a:pPr>
                <a:defRPr/>
              </a:pPr>
              <a:t>13</a:t>
            </a:fld>
            <a:endParaRPr lang="en-GB"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1763"/>
            <a:ext cx="8229600" cy="983805"/>
          </a:xfrm>
          <a:noFill/>
        </p:spPr>
        <p:txBody>
          <a:bodyPr/>
          <a:lstStyle/>
          <a:p>
            <a:r>
              <a:rPr lang="en-IE" b="1" dirty="0" smtClean="0"/>
              <a:t>Thanks for your attention!</a:t>
            </a:r>
            <a:endParaRPr lang="en-IE" b="1" dirty="0"/>
          </a:p>
        </p:txBody>
      </p:sp>
      <p:sp>
        <p:nvSpPr>
          <p:cNvPr id="3" name="Content Placeholder 2"/>
          <p:cNvSpPr>
            <a:spLocks noGrp="1"/>
          </p:cNvSpPr>
          <p:nvPr>
            <p:ph idx="1"/>
          </p:nvPr>
        </p:nvSpPr>
        <p:spPr>
          <a:xfrm>
            <a:off x="457200" y="1060704"/>
            <a:ext cx="8229600" cy="5358383"/>
          </a:xfrm>
        </p:spPr>
        <p:txBody>
          <a:bodyPr/>
          <a:lstStyle/>
          <a:p>
            <a:endParaRPr lang="en-IE" dirty="0"/>
          </a:p>
        </p:txBody>
      </p:sp>
      <p:sp>
        <p:nvSpPr>
          <p:cNvPr id="4" name="Slide Number Placeholder 3"/>
          <p:cNvSpPr>
            <a:spLocks noGrp="1"/>
          </p:cNvSpPr>
          <p:nvPr>
            <p:ph type="sldNum" sz="quarter" idx="12"/>
          </p:nvPr>
        </p:nvSpPr>
        <p:spPr/>
        <p:txBody>
          <a:bodyPr/>
          <a:lstStyle/>
          <a:p>
            <a:pPr>
              <a:defRPr/>
            </a:pPr>
            <a:fld id="{A632B3AB-3A7A-4960-BAC3-3BF702CF33F7}" type="slidenum">
              <a:rPr lang="en-GB" smtClean="0"/>
              <a:pPr>
                <a:defRPr/>
              </a:pPr>
              <a:t>14</a:t>
            </a:fld>
            <a:endParaRPr lang="en-GB" dirty="0"/>
          </a:p>
        </p:txBody>
      </p:sp>
      <p:pic>
        <p:nvPicPr>
          <p:cNvPr id="5" name="Picture 2" descr="C:\Documents and Settings\ryanf1\My Documents\My Pictures\My Pictures\Driving Images\drivers_ed.jpg"/>
          <p:cNvPicPr>
            <a:picLocks noChangeAspect="1" noChangeArrowheads="1"/>
          </p:cNvPicPr>
          <p:nvPr/>
        </p:nvPicPr>
        <p:blipFill>
          <a:blip r:embed="rId3" cstate="print"/>
          <a:srcRect/>
          <a:stretch>
            <a:fillRect/>
          </a:stretch>
        </p:blipFill>
        <p:spPr bwMode="auto">
          <a:xfrm>
            <a:off x="457200" y="1033671"/>
            <a:ext cx="8229600" cy="4581318"/>
          </a:xfrm>
          <a:prstGeom prst="rect">
            <a:avLst/>
          </a:prstGeom>
          <a:noFill/>
          <a:ln w="9525">
            <a:noFill/>
            <a:miter lim="800000"/>
            <a:headEnd/>
            <a:tailEnd/>
          </a:ln>
        </p:spPr>
      </p:pic>
      <p:sp>
        <p:nvSpPr>
          <p:cNvPr id="6" name="TextBox 5"/>
          <p:cNvSpPr txBox="1"/>
          <p:nvPr/>
        </p:nvSpPr>
        <p:spPr>
          <a:xfrm>
            <a:off x="347472" y="5705856"/>
            <a:ext cx="7772400" cy="707886"/>
          </a:xfrm>
          <a:prstGeom prst="rect">
            <a:avLst/>
          </a:prstGeom>
          <a:noFill/>
        </p:spPr>
        <p:txBody>
          <a:bodyPr wrap="square" rtlCol="0">
            <a:spAutoFit/>
          </a:bodyPr>
          <a:lstStyle/>
          <a:p>
            <a:r>
              <a:rPr lang="en-IE" sz="4000" b="1" dirty="0" smtClean="0">
                <a:solidFill>
                  <a:srgbClr val="FFFF99"/>
                </a:solidFill>
              </a:rPr>
              <a:t>     Any questions?</a:t>
            </a:r>
            <a:endParaRPr lang="en-IE" sz="4000" dirty="0">
              <a:solidFill>
                <a:srgbClr val="FFFF99"/>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468313" y="115888"/>
            <a:ext cx="8229600" cy="1081087"/>
          </a:xfrm>
        </p:spPr>
        <p:txBody>
          <a:bodyPr/>
          <a:lstStyle/>
          <a:p>
            <a:r>
              <a:rPr lang="en-IE" b="1" dirty="0" smtClean="0"/>
              <a:t>References</a:t>
            </a:r>
          </a:p>
        </p:txBody>
      </p:sp>
      <p:sp>
        <p:nvSpPr>
          <p:cNvPr id="21507" name="Content Placeholder 2"/>
          <p:cNvSpPr>
            <a:spLocks noGrp="1"/>
          </p:cNvSpPr>
          <p:nvPr>
            <p:ph idx="1"/>
          </p:nvPr>
        </p:nvSpPr>
        <p:spPr>
          <a:xfrm>
            <a:off x="0" y="1484313"/>
            <a:ext cx="9144000" cy="5257800"/>
          </a:xfrm>
        </p:spPr>
        <p:txBody>
          <a:bodyPr/>
          <a:lstStyle/>
          <a:p>
            <a:pPr>
              <a:buFont typeface="Wingdings" pitchFamily="2" charset="2"/>
              <a:buNone/>
            </a:pPr>
            <a:r>
              <a:rPr lang="en-US" sz="1800" dirty="0" smtClean="0"/>
              <a:t>Arnett, J. (1994). Sensation seeking: A new conceptualization and a new scale. </a:t>
            </a:r>
            <a:r>
              <a:rPr lang="en-US" sz="1800" i="1" dirty="0" smtClean="0"/>
              <a:t>Personality and Individual Differences, 16(2), 289-296. </a:t>
            </a:r>
          </a:p>
          <a:p>
            <a:pPr>
              <a:buFontTx/>
              <a:buNone/>
            </a:pPr>
            <a:r>
              <a:rPr lang="en-US" sz="1800" dirty="0" smtClean="0"/>
              <a:t>Clinton, K. M., &amp; Lonero, L. (2006). Evaluating Driver Education Programs (pp. 335). Washington DC: AAA Foundation for Traffic Safety.</a:t>
            </a:r>
            <a:endParaRPr lang="en-US" sz="1800" i="1" dirty="0" smtClean="0"/>
          </a:p>
          <a:p>
            <a:pPr>
              <a:buFont typeface="Wingdings" pitchFamily="2" charset="2"/>
              <a:buNone/>
            </a:pPr>
            <a:r>
              <a:rPr lang="en-US" sz="1800" dirty="0" smtClean="0"/>
              <a:t>Goldberg, L. R., Johnson, J. A., </a:t>
            </a:r>
            <a:r>
              <a:rPr lang="en-US" sz="1800" dirty="0" err="1" smtClean="0"/>
              <a:t>Eber</a:t>
            </a:r>
            <a:r>
              <a:rPr lang="en-US" sz="1800" dirty="0" smtClean="0"/>
              <a:t>, H. W., Hogan, R., Ashton, M. C., </a:t>
            </a:r>
            <a:r>
              <a:rPr lang="en-US" sz="1800" dirty="0" err="1" smtClean="0"/>
              <a:t>Cloninger</a:t>
            </a:r>
            <a:r>
              <a:rPr lang="en-US" sz="1800" dirty="0" smtClean="0"/>
              <a:t>, C. R., et al. (2006). The International Personality Item Pool and the future of public-domain personality measures. </a:t>
            </a:r>
            <a:r>
              <a:rPr lang="en-US" sz="1800" i="1" dirty="0" smtClean="0"/>
              <a:t>Journal of Research in Personality(40), 84-96. </a:t>
            </a:r>
          </a:p>
          <a:p>
            <a:pPr>
              <a:buFont typeface="Wingdings" pitchFamily="2" charset="2"/>
              <a:buNone/>
            </a:pPr>
            <a:r>
              <a:rPr lang="en-US" sz="1800" dirty="0" smtClean="0"/>
              <a:t>Reason, J. T., </a:t>
            </a:r>
            <a:r>
              <a:rPr lang="en-US" sz="1800" dirty="0" err="1" smtClean="0"/>
              <a:t>Manstead</a:t>
            </a:r>
            <a:r>
              <a:rPr lang="en-US" sz="1800" dirty="0" smtClean="0"/>
              <a:t>, A. S. R., </a:t>
            </a:r>
            <a:r>
              <a:rPr lang="en-US" sz="1800" dirty="0" err="1" smtClean="0"/>
              <a:t>Stradling</a:t>
            </a:r>
            <a:r>
              <a:rPr lang="en-US" sz="1800" dirty="0" smtClean="0"/>
              <a:t>, S. G., Baxter, J. S., &amp; Campbell, K. (1990). Errors and violations on the road: a real distinction? </a:t>
            </a:r>
            <a:r>
              <a:rPr lang="en-US" sz="1800" i="1" dirty="0" err="1" smtClean="0"/>
              <a:t>Erognomics</a:t>
            </a:r>
            <a:r>
              <a:rPr lang="en-US" sz="1800" i="1" dirty="0" smtClean="0"/>
              <a:t>(33), 1615-1332. </a:t>
            </a:r>
            <a:endParaRPr lang="en-US" sz="1800" dirty="0" smtClean="0"/>
          </a:p>
          <a:p>
            <a:pPr>
              <a:buFont typeface="Wingdings" pitchFamily="2" charset="2"/>
              <a:buNone/>
            </a:pPr>
            <a:r>
              <a:rPr lang="en-US" sz="1800" dirty="0" err="1" smtClean="0"/>
              <a:t>Spinella</a:t>
            </a:r>
            <a:r>
              <a:rPr lang="en-US" sz="1800" dirty="0" smtClean="0"/>
              <a:t>, M. (2007). Normative data and a short form of the Barratt Impulsiveness Scale. </a:t>
            </a:r>
            <a:r>
              <a:rPr lang="en-US" sz="1800" i="1" dirty="0" smtClean="0"/>
              <a:t>Intern. Journal Neuroscience(117), 359-368.</a:t>
            </a:r>
          </a:p>
          <a:p>
            <a:pPr>
              <a:buFont typeface="Wingdings" pitchFamily="2" charset="2"/>
              <a:buNone/>
            </a:pPr>
            <a:r>
              <a:rPr lang="en-US" sz="1200" i="1" dirty="0" smtClean="0"/>
              <a:t> </a:t>
            </a:r>
            <a:endParaRPr lang="en-IE" sz="1200" dirty="0" smtClean="0"/>
          </a:p>
        </p:txBody>
      </p:sp>
      <p:sp>
        <p:nvSpPr>
          <p:cNvPr id="4" name="Slide Number Placeholder 3"/>
          <p:cNvSpPr>
            <a:spLocks noGrp="1"/>
          </p:cNvSpPr>
          <p:nvPr>
            <p:ph type="sldNum" sz="quarter" idx="12"/>
          </p:nvPr>
        </p:nvSpPr>
        <p:spPr/>
        <p:txBody>
          <a:bodyPr/>
          <a:lstStyle/>
          <a:p>
            <a:pPr>
              <a:defRPr/>
            </a:pPr>
            <a:fld id="{A632B3AB-3A7A-4960-BAC3-3BF702CF33F7}" type="slidenum">
              <a:rPr lang="en-GB" smtClean="0"/>
              <a:pPr>
                <a:defRPr/>
              </a:pPr>
              <a:t>15</a:t>
            </a:fld>
            <a:endParaRPr lang="en-GB"/>
          </a:p>
        </p:txBody>
      </p:sp>
      <p:pic>
        <p:nvPicPr>
          <p:cNvPr id="5" name="~PP1396.WAV">
            <a:hlinkClick r:id="" action="ppaction://media"/>
          </p:cNvPr>
          <p:cNvPicPr>
            <a:picLocks noRot="1" noChangeAspect="1"/>
          </p:cNvPicPr>
          <p:nvPr>
            <a:wavAudioFile r:embed="rId1" name="~PP1396.WAV"/>
          </p:nvPr>
        </p:nvPicPr>
        <p:blipFill>
          <a:blip r:embed="rId4" cstate="print"/>
          <a:stretch>
            <a:fillRect/>
          </a:stretch>
        </p:blipFill>
        <p:spPr>
          <a:xfrm>
            <a:off x="8697913" y="6411913"/>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0.5|86.8"/>
</p:tagLst>
</file>

<file path=ppt/tags/tag2.xml><?xml version="1.0" encoding="utf-8"?>
<p:tagLst xmlns:a="http://schemas.openxmlformats.org/drawingml/2006/main" xmlns:r="http://schemas.openxmlformats.org/officeDocument/2006/relationships" xmlns:p="http://schemas.openxmlformats.org/presentationml/2006/main">
  <p:tag name="TIMING" val="|0.7"/>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14693</TotalTime>
  <Words>2975</Words>
  <Application>Microsoft Office PowerPoint</Application>
  <PresentationFormat>On-screen Show (4:3)</PresentationFormat>
  <Paragraphs>389</Paragraphs>
  <Slides>15</Slides>
  <Notes>15</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Courier New</vt:lpstr>
      <vt:lpstr>Wingdings</vt:lpstr>
      <vt:lpstr>Office Theme</vt:lpstr>
      <vt:lpstr>Evaluating pre-driver road safety  education interventions for secondary school students</vt:lpstr>
      <vt:lpstr>Outline</vt:lpstr>
      <vt:lpstr> Young driver problem</vt:lpstr>
      <vt:lpstr>Aims of the Project </vt:lpstr>
      <vt:lpstr>Participants</vt:lpstr>
      <vt:lpstr>Questionnaire Measures</vt:lpstr>
      <vt:lpstr>PowerPoint Presentation</vt:lpstr>
      <vt:lpstr>Cognitive Skills - Risk Perception</vt:lpstr>
      <vt:lpstr>Vignette - Consequences</vt:lpstr>
      <vt:lpstr>PowerPoint Presentation</vt:lpstr>
      <vt:lpstr>PowerPoint Presentation</vt:lpstr>
      <vt:lpstr>Students’ Views</vt:lpstr>
      <vt:lpstr>Summary and conclusions</vt:lpstr>
      <vt:lpstr>Thanks for your attention!</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Blue Plasma Template</dc:title>
  <dc:creator>Presentation Magazine</dc:creator>
  <cp:lastModifiedBy>Margaret Ryan</cp:lastModifiedBy>
  <cp:revision>912</cp:revision>
  <dcterms:created xsi:type="dcterms:W3CDTF">2008-11-24T14:49:30Z</dcterms:created>
  <dcterms:modified xsi:type="dcterms:W3CDTF">2015-02-26T12:01:57Z</dcterms:modified>
</cp:coreProperties>
</file>