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77" r:id="rId3"/>
    <p:sldId id="282" r:id="rId4"/>
    <p:sldId id="281" r:id="rId5"/>
    <p:sldId id="265" r:id="rId6"/>
    <p:sldId id="278" r:id="rId7"/>
    <p:sldId id="280" r:id="rId8"/>
    <p:sldId id="274" r:id="rId9"/>
    <p:sldId id="284" r:id="rId10"/>
    <p:sldId id="285" r:id="rId11"/>
    <p:sldId id="276" r:id="rId12"/>
    <p:sldId id="28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-126" y="-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IE" sz="2000" dirty="0" smtClean="0"/>
              <a:t> </a:t>
            </a:r>
            <a:endParaRPr lang="en-IE" sz="2000" dirty="0"/>
          </a:p>
        </c:rich>
      </c:tx>
      <c:layout>
        <c:manualLayout>
          <c:xMode val="edge"/>
          <c:yMode val="edge"/>
          <c:x val="0.32013242899093058"/>
          <c:y val="3.426791277258566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2297246608573323"/>
          <c:y val="8.0502328329047773E-2"/>
          <c:w val="0.47146771229351847"/>
          <c:h val="0.64119339645771567"/>
        </c:manualLayout>
      </c:layout>
      <c:lineChart>
        <c:grouping val="standard"/>
        <c:varyColors val="0"/>
        <c:ser>
          <c:idx val="0"/>
          <c:order val="0"/>
          <c:tx>
            <c:v>At-risk infant</c:v>
          </c:tx>
          <c:spPr>
            <a:ln w="38100">
              <a:solidFill>
                <a:schemeClr val="accent1">
                  <a:lumMod val="50000"/>
                </a:schemeClr>
              </a:solidFill>
              <a:prstDash val="dash"/>
            </a:ln>
          </c:spPr>
          <c:marker>
            <c:symbol val="none"/>
          </c:marker>
          <c:cat>
            <c:numLit>
              <c:formatCode>General</c:formatCode>
              <c:ptCount val="2"/>
              <c:pt idx="0">
                <c:v>12</c:v>
              </c:pt>
              <c:pt idx="1">
                <c:v>18</c:v>
              </c:pt>
            </c:numLit>
          </c:cat>
          <c:val>
            <c:numRef>
              <c:f>'[Formatted Interactions.xls]Sheet1'!$B$26:$C$26</c:f>
              <c:numCache>
                <c:formatCode>General</c:formatCode>
                <c:ptCount val="2"/>
                <c:pt idx="0">
                  <c:v>586.072</c:v>
                </c:pt>
                <c:pt idx="1">
                  <c:v>554.05799999999999</c:v>
                </c:pt>
              </c:numCache>
            </c:numRef>
          </c:val>
          <c:smooth val="0"/>
        </c:ser>
        <c:ser>
          <c:idx val="1"/>
          <c:order val="1"/>
          <c:tx>
            <c:v>Low-risk infant</c:v>
          </c:tx>
          <c:spPr>
            <a:ln w="38100">
              <a:solidFill>
                <a:srgbClr val="FF0000"/>
              </a:solidFill>
              <a:prstDash val="dash"/>
            </a:ln>
          </c:spPr>
          <c:marker>
            <c:symbol val="none"/>
          </c:marker>
          <c:cat>
            <c:numLit>
              <c:formatCode>General</c:formatCode>
              <c:ptCount val="2"/>
              <c:pt idx="0">
                <c:v>12</c:v>
              </c:pt>
              <c:pt idx="1">
                <c:v>18</c:v>
              </c:pt>
            </c:numLit>
          </c:cat>
          <c:val>
            <c:numRef>
              <c:f>'[Formatted Interactions.xls]Sheet1'!$B$27:$C$27</c:f>
              <c:numCache>
                <c:formatCode>General</c:formatCode>
                <c:ptCount val="2"/>
                <c:pt idx="0">
                  <c:v>562.38562999999999</c:v>
                </c:pt>
                <c:pt idx="1">
                  <c:v>539.81439999999998</c:v>
                </c:pt>
              </c:numCache>
            </c:numRef>
          </c:val>
          <c:smooth val="0"/>
        </c:ser>
        <c:ser>
          <c:idx val="2"/>
          <c:order val="2"/>
          <c:tx>
            <c:v>At-risk mother</c:v>
          </c:tx>
          <c:spPr>
            <a:ln w="38100">
              <a:solidFill>
                <a:schemeClr val="accent1">
                  <a:lumMod val="50000"/>
                </a:schemeClr>
              </a:solidFill>
              <a:prstDash val="solid"/>
            </a:ln>
          </c:spPr>
          <c:marker>
            <c:symbol val="none"/>
          </c:marker>
          <c:cat>
            <c:numLit>
              <c:formatCode>General</c:formatCode>
              <c:ptCount val="2"/>
              <c:pt idx="0">
                <c:v>12</c:v>
              </c:pt>
              <c:pt idx="1">
                <c:v>18</c:v>
              </c:pt>
            </c:numLit>
          </c:cat>
          <c:val>
            <c:numRef>
              <c:f>'[Formatted Interactions.xls]Sheet1'!$B$28:$C$28</c:f>
              <c:numCache>
                <c:formatCode>General</c:formatCode>
                <c:ptCount val="2"/>
                <c:pt idx="0">
                  <c:v>618.85559999999998</c:v>
                </c:pt>
                <c:pt idx="1">
                  <c:v>612.31200000000001</c:v>
                </c:pt>
              </c:numCache>
            </c:numRef>
          </c:val>
          <c:smooth val="0"/>
        </c:ser>
        <c:ser>
          <c:idx val="3"/>
          <c:order val="3"/>
          <c:tx>
            <c:v>Low-risk mother</c:v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numLit>
              <c:formatCode>General</c:formatCode>
              <c:ptCount val="2"/>
              <c:pt idx="0">
                <c:v>12</c:v>
              </c:pt>
              <c:pt idx="1">
                <c:v>18</c:v>
              </c:pt>
            </c:numLit>
          </c:cat>
          <c:val>
            <c:numRef>
              <c:f>'[Formatted Interactions.xls]Sheet1'!$B$29:$C$29</c:f>
              <c:numCache>
                <c:formatCode>General</c:formatCode>
                <c:ptCount val="2"/>
                <c:pt idx="0">
                  <c:v>613.35709999999995</c:v>
                </c:pt>
                <c:pt idx="1">
                  <c:v>605.48569999999995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183680"/>
        <c:axId val="40198144"/>
      </c:lineChart>
      <c:catAx>
        <c:axId val="401836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IE" sz="1800" dirty="0"/>
                  <a:t>Infant age (</a:t>
                </a:r>
                <a:r>
                  <a:rPr lang="en-IE" sz="1800" baseline="0" dirty="0"/>
                  <a:t>months</a:t>
                </a:r>
                <a:r>
                  <a:rPr lang="en-IE" sz="1800" dirty="0"/>
                  <a:t>)</a:t>
                </a:r>
              </a:p>
            </c:rich>
          </c:tx>
          <c:layout>
            <c:manualLayout>
              <c:xMode val="edge"/>
              <c:yMode val="edge"/>
              <c:x val="0.35877614614264286"/>
              <c:y val="0.8748421560962452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01981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0198144"/>
        <c:scaling>
          <c:orientation val="minMax"/>
        </c:scaling>
        <c:delete val="0"/>
        <c:axPos val="l"/>
        <c:majorGridlines>
          <c:spPr>
            <a:ln w="3175">
              <a:noFill/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IE" sz="1800" b="0"/>
                  <a:t>Pitch range (Hz)</a:t>
                </a:r>
              </a:p>
            </c:rich>
          </c:tx>
          <c:layout>
            <c:manualLayout>
              <c:xMode val="edge"/>
              <c:yMode val="edge"/>
              <c:x val="7.6637650445405756E-2"/>
              <c:y val="0.18746021381524686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0183680"/>
        <c:crosses val="autoZero"/>
        <c:crossBetween val="between"/>
      </c:valAx>
      <c:spPr>
        <a:noFill/>
        <a:ln w="12700">
          <a:noFill/>
          <a:prstDash val="solid"/>
        </a:ln>
      </c:spPr>
    </c:plotArea>
    <c:legend>
      <c:legendPos val="r"/>
      <c:layout>
        <c:manualLayout>
          <c:xMode val="edge"/>
          <c:yMode val="edge"/>
          <c:x val="0.75012718079357721"/>
          <c:y val="0.14347448991551565"/>
          <c:w val="0.24038425416588402"/>
          <c:h val="0.3064717105405280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3175">
      <a:noFill/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684611434440261"/>
          <c:y val="0.13993526946900356"/>
          <c:w val="0.47708082445576649"/>
          <c:h val="0.6235547256554731"/>
        </c:manualLayout>
      </c:layout>
      <c:lineChart>
        <c:grouping val="standard"/>
        <c:varyColors val="0"/>
        <c:ser>
          <c:idx val="0"/>
          <c:order val="0"/>
          <c:tx>
            <c:v>At-risk infant</c:v>
          </c:tx>
          <c:spPr>
            <a:ln w="38100">
              <a:solidFill>
                <a:schemeClr val="accent1">
                  <a:lumMod val="50000"/>
                </a:schemeClr>
              </a:solidFill>
              <a:prstDash val="dash"/>
            </a:ln>
          </c:spPr>
          <c:marker>
            <c:symbol val="none"/>
          </c:marker>
          <c:cat>
            <c:numLit>
              <c:formatCode>General</c:formatCode>
              <c:ptCount val="2"/>
              <c:pt idx="0">
                <c:v>12</c:v>
              </c:pt>
              <c:pt idx="1">
                <c:v>18</c:v>
              </c:pt>
            </c:numLit>
          </c:cat>
          <c:val>
            <c:numRef>
              <c:f>'[Formatted Interactions.xls]Sheet1'!$B$1:$C$1</c:f>
              <c:numCache>
                <c:formatCode>General</c:formatCode>
                <c:ptCount val="2"/>
                <c:pt idx="0">
                  <c:v>68.786640000000006</c:v>
                </c:pt>
                <c:pt idx="1">
                  <c:v>69.793300000000002</c:v>
                </c:pt>
              </c:numCache>
            </c:numRef>
          </c:val>
          <c:smooth val="0"/>
        </c:ser>
        <c:ser>
          <c:idx val="1"/>
          <c:order val="1"/>
          <c:tx>
            <c:v>Low-risk infant</c:v>
          </c:tx>
          <c:spPr>
            <a:ln w="38100">
              <a:solidFill>
                <a:srgbClr val="FF0000"/>
              </a:solidFill>
              <a:prstDash val="dash"/>
            </a:ln>
          </c:spPr>
          <c:marker>
            <c:symbol val="none"/>
          </c:marker>
          <c:cat>
            <c:numLit>
              <c:formatCode>General</c:formatCode>
              <c:ptCount val="2"/>
              <c:pt idx="0">
                <c:v>12</c:v>
              </c:pt>
              <c:pt idx="1">
                <c:v>18</c:v>
              </c:pt>
            </c:numLit>
          </c:cat>
          <c:val>
            <c:numRef>
              <c:f>'[Formatted Interactions.xls]Sheet1'!$B$2:$C$2</c:f>
              <c:numCache>
                <c:formatCode>General</c:formatCode>
                <c:ptCount val="2"/>
                <c:pt idx="0">
                  <c:v>67.533100000000005</c:v>
                </c:pt>
                <c:pt idx="1">
                  <c:v>66.135660000000001</c:v>
                </c:pt>
              </c:numCache>
            </c:numRef>
          </c:val>
          <c:smooth val="0"/>
        </c:ser>
        <c:ser>
          <c:idx val="2"/>
          <c:order val="2"/>
          <c:tx>
            <c:v>Low-risk mother</c:v>
          </c:tx>
          <c:spPr>
            <a:ln w="28575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numLit>
              <c:formatCode>General</c:formatCode>
              <c:ptCount val="2"/>
              <c:pt idx="0">
                <c:v>12</c:v>
              </c:pt>
              <c:pt idx="1">
                <c:v>18</c:v>
              </c:pt>
            </c:numLit>
          </c:cat>
          <c:val>
            <c:numRef>
              <c:f>'[Formatted Interactions.xls]Sheet1'!$B$3:$C$3</c:f>
              <c:numCache>
                <c:formatCode>General</c:formatCode>
                <c:ptCount val="2"/>
                <c:pt idx="0">
                  <c:v>65.207840000000004</c:v>
                </c:pt>
                <c:pt idx="1">
                  <c:v>63.517960000000002</c:v>
                </c:pt>
              </c:numCache>
            </c:numRef>
          </c:val>
          <c:smooth val="0"/>
        </c:ser>
        <c:ser>
          <c:idx val="3"/>
          <c:order val="3"/>
          <c:tx>
            <c:v>At-risk mother</c:v>
          </c:tx>
          <c:spPr>
            <a:ln w="38100">
              <a:solidFill>
                <a:schemeClr val="accent1">
                  <a:lumMod val="50000"/>
                </a:schemeClr>
              </a:solidFill>
              <a:prstDash val="solid"/>
            </a:ln>
          </c:spPr>
          <c:marker>
            <c:symbol val="none"/>
          </c:marker>
          <c:cat>
            <c:numLit>
              <c:formatCode>General</c:formatCode>
              <c:ptCount val="2"/>
              <c:pt idx="0">
                <c:v>12</c:v>
              </c:pt>
              <c:pt idx="1">
                <c:v>18</c:v>
              </c:pt>
            </c:numLit>
          </c:cat>
          <c:val>
            <c:numRef>
              <c:f>'[Formatted Interactions.xls]Sheet1'!$B$4:$C$4</c:f>
              <c:numCache>
                <c:formatCode>General</c:formatCode>
                <c:ptCount val="2"/>
                <c:pt idx="0">
                  <c:v>64.898499999999999</c:v>
                </c:pt>
                <c:pt idx="1">
                  <c:v>67.757450000000006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981440"/>
        <c:axId val="41983360"/>
      </c:lineChart>
      <c:catAx>
        <c:axId val="419814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IE" sz="1800" dirty="0"/>
                  <a:t>Infant age (months) </a:t>
                </a:r>
              </a:p>
            </c:rich>
          </c:tx>
          <c:layout>
            <c:manualLayout>
              <c:xMode val="edge"/>
              <c:yMode val="edge"/>
              <c:x val="0.34906358172619723"/>
              <c:y val="0.8991145731236355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19833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198336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800"/>
                </a:pPr>
                <a:r>
                  <a:rPr lang="en-IE" sz="1800"/>
                  <a:t> Intensity (dB)</a:t>
                </a:r>
              </a:p>
            </c:rich>
          </c:tx>
          <c:layout>
            <c:manualLayout>
              <c:xMode val="edge"/>
              <c:yMode val="edge"/>
              <c:x val="6.0276169522927282E-2"/>
              <c:y val="0.2460392642446989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1981440"/>
        <c:crosses val="autoZero"/>
        <c:crossBetween val="between"/>
      </c:valAx>
      <c:spPr>
        <a:ln w="12700">
          <a:noFill/>
          <a:prstDash val="solid"/>
        </a:ln>
      </c:spPr>
    </c:plotArea>
    <c:legend>
      <c:legendPos val="r"/>
      <c:layout>
        <c:manualLayout>
          <c:xMode val="edge"/>
          <c:yMode val="edge"/>
          <c:x val="0.747363555658484"/>
          <c:y val="0.15135942094132887"/>
          <c:w val="0.20716240632964358"/>
          <c:h val="0.44060332706859356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000" baseline="0"/>
          </a:pPr>
          <a:endParaRPr lang="en-US"/>
        </a:p>
      </c:txPr>
    </c:legend>
    <c:plotVisOnly val="1"/>
    <c:dispBlanksAs val="gap"/>
    <c:showDLblsOverMax val="0"/>
  </c:chart>
  <c:spPr>
    <a:noFill/>
    <a:ln w="3175">
      <a:noFill/>
      <a:prstDash val="solid"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A5DE4-0F79-4AD8-ACD4-9DBFA413074F}" type="datetimeFigureOut">
              <a:rPr lang="en-IE" smtClean="0"/>
              <a:t>29/09/2016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FC9EF-0C89-4ED7-9770-207502DF27B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8283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47D6-9A80-4159-BC23-A252AE43B393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24264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47D6-9A80-4159-BC23-A252AE43B393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44041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altLang="en-US" dirty="0" smtClean="0">
                <a:latin typeface="Gill Sans MT" panose="020B0502020104020203" pitchFamily="34" charset="0"/>
              </a:rPr>
              <a:t>9.   focus on prosodic signal.  </a:t>
            </a:r>
          </a:p>
          <a:p>
            <a:pPr eaLnBrk="1" hangingPunct="1"/>
            <a:r>
              <a:rPr lang="en-IE" altLang="en-US" dirty="0" smtClean="0"/>
              <a:t>method of analysis is neutral with respect to the content of the acoustic signal</a:t>
            </a:r>
          </a:p>
          <a:p>
            <a:pPr>
              <a:buFont typeface="Arial" charset="0"/>
              <a:buChar char="•"/>
              <a:defRPr/>
            </a:pPr>
            <a:r>
              <a:rPr lang="en-IE" altLang="en-US" sz="1200" dirty="0" smtClean="0"/>
              <a:t>Acquisition of prosody starts very early in infancy &amp; helps to bootstrap the learning of language; occurs in concert with the development of pragmatic language skills in infants &amp; toddlers</a:t>
            </a:r>
          </a:p>
          <a:p>
            <a:pPr>
              <a:buFont typeface="Arial" charset="0"/>
              <a:buChar char="•"/>
              <a:defRPr/>
            </a:pPr>
            <a:r>
              <a:rPr lang="en-IE" altLang="en-US" sz="1200" dirty="0" smtClean="0"/>
              <a:t>At different stages of development, prosody facilitates early speech segmentation, word categorisation, the detection of the speakers' intentions &amp; states of mind, as well as detection of syntactic constituency.</a:t>
            </a:r>
          </a:p>
          <a:p>
            <a:pPr>
              <a:buFont typeface="Arial" charset="0"/>
              <a:buChar char="•"/>
              <a:defRPr/>
            </a:pPr>
            <a:r>
              <a:rPr lang="en-IE" altLang="en-US" sz="1200" dirty="0" smtClean="0"/>
              <a:t> In production, during their first &amp; second year of life, children learn to modulate prosodic features for various pragmatic &amp; social purposes:  </a:t>
            </a:r>
            <a:r>
              <a:rPr lang="en-US" altLang="en-US" sz="1200" dirty="0" smtClean="0"/>
              <a:t>the convergence of </a:t>
            </a:r>
            <a:r>
              <a:rPr lang="en-US" altLang="en-US" sz="1200" dirty="0" err="1" smtClean="0"/>
              <a:t>prelinguistic</a:t>
            </a:r>
            <a:r>
              <a:rPr lang="en-US" altLang="en-US" sz="1200" dirty="0" smtClean="0"/>
              <a:t> vocalizations &amp; emerging socio-cognitive skills during development can be considered as the beginning of communicative pragmatics.</a:t>
            </a:r>
            <a:endParaRPr lang="en-IE" altLang="en-US" sz="1200" b="1" dirty="0" smtClean="0"/>
          </a:p>
          <a:p>
            <a:pPr>
              <a:buFont typeface="Arial" charset="0"/>
              <a:buChar char="•"/>
              <a:defRPr/>
            </a:pPr>
            <a:r>
              <a:rPr lang="en-IE" altLang="en-US" sz="1200" b="1" dirty="0" smtClean="0"/>
              <a:t>One of the issues that has been relatively neglected is the interactional value of prosody, </a:t>
            </a:r>
          </a:p>
          <a:p>
            <a:pPr>
              <a:buFont typeface="Arial" charset="0"/>
              <a:buChar char="•"/>
              <a:defRPr/>
            </a:pPr>
            <a:r>
              <a:rPr lang="en-US" altLang="en-US" sz="1200" dirty="0" smtClean="0"/>
              <a:t>E.g., maternal responsiveness to </a:t>
            </a:r>
            <a:r>
              <a:rPr lang="en-US" altLang="en-US" sz="1200" dirty="0" err="1" smtClean="0"/>
              <a:t>prelinguistic</a:t>
            </a:r>
            <a:r>
              <a:rPr lang="en-US" altLang="en-US" sz="1200" dirty="0" smtClean="0"/>
              <a:t> vocalizations influences the development of infants’ pragmatic behavior:  infants who receive more responses later direct more &amp; [larger?]  responses to their mother.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IE" alt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8062" indent="-29540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1633" indent="-23632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4287" indent="-23632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26940" indent="-23632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99593" indent="-236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72247" indent="-236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900" indent="-236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17554" indent="-236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7F4751-0BB6-499B-8B4E-AD2C0AB95238}" type="slidenum">
              <a:rPr lang="en-IE" altLang="en-US"/>
              <a:pPr/>
              <a:t>3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547546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47D6-9A80-4159-BC23-A252AE43B393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88657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47D6-9A80-4159-BC23-A252AE43B393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4165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47D6-9A80-4159-BC23-A252AE43B393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14692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47D6-9A80-4159-BC23-A252AE43B393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02434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47D6-9A80-4159-BC23-A252AE43B393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3142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9FDF-5AC7-4F31-AE64-FB025E060D57}" type="datetimeFigureOut">
              <a:rPr lang="en-IE" smtClean="0"/>
              <a:t>29/09/2016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ED-0E33-416E-B471-E42FC67436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42457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9FDF-5AC7-4F31-AE64-FB025E060D57}" type="datetimeFigureOut">
              <a:rPr lang="en-IE" smtClean="0"/>
              <a:t>29/09/2016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ED-0E33-416E-B471-E42FC67436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42580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9FDF-5AC7-4F31-AE64-FB025E060D57}" type="datetimeFigureOut">
              <a:rPr lang="en-IE" smtClean="0"/>
              <a:t>29/09/2016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ED-0E33-416E-B471-E42FC67436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5535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9FDF-5AC7-4F31-AE64-FB025E060D57}" type="datetimeFigureOut">
              <a:rPr lang="en-IE" smtClean="0"/>
              <a:t>29/09/2016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ED-0E33-416E-B471-E42FC67436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4107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9FDF-5AC7-4F31-AE64-FB025E060D57}" type="datetimeFigureOut">
              <a:rPr lang="en-IE" smtClean="0"/>
              <a:t>29/09/2016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ED-0E33-416E-B471-E42FC67436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66898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9FDF-5AC7-4F31-AE64-FB025E060D57}" type="datetimeFigureOut">
              <a:rPr lang="en-IE" smtClean="0"/>
              <a:t>29/09/2016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ED-0E33-416E-B471-E42FC67436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00324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9FDF-5AC7-4F31-AE64-FB025E060D57}" type="datetimeFigureOut">
              <a:rPr lang="en-IE" smtClean="0"/>
              <a:t>29/09/2016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ED-0E33-416E-B471-E42FC67436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60581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9FDF-5AC7-4F31-AE64-FB025E060D57}" type="datetimeFigureOut">
              <a:rPr lang="en-IE" smtClean="0"/>
              <a:t>29/09/2016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ED-0E33-416E-B471-E42FC67436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77950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9FDF-5AC7-4F31-AE64-FB025E060D57}" type="datetimeFigureOut">
              <a:rPr lang="en-IE" smtClean="0"/>
              <a:t>29/09/2016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ED-0E33-416E-B471-E42FC67436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78127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9FDF-5AC7-4F31-AE64-FB025E060D57}" type="datetimeFigureOut">
              <a:rPr lang="en-IE" smtClean="0"/>
              <a:t>29/09/2016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ED-0E33-416E-B471-E42FC67436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52559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9FDF-5AC7-4F31-AE64-FB025E060D57}" type="datetimeFigureOut">
              <a:rPr lang="en-IE" smtClean="0"/>
              <a:t>29/09/2016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ED-0E33-416E-B471-E42FC67436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28449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29FDF-5AC7-4F31-AE64-FB025E060D57}" type="datetimeFigureOut">
              <a:rPr lang="en-IE" smtClean="0"/>
              <a:t>29/09/2016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548ED-0E33-416E-B471-E42FC67436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78348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152" y="2228044"/>
            <a:ext cx="12101848" cy="88864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IE" dirty="0" smtClean="0"/>
              <a:t/>
            </a:r>
            <a:br>
              <a:rPr lang="en-IE" dirty="0" smtClean="0"/>
            </a:br>
            <a:r>
              <a:rPr lang="en-IE" dirty="0" smtClean="0"/>
              <a:t/>
            </a:r>
            <a:br>
              <a:rPr lang="en-IE" dirty="0" smtClean="0"/>
            </a:br>
            <a:r>
              <a:rPr lang="en-IE" dirty="0" smtClean="0"/>
              <a:t/>
            </a:r>
            <a:br>
              <a:rPr lang="en-IE" dirty="0" smtClean="0"/>
            </a:br>
            <a:r>
              <a:rPr lang="en-IE" dirty="0" smtClean="0"/>
              <a:t/>
            </a:r>
            <a:br>
              <a:rPr lang="en-IE" dirty="0" smtClean="0"/>
            </a:br>
            <a:r>
              <a:rPr lang="en-IE" dirty="0" smtClean="0"/>
              <a:t/>
            </a:r>
            <a:br>
              <a:rPr lang="en-IE" dirty="0" smtClean="0"/>
            </a:br>
            <a:r>
              <a:rPr lang="en-IE" dirty="0" smtClean="0"/>
              <a:t/>
            </a:r>
            <a:br>
              <a:rPr lang="en-IE" dirty="0" smtClean="0"/>
            </a:br>
            <a:r>
              <a:rPr lang="en-IE" dirty="0" err="1" smtClean="0"/>
              <a:t>Babysibs</a:t>
            </a:r>
            <a:r>
              <a:rPr lang="en-IE" dirty="0" smtClean="0"/>
              <a:t>: Dyadic prosody</a:t>
            </a:r>
            <a:endParaRPr lang="en-IE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116686"/>
            <a:ext cx="9144000" cy="3741313"/>
          </a:xfrm>
        </p:spPr>
        <p:txBody>
          <a:bodyPr>
            <a:normAutofit fontScale="92500" lnSpcReduction="10000"/>
          </a:bodyPr>
          <a:lstStyle/>
          <a:p>
            <a:endParaRPr lang="en-IE" dirty="0" smtClean="0"/>
          </a:p>
          <a:p>
            <a:endParaRPr lang="en-IE" dirty="0" smtClean="0"/>
          </a:p>
          <a:p>
            <a:endParaRPr lang="en-IE" dirty="0"/>
          </a:p>
          <a:p>
            <a:r>
              <a:rPr lang="en-IE" sz="3500" dirty="0" smtClean="0"/>
              <a:t>Jean Quigley</a:t>
            </a:r>
          </a:p>
          <a:p>
            <a:r>
              <a:rPr lang="en-IE" dirty="0" smtClean="0"/>
              <a:t>School of Psychology </a:t>
            </a:r>
          </a:p>
          <a:p>
            <a:endParaRPr lang="en-IE" dirty="0" smtClean="0"/>
          </a:p>
          <a:p>
            <a:endParaRPr lang="en-IE" dirty="0" smtClean="0"/>
          </a:p>
          <a:p>
            <a:pPr algn="l"/>
            <a:r>
              <a:rPr lang="en-IE" dirty="0" smtClean="0"/>
              <a:t>This work was financially supported by a grant from the Irish </a:t>
            </a:r>
            <a:r>
              <a:rPr lang="en-IE" dirty="0"/>
              <a:t>Research Council for the </a:t>
            </a:r>
            <a:r>
              <a:rPr lang="en-IE" dirty="0" smtClean="0"/>
              <a:t>Humanities &amp; Social </a:t>
            </a:r>
            <a:r>
              <a:rPr lang="en-IE" dirty="0"/>
              <a:t>Sciences (IRCHSS</a:t>
            </a:r>
            <a:r>
              <a:rPr lang="en-IE" dirty="0" smtClean="0"/>
              <a:t>). </a:t>
            </a:r>
            <a:endParaRPr lang="en-IE" dirty="0"/>
          </a:p>
        </p:txBody>
      </p:sp>
      <p:pic>
        <p:nvPicPr>
          <p:cNvPr id="4" name="Picture 2" descr="C:\Users\quigleyj\Desktop\images for talk\Bann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9530"/>
            <a:ext cx="12192000" cy="14795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xtLst/>
        </p:spPr>
      </p:pic>
    </p:spTree>
    <p:extLst>
      <p:ext uri="{BB962C8B-B14F-4D97-AF65-F5344CB8AC3E}">
        <p14:creationId xmlns:p14="http://schemas.microsoft.com/office/powerpoint/2010/main" val="37535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257315" cy="71744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IE" altLang="en-US" b="1" dirty="0" smtClean="0"/>
              <a:t>Prosody &amp; ASD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8338" y="1051308"/>
            <a:ext cx="10710777" cy="5491160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10000"/>
              </a:lnSpc>
              <a:buNone/>
              <a:defRPr/>
            </a:pPr>
            <a:endParaRPr lang="en-GB" sz="2800" dirty="0" smtClean="0"/>
          </a:p>
          <a:p>
            <a:pPr marL="457200" lvl="1" indent="0">
              <a:lnSpc>
                <a:spcPct val="110000"/>
              </a:lnSpc>
              <a:buNone/>
              <a:defRPr/>
            </a:pPr>
            <a:r>
              <a:rPr lang="en-GB" sz="2800" dirty="0" smtClean="0"/>
              <a:t>Prosodic </a:t>
            </a:r>
            <a:r>
              <a:rPr lang="en-GB" sz="2800" dirty="0" err="1" smtClean="0"/>
              <a:t>atypicalities</a:t>
            </a:r>
            <a:r>
              <a:rPr lang="en-GB" sz="2800" dirty="0" smtClean="0"/>
              <a:t> </a:t>
            </a:r>
            <a:r>
              <a:rPr lang="en-IE" altLang="en-US" sz="2800" dirty="0"/>
              <a:t>(e.g., </a:t>
            </a:r>
            <a:r>
              <a:rPr lang="en-IE" altLang="en-US" sz="2800" dirty="0" smtClean="0"/>
              <a:t>of rhythm</a:t>
            </a:r>
            <a:r>
              <a:rPr lang="en-IE" altLang="en-US" sz="2800" dirty="0"/>
              <a:t>, stress, intonation) </a:t>
            </a:r>
            <a:r>
              <a:rPr lang="en-GB" sz="2800" dirty="0" smtClean="0"/>
              <a:t>one of most common &amp; earliest </a:t>
            </a:r>
            <a:r>
              <a:rPr lang="en-GB" sz="2800" dirty="0"/>
              <a:t>clinical features of </a:t>
            </a:r>
            <a:r>
              <a:rPr lang="en-GB" sz="2800" dirty="0" smtClean="0"/>
              <a:t>ASD</a:t>
            </a:r>
          </a:p>
          <a:p>
            <a:pPr marL="457200" lvl="1" indent="0">
              <a:lnSpc>
                <a:spcPct val="110000"/>
              </a:lnSpc>
              <a:buNone/>
              <a:defRPr/>
            </a:pPr>
            <a:endParaRPr lang="en-GB" sz="2800" dirty="0" smtClean="0"/>
          </a:p>
          <a:p>
            <a:pPr marL="457200" lvl="1" indent="0">
              <a:lnSpc>
                <a:spcPct val="110000"/>
              </a:lnSpc>
              <a:buNone/>
              <a:defRPr/>
            </a:pPr>
            <a:r>
              <a:rPr lang="en-GB" sz="2800" dirty="0" smtClean="0"/>
              <a:t>Also found in </a:t>
            </a:r>
            <a:r>
              <a:rPr lang="en-GB" sz="2800" dirty="0" err="1"/>
              <a:t>prelinguistic</a:t>
            </a:r>
            <a:r>
              <a:rPr lang="en-GB" sz="2800" dirty="0"/>
              <a:t> </a:t>
            </a:r>
            <a:r>
              <a:rPr lang="en-GB" sz="2800" dirty="0" smtClean="0"/>
              <a:t>vocalisations &amp; cries </a:t>
            </a:r>
            <a:r>
              <a:rPr lang="en-GB" sz="2800" dirty="0"/>
              <a:t>of </a:t>
            </a:r>
            <a:r>
              <a:rPr lang="en-GB" sz="2800" dirty="0" smtClean="0"/>
              <a:t>infants-at-risk-of-ASD</a:t>
            </a:r>
          </a:p>
          <a:p>
            <a:endParaRPr lang="en-IE" dirty="0" smtClean="0"/>
          </a:p>
          <a:p>
            <a:pPr marL="457200" lvl="1" indent="0">
              <a:buNone/>
            </a:pPr>
            <a:r>
              <a:rPr lang="en-GB" sz="2800" dirty="0"/>
              <a:t>Interaction partners’ prosody may also be affected</a:t>
            </a:r>
            <a:endParaRPr lang="en-IE" sz="2800" dirty="0"/>
          </a:p>
          <a:p>
            <a:endParaRPr lang="en-IE" dirty="0" smtClean="0"/>
          </a:p>
        </p:txBody>
      </p:sp>
    </p:spTree>
    <p:extLst>
      <p:ext uri="{BB962C8B-B14F-4D97-AF65-F5344CB8AC3E}">
        <p14:creationId xmlns:p14="http://schemas.microsoft.com/office/powerpoint/2010/main" val="394614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985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IE" altLang="en-US" b="1" dirty="0" smtClean="0"/>
              <a:t>Prosody &amp; Infant Directed Speech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838200" y="1238250"/>
            <a:ext cx="10515600" cy="493871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en-IE" altLang="en-US" dirty="0" smtClean="0">
              <a:latin typeface="Gill Sans MT" panose="020B0502020104020203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IE" altLang="en-US" dirty="0"/>
              <a:t>IDS:  </a:t>
            </a:r>
            <a:r>
              <a:rPr lang="en-IE" altLang="en-US" dirty="0">
                <a:latin typeface="Gill Sans MT" panose="020B0502020104020203" pitchFamily="34" charset="0"/>
              </a:rPr>
              <a:t>simplified speech register &amp; acoustic </a:t>
            </a:r>
            <a:r>
              <a:rPr lang="en-IE" altLang="en-US" dirty="0" smtClean="0">
                <a:latin typeface="Gill Sans MT" panose="020B0502020104020203" pitchFamily="34" charset="0"/>
              </a:rPr>
              <a:t>modification</a:t>
            </a:r>
            <a:endParaRPr lang="en-IE" altLang="en-US" dirty="0">
              <a:latin typeface="Gill Sans MT" panose="020B0502020104020203" pitchFamily="34" charset="0"/>
            </a:endParaRPr>
          </a:p>
          <a:p>
            <a:pPr>
              <a:lnSpc>
                <a:spcPct val="110000"/>
              </a:lnSpc>
            </a:pPr>
            <a:endParaRPr lang="en-IE" altLang="en-US" dirty="0">
              <a:latin typeface="Gill Sans MT" panose="020B0502020104020203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GB" altLang="en-US" dirty="0" smtClean="0"/>
              <a:t>P</a:t>
            </a:r>
            <a:r>
              <a:rPr lang="en-GB" altLang="en-US" dirty="0" smtClean="0">
                <a:latin typeface="Gill Sans MT" panose="020B0502020104020203" pitchFamily="34" charset="0"/>
              </a:rPr>
              <a:t>rosodic or pitch manipulation in </a:t>
            </a:r>
            <a:r>
              <a:rPr lang="en-GB" altLang="en-US" dirty="0" smtClean="0"/>
              <a:t>IDS</a:t>
            </a:r>
          </a:p>
          <a:p>
            <a:pPr lvl="1">
              <a:lnSpc>
                <a:spcPct val="110000"/>
              </a:lnSpc>
            </a:pPr>
            <a:r>
              <a:rPr lang="en-IE" altLang="en-US" dirty="0" smtClean="0">
                <a:latin typeface="Gill Sans MT" panose="020B0502020104020203" pitchFamily="34" charset="0"/>
              </a:rPr>
              <a:t>relies </a:t>
            </a:r>
            <a:r>
              <a:rPr lang="en-IE" altLang="en-US" dirty="0">
                <a:latin typeface="Gill Sans MT" panose="020B0502020104020203" pitchFamily="34" charset="0"/>
              </a:rPr>
              <a:t>on infant interest </a:t>
            </a:r>
            <a:r>
              <a:rPr lang="en-IE" altLang="en-US" dirty="0" smtClean="0">
                <a:latin typeface="Gill Sans MT" panose="020B0502020104020203" pitchFamily="34" charset="0"/>
              </a:rPr>
              <a:t>in &amp; </a:t>
            </a:r>
            <a:r>
              <a:rPr lang="en-IE" altLang="en-US" dirty="0">
                <a:latin typeface="Gill Sans MT" panose="020B0502020104020203" pitchFamily="34" charset="0"/>
              </a:rPr>
              <a:t>attention </a:t>
            </a:r>
            <a:r>
              <a:rPr lang="en-IE" altLang="en-US" dirty="0" smtClean="0">
                <a:latin typeface="Gill Sans MT" panose="020B0502020104020203" pitchFamily="34" charset="0"/>
              </a:rPr>
              <a:t>to </a:t>
            </a:r>
            <a:r>
              <a:rPr lang="en-IE" altLang="en-US" dirty="0">
                <a:latin typeface="Gill Sans MT" panose="020B0502020104020203" pitchFamily="34" charset="0"/>
              </a:rPr>
              <a:t>speech </a:t>
            </a:r>
            <a:r>
              <a:rPr lang="en-IE" altLang="en-US" dirty="0" smtClean="0">
                <a:latin typeface="Gill Sans MT" panose="020B0502020104020203" pitchFamily="34" charset="0"/>
              </a:rPr>
              <a:t>signal</a:t>
            </a:r>
            <a:endParaRPr lang="en-GB" altLang="en-US" dirty="0" smtClean="0">
              <a:latin typeface="Gill Sans MT" panose="020B0502020104020203" pitchFamily="34" charset="0"/>
            </a:endParaRPr>
          </a:p>
          <a:p>
            <a:pPr lvl="1">
              <a:lnSpc>
                <a:spcPct val="110000"/>
              </a:lnSpc>
            </a:pPr>
            <a:r>
              <a:rPr lang="en-GB" altLang="en-US" dirty="0" smtClean="0">
                <a:latin typeface="Gill Sans MT" panose="020B0502020104020203" pitchFamily="34" charset="0"/>
              </a:rPr>
              <a:t>shapes infant vocalisations</a:t>
            </a:r>
            <a:endParaRPr lang="en-GB" altLang="en-US" dirty="0">
              <a:latin typeface="Gill Sans MT" panose="020B0502020104020203" pitchFamily="34" charset="0"/>
            </a:endParaRPr>
          </a:p>
          <a:p>
            <a:pPr lvl="1"/>
            <a:endParaRPr lang="en-IE" altLang="en-US" dirty="0" smtClean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87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64394"/>
            <a:ext cx="12192000" cy="103030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IE" dirty="0">
                <a:latin typeface="Gill Sans MT" panose="020B0502020104020203" pitchFamily="34" charset="0"/>
              </a:rPr>
              <a:t>Social feedback interactive loop</a:t>
            </a:r>
            <a:endParaRPr lang="en-IE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90917"/>
            <a:ext cx="10515600" cy="478604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altLang="en-US" dirty="0" smtClean="0"/>
              <a:t>Mothers </a:t>
            </a:r>
            <a:r>
              <a:rPr lang="en-GB" altLang="en-US" dirty="0"/>
              <a:t>selectively respond to/imitate speech-related infant </a:t>
            </a:r>
            <a:r>
              <a:rPr lang="en-GB" altLang="en-US" dirty="0" smtClean="0"/>
              <a:t>vocalisations; Infants </a:t>
            </a:r>
            <a:r>
              <a:rPr lang="en-GB" altLang="en-US" dirty="0"/>
              <a:t>use this contingent feedback to shape their </a:t>
            </a:r>
            <a:r>
              <a:rPr lang="en-GB" altLang="en-US" dirty="0" smtClean="0"/>
              <a:t>babbling</a:t>
            </a:r>
            <a:endParaRPr lang="en-IE" altLang="en-US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endParaRPr lang="en-IE" dirty="0"/>
          </a:p>
          <a:p>
            <a:r>
              <a:rPr lang="en-IE" dirty="0"/>
              <a:t>Both quality &amp; quantity of IDS decline in situations of reduced synchrony and as a function of infant </a:t>
            </a:r>
            <a:r>
              <a:rPr lang="en-IE" dirty="0" smtClean="0"/>
              <a:t>responsiveness</a:t>
            </a:r>
          </a:p>
          <a:p>
            <a:endParaRPr lang="en-IE" dirty="0" smtClean="0"/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0110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1743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IE" altLang="en-US" b="1" dirty="0" smtClean="0"/>
              <a:t>Typical trajectory of prosodic modification in IDS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838200" y="1424066"/>
            <a:ext cx="10515600" cy="475289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GB" altLang="en-US" sz="2400" dirty="0" smtClean="0"/>
          </a:p>
          <a:p>
            <a:pPr>
              <a:lnSpc>
                <a:spcPct val="100000"/>
              </a:lnSpc>
            </a:pPr>
            <a:r>
              <a:rPr lang="en-GB" altLang="en-US" sz="2400" dirty="0" smtClean="0"/>
              <a:t>Pitch range of maternal IDS narrows &amp; utterance intensity decreases with infant age</a:t>
            </a:r>
          </a:p>
          <a:p>
            <a:pPr>
              <a:lnSpc>
                <a:spcPct val="100000"/>
              </a:lnSpc>
            </a:pPr>
            <a:r>
              <a:rPr lang="en-GB" altLang="en-US" sz="2400" b="1" dirty="0" smtClean="0"/>
              <a:t>Similar patterns evident in infant vocalisations</a:t>
            </a:r>
            <a:endParaRPr lang="en-GB" altLang="en-US" sz="2400" dirty="0" smtClean="0"/>
          </a:p>
          <a:p>
            <a:pPr>
              <a:lnSpc>
                <a:spcPct val="100000"/>
              </a:lnSpc>
            </a:pPr>
            <a:endParaRPr lang="en-GB" altLang="en-US" sz="2400" dirty="0" smtClean="0"/>
          </a:p>
          <a:p>
            <a:pPr>
              <a:lnSpc>
                <a:spcPct val="100000"/>
              </a:lnSpc>
            </a:pPr>
            <a:endParaRPr lang="en-GB" altLang="en-US" sz="2400" dirty="0"/>
          </a:p>
          <a:p>
            <a:pPr marL="0" indent="0">
              <a:lnSpc>
                <a:spcPct val="100000"/>
              </a:lnSpc>
              <a:buNone/>
            </a:pPr>
            <a:r>
              <a:rPr lang="en-GB" altLang="en-US" sz="2400" dirty="0" smtClean="0"/>
              <a:t>Maternal response to: </a:t>
            </a:r>
          </a:p>
          <a:p>
            <a:pPr lvl="1">
              <a:lnSpc>
                <a:spcPct val="100000"/>
              </a:lnSpc>
            </a:pPr>
            <a:r>
              <a:rPr lang="en-GB" altLang="en-US" dirty="0" smtClean="0"/>
              <a:t>development of infant vocal &amp; imitative ability? </a:t>
            </a:r>
          </a:p>
          <a:p>
            <a:pPr lvl="1">
              <a:lnSpc>
                <a:spcPct val="100000"/>
              </a:lnSpc>
            </a:pPr>
            <a:r>
              <a:rPr lang="en-GB" altLang="en-US" dirty="0" smtClean="0"/>
              <a:t>infants’ waning interest in the characteristic acoustic features of IDS?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GB" altLang="en-US" dirty="0" smtClean="0"/>
          </a:p>
          <a:p>
            <a:pPr lvl="1">
              <a:lnSpc>
                <a:spcPct val="100000"/>
              </a:lnSpc>
            </a:pPr>
            <a:endParaRPr lang="en-GB" altLang="en-US" dirty="0"/>
          </a:p>
          <a:p>
            <a:endParaRPr lang="en-IE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4938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8864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altLang="en-US" b="1" dirty="0" smtClean="0"/>
              <a:t>Research Questions:</a:t>
            </a:r>
            <a:endParaRPr lang="en-IE" altLang="en-US" b="1" dirty="0" smtClean="0"/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838200" y="1056068"/>
            <a:ext cx="10515600" cy="5422005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en-GB" altLang="en-US" sz="2600" dirty="0" smtClean="0"/>
              <a:t>Do at-risk dyads follow typical </a:t>
            </a:r>
            <a:r>
              <a:rPr lang="en-GB" altLang="en-US" sz="2600" smtClean="0"/>
              <a:t>developmental patterns </a:t>
            </a:r>
            <a:r>
              <a:rPr lang="en-GB" altLang="en-US" sz="2600" dirty="0" smtClean="0"/>
              <a:t>of prosodic expression in interaction over time?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GB" altLang="en-US" sz="2600" dirty="0" smtClean="0"/>
              <a:t>	i.e., do infants and mothers display decreased pitch range &amp; 	corresponding decrease in utterance intensity?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endParaRPr lang="en-GB" altLang="en-US" sz="2600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en-GB" altLang="en-US" sz="2600" dirty="0" smtClean="0"/>
              <a:t>Is the matching process intact in at-risk dyads?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GB" altLang="en-US" sz="2600" dirty="0" smtClean="0"/>
              <a:t>	i.e., are maternal &amp; infant pitch range &amp; utterance intensity changing 	in synchrony with each other?</a:t>
            </a:r>
          </a:p>
          <a:p>
            <a:pPr marL="0" indent="0">
              <a:buNone/>
            </a:pPr>
            <a:endParaRPr lang="en-IE" dirty="0" smtClean="0"/>
          </a:p>
          <a:p>
            <a:pPr lvl="1">
              <a:lnSpc>
                <a:spcPct val="150000"/>
              </a:lnSpc>
            </a:pPr>
            <a:endParaRPr lang="en-GB" altLang="en-US" sz="2600" dirty="0" smtClean="0"/>
          </a:p>
          <a:p>
            <a:pPr lvl="1">
              <a:lnSpc>
                <a:spcPct val="150000"/>
              </a:lnSpc>
            </a:pPr>
            <a:endParaRPr lang="en-GB" altLang="en-US" sz="3300" dirty="0"/>
          </a:p>
          <a:p>
            <a:pPr lvl="1">
              <a:lnSpc>
                <a:spcPct val="150000"/>
              </a:lnSpc>
            </a:pPr>
            <a:endParaRPr lang="en-GB" altLang="en-US" sz="3300" dirty="0" smtClean="0"/>
          </a:p>
          <a:p>
            <a:pPr lvl="1">
              <a:lnSpc>
                <a:spcPct val="150000"/>
              </a:lnSpc>
            </a:pPr>
            <a:endParaRPr lang="en-IE" altLang="en-US" sz="3300" dirty="0" smtClean="0"/>
          </a:p>
        </p:txBody>
      </p:sp>
    </p:spTree>
    <p:extLst>
      <p:ext uri="{BB962C8B-B14F-4D97-AF65-F5344CB8AC3E}">
        <p14:creationId xmlns:p14="http://schemas.microsoft.com/office/powerpoint/2010/main" val="293654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"/>
            <a:ext cx="12192000" cy="759854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en-IE" b="1" dirty="0" err="1" smtClean="0"/>
              <a:t>Babysibs</a:t>
            </a:r>
            <a:r>
              <a:rPr lang="en-IE" b="1" dirty="0" smtClean="0"/>
              <a:t> </a:t>
            </a:r>
            <a:r>
              <a:rPr lang="en-IE" b="1" dirty="0"/>
              <a:t>Pilot </a:t>
            </a:r>
            <a:r>
              <a:rPr lang="en-IE" b="1" dirty="0" smtClean="0"/>
              <a:t>Study</a:t>
            </a:r>
            <a:endParaRPr lang="en-IE" b="1" dirty="0"/>
          </a:p>
        </p:txBody>
      </p:sp>
      <p:sp>
        <p:nvSpPr>
          <p:cNvPr id="28675" name="Content Placeholder 2"/>
          <p:cNvSpPr>
            <a:spLocks noGrp="1"/>
          </p:cNvSpPr>
          <p:nvPr>
            <p:ph idx="4294967295"/>
          </p:nvPr>
        </p:nvSpPr>
        <p:spPr>
          <a:xfrm>
            <a:off x="618185" y="1017431"/>
            <a:ext cx="11050073" cy="5576551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  <a:defRPr/>
            </a:pPr>
            <a:r>
              <a:rPr lang="en-US" sz="3200" dirty="0">
                <a:latin typeface="Gill Sans MT" panose="020B0502020104020203" pitchFamily="34" charset="0"/>
              </a:rPr>
              <a:t>Prospective longitudinal </a:t>
            </a:r>
            <a:r>
              <a:rPr lang="en-US" sz="3200" dirty="0" smtClean="0">
                <a:latin typeface="Gill Sans MT" panose="020B0502020104020203" pitchFamily="34" charset="0"/>
              </a:rPr>
              <a:t>video microanalysis design</a:t>
            </a: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en-IE" sz="3400" dirty="0" smtClean="0"/>
              <a:t>Dyads filmed every 4 weeks in naturalistic face-to-face interaction (3–12m; 18m).</a:t>
            </a:r>
          </a:p>
          <a:p>
            <a:pPr marL="0" indent="0">
              <a:lnSpc>
                <a:spcPct val="120000"/>
              </a:lnSpc>
              <a:buNone/>
              <a:defRPr/>
            </a:pPr>
            <a:endParaRPr lang="en-IE" sz="3400" dirty="0" smtClean="0"/>
          </a:p>
          <a:p>
            <a:pPr marL="457200" lvl="1" indent="0">
              <a:lnSpc>
                <a:spcPct val="120000"/>
              </a:lnSpc>
              <a:buNone/>
            </a:pPr>
            <a:r>
              <a:rPr lang="en-IE" altLang="en-US" sz="3400" dirty="0" smtClean="0"/>
              <a:t>10 </a:t>
            </a:r>
            <a:r>
              <a:rPr lang="en-IE" altLang="en-US" sz="3400" dirty="0"/>
              <a:t>infants </a:t>
            </a:r>
            <a:r>
              <a:rPr lang="en-IE" altLang="en-US" sz="3400" dirty="0" smtClean="0"/>
              <a:t>(7m/3f, </a:t>
            </a:r>
            <a:r>
              <a:rPr lang="en-IE" altLang="en-US" sz="3000" dirty="0" smtClean="0"/>
              <a:t>no </a:t>
            </a:r>
            <a:r>
              <a:rPr lang="en-IE" altLang="en-US" sz="3000" dirty="0"/>
              <a:t>known developmental risk </a:t>
            </a:r>
            <a:r>
              <a:rPr lang="en-IE" altLang="en-US" sz="3000" dirty="0" smtClean="0"/>
              <a:t>factors)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IE" altLang="en-US" sz="3000" dirty="0"/>
              <a:t> </a:t>
            </a:r>
            <a:r>
              <a:rPr lang="en-IE" altLang="en-US" sz="3400" dirty="0" smtClean="0"/>
              <a:t>9 infants  (4m/5f, </a:t>
            </a:r>
            <a:r>
              <a:rPr lang="en-IE" altLang="en-US" sz="3000" dirty="0" smtClean="0"/>
              <a:t>at </a:t>
            </a:r>
            <a:r>
              <a:rPr lang="en-IE" altLang="en-US" sz="3000" dirty="0"/>
              <a:t>genetic </a:t>
            </a:r>
            <a:r>
              <a:rPr lang="en-IE" altLang="en-US" sz="3000" dirty="0" smtClean="0"/>
              <a:t>risk, </a:t>
            </a:r>
            <a:r>
              <a:rPr lang="en-IE" altLang="en-US" sz="3000" dirty="0"/>
              <a:t>1</a:t>
            </a:r>
            <a:r>
              <a:rPr lang="en-IE" altLang="en-US" sz="3000" dirty="0" smtClean="0"/>
              <a:t>+ sibling(s</a:t>
            </a:r>
            <a:r>
              <a:rPr lang="en-IE" altLang="en-US" sz="3000" dirty="0"/>
              <a:t>) </a:t>
            </a:r>
            <a:r>
              <a:rPr lang="en-IE" altLang="en-US" sz="3000" dirty="0" smtClean="0"/>
              <a:t>ASD)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en-IE" altLang="en-US" sz="3000" dirty="0"/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IE" dirty="0"/>
              <a:t>All non-vegetative vocalisations produced by mother &amp; infant </a:t>
            </a:r>
            <a:r>
              <a:rPr lang="en-IE" dirty="0" smtClean="0"/>
              <a:t>at </a:t>
            </a:r>
            <a:r>
              <a:rPr lang="en-IE" dirty="0"/>
              <a:t>age 12 &amp; 18 months </a:t>
            </a:r>
            <a:r>
              <a:rPr lang="en-IE" dirty="0" smtClean="0"/>
              <a:t>sampled.</a:t>
            </a:r>
            <a:endParaRPr lang="en-IE" dirty="0"/>
          </a:p>
          <a:p>
            <a:pPr marL="0" indent="0">
              <a:lnSpc>
                <a:spcPct val="100000"/>
              </a:lnSpc>
              <a:buNone/>
              <a:defRPr/>
            </a:pPr>
            <a:endParaRPr lang="en-IE" dirty="0"/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dirty="0" smtClean="0"/>
              <a:t>Acoustic </a:t>
            </a:r>
            <a:r>
              <a:rPr lang="en-US" dirty="0"/>
              <a:t>measurements accomplished using PRAAT vocal analysis </a:t>
            </a:r>
            <a:r>
              <a:rPr lang="en-US" dirty="0" smtClean="0"/>
              <a:t>software</a:t>
            </a:r>
            <a:endParaRPr lang="en-US" dirty="0"/>
          </a:p>
          <a:p>
            <a:pPr>
              <a:lnSpc>
                <a:spcPct val="120000"/>
              </a:lnSpc>
              <a:buNone/>
              <a:defRPr/>
            </a:pPr>
            <a:endParaRPr lang="en-US" sz="3400" dirty="0" smtClean="0">
              <a:latin typeface="Gill Sans MT" panose="020B0502020104020203" pitchFamily="34" charset="0"/>
            </a:endParaRPr>
          </a:p>
          <a:p>
            <a:pPr>
              <a:lnSpc>
                <a:spcPct val="120000"/>
              </a:lnSpc>
              <a:buNone/>
              <a:defRPr/>
            </a:pPr>
            <a:endParaRPr lang="en-US" sz="34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63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72121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b="1" dirty="0"/>
              <a:t>1)  Trajectory of Prosodic Development: </a:t>
            </a:r>
            <a:r>
              <a:rPr lang="en-GB" b="1" dirty="0" smtClean="0"/>
              <a:t>12-18m</a:t>
            </a:r>
            <a:endParaRPr lang="en-I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85006269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lvl="1" indent="0" algn="ctr">
              <a:lnSpc>
                <a:spcPct val="100000"/>
              </a:lnSpc>
              <a:buNone/>
              <a:defRPr/>
            </a:pPr>
            <a:r>
              <a:rPr lang="en-IE" sz="3200" b="1" dirty="0"/>
              <a:t>Pitch Range</a:t>
            </a:r>
            <a:endParaRPr lang="en-IE" sz="3200" b="1" dirty="0" smtClean="0"/>
          </a:p>
          <a:p>
            <a:pPr lvl="1">
              <a:lnSpc>
                <a:spcPct val="100000"/>
              </a:lnSpc>
              <a:defRPr/>
            </a:pPr>
            <a:endParaRPr lang="en-IE" dirty="0"/>
          </a:p>
          <a:p>
            <a:pPr lvl="1">
              <a:lnSpc>
                <a:spcPct val="100000"/>
              </a:lnSpc>
              <a:defRPr/>
            </a:pPr>
            <a:r>
              <a:rPr lang="en-IE" dirty="0" smtClean="0"/>
              <a:t>↓  </a:t>
            </a:r>
            <a:r>
              <a:rPr lang="en-IE" dirty="0"/>
              <a:t>for both </a:t>
            </a:r>
            <a:r>
              <a:rPr lang="en-IE" dirty="0" smtClean="0"/>
              <a:t>low-risk &amp; at-risk groups </a:t>
            </a:r>
            <a:r>
              <a:rPr lang="en-IE" dirty="0"/>
              <a:t>of mothers &amp; infants </a:t>
            </a:r>
            <a:endParaRPr lang="en-IE" dirty="0" smtClean="0"/>
          </a:p>
          <a:p>
            <a:pPr lvl="1">
              <a:lnSpc>
                <a:spcPct val="100000"/>
              </a:lnSpc>
              <a:defRPr/>
            </a:pPr>
            <a:endParaRPr lang="en-IE" dirty="0"/>
          </a:p>
          <a:p>
            <a:pPr lvl="1">
              <a:lnSpc>
                <a:spcPct val="100000"/>
              </a:lnSpc>
              <a:defRPr/>
            </a:pPr>
            <a:r>
              <a:rPr lang="en-IE" dirty="0"/>
              <a:t>higher for at-risk infants &amp; mothers at </a:t>
            </a:r>
            <a:r>
              <a:rPr lang="en-IE" dirty="0" smtClean="0"/>
              <a:t>both 12 </a:t>
            </a:r>
            <a:r>
              <a:rPr lang="en-IE" dirty="0"/>
              <a:t>&amp; 18m    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2869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1743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en-I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172200" y="1416676"/>
            <a:ext cx="5181600" cy="47602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3200" b="1" dirty="0" smtClean="0"/>
              <a:t>Intensity</a:t>
            </a:r>
          </a:p>
          <a:p>
            <a:pPr marL="0" indent="0" algn="ctr">
              <a:buNone/>
            </a:pPr>
            <a:endParaRPr lang="en-IE" sz="3200" b="1" dirty="0" smtClean="0"/>
          </a:p>
          <a:p>
            <a:r>
              <a:rPr lang="en-IE" dirty="0"/>
              <a:t>↓ for low-risk group</a:t>
            </a:r>
          </a:p>
          <a:p>
            <a:endParaRPr lang="en-IE" dirty="0"/>
          </a:p>
          <a:p>
            <a:r>
              <a:rPr lang="en-IE" dirty="0" smtClean="0"/>
              <a:t>↑ </a:t>
            </a:r>
            <a:r>
              <a:rPr lang="en-IE" dirty="0"/>
              <a:t>for </a:t>
            </a:r>
            <a:r>
              <a:rPr lang="en-IE" dirty="0" smtClean="0"/>
              <a:t>at-risk group</a:t>
            </a:r>
            <a:endParaRPr lang="en-IE" dirty="0"/>
          </a:p>
          <a:p>
            <a:pPr marL="0" indent="0">
              <a:buNone/>
            </a:pPr>
            <a:endParaRPr lang="en-IE" dirty="0" smtClean="0"/>
          </a:p>
          <a:p>
            <a:pPr marL="0" indent="0">
              <a:buNone/>
            </a:pPr>
            <a:r>
              <a:rPr lang="en-IE" sz="2400" dirty="0" smtClean="0"/>
              <a:t>exaggerated </a:t>
            </a:r>
            <a:r>
              <a:rPr lang="en-IE" sz="2400" dirty="0"/>
              <a:t>intensity typical of IDS </a:t>
            </a:r>
            <a:r>
              <a:rPr lang="en-IE" sz="2400" b="1" i="1" dirty="0" smtClean="0"/>
              <a:t>more</a:t>
            </a:r>
            <a:r>
              <a:rPr lang="en-IE" sz="2400" dirty="0" smtClean="0"/>
              <a:t> </a:t>
            </a:r>
            <a:r>
              <a:rPr lang="en-IE" sz="2400" dirty="0"/>
              <a:t>evident over time in </a:t>
            </a:r>
            <a:r>
              <a:rPr lang="en-IE" sz="2400" b="1" i="1" dirty="0"/>
              <a:t>both</a:t>
            </a:r>
            <a:r>
              <a:rPr lang="en-IE" sz="2400" dirty="0"/>
              <a:t> mother &amp; infant at-risk vocalisations</a:t>
            </a:r>
          </a:p>
          <a:p>
            <a:pPr marL="0" indent="0">
              <a:buNone/>
            </a:pPr>
            <a:endParaRPr lang="en-IE" dirty="0" smtClean="0"/>
          </a:p>
          <a:p>
            <a:endParaRPr lang="en-IE" dirty="0"/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62450605"/>
              </p:ext>
            </p:extLst>
          </p:nvPr>
        </p:nvGraphicFramePr>
        <p:xfrm>
          <a:off x="707265" y="1825625"/>
          <a:ext cx="538873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050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1743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altLang="en-US" sz="3600" b="1" dirty="0" smtClean="0"/>
              <a:t>2)  Prosodic matching within dyads</a:t>
            </a:r>
            <a:endParaRPr lang="en-IE" altLang="en-US" sz="36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3949"/>
            <a:ext cx="10515600" cy="468301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defRPr/>
            </a:pPr>
            <a:r>
              <a:rPr lang="en-IE" dirty="0" smtClean="0"/>
              <a:t>In low-risk dyads, pitch range &amp; intensity associated for </a:t>
            </a:r>
            <a:r>
              <a:rPr lang="en-IE" dirty="0"/>
              <a:t>mother </a:t>
            </a:r>
            <a:r>
              <a:rPr lang="en-IE" dirty="0" smtClean="0"/>
              <a:t>&amp; </a:t>
            </a:r>
            <a:r>
              <a:rPr lang="en-IE" dirty="0"/>
              <a:t>infant </a:t>
            </a:r>
            <a:r>
              <a:rPr lang="en-IE" dirty="0" smtClean="0"/>
              <a:t>at 12, but not at 18 months</a:t>
            </a:r>
          </a:p>
          <a:p>
            <a:pPr>
              <a:lnSpc>
                <a:spcPct val="100000"/>
              </a:lnSpc>
              <a:defRPr/>
            </a:pPr>
            <a:endParaRPr lang="en-IE" dirty="0" smtClean="0"/>
          </a:p>
          <a:p>
            <a:pPr lvl="1">
              <a:lnSpc>
                <a:spcPct val="100000"/>
              </a:lnSpc>
              <a:defRPr/>
            </a:pPr>
            <a:r>
              <a:rPr lang="en-IE" dirty="0" smtClean="0"/>
              <a:t>fits </a:t>
            </a:r>
            <a:r>
              <a:rPr lang="en-IE" dirty="0"/>
              <a:t>with decreasing interest in &amp; reliance on synchrony in TD after 1</a:t>
            </a:r>
            <a:r>
              <a:rPr lang="en-IE" baseline="30000" dirty="0"/>
              <a:t>st</a:t>
            </a:r>
            <a:r>
              <a:rPr lang="en-IE" dirty="0"/>
              <a:t> year – mother responds also with less synchrony.</a:t>
            </a:r>
          </a:p>
          <a:p>
            <a:pPr>
              <a:lnSpc>
                <a:spcPct val="100000"/>
              </a:lnSpc>
              <a:defRPr/>
            </a:pPr>
            <a:endParaRPr lang="en-IE" dirty="0" smtClean="0"/>
          </a:p>
          <a:p>
            <a:pPr>
              <a:lnSpc>
                <a:spcPct val="100000"/>
              </a:lnSpc>
              <a:defRPr/>
            </a:pPr>
            <a:r>
              <a:rPr lang="en-IE" dirty="0" smtClean="0"/>
              <a:t>In at-risk </a:t>
            </a:r>
            <a:r>
              <a:rPr lang="en-IE" dirty="0"/>
              <a:t>dyads, </a:t>
            </a:r>
            <a:r>
              <a:rPr lang="en-IE" dirty="0" smtClean="0"/>
              <a:t>no matching at 12 months or at </a:t>
            </a:r>
            <a:r>
              <a:rPr lang="en-IE" dirty="0"/>
              <a:t>18 </a:t>
            </a:r>
            <a:r>
              <a:rPr lang="en-IE" dirty="0" smtClean="0"/>
              <a:t>months.  </a:t>
            </a:r>
          </a:p>
          <a:p>
            <a:pPr>
              <a:lnSpc>
                <a:spcPct val="100000"/>
              </a:lnSpc>
              <a:defRPr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7804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152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IE" b="1" dirty="0" smtClean="0"/>
              <a:t>Disrupted </a:t>
            </a:r>
            <a:r>
              <a:rPr lang="en-IE" b="1" dirty="0"/>
              <a:t>reciprocal vocal </a:t>
            </a:r>
            <a:r>
              <a:rPr lang="en-IE" b="1" dirty="0" smtClean="0"/>
              <a:t>imitation?</a:t>
            </a:r>
            <a:endParaRPr lang="en-IE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1263" y="1171978"/>
            <a:ext cx="10515600" cy="550314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en-IE" dirty="0">
                <a:latin typeface="Gill Sans MT" panose="020B0502020104020203" pitchFamily="34" charset="0"/>
              </a:rPr>
              <a:t>R</a:t>
            </a:r>
            <a:r>
              <a:rPr lang="en-IE" dirty="0" smtClean="0">
                <a:latin typeface="Gill Sans MT" panose="020B0502020104020203" pitchFamily="34" charset="0"/>
              </a:rPr>
              <a:t>estricted infant ability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IE" dirty="0" smtClean="0">
              <a:latin typeface="Gill Sans MT" panose="020B0502020104020203" pitchFamily="34" charset="0"/>
            </a:endParaRPr>
          </a:p>
          <a:p>
            <a:pPr lvl="1">
              <a:lnSpc>
                <a:spcPct val="100000"/>
              </a:lnSpc>
              <a:defRPr/>
            </a:pPr>
            <a:r>
              <a:rPr lang="en-IE" dirty="0" smtClean="0">
                <a:latin typeface="Gill Sans MT" panose="020B0502020104020203" pitchFamily="34" charset="0"/>
              </a:rPr>
              <a:t>to </a:t>
            </a:r>
            <a:r>
              <a:rPr lang="en-IE" i="1" dirty="0">
                <a:latin typeface="Gill Sans MT" panose="020B0502020104020203" pitchFamily="34" charset="0"/>
              </a:rPr>
              <a:t>imitate</a:t>
            </a:r>
            <a:r>
              <a:rPr lang="en-IE" dirty="0">
                <a:latin typeface="Gill Sans MT" panose="020B0502020104020203" pitchFamily="34" charset="0"/>
              </a:rPr>
              <a:t> maternal </a:t>
            </a:r>
            <a:r>
              <a:rPr lang="en-IE" dirty="0" smtClean="0">
                <a:latin typeface="Gill Sans MT" panose="020B0502020104020203" pitchFamily="34" charset="0"/>
              </a:rPr>
              <a:t>prosody may mean </a:t>
            </a:r>
            <a:r>
              <a:rPr lang="en-GB" dirty="0" smtClean="0">
                <a:latin typeface="Gill Sans MT" panose="020B0502020104020203" pitchFamily="34" charset="0"/>
              </a:rPr>
              <a:t>narrowing </a:t>
            </a:r>
            <a:r>
              <a:rPr lang="en-GB" dirty="0">
                <a:latin typeface="Gill Sans MT" panose="020B0502020104020203" pitchFamily="34" charset="0"/>
              </a:rPr>
              <a:t>of prosodic expression </a:t>
            </a:r>
            <a:r>
              <a:rPr lang="en-GB" dirty="0" smtClean="0">
                <a:latin typeface="Gill Sans MT" panose="020B0502020104020203" pitchFamily="34" charset="0"/>
              </a:rPr>
              <a:t>not initiated </a:t>
            </a:r>
            <a:r>
              <a:rPr lang="en-GB" dirty="0">
                <a:latin typeface="Gill Sans MT" panose="020B0502020104020203" pitchFamily="34" charset="0"/>
              </a:rPr>
              <a:t>by </a:t>
            </a:r>
            <a:r>
              <a:rPr lang="en-GB" dirty="0" smtClean="0">
                <a:latin typeface="Gill Sans MT" panose="020B0502020104020203" pitchFamily="34" charset="0"/>
              </a:rPr>
              <a:t>mother</a:t>
            </a:r>
          </a:p>
          <a:p>
            <a:pPr lvl="1">
              <a:lnSpc>
                <a:spcPct val="100000"/>
              </a:lnSpc>
              <a:defRPr/>
            </a:pPr>
            <a:r>
              <a:rPr lang="en-IE" dirty="0" smtClean="0">
                <a:latin typeface="Gill Sans MT" panose="020B0502020104020203" pitchFamily="34" charset="0"/>
              </a:rPr>
              <a:t>to </a:t>
            </a:r>
            <a:r>
              <a:rPr lang="en-IE" i="1" dirty="0">
                <a:latin typeface="Gill Sans MT" panose="020B0502020104020203" pitchFamily="34" charset="0"/>
              </a:rPr>
              <a:t>perceive matching </a:t>
            </a:r>
            <a:r>
              <a:rPr lang="en-IE" dirty="0">
                <a:latin typeface="Gill Sans MT" panose="020B0502020104020203" pitchFamily="34" charset="0"/>
              </a:rPr>
              <a:t>in maternal </a:t>
            </a:r>
            <a:r>
              <a:rPr lang="en-IE" dirty="0" smtClean="0">
                <a:latin typeface="Gill Sans MT" panose="020B0502020104020203" pitchFamily="34" charset="0"/>
              </a:rPr>
              <a:t>prosody may reduce </a:t>
            </a:r>
            <a:r>
              <a:rPr lang="en-IE" dirty="0">
                <a:latin typeface="Gill Sans MT" panose="020B0502020104020203" pitchFamily="34" charset="0"/>
              </a:rPr>
              <a:t>its stimulatory </a:t>
            </a:r>
            <a:r>
              <a:rPr lang="en-IE" dirty="0" smtClean="0">
                <a:latin typeface="Gill Sans MT" panose="020B0502020104020203" pitchFamily="34" charset="0"/>
              </a:rPr>
              <a:t>effect &amp; affect </a:t>
            </a:r>
            <a:r>
              <a:rPr lang="en-IE" dirty="0">
                <a:latin typeface="Gill Sans MT" panose="020B0502020104020203" pitchFamily="34" charset="0"/>
              </a:rPr>
              <a:t>preference for </a:t>
            </a:r>
            <a:r>
              <a:rPr lang="en-IE" dirty="0" smtClean="0">
                <a:latin typeface="Gill Sans MT" panose="020B0502020104020203" pitchFamily="34" charset="0"/>
              </a:rPr>
              <a:t>IDS</a:t>
            </a:r>
          </a:p>
          <a:p>
            <a:pPr lvl="1">
              <a:lnSpc>
                <a:spcPct val="100000"/>
              </a:lnSpc>
              <a:defRPr/>
            </a:pPr>
            <a:endParaRPr lang="en-IE" dirty="0" smtClean="0">
              <a:latin typeface="Gill Sans MT" panose="020B0502020104020203" pitchFamily="34" charset="0"/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IE" dirty="0" smtClean="0">
                <a:latin typeface="Gill Sans MT" panose="020B0502020104020203" pitchFamily="34" charset="0"/>
              </a:rPr>
              <a:t>may partly </a:t>
            </a:r>
            <a:r>
              <a:rPr lang="en-IE" dirty="0">
                <a:latin typeface="Gill Sans MT" panose="020B0502020104020203" pitchFamily="34" charset="0"/>
              </a:rPr>
              <a:t>account for </a:t>
            </a:r>
            <a:r>
              <a:rPr lang="en-IE" dirty="0" smtClean="0"/>
              <a:t>different </a:t>
            </a:r>
            <a:r>
              <a:rPr lang="en-IE" dirty="0"/>
              <a:t>developmental trajectory </a:t>
            </a:r>
            <a:r>
              <a:rPr lang="en-IE" dirty="0" err="1" smtClean="0"/>
              <a:t>pof</a:t>
            </a:r>
            <a:r>
              <a:rPr lang="en-IE" dirty="0" smtClean="0"/>
              <a:t> at-risk dyads</a:t>
            </a:r>
            <a:r>
              <a:rPr lang="en-IE" altLang="en-US" dirty="0" smtClean="0">
                <a:latin typeface="Gill Sans MT" panose="020B0502020104020203" pitchFamily="34" charset="0"/>
              </a:rPr>
              <a:t>.  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IE" dirty="0" smtClean="0"/>
          </a:p>
          <a:p>
            <a:pPr marL="0" indent="0">
              <a:buNone/>
            </a:pPr>
            <a:endParaRPr lang="en-IE" altLang="en-US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r>
              <a:rPr lang="en-IE" altLang="en-US" dirty="0">
                <a:latin typeface="Gill Sans MT" panose="020B0502020104020203" pitchFamily="34" charset="0"/>
              </a:rPr>
              <a:t>Early patterns of interactional prosody can be predictive of later outcomes </a:t>
            </a:r>
            <a:r>
              <a:rPr lang="en-IE" altLang="en-US" dirty="0" smtClean="0">
                <a:latin typeface="Gill Sans MT" panose="020B0502020104020203" pitchFamily="34" charset="0"/>
              </a:rPr>
              <a:t>&amp; could </a:t>
            </a:r>
            <a:r>
              <a:rPr lang="en-IE" altLang="en-US" dirty="0">
                <a:latin typeface="Gill Sans MT" panose="020B0502020104020203" pitchFamily="34" charset="0"/>
              </a:rPr>
              <a:t>be used as a </a:t>
            </a:r>
            <a:r>
              <a:rPr lang="en-IE" altLang="en-US" dirty="0" smtClean="0">
                <a:latin typeface="Gill Sans MT" panose="020B0502020104020203" pitchFamily="34" charset="0"/>
              </a:rPr>
              <a:t>non-invasive marker </a:t>
            </a:r>
            <a:r>
              <a:rPr lang="en-IE" altLang="en-US" dirty="0">
                <a:latin typeface="Gill Sans MT" panose="020B0502020104020203" pitchFamily="34" charset="0"/>
              </a:rPr>
              <a:t>for </a:t>
            </a:r>
            <a:r>
              <a:rPr lang="en-IE" altLang="en-US" dirty="0" smtClean="0">
                <a:latin typeface="Gill Sans MT" panose="020B0502020104020203" pitchFamily="34" charset="0"/>
              </a:rPr>
              <a:t>ASD (see </a:t>
            </a:r>
            <a:r>
              <a:rPr lang="en-IE" altLang="en-US" dirty="0" err="1" smtClean="0">
                <a:latin typeface="Gill Sans MT" panose="020B0502020104020203" pitchFamily="34" charset="0"/>
              </a:rPr>
              <a:t>Fusaroli</a:t>
            </a:r>
            <a:r>
              <a:rPr lang="en-IE" altLang="en-US" dirty="0" smtClean="0">
                <a:latin typeface="Gill Sans MT" panose="020B0502020104020203" pitchFamily="34" charset="0"/>
              </a:rPr>
              <a:t> 2016 meta-analysis).</a:t>
            </a:r>
            <a:endParaRPr lang="en-IE" altLang="en-US" dirty="0">
              <a:latin typeface="Gill Sans MT" panose="020B0502020104020203" pitchFamily="34" charset="0"/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GB" dirty="0" smtClean="0"/>
          </a:p>
          <a:p>
            <a:pPr>
              <a:defRPr/>
            </a:pPr>
            <a:endParaRPr lang="en-IE" dirty="0"/>
          </a:p>
          <a:p>
            <a:pPr>
              <a:defRPr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1458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7879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dirty="0" smtClean="0">
                <a:latin typeface="Gill Sans MT" panose="020B0502020104020203" pitchFamily="34" charset="0"/>
              </a:rPr>
              <a:t>Collaborators:  Sarah Lawson, </a:t>
            </a:r>
            <a:r>
              <a:rPr lang="en-IE" dirty="0" err="1" smtClean="0">
                <a:latin typeface="Gill Sans MT" panose="020B0502020104020203" pitchFamily="34" charset="0"/>
              </a:rPr>
              <a:t>Sinéad</a:t>
            </a:r>
            <a:r>
              <a:rPr lang="en-IE" dirty="0" smtClean="0">
                <a:latin typeface="Gill Sans MT" panose="020B0502020104020203" pitchFamily="34" charset="0"/>
              </a:rPr>
              <a:t> McNally</a:t>
            </a:r>
          </a:p>
          <a:p>
            <a:pPr marL="0" indent="0">
              <a:buNone/>
            </a:pPr>
            <a:endParaRPr lang="en-IE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r>
              <a:rPr lang="en-IE" dirty="0" smtClean="0">
                <a:latin typeface="Gill Sans MT" panose="020B0502020104020203" pitchFamily="34" charset="0"/>
              </a:rPr>
              <a:t>Thanks </a:t>
            </a:r>
            <a:r>
              <a:rPr lang="en-IE" dirty="0">
                <a:latin typeface="Gill Sans MT" panose="020B0502020104020203" pitchFamily="34" charset="0"/>
              </a:rPr>
              <a:t>especially to the families and to all the students who have worked on the project.  </a:t>
            </a:r>
          </a:p>
          <a:p>
            <a:pPr marL="0" indent="0">
              <a:buNone/>
            </a:pPr>
            <a:endParaRPr lang="en-IE" dirty="0" smtClean="0">
              <a:latin typeface="Gill Sans MT" panose="020B0502020104020203" pitchFamily="34" charset="0"/>
            </a:endParaRPr>
          </a:p>
          <a:p>
            <a:pPr marL="0" indent="0">
              <a:buNone/>
            </a:pPr>
            <a:r>
              <a:rPr lang="en-IE" dirty="0" smtClean="0">
                <a:latin typeface="Gill Sans MT" panose="020B0502020104020203" pitchFamily="34" charset="0"/>
              </a:rPr>
              <a:t>Also </a:t>
            </a:r>
            <a:r>
              <a:rPr lang="en-IE" dirty="0">
                <a:latin typeface="Gill Sans MT" panose="020B0502020104020203" pitchFamily="34" charset="0"/>
              </a:rPr>
              <a:t>to the funding body, Irish Research Council.  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371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724</Words>
  <Application>Microsoft Office PowerPoint</Application>
  <PresentationFormat>Custom</PresentationFormat>
  <Paragraphs>111</Paragraphs>
  <Slides>12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      Babysibs: Dyadic prosody</vt:lpstr>
      <vt:lpstr>Prosody &amp; ASD</vt:lpstr>
      <vt:lpstr>Prosody &amp; Infant Directed Speech</vt:lpstr>
      <vt:lpstr>Social feedback interactive loop</vt:lpstr>
      <vt:lpstr>Typical trajectory of prosodic modification in IDS</vt:lpstr>
      <vt:lpstr>Research Questions:</vt:lpstr>
      <vt:lpstr>Babysibs Pilot Study</vt:lpstr>
      <vt:lpstr>1)  Trajectory of Prosodic Development: 12-18m</vt:lpstr>
      <vt:lpstr>PowerPoint Presentation</vt:lpstr>
      <vt:lpstr>2)  Prosodic matching within dyads</vt:lpstr>
      <vt:lpstr>Disrupted reciprocal vocal imitation?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Prosody in Dyadic Interaction</dc:title>
  <dc:creator>Jean</dc:creator>
  <cp:lastModifiedBy>Administrator</cp:lastModifiedBy>
  <cp:revision>43</cp:revision>
  <dcterms:created xsi:type="dcterms:W3CDTF">2016-08-23T15:28:44Z</dcterms:created>
  <dcterms:modified xsi:type="dcterms:W3CDTF">2016-09-29T08:20:16Z</dcterms:modified>
</cp:coreProperties>
</file>