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305" r:id="rId2"/>
    <p:sldId id="256" r:id="rId3"/>
    <p:sldId id="258" r:id="rId4"/>
    <p:sldId id="259" r:id="rId5"/>
    <p:sldId id="260" r:id="rId6"/>
    <p:sldId id="267" r:id="rId7"/>
    <p:sldId id="263" r:id="rId8"/>
    <p:sldId id="264" r:id="rId9"/>
    <p:sldId id="284" r:id="rId10"/>
    <p:sldId id="266" r:id="rId11"/>
    <p:sldId id="265" r:id="rId12"/>
    <p:sldId id="268" r:id="rId13"/>
    <p:sldId id="271" r:id="rId14"/>
    <p:sldId id="272" r:id="rId15"/>
    <p:sldId id="281" r:id="rId16"/>
    <p:sldId id="288" r:id="rId17"/>
    <p:sldId id="287" r:id="rId18"/>
    <p:sldId id="273" r:id="rId19"/>
    <p:sldId id="285" r:id="rId20"/>
    <p:sldId id="274" r:id="rId21"/>
    <p:sldId id="275" r:id="rId22"/>
    <p:sldId id="276" r:id="rId23"/>
    <p:sldId id="277" r:id="rId24"/>
    <p:sldId id="286" r:id="rId25"/>
    <p:sldId id="269" r:id="rId26"/>
    <p:sldId id="279" r:id="rId27"/>
    <p:sldId id="317" r:id="rId28"/>
    <p:sldId id="307" r:id="rId29"/>
    <p:sldId id="309" r:id="rId30"/>
    <p:sldId id="308" r:id="rId31"/>
    <p:sldId id="310" r:id="rId32"/>
    <p:sldId id="311" r:id="rId33"/>
    <p:sldId id="312" r:id="rId34"/>
    <p:sldId id="306" r:id="rId35"/>
    <p:sldId id="314" r:id="rId36"/>
    <p:sldId id="315" r:id="rId37"/>
    <p:sldId id="278" r:id="rId38"/>
    <p:sldId id="289" r:id="rId39"/>
    <p:sldId id="318" r:id="rId40"/>
    <p:sldId id="290" r:id="rId41"/>
    <p:sldId id="291" r:id="rId42"/>
    <p:sldId id="292" r:id="rId43"/>
    <p:sldId id="302" r:id="rId44"/>
    <p:sldId id="304" r:id="rId45"/>
    <p:sldId id="294" r:id="rId46"/>
    <p:sldId id="303" r:id="rId47"/>
    <p:sldId id="301" r:id="rId48"/>
    <p:sldId id="296" r:id="rId49"/>
    <p:sldId id="283" r:id="rId50"/>
    <p:sldId id="280" r:id="rId51"/>
    <p:sldId id="297" r:id="rId52"/>
    <p:sldId id="298" r:id="rId53"/>
    <p:sldId id="282" r:id="rId54"/>
    <p:sldId id="300" r:id="rId55"/>
    <p:sldId id="319" r:id="rId56"/>
    <p:sldId id="299" r:id="rId57"/>
    <p:sldId id="316"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0" autoAdjust="0"/>
    <p:restoredTop sz="94762" autoAdjust="0"/>
  </p:normalViewPr>
  <p:slideViewPr>
    <p:cSldViewPr snapToGrid="0" snapToObjects="1">
      <p:cViewPr>
        <p:scale>
          <a:sx n="75" d="100"/>
          <a:sy n="75" d="100"/>
        </p:scale>
        <p:origin x="-2000" y="-5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52"/>
    </p:cViewPr>
  </p:sorterViewPr>
  <p:notesViewPr>
    <p:cSldViewPr snapToGrid="0" snapToObjects="1">
      <p:cViewPr varScale="1">
        <p:scale>
          <a:sx n="72" d="100"/>
          <a:sy n="72" d="100"/>
        </p:scale>
        <p:origin x="-342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3E8A9E-4E46-0C46-894F-A9D804CDCC9E}" type="datetimeFigureOut">
              <a:rPr lang="en-US" smtClean="0"/>
              <a:t>03/12/16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EA230B-0587-124C-94A4-45C3E9D8ED65}" type="slidenum">
              <a:rPr lang="en-US" smtClean="0"/>
              <a:t>‹#›</a:t>
            </a:fld>
            <a:endParaRPr lang="en-US"/>
          </a:p>
        </p:txBody>
      </p:sp>
    </p:spTree>
    <p:extLst>
      <p:ext uri="{BB962C8B-B14F-4D97-AF65-F5344CB8AC3E}">
        <p14:creationId xmlns:p14="http://schemas.microsoft.com/office/powerpoint/2010/main" val="36070549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a:t>
            </a:r>
            <a:r>
              <a:rPr lang="en-US" sz="1200" kern="1200" dirty="0" err="1" smtClean="0">
                <a:solidFill>
                  <a:schemeClr val="tx1"/>
                </a:solidFill>
                <a:effectLst/>
                <a:latin typeface="+mn-lt"/>
                <a:ea typeface="+mn-ea"/>
                <a:cs typeface="+mn-cs"/>
              </a:rPr>
              <a:t>dhaoine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uaisle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táim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fíor-bhuíoch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faoin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chuireadh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chun</a:t>
            </a:r>
            <a:r>
              <a:rPr lang="en-US" sz="1200" kern="1200" dirty="0" smtClean="0">
                <a:solidFill>
                  <a:schemeClr val="tx1"/>
                </a:solidFill>
                <a:effectLst/>
                <a:latin typeface="+mn-lt"/>
                <a:ea typeface="+mn-ea"/>
                <a:cs typeface="+mn-cs"/>
              </a:rPr>
              <a:t> an </a:t>
            </a:r>
            <a:r>
              <a:rPr lang="en-US" sz="1200" kern="1200" dirty="0" err="1" smtClean="0">
                <a:solidFill>
                  <a:schemeClr val="tx1"/>
                </a:solidFill>
                <a:effectLst/>
                <a:latin typeface="+mn-lt"/>
                <a:ea typeface="+mn-ea"/>
                <a:cs typeface="+mn-cs"/>
              </a:rPr>
              <a:t>léacht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seo</a:t>
            </a:r>
            <a:r>
              <a:rPr lang="en-US" sz="1200" kern="1200" dirty="0" smtClean="0">
                <a:solidFill>
                  <a:schemeClr val="tx1"/>
                </a:solidFill>
                <a:effectLst/>
                <a:latin typeface="+mn-lt"/>
                <a:ea typeface="+mn-ea"/>
                <a:cs typeface="+mn-cs"/>
              </a:rPr>
              <a:t> a </a:t>
            </a:r>
            <a:r>
              <a:rPr lang="en-US" sz="1200" kern="1200" dirty="0" err="1" smtClean="0">
                <a:solidFill>
                  <a:schemeClr val="tx1"/>
                </a:solidFill>
                <a:effectLst/>
                <a:latin typeface="+mn-lt"/>
                <a:ea typeface="+mn-ea"/>
                <a:cs typeface="+mn-cs"/>
              </a:rPr>
              <a:t>chur</a:t>
            </a:r>
            <a:r>
              <a:rPr lang="en-US" sz="1200" kern="1200" dirty="0" smtClean="0">
                <a:solidFill>
                  <a:schemeClr val="tx1"/>
                </a:solidFill>
                <a:effectLst/>
                <a:latin typeface="+mn-lt"/>
                <a:ea typeface="+mn-ea"/>
                <a:cs typeface="+mn-cs"/>
              </a:rPr>
              <a:t> I </a:t>
            </a:r>
            <a:r>
              <a:rPr lang="en-US" sz="1200" kern="1200" dirty="0" err="1" smtClean="0">
                <a:solidFill>
                  <a:schemeClr val="tx1"/>
                </a:solidFill>
                <a:effectLst/>
                <a:latin typeface="+mn-lt"/>
                <a:ea typeface="+mn-ea"/>
                <a:cs typeface="+mn-cs"/>
              </a:rPr>
              <a:t>bhfúir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láthair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agus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tá</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freisin</a:t>
            </a:r>
            <a:r>
              <a:rPr lang="en-US" sz="1200" kern="1200" dirty="0" smtClean="0">
                <a:solidFill>
                  <a:schemeClr val="tx1"/>
                </a:solidFill>
                <a:effectLst/>
                <a:latin typeface="+mn-lt"/>
                <a:ea typeface="+mn-ea"/>
                <a:cs typeface="+mn-cs"/>
              </a:rPr>
              <a:t>, an-</a:t>
            </a:r>
            <a:r>
              <a:rPr lang="en-US" sz="1200" kern="1200" dirty="0" err="1" smtClean="0">
                <a:solidFill>
                  <a:schemeClr val="tx1"/>
                </a:solidFill>
                <a:effectLst/>
                <a:latin typeface="+mn-lt"/>
                <a:ea typeface="+mn-ea"/>
                <a:cs typeface="+mn-cs"/>
              </a:rPr>
              <a:t>áthasach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é</a:t>
            </a:r>
            <a:r>
              <a:rPr lang="en-US" sz="1200" kern="1200" dirty="0" smtClean="0">
                <a:solidFill>
                  <a:schemeClr val="tx1"/>
                </a:solidFill>
                <a:effectLst/>
                <a:latin typeface="+mn-lt"/>
                <a:ea typeface="+mn-ea"/>
                <a:cs typeface="+mn-cs"/>
              </a:rPr>
              <a:t> a </a:t>
            </a:r>
            <a:r>
              <a:rPr lang="en-US" sz="1200" kern="1200" dirty="0" err="1" smtClean="0">
                <a:solidFill>
                  <a:schemeClr val="tx1"/>
                </a:solidFill>
                <a:effectLst/>
                <a:latin typeface="+mn-lt"/>
                <a:ea typeface="+mn-ea"/>
                <a:cs typeface="+mn-cs"/>
              </a:rPr>
              <a:t>dhéanamh</a:t>
            </a:r>
            <a:r>
              <a:rPr lang="en-US" sz="1200" kern="1200" dirty="0" smtClean="0">
                <a:solidFill>
                  <a:schemeClr val="tx1"/>
                </a:solidFill>
                <a:effectLst/>
                <a:latin typeface="+mn-lt"/>
                <a:ea typeface="+mn-ea"/>
                <a:cs typeface="+mn-cs"/>
              </a:rPr>
              <a:t>.</a:t>
            </a:r>
            <a:endParaRPr lang="en-IE" sz="1200" kern="1200" dirty="0" smtClean="0">
              <a:solidFill>
                <a:schemeClr val="tx1"/>
              </a:solidFill>
              <a:effectLst/>
              <a:latin typeface="+mn-lt"/>
              <a:ea typeface="+mn-ea"/>
              <a:cs typeface="+mn-cs"/>
            </a:endParaRPr>
          </a:p>
          <a:p>
            <a:endParaRPr lang="en-US" baseline="0" dirty="0" smtClean="0"/>
          </a:p>
          <a:p>
            <a:r>
              <a:rPr lang="en-US" baseline="0" dirty="0" smtClean="0"/>
              <a:t>Ladies and Gentlemen, Friends and colleagues, I was deeply </a:t>
            </a:r>
            <a:r>
              <a:rPr lang="en-US" baseline="0" dirty="0" err="1" smtClean="0"/>
              <a:t>honoured</a:t>
            </a:r>
            <a:r>
              <a:rPr lang="en-US" baseline="0" dirty="0" smtClean="0"/>
              <a:t> to be invited to give this prestigious address and am delighted to do so.</a:t>
            </a:r>
          </a:p>
          <a:p>
            <a:endParaRPr lang="en-US" baseline="0" dirty="0" smtClean="0"/>
          </a:p>
        </p:txBody>
      </p:sp>
      <p:sp>
        <p:nvSpPr>
          <p:cNvPr id="4" name="Slide Number Placeholder 3"/>
          <p:cNvSpPr>
            <a:spLocks noGrp="1"/>
          </p:cNvSpPr>
          <p:nvPr>
            <p:ph type="sldNum" sz="quarter" idx="10"/>
          </p:nvPr>
        </p:nvSpPr>
        <p:spPr/>
        <p:txBody>
          <a:bodyPr/>
          <a:lstStyle/>
          <a:p>
            <a:fld id="{D2EA230B-0587-124C-94A4-45C3E9D8ED65}" type="slidenum">
              <a:rPr lang="en-US" smtClean="0"/>
              <a:t>1</a:t>
            </a:fld>
            <a:endParaRPr lang="en-US"/>
          </a:p>
        </p:txBody>
      </p:sp>
    </p:spTree>
    <p:extLst>
      <p:ext uri="{BB962C8B-B14F-4D97-AF65-F5344CB8AC3E}">
        <p14:creationId xmlns:p14="http://schemas.microsoft.com/office/powerpoint/2010/main" val="2119341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William Doolin,</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the eldest son of Walter G Doolin, an architect, and Marion (neé Creedon) was born on 19</a:t>
            </a:r>
            <a:r>
              <a:rPr lang="en-IE" sz="1200" kern="1200" baseline="30000" dirty="0" smtClean="0">
                <a:solidFill>
                  <a:schemeClr val="tx1"/>
                </a:solidFill>
                <a:effectLst/>
                <a:latin typeface="+mn-lt"/>
                <a:ea typeface="+mn-ea"/>
                <a:cs typeface="+mn-cs"/>
              </a:rPr>
              <a:t>th</a:t>
            </a:r>
            <a:r>
              <a:rPr lang="en-IE" sz="1200" kern="1200" dirty="0" smtClean="0">
                <a:solidFill>
                  <a:schemeClr val="tx1"/>
                </a:solidFill>
                <a:effectLst/>
                <a:latin typeface="+mn-lt"/>
                <a:ea typeface="+mn-ea"/>
                <a:cs typeface="+mn-cs"/>
              </a:rPr>
              <a:t> July 1887 in 20 Ely Place, 600 metres from this spot, a building which currently houses a</a:t>
            </a:r>
            <a:r>
              <a:rPr lang="en-IE" sz="1200" kern="1200" baseline="0" dirty="0" smtClean="0">
                <a:solidFill>
                  <a:schemeClr val="tx1"/>
                </a:solidFill>
                <a:effectLst/>
                <a:latin typeface="+mn-lt"/>
                <a:ea typeface="+mn-ea"/>
                <a:cs typeface="+mn-cs"/>
              </a:rPr>
              <a:t> Chiropractic clinic. They moved further out, to 471 Pembroke Road during his early childhood.</a:t>
            </a: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When</a:t>
            </a:r>
            <a:r>
              <a:rPr lang="en-IE" sz="1200" kern="1200" baseline="0" dirty="0" smtClean="0">
                <a:solidFill>
                  <a:schemeClr val="tx1"/>
                </a:solidFill>
                <a:effectLst/>
                <a:latin typeface="+mn-lt"/>
                <a:ea typeface="+mn-ea"/>
                <a:cs typeface="+mn-cs"/>
              </a:rPr>
              <a:t> he left </a:t>
            </a:r>
            <a:r>
              <a:rPr lang="en-IE" sz="1200" kern="1200" dirty="0" smtClean="0">
                <a:solidFill>
                  <a:schemeClr val="tx1"/>
                </a:solidFill>
                <a:effectLst/>
                <a:latin typeface="+mn-lt"/>
                <a:ea typeface="+mn-ea"/>
                <a:cs typeface="+mn-cs"/>
              </a:rPr>
              <a:t>Clongowes College, he entered the Cecelia St Medical School in 1904.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However,</a:t>
            </a:r>
            <a:r>
              <a:rPr lang="en-IE" sz="1200" kern="1200" baseline="0" dirty="0" smtClean="0">
                <a:solidFill>
                  <a:schemeClr val="tx1"/>
                </a:solidFill>
                <a:effectLst/>
                <a:latin typeface="+mn-lt"/>
                <a:ea typeface="+mn-ea"/>
                <a:cs typeface="+mn-cs"/>
              </a:rPr>
              <a:t> when</a:t>
            </a:r>
            <a:r>
              <a:rPr lang="en-IE" sz="1200" kern="1200" dirty="0" smtClean="0">
                <a:solidFill>
                  <a:schemeClr val="tx1"/>
                </a:solidFill>
                <a:effectLst/>
                <a:latin typeface="+mn-lt"/>
                <a:ea typeface="+mn-ea"/>
                <a:cs typeface="+mn-cs"/>
              </a:rPr>
              <a:t> he graduated it was as the very first Honours graduate in Medicine from the newly created University College Dublin, in 1910.</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a:t>
            </a:fld>
            <a:endParaRPr lang="en-US"/>
          </a:p>
        </p:txBody>
      </p:sp>
    </p:spTree>
    <p:extLst>
      <p:ext uri="{BB962C8B-B14F-4D97-AF65-F5344CB8AC3E}">
        <p14:creationId xmlns:p14="http://schemas.microsoft.com/office/powerpoint/2010/main" val="286886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By that time, his mother,</a:t>
            </a:r>
            <a:r>
              <a:rPr lang="en-IE" sz="1200" kern="1200" baseline="0" dirty="0" smtClean="0">
                <a:solidFill>
                  <a:schemeClr val="tx1"/>
                </a:solidFill>
                <a:effectLst/>
                <a:latin typeface="+mn-lt"/>
                <a:ea typeface="+mn-ea"/>
                <a:cs typeface="+mn-cs"/>
              </a:rPr>
              <a:t> Marion, </a:t>
            </a:r>
            <a:r>
              <a:rPr lang="en-IE" sz="1200" kern="1200" dirty="0" smtClean="0">
                <a:solidFill>
                  <a:schemeClr val="tx1"/>
                </a:solidFill>
                <a:effectLst/>
                <a:latin typeface="+mn-lt"/>
                <a:ea typeface="+mn-ea"/>
                <a:cs typeface="+mn-cs"/>
              </a:rPr>
              <a:t>had</a:t>
            </a:r>
            <a:r>
              <a:rPr lang="en-IE" sz="1200" kern="1200" baseline="0" dirty="0" smtClean="0">
                <a:solidFill>
                  <a:schemeClr val="tx1"/>
                </a:solidFill>
                <a:effectLst/>
                <a:latin typeface="+mn-lt"/>
                <a:ea typeface="+mn-ea"/>
                <a:cs typeface="+mn-cs"/>
              </a:rPr>
              <a:t> been</a:t>
            </a:r>
            <a:r>
              <a:rPr lang="en-IE" sz="1200" kern="1200" dirty="0" smtClean="0">
                <a:solidFill>
                  <a:schemeClr val="tx1"/>
                </a:solidFill>
                <a:effectLst/>
                <a:latin typeface="+mn-lt"/>
                <a:ea typeface="+mn-ea"/>
                <a:cs typeface="+mn-cs"/>
              </a:rPr>
              <a:t> widowed and was supporting her family by taking lodgers into</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a smaller house on Pembroke Road.</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Given</a:t>
            </a:r>
            <a:r>
              <a:rPr lang="en-IE" sz="1200" kern="1200" baseline="0" dirty="0" smtClean="0">
                <a:solidFill>
                  <a:schemeClr val="tx1"/>
                </a:solidFill>
                <a:effectLst/>
                <a:latin typeface="+mn-lt"/>
                <a:ea typeface="+mn-ea"/>
                <a:cs typeface="+mn-cs"/>
              </a:rPr>
              <a:t> their academic backgrounds, d</a:t>
            </a:r>
            <a:r>
              <a:rPr lang="en-IE" sz="1200" kern="1200" dirty="0" smtClean="0">
                <a:solidFill>
                  <a:schemeClr val="tx1"/>
                </a:solidFill>
                <a:effectLst/>
                <a:latin typeface="+mn-lt"/>
                <a:ea typeface="+mn-ea"/>
                <a:cs typeface="+mn-cs"/>
              </a:rPr>
              <a:t>inner conversations in that household must have been very</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interesting indeed</a:t>
            </a:r>
          </a:p>
          <a:p>
            <a:endParaRPr lang="en-US" dirty="0" smtClean="0"/>
          </a:p>
          <a:p>
            <a:endParaRPr lang="en-US" dirty="0" smtClean="0"/>
          </a:p>
          <a:p>
            <a:r>
              <a:rPr lang="en-US" b="1" dirty="0" smtClean="0"/>
              <a:t>CLICK twice for close up</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3</a:t>
            </a:fld>
            <a:endParaRPr lang="en-US"/>
          </a:p>
        </p:txBody>
      </p:sp>
    </p:spTree>
    <p:extLst>
      <p:ext uri="{BB962C8B-B14F-4D97-AF65-F5344CB8AC3E}">
        <p14:creationId xmlns:p14="http://schemas.microsoft.com/office/powerpoint/2010/main" val="4240991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Doolin went abroad for a</a:t>
            </a:r>
            <a:r>
              <a:rPr lang="en-IE" sz="1200" kern="1200" baseline="0" dirty="0" smtClean="0">
                <a:solidFill>
                  <a:schemeClr val="tx1"/>
                </a:solidFill>
                <a:effectLst/>
                <a:latin typeface="+mn-lt"/>
                <a:ea typeface="+mn-ea"/>
                <a:cs typeface="+mn-cs"/>
              </a:rPr>
              <a:t> Wanderjahre, </a:t>
            </a:r>
            <a:r>
              <a:rPr lang="en-IE" sz="1200" kern="1200" dirty="0" smtClean="0">
                <a:solidFill>
                  <a:schemeClr val="tx1"/>
                </a:solidFill>
                <a:effectLst/>
                <a:latin typeface="+mn-lt"/>
                <a:ea typeface="+mn-ea"/>
                <a:cs typeface="+mn-cs"/>
              </a:rPr>
              <a:t>but by 1912 had achieved the Fellowship of the College in which we stand today.</a:t>
            </a:r>
          </a:p>
          <a:p>
            <a:r>
              <a:rPr lang="en-IE" sz="1200" kern="1200" dirty="0" smtClean="0">
                <a:solidFill>
                  <a:schemeClr val="tx1"/>
                </a:solidFill>
                <a:effectLst/>
                <a:latin typeface="+mn-lt"/>
                <a:ea typeface="+mn-ea"/>
                <a:cs typeface="+mn-cs"/>
              </a:rPr>
              <a:t> </a:t>
            </a:r>
          </a:p>
          <a:p>
            <a:r>
              <a:rPr lang="en-IE" sz="1200" kern="1200" dirty="0" smtClean="0">
                <a:solidFill>
                  <a:schemeClr val="tx1"/>
                </a:solidFill>
                <a:effectLst/>
                <a:latin typeface="+mn-lt"/>
                <a:ea typeface="+mn-ea"/>
                <a:cs typeface="+mn-cs"/>
              </a:rPr>
              <a:t>He began a tenuousprofessional existence demonstrating</a:t>
            </a:r>
            <a:r>
              <a:rPr lang="en-IE" sz="1200" kern="1200" baseline="0" dirty="0" smtClean="0">
                <a:solidFill>
                  <a:schemeClr val="tx1"/>
                </a:solidFill>
                <a:effectLst/>
                <a:latin typeface="+mn-lt"/>
                <a:ea typeface="+mn-ea"/>
                <a:cs typeface="+mn-cs"/>
              </a:rPr>
              <a:t> anatomy in Cecelia Street, and giving dental anesthetics, although</a:t>
            </a:r>
            <a:r>
              <a:rPr lang="en-IE" sz="1200" kern="1200" dirty="0" smtClean="0">
                <a:solidFill>
                  <a:schemeClr val="tx1"/>
                </a:solidFill>
                <a:effectLst/>
                <a:latin typeface="+mn-lt"/>
                <a:ea typeface="+mn-ea"/>
                <a:cs typeface="+mn-cs"/>
              </a:rPr>
              <a:t> Sir Charles Cameron has him recorded as an Examiner in Biology at RCSI by 1915, the year he married Claire Kennedy, with whom he had 5 children.  </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a:t>
            </a:fld>
            <a:endParaRPr lang="en-US"/>
          </a:p>
        </p:txBody>
      </p:sp>
    </p:spTree>
    <p:extLst>
      <p:ext uri="{BB962C8B-B14F-4D97-AF65-F5344CB8AC3E}">
        <p14:creationId xmlns:p14="http://schemas.microsoft.com/office/powerpoint/2010/main" val="377387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By 1917, he was acting as Surgeon to the extern department of St Vincent’s Hospital, directly across St Stephen’s Green.</a:t>
            </a:r>
          </a:p>
          <a:p>
            <a:endParaRPr lang="en-IE"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a:t>
            </a:fld>
            <a:endParaRPr lang="en-US"/>
          </a:p>
        </p:txBody>
      </p:sp>
    </p:spTree>
    <p:extLst>
      <p:ext uri="{BB962C8B-B14F-4D97-AF65-F5344CB8AC3E}">
        <p14:creationId xmlns:p14="http://schemas.microsoft.com/office/powerpoint/2010/main" val="2978501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He was already becoming busy in other spheres, acting as both Secretary and Treasurer of the Leinster Branch of the British Medical Association, and as the</a:t>
            </a:r>
            <a:r>
              <a:rPr lang="en-IE" sz="1200" kern="1200" baseline="0" dirty="0" smtClean="0">
                <a:solidFill>
                  <a:schemeClr val="tx1"/>
                </a:solidFill>
                <a:effectLst/>
                <a:latin typeface="+mn-lt"/>
                <a:ea typeface="+mn-ea"/>
                <a:cs typeface="+mn-cs"/>
              </a:rPr>
              <a:t> Leinster</a:t>
            </a:r>
            <a:r>
              <a:rPr lang="en-IE" sz="1200" kern="1200" dirty="0" smtClean="0">
                <a:solidFill>
                  <a:schemeClr val="tx1"/>
                </a:solidFill>
                <a:effectLst/>
                <a:latin typeface="+mn-lt"/>
                <a:ea typeface="+mn-ea"/>
                <a:cs typeface="+mn-cs"/>
              </a:rPr>
              <a:t> representative on BMA Council</a:t>
            </a:r>
          </a:p>
        </p:txBody>
      </p:sp>
      <p:sp>
        <p:nvSpPr>
          <p:cNvPr id="4" name="Slide Number Placeholder 3"/>
          <p:cNvSpPr>
            <a:spLocks noGrp="1"/>
          </p:cNvSpPr>
          <p:nvPr>
            <p:ph type="sldNum" sz="quarter" idx="10"/>
          </p:nvPr>
        </p:nvSpPr>
        <p:spPr/>
        <p:txBody>
          <a:bodyPr/>
          <a:lstStyle/>
          <a:p>
            <a:fld id="{D2EA230B-0587-124C-94A4-45C3E9D8ED65}" type="slidenum">
              <a:rPr lang="en-US" smtClean="0"/>
              <a:t>6</a:t>
            </a:fld>
            <a:endParaRPr lang="en-US"/>
          </a:p>
        </p:txBody>
      </p:sp>
    </p:spTree>
    <p:extLst>
      <p:ext uri="{BB962C8B-B14F-4D97-AF65-F5344CB8AC3E}">
        <p14:creationId xmlns:p14="http://schemas.microsoft.com/office/powerpoint/2010/main" val="550668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In 1926, he took on the role of Editor</a:t>
            </a:r>
            <a:r>
              <a:rPr lang="en-IE" sz="1200" kern="1200" baseline="0" dirty="0" smtClean="0">
                <a:solidFill>
                  <a:schemeClr val="tx1"/>
                </a:solidFill>
                <a:effectLst/>
                <a:latin typeface="+mn-lt"/>
                <a:ea typeface="+mn-ea"/>
                <a:cs typeface="+mn-cs"/>
              </a:rPr>
              <a:t> of what was previously the Dublin Quarterly Journal of Medicine, but which had been </a:t>
            </a:r>
            <a:r>
              <a:rPr lang="en-IE" sz="1200" kern="1200" dirty="0" smtClean="0">
                <a:solidFill>
                  <a:schemeClr val="tx1"/>
                </a:solidFill>
                <a:effectLst/>
                <a:latin typeface="+mn-lt"/>
                <a:ea typeface="+mn-ea"/>
                <a:cs typeface="+mn-cs"/>
              </a:rPr>
              <a:t>re-named the Irish Journal of Medical Science for its 6</a:t>
            </a:r>
            <a:r>
              <a:rPr lang="en-IE" sz="1200" kern="1200" baseline="30000" dirty="0" smtClean="0">
                <a:solidFill>
                  <a:schemeClr val="tx1"/>
                </a:solidFill>
                <a:effectLst/>
                <a:latin typeface="+mn-lt"/>
                <a:ea typeface="+mn-ea"/>
                <a:cs typeface="+mn-cs"/>
              </a:rPr>
              <a:t>th</a:t>
            </a:r>
            <a:r>
              <a:rPr lang="en-IE" sz="1200" kern="1200" dirty="0" smtClean="0">
                <a:solidFill>
                  <a:schemeClr val="tx1"/>
                </a:solidFill>
                <a:effectLst/>
                <a:latin typeface="+mn-lt"/>
                <a:ea typeface="+mn-ea"/>
                <a:cs typeface="+mn-cs"/>
              </a:rPr>
              <a:t> Series.</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He wrote many original pieces, both clinical and on the subject of medical history, as</a:t>
            </a:r>
            <a:r>
              <a:rPr lang="en-IE" sz="1200" kern="1200" baseline="0" dirty="0" smtClean="0">
                <a:solidFill>
                  <a:schemeClr val="tx1"/>
                </a:solidFill>
                <a:effectLst/>
                <a:latin typeface="+mn-lt"/>
                <a:ea typeface="+mn-ea"/>
                <a:cs typeface="+mn-cs"/>
              </a:rPr>
              <a:t> well as</a:t>
            </a:r>
            <a:r>
              <a:rPr lang="en-IE" sz="1200" kern="1200" dirty="0" smtClean="0">
                <a:solidFill>
                  <a:schemeClr val="tx1"/>
                </a:solidFill>
                <a:effectLst/>
                <a:latin typeface="+mn-lt"/>
                <a:ea typeface="+mn-ea"/>
                <a:cs typeface="+mn-cs"/>
              </a:rPr>
              <a:t> multiple Book Reviews and Editorials.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7</a:t>
            </a:fld>
            <a:endParaRPr lang="en-US"/>
          </a:p>
        </p:txBody>
      </p:sp>
    </p:spTree>
    <p:extLst>
      <p:ext uri="{BB962C8B-B14F-4D97-AF65-F5344CB8AC3E}">
        <p14:creationId xmlns:p14="http://schemas.microsoft.com/office/powerpoint/2010/main" val="2884058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As an active surgeon, medical editor</a:t>
            </a:r>
            <a:r>
              <a:rPr lang="en-IE" sz="1200" kern="1200" baseline="0" dirty="0" smtClean="0">
                <a:solidFill>
                  <a:schemeClr val="tx1"/>
                </a:solidFill>
                <a:effectLst/>
                <a:latin typeface="+mn-lt"/>
                <a:ea typeface="+mn-ea"/>
                <a:cs typeface="+mn-cs"/>
              </a:rPr>
              <a:t> and </a:t>
            </a:r>
            <a:r>
              <a:rPr lang="en-IE" sz="1200" kern="1200" dirty="0" smtClean="0">
                <a:solidFill>
                  <a:schemeClr val="tx1"/>
                </a:solidFill>
                <a:effectLst/>
                <a:latin typeface="+mn-lt"/>
                <a:ea typeface="+mn-ea"/>
                <a:cs typeface="+mn-cs"/>
              </a:rPr>
              <a:t>medical politician, it seemed inevitable that William Doolin would take a major role in the Royal College of Surgeons in Ireland, being elected to Council in 1932, becoming</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Secretary to the College in 1936 and ultimately being elected President of RCSI for the period 1938-1940.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8</a:t>
            </a:fld>
            <a:endParaRPr lang="en-US"/>
          </a:p>
        </p:txBody>
      </p:sp>
    </p:spTree>
    <p:extLst>
      <p:ext uri="{BB962C8B-B14F-4D97-AF65-F5344CB8AC3E}">
        <p14:creationId xmlns:p14="http://schemas.microsoft.com/office/powerpoint/2010/main" val="3420240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In 1952, he took on an additional editorial role for the Journal of the Irish Medical Assocation and was awarded an honorary Litt D from the National University of Ireland</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At about this time, he took a firm personal position against State-sponsored medicine, which he felt would stultify the higher motives of the doctors. </a:t>
            </a:r>
          </a:p>
          <a:p>
            <a:r>
              <a:rPr lang="en-IE" sz="1200" kern="1200" dirty="0" smtClean="0">
                <a:solidFill>
                  <a:schemeClr val="tx1"/>
                </a:solidFill>
                <a:effectLst/>
                <a:latin typeface="+mn-lt"/>
                <a:ea typeface="+mn-ea"/>
                <a:cs typeface="+mn-cs"/>
              </a:rPr>
              <a:t>This seems to have been in line with the stance taken by Archbishop John Charles McQuaid, in his battle with the Minister for Health, Dr Noel Brown, over the Mother and Child Scheme.</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9</a:t>
            </a:fld>
            <a:endParaRPr lang="en-US"/>
          </a:p>
        </p:txBody>
      </p:sp>
    </p:spTree>
    <p:extLst>
      <p:ext uri="{BB962C8B-B14F-4D97-AF65-F5344CB8AC3E}">
        <p14:creationId xmlns:p14="http://schemas.microsoft.com/office/powerpoint/2010/main" val="1861052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 </a:t>
            </a:r>
          </a:p>
          <a:p>
            <a:r>
              <a:rPr lang="en-IE" sz="1200" kern="1200" dirty="0" smtClean="0">
                <a:solidFill>
                  <a:schemeClr val="tx1"/>
                </a:solidFill>
                <a:effectLst/>
                <a:latin typeface="+mn-lt"/>
                <a:ea typeface="+mn-ea"/>
                <a:cs typeface="+mn-cs"/>
              </a:rPr>
              <a:t>By 1954, Doolin was a founding member of the Section of the History of Medicine at the Royal Academy of Medicine in Ireland which, as you can see, remains active to this day.  </a:t>
            </a:r>
          </a:p>
          <a:p>
            <a:r>
              <a:rPr lang="en-IE"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D2EA230B-0587-124C-94A4-45C3E9D8ED65}" type="slidenum">
              <a:rPr lang="en-US" smtClean="0"/>
              <a:t>10</a:t>
            </a:fld>
            <a:endParaRPr lang="en-US"/>
          </a:p>
        </p:txBody>
      </p:sp>
    </p:spTree>
    <p:extLst>
      <p:ext uri="{BB962C8B-B14F-4D97-AF65-F5344CB8AC3E}">
        <p14:creationId xmlns:p14="http://schemas.microsoft.com/office/powerpoint/2010/main" val="3123810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Whilst the First series of the DQJMS had printed a General Index in 1849, the index thereafter did not help with searching as it left many gaps.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For those of you who might consider delving into the fascinating archive of Doolin’s main journal, John Mullen and Harriet Wheelock have together produced a wonderful</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 paper on the history of the Journal from its inception and a searchable catalogue of all the issues from 1832 to 1949.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This is</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freely available online.</a:t>
            </a:r>
          </a:p>
          <a:p>
            <a:endParaRPr lang="en-US" dirty="0" smtClean="0"/>
          </a:p>
        </p:txBody>
      </p:sp>
      <p:sp>
        <p:nvSpPr>
          <p:cNvPr id="4" name="Slide Number Placeholder 3"/>
          <p:cNvSpPr>
            <a:spLocks noGrp="1"/>
          </p:cNvSpPr>
          <p:nvPr>
            <p:ph type="sldNum" sz="quarter" idx="10"/>
          </p:nvPr>
        </p:nvSpPr>
        <p:spPr/>
        <p:txBody>
          <a:bodyPr/>
          <a:lstStyle/>
          <a:p>
            <a:fld id="{D2EA230B-0587-124C-94A4-45C3E9D8ED65}" type="slidenum">
              <a:rPr lang="en-US" smtClean="0"/>
              <a:t>11</a:t>
            </a:fld>
            <a:endParaRPr lang="en-US"/>
          </a:p>
        </p:txBody>
      </p:sp>
    </p:spTree>
    <p:extLst>
      <p:ext uri="{BB962C8B-B14F-4D97-AF65-F5344CB8AC3E}">
        <p14:creationId xmlns:p14="http://schemas.microsoft.com/office/powerpoint/2010/main" val="585494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William Doolin died on</a:t>
            </a:r>
            <a:r>
              <a:rPr lang="en-IE" sz="1200" kern="1200" baseline="0" dirty="0" smtClean="0">
                <a:solidFill>
                  <a:schemeClr val="tx1"/>
                </a:solidFill>
                <a:effectLst/>
                <a:latin typeface="+mn-lt"/>
                <a:ea typeface="+mn-ea"/>
                <a:cs typeface="+mn-cs"/>
              </a:rPr>
              <a:t> 14</a:t>
            </a:r>
            <a:r>
              <a:rPr lang="en-IE" sz="1200" kern="1200" baseline="30000" dirty="0" smtClean="0">
                <a:solidFill>
                  <a:schemeClr val="tx1"/>
                </a:solidFill>
                <a:effectLst/>
                <a:latin typeface="+mn-lt"/>
                <a:ea typeface="+mn-ea"/>
                <a:cs typeface="+mn-cs"/>
              </a:rPr>
              <a:t>th</a:t>
            </a:r>
            <a:r>
              <a:rPr lang="en-IE" sz="1200" kern="1200" baseline="0" dirty="0" smtClean="0">
                <a:solidFill>
                  <a:schemeClr val="tx1"/>
                </a:solidFill>
                <a:effectLst/>
                <a:latin typeface="+mn-lt"/>
                <a:ea typeface="+mn-ea"/>
                <a:cs typeface="+mn-cs"/>
              </a:rPr>
              <a:t> April</a:t>
            </a:r>
            <a:r>
              <a:rPr lang="en-IE" sz="1200" kern="1200" dirty="0" smtClean="0">
                <a:solidFill>
                  <a:schemeClr val="tx1"/>
                </a:solidFill>
                <a:effectLst/>
                <a:latin typeface="+mn-lt"/>
                <a:ea typeface="+mn-ea"/>
                <a:cs typeface="+mn-cs"/>
              </a:rPr>
              <a:t> 1962 in his Alma Mater, </a:t>
            </a:r>
            <a:r>
              <a:rPr lang="en-IE" sz="1200" i="1" kern="1200" dirty="0" smtClean="0">
                <a:solidFill>
                  <a:schemeClr val="tx1"/>
                </a:solidFill>
                <a:effectLst/>
                <a:latin typeface="+mn-lt"/>
                <a:ea typeface="+mn-ea"/>
                <a:cs typeface="+mn-cs"/>
              </a:rPr>
              <a:t>so to speak</a:t>
            </a:r>
            <a:r>
              <a:rPr lang="en-IE" sz="1200" kern="1200" dirty="0" smtClean="0">
                <a:solidFill>
                  <a:schemeClr val="tx1"/>
                </a:solidFill>
                <a:effectLst/>
                <a:latin typeface="+mn-lt"/>
                <a:ea typeface="+mn-ea"/>
                <a:cs typeface="+mn-cs"/>
              </a:rPr>
              <a:t>, of St Vincent’s Private Nursing Home.  </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This Lecture was set up in his honour only two years later, and I am grateful for the opportunity to speak on a topic close to my own heart.</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b="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b="1" kern="1200" dirty="0" smtClean="0">
                <a:solidFill>
                  <a:schemeClr val="tx1"/>
                </a:solidFill>
                <a:effectLst/>
                <a:latin typeface="+mn-lt"/>
                <a:ea typeface="+mn-ea"/>
                <a:cs typeface="+mn-cs"/>
              </a:rPr>
              <a:t>Capacity: A quart into a pint-pot?</a:t>
            </a:r>
            <a:endParaRPr lang="en-IE" sz="1200" kern="1200" dirty="0" smtClean="0">
              <a:solidFill>
                <a:schemeClr val="tx1"/>
              </a:solidFill>
              <a:effectLst/>
              <a:latin typeface="+mn-lt"/>
              <a:ea typeface="+mn-ea"/>
              <a:cs typeface="+mn-cs"/>
            </a:endParaRPr>
          </a:p>
          <a:p>
            <a:endParaRPr lang="en-US" dirty="0" smtClean="0"/>
          </a:p>
          <a:p>
            <a:r>
              <a:rPr lang="en-US" dirty="0" smtClean="0"/>
              <a:t>Lest there be any lingering doubt, this is about the </a:t>
            </a:r>
            <a:r>
              <a:rPr lang="en-US" dirty="0" err="1" smtClean="0"/>
              <a:t>supply:demand</a:t>
            </a:r>
            <a:r>
              <a:rPr lang="en-US" baseline="0" dirty="0" smtClean="0"/>
              <a:t> mismatch in Irish health care</a:t>
            </a:r>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12</a:t>
            </a:fld>
            <a:endParaRPr lang="en-US"/>
          </a:p>
        </p:txBody>
      </p:sp>
    </p:spTree>
    <p:extLst>
      <p:ext uri="{BB962C8B-B14F-4D97-AF65-F5344CB8AC3E}">
        <p14:creationId xmlns:p14="http://schemas.microsoft.com/office/powerpoint/2010/main" val="1273624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If</a:t>
            </a:r>
            <a:r>
              <a:rPr lang="en-IE" sz="1200" kern="1200" baseline="0" dirty="0" smtClean="0">
                <a:solidFill>
                  <a:schemeClr val="tx1"/>
                </a:solidFill>
                <a:effectLst/>
                <a:latin typeface="+mn-lt"/>
                <a:ea typeface="+mn-ea"/>
                <a:cs typeface="+mn-cs"/>
              </a:rPr>
              <a:t> we go back to t</a:t>
            </a:r>
            <a:r>
              <a:rPr lang="en-IE" sz="1200" kern="1200" dirty="0" smtClean="0">
                <a:solidFill>
                  <a:schemeClr val="tx1"/>
                </a:solidFill>
                <a:effectLst/>
                <a:latin typeface="+mn-lt"/>
                <a:ea typeface="+mn-ea"/>
                <a:cs typeface="+mn-cs"/>
              </a:rPr>
              <a:t>he year that Doolin qualified in medicine, a local newspaper printed a very negative report on the state of Naas Hospital, which was responded to in a characteristically aggressive fashion by the local politicians.</a:t>
            </a:r>
            <a:endParaRPr lang="en-US" dirty="0" smtClean="0"/>
          </a:p>
          <a:p>
            <a:r>
              <a:rPr lang="en-IE" sz="1200" kern="1200" dirty="0" smtClean="0">
                <a:solidFill>
                  <a:schemeClr val="tx1"/>
                </a:solidFill>
                <a:effectLst/>
                <a:latin typeface="+mn-lt"/>
                <a:ea typeface="+mn-ea"/>
                <a:cs typeface="+mn-cs"/>
              </a:rPr>
              <a:t>It reads somewhat like a modern day adverse report from HIQA:-</a:t>
            </a:r>
          </a:p>
          <a:p>
            <a:r>
              <a:rPr lang="en-IE" sz="1200" kern="1200" dirty="0" smtClean="0">
                <a:solidFill>
                  <a:schemeClr val="tx1"/>
                </a:solidFill>
                <a:effectLst/>
                <a:latin typeface="+mn-lt"/>
                <a:ea typeface="+mn-ea"/>
                <a:cs typeface="+mn-cs"/>
              </a:rPr>
              <a:t>“</a:t>
            </a:r>
            <a:r>
              <a:rPr lang="en-IE" sz="1200" i="1" kern="1200" dirty="0" smtClean="0">
                <a:solidFill>
                  <a:schemeClr val="tx1"/>
                </a:solidFill>
                <a:effectLst/>
                <a:latin typeface="+mn-lt"/>
                <a:ea typeface="+mn-ea"/>
                <a:cs typeface="+mn-cs"/>
              </a:rPr>
              <a:t>The extreme overcrowding of the infirmary and the other unsatisfactory conditions disclosed at the inspection are not only an injury, but a grave danger to the sick. Under such conditions, proper nursing and treatment are obviously an impossibility. </a:t>
            </a:r>
          </a:p>
          <a:p>
            <a:r>
              <a:rPr lang="en-IE" sz="1200" i="1" kern="1200" dirty="0" smtClean="0">
                <a:solidFill>
                  <a:schemeClr val="tx1"/>
                </a:solidFill>
                <a:effectLst/>
                <a:latin typeface="+mn-lt"/>
                <a:ea typeface="+mn-ea"/>
                <a:cs typeface="+mn-cs"/>
              </a:rPr>
              <a:t>When wards are so overcrowded, the staff must of necessity be overwhelmed and demoralised. </a:t>
            </a:r>
          </a:p>
          <a:p>
            <a:r>
              <a:rPr lang="en-IE" sz="1200" i="1" kern="1200" dirty="0" smtClean="0">
                <a:solidFill>
                  <a:schemeClr val="tx1"/>
                </a:solidFill>
                <a:effectLst/>
                <a:latin typeface="+mn-lt"/>
                <a:ea typeface="+mn-ea"/>
                <a:cs typeface="+mn-cs"/>
              </a:rPr>
              <a:t>The cleanliness, order and economy essential to hospital administration cannot be duly observed.  </a:t>
            </a:r>
          </a:p>
          <a:p>
            <a:r>
              <a:rPr lang="en-IE" sz="1200" i="1" kern="1200" dirty="0" smtClean="0">
                <a:solidFill>
                  <a:schemeClr val="tx1"/>
                </a:solidFill>
                <a:effectLst/>
                <a:latin typeface="+mn-lt"/>
                <a:ea typeface="+mn-ea"/>
                <a:cs typeface="+mn-cs"/>
              </a:rPr>
              <a:t>The first and urgent change to be made in the way of reform is to prevent overcrowding, so that every patient may have not less than the required minimum of hospital accomodation specified by the hospital authority.</a:t>
            </a:r>
            <a:r>
              <a:rPr lang="en-IE" sz="1200" kern="1200" dirty="0" smtClean="0">
                <a:solidFill>
                  <a:schemeClr val="tx1"/>
                </a:solidFill>
                <a:effectLst/>
                <a:latin typeface="+mn-lt"/>
                <a:ea typeface="+mn-ea"/>
                <a:cs typeface="+mn-cs"/>
              </a:rPr>
              <a:t>”</a:t>
            </a:r>
          </a:p>
          <a:p>
            <a:r>
              <a:rPr lang="en-IE" sz="1200" kern="1200" dirty="0" smtClean="0">
                <a:solidFill>
                  <a:schemeClr val="tx1"/>
                </a:solidFill>
                <a:effectLst/>
                <a:latin typeface="+mn-lt"/>
                <a:ea typeface="+mn-ea"/>
                <a:cs typeface="+mn-cs"/>
              </a:rPr>
              <a:t>This does not seem to have been an isolated issue.</a:t>
            </a:r>
          </a:p>
          <a:p>
            <a:r>
              <a:rPr lang="en-IE" sz="1200" b="1" kern="1200" dirty="0" smtClean="0">
                <a:solidFill>
                  <a:schemeClr val="tx1"/>
                </a:solidFill>
                <a:effectLst/>
                <a:latin typeface="+mn-lt"/>
                <a:ea typeface="+mn-ea"/>
                <a:cs typeface="+mn-cs"/>
              </a:rPr>
              <a:t> </a:t>
            </a:r>
            <a:endParaRPr lang="en-IE" sz="1200" kern="1200" dirty="0" smtClean="0">
              <a:solidFill>
                <a:schemeClr val="tx1"/>
              </a:solidFill>
              <a:effectLst/>
              <a:latin typeface="+mn-lt"/>
              <a:ea typeface="+mn-ea"/>
              <a:cs typeface="+mn-cs"/>
            </a:endParaRPr>
          </a:p>
          <a:p>
            <a:r>
              <a:rPr lang="en-IE" sz="1200" b="1" kern="1200" dirty="0" smtClean="0">
                <a:solidFill>
                  <a:schemeClr val="tx1"/>
                </a:solidFill>
                <a:effectLst/>
                <a:latin typeface="+mn-lt"/>
                <a:ea typeface="+mn-ea"/>
                <a:cs typeface="+mn-cs"/>
              </a:rPr>
              <a:t> </a:t>
            </a:r>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13</a:t>
            </a:fld>
            <a:endParaRPr lang="en-US"/>
          </a:p>
        </p:txBody>
      </p:sp>
    </p:spTree>
    <p:extLst>
      <p:ext uri="{BB962C8B-B14F-4D97-AF65-F5344CB8AC3E}">
        <p14:creationId xmlns:p14="http://schemas.microsoft.com/office/powerpoint/2010/main" val="673686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The First World War had a major impact on hospital care in Ireland, with the opening of several rehabilitation</a:t>
            </a:r>
            <a:r>
              <a:rPr lang="en-IE" sz="1200" kern="1200" baseline="0" dirty="0" smtClean="0">
                <a:solidFill>
                  <a:schemeClr val="tx1"/>
                </a:solidFill>
                <a:effectLst/>
                <a:latin typeface="+mn-lt"/>
                <a:ea typeface="+mn-ea"/>
                <a:cs typeface="+mn-cs"/>
              </a:rPr>
              <a:t> hospitals </a:t>
            </a:r>
            <a:r>
              <a:rPr lang="en-IE" sz="1200" kern="1200" dirty="0" smtClean="0">
                <a:solidFill>
                  <a:schemeClr val="tx1"/>
                </a:solidFill>
                <a:effectLst/>
                <a:latin typeface="+mn-lt"/>
                <a:ea typeface="+mn-ea"/>
                <a:cs typeface="+mn-cs"/>
              </a:rPr>
              <a:t>across the country.  </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Hospital ships docked at the North Wall on a regular basis, bringing home wounded soldiers of the British</a:t>
            </a:r>
            <a:r>
              <a:rPr lang="en-IE" sz="1200" kern="1200" baseline="0" dirty="0" smtClean="0">
                <a:solidFill>
                  <a:schemeClr val="tx1"/>
                </a:solidFill>
                <a:effectLst/>
                <a:latin typeface="+mn-lt"/>
                <a:ea typeface="+mn-ea"/>
                <a:cs typeface="+mn-cs"/>
              </a:rPr>
              <a:t> Expeditionary Force, </a:t>
            </a:r>
            <a:r>
              <a:rPr lang="en-IE" sz="1200" kern="1200" dirty="0" smtClean="0">
                <a:solidFill>
                  <a:schemeClr val="tx1"/>
                </a:solidFill>
                <a:effectLst/>
                <a:latin typeface="+mn-lt"/>
                <a:ea typeface="+mn-ea"/>
                <a:cs typeface="+mn-cs"/>
              </a:rPr>
              <a:t>many coming from the 83</a:t>
            </a:r>
            <a:r>
              <a:rPr lang="en-IE" sz="1200" kern="1200" baseline="30000" dirty="0" smtClean="0">
                <a:solidFill>
                  <a:schemeClr val="tx1"/>
                </a:solidFill>
                <a:effectLst/>
                <a:latin typeface="+mn-lt"/>
                <a:ea typeface="+mn-ea"/>
                <a:cs typeface="+mn-cs"/>
              </a:rPr>
              <a:t>rd</a:t>
            </a:r>
            <a:r>
              <a:rPr lang="en-IE" sz="1200" kern="1200" dirty="0" smtClean="0">
                <a:solidFill>
                  <a:schemeClr val="tx1"/>
                </a:solidFill>
                <a:effectLst/>
                <a:latin typeface="+mn-lt"/>
                <a:ea typeface="+mn-ea"/>
                <a:cs typeface="+mn-cs"/>
              </a:rPr>
              <a:t> (Dublin) General Hospital at Wimereux, near Boulogne.</a:t>
            </a:r>
            <a:r>
              <a:rPr lang="en-IE" sz="1200" kern="1200" baseline="0" dirty="0" smtClean="0">
                <a:solidFill>
                  <a:schemeClr val="tx1"/>
                </a:solidFill>
                <a:effectLst/>
                <a:latin typeface="+mn-lt"/>
                <a:ea typeface="+mn-ea"/>
                <a:cs typeface="+mn-cs"/>
              </a:rPr>
              <a:t>  This was </a:t>
            </a:r>
            <a:r>
              <a:rPr lang="en-IE" sz="1200" kern="1200" dirty="0" smtClean="0">
                <a:solidFill>
                  <a:schemeClr val="tx1"/>
                </a:solidFill>
                <a:effectLst/>
                <a:latin typeface="+mn-lt"/>
                <a:ea typeface="+mn-ea"/>
                <a:cs typeface="+mn-cs"/>
              </a:rPr>
              <a:t>a 1500-bedded military hospital staffed on short-term commissions by Dublin physicians and surgeons.</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The individual shown here is Dr John Lumsden, a Consultant Physician at Mercer’s Hospital and Chief Medical Officer at the Guinness Brewery, who was gazetted as a temporary Major in the Royal Army Medical Corps and worked in the 83</a:t>
            </a:r>
            <a:r>
              <a:rPr lang="en-IE" sz="1200" kern="1200" baseline="30000" dirty="0" smtClean="0">
                <a:solidFill>
                  <a:schemeClr val="tx1"/>
                </a:solidFill>
                <a:effectLst/>
                <a:latin typeface="+mn-lt"/>
                <a:ea typeface="+mn-ea"/>
                <a:cs typeface="+mn-cs"/>
              </a:rPr>
              <a:t>rd</a:t>
            </a:r>
            <a:r>
              <a:rPr lang="en-IE" sz="1200" kern="1200" dirty="0" smtClean="0">
                <a:solidFill>
                  <a:schemeClr val="tx1"/>
                </a:solidFill>
                <a:effectLst/>
                <a:latin typeface="+mn-lt"/>
                <a:ea typeface="+mn-ea"/>
                <a:cs typeface="+mn-cs"/>
              </a:rPr>
              <a:t> General Hospital for three months from November 1917.</a:t>
            </a:r>
          </a:p>
          <a:p>
            <a:r>
              <a:rPr lang="en-IE" sz="1200" kern="1200" dirty="0" smtClean="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2EA230B-0587-124C-94A4-45C3E9D8ED65}" type="slidenum">
              <a:rPr lang="en-US" smtClean="0"/>
              <a:t>14</a:t>
            </a:fld>
            <a:endParaRPr lang="en-US"/>
          </a:p>
        </p:txBody>
      </p:sp>
    </p:spTree>
    <p:extLst>
      <p:ext uri="{BB962C8B-B14F-4D97-AF65-F5344CB8AC3E}">
        <p14:creationId xmlns:p14="http://schemas.microsoft.com/office/powerpoint/2010/main" val="673686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words of</a:t>
            </a:r>
            <a:r>
              <a:rPr lang="en-US" baseline="0" dirty="0" smtClean="0"/>
              <a:t> one of our greatest poets were penned in relation to the Easter Rising, but equally might refer to the War of Independence and the Civil War, which devastated this country and had very negative effects on the economy and healthcare.  </a:t>
            </a:r>
          </a:p>
          <a:p>
            <a:r>
              <a:rPr lang="en-US" baseline="0" dirty="0" smtClean="0"/>
              <a:t>Many of the old workhouses were closed, due a vehement revulsion for the Poor Law provision, being converted ultimately to County Homes or District hospitals. </a:t>
            </a:r>
          </a:p>
          <a:p>
            <a:r>
              <a:rPr lang="en-US" baseline="0" dirty="0" smtClean="0"/>
              <a:t>However, there was little appetite for real investment, given the other pressures on the economy.</a:t>
            </a:r>
          </a:p>
          <a:p>
            <a:r>
              <a:rPr lang="en-US" baseline="0" dirty="0" smtClean="0"/>
              <a:t>Furthermore, the attitude of the Civil Service, privately, was to exclude those who previously had influence in matters of health, with phrases such as “ we don’t want their type” cropping up in internal memoranda.  </a:t>
            </a:r>
          </a:p>
          <a:p>
            <a:r>
              <a:rPr lang="en-US" baseline="0" dirty="0" smtClean="0"/>
              <a:t>The official externally-delivered response to some offers of assistance was ”we do not have the funds for such activity at present”</a:t>
            </a:r>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15</a:t>
            </a:fld>
            <a:endParaRPr lang="en-US"/>
          </a:p>
        </p:txBody>
      </p:sp>
    </p:spTree>
    <p:extLst>
      <p:ext uri="{BB962C8B-B14F-4D97-AF65-F5344CB8AC3E}">
        <p14:creationId xmlns:p14="http://schemas.microsoft.com/office/powerpoint/2010/main" val="560342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Over the first decade of the new state, the inefficiency of hospital care, provided primarily in Dublin by the voluntary hospitals, was highlighted. </a:t>
            </a:r>
          </a:p>
          <a:p>
            <a:r>
              <a:rPr lang="en-US" sz="1200" kern="1200" dirty="0" smtClean="0">
                <a:solidFill>
                  <a:schemeClr val="tx1"/>
                </a:solidFill>
                <a:effectLst/>
                <a:latin typeface="+mn-lt"/>
                <a:ea typeface="+mn-ea"/>
                <a:cs typeface="+mn-cs"/>
              </a:rPr>
              <a:t> Amalgamation of some of the Dublin voluntary hospitals  was mooted.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2EA230B-0587-124C-94A4-45C3E9D8ED65}" type="slidenum">
              <a:rPr lang="en-US" smtClean="0"/>
              <a:t>16</a:t>
            </a:fld>
            <a:endParaRPr lang="en-US"/>
          </a:p>
        </p:txBody>
      </p:sp>
    </p:spTree>
    <p:extLst>
      <p:ext uri="{BB962C8B-B14F-4D97-AF65-F5344CB8AC3E}">
        <p14:creationId xmlns:p14="http://schemas.microsoft.com/office/powerpoint/2010/main" val="4141452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that report, t</a:t>
            </a:r>
            <a:r>
              <a:rPr lang="en-US" sz="1200" kern="1200" dirty="0" smtClean="0">
                <a:solidFill>
                  <a:schemeClr val="tx1"/>
                </a:solidFill>
                <a:effectLst/>
                <a:latin typeface="+mn-lt"/>
                <a:ea typeface="+mn-ea"/>
                <a:cs typeface="+mn-cs"/>
              </a:rPr>
              <a:t>here was also an attempt to </a:t>
            </a:r>
            <a:r>
              <a:rPr lang="en-US" sz="1200" kern="1200" dirty="0" err="1" smtClean="0">
                <a:solidFill>
                  <a:schemeClr val="tx1"/>
                </a:solidFill>
                <a:effectLst/>
                <a:latin typeface="+mn-lt"/>
                <a:ea typeface="+mn-ea"/>
                <a:cs typeface="+mn-cs"/>
              </a:rPr>
              <a:t>rationalise</a:t>
            </a:r>
            <a:r>
              <a:rPr lang="en-US" sz="1200" kern="1200" dirty="0" smtClean="0">
                <a:solidFill>
                  <a:schemeClr val="tx1"/>
                </a:solidFill>
                <a:effectLst/>
                <a:latin typeface="+mn-lt"/>
                <a:ea typeface="+mn-ea"/>
                <a:cs typeface="+mn-cs"/>
              </a:rPr>
              <a:t> the situation elsewhere, with suggestions which seem almost current in their content</a:t>
            </a:r>
            <a:r>
              <a:rPr lang="en-IE" dirty="0" smtClean="0">
                <a:effectLst/>
              </a:rPr>
              <a:t> </a:t>
            </a:r>
            <a:endParaRPr lang="en-US" baseline="0" dirty="0" smtClean="0"/>
          </a:p>
          <a:p>
            <a:r>
              <a:rPr lang="en-US" dirty="0" smtClean="0"/>
              <a:t>The idea that the poor should get good treatment was supported, but</a:t>
            </a:r>
            <a:r>
              <a:rPr lang="en-US" baseline="0" dirty="0" smtClean="0"/>
              <a:t> </a:t>
            </a:r>
            <a:r>
              <a:rPr lang="en-US" dirty="0" smtClean="0"/>
              <a:t>I regret to say that the approach</a:t>
            </a:r>
            <a:r>
              <a:rPr lang="en-US" baseline="0" dirty="0" smtClean="0"/>
              <a:t> to unmarried mothers in this report was, shall we say, “of its time” </a:t>
            </a:r>
          </a:p>
          <a:p>
            <a:r>
              <a:rPr lang="en-US" baseline="0" dirty="0" smtClean="0"/>
              <a:t>The report warrants careful reading given the revelations over the past few years in regard to that cohort of women..</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17</a:t>
            </a:fld>
            <a:endParaRPr lang="en-US"/>
          </a:p>
        </p:txBody>
      </p:sp>
    </p:spTree>
    <p:extLst>
      <p:ext uri="{BB962C8B-B14F-4D97-AF65-F5344CB8AC3E}">
        <p14:creationId xmlns:p14="http://schemas.microsoft.com/office/powerpoint/2010/main" val="28903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Sir John Lumsden, who was well known for his attempts to improve the social situation of his patients and their families, and who had been prominent in the introduction of pasteurisation</a:t>
            </a:r>
            <a:r>
              <a:rPr lang="en-IE" sz="1200" kern="1200" baseline="0" dirty="0" smtClean="0">
                <a:solidFill>
                  <a:schemeClr val="tx1"/>
                </a:solidFill>
                <a:effectLst/>
                <a:latin typeface="+mn-lt"/>
                <a:ea typeface="+mn-ea"/>
                <a:cs typeface="+mn-cs"/>
              </a:rPr>
              <a:t> of milk and the development of TB sanatoria,</a:t>
            </a:r>
            <a:r>
              <a:rPr lang="en-IE" sz="1200" kern="1200" dirty="0" smtClean="0">
                <a:solidFill>
                  <a:schemeClr val="tx1"/>
                </a:solidFill>
                <a:effectLst/>
                <a:latin typeface="+mn-lt"/>
                <a:ea typeface="+mn-ea"/>
                <a:cs typeface="+mn-cs"/>
              </a:rPr>
              <a:t> </a:t>
            </a:r>
            <a:r>
              <a:rPr lang="en-IE" sz="1200" kern="1200" baseline="0" dirty="0" smtClean="0">
                <a:solidFill>
                  <a:schemeClr val="tx1"/>
                </a:solidFill>
                <a:effectLst/>
                <a:latin typeface="+mn-lt"/>
                <a:ea typeface="+mn-ea"/>
                <a:cs typeface="+mn-cs"/>
              </a:rPr>
              <a:t>called </a:t>
            </a:r>
            <a:r>
              <a:rPr lang="en-IE" sz="1200" kern="1200" dirty="0" smtClean="0">
                <a:solidFill>
                  <a:schemeClr val="tx1"/>
                </a:solidFill>
                <a:effectLst/>
                <a:latin typeface="+mn-lt"/>
                <a:ea typeface="+mn-ea"/>
                <a:cs typeface="+mn-cs"/>
              </a:rPr>
              <a:t>for the amalgamation of Dublin Hospitals into newer, fewer, larger institutions, to give economies of scale.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Mind you, he felt at one stage that one hospital on the north side of Dublin and one one the south side would be sufficient and could be run with a matron and a registrar for each!</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was truly a two-tier health service, with the wealthy engaging their doctors privately and the poor relying on access to hospitals, which relied on subscriptions from patrons to fund their service. The consultants were paid by their private patients, but worked free of charge on hospital inpatients on a visiting consultant basis.  </a:t>
            </a:r>
          </a:p>
        </p:txBody>
      </p:sp>
      <p:sp>
        <p:nvSpPr>
          <p:cNvPr id="4" name="Slide Number Placeholder 3"/>
          <p:cNvSpPr>
            <a:spLocks noGrp="1"/>
          </p:cNvSpPr>
          <p:nvPr>
            <p:ph type="sldNum" sz="quarter" idx="10"/>
          </p:nvPr>
        </p:nvSpPr>
        <p:spPr/>
        <p:txBody>
          <a:bodyPr/>
          <a:lstStyle/>
          <a:p>
            <a:fld id="{D2EA230B-0587-124C-94A4-45C3E9D8ED65}" type="slidenum">
              <a:rPr lang="en-US" smtClean="0"/>
              <a:t>18</a:t>
            </a:fld>
            <a:endParaRPr lang="en-US"/>
          </a:p>
        </p:txBody>
      </p:sp>
    </p:spTree>
    <p:extLst>
      <p:ext uri="{BB962C8B-B14F-4D97-AF65-F5344CB8AC3E}">
        <p14:creationId xmlns:p14="http://schemas.microsoft.com/office/powerpoint/2010/main" val="673686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By the 1930s, the financial position in regard to hospital refurbishment and expansion was made much more secure by the inception of a Lottery, clearly designed to bring money into the country, as the sums involved were untenable for the Irish population alone.</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The three entrepreneurs who devised and ran this project were each able to extract 10 times the annual salary of the Taoiseach of the day,</a:t>
            </a:r>
            <a:r>
              <a:rPr lang="en-IE" sz="1200" kern="1200" baseline="0" dirty="0" smtClean="0">
                <a:solidFill>
                  <a:schemeClr val="tx1"/>
                </a:solidFill>
                <a:effectLst/>
                <a:latin typeface="+mn-lt"/>
                <a:ea typeface="+mn-ea"/>
                <a:cs typeface="+mn-cs"/>
              </a:rPr>
              <a:t> for each of the first 10 years of the project.</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baseline="0" dirty="0" smtClean="0">
                <a:solidFill>
                  <a:schemeClr val="tx1"/>
                </a:solidFill>
                <a:effectLst/>
                <a:latin typeface="+mn-lt"/>
                <a:ea typeface="+mn-ea"/>
                <a:cs typeface="+mn-cs"/>
              </a:rPr>
              <a:t>That seems to contrast sharply with current thinking on relative pay scales.</a:t>
            </a:r>
            <a:r>
              <a:rPr lang="en-IE"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Interestingly,</a:t>
            </a:r>
            <a:r>
              <a:rPr lang="en-IE" sz="1200" kern="1200" baseline="0" dirty="0" smtClean="0">
                <a:solidFill>
                  <a:schemeClr val="tx1"/>
                </a:solidFill>
                <a:effectLst/>
                <a:latin typeface="+mn-lt"/>
                <a:ea typeface="+mn-ea"/>
                <a:cs typeface="+mn-cs"/>
              </a:rPr>
              <a:t> I met the 85 year old son of one of these three entrepreneurs as a patient in my emergency department a few years ago.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baseline="0" dirty="0" smtClean="0">
                <a:solidFill>
                  <a:schemeClr val="tx1"/>
                </a:solidFill>
                <a:effectLst/>
                <a:latin typeface="+mn-lt"/>
                <a:ea typeface="+mn-ea"/>
                <a:cs typeface="+mn-cs"/>
              </a:rPr>
              <a:t>He told me that his father had said the very best advice he could give his son was to “Never buy a lottery ticket”!</a:t>
            </a: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The  only hospital not to accept funding from the Sweepstakes was the Adelaide Hospital, on grounds of immorality.</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19</a:t>
            </a:fld>
            <a:endParaRPr lang="en-US"/>
          </a:p>
        </p:txBody>
      </p:sp>
    </p:spTree>
    <p:extLst>
      <p:ext uri="{BB962C8B-B14F-4D97-AF65-F5344CB8AC3E}">
        <p14:creationId xmlns:p14="http://schemas.microsoft.com/office/powerpoint/2010/main" val="17559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The 400-page Second General Hospitals report for 1935-1936 was a significant piece of audit work, which identified multiple deficiencies in provision</a:t>
            </a:r>
            <a:r>
              <a:rPr lang="en-IE" sz="1200" kern="1200" baseline="0" dirty="0" smtClean="0">
                <a:solidFill>
                  <a:schemeClr val="tx1"/>
                </a:solidFill>
                <a:effectLst/>
                <a:latin typeface="+mn-lt"/>
                <a:ea typeface="+mn-ea"/>
                <a:cs typeface="+mn-cs"/>
              </a:rPr>
              <a:t> of hospital care throughout the country, but reserved much of its commentary for what was described as the unsatisfactory relationships between the Dublin Voluntary hospitals.</a:t>
            </a:r>
            <a:r>
              <a:rPr lang="en-IE"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20</a:t>
            </a:fld>
            <a:endParaRPr lang="en-US"/>
          </a:p>
        </p:txBody>
      </p:sp>
    </p:spTree>
    <p:extLst>
      <p:ext uri="{BB962C8B-B14F-4D97-AF65-F5344CB8AC3E}">
        <p14:creationId xmlns:p14="http://schemas.microsoft.com/office/powerpoint/2010/main" val="673686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The report indicated that there were seasonal variations in availability of beds in the hospitals covered, most especially in the Dublin General Hospitals and reiterated the view, expressed in the First General Hospital report of 1933, that greater cooperation and coordination between hospitals was required.  There was concern that patients were being turned away for frivolous</a:t>
            </a:r>
            <a:r>
              <a:rPr lang="en-IE" sz="1200" kern="1200" baseline="0" dirty="0" smtClean="0">
                <a:solidFill>
                  <a:schemeClr val="tx1"/>
                </a:solidFill>
                <a:effectLst/>
                <a:latin typeface="+mn-lt"/>
                <a:ea typeface="+mn-ea"/>
                <a:cs typeface="+mn-cs"/>
              </a:rPr>
              <a:t> reasons</a:t>
            </a:r>
            <a:r>
              <a:rPr lang="en-IE"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Two reasons were adduced for the variation in bed availability, namely ward closure for refurbishment and accomodation of the</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holiday demands from staff for the months of July, August and September. Clearly they went on Christmas hoildays</a:t>
            </a:r>
            <a:r>
              <a:rPr lang="en-IE" sz="1200" kern="1200" baseline="0" dirty="0" smtClean="0">
                <a:solidFill>
                  <a:schemeClr val="tx1"/>
                </a:solidFill>
                <a:effectLst/>
                <a:latin typeface="+mn-lt"/>
                <a:ea typeface="+mn-ea"/>
                <a:cs typeface="+mn-cs"/>
              </a:rPr>
              <a:t> also and, </a:t>
            </a:r>
            <a:r>
              <a:rPr lang="en-IE" sz="1200" kern="1200" dirty="0" smtClean="0">
                <a:solidFill>
                  <a:schemeClr val="tx1"/>
                </a:solidFill>
                <a:effectLst/>
                <a:latin typeface="+mn-lt"/>
                <a:ea typeface="+mn-ea"/>
                <a:cs typeface="+mn-cs"/>
              </a:rPr>
              <a:t>lest you had any doubts, Easter Sunday 1936 was April 12</a:t>
            </a:r>
            <a:r>
              <a:rPr lang="en-IE" sz="1200" kern="1200" baseline="30000" dirty="0" smtClean="0">
                <a:solidFill>
                  <a:schemeClr val="tx1"/>
                </a:solidFill>
                <a:effectLst/>
                <a:latin typeface="+mn-lt"/>
                <a:ea typeface="+mn-ea"/>
                <a:cs typeface="+mn-cs"/>
              </a:rPr>
              <a:t>th</a:t>
            </a:r>
            <a:r>
              <a:rPr lang="en-IE"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21</a:t>
            </a:fld>
            <a:endParaRPr lang="en-US"/>
          </a:p>
        </p:txBody>
      </p:sp>
    </p:spTree>
    <p:extLst>
      <p:ext uri="{BB962C8B-B14F-4D97-AF65-F5344CB8AC3E}">
        <p14:creationId xmlns:p14="http://schemas.microsoft.com/office/powerpoint/2010/main" val="673686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The Irish Hospital Sweepstakes was extremely successful</a:t>
            </a:r>
            <a:r>
              <a:rPr lang="en-IE" sz="1200" kern="1200" baseline="0" dirty="0" smtClean="0">
                <a:solidFill>
                  <a:schemeClr val="tx1"/>
                </a:solidFill>
                <a:effectLst/>
                <a:latin typeface="+mn-lt"/>
                <a:ea typeface="+mn-ea"/>
                <a:cs typeface="+mn-cs"/>
              </a:rPr>
              <a:t> with, d</a:t>
            </a:r>
            <a:r>
              <a:rPr lang="en-IE" sz="1200" kern="1200" dirty="0" smtClean="0">
                <a:solidFill>
                  <a:schemeClr val="tx1"/>
                </a:solidFill>
                <a:effectLst/>
                <a:latin typeface="+mn-lt"/>
                <a:ea typeface="+mn-ea"/>
                <a:cs typeface="+mn-cs"/>
              </a:rPr>
              <a:t>uring the 1930s alone, gross income from the sweepstake of £71 million, of which £45 million was allocated in prizes and £13.5 million to hospital building.</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 It generated heat elsewhere, with cries of “Foul” from both British and American authorities, who felt their money should be invested in their own economies.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This is hardly surprising, especially given the disproportionate involvement of people resident in Britain and the cash flow from that country into Ireland.</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It even led to the British Prime Minister, Ramsay McDonald, describing the Irish Hospital Sweepstakes as</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 “</a:t>
            </a:r>
            <a:r>
              <a:rPr lang="en-IE" sz="1200" b="1" kern="1200" dirty="0" smtClean="0">
                <a:solidFill>
                  <a:schemeClr val="tx1"/>
                </a:solidFill>
                <a:effectLst/>
                <a:latin typeface="+mn-lt"/>
                <a:ea typeface="+mn-ea"/>
                <a:cs typeface="+mn-cs"/>
              </a:rPr>
              <a:t>A terrible danger to the morals of the country </a:t>
            </a:r>
            <a:r>
              <a:rPr lang="en-IE"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22</a:t>
            </a:fld>
            <a:endParaRPr lang="en-US"/>
          </a:p>
        </p:txBody>
      </p:sp>
    </p:spTree>
    <p:extLst>
      <p:ext uri="{BB962C8B-B14F-4D97-AF65-F5344CB8AC3E}">
        <p14:creationId xmlns:p14="http://schemas.microsoft.com/office/powerpoint/2010/main" val="673686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previous</a:t>
            </a:r>
            <a:r>
              <a:rPr lang="en-US" baseline="0" dirty="0" smtClean="0"/>
              <a:t> suggestion of the 1927 Commission and of Sir John Lumsden, now re-iterated by the General Hospitals report, was accepted by the Dublin medical fraternity as the best way forward.  As usual, the devil was in the detail. </a:t>
            </a:r>
          </a:p>
          <a:p>
            <a:endParaRPr lang="en-US" baseline="0" dirty="0" smtClean="0"/>
          </a:p>
          <a:p>
            <a:r>
              <a:rPr lang="en-US" baseline="0" dirty="0" smtClean="0"/>
              <a:t>Whilst several of the smaller south Dublin hospitals agreed to the heads of a bill for merger, the </a:t>
            </a:r>
            <a:r>
              <a:rPr lang="en-US" baseline="0" dirty="0" err="1" smtClean="0"/>
              <a:t>Meath</a:t>
            </a:r>
            <a:r>
              <a:rPr lang="en-US" baseline="0" dirty="0" smtClean="0"/>
              <a:t> Hospital held out against this.</a:t>
            </a:r>
          </a:p>
          <a:p>
            <a:r>
              <a:rPr lang="en-US" baseline="0" dirty="0" smtClean="0"/>
              <a:t>There was still some investment in hospital facilities, but the war years meant that this was relatively constrained.</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1949, The </a:t>
            </a:r>
            <a:r>
              <a:rPr lang="en-US" baseline="0" dirty="0" err="1" smtClean="0"/>
              <a:t>Meath</a:t>
            </a:r>
            <a:r>
              <a:rPr lang="en-US" baseline="0" dirty="0" smtClean="0"/>
              <a:t> Hospital board members had their ”come-uppance”, when the Knights of </a:t>
            </a:r>
            <a:r>
              <a:rPr lang="en-US" baseline="0" dirty="0" err="1" smtClean="0"/>
              <a:t>Columbanus</a:t>
            </a:r>
            <a:r>
              <a:rPr lang="en-US" baseline="0" dirty="0" smtClean="0"/>
              <a:t> ousted the Freemasons from the Board, leading to a High Court action and eventually to emergency legislation, the </a:t>
            </a:r>
            <a:r>
              <a:rPr lang="en-US" baseline="0" dirty="0" err="1" smtClean="0"/>
              <a:t>Meath</a:t>
            </a:r>
            <a:r>
              <a:rPr lang="en-US" baseline="0" dirty="0" smtClean="0"/>
              <a:t> Hospital Act of 1951, which forced some degree of external control on the hospital.</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23</a:t>
            </a:fld>
            <a:endParaRPr lang="en-US"/>
          </a:p>
        </p:txBody>
      </p:sp>
    </p:spTree>
    <p:extLst>
      <p:ext uri="{BB962C8B-B14F-4D97-AF65-F5344CB8AC3E}">
        <p14:creationId xmlns:p14="http://schemas.microsoft.com/office/powerpoint/2010/main" val="300948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If we fast-forward from the war years and the major emigration period immediately afterwards, with a  fall in the population of</a:t>
            </a:r>
            <a:r>
              <a:rPr lang="en-IE" sz="1200" kern="1200" baseline="0" dirty="0" smtClean="0">
                <a:solidFill>
                  <a:schemeClr val="tx1"/>
                </a:solidFill>
                <a:effectLst/>
                <a:latin typeface="+mn-lt"/>
                <a:ea typeface="+mn-ea"/>
                <a:cs typeface="+mn-cs"/>
              </a:rPr>
              <a:t> the 26 Counties</a:t>
            </a:r>
            <a:r>
              <a:rPr lang="en-IE" sz="1200" kern="1200" dirty="0" smtClean="0">
                <a:solidFill>
                  <a:schemeClr val="tx1"/>
                </a:solidFill>
                <a:effectLst/>
                <a:latin typeface="+mn-lt"/>
                <a:ea typeface="+mn-ea"/>
                <a:cs typeface="+mn-cs"/>
              </a:rPr>
              <a:t> to only 2.1</a:t>
            </a:r>
            <a:r>
              <a:rPr lang="en-IE" sz="1200" kern="1200" baseline="0" dirty="0" smtClean="0">
                <a:solidFill>
                  <a:schemeClr val="tx1"/>
                </a:solidFill>
                <a:effectLst/>
                <a:latin typeface="+mn-lt"/>
                <a:ea typeface="+mn-ea"/>
                <a:cs typeface="+mn-cs"/>
              </a:rPr>
              <a:t> Million people </a:t>
            </a:r>
            <a:r>
              <a:rPr lang="en-IE" sz="1200" kern="1200" dirty="0" smtClean="0">
                <a:solidFill>
                  <a:schemeClr val="tx1"/>
                </a:solidFill>
                <a:effectLst/>
                <a:latin typeface="+mn-lt"/>
                <a:ea typeface="+mn-ea"/>
                <a:cs typeface="+mn-cs"/>
              </a:rPr>
              <a:t>at the 1961 Census </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we come to the Fitzgerald Report of 1969 which, once again, suggested rationalisation of hospital provision throughout the country, particularly in Dublin, where the presence of three medical schools was seen as a hindrance.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Yet again, this was side-stepped, for various reasons.</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24</a:t>
            </a:fld>
            <a:endParaRPr lang="en-US"/>
          </a:p>
        </p:txBody>
      </p:sp>
    </p:spTree>
    <p:extLst>
      <p:ext uri="{BB962C8B-B14F-4D97-AF65-F5344CB8AC3E}">
        <p14:creationId xmlns:p14="http://schemas.microsoft.com/office/powerpoint/2010/main" val="1381653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b="1" kern="1200" dirty="0" smtClean="0">
                <a:solidFill>
                  <a:schemeClr val="tx1"/>
                </a:solidFill>
                <a:effectLst/>
                <a:latin typeface="+mn-lt"/>
                <a:ea typeface="+mn-ea"/>
                <a:cs typeface="+mn-cs"/>
              </a:rPr>
              <a:t>Which brings me to present times and the main theme of my talk.</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In 1989, this was the situation in my own department.  Each of these patients is awaiting</a:t>
            </a:r>
            <a:r>
              <a:rPr lang="en-IE" sz="1200" kern="1200" baseline="0" dirty="0" smtClean="0">
                <a:solidFill>
                  <a:schemeClr val="tx1"/>
                </a:solidFill>
                <a:effectLst/>
                <a:latin typeface="+mn-lt"/>
                <a:ea typeface="+mn-ea"/>
                <a:cs typeface="+mn-cs"/>
              </a:rPr>
              <a:t> admission to an in-patient bed.</a:t>
            </a:r>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From September of that year, the previous on-call system where only two emergency departments were open overnight in Dublin, one north and one south fo the river, was replaced by all departments open round the clock.This</a:t>
            </a:r>
            <a:r>
              <a:rPr lang="en-IE" sz="1200" kern="1200" baseline="0" dirty="0" smtClean="0">
                <a:solidFill>
                  <a:schemeClr val="tx1"/>
                </a:solidFill>
                <a:effectLst/>
                <a:latin typeface="+mn-lt"/>
                <a:ea typeface="+mn-ea"/>
                <a:cs typeface="+mn-cs"/>
              </a:rPr>
              <a:t> was done at short notice, purely for reasons of political expediency, and caused grave difficulty in engaging suitable junior staff for several months.</a:t>
            </a:r>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We moved into a new department I</a:t>
            </a:r>
            <a:r>
              <a:rPr lang="en-IE" sz="1200" kern="1200" baseline="0" dirty="0" smtClean="0">
                <a:solidFill>
                  <a:schemeClr val="tx1"/>
                </a:solidFill>
                <a:effectLst/>
                <a:latin typeface="+mn-lt"/>
                <a:ea typeface="+mn-ea"/>
                <a:cs typeface="+mn-cs"/>
              </a:rPr>
              <a:t>n St James’s that</a:t>
            </a:r>
            <a:r>
              <a:rPr lang="en-IE" sz="1200" kern="1200" dirty="0" smtClean="0">
                <a:solidFill>
                  <a:schemeClr val="tx1"/>
                </a:solidFill>
                <a:effectLst/>
                <a:latin typeface="+mn-lt"/>
                <a:ea typeface="+mn-ea"/>
                <a:cs typeface="+mn-cs"/>
              </a:rPr>
              <a:t> December, as part of the phased opening of the new hospital, which had been built in the recession, but was now capable of being commissioned</a:t>
            </a:r>
            <a:r>
              <a:rPr lang="en-IE" sz="1200" kern="1200" baseline="0" dirty="0" smtClean="0">
                <a:solidFill>
                  <a:schemeClr val="tx1"/>
                </a:solidFill>
                <a:effectLst/>
                <a:latin typeface="+mn-lt"/>
                <a:ea typeface="+mn-ea"/>
                <a:cs typeface="+mn-cs"/>
              </a:rPr>
              <a:t> and its running expenses funded.</a:t>
            </a:r>
            <a:r>
              <a:rPr lang="en-IE" sz="1200" kern="1200" dirty="0" smtClean="0">
                <a:solidFill>
                  <a:schemeClr val="tx1"/>
                </a:solidFill>
                <a:effectLst/>
                <a:latin typeface="+mn-lt"/>
                <a:ea typeface="+mn-ea"/>
                <a:cs typeface="+mn-cs"/>
              </a:rPr>
              <a:t>  This eased matters -  for a while. </a:t>
            </a:r>
          </a:p>
          <a:p>
            <a:r>
              <a:rPr lang="en-IE"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25</a:t>
            </a:fld>
            <a:endParaRPr lang="en-US"/>
          </a:p>
        </p:txBody>
      </p:sp>
    </p:spTree>
    <p:extLst>
      <p:ext uri="{BB962C8B-B14F-4D97-AF65-F5344CB8AC3E}">
        <p14:creationId xmlns:p14="http://schemas.microsoft.com/office/powerpoint/2010/main" val="16206245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In 1996, against my better judgement, I took part in this national ad campaign to persuade people not to attend emergency departments unless they had a REAL emergency – what ever that might mean.</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When we surveyed patients in the waiting room, who were there with relatively minor injuries or illness, they all agreed with this approach. </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However, they also indicated that the only reason they were there was that they perceived that they had experienced a REAL emergency.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When the health service suggested re-running this campaign at a much later juncture, I refused permission to re-use my image, as I was convinced it was inappropriate,</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and unlikely to have any signficant impact.</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Indeed, there is an argument to be made that any delay in presentation for stroke, sepsis or myocardial infarction will lead to increased risk of death or of chronic ill-health, with greater downstream personal and finacial cost.</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The idea that patients with minor problems should go elsewhere has never been shown to work, anywhere in the civilised world.  But these</a:t>
            </a:r>
            <a:r>
              <a:rPr lang="en-IE" sz="1200" kern="1200" baseline="0" dirty="0" smtClean="0">
                <a:solidFill>
                  <a:schemeClr val="tx1"/>
                </a:solidFill>
                <a:effectLst/>
                <a:latin typeface="+mn-lt"/>
                <a:ea typeface="+mn-ea"/>
                <a:cs typeface="+mn-cs"/>
              </a:rPr>
              <a:t> patients</a:t>
            </a:r>
            <a:r>
              <a:rPr lang="en-IE" sz="1200" kern="1200" dirty="0" smtClean="0">
                <a:solidFill>
                  <a:schemeClr val="tx1"/>
                </a:solidFill>
                <a:effectLst/>
                <a:latin typeface="+mn-lt"/>
                <a:ea typeface="+mn-ea"/>
                <a:cs typeface="+mn-cs"/>
              </a:rPr>
              <a:t> do not take up much time, or resource.  The only time they might waste is their own, as they will always fall behind a critically ill patient.  Any delay in admission of the critical</a:t>
            </a:r>
            <a:r>
              <a:rPr lang="en-IE" sz="1200" kern="1200" baseline="0" dirty="0" smtClean="0">
                <a:solidFill>
                  <a:schemeClr val="tx1"/>
                </a:solidFill>
                <a:effectLst/>
                <a:latin typeface="+mn-lt"/>
                <a:ea typeface="+mn-ea"/>
                <a:cs typeface="+mn-cs"/>
              </a:rPr>
              <a:t> patients </a:t>
            </a:r>
            <a:r>
              <a:rPr lang="en-IE" sz="1200" kern="1200" dirty="0" smtClean="0">
                <a:solidFill>
                  <a:schemeClr val="tx1"/>
                </a:solidFill>
                <a:effectLst/>
                <a:latin typeface="+mn-lt"/>
                <a:ea typeface="+mn-ea"/>
                <a:cs typeface="+mn-cs"/>
              </a:rPr>
              <a:t>will mean a filling up of cubicles, reducing the available clinical space to see any patient.  Doctors and nurses pull trolleys out of cubicles, to push other ones in – wasting valuable clinical time.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26</a:t>
            </a:fld>
            <a:endParaRPr lang="en-US"/>
          </a:p>
        </p:txBody>
      </p:sp>
    </p:spTree>
    <p:extLst>
      <p:ext uri="{BB962C8B-B14F-4D97-AF65-F5344CB8AC3E}">
        <p14:creationId xmlns:p14="http://schemas.microsoft.com/office/powerpoint/2010/main" val="3030670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By 1999, the situation was really no better than before and the pressure on patients, relatives and staff was excessive.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Trolley counts became the order of the day.</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27</a:t>
            </a:fld>
            <a:endParaRPr lang="en-US"/>
          </a:p>
        </p:txBody>
      </p:sp>
    </p:spTree>
    <p:extLst>
      <p:ext uri="{BB962C8B-B14F-4D97-AF65-F5344CB8AC3E}">
        <p14:creationId xmlns:p14="http://schemas.microsoft.com/office/powerpoint/2010/main" val="2194037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This is how overcrowding develops,</a:t>
            </a:r>
            <a:r>
              <a:rPr lang="en-US" baseline="0" dirty="0" smtClean="0"/>
              <a:t> in a diagrammatic, simplified fashion.  </a:t>
            </a:r>
          </a:p>
          <a:p>
            <a:pPr lvl="1"/>
            <a:endParaRPr lang="en-US" baseline="0" dirty="0" smtClean="0"/>
          </a:p>
          <a:p>
            <a:pPr lvl="1"/>
            <a:r>
              <a:rPr lang="en-US" baseline="0" dirty="0" smtClean="0"/>
              <a:t>Start with five empty cubicles.</a:t>
            </a:r>
            <a:endParaRPr lang="en-US" dirty="0" smtClean="0"/>
          </a:p>
          <a:p>
            <a:pPr lvl="1"/>
            <a:endParaRPr lang="en-US" baseline="0" dirty="0" smtClean="0"/>
          </a:p>
        </p:txBody>
      </p:sp>
      <p:sp>
        <p:nvSpPr>
          <p:cNvPr id="4" name="Slide Number Placeholder 3"/>
          <p:cNvSpPr>
            <a:spLocks noGrp="1"/>
          </p:cNvSpPr>
          <p:nvPr>
            <p:ph type="sldNum" sz="quarter" idx="10"/>
          </p:nvPr>
        </p:nvSpPr>
        <p:spPr/>
        <p:txBody>
          <a:bodyPr/>
          <a:lstStyle/>
          <a:p>
            <a:fld id="{D2EA230B-0587-124C-94A4-45C3E9D8ED65}" type="slidenum">
              <a:rPr lang="en-US" smtClean="0"/>
              <a:t>28</a:t>
            </a:fld>
            <a:endParaRPr lang="en-US"/>
          </a:p>
        </p:txBody>
      </p:sp>
    </p:spTree>
    <p:extLst>
      <p:ext uri="{BB962C8B-B14F-4D97-AF65-F5344CB8AC3E}">
        <p14:creationId xmlns:p14="http://schemas.microsoft.com/office/powerpoint/2010/main" val="476808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baseline="0" dirty="0" smtClean="0"/>
          </a:p>
          <a:p>
            <a:pPr lvl="1"/>
            <a:r>
              <a:rPr lang="en-US" baseline="0" dirty="0" smtClean="0"/>
              <a:t>Add three patients per hour, each taking one hour to manage, between history examination blood testing and imaging – over 60% have imaging</a:t>
            </a:r>
          </a:p>
        </p:txBody>
      </p:sp>
      <p:sp>
        <p:nvSpPr>
          <p:cNvPr id="4" name="Slide Number Placeholder 3"/>
          <p:cNvSpPr>
            <a:spLocks noGrp="1"/>
          </p:cNvSpPr>
          <p:nvPr>
            <p:ph type="sldNum" sz="quarter" idx="10"/>
          </p:nvPr>
        </p:nvSpPr>
        <p:spPr/>
        <p:txBody>
          <a:bodyPr/>
          <a:lstStyle/>
          <a:p>
            <a:fld id="{D2EA230B-0587-124C-94A4-45C3E9D8ED65}" type="slidenum">
              <a:rPr lang="en-US" smtClean="0"/>
              <a:t>29</a:t>
            </a:fld>
            <a:endParaRPr lang="en-US"/>
          </a:p>
        </p:txBody>
      </p:sp>
    </p:spTree>
    <p:extLst>
      <p:ext uri="{BB962C8B-B14F-4D97-AF65-F5344CB8AC3E}">
        <p14:creationId xmlns:p14="http://schemas.microsoft.com/office/powerpoint/2010/main" val="476808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aseline="0" dirty="0" smtClean="0"/>
              <a:t>Discharge two of the first cohort after one hour, agreeing with the in–house team that one - marked A – requires admission - currently awaiting a bed</a:t>
            </a:r>
          </a:p>
          <a:p>
            <a:pPr lvl="1"/>
            <a:r>
              <a:rPr lang="en-US" baseline="0" dirty="0" smtClean="0"/>
              <a:t>As no bed is immediately available, we must wait for a bed to be emptied and prepared in the hospital.  </a:t>
            </a:r>
          </a:p>
          <a:p>
            <a:pPr lvl="1"/>
            <a:r>
              <a:rPr lang="en-US" baseline="0" dirty="0" smtClean="0"/>
              <a:t>In this hypothetical  model each admitted patient will wait four hours for a bed</a:t>
            </a:r>
          </a:p>
          <a:p>
            <a:pPr lvl="1"/>
            <a:endParaRPr lang="en-US" baseline="0" dirty="0" smtClean="0"/>
          </a:p>
          <a:p>
            <a:pPr lvl="1"/>
            <a:r>
              <a:rPr lang="en-US" baseline="0" dirty="0" smtClean="0"/>
              <a:t>Three more patients arrive and go directly into cubicles</a:t>
            </a:r>
          </a:p>
          <a:p>
            <a:pPr lvl="1"/>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30</a:t>
            </a:fld>
            <a:endParaRPr lang="en-US"/>
          </a:p>
        </p:txBody>
      </p:sp>
    </p:spTree>
    <p:extLst>
      <p:ext uri="{BB962C8B-B14F-4D97-AF65-F5344CB8AC3E}">
        <p14:creationId xmlns:p14="http://schemas.microsoft.com/office/powerpoint/2010/main" val="476808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repeats a few times</a:t>
            </a:r>
          </a:p>
        </p:txBody>
      </p:sp>
      <p:sp>
        <p:nvSpPr>
          <p:cNvPr id="4" name="Slide Number Placeholder 3"/>
          <p:cNvSpPr>
            <a:spLocks noGrp="1"/>
          </p:cNvSpPr>
          <p:nvPr>
            <p:ph type="sldNum" sz="quarter" idx="10"/>
          </p:nvPr>
        </p:nvSpPr>
        <p:spPr/>
        <p:txBody>
          <a:bodyPr/>
          <a:lstStyle/>
          <a:p>
            <a:fld id="{D2EA230B-0587-124C-94A4-45C3E9D8ED65}" type="slidenum">
              <a:rPr lang="en-US" smtClean="0"/>
              <a:t>31</a:t>
            </a:fld>
            <a:endParaRPr lang="en-US"/>
          </a:p>
        </p:txBody>
      </p:sp>
    </p:spTree>
    <p:extLst>
      <p:ext uri="{BB962C8B-B14F-4D97-AF65-F5344CB8AC3E}">
        <p14:creationId xmlns:p14="http://schemas.microsoft.com/office/powerpoint/2010/main" val="476808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aseline="0" dirty="0" smtClean="0"/>
              <a:t>Eventually leading to a patient who is waiting in the corridor to be seen.</a:t>
            </a:r>
          </a:p>
        </p:txBody>
      </p:sp>
      <p:sp>
        <p:nvSpPr>
          <p:cNvPr id="4" name="Slide Number Placeholder 3"/>
          <p:cNvSpPr>
            <a:spLocks noGrp="1"/>
          </p:cNvSpPr>
          <p:nvPr>
            <p:ph type="sldNum" sz="quarter" idx="10"/>
          </p:nvPr>
        </p:nvSpPr>
        <p:spPr/>
        <p:txBody>
          <a:bodyPr/>
          <a:lstStyle/>
          <a:p>
            <a:fld id="{D2EA230B-0587-124C-94A4-45C3E9D8ED65}" type="slidenum">
              <a:rPr lang="en-US" smtClean="0"/>
              <a:t>32</a:t>
            </a:fld>
            <a:endParaRPr lang="en-US"/>
          </a:p>
        </p:txBody>
      </p:sp>
    </p:spTree>
    <p:extLst>
      <p:ext uri="{BB962C8B-B14F-4D97-AF65-F5344CB8AC3E}">
        <p14:creationId xmlns:p14="http://schemas.microsoft.com/office/powerpoint/2010/main" val="4768085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a:t>
            </a:r>
            <a:r>
              <a:rPr lang="en-US" baseline="0" dirty="0" smtClean="0"/>
              <a:t> patient on the corridor takes longer than one hour to process, as the inefficiencies of moving patients in and out of cubicles slows things down, or they are simply left until a space becomes free.  This patient may remain even longer on the corridor if one of the arriving patients is deemed in greater need of the cubicle.</a:t>
            </a:r>
          </a:p>
          <a:p>
            <a:endParaRPr lang="en-US" baseline="0" dirty="0" smtClean="0"/>
          </a:p>
          <a:p>
            <a:r>
              <a:rPr lang="en-US" baseline="0" dirty="0" smtClean="0"/>
              <a:t>By the end of the 5</a:t>
            </a:r>
            <a:r>
              <a:rPr lang="en-US" baseline="30000" dirty="0" smtClean="0"/>
              <a:t>th</a:t>
            </a:r>
            <a:r>
              <a:rPr lang="en-US" baseline="0" dirty="0" smtClean="0"/>
              <a:t> hour, there are always patients on the corridor and if you need to assess any new patient, you must move one of the others out into the corridor</a:t>
            </a:r>
          </a:p>
          <a:p>
            <a:r>
              <a:rPr lang="en-US" baseline="0" dirty="0" smtClean="0"/>
              <a:t>There is much time and energy wasted in this activity.</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33</a:t>
            </a:fld>
            <a:endParaRPr lang="en-US"/>
          </a:p>
        </p:txBody>
      </p:sp>
    </p:spTree>
    <p:extLst>
      <p:ext uri="{BB962C8B-B14F-4D97-AF65-F5344CB8AC3E}">
        <p14:creationId xmlns:p14="http://schemas.microsoft.com/office/powerpoint/2010/main" val="3908967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Even a minor delay in going to the ward, or the team all leaving to deal with a resuscitation for an hour, will cause a significant backup and an even worse steady-state.</a:t>
            </a:r>
          </a:p>
          <a:p>
            <a:endParaRPr lang="en-US" baseline="0" dirty="0" smtClean="0"/>
          </a:p>
        </p:txBody>
      </p:sp>
      <p:sp>
        <p:nvSpPr>
          <p:cNvPr id="4" name="Slide Number Placeholder 3"/>
          <p:cNvSpPr>
            <a:spLocks noGrp="1"/>
          </p:cNvSpPr>
          <p:nvPr>
            <p:ph type="sldNum" sz="quarter" idx="10"/>
          </p:nvPr>
        </p:nvSpPr>
        <p:spPr/>
        <p:txBody>
          <a:bodyPr/>
          <a:lstStyle/>
          <a:p>
            <a:fld id="{D2EA230B-0587-124C-94A4-45C3E9D8ED65}" type="slidenum">
              <a:rPr lang="en-US" smtClean="0"/>
              <a:t>34</a:t>
            </a:fld>
            <a:endParaRPr lang="en-US"/>
          </a:p>
        </p:txBody>
      </p:sp>
    </p:spTree>
    <p:extLst>
      <p:ext uri="{BB962C8B-B14F-4D97-AF65-F5344CB8AC3E}">
        <p14:creationId xmlns:p14="http://schemas.microsoft.com/office/powerpoint/2010/main" val="3908967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 option often used to improve workflow, is to put two patients into a single cubicle, with barely enough space to get a very thin person between the trolleys.</a:t>
            </a:r>
          </a:p>
          <a:p>
            <a:r>
              <a:rPr lang="en-US" baseline="0" dirty="0" smtClean="0"/>
              <a:t>This is predictably uncomfortable for the patients, who also want their relatives with them. </a:t>
            </a:r>
          </a:p>
          <a:p>
            <a:r>
              <a:rPr lang="en-US" baseline="0" dirty="0" smtClean="0"/>
              <a:t>It is also  uncomfortable professionally for those of us who trained in a less pressured time, but this has now become the norm for our trainees.</a:t>
            </a:r>
          </a:p>
        </p:txBody>
      </p:sp>
      <p:sp>
        <p:nvSpPr>
          <p:cNvPr id="4" name="Slide Number Placeholder 3"/>
          <p:cNvSpPr>
            <a:spLocks noGrp="1"/>
          </p:cNvSpPr>
          <p:nvPr>
            <p:ph type="sldNum" sz="quarter" idx="10"/>
          </p:nvPr>
        </p:nvSpPr>
        <p:spPr/>
        <p:txBody>
          <a:bodyPr/>
          <a:lstStyle/>
          <a:p>
            <a:fld id="{D2EA230B-0587-124C-94A4-45C3E9D8ED65}" type="slidenum">
              <a:rPr lang="en-US" smtClean="0"/>
              <a:t>35</a:t>
            </a:fld>
            <a:endParaRPr lang="en-US"/>
          </a:p>
        </p:txBody>
      </p:sp>
    </p:spTree>
    <p:extLst>
      <p:ext uri="{BB962C8B-B14F-4D97-AF65-F5344CB8AC3E}">
        <p14:creationId xmlns:p14="http://schemas.microsoft.com/office/powerpoint/2010/main" val="39089678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 have even had to stop a trainee performing an abdominal </a:t>
            </a:r>
            <a:r>
              <a:rPr lang="en-US" baseline="0" dirty="0" err="1" smtClean="0"/>
              <a:t>paracentesis</a:t>
            </a:r>
            <a:r>
              <a:rPr lang="en-US" baseline="0" dirty="0" smtClean="0"/>
              <a:t> in a cubicle with a second patient looking on.</a:t>
            </a:r>
          </a:p>
          <a:p>
            <a:r>
              <a:rPr lang="en-US" baseline="0" dirty="0" smtClean="0"/>
              <a:t>When challenged, the response was – “It</a:t>
            </a:r>
            <a:r>
              <a:rPr lang="uk-UA" baseline="0" dirty="0" smtClean="0"/>
              <a:t>’</a:t>
            </a:r>
            <a:r>
              <a:rPr lang="en-US" baseline="0" dirty="0" smtClean="0"/>
              <a:t>s OK – I asked and he was happy for us to go ahead”</a:t>
            </a:r>
          </a:p>
          <a:p>
            <a:r>
              <a:rPr lang="en-US" baseline="0" dirty="0" smtClean="0"/>
              <a:t>It was unclear which patient was happy, but I know one consultant who wasn’t</a:t>
            </a:r>
          </a:p>
        </p:txBody>
      </p:sp>
      <p:sp>
        <p:nvSpPr>
          <p:cNvPr id="4" name="Slide Number Placeholder 3"/>
          <p:cNvSpPr>
            <a:spLocks noGrp="1"/>
          </p:cNvSpPr>
          <p:nvPr>
            <p:ph type="sldNum" sz="quarter" idx="10"/>
          </p:nvPr>
        </p:nvSpPr>
        <p:spPr/>
        <p:txBody>
          <a:bodyPr/>
          <a:lstStyle/>
          <a:p>
            <a:fld id="{D2EA230B-0587-124C-94A4-45C3E9D8ED65}" type="slidenum">
              <a:rPr lang="en-US" smtClean="0"/>
              <a:t>36</a:t>
            </a:fld>
            <a:endParaRPr lang="en-US"/>
          </a:p>
        </p:txBody>
      </p:sp>
    </p:spTree>
    <p:extLst>
      <p:ext uri="{BB962C8B-B14F-4D97-AF65-F5344CB8AC3E}">
        <p14:creationId xmlns:p14="http://schemas.microsoft.com/office/powerpoint/2010/main" val="3908967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A national review of acute hospital capacity was commissioned and was published in 2002, showing that from 1980 until the year 2000, there had been a reduction in beds from 17, 665 to 11, 832,</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with about the first 4000 being taken out of the public system between 1984 and 1988 .  </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A further 2,000 had</a:t>
            </a:r>
            <a:r>
              <a:rPr lang="en-IE" sz="1200" kern="1200" baseline="0" dirty="0" smtClean="0">
                <a:solidFill>
                  <a:schemeClr val="tx1"/>
                </a:solidFill>
                <a:effectLst/>
                <a:latin typeface="+mn-lt"/>
                <a:ea typeface="+mn-ea"/>
                <a:cs typeface="+mn-cs"/>
              </a:rPr>
              <a:t> been</a:t>
            </a:r>
            <a:r>
              <a:rPr lang="en-IE" sz="1200" kern="1200" dirty="0" smtClean="0">
                <a:solidFill>
                  <a:schemeClr val="tx1"/>
                </a:solidFill>
                <a:effectLst/>
                <a:latin typeface="+mn-lt"/>
                <a:ea typeface="+mn-ea"/>
                <a:cs typeface="+mn-cs"/>
              </a:rPr>
              <a:t> removed between 1991 and 1993, and then</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the number of beds in the system remained relatively unchanged at  11,832, until the</a:t>
            </a:r>
            <a:r>
              <a:rPr lang="en-IE" sz="1200" kern="1200" baseline="0" dirty="0" smtClean="0">
                <a:solidFill>
                  <a:schemeClr val="tx1"/>
                </a:solidFill>
                <a:effectLst/>
                <a:latin typeface="+mn-lt"/>
                <a:ea typeface="+mn-ea"/>
                <a:cs typeface="+mn-cs"/>
              </a:rPr>
              <a:t> year 2002</a:t>
            </a:r>
            <a:r>
              <a:rPr lang="en-IE"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37</a:t>
            </a:fld>
            <a:endParaRPr lang="en-US"/>
          </a:p>
        </p:txBody>
      </p:sp>
    </p:spTree>
    <p:extLst>
      <p:ext uri="{BB962C8B-B14F-4D97-AF65-F5344CB8AC3E}">
        <p14:creationId xmlns:p14="http://schemas.microsoft.com/office/powerpoint/2010/main" val="20063160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Despite this 33% reduction in bedstock, the number of in-patients treated remained almost constant, with 544,000 in 1988 and 549,000 in the year 2000, which was facilitated by a reduction in the ALOS.   It should be noted that just prior to the first removal of the acute beds in 1986,</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there was a peak of 571,000 inpatients treated.</a:t>
            </a:r>
          </a:p>
          <a:p>
            <a:r>
              <a:rPr lang="en-IE" sz="1200" kern="1200" dirty="0" smtClean="0">
                <a:solidFill>
                  <a:schemeClr val="tx1"/>
                </a:solidFill>
                <a:effectLst/>
                <a:latin typeface="+mn-lt"/>
                <a:ea typeface="+mn-ea"/>
                <a:cs typeface="+mn-cs"/>
              </a:rPr>
              <a:t> </a:t>
            </a:r>
          </a:p>
          <a:p>
            <a:r>
              <a:rPr lang="en-IE" sz="1200" kern="1200" dirty="0" smtClean="0">
                <a:solidFill>
                  <a:schemeClr val="tx1"/>
                </a:solidFill>
                <a:effectLst/>
                <a:latin typeface="+mn-lt"/>
                <a:ea typeface="+mn-ea"/>
                <a:cs typeface="+mn-cs"/>
              </a:rPr>
              <a:t>By 2002, the number of beds was amongst the lowest in the OECD at 3.1 beds per 1,000 population (down from 5.1 in 1980).  </a:t>
            </a:r>
          </a:p>
          <a:p>
            <a:r>
              <a:rPr lang="en-IE" sz="1200" kern="1200" dirty="0" smtClean="0">
                <a:solidFill>
                  <a:schemeClr val="tx1"/>
                </a:solidFill>
                <a:effectLst/>
                <a:latin typeface="+mn-lt"/>
                <a:ea typeface="+mn-ea"/>
                <a:cs typeface="+mn-cs"/>
              </a:rPr>
              <a:t>In that time, average length of stay had been driven down from 9.7 days to 6.6 days, with a concomitant major increase in day case work  </a:t>
            </a:r>
          </a:p>
          <a:p>
            <a:r>
              <a:rPr lang="en-IE" sz="1200" kern="1200" dirty="0" smtClean="0">
                <a:solidFill>
                  <a:schemeClr val="tx1"/>
                </a:solidFill>
                <a:effectLst/>
                <a:latin typeface="+mn-lt"/>
                <a:ea typeface="+mn-ea"/>
                <a:cs typeface="+mn-cs"/>
              </a:rPr>
              <a:t>This activity had been only 2% of non-outpatient care in 1980, but was 38% of non-outpatient care by 2000.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It</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has been argued that the OECD figures do not reflect the private bedstock in Ireland, and</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the private hospitals claim to make available approx 1 Million bed days per annum.</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However, they do not, presumably for commercially sensitive reasons, provide clarity on bed numbers and actual activity, allied to a very restricted form of access.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Furthermore, there has not been any significant increase in these bed numbers, or their availability, over the past two decades.</a:t>
            </a:r>
          </a:p>
          <a:p>
            <a:endParaRPr lang="en-US" dirty="0" smtClean="0"/>
          </a:p>
          <a:p>
            <a:r>
              <a:rPr lang="en-IE"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38</a:t>
            </a:fld>
            <a:endParaRPr lang="en-US"/>
          </a:p>
        </p:txBody>
      </p:sp>
    </p:spTree>
    <p:extLst>
      <p:ext uri="{BB962C8B-B14F-4D97-AF65-F5344CB8AC3E}">
        <p14:creationId xmlns:p14="http://schemas.microsoft.com/office/powerpoint/2010/main" val="3951215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The GROSS estimate of additional bed requirement in the 2002 report was for 4,335 new beds, but this was whittled down by various mathematical modelling to 2,840 additional beds.  </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Up to the year 2005, rather than an increment of 4,335, or even 2,840, there was actually an increase of only 262 beds.   </a:t>
            </a:r>
          </a:p>
          <a:p>
            <a:r>
              <a:rPr lang="en-IE" sz="1200" kern="1200" dirty="0" smtClean="0">
                <a:solidFill>
                  <a:schemeClr val="tx1"/>
                </a:solidFill>
                <a:effectLst/>
                <a:latin typeface="+mn-lt"/>
                <a:ea typeface="+mn-ea"/>
                <a:cs typeface="+mn-cs"/>
              </a:rPr>
              <a:t>That 2% increase in beds had to cater for a 21% increase in inpatient discharges. </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 At the same time, day-case activity also soared.  </a:t>
            </a:r>
          </a:p>
          <a:p>
            <a:r>
              <a:rPr lang="en-IE"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39</a:t>
            </a:fld>
            <a:endParaRPr lang="en-US"/>
          </a:p>
        </p:txBody>
      </p:sp>
    </p:spTree>
    <p:extLst>
      <p:ext uri="{BB962C8B-B14F-4D97-AF65-F5344CB8AC3E}">
        <p14:creationId xmlns:p14="http://schemas.microsoft.com/office/powerpoint/2010/main" val="39512153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Tribal-</a:t>
            </a:r>
            <a:r>
              <a:rPr lang="en-US" dirty="0" err="1" smtClean="0"/>
              <a:t>Secta</a:t>
            </a:r>
            <a:r>
              <a:rPr lang="en-US" dirty="0" smtClean="0"/>
              <a:t> report  identified delayed discharges as a crucial issue, which is hardly surprising as the medical profession had been making this point for several years, to no apparent avail.</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Attendances at A&amp;E departments had also increased by 20% between 1988 and the year 2000,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This was described as “overheating” of the system</a:t>
            </a:r>
            <a:r>
              <a:rPr lang="en-IE" sz="1200" kern="1200" baseline="0" dirty="0" smtClean="0">
                <a:solidFill>
                  <a:schemeClr val="tx1"/>
                </a:solidFill>
                <a:effectLst/>
                <a:latin typeface="+mn-lt"/>
                <a:ea typeface="+mn-ea"/>
                <a:cs typeface="+mn-cs"/>
              </a:rPr>
              <a:t> and </a:t>
            </a:r>
            <a:r>
              <a:rPr lang="en-IE" sz="1200" kern="1200" dirty="0" smtClean="0">
                <a:solidFill>
                  <a:schemeClr val="tx1"/>
                </a:solidFill>
                <a:effectLst/>
                <a:latin typeface="+mn-lt"/>
                <a:ea typeface="+mn-ea"/>
                <a:cs typeface="+mn-cs"/>
              </a:rPr>
              <a:t>was put down to a number of issues, such as financial disincentives to use primary care, limited out of hours availability in primary care and societal expectations for ready availability and accessibiity of A&amp;E services.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What</a:t>
            </a:r>
            <a:r>
              <a:rPr lang="en-IE" sz="1200" kern="1200" baseline="0" dirty="0" smtClean="0">
                <a:solidFill>
                  <a:schemeClr val="tx1"/>
                </a:solidFill>
                <a:effectLst/>
                <a:latin typeface="+mn-lt"/>
                <a:ea typeface="+mn-ea"/>
                <a:cs typeface="+mn-cs"/>
              </a:rPr>
              <a:t> does not appear to have been taken into account </a:t>
            </a:r>
            <a:r>
              <a:rPr lang="en-IE" sz="1200" kern="1200" dirty="0" smtClean="0">
                <a:solidFill>
                  <a:schemeClr val="tx1"/>
                </a:solidFill>
                <a:effectLst/>
                <a:latin typeface="+mn-lt"/>
                <a:ea typeface="+mn-ea"/>
                <a:cs typeface="+mn-cs"/>
              </a:rPr>
              <a:t>is that there was a concomitant population rise of 24% from 3.4 Million in 1981 to 4.2 Million by 2006.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It is difficult to match dates precisely for comparison as the sources</a:t>
            </a:r>
            <a:r>
              <a:rPr lang="en-IE" sz="1200" kern="1200" baseline="0" dirty="0" smtClean="0">
                <a:solidFill>
                  <a:schemeClr val="tx1"/>
                </a:solidFill>
                <a:effectLst/>
                <a:latin typeface="+mn-lt"/>
                <a:ea typeface="+mn-ea"/>
                <a:cs typeface="+mn-cs"/>
              </a:rPr>
              <a:t> are not aligned, but the approximate correlation cannot be ignored.</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On March 28</a:t>
            </a:r>
            <a:r>
              <a:rPr lang="en-IE" sz="1200" kern="1200" baseline="30000" dirty="0" smtClean="0">
                <a:solidFill>
                  <a:schemeClr val="tx1"/>
                </a:solidFill>
                <a:effectLst/>
                <a:latin typeface="+mn-lt"/>
                <a:ea typeface="+mn-ea"/>
                <a:cs typeface="+mn-cs"/>
              </a:rPr>
              <a:t>th</a:t>
            </a:r>
            <a:r>
              <a:rPr lang="en-IE" sz="1200" kern="1200" dirty="0" smtClean="0">
                <a:solidFill>
                  <a:schemeClr val="tx1"/>
                </a:solidFill>
                <a:effectLst/>
                <a:latin typeface="+mn-lt"/>
                <a:ea typeface="+mn-ea"/>
                <a:cs typeface="+mn-cs"/>
              </a:rPr>
              <a:t> 2006, the Minister of Health for the day, known for her Boston Versus Berlin views on healthcare provision, said that “the A&amp;E problem had to be treated as a national emergency”.</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 await developments.</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40</a:t>
            </a:fld>
            <a:endParaRPr lang="en-US"/>
          </a:p>
        </p:txBody>
      </p:sp>
    </p:spTree>
    <p:extLst>
      <p:ext uri="{BB962C8B-B14F-4D97-AF65-F5344CB8AC3E}">
        <p14:creationId xmlns:p14="http://schemas.microsoft.com/office/powerpoint/2010/main" val="40428731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Between 2005 and 2014, there was a further 13% reduction in acute hospital beds.  </a:t>
            </a:r>
          </a:p>
          <a:p>
            <a:r>
              <a:rPr lang="en-IE" sz="1200" kern="1200" dirty="0" smtClean="0">
                <a:solidFill>
                  <a:schemeClr val="tx1"/>
                </a:solidFill>
                <a:effectLst/>
                <a:latin typeface="+mn-lt"/>
                <a:ea typeface="+mn-ea"/>
                <a:cs typeface="+mn-cs"/>
              </a:rPr>
              <a:t>Despite this, we managed to increase hospital discharges by 12%, with a further 14% reduction in average length of stay. </a:t>
            </a:r>
          </a:p>
          <a:p>
            <a:r>
              <a:rPr lang="en-IE" sz="1200" kern="1200" dirty="0" smtClean="0">
                <a:solidFill>
                  <a:schemeClr val="tx1"/>
                </a:solidFill>
                <a:effectLst/>
                <a:latin typeface="+mn-lt"/>
                <a:ea typeface="+mn-ea"/>
                <a:cs typeface="+mn-cs"/>
              </a:rPr>
              <a:t> </a:t>
            </a:r>
          </a:p>
          <a:p>
            <a:r>
              <a:rPr lang="en-IE" sz="1200" kern="1200" dirty="0" smtClean="0">
                <a:solidFill>
                  <a:schemeClr val="tx1"/>
                </a:solidFill>
                <a:effectLst/>
                <a:latin typeface="+mn-lt"/>
                <a:ea typeface="+mn-ea"/>
                <a:cs typeface="+mn-cs"/>
              </a:rPr>
              <a:t>Furthermore, the Irish population has risen to 4.76 million in the last census (2016), which is a 40% rise over the past 28 years.  </a:t>
            </a:r>
          </a:p>
          <a:p>
            <a:r>
              <a:rPr lang="en-IE" sz="1200" kern="1200" dirty="0" smtClean="0">
                <a:solidFill>
                  <a:schemeClr val="tx1"/>
                </a:solidFill>
                <a:effectLst/>
                <a:latin typeface="+mn-lt"/>
                <a:ea typeface="+mn-ea"/>
                <a:cs typeface="+mn-cs"/>
              </a:rPr>
              <a:t>The current census figures are even higher than were predicted in the 2015 Health Trends</a:t>
            </a:r>
            <a:r>
              <a:rPr lang="en-IE" dirty="0" smtClean="0">
                <a:effectLst/>
              </a:rPr>
              <a:t> </a:t>
            </a:r>
          </a:p>
          <a:p>
            <a:endParaRPr lang="en-IE" dirty="0" smtClean="0">
              <a:effectLst/>
            </a:endParaRPr>
          </a:p>
          <a:p>
            <a:r>
              <a:rPr lang="en-IE" sz="1200" kern="1200" dirty="0" smtClean="0">
                <a:solidFill>
                  <a:schemeClr val="tx1"/>
                </a:solidFill>
                <a:effectLst/>
                <a:latin typeface="+mn-lt"/>
                <a:ea typeface="+mn-ea"/>
                <a:cs typeface="+mn-cs"/>
              </a:rPr>
              <a:t>The politicians may well wish to know why we still have bed availability problems, despite increased investment in the health infrastructure.  </a:t>
            </a:r>
            <a:endParaRPr lang="en-I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2EA230B-0587-124C-94A4-45C3E9D8ED65}" type="slidenum">
              <a:rPr lang="en-US" smtClean="0"/>
              <a:t>41</a:t>
            </a:fld>
            <a:endParaRPr lang="en-US"/>
          </a:p>
        </p:txBody>
      </p:sp>
    </p:spTree>
    <p:extLst>
      <p:ext uri="{BB962C8B-B14F-4D97-AF65-F5344CB8AC3E}">
        <p14:creationId xmlns:p14="http://schemas.microsoft.com/office/powerpoint/2010/main" val="19934885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 </a:t>
            </a:r>
          </a:p>
          <a:p>
            <a:r>
              <a:rPr lang="en-IE" sz="1200" kern="1200" dirty="0" smtClean="0">
                <a:solidFill>
                  <a:schemeClr val="tx1"/>
                </a:solidFill>
                <a:effectLst/>
                <a:latin typeface="+mn-lt"/>
                <a:ea typeface="+mn-ea"/>
                <a:cs typeface="+mn-cs"/>
              </a:rPr>
              <a:t>Firstly, because we have inadequate bedstock even for the population projections of 2002, secondly, our population has risen by 40% </a:t>
            </a:r>
            <a:r>
              <a:rPr lang="en-IE" sz="1200" kern="1200" smtClean="0">
                <a:solidFill>
                  <a:schemeClr val="tx1"/>
                </a:solidFill>
                <a:effectLst/>
                <a:latin typeface="+mn-lt"/>
                <a:ea typeface="+mn-ea"/>
                <a:cs typeface="+mn-cs"/>
              </a:rPr>
              <a:t>in 36 </a:t>
            </a:r>
            <a:r>
              <a:rPr lang="en-IE" sz="1200" kern="1200" dirty="0" smtClean="0">
                <a:solidFill>
                  <a:schemeClr val="tx1"/>
                </a:solidFill>
                <a:effectLst/>
                <a:latin typeface="+mn-lt"/>
                <a:ea typeface="+mn-ea"/>
                <a:cs typeface="+mn-cs"/>
              </a:rPr>
              <a:t>years, with a fall in bedstock of 40% over the same timeframe,</a:t>
            </a:r>
            <a:r>
              <a:rPr lang="en-IE" sz="1200" kern="1200" baseline="0" dirty="0" smtClean="0">
                <a:solidFill>
                  <a:schemeClr val="tx1"/>
                </a:solidFill>
                <a:effectLst/>
                <a:latin typeface="+mn-lt"/>
                <a:ea typeface="+mn-ea"/>
                <a:cs typeface="+mn-cs"/>
              </a:rPr>
              <a:t> thirdly </a:t>
            </a:r>
            <a:r>
              <a:rPr lang="en-IE" sz="1200" kern="1200" dirty="0" smtClean="0">
                <a:solidFill>
                  <a:schemeClr val="tx1"/>
                </a:solidFill>
                <a:effectLst/>
                <a:latin typeface="+mn-lt"/>
                <a:ea typeface="+mn-ea"/>
                <a:cs typeface="+mn-cs"/>
              </a:rPr>
              <a:t>our population age-distribution has changed significantly, and fourthly, our population has expanded rather more rapidly than predicted.</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Between the 1790s and the 1840s, there was a doubling of the population in Ireland, from 4 to 8 Million people.  </a:t>
            </a:r>
          </a:p>
          <a:p>
            <a:r>
              <a:rPr lang="en-IE" sz="1200" kern="1200" dirty="0" smtClean="0">
                <a:solidFill>
                  <a:schemeClr val="tx1"/>
                </a:solidFill>
                <a:effectLst/>
                <a:latin typeface="+mn-lt"/>
                <a:ea typeface="+mn-ea"/>
                <a:cs typeface="+mn-cs"/>
              </a:rPr>
              <a:t>6.5 Million of these lived in the area encompassed by the present  Republic. </a:t>
            </a:r>
          </a:p>
          <a:p>
            <a:r>
              <a:rPr lang="en-IE" sz="1200" kern="1200" dirty="0" smtClean="0">
                <a:solidFill>
                  <a:schemeClr val="tx1"/>
                </a:solidFill>
                <a:effectLst/>
                <a:latin typeface="+mn-lt"/>
                <a:ea typeface="+mn-ea"/>
                <a:cs typeface="+mn-cs"/>
              </a:rPr>
              <a:t>This gave it a density comparable to England and Continental Europe, at the time of the Great Famine of the late 1840s,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That population fell off rapidly with the death of over 1 million people and mass emigration, leaving the area covered by the present Republic with a population of 5 Million in the 1850s, falling steadily  its nadir of only 2.1</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Million people in 1961.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Since then we have steadily gained population and,</a:t>
            </a:r>
            <a:r>
              <a:rPr lang="en-IE" sz="1200" kern="1200" baseline="0" dirty="0" smtClean="0">
                <a:solidFill>
                  <a:schemeClr val="tx1"/>
                </a:solidFill>
                <a:effectLst/>
                <a:latin typeface="+mn-lt"/>
                <a:ea typeface="+mn-ea"/>
                <a:cs typeface="+mn-cs"/>
              </a:rPr>
              <a:t> a</a:t>
            </a:r>
            <a:r>
              <a:rPr lang="en-IE" sz="1200" kern="1200" dirty="0" smtClean="0">
                <a:solidFill>
                  <a:schemeClr val="tx1"/>
                </a:solidFill>
                <a:effectLst/>
                <a:latin typeface="+mn-lt"/>
                <a:ea typeface="+mn-ea"/>
                <a:cs typeface="+mn-cs"/>
              </a:rPr>
              <a:t>t current rates, we are projected to achieve the Pre-Famine population of 6.7 Million people in the 26 Counties by 2060.</a:t>
            </a:r>
            <a:r>
              <a:rPr lang="en-IE"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On a more manageable time scale, within the next 15 years, our population will probably further increase by 13%.</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Of</a:t>
            </a:r>
            <a:r>
              <a:rPr lang="en-IE" sz="1200" kern="1200" baseline="0" dirty="0" smtClean="0">
                <a:solidFill>
                  <a:schemeClr val="tx1"/>
                </a:solidFill>
                <a:effectLst/>
                <a:latin typeface="+mn-lt"/>
                <a:ea typeface="+mn-ea"/>
                <a:cs typeface="+mn-cs"/>
              </a:rPr>
              <a:t> crucial importance for healthcare provision is that</a:t>
            </a:r>
            <a:r>
              <a:rPr lang="en-IE" sz="1200" kern="1200" dirty="0" smtClean="0">
                <a:solidFill>
                  <a:schemeClr val="tx1"/>
                </a:solidFill>
                <a:effectLst/>
                <a:latin typeface="+mn-lt"/>
                <a:ea typeface="+mn-ea"/>
                <a:cs typeface="+mn-cs"/>
              </a:rPr>
              <a:t> there will be more than a doubling of those aged over 85, with an almost doubling of those above 65 years of age.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Remember that average life expectancy at birth by 2011 was 80.19 years. </a:t>
            </a:r>
          </a:p>
          <a:p>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42</a:t>
            </a:fld>
            <a:endParaRPr lang="en-US"/>
          </a:p>
        </p:txBody>
      </p:sp>
    </p:spTree>
    <p:extLst>
      <p:ext uri="{BB962C8B-B14F-4D97-AF65-F5344CB8AC3E}">
        <p14:creationId xmlns:p14="http://schemas.microsoft.com/office/powerpoint/2010/main" val="35498195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How is this manifest in our Emergency Departments?</a:t>
            </a:r>
          </a:p>
          <a:p>
            <a:r>
              <a:rPr lang="en-IE" sz="1200" kern="1200" dirty="0" smtClean="0">
                <a:solidFill>
                  <a:schemeClr val="tx1"/>
                </a:solidFill>
                <a:effectLst/>
                <a:latin typeface="+mn-lt"/>
                <a:ea typeface="+mn-ea"/>
                <a:cs typeface="+mn-cs"/>
              </a:rPr>
              <a:t>For my own department, the obvious change has been from a predominant surgery and trauma workload in the 1980s to a medical and particularly an elderly medical workload, with a huge increase in critical illness and multiple co-morbidites associated with marked increase in the average age fo our patients. </a:t>
            </a:r>
          </a:p>
          <a:p>
            <a:r>
              <a:rPr lang="en-IE" sz="1200" kern="1200" dirty="0" smtClean="0">
                <a:solidFill>
                  <a:schemeClr val="tx1"/>
                </a:solidFill>
                <a:effectLst/>
                <a:latin typeface="+mn-lt"/>
                <a:ea typeface="+mn-ea"/>
                <a:cs typeface="+mn-cs"/>
              </a:rPr>
              <a:t>This has led to a situation where the complexity has led to displacement of minor injuries and illnesses, as the waiting time for those with low-level acuity has increased.</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As we have neither a national unique patient identifier, nor integrated</a:t>
            </a:r>
            <a:r>
              <a:rPr lang="en-IE" sz="1200" kern="1200" baseline="0" dirty="0" smtClean="0">
                <a:solidFill>
                  <a:schemeClr val="tx1"/>
                </a:solidFill>
                <a:effectLst/>
                <a:latin typeface="+mn-lt"/>
                <a:ea typeface="+mn-ea"/>
                <a:cs typeface="+mn-cs"/>
              </a:rPr>
              <a:t> IT systems, data flow is quite constrained.  </a:t>
            </a:r>
          </a:p>
          <a:p>
            <a:r>
              <a:rPr lang="en-IE" sz="1200" kern="1200" baseline="0" dirty="0" smtClean="0">
                <a:solidFill>
                  <a:schemeClr val="tx1"/>
                </a:solidFill>
                <a:effectLst/>
                <a:latin typeface="+mn-lt"/>
                <a:ea typeface="+mn-ea"/>
                <a:cs typeface="+mn-cs"/>
              </a:rPr>
              <a:t>I will therefore use my own hospital’s data as an stand-alone example, although discussion with my colleagues indicates that the trends are similar nationwide.</a:t>
            </a:r>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43</a:t>
            </a:fld>
            <a:endParaRPr lang="en-US"/>
          </a:p>
        </p:txBody>
      </p:sp>
    </p:spTree>
    <p:extLst>
      <p:ext uri="{BB962C8B-B14F-4D97-AF65-F5344CB8AC3E}">
        <p14:creationId xmlns:p14="http://schemas.microsoft.com/office/powerpoint/2010/main" val="8725816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Over the past 2 decades the total numbers attending my Emergency</a:t>
            </a:r>
            <a:r>
              <a:rPr lang="en-IE" sz="1200" kern="1200" baseline="0" dirty="0" smtClean="0">
                <a:solidFill>
                  <a:schemeClr val="tx1"/>
                </a:solidFill>
                <a:effectLst/>
                <a:latin typeface="+mn-lt"/>
                <a:ea typeface="+mn-ea"/>
                <a:cs typeface="+mn-cs"/>
              </a:rPr>
              <a:t> Department have been remarkably stable at approximately 45,000 per annum.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baseline="0" dirty="0" smtClean="0">
                <a:solidFill>
                  <a:schemeClr val="tx1"/>
                </a:solidFill>
                <a:effectLst/>
                <a:latin typeface="+mn-lt"/>
                <a:ea typeface="+mn-ea"/>
                <a:cs typeface="+mn-cs"/>
              </a:rPr>
              <a:t>This is in keeping with the usually quoted ratio that approximately 20% of the catchment population will attend the Emergency Department each year</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baseline="0" dirty="0" smtClean="0">
                <a:solidFill>
                  <a:schemeClr val="tx1"/>
                </a:solidFill>
                <a:effectLst/>
                <a:latin typeface="+mn-lt"/>
                <a:ea typeface="+mn-ea"/>
                <a:cs typeface="+mn-cs"/>
              </a:rPr>
              <a:t>Initially, after the move of the Meath and Adelaide to Tallaght, there was a signnificant increase to 50,000 per annum, but this eased off after about 5 years.</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Triage is a process used to attempt to assess the relative need for immediate intervention and the identification of those for whom a delay to care is not likely to lead to critical deterioration.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Triage 4, (labelled T4 on this graph) which contains many patients with so-called  minor injury and illness, diminished from 75% of total attendances in 1997 to 20% by 2012, although it has climbed back to 22% over the past two years.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Many of these cases are now dealt with by Advanced Nurse Practitioners, in a separate part of the Emergency Department, which by its physical layout.,</a:t>
            </a:r>
            <a:r>
              <a:rPr lang="en-IE" sz="1200" kern="1200" baseline="0" dirty="0" smtClean="0">
                <a:solidFill>
                  <a:schemeClr val="tx1"/>
                </a:solidFill>
                <a:effectLst/>
                <a:latin typeface="+mn-lt"/>
                <a:ea typeface="+mn-ea"/>
                <a:cs typeface="+mn-cs"/>
              </a:rPr>
              <a:t> does not lend itself to accumulation of trolley patients.</a:t>
            </a:r>
            <a:r>
              <a:rPr lang="en-IE" sz="1200" kern="1200" dirty="0" smtClean="0">
                <a:solidFill>
                  <a:schemeClr val="tx1"/>
                </a:solidFill>
                <a:effectLst/>
                <a:latin typeface="+mn-lt"/>
                <a:ea typeface="+mn-ea"/>
                <a:cs typeface="+mn-cs"/>
              </a:rPr>
              <a:t>.</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Triage 3, which is now numerically the largest group, steadily increased from just over 20% to 50%, whilst Triage 2, can only be described as rocketing from 3% to 30% of total.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44</a:t>
            </a:fld>
            <a:endParaRPr lang="en-US"/>
          </a:p>
        </p:txBody>
      </p:sp>
    </p:spTree>
    <p:extLst>
      <p:ext uri="{BB962C8B-B14F-4D97-AF65-F5344CB8AC3E}">
        <p14:creationId xmlns:p14="http://schemas.microsoft.com/office/powerpoint/2010/main" val="21007793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look at those who are dealt with solely within the emergency department,</a:t>
            </a:r>
            <a:r>
              <a:rPr lang="en-US" baseline="0" dirty="0" smtClean="0"/>
              <a:t> going home after investigation, treatment and with a plan for further management developed, </a:t>
            </a:r>
            <a:r>
              <a:rPr lang="en-US" dirty="0" smtClean="0"/>
              <a:t>you can see, the Triage 4 category has also  diminished markedly in raw numbers</a:t>
            </a:r>
            <a:r>
              <a:rPr lang="en-US" baseline="0" dirty="0" smtClean="0"/>
              <a:t> over the past two decades.  I take this as a shift in the willingness of those with  minor injuries to risk spending long periods waiting for access to care in an overcrowded department.</a:t>
            </a:r>
          </a:p>
          <a:p>
            <a:endParaRPr lang="en-US" baseline="0" dirty="0" smtClean="0"/>
          </a:p>
          <a:p>
            <a:r>
              <a:rPr lang="en-US" baseline="0" dirty="0" smtClean="0"/>
              <a:t>It might be argued that this was the aim of the previously mentioned Ad campaign, but my view is that the patients have learned the reality of access block.</a:t>
            </a:r>
          </a:p>
          <a:p>
            <a:r>
              <a:rPr lang="en-US" baseline="0" dirty="0" smtClean="0"/>
              <a:t>However, these patients are not, and never have been, the patients featuring on trolleys for many hours.</a:t>
            </a:r>
          </a:p>
          <a:p>
            <a:endParaRPr lang="en-US" baseline="0" dirty="0" smtClean="0"/>
          </a:p>
        </p:txBody>
      </p:sp>
      <p:sp>
        <p:nvSpPr>
          <p:cNvPr id="4" name="Slide Number Placeholder 3"/>
          <p:cNvSpPr>
            <a:spLocks noGrp="1"/>
          </p:cNvSpPr>
          <p:nvPr>
            <p:ph type="sldNum" sz="quarter" idx="10"/>
          </p:nvPr>
        </p:nvSpPr>
        <p:spPr/>
        <p:txBody>
          <a:bodyPr/>
          <a:lstStyle/>
          <a:p>
            <a:fld id="{D2EA230B-0587-124C-94A4-45C3E9D8ED65}" type="slidenum">
              <a:rPr lang="en-US" smtClean="0"/>
              <a:t>45</a:t>
            </a:fld>
            <a:endParaRPr lang="en-US"/>
          </a:p>
        </p:txBody>
      </p:sp>
    </p:spTree>
    <p:extLst>
      <p:ext uri="{BB962C8B-B14F-4D97-AF65-F5344CB8AC3E}">
        <p14:creationId xmlns:p14="http://schemas.microsoft.com/office/powerpoint/2010/main" val="21007793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has been suggested that the change in raw numbers is due to a swing upwards in Triage </a:t>
            </a:r>
            <a:r>
              <a:rPr lang="en-US" baseline="0" dirty="0" err="1" smtClean="0"/>
              <a:t>categorisation</a:t>
            </a:r>
            <a:r>
              <a:rPr lang="en-US" baseline="0" dirty="0" smtClean="0"/>
              <a:t>, but the constant difference in admission rates between T4 and T3 negates that argument.</a:t>
            </a:r>
            <a:endParaRPr lang="en-US" dirty="0" smtClean="0"/>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Although often used as a surrogate marker for workload, Triage was never designed as such.  </a:t>
            </a:r>
          </a:p>
          <a:p>
            <a:r>
              <a:rPr lang="en-IE" sz="1200" kern="1200" dirty="0" smtClean="0">
                <a:solidFill>
                  <a:schemeClr val="tx1"/>
                </a:solidFill>
                <a:effectLst/>
                <a:latin typeface="+mn-lt"/>
                <a:ea typeface="+mn-ea"/>
                <a:cs typeface="+mn-cs"/>
              </a:rPr>
              <a:t>However, different triage categories have a reliably constant risk of admission.    </a:t>
            </a:r>
          </a:p>
          <a:p>
            <a:r>
              <a:rPr lang="en-IE" sz="1200" kern="1200" dirty="0" smtClean="0">
                <a:solidFill>
                  <a:schemeClr val="tx1"/>
                </a:solidFill>
                <a:effectLst/>
                <a:latin typeface="+mn-lt"/>
                <a:ea typeface="+mn-ea"/>
                <a:cs typeface="+mn-cs"/>
              </a:rPr>
              <a:t>This ranges from a 50%</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risk in Triage 2 to 25% in Triage 3, but only 4% in Triage 4. </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Triage 1 previously had only a 30 to 50% admission rate, as some recovered from a collapsed position and could be discharged, but many died, and were not represented in the inpatient admission cohort.  In recent years, however, that trend has been replaced by an increasing tendency of Triage 1 to survive and be admitted to hospital, often with</a:t>
            </a:r>
            <a:r>
              <a:rPr lang="en-IE" sz="1200" kern="1200" baseline="0" dirty="0" smtClean="0">
                <a:solidFill>
                  <a:schemeClr val="tx1"/>
                </a:solidFill>
                <a:effectLst/>
                <a:latin typeface="+mn-lt"/>
                <a:ea typeface="+mn-ea"/>
                <a:cs typeface="+mn-cs"/>
              </a:rPr>
              <a:t> critical illness requiring intensive care within the Emergency Department for many hours, pending availability of an ICU bed, or a bed for non-invasive ventilation.</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46</a:t>
            </a:fld>
            <a:endParaRPr lang="en-US"/>
          </a:p>
        </p:txBody>
      </p:sp>
    </p:spTree>
    <p:extLst>
      <p:ext uri="{BB962C8B-B14F-4D97-AF65-F5344CB8AC3E}">
        <p14:creationId xmlns:p14="http://schemas.microsoft.com/office/powerpoint/2010/main" val="2100779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Each of the T1, T2 and T3 patients takes a significant period of time to stabilise, investigate and either discharge, or admit.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Most</a:t>
            </a:r>
            <a:r>
              <a:rPr lang="en-IE" sz="1200" kern="1200" baseline="0" dirty="0" smtClean="0">
                <a:solidFill>
                  <a:schemeClr val="tx1"/>
                </a:solidFill>
                <a:effectLst/>
                <a:latin typeface="+mn-lt"/>
                <a:ea typeface="+mn-ea"/>
                <a:cs typeface="+mn-cs"/>
              </a:rPr>
              <a:t> of t</a:t>
            </a:r>
            <a:r>
              <a:rPr lang="en-IE" sz="1200" kern="1200" dirty="0" smtClean="0">
                <a:solidFill>
                  <a:schemeClr val="tx1"/>
                </a:solidFill>
                <a:effectLst/>
                <a:latin typeface="+mn-lt"/>
                <a:ea typeface="+mn-ea"/>
                <a:cs typeface="+mn-cs"/>
              </a:rPr>
              <a:t>his cohort of patients cannot be managed by enhanced diagnostics in the community as they are acutely ill and in need of stabilisation</a:t>
            </a:r>
            <a:r>
              <a:rPr lang="en-IE" sz="1200" kern="1200" baseline="0" dirty="0" smtClean="0">
                <a:solidFill>
                  <a:schemeClr val="tx1"/>
                </a:solidFill>
                <a:effectLst/>
                <a:latin typeface="+mn-lt"/>
                <a:ea typeface="+mn-ea"/>
                <a:cs typeface="+mn-cs"/>
              </a:rPr>
              <a:t> and, often, </a:t>
            </a:r>
            <a:r>
              <a:rPr lang="en-IE" sz="1200" kern="1200" dirty="0" smtClean="0">
                <a:solidFill>
                  <a:schemeClr val="tx1"/>
                </a:solidFill>
                <a:effectLst/>
                <a:latin typeface="+mn-lt"/>
                <a:ea typeface="+mn-ea"/>
                <a:cs typeface="+mn-cs"/>
              </a:rPr>
              <a:t>admission</a:t>
            </a:r>
            <a:r>
              <a:rPr lang="en-IE" sz="1200" kern="1200" baseline="0" dirty="0" smtClean="0">
                <a:solidFill>
                  <a:schemeClr val="tx1"/>
                </a:solidFill>
                <a:effectLst/>
                <a:latin typeface="+mn-lt"/>
                <a:ea typeface="+mn-ea"/>
                <a:cs typeface="+mn-cs"/>
              </a:rPr>
              <a:t> for acute hospital care.</a:t>
            </a: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It is impossible to predict just which one will require admission, and which can be discharged until after they have had a combinaiton of assessment, investigation and a trial of therapy.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Whilst there have been calls to transfer these directly from General Practitioners to inpatient beds, my experience would suggest that this is not the ideal approach.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The fact that, in the urban departments, the vast majority of such patients self-present by private car, or by ambulance, means the GP referrals are in minority.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In my own department, they represent only 15% of attenders</a:t>
            </a:r>
            <a:r>
              <a:rPr lang="en-IE" sz="1200" kern="1200" baseline="0" dirty="0" smtClean="0">
                <a:solidFill>
                  <a:schemeClr val="tx1"/>
                </a:solidFill>
                <a:effectLst/>
                <a:latin typeface="+mn-lt"/>
                <a:ea typeface="+mn-ea"/>
                <a:cs typeface="+mn-cs"/>
              </a:rPr>
              <a:t> b</a:t>
            </a:r>
            <a:r>
              <a:rPr lang="en-IE" sz="1200" kern="1200" dirty="0" smtClean="0">
                <a:solidFill>
                  <a:schemeClr val="tx1"/>
                </a:solidFill>
                <a:effectLst/>
                <a:latin typeface="+mn-lt"/>
                <a:ea typeface="+mn-ea"/>
                <a:cs typeface="+mn-cs"/>
              </a:rPr>
              <a:t>ut, even then, 50% of them are investigated, diagnosed, treated and discharged within the same day.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47</a:t>
            </a:fld>
            <a:endParaRPr lang="en-US"/>
          </a:p>
        </p:txBody>
      </p:sp>
    </p:spTree>
    <p:extLst>
      <p:ext uri="{BB962C8B-B14F-4D97-AF65-F5344CB8AC3E}">
        <p14:creationId xmlns:p14="http://schemas.microsoft.com/office/powerpoint/2010/main" val="21007793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Many ambulatory care pathways have been developed to obviate admission, streaming into acute out-patient care settings once safety has been assured.</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This includes outpatient management of</a:t>
            </a:r>
            <a:r>
              <a:rPr lang="en-IE" sz="1200" kern="1200" baseline="0" dirty="0" smtClean="0">
                <a:solidFill>
                  <a:schemeClr val="tx1"/>
                </a:solidFill>
                <a:effectLst/>
                <a:latin typeface="+mn-lt"/>
                <a:ea typeface="+mn-ea"/>
                <a:cs typeface="+mn-cs"/>
              </a:rPr>
              <a:t> syncope, TIA, DVT and First seizure, each of which would have been admitted up to 10 years ago.</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baseline="0" dirty="0" smtClean="0">
                <a:solidFill>
                  <a:schemeClr val="tx1"/>
                </a:solidFill>
                <a:effectLst/>
                <a:latin typeface="+mn-lt"/>
                <a:ea typeface="+mn-ea"/>
                <a:cs typeface="+mn-cs"/>
              </a:rPr>
              <a:t>These pathways also take direct GP referral.</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Direct GP admission would leave a greater number seeking an acute bed, at a time when we are invariably</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unable to supply that bed.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It would, in fact,  probably aggravate the pressure on those patients, and on the others receiving</a:t>
            </a:r>
            <a:r>
              <a:rPr lang="en-IE" sz="1200" kern="1200" baseline="0" dirty="0" smtClean="0">
                <a:solidFill>
                  <a:schemeClr val="tx1"/>
                </a:solidFill>
                <a:effectLst/>
                <a:latin typeface="+mn-lt"/>
                <a:ea typeface="+mn-ea"/>
                <a:cs typeface="+mn-cs"/>
              </a:rPr>
              <a:t> emergency care</a:t>
            </a:r>
            <a:r>
              <a:rPr lang="en-IE"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48</a:t>
            </a:fld>
            <a:endParaRPr lang="en-US"/>
          </a:p>
        </p:txBody>
      </p:sp>
    </p:spTree>
    <p:extLst>
      <p:ext uri="{BB962C8B-B14F-4D97-AF65-F5344CB8AC3E}">
        <p14:creationId xmlns:p14="http://schemas.microsoft.com/office/powerpoint/2010/main" val="7690257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What has also changed is the proportion of our population falling into the elderly group and the increasing frailty of those we treat and get back to community living.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When I first started it was not uncommon for me to say to someone over 85 years of age:</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 “You must be as tough as old boots to live this long – you should carry on to reach</a:t>
            </a:r>
            <a:r>
              <a:rPr lang="en-IE" sz="1200" kern="1200" baseline="0" dirty="0" smtClean="0">
                <a:solidFill>
                  <a:schemeClr val="tx1"/>
                </a:solidFill>
                <a:effectLst/>
                <a:latin typeface="+mn-lt"/>
                <a:ea typeface="+mn-ea"/>
                <a:cs typeface="+mn-cs"/>
              </a:rPr>
              <a:t> 100</a:t>
            </a:r>
            <a:r>
              <a:rPr lang="en-IE"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This is no longer a valid observation.</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Although a fairly constant number of patients in this age group is still discharged directly from the Emergency Department, there has been a huge increase in the actual numbers being admitted.</a:t>
            </a:r>
            <a:r>
              <a:rPr lang="en-IE"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baseline="0" dirty="0" smtClean="0">
                <a:solidFill>
                  <a:schemeClr val="tx1"/>
                </a:solidFill>
                <a:effectLst/>
                <a:latin typeface="+mn-lt"/>
                <a:ea typeface="+mn-ea"/>
                <a:cs typeface="+mn-cs"/>
              </a:rPr>
              <a:t>These are, effectively, two cohorts of patients – those going home after acute treatment of self-limiting illness and those with significant medical and social deterioration.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49</a:t>
            </a:fld>
            <a:endParaRPr lang="en-US"/>
          </a:p>
        </p:txBody>
      </p:sp>
    </p:spTree>
    <p:extLst>
      <p:ext uri="{BB962C8B-B14F-4D97-AF65-F5344CB8AC3E}">
        <p14:creationId xmlns:p14="http://schemas.microsoft.com/office/powerpoint/2010/main" val="6287620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The admission risk, as shown here,  has risen from a 50% risk to a 66% risk over the past two decades.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Whilst an increase in chronic health management in the community would, undoubtedly, reduce the frequency of attendance at the Emergency department, it is unlikely to eliminate it.  </a:t>
            </a:r>
          </a:p>
          <a:p>
            <a:r>
              <a:rPr lang="en-IE" sz="1200" kern="1200" dirty="0" smtClean="0">
                <a:solidFill>
                  <a:schemeClr val="tx1"/>
                </a:solidFill>
                <a:effectLst/>
                <a:latin typeface="+mn-lt"/>
                <a:ea typeface="+mn-ea"/>
                <a:cs typeface="+mn-cs"/>
              </a:rPr>
              <a:t>Once admitted, those patients with multiple comorbdiities</a:t>
            </a:r>
            <a:r>
              <a:rPr lang="en-IE" sz="1200" kern="1200" baseline="0" dirty="0" smtClean="0">
                <a:solidFill>
                  <a:schemeClr val="tx1"/>
                </a:solidFill>
                <a:effectLst/>
                <a:latin typeface="+mn-lt"/>
                <a:ea typeface="+mn-ea"/>
                <a:cs typeface="+mn-cs"/>
              </a:rPr>
              <a:t>, inlcuding psycho-social deterioration, </a:t>
            </a:r>
            <a:r>
              <a:rPr lang="en-IE" sz="1200" kern="1200" dirty="0" smtClean="0">
                <a:solidFill>
                  <a:schemeClr val="tx1"/>
                </a:solidFill>
                <a:effectLst/>
                <a:latin typeface="+mn-lt"/>
                <a:ea typeface="+mn-ea"/>
                <a:cs typeface="+mn-cs"/>
              </a:rPr>
              <a:t>have a much longer average length of stay, as they are far more complex than the younger cohort, or the relatively healthy elderly we discharge same day.</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50</a:t>
            </a:fld>
            <a:endParaRPr lang="en-US"/>
          </a:p>
        </p:txBody>
      </p:sp>
    </p:spTree>
    <p:extLst>
      <p:ext uri="{BB962C8B-B14F-4D97-AF65-F5344CB8AC3E}">
        <p14:creationId xmlns:p14="http://schemas.microsoft.com/office/powerpoint/2010/main" val="14588958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 A certain proportion will, ultimately, never return to independent living, and will enter the long-term care market.  I use that word advisedly, for a market it is.  </a:t>
            </a:r>
          </a:p>
          <a:p>
            <a:r>
              <a:rPr lang="en-IE" sz="1200" kern="1200" dirty="0" smtClean="0">
                <a:solidFill>
                  <a:schemeClr val="tx1"/>
                </a:solidFill>
                <a:effectLst/>
                <a:latin typeface="+mn-lt"/>
                <a:ea typeface="+mn-ea"/>
                <a:cs typeface="+mn-cs"/>
              </a:rPr>
              <a:t>The HSE has reduced its direct involvement in the provision of long-term care, with the “Fair Deal” Scheme being used to filter older people into private sector beds.  </a:t>
            </a:r>
          </a:p>
          <a:p>
            <a:r>
              <a:rPr lang="en-IE" sz="1200" kern="1200" dirty="0" smtClean="0">
                <a:solidFill>
                  <a:schemeClr val="tx1"/>
                </a:solidFill>
                <a:effectLst/>
                <a:latin typeface="+mn-lt"/>
                <a:ea typeface="+mn-ea"/>
                <a:cs typeface="+mn-cs"/>
              </a:rPr>
              <a:t> </a:t>
            </a:r>
          </a:p>
          <a:p>
            <a:r>
              <a:rPr lang="en-IE" sz="1200" kern="1200" dirty="0" smtClean="0">
                <a:solidFill>
                  <a:schemeClr val="tx1"/>
                </a:solidFill>
                <a:effectLst/>
                <a:latin typeface="+mn-lt"/>
                <a:ea typeface="+mn-ea"/>
                <a:cs typeface="+mn-cs"/>
              </a:rPr>
              <a:t>Having had personal experience of the Fair Deal process for my mother, I can say that it is not simple to navigate.  </a:t>
            </a:r>
          </a:p>
          <a:p>
            <a:r>
              <a:rPr lang="en-IE" sz="1200" kern="1200" dirty="0" smtClean="0">
                <a:solidFill>
                  <a:schemeClr val="tx1"/>
                </a:solidFill>
                <a:effectLst/>
                <a:latin typeface="+mn-lt"/>
                <a:ea typeface="+mn-ea"/>
                <a:cs typeface="+mn-cs"/>
              </a:rPr>
              <a:t>I found some of the documentation extremely obtuse, having clearly been developed by a committee but with clauses added every time a new difficultywas  identified.  </a:t>
            </a:r>
          </a:p>
          <a:p>
            <a:r>
              <a:rPr lang="en-IE" sz="1200" kern="1200" dirty="0" smtClean="0">
                <a:solidFill>
                  <a:schemeClr val="tx1"/>
                </a:solidFill>
                <a:effectLst/>
                <a:latin typeface="+mn-lt"/>
                <a:ea typeface="+mn-ea"/>
                <a:cs typeface="+mn-cs"/>
              </a:rPr>
              <a:t>When I rang the signatory of one letter, to attempt</a:t>
            </a:r>
            <a:r>
              <a:rPr lang="en-IE" sz="1200" kern="1200" baseline="0" dirty="0" smtClean="0">
                <a:solidFill>
                  <a:schemeClr val="tx1"/>
                </a:solidFill>
                <a:effectLst/>
                <a:latin typeface="+mn-lt"/>
                <a:ea typeface="+mn-ea"/>
                <a:cs typeface="+mn-cs"/>
              </a:rPr>
              <a:t> to </a:t>
            </a:r>
            <a:r>
              <a:rPr lang="en-IE" sz="1200" kern="1200" dirty="0" smtClean="0">
                <a:solidFill>
                  <a:schemeClr val="tx1"/>
                </a:solidFill>
                <a:effectLst/>
                <a:latin typeface="+mn-lt"/>
                <a:ea typeface="+mn-ea"/>
                <a:cs typeface="+mn-cs"/>
              </a:rPr>
              <a:t>clarify its meaning, I was informed by her: “Yes, I find it very confusing too”.</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51</a:t>
            </a:fld>
            <a:endParaRPr lang="en-US"/>
          </a:p>
        </p:txBody>
      </p:sp>
    </p:spTree>
    <p:extLst>
      <p:ext uri="{BB962C8B-B14F-4D97-AF65-F5344CB8AC3E}">
        <p14:creationId xmlns:p14="http://schemas.microsoft.com/office/powerpoint/2010/main" val="33157743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Much is made of the “Winter Pressures”.                </a:t>
            </a:r>
          </a:p>
          <a:p>
            <a:r>
              <a:rPr lang="en-IE" sz="1200" kern="1200" dirty="0" smtClean="0">
                <a:solidFill>
                  <a:schemeClr val="tx1"/>
                </a:solidFill>
                <a:effectLst/>
                <a:latin typeface="+mn-lt"/>
                <a:ea typeface="+mn-ea"/>
                <a:cs typeface="+mn-cs"/>
              </a:rPr>
              <a:t>And a “Winter Crisis” seems to attack unexpectedly every year!  </a:t>
            </a:r>
          </a:p>
          <a:p>
            <a:r>
              <a:rPr lang="en-IE" sz="1200" kern="1200" dirty="0" smtClean="0">
                <a:solidFill>
                  <a:schemeClr val="tx1"/>
                </a:solidFill>
                <a:effectLst/>
                <a:latin typeface="+mn-lt"/>
                <a:ea typeface="+mn-ea"/>
                <a:cs typeface="+mn-cs"/>
              </a:rPr>
              <a:t>I agree that admissions via the emergency department increase in winter, but not to the extent that should lead to marked overcrowding.  </a:t>
            </a:r>
          </a:p>
          <a:p>
            <a:r>
              <a:rPr lang="en-IE" sz="1200" kern="1200" dirty="0" smtClean="0">
                <a:solidFill>
                  <a:schemeClr val="tx1"/>
                </a:solidFill>
                <a:effectLst/>
                <a:latin typeface="+mn-lt"/>
                <a:ea typeface="+mn-ea"/>
                <a:cs typeface="+mn-cs"/>
              </a:rPr>
              <a:t>My personal assessment of the situation matches the graph I showed from the 1936 General Report.  </a:t>
            </a:r>
          </a:p>
          <a:p>
            <a:r>
              <a:rPr lang="en-IE" sz="1200" kern="1200" dirty="0" smtClean="0">
                <a:solidFill>
                  <a:schemeClr val="tx1"/>
                </a:solidFill>
                <a:effectLst/>
                <a:latin typeface="+mn-lt"/>
                <a:ea typeface="+mn-ea"/>
                <a:cs typeface="+mn-cs"/>
              </a:rPr>
              <a:t> </a:t>
            </a:r>
          </a:p>
          <a:p>
            <a:r>
              <a:rPr lang="en-IE" sz="1200" kern="1200" dirty="0" smtClean="0">
                <a:solidFill>
                  <a:schemeClr val="tx1"/>
                </a:solidFill>
                <a:effectLst/>
                <a:latin typeface="+mn-lt"/>
                <a:ea typeface="+mn-ea"/>
                <a:cs typeface="+mn-cs"/>
              </a:rPr>
              <a:t>Elective work falls off in summer, as many staff take annual leave and</a:t>
            </a:r>
            <a:r>
              <a:rPr lang="en-IE" sz="1200" kern="1200" baseline="0" dirty="0" smtClean="0">
                <a:solidFill>
                  <a:schemeClr val="tx1"/>
                </a:solidFill>
                <a:effectLst/>
                <a:latin typeface="+mn-lt"/>
                <a:ea typeface="+mn-ea"/>
                <a:cs typeface="+mn-cs"/>
              </a:rPr>
              <a:t> spend time with families</a:t>
            </a:r>
            <a:r>
              <a:rPr lang="en-IE" sz="1200" kern="1200" dirty="0" smtClean="0">
                <a:solidFill>
                  <a:schemeClr val="tx1"/>
                </a:solidFill>
                <a:effectLst/>
                <a:latin typeface="+mn-lt"/>
                <a:ea typeface="+mn-ea"/>
                <a:cs typeface="+mn-cs"/>
              </a:rPr>
              <a:t>, reducing the elective work performed.  </a:t>
            </a:r>
          </a:p>
          <a:p>
            <a:r>
              <a:rPr lang="en-IE" sz="1200" kern="1200" dirty="0" smtClean="0">
                <a:solidFill>
                  <a:schemeClr val="tx1"/>
                </a:solidFill>
                <a:effectLst/>
                <a:latin typeface="+mn-lt"/>
                <a:ea typeface="+mn-ea"/>
                <a:cs typeface="+mn-cs"/>
              </a:rPr>
              <a:t>This leaves sufficient bed availability  in the hospital that the duration of stay in the Emergency Department whilst waiting for a bed reduces.  </a:t>
            </a:r>
          </a:p>
          <a:p>
            <a:endParaRPr lang="en-IE" sz="1200" kern="1200" dirty="0" smtClean="0">
              <a:solidFill>
                <a:schemeClr val="tx1"/>
              </a:solidFill>
              <a:effectLst/>
              <a:latin typeface="+mn-lt"/>
              <a:ea typeface="+mn-ea"/>
              <a:cs typeface="+mn-cs"/>
            </a:endParaRPr>
          </a:p>
          <a:p>
            <a:r>
              <a:rPr lang="en-IE" sz="1200" kern="1200" dirty="0" smtClean="0">
                <a:solidFill>
                  <a:schemeClr val="tx1"/>
                </a:solidFill>
                <a:effectLst/>
                <a:latin typeface="+mn-lt"/>
                <a:ea typeface="+mn-ea"/>
                <a:cs typeface="+mn-cs"/>
              </a:rPr>
              <a:t>Once the surgeons, anaesthetists and nurses return from holidays, the pressure is on to catch up with elective work, and the “winter crisis” steadily builds up.  </a:t>
            </a:r>
          </a:p>
          <a:p>
            <a:r>
              <a:rPr lang="en-IE" sz="1200" kern="1200" dirty="0" smtClean="0">
                <a:solidFill>
                  <a:schemeClr val="tx1"/>
                </a:solidFill>
                <a:effectLst/>
                <a:latin typeface="+mn-lt"/>
                <a:ea typeface="+mn-ea"/>
                <a:cs typeface="+mn-cs"/>
              </a:rPr>
              <a:t>It eases again over the Christmas period, with wards able to close, yet minimal delay for patients in the Emergency Department, but come the first week in January, behold – we have another crisis.  </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As noted in the 1936 report, Easter also eases matters slightly.  </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52</a:t>
            </a:fld>
            <a:endParaRPr lang="en-US"/>
          </a:p>
        </p:txBody>
      </p:sp>
    </p:spTree>
    <p:extLst>
      <p:ext uri="{BB962C8B-B14F-4D97-AF65-F5344CB8AC3E}">
        <p14:creationId xmlns:p14="http://schemas.microsoft.com/office/powerpoint/2010/main" val="17841638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Let there be no mistake: this “</a:t>
            </a:r>
            <a:r>
              <a:rPr lang="en-IE" sz="1200" i="1" kern="1200" dirty="0" smtClean="0">
                <a:solidFill>
                  <a:schemeClr val="tx1"/>
                </a:solidFill>
                <a:effectLst/>
                <a:latin typeface="+mn-lt"/>
                <a:ea typeface="+mn-ea"/>
                <a:cs typeface="+mn-cs"/>
              </a:rPr>
              <a:t>Crisis</a:t>
            </a:r>
            <a:r>
              <a:rPr lang="en-IE" sz="1200" kern="1200" dirty="0" smtClean="0">
                <a:solidFill>
                  <a:schemeClr val="tx1"/>
                </a:solidFill>
                <a:effectLst/>
                <a:latin typeface="+mn-lt"/>
                <a:ea typeface="+mn-ea"/>
                <a:cs typeface="+mn-cs"/>
              </a:rPr>
              <a:t>” hinges entirely on lack of bed availability, with two competing entry streams and two exits, once of which is chronically slow.</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Delay in admission of emergency patients leads to trolley waits, highlighted online every single day of the working week, although not at weekends..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This issue was on the main RTE news again last night, with a 103 year old woman spending 15 hours overight on a trolley prior to hospital</a:t>
            </a:r>
            <a:r>
              <a:rPr lang="en-IE" sz="1200" kern="1200" baseline="0" dirty="0" smtClean="0">
                <a:solidFill>
                  <a:schemeClr val="tx1"/>
                </a:solidFill>
                <a:effectLst/>
                <a:latin typeface="+mn-lt"/>
                <a:ea typeface="+mn-ea"/>
                <a:cs typeface="+mn-cs"/>
              </a:rPr>
              <a:t> admission, despite being seen within 15 minutes of arrivla and accepted for admission within 3 hours.</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Failure to admit elective patients leads to Waiting List build up, where the “overcrowding” is unseen, as it occurs in the patient’s home.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This leads to Political pressure to deal with the issue, which is generally by using public funding streams to support work in the private sector, rather than by long-term investment in the public sector.</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Most recently, this has been problematic</a:t>
            </a:r>
            <a:r>
              <a:rPr lang="en-IE" sz="1200" kern="1200" baseline="0" dirty="0" smtClean="0">
                <a:solidFill>
                  <a:schemeClr val="tx1"/>
                </a:solidFill>
                <a:effectLst/>
                <a:latin typeface="+mn-lt"/>
                <a:ea typeface="+mn-ea"/>
                <a:cs typeface="+mn-cs"/>
              </a:rPr>
              <a:t> as the replacement of endoscopes and washers in the public sector has been deferred for financial reasons, leading to delays and breach of target times, resulting in a serious suggestion to purchase endoscopy services from the private sector.</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Unless we invest in our public health service, we are doomed to repeat the mistakes made before</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53</a:t>
            </a:fld>
            <a:endParaRPr lang="en-US"/>
          </a:p>
        </p:txBody>
      </p:sp>
    </p:spTree>
    <p:extLst>
      <p:ext uri="{BB962C8B-B14F-4D97-AF65-F5344CB8AC3E}">
        <p14:creationId xmlns:p14="http://schemas.microsoft.com/office/powerpoint/2010/main" val="9558087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I have </a:t>
            </a:r>
            <a:r>
              <a:rPr lang="en-IE" sz="1200" u="sng" kern="1200" dirty="0" smtClean="0">
                <a:solidFill>
                  <a:schemeClr val="tx1"/>
                </a:solidFill>
                <a:effectLst/>
                <a:latin typeface="+mn-lt"/>
                <a:ea typeface="+mn-ea"/>
                <a:cs typeface="+mn-cs"/>
              </a:rPr>
              <a:t>other</a:t>
            </a:r>
            <a:r>
              <a:rPr lang="en-IE" sz="1200" kern="1200" dirty="0" smtClean="0">
                <a:solidFill>
                  <a:schemeClr val="tx1"/>
                </a:solidFill>
                <a:effectLst/>
                <a:latin typeface="+mn-lt"/>
                <a:ea typeface="+mn-ea"/>
                <a:cs typeface="+mn-cs"/>
              </a:rPr>
              <a:t> concerns for the future, which revolve around the </a:t>
            </a:r>
            <a:r>
              <a:rPr lang="en-IE" sz="1200" kern="1200" baseline="0" dirty="0" smtClean="0">
                <a:solidFill>
                  <a:schemeClr val="tx1"/>
                </a:solidFill>
                <a:effectLst/>
                <a:latin typeface="+mn-lt"/>
                <a:ea typeface="+mn-ea"/>
                <a:cs typeface="+mn-cs"/>
              </a:rPr>
              <a:t> obvious global tensions </a:t>
            </a:r>
            <a:r>
              <a:rPr lang="en-IE" sz="1200" kern="1200" dirty="0" smtClean="0">
                <a:solidFill>
                  <a:schemeClr val="tx1"/>
                </a:solidFill>
                <a:effectLst/>
                <a:latin typeface="+mn-lt"/>
                <a:ea typeface="+mn-ea"/>
                <a:cs typeface="+mn-cs"/>
              </a:rPr>
              <a:t>manifest in the Far East, the North West Frontier, the Middle East, the Balkans and the Mediteranean Littoral, </a:t>
            </a:r>
            <a:r>
              <a:rPr lang="en-IE" sz="1200" kern="1200" baseline="0" dirty="0" smtClean="0">
                <a:solidFill>
                  <a:schemeClr val="tx1"/>
                </a:solidFill>
                <a:effectLst/>
                <a:latin typeface="+mn-lt"/>
                <a:ea typeface="+mn-ea"/>
                <a:cs typeface="+mn-cs"/>
              </a:rPr>
              <a:t> </a:t>
            </a:r>
            <a:r>
              <a:rPr lang="en-IE" sz="1200" kern="1200" dirty="0" smtClean="0">
                <a:solidFill>
                  <a:schemeClr val="tx1"/>
                </a:solidFill>
                <a:effectLst/>
                <a:latin typeface="+mn-lt"/>
                <a:ea typeface="+mn-ea"/>
                <a:cs typeface="+mn-cs"/>
              </a:rPr>
              <a:t>They</a:t>
            </a:r>
            <a:r>
              <a:rPr lang="en-IE" sz="1200" kern="1200" baseline="0" dirty="0" smtClean="0">
                <a:solidFill>
                  <a:schemeClr val="tx1"/>
                </a:solidFill>
                <a:effectLst/>
                <a:latin typeface="+mn-lt"/>
                <a:ea typeface="+mn-ea"/>
                <a:cs typeface="+mn-cs"/>
              </a:rPr>
              <a:t> include the effects of</a:t>
            </a:r>
            <a:r>
              <a:rPr lang="en-IE" sz="1200" kern="1200" dirty="0" smtClean="0">
                <a:solidFill>
                  <a:schemeClr val="tx1"/>
                </a:solidFill>
                <a:effectLst/>
                <a:latin typeface="+mn-lt"/>
                <a:ea typeface="+mn-ea"/>
                <a:cs typeface="+mn-cs"/>
              </a:rPr>
              <a:t> war and famine in Africa </a:t>
            </a:r>
            <a:r>
              <a:rPr lang="en-IE" sz="1200" kern="1200" baseline="0" dirty="0" smtClean="0">
                <a:solidFill>
                  <a:schemeClr val="tx1"/>
                </a:solidFill>
                <a:effectLst/>
                <a:latin typeface="+mn-lt"/>
                <a:ea typeface="+mn-ea"/>
                <a:cs typeface="+mn-cs"/>
              </a:rPr>
              <a:t> and the apparent r</a:t>
            </a:r>
            <a:r>
              <a:rPr lang="en-IE" sz="1200" kern="1200" dirty="0" smtClean="0">
                <a:solidFill>
                  <a:schemeClr val="tx1"/>
                </a:solidFill>
                <a:effectLst/>
                <a:latin typeface="+mn-lt"/>
                <a:ea typeface="+mn-ea"/>
                <a:cs typeface="+mn-cs"/>
              </a:rPr>
              <a:t>ise of Fascism in Europe and America, allied to unstable financial markets.</a:t>
            </a:r>
          </a:p>
          <a:p>
            <a:r>
              <a:rPr lang="en-IE" sz="1200" kern="1200" dirty="0" smtClean="0">
                <a:solidFill>
                  <a:schemeClr val="tx1"/>
                </a:solidFill>
                <a:effectLst/>
                <a:latin typeface="+mn-lt"/>
                <a:ea typeface="+mn-ea"/>
                <a:cs typeface="+mn-cs"/>
              </a:rPr>
              <a:t>Those currently fleeing Africa and the Middle East are  seen predominantly as economic migrants, and do not seem to be welcome here, or indeed anywhere else.</a:t>
            </a:r>
          </a:p>
          <a:p>
            <a:r>
              <a:rPr lang="en-IE" sz="1200" kern="1200" dirty="0" smtClean="0">
                <a:solidFill>
                  <a:schemeClr val="tx1"/>
                </a:solidFill>
                <a:effectLst/>
                <a:latin typeface="+mn-lt"/>
                <a:ea typeface="+mn-ea"/>
                <a:cs typeface="+mn-cs"/>
              </a:rPr>
              <a:t>In</a:t>
            </a:r>
            <a:r>
              <a:rPr lang="en-IE" sz="1200" kern="1200" baseline="0" dirty="0" smtClean="0">
                <a:solidFill>
                  <a:schemeClr val="tx1"/>
                </a:solidFill>
                <a:effectLst/>
                <a:latin typeface="+mn-lt"/>
                <a:ea typeface="+mn-ea"/>
                <a:cs typeface="+mn-cs"/>
              </a:rPr>
              <a:t> my view, t</a:t>
            </a:r>
            <a:r>
              <a:rPr lang="en-IE" sz="1200" kern="1200" dirty="0" smtClean="0">
                <a:solidFill>
                  <a:schemeClr val="tx1"/>
                </a:solidFill>
                <a:effectLst/>
                <a:latin typeface="+mn-lt"/>
                <a:ea typeface="+mn-ea"/>
                <a:cs typeface="+mn-cs"/>
              </a:rPr>
              <a:t>his</a:t>
            </a:r>
            <a:r>
              <a:rPr lang="en-IE" sz="1200" kern="1200" baseline="0" dirty="0" smtClean="0">
                <a:solidFill>
                  <a:schemeClr val="tx1"/>
                </a:solidFill>
                <a:effectLst/>
                <a:latin typeface="+mn-lt"/>
                <a:ea typeface="+mn-ea"/>
                <a:cs typeface="+mn-cs"/>
              </a:rPr>
              <a:t> is reminiscent of the initial reception of Irish migrants following the Great Famine.</a:t>
            </a:r>
            <a:endParaRPr lang="en-IE" sz="1200" kern="1200" dirty="0" smtClean="0">
              <a:solidFill>
                <a:schemeClr val="tx1"/>
              </a:solidFill>
              <a:effectLst/>
              <a:latin typeface="+mn-lt"/>
              <a:ea typeface="+mn-ea"/>
              <a:cs typeface="+mn-cs"/>
            </a:endParaRPr>
          </a:p>
          <a:p>
            <a:endParaRPr lang="en-IE" sz="1200" kern="1200" dirty="0" smtClean="0">
              <a:solidFill>
                <a:schemeClr val="tx1"/>
              </a:solidFill>
              <a:effectLst/>
              <a:latin typeface="+mn-lt"/>
              <a:ea typeface="+mn-ea"/>
              <a:cs typeface="+mn-cs"/>
            </a:endParaRPr>
          </a:p>
          <a:p>
            <a:r>
              <a:rPr lang="en-IE" sz="1200" kern="1200" baseline="0" dirty="0" smtClean="0">
                <a:solidFill>
                  <a:schemeClr val="tx1"/>
                </a:solidFill>
                <a:effectLst/>
                <a:latin typeface="+mn-lt"/>
                <a:ea typeface="+mn-ea"/>
                <a:cs typeface="+mn-cs"/>
              </a:rPr>
              <a:t>I am r</a:t>
            </a:r>
            <a:r>
              <a:rPr lang="en-IE" sz="1200" kern="1200" dirty="0" smtClean="0">
                <a:solidFill>
                  <a:schemeClr val="tx1"/>
                </a:solidFill>
                <a:effectLst/>
                <a:latin typeface="+mn-lt"/>
                <a:ea typeface="+mn-ea"/>
                <a:cs typeface="+mn-cs"/>
              </a:rPr>
              <a:t>eminded of a poem by Edward Plunkett, 18</a:t>
            </a:r>
            <a:r>
              <a:rPr lang="en-IE" sz="1200" kern="1200" baseline="30000" dirty="0" smtClean="0">
                <a:solidFill>
                  <a:schemeClr val="tx1"/>
                </a:solidFill>
                <a:effectLst/>
                <a:latin typeface="+mn-lt"/>
                <a:ea typeface="+mn-ea"/>
                <a:cs typeface="+mn-cs"/>
              </a:rPr>
              <a:t>th</a:t>
            </a:r>
            <a:r>
              <a:rPr lang="en-IE" sz="1200" kern="1200" dirty="0" smtClean="0">
                <a:solidFill>
                  <a:schemeClr val="tx1"/>
                </a:solidFill>
                <a:effectLst/>
                <a:latin typeface="+mn-lt"/>
                <a:ea typeface="+mn-ea"/>
                <a:cs typeface="+mn-cs"/>
              </a:rPr>
              <a:t> Baron Dunsany, which was published in the 1940s, entitled</a:t>
            </a:r>
            <a:endParaRPr lang="en-IE" sz="1200" b="1" kern="1200" dirty="0" smtClean="0">
              <a:solidFill>
                <a:schemeClr val="tx1"/>
              </a:solidFill>
              <a:effectLst/>
              <a:latin typeface="+mn-lt"/>
              <a:ea typeface="+mn-ea"/>
              <a:cs typeface="+mn-cs"/>
            </a:endParaRPr>
          </a:p>
          <a:p>
            <a:r>
              <a:rPr lang="en-IE" sz="1200" b="1" kern="1200" dirty="0" smtClean="0">
                <a:solidFill>
                  <a:schemeClr val="tx1"/>
                </a:solidFill>
                <a:effectLst/>
                <a:latin typeface="+mn-lt"/>
                <a:ea typeface="+mn-ea"/>
                <a:cs typeface="+mn-cs"/>
              </a:rPr>
              <a:t>The Introduction</a:t>
            </a:r>
          </a:p>
          <a:p>
            <a:r>
              <a:rPr lang="en-IE" sz="1200" b="0" kern="1200" dirty="0" smtClean="0">
                <a:solidFill>
                  <a:schemeClr val="tx1"/>
                </a:solidFill>
                <a:effectLst/>
                <a:latin typeface="+mn-lt"/>
                <a:ea typeface="+mn-ea"/>
                <a:cs typeface="+mn-cs"/>
              </a:rPr>
              <a:t>We never met so close that we</a:t>
            </a:r>
          </a:p>
          <a:p>
            <a:r>
              <a:rPr lang="en-IE" sz="1200" b="0" kern="1200" dirty="0" smtClean="0">
                <a:solidFill>
                  <a:schemeClr val="tx1"/>
                </a:solidFill>
                <a:effectLst/>
                <a:latin typeface="+mn-lt"/>
                <a:ea typeface="+mn-ea"/>
                <a:cs typeface="+mn-cs"/>
              </a:rPr>
              <a:t>Could know each other’s plans</a:t>
            </a:r>
          </a:p>
          <a:p>
            <a:r>
              <a:rPr lang="en-IE" sz="1200" b="0" kern="1200" dirty="0" smtClean="0">
                <a:solidFill>
                  <a:schemeClr val="tx1"/>
                </a:solidFill>
                <a:effectLst/>
                <a:latin typeface="+mn-lt"/>
                <a:ea typeface="+mn-ea"/>
                <a:cs typeface="+mn-cs"/>
              </a:rPr>
              <a:t>Till one day on a lovely sea</a:t>
            </a:r>
          </a:p>
          <a:p>
            <a:r>
              <a:rPr lang="en-IE" sz="1200" b="0" kern="1200" dirty="0" smtClean="0">
                <a:solidFill>
                  <a:schemeClr val="tx1"/>
                </a:solidFill>
                <a:effectLst/>
                <a:latin typeface="+mn-lt"/>
                <a:ea typeface="+mn-ea"/>
                <a:cs typeface="+mn-cs"/>
              </a:rPr>
              <a:t>Of</a:t>
            </a:r>
            <a:r>
              <a:rPr lang="en-IE" sz="1200" b="0" kern="1200" baseline="0" dirty="0" smtClean="0">
                <a:solidFill>
                  <a:schemeClr val="tx1"/>
                </a:solidFill>
                <a:effectLst/>
                <a:latin typeface="+mn-lt"/>
                <a:ea typeface="+mn-ea"/>
                <a:cs typeface="+mn-cs"/>
              </a:rPr>
              <a:t> the Mediterranean</a:t>
            </a:r>
          </a:p>
          <a:p>
            <a:r>
              <a:rPr lang="en-IE" sz="1200" b="0" kern="1200" baseline="0" dirty="0" smtClean="0">
                <a:solidFill>
                  <a:schemeClr val="tx1"/>
                </a:solidFill>
                <a:effectLst/>
                <a:latin typeface="+mn-lt"/>
                <a:ea typeface="+mn-ea"/>
                <a:cs typeface="+mn-cs"/>
              </a:rPr>
              <a:t>In a hunted ship as a refugee</a:t>
            </a:r>
          </a:p>
          <a:p>
            <a:r>
              <a:rPr lang="en-IE" sz="1200" b="0" kern="1200" baseline="0" dirty="0" smtClean="0">
                <a:solidFill>
                  <a:schemeClr val="tx1"/>
                </a:solidFill>
                <a:effectLst/>
                <a:latin typeface="+mn-lt"/>
                <a:ea typeface="+mn-ea"/>
                <a:cs typeface="+mn-cs"/>
              </a:rPr>
              <a:t>I met my fellow-man</a:t>
            </a:r>
          </a:p>
          <a:p>
            <a:endParaRPr lang="en-IE" sz="1200" kern="1200" baseline="0" dirty="0" smtClean="0">
              <a:solidFill>
                <a:schemeClr val="tx1"/>
              </a:solidFill>
              <a:effectLst/>
              <a:latin typeface="+mn-lt"/>
              <a:ea typeface="+mn-ea"/>
              <a:cs typeface="+mn-cs"/>
            </a:endParaRPr>
          </a:p>
          <a:p>
            <a:endParaRPr lang="en-I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54</a:t>
            </a:fld>
            <a:endParaRPr lang="en-US"/>
          </a:p>
        </p:txBody>
      </p:sp>
    </p:spTree>
    <p:extLst>
      <p:ext uri="{BB962C8B-B14F-4D97-AF65-F5344CB8AC3E}">
        <p14:creationId xmlns:p14="http://schemas.microsoft.com/office/powerpoint/2010/main" val="1817037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 may have posed more questions than I have suggested solutions</a:t>
            </a:r>
            <a:r>
              <a:rPr lang="en-IE" sz="1200" kern="1200" baseline="0" dirty="0" smtClean="0">
                <a:solidFill>
                  <a:schemeClr val="tx1"/>
                </a:solidFill>
                <a:effectLst/>
                <a:latin typeface="+mn-lt"/>
                <a:ea typeface="+mn-ea"/>
                <a:cs typeface="+mn-cs"/>
              </a:rPr>
              <a:t> - </a:t>
            </a:r>
            <a:r>
              <a:rPr lang="en-IE" sz="1200" kern="1200" dirty="0" smtClean="0">
                <a:solidFill>
                  <a:schemeClr val="tx1"/>
                </a:solidFill>
                <a:effectLst/>
                <a:latin typeface="+mn-lt"/>
                <a:ea typeface="+mn-ea"/>
                <a:cs typeface="+mn-cs"/>
              </a:rPr>
              <a:t>J B Lyons recorded William Doolin as saying:</a:t>
            </a:r>
            <a:r>
              <a:rPr lang="en-IE"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“In the simplest of words, history is the story of the past told in the present for the future “</a:t>
            </a:r>
            <a:r>
              <a:rPr lang="en-IE"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 hope that we, as a nation, one hundred years on from our modern re-birth as a republic, are capable of ensuring the implementation of the aspirations of the Proclamation of Independence:</a:t>
            </a:r>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55</a:t>
            </a:fld>
            <a:endParaRPr lang="en-US"/>
          </a:p>
        </p:txBody>
      </p:sp>
    </p:spTree>
    <p:extLst>
      <p:ext uri="{BB962C8B-B14F-4D97-AF65-F5344CB8AC3E}">
        <p14:creationId xmlns:p14="http://schemas.microsoft.com/office/powerpoint/2010/main" val="42240082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quote selectively from that document:</a:t>
            </a:r>
          </a:p>
          <a:p>
            <a:pPr marL="0" marR="0" indent="0" algn="l" defTabSz="457200" rtl="0" eaLnBrk="1" fontAlgn="auto" latinLnBrk="0" hangingPunct="1">
              <a:lnSpc>
                <a:spcPct val="100000"/>
              </a:lnSpc>
              <a:spcBef>
                <a:spcPts val="0"/>
              </a:spcBef>
              <a:spcAft>
                <a:spcPts val="0"/>
              </a:spcAft>
              <a:buClrTx/>
              <a:buSzTx/>
              <a:buFontTx/>
              <a:buNone/>
              <a:tabLst/>
              <a:defRPr/>
            </a:pPr>
            <a:r>
              <a:rPr lang="en-IE" sz="1200" b="1" kern="1200" dirty="0" smtClean="0">
                <a:solidFill>
                  <a:schemeClr val="tx1"/>
                </a:solidFill>
                <a:effectLst/>
                <a:latin typeface="+mn-lt"/>
                <a:ea typeface="+mn-ea"/>
                <a:cs typeface="+mn-cs"/>
              </a:rPr>
              <a:t>“The Republic guarantees religious and civil liberty, equal rights and equal opportunities to all its citizens, and declares its resolve to pursue the happiness and prosperity of the whole nation and of all its parts, cherishing all of the children of the nation equally,</a:t>
            </a:r>
            <a:r>
              <a:rPr lang="en-IE"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It is my fervent </a:t>
            </a:r>
            <a:r>
              <a:rPr lang="en-IE" sz="1200" kern="1200" baseline="0" dirty="0" smtClean="0">
                <a:solidFill>
                  <a:schemeClr val="tx1"/>
                </a:solidFill>
                <a:effectLst/>
                <a:latin typeface="+mn-lt"/>
                <a:ea typeface="+mn-ea"/>
                <a:cs typeface="+mn-cs"/>
              </a:rPr>
              <a:t> desir</a:t>
            </a:r>
            <a:r>
              <a:rPr lang="en-IE" sz="1200" kern="1200" dirty="0" smtClean="0">
                <a:solidFill>
                  <a:schemeClr val="tx1"/>
                </a:solidFill>
                <a:effectLst/>
                <a:latin typeface="+mn-lt"/>
                <a:ea typeface="+mn-ea"/>
                <a:cs typeface="+mn-cs"/>
              </a:rPr>
              <a:t>e that the Irish people, and their representatives, can rise to the challenge of providing care and succour for</a:t>
            </a:r>
            <a:r>
              <a:rPr lang="en-IE" sz="1200" kern="1200" baseline="0" dirty="0" smtClean="0">
                <a:solidFill>
                  <a:schemeClr val="tx1"/>
                </a:solidFill>
                <a:effectLst/>
                <a:latin typeface="+mn-lt"/>
                <a:ea typeface="+mn-ea"/>
                <a:cs typeface="+mn-cs"/>
              </a:rPr>
              <a:t> our current and our future citizens, from wherever they may originate, as we all grow old together.</a:t>
            </a:r>
          </a:p>
          <a:p>
            <a:pPr marL="0" marR="0" indent="0" algn="l" defTabSz="457200" rtl="0" eaLnBrk="1" fontAlgn="auto" latinLnBrk="0" hangingPunct="1">
              <a:lnSpc>
                <a:spcPct val="100000"/>
              </a:lnSpc>
              <a:spcBef>
                <a:spcPts val="0"/>
              </a:spcBef>
              <a:spcAft>
                <a:spcPts val="0"/>
              </a:spcAft>
              <a:buClrTx/>
              <a:buSzTx/>
              <a:buFontTx/>
              <a:buNone/>
              <a:tabLst/>
              <a:defRPr/>
            </a:pPr>
            <a:endParaRPr lang="en-IE"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56</a:t>
            </a:fld>
            <a:endParaRPr lang="en-US"/>
          </a:p>
        </p:txBody>
      </p:sp>
    </p:spTree>
    <p:extLst>
      <p:ext uri="{BB962C8B-B14F-4D97-AF65-F5344CB8AC3E}">
        <p14:creationId xmlns:p14="http://schemas.microsoft.com/office/powerpoint/2010/main" val="36206385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sz="1200" kern="1200" dirty="0" smtClean="0">
                <a:solidFill>
                  <a:schemeClr val="tx1"/>
                </a:solidFill>
                <a:effectLst/>
                <a:latin typeface="+mn-lt"/>
                <a:ea typeface="+mn-ea"/>
                <a:cs typeface="+mn-cs"/>
              </a:rPr>
              <a:t>Thank you</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2EA230B-0587-124C-94A4-45C3E9D8ED65}" type="slidenum">
              <a:rPr lang="en-US" smtClean="0"/>
              <a:t>57</a:t>
            </a:fld>
            <a:endParaRPr lang="en-US"/>
          </a:p>
        </p:txBody>
      </p:sp>
    </p:spTree>
    <p:extLst>
      <p:ext uri="{BB962C8B-B14F-4D97-AF65-F5344CB8AC3E}">
        <p14:creationId xmlns:p14="http://schemas.microsoft.com/office/powerpoint/2010/main" val="1943188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03/12/16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03/12/16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03/12/16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03/12/16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03/12/16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03/12/16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03/12/16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03/12/16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ga-IE"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03/12/16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03/12/16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03/12/16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03/12/16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3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3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3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5" Type="http://schemas.openxmlformats.org/officeDocument/2006/relationships/image" Target="../media/image44.jpeg"/><Relationship Id="rId6" Type="http://schemas.openxmlformats.org/officeDocument/2006/relationships/image" Target="../media/image45.jpeg"/><Relationship Id="rId7" Type="http://schemas.openxmlformats.org/officeDocument/2006/relationships/image" Target="../media/image46.jpg"/><Relationship Id="rId8" Type="http://schemas.openxmlformats.org/officeDocument/2006/relationships/image" Target="../media/image47.JPG"/><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5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5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5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5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image" Target="../media/image60.jpg"/><Relationship Id="rId4" Type="http://schemas.openxmlformats.org/officeDocument/2006/relationships/image" Target="../media/image61.jpg"/><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6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6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6-11-29 18.09.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700" y="1130300"/>
            <a:ext cx="6311900" cy="45847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354236" cy="6858000"/>
          </a:xfrm>
          <a:prstGeom prst="rect">
            <a:avLst/>
          </a:prstGeom>
        </p:spPr>
      </p:pic>
    </p:spTree>
    <p:extLst>
      <p:ext uri="{BB962C8B-B14F-4D97-AF65-F5344CB8AC3E}">
        <p14:creationId xmlns:p14="http://schemas.microsoft.com/office/powerpoint/2010/main" val="7466705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D M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711" y="401997"/>
            <a:ext cx="4542015" cy="6112355"/>
          </a:xfrm>
          <a:prstGeom prst="rect">
            <a:avLst/>
          </a:prstGeom>
        </p:spPr>
      </p:pic>
      <p:sp>
        <p:nvSpPr>
          <p:cNvPr id="6" name="TextBox 5"/>
          <p:cNvSpPr txBox="1"/>
          <p:nvPr/>
        </p:nvSpPr>
        <p:spPr>
          <a:xfrm>
            <a:off x="7649884" y="3201610"/>
            <a:ext cx="915635" cy="523220"/>
          </a:xfrm>
          <a:prstGeom prst="rect">
            <a:avLst/>
          </a:prstGeom>
          <a:noFill/>
        </p:spPr>
        <p:txBody>
          <a:bodyPr wrap="none" rtlCol="0">
            <a:spAutoFit/>
          </a:bodyPr>
          <a:lstStyle/>
          <a:p>
            <a:r>
              <a:rPr lang="en-US" sz="2800" b="1" dirty="0" smtClean="0"/>
              <a:t>1910</a:t>
            </a:r>
            <a:endParaRPr lang="en-US" sz="2800" b="1" dirty="0"/>
          </a:p>
        </p:txBody>
      </p:sp>
    </p:spTree>
    <p:extLst>
      <p:ext uri="{BB962C8B-B14F-4D97-AF65-F5344CB8AC3E}">
        <p14:creationId xmlns:p14="http://schemas.microsoft.com/office/powerpoint/2010/main" val="29541622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ensus 191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115" y="-275665"/>
            <a:ext cx="10838527" cy="7432488"/>
          </a:xfrm>
          <a:prstGeom prst="rect">
            <a:avLst/>
          </a:prstGeom>
        </p:spPr>
      </p:pic>
      <p:pic>
        <p:nvPicPr>
          <p:cNvPr id="3" name="Picture 2" descr="Census closeu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3695" y="2862534"/>
            <a:ext cx="1511438" cy="1413132"/>
          </a:xfrm>
          <a:prstGeom prst="rect">
            <a:avLst/>
          </a:prstGeom>
        </p:spPr>
      </p:pic>
      <p:sp useBgFill="1">
        <p:nvSpPr>
          <p:cNvPr id="4" name="TextBox 3"/>
          <p:cNvSpPr txBox="1"/>
          <p:nvPr/>
        </p:nvSpPr>
        <p:spPr>
          <a:xfrm>
            <a:off x="7962431" y="3201610"/>
            <a:ext cx="912630" cy="523220"/>
          </a:xfrm>
          <a:prstGeom prst="rect">
            <a:avLst/>
          </a:prstGeom>
        </p:spPr>
        <p:txBody>
          <a:bodyPr wrap="none" rtlCol="0">
            <a:spAutoFit/>
          </a:bodyPr>
          <a:lstStyle/>
          <a:p>
            <a:r>
              <a:rPr lang="en-US" sz="2800" b="1" dirty="0" smtClean="0"/>
              <a:t>1911</a:t>
            </a:r>
            <a:endParaRPr lang="en-US" sz="2800" b="1" dirty="0"/>
          </a:p>
        </p:txBody>
      </p:sp>
    </p:spTree>
    <p:extLst>
      <p:ext uri="{BB962C8B-B14F-4D97-AF65-F5344CB8AC3E}">
        <p14:creationId xmlns:p14="http://schemas.microsoft.com/office/powerpoint/2010/main" val="42114907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d from NUI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1863" y="247434"/>
            <a:ext cx="4243036" cy="6418128"/>
          </a:xfrm>
          <a:prstGeom prst="rect">
            <a:avLst/>
          </a:prstGeom>
        </p:spPr>
      </p:pic>
      <p:sp>
        <p:nvSpPr>
          <p:cNvPr id="4" name="TextBox 3"/>
          <p:cNvSpPr txBox="1"/>
          <p:nvPr/>
        </p:nvSpPr>
        <p:spPr>
          <a:xfrm>
            <a:off x="7649884" y="3201610"/>
            <a:ext cx="912630" cy="523220"/>
          </a:xfrm>
          <a:prstGeom prst="rect">
            <a:avLst/>
          </a:prstGeom>
          <a:noFill/>
        </p:spPr>
        <p:txBody>
          <a:bodyPr wrap="none" rtlCol="0">
            <a:spAutoFit/>
          </a:bodyPr>
          <a:lstStyle/>
          <a:p>
            <a:r>
              <a:rPr lang="en-US" sz="2800" b="1" dirty="0" smtClean="0"/>
              <a:t>1915</a:t>
            </a:r>
            <a:endParaRPr lang="en-US" sz="2800" b="1" dirty="0"/>
          </a:p>
        </p:txBody>
      </p:sp>
      <p:pic>
        <p:nvPicPr>
          <p:cNvPr id="3" name="Picture 2" descr="Doolin 1915.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0674" y="247434"/>
            <a:ext cx="4264225" cy="6418128"/>
          </a:xfrm>
          <a:prstGeom prst="rect">
            <a:avLst/>
          </a:prstGeom>
        </p:spPr>
      </p:pic>
      <p:sp>
        <p:nvSpPr>
          <p:cNvPr id="5" name="Donut 4"/>
          <p:cNvSpPr/>
          <p:nvPr/>
        </p:nvSpPr>
        <p:spPr>
          <a:xfrm>
            <a:off x="2471863" y="5609300"/>
            <a:ext cx="2556934" cy="850901"/>
          </a:xfrm>
          <a:prstGeom prst="donut">
            <a:avLst>
              <a:gd name="adj" fmla="val 588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048712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d from NUI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1863" y="247434"/>
            <a:ext cx="4243036" cy="6418128"/>
          </a:xfrm>
          <a:prstGeom prst="rect">
            <a:avLst/>
          </a:prstGeom>
        </p:spPr>
      </p:pic>
      <p:sp>
        <p:nvSpPr>
          <p:cNvPr id="3" name="Donut 2"/>
          <p:cNvSpPr/>
          <p:nvPr/>
        </p:nvSpPr>
        <p:spPr>
          <a:xfrm>
            <a:off x="3318933" y="3704166"/>
            <a:ext cx="2556934" cy="850901"/>
          </a:xfrm>
          <a:prstGeom prst="donut">
            <a:avLst>
              <a:gd name="adj" fmla="val 588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7649884" y="3201610"/>
            <a:ext cx="912630" cy="523220"/>
          </a:xfrm>
          <a:prstGeom prst="rect">
            <a:avLst/>
          </a:prstGeom>
          <a:noFill/>
        </p:spPr>
        <p:txBody>
          <a:bodyPr wrap="none" rtlCol="0">
            <a:spAutoFit/>
          </a:bodyPr>
          <a:lstStyle/>
          <a:p>
            <a:r>
              <a:rPr lang="en-US" sz="2800" b="1" dirty="0" smtClean="0"/>
              <a:t>1917</a:t>
            </a:r>
            <a:endParaRPr lang="en-US" sz="2800" b="1" dirty="0"/>
          </a:p>
        </p:txBody>
      </p:sp>
    </p:spTree>
    <p:extLst>
      <p:ext uri="{BB962C8B-B14F-4D97-AF65-F5344CB8AC3E}">
        <p14:creationId xmlns:p14="http://schemas.microsoft.com/office/powerpoint/2010/main" val="253468306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MA Activit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7417" y="1747145"/>
            <a:ext cx="5344936" cy="4826973"/>
          </a:xfrm>
          <a:prstGeom prst="rect">
            <a:avLst/>
          </a:prstGeom>
        </p:spPr>
      </p:pic>
      <p:sp>
        <p:nvSpPr>
          <p:cNvPr id="5" name="TextBox 4"/>
          <p:cNvSpPr txBox="1"/>
          <p:nvPr/>
        </p:nvSpPr>
        <p:spPr>
          <a:xfrm>
            <a:off x="7649884" y="3201610"/>
            <a:ext cx="912630" cy="523220"/>
          </a:xfrm>
          <a:prstGeom prst="rect">
            <a:avLst/>
          </a:prstGeom>
          <a:noFill/>
        </p:spPr>
        <p:txBody>
          <a:bodyPr wrap="none" rtlCol="0">
            <a:spAutoFit/>
          </a:bodyPr>
          <a:lstStyle/>
          <a:p>
            <a:r>
              <a:rPr lang="en-US" sz="2800" b="1" dirty="0" smtClean="0"/>
              <a:t>1917</a:t>
            </a:r>
            <a:endParaRPr lang="en-US" sz="2800" b="1" dirty="0"/>
          </a:p>
        </p:txBody>
      </p:sp>
      <p:pic>
        <p:nvPicPr>
          <p:cNvPr id="6" name="Picture 5" descr="BMJ 1917 Supp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253" y="174065"/>
            <a:ext cx="7075394" cy="1439582"/>
          </a:xfrm>
          <a:prstGeom prst="rect">
            <a:avLst/>
          </a:prstGeom>
        </p:spPr>
      </p:pic>
      <p:sp>
        <p:nvSpPr>
          <p:cNvPr id="7" name="Rounded Rectangle 6"/>
          <p:cNvSpPr/>
          <p:nvPr/>
        </p:nvSpPr>
        <p:spPr>
          <a:xfrm>
            <a:off x="1807881" y="3615765"/>
            <a:ext cx="5214471" cy="463175"/>
          </a:xfrm>
          <a:prstGeom prst="roundRect">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15710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QJM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1381" y="245005"/>
            <a:ext cx="5330271" cy="6096000"/>
          </a:xfrm>
          <a:prstGeom prst="rect">
            <a:avLst/>
          </a:prstGeom>
        </p:spPr>
      </p:pic>
      <p:sp>
        <p:nvSpPr>
          <p:cNvPr id="5" name="TextBox 4"/>
          <p:cNvSpPr txBox="1"/>
          <p:nvPr/>
        </p:nvSpPr>
        <p:spPr>
          <a:xfrm>
            <a:off x="7649884" y="3201610"/>
            <a:ext cx="912630" cy="523220"/>
          </a:xfrm>
          <a:prstGeom prst="rect">
            <a:avLst/>
          </a:prstGeom>
          <a:noFill/>
        </p:spPr>
        <p:txBody>
          <a:bodyPr wrap="none" rtlCol="0">
            <a:spAutoFit/>
          </a:bodyPr>
          <a:lstStyle/>
          <a:p>
            <a:r>
              <a:rPr lang="en-US" sz="2800" b="1" dirty="0" smtClean="0"/>
              <a:t>1926</a:t>
            </a:r>
            <a:endParaRPr lang="en-US" sz="2800" b="1" dirty="0"/>
          </a:p>
        </p:txBody>
      </p:sp>
    </p:spTree>
    <p:extLst>
      <p:ext uri="{BB962C8B-B14F-4D97-AF65-F5344CB8AC3E}">
        <p14:creationId xmlns:p14="http://schemas.microsoft.com/office/powerpoint/2010/main" val="38813223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D PRCSI.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783" y="923676"/>
            <a:ext cx="7340099" cy="5037854"/>
          </a:xfrm>
          <a:prstGeom prst="rect">
            <a:avLst/>
          </a:prstGeom>
        </p:spPr>
      </p:pic>
      <p:sp>
        <p:nvSpPr>
          <p:cNvPr id="3" name="TextBox 2"/>
          <p:cNvSpPr txBox="1"/>
          <p:nvPr/>
        </p:nvSpPr>
        <p:spPr>
          <a:xfrm>
            <a:off x="7649884" y="3201610"/>
            <a:ext cx="915635" cy="523220"/>
          </a:xfrm>
          <a:prstGeom prst="rect">
            <a:avLst/>
          </a:prstGeom>
          <a:noFill/>
        </p:spPr>
        <p:txBody>
          <a:bodyPr wrap="none" rtlCol="0">
            <a:spAutoFit/>
          </a:bodyPr>
          <a:lstStyle/>
          <a:p>
            <a:r>
              <a:rPr lang="en-US" sz="2800" b="1" dirty="0" smtClean="0"/>
              <a:t>1938</a:t>
            </a:r>
            <a:endParaRPr lang="en-US" sz="2800" b="1" dirty="0"/>
          </a:p>
        </p:txBody>
      </p:sp>
    </p:spTree>
    <p:extLst>
      <p:ext uri="{BB962C8B-B14F-4D97-AF65-F5344CB8AC3E}">
        <p14:creationId xmlns:p14="http://schemas.microsoft.com/office/powerpoint/2010/main" val="26133546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9884" y="3201610"/>
            <a:ext cx="912630" cy="523220"/>
          </a:xfrm>
          <a:prstGeom prst="rect">
            <a:avLst/>
          </a:prstGeom>
          <a:noFill/>
        </p:spPr>
        <p:txBody>
          <a:bodyPr wrap="none" rtlCol="0">
            <a:spAutoFit/>
          </a:bodyPr>
          <a:lstStyle/>
          <a:p>
            <a:r>
              <a:rPr lang="en-US" sz="2800" b="1" dirty="0" smtClean="0"/>
              <a:t>1952</a:t>
            </a:r>
            <a:endParaRPr lang="en-US" sz="2800" b="1" dirty="0"/>
          </a:p>
        </p:txBody>
      </p:sp>
      <p:pic>
        <p:nvPicPr>
          <p:cNvPr id="3" name="Picture 2" descr="Screenshot 2016-11-29 08.58.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800" y="771078"/>
            <a:ext cx="6502400" cy="609600"/>
          </a:xfrm>
          <a:prstGeom prst="rect">
            <a:avLst/>
          </a:prstGeom>
        </p:spPr>
      </p:pic>
      <p:pic>
        <p:nvPicPr>
          <p:cNvPr id="4" name="Picture 3" descr="Screenshot 2016-11-29 08.58.3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3907" y="1380678"/>
            <a:ext cx="2406793" cy="5123718"/>
          </a:xfrm>
          <a:prstGeom prst="rect">
            <a:avLst/>
          </a:prstGeom>
        </p:spPr>
      </p:pic>
      <p:sp>
        <p:nvSpPr>
          <p:cNvPr id="5" name="Donut 4"/>
          <p:cNvSpPr/>
          <p:nvPr/>
        </p:nvSpPr>
        <p:spPr>
          <a:xfrm>
            <a:off x="3043766" y="3958166"/>
            <a:ext cx="2556934" cy="850901"/>
          </a:xfrm>
          <a:prstGeom prst="donut">
            <a:avLst>
              <a:gd name="adj" fmla="val 588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795738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6-11-29 09.04.4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0" y="1382767"/>
            <a:ext cx="7370484" cy="4103586"/>
          </a:xfrm>
          <a:prstGeom prst="rect">
            <a:avLst/>
          </a:prstGeom>
        </p:spPr>
      </p:pic>
      <p:sp>
        <p:nvSpPr>
          <p:cNvPr id="5" name="TextBox 4"/>
          <p:cNvSpPr txBox="1"/>
          <p:nvPr/>
        </p:nvSpPr>
        <p:spPr>
          <a:xfrm>
            <a:off x="7649884" y="3201610"/>
            <a:ext cx="912630" cy="523220"/>
          </a:xfrm>
          <a:prstGeom prst="rect">
            <a:avLst/>
          </a:prstGeom>
          <a:noFill/>
        </p:spPr>
        <p:txBody>
          <a:bodyPr wrap="none" rtlCol="0">
            <a:spAutoFit/>
          </a:bodyPr>
          <a:lstStyle/>
          <a:p>
            <a:r>
              <a:rPr lang="en-US" sz="2800" b="1" dirty="0" smtClean="0"/>
              <a:t>1952</a:t>
            </a:r>
            <a:endParaRPr lang="en-US" sz="2800" b="1" dirty="0"/>
          </a:p>
        </p:txBody>
      </p:sp>
    </p:spTree>
    <p:extLst>
      <p:ext uri="{BB962C8B-B14F-4D97-AF65-F5344CB8AC3E}">
        <p14:creationId xmlns:p14="http://schemas.microsoft.com/office/powerpoint/2010/main" val="227708654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riet Wheeloc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0"/>
            <a:ext cx="8663316" cy="6858000"/>
          </a:xfrm>
          <a:prstGeom prst="rect">
            <a:avLst/>
          </a:prstGeom>
        </p:spPr>
      </p:pic>
    </p:spTree>
    <p:extLst>
      <p:ext uri="{BB962C8B-B14F-4D97-AF65-F5344CB8AC3E}">
        <p14:creationId xmlns:p14="http://schemas.microsoft.com/office/powerpoint/2010/main" val="27765619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Capacity</a:t>
            </a:r>
            <a:endParaRPr lang="en-US" dirty="0"/>
          </a:p>
        </p:txBody>
      </p:sp>
      <p:pic>
        <p:nvPicPr>
          <p:cNvPr id="6" name="Picture 5" descr="Qitnop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603188"/>
            <a:ext cx="7296150" cy="4867275"/>
          </a:xfrm>
          <a:prstGeom prst="rect">
            <a:avLst/>
          </a:prstGeom>
        </p:spPr>
      </p:pic>
    </p:spTree>
    <p:extLst>
      <p:ext uri="{BB962C8B-B14F-4D97-AF65-F5344CB8AC3E}">
        <p14:creationId xmlns:p14="http://schemas.microsoft.com/office/powerpoint/2010/main" val="14932374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ildare Observer 19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0" y="2318053"/>
            <a:ext cx="4178300" cy="927100"/>
          </a:xfrm>
          <a:prstGeom prst="rect">
            <a:avLst/>
          </a:prstGeom>
        </p:spPr>
      </p:pic>
      <p:sp>
        <p:nvSpPr>
          <p:cNvPr id="4" name="TextBox 3"/>
          <p:cNvSpPr txBox="1"/>
          <p:nvPr/>
        </p:nvSpPr>
        <p:spPr>
          <a:xfrm>
            <a:off x="7799296" y="3201610"/>
            <a:ext cx="915635" cy="523220"/>
          </a:xfrm>
          <a:prstGeom prst="rect">
            <a:avLst/>
          </a:prstGeom>
          <a:noFill/>
        </p:spPr>
        <p:txBody>
          <a:bodyPr wrap="none" rtlCol="0">
            <a:spAutoFit/>
          </a:bodyPr>
          <a:lstStyle/>
          <a:p>
            <a:r>
              <a:rPr lang="en-US" sz="2800" b="1" dirty="0" smtClean="0"/>
              <a:t>1910</a:t>
            </a:r>
            <a:endParaRPr lang="en-US" sz="2800" b="1" dirty="0"/>
          </a:p>
        </p:txBody>
      </p:sp>
      <p:pic>
        <p:nvPicPr>
          <p:cNvPr id="5" name="Picture 4" descr="Naas Hospita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000" y="3422650"/>
            <a:ext cx="4178300" cy="2324100"/>
          </a:xfrm>
          <a:prstGeom prst="rect">
            <a:avLst/>
          </a:prstGeom>
        </p:spPr>
      </p:pic>
    </p:spTree>
    <p:extLst>
      <p:ext uri="{BB962C8B-B14F-4D97-AF65-F5344CB8AC3E}">
        <p14:creationId xmlns:p14="http://schemas.microsoft.com/office/powerpoint/2010/main" val="412149214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d79-WoundedSoldiersArriveInDublin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703" y="211681"/>
            <a:ext cx="7092581" cy="4042771"/>
          </a:xfrm>
          <a:prstGeom prst="rect">
            <a:avLst/>
          </a:prstGeom>
        </p:spPr>
      </p:pic>
      <p:sp>
        <p:nvSpPr>
          <p:cNvPr id="4" name="TextBox 3"/>
          <p:cNvSpPr txBox="1"/>
          <p:nvPr/>
        </p:nvSpPr>
        <p:spPr>
          <a:xfrm>
            <a:off x="7799296" y="3201610"/>
            <a:ext cx="912630" cy="523220"/>
          </a:xfrm>
          <a:prstGeom prst="rect">
            <a:avLst/>
          </a:prstGeom>
          <a:noFill/>
        </p:spPr>
        <p:txBody>
          <a:bodyPr wrap="none" rtlCol="0">
            <a:spAutoFit/>
          </a:bodyPr>
          <a:lstStyle/>
          <a:p>
            <a:r>
              <a:rPr lang="en-US" sz="2800" b="1" dirty="0" smtClean="0"/>
              <a:t>1917</a:t>
            </a:r>
            <a:endParaRPr lang="en-US" sz="2800" b="1" dirty="0"/>
          </a:p>
        </p:txBody>
      </p:sp>
      <p:pic>
        <p:nvPicPr>
          <p:cNvPr id="3" name="Picture 2" descr="Off to the Front Nov 191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703" y="3320352"/>
            <a:ext cx="2857040" cy="3537648"/>
          </a:xfrm>
          <a:prstGeom prst="rect">
            <a:avLst/>
          </a:prstGeom>
        </p:spPr>
      </p:pic>
    </p:spTree>
    <p:extLst>
      <p:ext uri="{BB962C8B-B14F-4D97-AF65-F5344CB8AC3E}">
        <p14:creationId xmlns:p14="http://schemas.microsoft.com/office/powerpoint/2010/main" val="8626858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2145" y="750507"/>
            <a:ext cx="6541735" cy="5401481"/>
          </a:xfrm>
          <a:prstGeom prst="rect">
            <a:avLst/>
          </a:prstGeom>
          <a:noFill/>
        </p:spPr>
        <p:txBody>
          <a:bodyPr wrap="square" rtlCol="0">
            <a:spAutoFit/>
          </a:bodyPr>
          <a:lstStyle/>
          <a:p>
            <a:pPr algn="ctr">
              <a:lnSpc>
                <a:spcPct val="120000"/>
              </a:lnSpc>
            </a:pPr>
            <a:r>
              <a:rPr lang="en-US" dirty="0">
                <a:solidFill>
                  <a:srgbClr val="FFFF00"/>
                </a:solidFill>
              </a:rPr>
              <a:t>I have met them at close of day</a:t>
            </a:r>
          </a:p>
          <a:p>
            <a:pPr algn="ctr">
              <a:lnSpc>
                <a:spcPct val="120000"/>
              </a:lnSpc>
            </a:pPr>
            <a:r>
              <a:rPr lang="en-US" dirty="0">
                <a:solidFill>
                  <a:srgbClr val="FFFF00"/>
                </a:solidFill>
              </a:rPr>
              <a:t>Coming with vivid faces</a:t>
            </a:r>
          </a:p>
          <a:p>
            <a:pPr algn="ctr">
              <a:lnSpc>
                <a:spcPct val="120000"/>
              </a:lnSpc>
            </a:pPr>
            <a:r>
              <a:rPr lang="en-US" dirty="0">
                <a:solidFill>
                  <a:srgbClr val="FFFF00"/>
                </a:solidFill>
              </a:rPr>
              <a:t>From counter or desk among grey</a:t>
            </a:r>
          </a:p>
          <a:p>
            <a:pPr algn="ctr">
              <a:lnSpc>
                <a:spcPct val="120000"/>
              </a:lnSpc>
            </a:pPr>
            <a:r>
              <a:rPr lang="en-US" dirty="0">
                <a:solidFill>
                  <a:srgbClr val="FFFF00"/>
                </a:solidFill>
              </a:rPr>
              <a:t>Eighteenth-century houses.</a:t>
            </a:r>
          </a:p>
          <a:p>
            <a:pPr algn="ctr">
              <a:lnSpc>
                <a:spcPct val="120000"/>
              </a:lnSpc>
            </a:pPr>
            <a:r>
              <a:rPr lang="en-US" dirty="0">
                <a:solidFill>
                  <a:srgbClr val="FFFF00"/>
                </a:solidFill>
              </a:rPr>
              <a:t>I have passed with a nod of the head</a:t>
            </a:r>
          </a:p>
          <a:p>
            <a:pPr algn="ctr">
              <a:lnSpc>
                <a:spcPct val="120000"/>
              </a:lnSpc>
            </a:pPr>
            <a:r>
              <a:rPr lang="en-US" dirty="0">
                <a:solidFill>
                  <a:srgbClr val="FFFF00"/>
                </a:solidFill>
              </a:rPr>
              <a:t>Or polite meaningless words,</a:t>
            </a:r>
          </a:p>
          <a:p>
            <a:pPr algn="ctr">
              <a:lnSpc>
                <a:spcPct val="120000"/>
              </a:lnSpc>
            </a:pPr>
            <a:r>
              <a:rPr lang="en-US" dirty="0">
                <a:solidFill>
                  <a:srgbClr val="FFFF00"/>
                </a:solidFill>
              </a:rPr>
              <a:t>Or have lingered awhile and said</a:t>
            </a:r>
          </a:p>
          <a:p>
            <a:pPr algn="ctr">
              <a:lnSpc>
                <a:spcPct val="120000"/>
              </a:lnSpc>
            </a:pPr>
            <a:r>
              <a:rPr lang="en-US" dirty="0">
                <a:solidFill>
                  <a:srgbClr val="FFFF00"/>
                </a:solidFill>
              </a:rPr>
              <a:t>Polite meaningless words,</a:t>
            </a:r>
          </a:p>
          <a:p>
            <a:pPr algn="ctr">
              <a:lnSpc>
                <a:spcPct val="120000"/>
              </a:lnSpc>
            </a:pPr>
            <a:r>
              <a:rPr lang="en-US" dirty="0">
                <a:solidFill>
                  <a:srgbClr val="FFFF00"/>
                </a:solidFill>
              </a:rPr>
              <a:t>And thought before I had done</a:t>
            </a:r>
          </a:p>
          <a:p>
            <a:pPr algn="ctr">
              <a:lnSpc>
                <a:spcPct val="120000"/>
              </a:lnSpc>
            </a:pPr>
            <a:r>
              <a:rPr lang="en-US" dirty="0">
                <a:solidFill>
                  <a:srgbClr val="FFFF00"/>
                </a:solidFill>
              </a:rPr>
              <a:t>Of a mocking tale or a gibe</a:t>
            </a:r>
          </a:p>
          <a:p>
            <a:pPr algn="ctr">
              <a:lnSpc>
                <a:spcPct val="120000"/>
              </a:lnSpc>
            </a:pPr>
            <a:r>
              <a:rPr lang="en-US" dirty="0">
                <a:solidFill>
                  <a:srgbClr val="FFFF00"/>
                </a:solidFill>
              </a:rPr>
              <a:t>To please a companion</a:t>
            </a:r>
          </a:p>
          <a:p>
            <a:pPr algn="ctr">
              <a:lnSpc>
                <a:spcPct val="120000"/>
              </a:lnSpc>
            </a:pPr>
            <a:r>
              <a:rPr lang="en-US" dirty="0">
                <a:solidFill>
                  <a:srgbClr val="FFFF00"/>
                </a:solidFill>
              </a:rPr>
              <a:t>Around the fire at the club,</a:t>
            </a:r>
          </a:p>
          <a:p>
            <a:pPr algn="ctr">
              <a:lnSpc>
                <a:spcPct val="120000"/>
              </a:lnSpc>
            </a:pPr>
            <a:r>
              <a:rPr lang="en-US" dirty="0">
                <a:solidFill>
                  <a:srgbClr val="FFFF00"/>
                </a:solidFill>
              </a:rPr>
              <a:t>Being certain that they and I</a:t>
            </a:r>
          </a:p>
          <a:p>
            <a:pPr algn="ctr">
              <a:lnSpc>
                <a:spcPct val="120000"/>
              </a:lnSpc>
            </a:pPr>
            <a:r>
              <a:rPr lang="en-US" dirty="0">
                <a:solidFill>
                  <a:srgbClr val="FFFF00"/>
                </a:solidFill>
              </a:rPr>
              <a:t>But lived where motley is worn:</a:t>
            </a:r>
          </a:p>
          <a:p>
            <a:pPr algn="ctr">
              <a:lnSpc>
                <a:spcPct val="120000"/>
              </a:lnSpc>
            </a:pPr>
            <a:r>
              <a:rPr lang="en-US" dirty="0">
                <a:solidFill>
                  <a:srgbClr val="FFFF00"/>
                </a:solidFill>
              </a:rPr>
              <a:t>All changed, changed utterly:</a:t>
            </a:r>
          </a:p>
          <a:p>
            <a:pPr algn="ctr">
              <a:lnSpc>
                <a:spcPct val="120000"/>
              </a:lnSpc>
            </a:pPr>
            <a:r>
              <a:rPr lang="en-US" dirty="0">
                <a:solidFill>
                  <a:srgbClr val="FFFF00"/>
                </a:solidFill>
              </a:rPr>
              <a:t>A terrible beauty is born.</a:t>
            </a:r>
          </a:p>
        </p:txBody>
      </p:sp>
      <p:sp>
        <p:nvSpPr>
          <p:cNvPr id="3" name="TextBox 2"/>
          <p:cNvSpPr txBox="1"/>
          <p:nvPr/>
        </p:nvSpPr>
        <p:spPr>
          <a:xfrm>
            <a:off x="6545910" y="5907840"/>
            <a:ext cx="2415940" cy="747897"/>
          </a:xfrm>
          <a:prstGeom prst="rect">
            <a:avLst/>
          </a:prstGeom>
          <a:noFill/>
        </p:spPr>
        <p:txBody>
          <a:bodyPr wrap="square" rtlCol="0">
            <a:spAutoFit/>
          </a:bodyPr>
          <a:lstStyle/>
          <a:p>
            <a:pPr>
              <a:lnSpc>
                <a:spcPct val="120000"/>
              </a:lnSpc>
            </a:pPr>
            <a:r>
              <a:rPr lang="en-US" dirty="0" smtClean="0"/>
              <a:t>W B Yeats</a:t>
            </a:r>
          </a:p>
          <a:p>
            <a:pPr>
              <a:lnSpc>
                <a:spcPct val="120000"/>
              </a:lnSpc>
            </a:pPr>
            <a:r>
              <a:rPr lang="en-US" dirty="0" smtClean="0"/>
              <a:t> “Easter 1916”</a:t>
            </a:r>
            <a:endParaRPr lang="en-US" dirty="0"/>
          </a:p>
        </p:txBody>
      </p:sp>
    </p:spTree>
    <p:extLst>
      <p:ext uri="{BB962C8B-B14F-4D97-AF65-F5344CB8AC3E}">
        <p14:creationId xmlns:p14="http://schemas.microsoft.com/office/powerpoint/2010/main" val="37043124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1-29 10.38.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559" y="404119"/>
            <a:ext cx="4453855" cy="6184468"/>
          </a:xfrm>
          <a:prstGeom prst="rect">
            <a:avLst/>
          </a:prstGeom>
        </p:spPr>
      </p:pic>
      <p:sp>
        <p:nvSpPr>
          <p:cNvPr id="3" name="TextBox 2"/>
          <p:cNvSpPr txBox="1"/>
          <p:nvPr/>
        </p:nvSpPr>
        <p:spPr>
          <a:xfrm>
            <a:off x="7649884" y="3201610"/>
            <a:ext cx="912630" cy="523220"/>
          </a:xfrm>
          <a:prstGeom prst="rect">
            <a:avLst/>
          </a:prstGeom>
          <a:noFill/>
        </p:spPr>
        <p:txBody>
          <a:bodyPr wrap="none" rtlCol="0">
            <a:spAutoFit/>
          </a:bodyPr>
          <a:lstStyle/>
          <a:p>
            <a:r>
              <a:rPr lang="en-US" sz="2800" b="1" dirty="0" smtClean="0"/>
              <a:t>1927</a:t>
            </a:r>
            <a:endParaRPr lang="en-US" sz="2800" b="1" dirty="0"/>
          </a:p>
        </p:txBody>
      </p:sp>
    </p:spTree>
    <p:extLst>
      <p:ext uri="{BB962C8B-B14F-4D97-AF65-F5344CB8AC3E}">
        <p14:creationId xmlns:p14="http://schemas.microsoft.com/office/powerpoint/2010/main" val="249403691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3290" y="596557"/>
            <a:ext cx="6772620" cy="3539431"/>
          </a:xfrm>
          <a:prstGeom prst="rect">
            <a:avLst/>
          </a:prstGeom>
          <a:noFill/>
        </p:spPr>
        <p:txBody>
          <a:bodyPr wrap="square" rtlCol="0">
            <a:spAutoFit/>
          </a:bodyPr>
          <a:lstStyle/>
          <a:p>
            <a:r>
              <a:rPr lang="en-US" sz="2800" dirty="0" smtClean="0">
                <a:solidFill>
                  <a:srgbClr val="FFFF00"/>
                </a:solidFill>
              </a:rPr>
              <a:t>9</a:t>
            </a:r>
          </a:p>
          <a:p>
            <a:r>
              <a:rPr lang="en-US" sz="2800" dirty="0" smtClean="0">
                <a:solidFill>
                  <a:srgbClr val="FFFF00"/>
                </a:solidFill>
              </a:rPr>
              <a:t>We </a:t>
            </a:r>
            <a:r>
              <a:rPr lang="en-US" sz="2800" dirty="0">
                <a:solidFill>
                  <a:srgbClr val="FFFF00"/>
                </a:solidFill>
              </a:rPr>
              <a:t>are in full accord with the policy of establishing, without </a:t>
            </a:r>
            <a:r>
              <a:rPr lang="en-US" sz="2800" dirty="0" smtClean="0">
                <a:solidFill>
                  <a:srgbClr val="FFFF00"/>
                </a:solidFill>
              </a:rPr>
              <a:t>overlapping</a:t>
            </a:r>
            <a:r>
              <a:rPr lang="en-IE" sz="2800" dirty="0">
                <a:solidFill>
                  <a:srgbClr val="FFFF00"/>
                </a:solidFill>
              </a:rPr>
              <a:t> </a:t>
            </a:r>
            <a:r>
              <a:rPr lang="en-US" sz="2800" dirty="0" smtClean="0">
                <a:solidFill>
                  <a:srgbClr val="FFFF00"/>
                </a:solidFill>
              </a:rPr>
              <a:t>or </a:t>
            </a:r>
            <a:r>
              <a:rPr lang="en-US" sz="2800" dirty="0">
                <a:solidFill>
                  <a:srgbClr val="FFFF00"/>
                </a:solidFill>
              </a:rPr>
              <a:t>duplication</a:t>
            </a:r>
            <a:r>
              <a:rPr lang="en-US" sz="2800" dirty="0" smtClean="0">
                <a:solidFill>
                  <a:srgbClr val="FFFF00"/>
                </a:solidFill>
              </a:rPr>
              <a:t>, </a:t>
            </a:r>
            <a:r>
              <a:rPr lang="en-US" sz="2800" dirty="0">
                <a:solidFill>
                  <a:srgbClr val="FFFF00"/>
                </a:solidFill>
              </a:rPr>
              <a:t>in the most accessible </a:t>
            </a:r>
            <a:r>
              <a:rPr lang="en-US" sz="2800" dirty="0" err="1">
                <a:solidFill>
                  <a:srgbClr val="FFFF00"/>
                </a:solidFill>
              </a:rPr>
              <a:t>centres</a:t>
            </a:r>
            <a:r>
              <a:rPr lang="en-US" sz="2800" dirty="0">
                <a:solidFill>
                  <a:srgbClr val="FFFF00"/>
                </a:solidFill>
              </a:rPr>
              <a:t> of population, public hospitals where the poor are likely from the medical assistance available, to obtain modern and skilled treatment in surgery and medicine. </a:t>
            </a:r>
          </a:p>
        </p:txBody>
      </p:sp>
      <p:sp>
        <p:nvSpPr>
          <p:cNvPr id="3" name="TextBox 2"/>
          <p:cNvSpPr txBox="1"/>
          <p:nvPr/>
        </p:nvSpPr>
        <p:spPr>
          <a:xfrm>
            <a:off x="423290" y="4219017"/>
            <a:ext cx="7118947" cy="2246769"/>
          </a:xfrm>
          <a:prstGeom prst="rect">
            <a:avLst/>
          </a:prstGeom>
          <a:noFill/>
        </p:spPr>
        <p:txBody>
          <a:bodyPr wrap="square" rtlCol="0">
            <a:spAutoFit/>
          </a:bodyPr>
          <a:lstStyle/>
          <a:p>
            <a:r>
              <a:rPr lang="en-US" sz="2800" dirty="0" smtClean="0">
                <a:solidFill>
                  <a:srgbClr val="FFFF00"/>
                </a:solidFill>
              </a:rPr>
              <a:t>10</a:t>
            </a:r>
          </a:p>
          <a:p>
            <a:r>
              <a:rPr lang="en-US" sz="2800" dirty="0" smtClean="0">
                <a:solidFill>
                  <a:srgbClr val="FFFF00"/>
                </a:solidFill>
              </a:rPr>
              <a:t>We </a:t>
            </a:r>
            <a:r>
              <a:rPr lang="en-US" sz="2800" dirty="0">
                <a:solidFill>
                  <a:srgbClr val="FFFF00"/>
                </a:solidFill>
              </a:rPr>
              <a:t>are not in sympathy with the attempt to preserve in small </a:t>
            </a:r>
            <a:r>
              <a:rPr lang="en-US" sz="2800" dirty="0" smtClean="0">
                <a:solidFill>
                  <a:srgbClr val="FFFF00"/>
                </a:solidFill>
              </a:rPr>
              <a:t>towns</a:t>
            </a:r>
            <a:r>
              <a:rPr lang="en-IE" sz="2800" dirty="0">
                <a:solidFill>
                  <a:srgbClr val="FFFF00"/>
                </a:solidFill>
              </a:rPr>
              <a:t> </a:t>
            </a:r>
            <a:r>
              <a:rPr lang="en-US" sz="2800" dirty="0" smtClean="0">
                <a:solidFill>
                  <a:srgbClr val="FFFF00"/>
                </a:solidFill>
              </a:rPr>
              <a:t>district </a:t>
            </a:r>
            <a:r>
              <a:rPr lang="en-US" sz="2800" dirty="0">
                <a:solidFill>
                  <a:srgbClr val="FFFF00"/>
                </a:solidFill>
              </a:rPr>
              <a:t>or cottage hospitals on the plea that the distances to the </a:t>
            </a:r>
            <a:r>
              <a:rPr lang="en-US" sz="2800" dirty="0" smtClean="0">
                <a:solidFill>
                  <a:srgbClr val="FFFF00"/>
                </a:solidFill>
              </a:rPr>
              <a:t>central hospital are </a:t>
            </a:r>
            <a:r>
              <a:rPr lang="en-US" sz="2800" dirty="0">
                <a:solidFill>
                  <a:srgbClr val="FFFF00"/>
                </a:solidFill>
              </a:rPr>
              <a:t>too great. </a:t>
            </a:r>
          </a:p>
        </p:txBody>
      </p:sp>
      <p:sp>
        <p:nvSpPr>
          <p:cNvPr id="4" name="TextBox 3"/>
          <p:cNvSpPr txBox="1"/>
          <p:nvPr/>
        </p:nvSpPr>
        <p:spPr>
          <a:xfrm>
            <a:off x="7649884" y="3201610"/>
            <a:ext cx="912630" cy="523220"/>
          </a:xfrm>
          <a:prstGeom prst="rect">
            <a:avLst/>
          </a:prstGeom>
          <a:noFill/>
        </p:spPr>
        <p:txBody>
          <a:bodyPr wrap="none" rtlCol="0">
            <a:spAutoFit/>
          </a:bodyPr>
          <a:lstStyle/>
          <a:p>
            <a:r>
              <a:rPr lang="en-US" sz="2800" b="1" dirty="0" smtClean="0"/>
              <a:t>1927</a:t>
            </a:r>
            <a:endParaRPr lang="en-US" sz="2800" b="1" dirty="0"/>
          </a:p>
        </p:txBody>
      </p:sp>
    </p:spTree>
    <p:extLst>
      <p:ext uri="{BB962C8B-B14F-4D97-AF65-F5344CB8AC3E}">
        <p14:creationId xmlns:p14="http://schemas.microsoft.com/office/powerpoint/2010/main" val="229239555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99296" y="3201610"/>
            <a:ext cx="912630" cy="523220"/>
          </a:xfrm>
          <a:prstGeom prst="rect">
            <a:avLst/>
          </a:prstGeom>
          <a:noFill/>
        </p:spPr>
        <p:txBody>
          <a:bodyPr wrap="none" rtlCol="0">
            <a:spAutoFit/>
          </a:bodyPr>
          <a:lstStyle/>
          <a:p>
            <a:r>
              <a:rPr lang="en-US" sz="2800" b="1" dirty="0" smtClean="0"/>
              <a:t>1929</a:t>
            </a:r>
            <a:endParaRPr lang="en-US" sz="2800" b="1" dirty="0"/>
          </a:p>
        </p:txBody>
      </p:sp>
      <p:pic>
        <p:nvPicPr>
          <p:cNvPr id="2" name="Picture 1" descr="Lumsden 192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631" y="948946"/>
            <a:ext cx="4386990" cy="5736041"/>
          </a:xfrm>
          <a:prstGeom prst="rect">
            <a:avLst/>
          </a:prstGeom>
        </p:spPr>
      </p:pic>
      <p:pic>
        <p:nvPicPr>
          <p:cNvPr id="5" name="Picture 4" descr="1929 Lumsde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100" y="264426"/>
            <a:ext cx="8489826" cy="684520"/>
          </a:xfrm>
          <a:prstGeom prst="rect">
            <a:avLst/>
          </a:prstGeom>
        </p:spPr>
      </p:pic>
    </p:spTree>
    <p:extLst>
      <p:ext uri="{BB962C8B-B14F-4D97-AF65-F5344CB8AC3E}">
        <p14:creationId xmlns:p14="http://schemas.microsoft.com/office/powerpoint/2010/main" val="3313802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49884" y="3201610"/>
            <a:ext cx="912630" cy="523220"/>
          </a:xfrm>
          <a:prstGeom prst="rect">
            <a:avLst/>
          </a:prstGeom>
          <a:noFill/>
        </p:spPr>
        <p:txBody>
          <a:bodyPr wrap="none" rtlCol="0">
            <a:spAutoFit/>
          </a:bodyPr>
          <a:lstStyle/>
          <a:p>
            <a:r>
              <a:rPr lang="en-US" sz="2800" b="1" dirty="0" smtClean="0"/>
              <a:t>1933</a:t>
            </a:r>
            <a:endParaRPr lang="en-US" sz="2800" b="1" dirty="0"/>
          </a:p>
        </p:txBody>
      </p:sp>
      <p:pic>
        <p:nvPicPr>
          <p:cNvPr id="4" name="Picture 3" descr="sweestakes 193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99" y="1087066"/>
            <a:ext cx="6843927" cy="5275527"/>
          </a:xfrm>
          <a:prstGeom prst="rect">
            <a:avLst/>
          </a:prstGeom>
        </p:spPr>
      </p:pic>
    </p:spTree>
    <p:extLst>
      <p:ext uri="{BB962C8B-B14F-4D97-AF65-F5344CB8AC3E}">
        <p14:creationId xmlns:p14="http://schemas.microsoft.com/office/powerpoint/2010/main" val="181718415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nd General Report on hospital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631" y="618534"/>
            <a:ext cx="4426615" cy="6066453"/>
          </a:xfrm>
          <a:prstGeom prst="rect">
            <a:avLst/>
          </a:prstGeom>
        </p:spPr>
      </p:pic>
      <p:sp>
        <p:nvSpPr>
          <p:cNvPr id="4" name="TextBox 3"/>
          <p:cNvSpPr txBox="1"/>
          <p:nvPr/>
        </p:nvSpPr>
        <p:spPr>
          <a:xfrm>
            <a:off x="7799296" y="3201610"/>
            <a:ext cx="912630" cy="523220"/>
          </a:xfrm>
          <a:prstGeom prst="rect">
            <a:avLst/>
          </a:prstGeom>
          <a:noFill/>
        </p:spPr>
        <p:txBody>
          <a:bodyPr wrap="none" rtlCol="0">
            <a:spAutoFit/>
          </a:bodyPr>
          <a:lstStyle/>
          <a:p>
            <a:r>
              <a:rPr lang="en-US" sz="2800" b="1" dirty="0" smtClean="0"/>
              <a:t>1936</a:t>
            </a:r>
            <a:endParaRPr lang="en-US" sz="2800" b="1" dirty="0"/>
          </a:p>
        </p:txBody>
      </p:sp>
    </p:spTree>
    <p:extLst>
      <p:ext uri="{BB962C8B-B14F-4D97-AF65-F5344CB8AC3E}">
        <p14:creationId xmlns:p14="http://schemas.microsoft.com/office/powerpoint/2010/main" val="339579515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99296" y="3201610"/>
            <a:ext cx="912630" cy="523220"/>
          </a:xfrm>
          <a:prstGeom prst="rect">
            <a:avLst/>
          </a:prstGeom>
          <a:noFill/>
        </p:spPr>
        <p:txBody>
          <a:bodyPr wrap="none" rtlCol="0">
            <a:spAutoFit/>
          </a:bodyPr>
          <a:lstStyle/>
          <a:p>
            <a:r>
              <a:rPr lang="en-US" sz="2800" b="1" dirty="0" smtClean="0"/>
              <a:t>1936</a:t>
            </a:r>
            <a:endParaRPr lang="en-US" sz="2800" b="1" dirty="0"/>
          </a:p>
        </p:txBody>
      </p:sp>
      <p:pic>
        <p:nvPicPr>
          <p:cNvPr id="2" name="Picture 1" descr="Bed availability 193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006" y="349122"/>
            <a:ext cx="8585387" cy="5992937"/>
          </a:xfrm>
          <a:prstGeom prst="rect">
            <a:avLst/>
          </a:prstGeom>
        </p:spPr>
      </p:pic>
    </p:spTree>
    <p:extLst>
      <p:ext uri="{BB962C8B-B14F-4D97-AF65-F5344CB8AC3E}">
        <p14:creationId xmlns:p14="http://schemas.microsoft.com/office/powerpoint/2010/main" val="277122249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ritish Sweepstakes winner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720" y="521371"/>
            <a:ext cx="8448206" cy="5360478"/>
          </a:xfrm>
          <a:prstGeom prst="rect">
            <a:avLst/>
          </a:prstGeom>
        </p:spPr>
      </p:pic>
      <p:sp>
        <p:nvSpPr>
          <p:cNvPr id="4" name="TextBox 3"/>
          <p:cNvSpPr txBox="1"/>
          <p:nvPr/>
        </p:nvSpPr>
        <p:spPr>
          <a:xfrm>
            <a:off x="7799296" y="3201610"/>
            <a:ext cx="912630" cy="523220"/>
          </a:xfrm>
          <a:prstGeom prst="rect">
            <a:avLst/>
          </a:prstGeom>
          <a:noFill/>
        </p:spPr>
        <p:txBody>
          <a:bodyPr wrap="none" rtlCol="0">
            <a:spAutoFit/>
          </a:bodyPr>
          <a:lstStyle/>
          <a:p>
            <a:r>
              <a:rPr lang="en-US" sz="2800" b="1" dirty="0" smtClean="0"/>
              <a:t>1936</a:t>
            </a:r>
            <a:endParaRPr lang="en-US" sz="2800" b="1" dirty="0"/>
          </a:p>
        </p:txBody>
      </p:sp>
      <p:sp>
        <p:nvSpPr>
          <p:cNvPr id="5" name="TextBox 4"/>
          <p:cNvSpPr txBox="1"/>
          <p:nvPr/>
        </p:nvSpPr>
        <p:spPr>
          <a:xfrm>
            <a:off x="5233389" y="5958824"/>
            <a:ext cx="3651210" cy="646331"/>
          </a:xfrm>
          <a:prstGeom prst="rect">
            <a:avLst/>
          </a:prstGeom>
          <a:noFill/>
        </p:spPr>
        <p:txBody>
          <a:bodyPr wrap="none" rtlCol="0">
            <a:spAutoFit/>
          </a:bodyPr>
          <a:lstStyle/>
          <a:p>
            <a:r>
              <a:rPr lang="en-US" dirty="0" smtClean="0"/>
              <a:t>M Coleman</a:t>
            </a:r>
          </a:p>
          <a:p>
            <a:r>
              <a:rPr lang="en-US" dirty="0" err="1" smtClean="0"/>
              <a:t>Proc</a:t>
            </a:r>
            <a:r>
              <a:rPr lang="en-US" dirty="0" smtClean="0"/>
              <a:t> RIA </a:t>
            </a:r>
            <a:r>
              <a:rPr lang="en-US" dirty="0" err="1" smtClean="0"/>
              <a:t>Vol</a:t>
            </a:r>
            <a:r>
              <a:rPr lang="en-US" dirty="0" smtClean="0"/>
              <a:t> 105C (5) 197-220 (2005)</a:t>
            </a:r>
            <a:endParaRPr lang="en-US" dirty="0"/>
          </a:p>
        </p:txBody>
      </p:sp>
    </p:spTree>
    <p:extLst>
      <p:ext uri="{BB962C8B-B14F-4D97-AF65-F5344CB8AC3E}">
        <p14:creationId xmlns:p14="http://schemas.microsoft.com/office/powerpoint/2010/main" val="262332399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cotrs accept report 19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1" y="1374357"/>
            <a:ext cx="7447557" cy="4721644"/>
          </a:xfrm>
          <a:prstGeom prst="rect">
            <a:avLst/>
          </a:prstGeom>
        </p:spPr>
      </p:pic>
      <p:sp>
        <p:nvSpPr>
          <p:cNvPr id="3" name="TextBox 2"/>
          <p:cNvSpPr txBox="1"/>
          <p:nvPr/>
        </p:nvSpPr>
        <p:spPr>
          <a:xfrm>
            <a:off x="7799296" y="3201610"/>
            <a:ext cx="912630" cy="523220"/>
          </a:xfrm>
          <a:prstGeom prst="rect">
            <a:avLst/>
          </a:prstGeom>
          <a:noFill/>
        </p:spPr>
        <p:txBody>
          <a:bodyPr wrap="none" rtlCol="0">
            <a:spAutoFit/>
          </a:bodyPr>
          <a:lstStyle/>
          <a:p>
            <a:r>
              <a:rPr lang="en-US" sz="2800" b="1" dirty="0" smtClean="0"/>
              <a:t>1936</a:t>
            </a:r>
            <a:endParaRPr lang="en-US" sz="2800" b="1" dirty="0"/>
          </a:p>
        </p:txBody>
      </p:sp>
    </p:spTree>
    <p:extLst>
      <p:ext uri="{BB962C8B-B14F-4D97-AF65-F5344CB8AC3E}">
        <p14:creationId xmlns:p14="http://schemas.microsoft.com/office/powerpoint/2010/main" val="108740533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1-29 10.34.2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5300" y="290327"/>
            <a:ext cx="4893996" cy="6310287"/>
          </a:xfrm>
          <a:prstGeom prst="rect">
            <a:avLst/>
          </a:prstGeom>
        </p:spPr>
      </p:pic>
      <p:sp>
        <p:nvSpPr>
          <p:cNvPr id="3" name="TextBox 2"/>
          <p:cNvSpPr txBox="1"/>
          <p:nvPr/>
        </p:nvSpPr>
        <p:spPr>
          <a:xfrm>
            <a:off x="7799296" y="3201610"/>
            <a:ext cx="912630" cy="523220"/>
          </a:xfrm>
          <a:prstGeom prst="rect">
            <a:avLst/>
          </a:prstGeom>
          <a:noFill/>
        </p:spPr>
        <p:txBody>
          <a:bodyPr wrap="none" rtlCol="0">
            <a:spAutoFit/>
          </a:bodyPr>
          <a:lstStyle/>
          <a:p>
            <a:r>
              <a:rPr lang="en-US" sz="2800" b="1" dirty="0" smtClean="0"/>
              <a:t>1969</a:t>
            </a:r>
            <a:endParaRPr lang="en-US" sz="2800" b="1" dirty="0"/>
          </a:p>
        </p:txBody>
      </p:sp>
      <p:pic>
        <p:nvPicPr>
          <p:cNvPr id="4" name="Picture 3" descr="Screenshot 2016-11-29 10.35.4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732" y="290327"/>
            <a:ext cx="4028487" cy="6310287"/>
          </a:xfrm>
          <a:prstGeom prst="rect">
            <a:avLst/>
          </a:prstGeom>
        </p:spPr>
      </p:pic>
    </p:spTree>
    <p:extLst>
      <p:ext uri="{BB962C8B-B14F-4D97-AF65-F5344CB8AC3E}">
        <p14:creationId xmlns:p14="http://schemas.microsoft.com/office/powerpoint/2010/main" val="232207016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989 SJH 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769" y="950131"/>
            <a:ext cx="7472115" cy="4951632"/>
          </a:xfrm>
          <a:prstGeom prst="rect">
            <a:avLst/>
          </a:prstGeom>
        </p:spPr>
      </p:pic>
      <p:sp>
        <p:nvSpPr>
          <p:cNvPr id="5" name="TextBox 4"/>
          <p:cNvSpPr txBox="1"/>
          <p:nvPr/>
        </p:nvSpPr>
        <p:spPr>
          <a:xfrm>
            <a:off x="7799296" y="3201610"/>
            <a:ext cx="912630" cy="523220"/>
          </a:xfrm>
          <a:prstGeom prst="rect">
            <a:avLst/>
          </a:prstGeom>
          <a:noFill/>
        </p:spPr>
        <p:txBody>
          <a:bodyPr wrap="none" rtlCol="0">
            <a:spAutoFit/>
          </a:bodyPr>
          <a:lstStyle/>
          <a:p>
            <a:r>
              <a:rPr lang="en-US" sz="2800" b="1" dirty="0" smtClean="0"/>
              <a:t>1989</a:t>
            </a:r>
            <a:endParaRPr lang="en-US" sz="2800" b="1" dirty="0"/>
          </a:p>
        </p:txBody>
      </p:sp>
      <p:sp>
        <p:nvSpPr>
          <p:cNvPr id="6" name="Oval 5"/>
          <p:cNvSpPr/>
          <p:nvPr/>
        </p:nvSpPr>
        <p:spPr>
          <a:xfrm rot="20269646">
            <a:off x="277652" y="3163935"/>
            <a:ext cx="537882" cy="634716"/>
          </a:xfrm>
          <a:prstGeom prst="ellipse">
            <a:avLst/>
          </a:prstGeom>
          <a:solidFill>
            <a:schemeClr val="accent6">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rot="20269646">
            <a:off x="1951537" y="3249581"/>
            <a:ext cx="342168" cy="448856"/>
          </a:xfrm>
          <a:prstGeom prst="ellipse">
            <a:avLst/>
          </a:prstGeom>
          <a:solidFill>
            <a:schemeClr val="accent6">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rot="20269646">
            <a:off x="5658130" y="2379883"/>
            <a:ext cx="305441" cy="365747"/>
          </a:xfrm>
          <a:prstGeom prst="ellipse">
            <a:avLst/>
          </a:prstGeom>
          <a:solidFill>
            <a:schemeClr val="accent6">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058952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ep Ou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206" y="425203"/>
            <a:ext cx="4331174" cy="6105652"/>
          </a:xfrm>
          <a:prstGeom prst="rect">
            <a:avLst/>
          </a:prstGeom>
        </p:spPr>
      </p:pic>
      <p:sp>
        <p:nvSpPr>
          <p:cNvPr id="3" name="TextBox 2"/>
          <p:cNvSpPr txBox="1"/>
          <p:nvPr/>
        </p:nvSpPr>
        <p:spPr>
          <a:xfrm>
            <a:off x="7799296" y="3201610"/>
            <a:ext cx="912630" cy="523220"/>
          </a:xfrm>
          <a:prstGeom prst="rect">
            <a:avLst/>
          </a:prstGeom>
          <a:noFill/>
        </p:spPr>
        <p:txBody>
          <a:bodyPr wrap="none" rtlCol="0">
            <a:spAutoFit/>
          </a:bodyPr>
          <a:lstStyle/>
          <a:p>
            <a:r>
              <a:rPr lang="en-US" sz="2800" b="1" dirty="0" smtClean="0"/>
              <a:t>1996</a:t>
            </a:r>
            <a:endParaRPr lang="en-US" sz="2800" b="1" dirty="0"/>
          </a:p>
        </p:txBody>
      </p:sp>
    </p:spTree>
    <p:extLst>
      <p:ext uri="{BB962C8B-B14F-4D97-AF65-F5344CB8AC3E}">
        <p14:creationId xmlns:p14="http://schemas.microsoft.com/office/powerpoint/2010/main" val="345764474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799296" y="3201610"/>
            <a:ext cx="912630" cy="523220"/>
          </a:xfrm>
          <a:prstGeom prst="rect">
            <a:avLst/>
          </a:prstGeom>
          <a:noFill/>
        </p:spPr>
        <p:txBody>
          <a:bodyPr wrap="none" rtlCol="0">
            <a:spAutoFit/>
          </a:bodyPr>
          <a:lstStyle/>
          <a:p>
            <a:r>
              <a:rPr lang="en-US" sz="2800" b="1" dirty="0" smtClean="0"/>
              <a:t>1999</a:t>
            </a:r>
            <a:endParaRPr lang="en-US" sz="2800" b="1" dirty="0"/>
          </a:p>
        </p:txBody>
      </p:sp>
      <p:sp>
        <p:nvSpPr>
          <p:cNvPr id="8" name="Oval 7"/>
          <p:cNvSpPr/>
          <p:nvPr/>
        </p:nvSpPr>
        <p:spPr>
          <a:xfrm rot="20269646">
            <a:off x="5151349" y="3768943"/>
            <a:ext cx="305441" cy="365747"/>
          </a:xfrm>
          <a:prstGeom prst="ellipse">
            <a:avLst/>
          </a:prstGeom>
          <a:solidFill>
            <a:schemeClr val="accent6">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1999 SJH 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117" y="950131"/>
            <a:ext cx="6843059" cy="4980876"/>
          </a:xfrm>
          <a:prstGeom prst="rect">
            <a:avLst/>
          </a:prstGeom>
        </p:spPr>
      </p:pic>
      <p:sp>
        <p:nvSpPr>
          <p:cNvPr id="9" name="Oval 8"/>
          <p:cNvSpPr/>
          <p:nvPr/>
        </p:nvSpPr>
        <p:spPr>
          <a:xfrm rot="20269646">
            <a:off x="5251445" y="3765670"/>
            <a:ext cx="148175" cy="250900"/>
          </a:xfrm>
          <a:prstGeom prst="ellipse">
            <a:avLst/>
          </a:prstGeom>
          <a:solidFill>
            <a:schemeClr val="accent6">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rot="20269646">
            <a:off x="3124999" y="3506894"/>
            <a:ext cx="101928" cy="151160"/>
          </a:xfrm>
          <a:prstGeom prst="ellipse">
            <a:avLst/>
          </a:prstGeom>
          <a:solidFill>
            <a:schemeClr val="accent6">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2228850" y="3462248"/>
            <a:ext cx="266700" cy="10645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92712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7508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26652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35796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4494076" y="968389"/>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65568" y="1189414"/>
            <a:ext cx="818553" cy="369332"/>
          </a:xfrm>
          <a:prstGeom prst="rect">
            <a:avLst/>
          </a:prstGeom>
          <a:noFill/>
        </p:spPr>
        <p:txBody>
          <a:bodyPr wrap="none" rtlCol="0">
            <a:spAutoFit/>
          </a:bodyPr>
          <a:lstStyle/>
          <a:p>
            <a:r>
              <a:rPr lang="en-US" dirty="0" smtClean="0"/>
              <a:t>Time 0</a:t>
            </a:r>
            <a:endParaRPr lang="en-US" dirty="0"/>
          </a:p>
        </p:txBody>
      </p:sp>
      <p:cxnSp>
        <p:nvCxnSpPr>
          <p:cNvPr id="39" name="Straight Connector 38"/>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41" name="Rectangle 40"/>
          <p:cNvSpPr/>
          <p:nvPr/>
        </p:nvSpPr>
        <p:spPr>
          <a:xfrm rot="5400000">
            <a:off x="6772297" y="2967335"/>
            <a:ext cx="2575945" cy="923330"/>
          </a:xfrm>
          <a:prstGeom prst="rect">
            <a:avLst/>
          </a:prstGeom>
          <a:noFill/>
        </p:spPr>
        <p:txBody>
          <a:bodyPr wrap="none" lIns="91440" tIns="45720" rIns="91440" bIns="45720">
            <a:spAutoFit/>
          </a:bodyPr>
          <a:lstStyle/>
          <a:p>
            <a:pPr algn="ctr"/>
            <a:r>
              <a:rPr lang="ga-IE"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Corridor</a:t>
            </a:r>
            <a:endParaRPr lang="ga-I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0927296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7508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26652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35796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4494076" y="968389"/>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17508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26652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3579676" y="2137608"/>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5408476" y="2137608"/>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4494076" y="2111522"/>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65568" y="1189414"/>
            <a:ext cx="818553" cy="369332"/>
          </a:xfrm>
          <a:prstGeom prst="rect">
            <a:avLst/>
          </a:prstGeom>
          <a:noFill/>
        </p:spPr>
        <p:txBody>
          <a:bodyPr wrap="none" rtlCol="0">
            <a:spAutoFit/>
          </a:bodyPr>
          <a:lstStyle/>
          <a:p>
            <a:r>
              <a:rPr lang="en-US" dirty="0" smtClean="0"/>
              <a:t>Time 0</a:t>
            </a:r>
            <a:endParaRPr lang="en-US" dirty="0"/>
          </a:p>
        </p:txBody>
      </p:sp>
      <p:sp>
        <p:nvSpPr>
          <p:cNvPr id="33" name="TextBox 32"/>
          <p:cNvSpPr txBox="1"/>
          <p:nvPr/>
        </p:nvSpPr>
        <p:spPr>
          <a:xfrm>
            <a:off x="517968" y="2419465"/>
            <a:ext cx="818553" cy="369332"/>
          </a:xfrm>
          <a:prstGeom prst="rect">
            <a:avLst/>
          </a:prstGeom>
          <a:noFill/>
        </p:spPr>
        <p:txBody>
          <a:bodyPr wrap="none" rtlCol="0">
            <a:spAutoFit/>
          </a:bodyPr>
          <a:lstStyle/>
          <a:p>
            <a:r>
              <a:rPr lang="en-US" dirty="0" smtClean="0"/>
              <a:t>Time 1</a:t>
            </a:r>
            <a:endParaRPr lang="en-US" dirty="0"/>
          </a:p>
        </p:txBody>
      </p:sp>
      <p:cxnSp>
        <p:nvCxnSpPr>
          <p:cNvPr id="39" name="Straight Connector 38"/>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rot="5400000">
            <a:off x="6772297" y="2967335"/>
            <a:ext cx="2575945" cy="923330"/>
          </a:xfrm>
          <a:prstGeom prst="rect">
            <a:avLst/>
          </a:prstGeom>
          <a:noFill/>
        </p:spPr>
        <p:txBody>
          <a:bodyPr wrap="none" lIns="91440" tIns="45720" rIns="91440" bIns="45720">
            <a:spAutoFit/>
          </a:bodyPr>
          <a:lstStyle/>
          <a:p>
            <a:pPr algn="ctr"/>
            <a:r>
              <a:rPr lang="ga-IE"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Corridor</a:t>
            </a:r>
            <a:endParaRPr lang="ga-I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071731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7508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26652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35796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4494076" y="968389"/>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17508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26652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3579676" y="2137608"/>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5408476" y="2137608"/>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4494076" y="2111522"/>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1750876" y="3369852"/>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17" name="Rounded Rectangle 16"/>
          <p:cNvSpPr/>
          <p:nvPr/>
        </p:nvSpPr>
        <p:spPr>
          <a:xfrm>
            <a:off x="2665276" y="3369852"/>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3579676" y="3340666"/>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5408476" y="3340666"/>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4494076" y="3314580"/>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65568" y="1189414"/>
            <a:ext cx="818553" cy="369332"/>
          </a:xfrm>
          <a:prstGeom prst="rect">
            <a:avLst/>
          </a:prstGeom>
          <a:noFill/>
        </p:spPr>
        <p:txBody>
          <a:bodyPr wrap="none" rtlCol="0">
            <a:spAutoFit/>
          </a:bodyPr>
          <a:lstStyle/>
          <a:p>
            <a:r>
              <a:rPr lang="en-US" dirty="0" smtClean="0"/>
              <a:t>Time 0</a:t>
            </a:r>
            <a:endParaRPr lang="en-US" dirty="0"/>
          </a:p>
        </p:txBody>
      </p:sp>
      <p:sp>
        <p:nvSpPr>
          <p:cNvPr id="33" name="TextBox 32"/>
          <p:cNvSpPr txBox="1"/>
          <p:nvPr/>
        </p:nvSpPr>
        <p:spPr>
          <a:xfrm>
            <a:off x="517968" y="2419465"/>
            <a:ext cx="818553" cy="369332"/>
          </a:xfrm>
          <a:prstGeom prst="rect">
            <a:avLst/>
          </a:prstGeom>
          <a:noFill/>
        </p:spPr>
        <p:txBody>
          <a:bodyPr wrap="none" rtlCol="0">
            <a:spAutoFit/>
          </a:bodyPr>
          <a:lstStyle/>
          <a:p>
            <a:r>
              <a:rPr lang="en-US" dirty="0" smtClean="0"/>
              <a:t>Time 1</a:t>
            </a:r>
            <a:endParaRPr lang="en-US" dirty="0"/>
          </a:p>
        </p:txBody>
      </p:sp>
      <p:sp>
        <p:nvSpPr>
          <p:cNvPr id="34" name="TextBox 33"/>
          <p:cNvSpPr txBox="1"/>
          <p:nvPr/>
        </p:nvSpPr>
        <p:spPr>
          <a:xfrm>
            <a:off x="517968" y="3612579"/>
            <a:ext cx="818553" cy="369332"/>
          </a:xfrm>
          <a:prstGeom prst="rect">
            <a:avLst/>
          </a:prstGeom>
          <a:noFill/>
        </p:spPr>
        <p:txBody>
          <a:bodyPr wrap="none" rtlCol="0">
            <a:spAutoFit/>
          </a:bodyPr>
          <a:lstStyle/>
          <a:p>
            <a:r>
              <a:rPr lang="en-US" dirty="0" smtClean="0"/>
              <a:t>Time 2</a:t>
            </a:r>
            <a:endParaRPr lang="en-US" dirty="0"/>
          </a:p>
        </p:txBody>
      </p:sp>
      <p:cxnSp>
        <p:nvCxnSpPr>
          <p:cNvPr id="39" name="Straight Connector 38"/>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rot="5400000">
            <a:off x="6772297" y="2967335"/>
            <a:ext cx="2575945" cy="923330"/>
          </a:xfrm>
          <a:prstGeom prst="rect">
            <a:avLst/>
          </a:prstGeom>
          <a:noFill/>
        </p:spPr>
        <p:txBody>
          <a:bodyPr wrap="none" lIns="91440" tIns="45720" rIns="91440" bIns="45720">
            <a:spAutoFit/>
          </a:bodyPr>
          <a:lstStyle/>
          <a:p>
            <a:pPr algn="ctr"/>
            <a:r>
              <a:rPr lang="ga-IE"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Corridor</a:t>
            </a:r>
            <a:endParaRPr lang="ga-I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50366036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7508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26652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35796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4494076" y="968389"/>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17508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26652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3579676" y="2137608"/>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5408476" y="2137608"/>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4494076" y="2111522"/>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1750876" y="3369852"/>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17" name="Rounded Rectangle 16"/>
          <p:cNvSpPr/>
          <p:nvPr/>
        </p:nvSpPr>
        <p:spPr>
          <a:xfrm>
            <a:off x="2665276" y="3369852"/>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8" name="Rounded Rectangle 17"/>
          <p:cNvSpPr/>
          <p:nvPr/>
        </p:nvSpPr>
        <p:spPr>
          <a:xfrm>
            <a:off x="3579676" y="3340666"/>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5408476" y="3340666"/>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4494076" y="3314580"/>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1750876" y="4450336"/>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3" name="Rounded Rectangle 22"/>
          <p:cNvSpPr/>
          <p:nvPr/>
        </p:nvSpPr>
        <p:spPr>
          <a:xfrm>
            <a:off x="2665276" y="4450336"/>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4" name="Rounded Rectangle 23"/>
          <p:cNvSpPr/>
          <p:nvPr/>
        </p:nvSpPr>
        <p:spPr>
          <a:xfrm>
            <a:off x="3579676" y="4421150"/>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p:cNvSpPr/>
          <p:nvPr/>
        </p:nvSpPr>
        <p:spPr>
          <a:xfrm>
            <a:off x="5408476" y="4421150"/>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ounded Rectangle 25"/>
          <p:cNvSpPr/>
          <p:nvPr/>
        </p:nvSpPr>
        <p:spPr>
          <a:xfrm>
            <a:off x="4494076" y="4395064"/>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65568" y="1189414"/>
            <a:ext cx="818553" cy="369332"/>
          </a:xfrm>
          <a:prstGeom prst="rect">
            <a:avLst/>
          </a:prstGeom>
          <a:noFill/>
        </p:spPr>
        <p:txBody>
          <a:bodyPr wrap="none" rtlCol="0">
            <a:spAutoFit/>
          </a:bodyPr>
          <a:lstStyle/>
          <a:p>
            <a:r>
              <a:rPr lang="en-US" dirty="0" smtClean="0"/>
              <a:t>Time 0</a:t>
            </a:r>
            <a:endParaRPr lang="en-US" dirty="0"/>
          </a:p>
        </p:txBody>
      </p:sp>
      <p:sp>
        <p:nvSpPr>
          <p:cNvPr id="33" name="TextBox 32"/>
          <p:cNvSpPr txBox="1"/>
          <p:nvPr/>
        </p:nvSpPr>
        <p:spPr>
          <a:xfrm>
            <a:off x="517968" y="2419465"/>
            <a:ext cx="818553" cy="369332"/>
          </a:xfrm>
          <a:prstGeom prst="rect">
            <a:avLst/>
          </a:prstGeom>
          <a:noFill/>
        </p:spPr>
        <p:txBody>
          <a:bodyPr wrap="none" rtlCol="0">
            <a:spAutoFit/>
          </a:bodyPr>
          <a:lstStyle/>
          <a:p>
            <a:r>
              <a:rPr lang="en-US" dirty="0" smtClean="0"/>
              <a:t>Time 1</a:t>
            </a:r>
            <a:endParaRPr lang="en-US" dirty="0"/>
          </a:p>
        </p:txBody>
      </p:sp>
      <p:sp>
        <p:nvSpPr>
          <p:cNvPr id="34" name="TextBox 33"/>
          <p:cNvSpPr txBox="1"/>
          <p:nvPr/>
        </p:nvSpPr>
        <p:spPr>
          <a:xfrm>
            <a:off x="517968" y="3612579"/>
            <a:ext cx="818553" cy="369332"/>
          </a:xfrm>
          <a:prstGeom prst="rect">
            <a:avLst/>
          </a:prstGeom>
          <a:noFill/>
        </p:spPr>
        <p:txBody>
          <a:bodyPr wrap="none" rtlCol="0">
            <a:spAutoFit/>
          </a:bodyPr>
          <a:lstStyle/>
          <a:p>
            <a:r>
              <a:rPr lang="en-US" dirty="0" smtClean="0"/>
              <a:t>Time 2</a:t>
            </a:r>
            <a:endParaRPr lang="en-US" dirty="0"/>
          </a:p>
        </p:txBody>
      </p:sp>
      <p:sp>
        <p:nvSpPr>
          <p:cNvPr id="35" name="TextBox 34"/>
          <p:cNvSpPr txBox="1"/>
          <p:nvPr/>
        </p:nvSpPr>
        <p:spPr>
          <a:xfrm>
            <a:off x="517968" y="4767206"/>
            <a:ext cx="818553" cy="369332"/>
          </a:xfrm>
          <a:prstGeom prst="rect">
            <a:avLst/>
          </a:prstGeom>
          <a:noFill/>
        </p:spPr>
        <p:txBody>
          <a:bodyPr wrap="none" rtlCol="0">
            <a:spAutoFit/>
          </a:bodyPr>
          <a:lstStyle/>
          <a:p>
            <a:r>
              <a:rPr lang="en-US" dirty="0" smtClean="0"/>
              <a:t>Time 3</a:t>
            </a:r>
            <a:endParaRPr lang="en-US" dirty="0"/>
          </a:p>
        </p:txBody>
      </p:sp>
      <p:cxnSp>
        <p:nvCxnSpPr>
          <p:cNvPr id="39" name="Straight Connector 38"/>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rot="5400000">
            <a:off x="6772297" y="2967335"/>
            <a:ext cx="2575945" cy="923330"/>
          </a:xfrm>
          <a:prstGeom prst="rect">
            <a:avLst/>
          </a:prstGeom>
          <a:noFill/>
        </p:spPr>
        <p:txBody>
          <a:bodyPr wrap="none" lIns="91440" tIns="45720" rIns="91440" bIns="45720">
            <a:spAutoFit/>
          </a:bodyPr>
          <a:lstStyle/>
          <a:p>
            <a:pPr algn="ctr"/>
            <a:r>
              <a:rPr lang="ga-IE"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Corridor</a:t>
            </a:r>
            <a:endParaRPr lang="ga-I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72405821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7508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2665276" y="1023661"/>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35796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4494076" y="968389"/>
            <a:ext cx="914400" cy="914400"/>
          </a:xfrm>
          <a:prstGeom prst="round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17508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2665276" y="2166794"/>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3579676" y="2137608"/>
            <a:ext cx="914400" cy="914400"/>
          </a:xfrm>
          <a:prstGeom prst="round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5408476" y="2137608"/>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4494076" y="2111522"/>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1750876" y="3369852"/>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17" name="Rounded Rectangle 16"/>
          <p:cNvSpPr/>
          <p:nvPr/>
        </p:nvSpPr>
        <p:spPr>
          <a:xfrm>
            <a:off x="2665276" y="3369852"/>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8" name="Rounded Rectangle 17"/>
          <p:cNvSpPr/>
          <p:nvPr/>
        </p:nvSpPr>
        <p:spPr>
          <a:xfrm>
            <a:off x="3579676" y="3340666"/>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5408476" y="3340666"/>
            <a:ext cx="9144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4494076" y="3314580"/>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1750876" y="4450336"/>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3" name="Rounded Rectangle 22"/>
          <p:cNvSpPr/>
          <p:nvPr/>
        </p:nvSpPr>
        <p:spPr>
          <a:xfrm>
            <a:off x="2665276" y="4450336"/>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4" name="Rounded Rectangle 23"/>
          <p:cNvSpPr/>
          <p:nvPr/>
        </p:nvSpPr>
        <p:spPr>
          <a:xfrm>
            <a:off x="3579676" y="4421150"/>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5" name="Rounded Rectangle 24"/>
          <p:cNvSpPr/>
          <p:nvPr/>
        </p:nvSpPr>
        <p:spPr>
          <a:xfrm>
            <a:off x="5408476" y="4421150"/>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ounded Rectangle 25"/>
          <p:cNvSpPr/>
          <p:nvPr/>
        </p:nvSpPr>
        <p:spPr>
          <a:xfrm>
            <a:off x="4494076" y="4395064"/>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p:cNvSpPr/>
          <p:nvPr/>
        </p:nvSpPr>
        <p:spPr>
          <a:xfrm>
            <a:off x="1750876" y="5420008"/>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9" name="Rounded Rectangle 28"/>
          <p:cNvSpPr/>
          <p:nvPr/>
        </p:nvSpPr>
        <p:spPr>
          <a:xfrm>
            <a:off x="2665276" y="5420008"/>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0" name="Rounded Rectangle 29"/>
          <p:cNvSpPr/>
          <p:nvPr/>
        </p:nvSpPr>
        <p:spPr>
          <a:xfrm>
            <a:off x="3579676" y="5390822"/>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1" name="Rounded Rectangle 30"/>
          <p:cNvSpPr/>
          <p:nvPr/>
        </p:nvSpPr>
        <p:spPr>
          <a:xfrm>
            <a:off x="5408476" y="5390822"/>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4494076" y="5364736"/>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65568" y="1189414"/>
            <a:ext cx="818553" cy="369332"/>
          </a:xfrm>
          <a:prstGeom prst="rect">
            <a:avLst/>
          </a:prstGeom>
          <a:noFill/>
        </p:spPr>
        <p:txBody>
          <a:bodyPr wrap="none" rtlCol="0">
            <a:spAutoFit/>
          </a:bodyPr>
          <a:lstStyle/>
          <a:p>
            <a:r>
              <a:rPr lang="en-US" dirty="0" smtClean="0"/>
              <a:t>Time 0</a:t>
            </a:r>
            <a:endParaRPr lang="en-US" dirty="0"/>
          </a:p>
        </p:txBody>
      </p:sp>
      <p:sp>
        <p:nvSpPr>
          <p:cNvPr id="33" name="TextBox 32"/>
          <p:cNvSpPr txBox="1"/>
          <p:nvPr/>
        </p:nvSpPr>
        <p:spPr>
          <a:xfrm>
            <a:off x="517968" y="2419465"/>
            <a:ext cx="818553" cy="369332"/>
          </a:xfrm>
          <a:prstGeom prst="rect">
            <a:avLst/>
          </a:prstGeom>
          <a:noFill/>
        </p:spPr>
        <p:txBody>
          <a:bodyPr wrap="none" rtlCol="0">
            <a:spAutoFit/>
          </a:bodyPr>
          <a:lstStyle/>
          <a:p>
            <a:r>
              <a:rPr lang="en-US" dirty="0" smtClean="0"/>
              <a:t>Time 1</a:t>
            </a:r>
            <a:endParaRPr lang="en-US" dirty="0"/>
          </a:p>
        </p:txBody>
      </p:sp>
      <p:sp>
        <p:nvSpPr>
          <p:cNvPr id="34" name="TextBox 33"/>
          <p:cNvSpPr txBox="1"/>
          <p:nvPr/>
        </p:nvSpPr>
        <p:spPr>
          <a:xfrm>
            <a:off x="517968" y="3612579"/>
            <a:ext cx="818553" cy="369332"/>
          </a:xfrm>
          <a:prstGeom prst="rect">
            <a:avLst/>
          </a:prstGeom>
          <a:noFill/>
        </p:spPr>
        <p:txBody>
          <a:bodyPr wrap="none" rtlCol="0">
            <a:spAutoFit/>
          </a:bodyPr>
          <a:lstStyle/>
          <a:p>
            <a:r>
              <a:rPr lang="en-US" dirty="0" smtClean="0"/>
              <a:t>Time 2</a:t>
            </a:r>
            <a:endParaRPr lang="en-US" dirty="0"/>
          </a:p>
        </p:txBody>
      </p:sp>
      <p:sp>
        <p:nvSpPr>
          <p:cNvPr id="35" name="TextBox 34"/>
          <p:cNvSpPr txBox="1"/>
          <p:nvPr/>
        </p:nvSpPr>
        <p:spPr>
          <a:xfrm>
            <a:off x="517968" y="4767206"/>
            <a:ext cx="818553" cy="369332"/>
          </a:xfrm>
          <a:prstGeom prst="rect">
            <a:avLst/>
          </a:prstGeom>
          <a:noFill/>
        </p:spPr>
        <p:txBody>
          <a:bodyPr wrap="none" rtlCol="0">
            <a:spAutoFit/>
          </a:bodyPr>
          <a:lstStyle/>
          <a:p>
            <a:r>
              <a:rPr lang="en-US" dirty="0" smtClean="0"/>
              <a:t>Time 3</a:t>
            </a:r>
            <a:endParaRPr lang="en-US" dirty="0"/>
          </a:p>
        </p:txBody>
      </p:sp>
      <p:sp>
        <p:nvSpPr>
          <p:cNvPr id="36" name="TextBox 35"/>
          <p:cNvSpPr txBox="1"/>
          <p:nvPr/>
        </p:nvSpPr>
        <p:spPr>
          <a:xfrm>
            <a:off x="517968" y="5748639"/>
            <a:ext cx="818553" cy="369332"/>
          </a:xfrm>
          <a:prstGeom prst="rect">
            <a:avLst/>
          </a:prstGeom>
          <a:noFill/>
        </p:spPr>
        <p:txBody>
          <a:bodyPr wrap="none" rtlCol="0">
            <a:spAutoFit/>
          </a:bodyPr>
          <a:lstStyle/>
          <a:p>
            <a:r>
              <a:rPr lang="en-US" dirty="0" smtClean="0"/>
              <a:t>Time 4</a:t>
            </a:r>
            <a:endParaRPr lang="en-US" dirty="0"/>
          </a:p>
        </p:txBody>
      </p:sp>
      <p:sp>
        <p:nvSpPr>
          <p:cNvPr id="37" name="Rounded Rectangle 36"/>
          <p:cNvSpPr/>
          <p:nvPr/>
        </p:nvSpPr>
        <p:spPr>
          <a:xfrm>
            <a:off x="7931542" y="5390822"/>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solidFill>
                <a:schemeClr val="bg1"/>
              </a:solidFill>
            </a:endParaRPr>
          </a:p>
        </p:txBody>
      </p:sp>
      <p:cxnSp>
        <p:nvCxnSpPr>
          <p:cNvPr id="39" name="Straight Connector 38"/>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rot="5400000">
            <a:off x="6772297" y="2967335"/>
            <a:ext cx="2575945" cy="923330"/>
          </a:xfrm>
          <a:prstGeom prst="rect">
            <a:avLst/>
          </a:prstGeom>
          <a:noFill/>
        </p:spPr>
        <p:txBody>
          <a:bodyPr wrap="none" lIns="91440" tIns="45720" rIns="91440" bIns="45720">
            <a:spAutoFit/>
          </a:bodyPr>
          <a:lstStyle/>
          <a:p>
            <a:pPr algn="ctr"/>
            <a:r>
              <a:rPr lang="ga-IE"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Corridor</a:t>
            </a:r>
            <a:endParaRPr lang="ga-I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7994585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p:cNvSpPr/>
          <p:nvPr/>
        </p:nvSpPr>
        <p:spPr>
          <a:xfrm>
            <a:off x="1750876" y="1014359"/>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5" name="Rounded Rectangle 34"/>
          <p:cNvSpPr/>
          <p:nvPr/>
        </p:nvSpPr>
        <p:spPr>
          <a:xfrm>
            <a:off x="2665276" y="1014359"/>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6" name="Rounded Rectangle 35"/>
          <p:cNvSpPr/>
          <p:nvPr/>
        </p:nvSpPr>
        <p:spPr>
          <a:xfrm>
            <a:off x="3579676" y="985173"/>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7" name="Rounded Rectangle 36"/>
          <p:cNvSpPr/>
          <p:nvPr/>
        </p:nvSpPr>
        <p:spPr>
          <a:xfrm>
            <a:off x="4494076" y="959087"/>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4" name="Rounded Rectangle 3"/>
          <p:cNvSpPr/>
          <p:nvPr/>
        </p:nvSpPr>
        <p:spPr>
          <a:xfrm>
            <a:off x="7366000" y="14164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365568" y="1189414"/>
            <a:ext cx="818553" cy="369332"/>
          </a:xfrm>
          <a:prstGeom prst="rect">
            <a:avLst/>
          </a:prstGeom>
          <a:noFill/>
        </p:spPr>
        <p:txBody>
          <a:bodyPr wrap="none" rtlCol="0">
            <a:spAutoFit/>
          </a:bodyPr>
          <a:lstStyle/>
          <a:p>
            <a:r>
              <a:rPr lang="en-US" dirty="0" smtClean="0"/>
              <a:t>Time 5</a:t>
            </a:r>
            <a:endParaRPr lang="en-US" dirty="0"/>
          </a:p>
        </p:txBody>
      </p:sp>
      <p:sp>
        <p:nvSpPr>
          <p:cNvPr id="58" name="Rounded Rectangle 57"/>
          <p:cNvSpPr/>
          <p:nvPr/>
        </p:nvSpPr>
        <p:spPr>
          <a:xfrm>
            <a:off x="7931542" y="8153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Connector 56"/>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67" name="Rounded Rectangle 66"/>
          <p:cNvSpPr/>
          <p:nvPr/>
        </p:nvSpPr>
        <p:spPr>
          <a:xfrm>
            <a:off x="6959600" y="732214"/>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260854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ounded Rectangle 93"/>
          <p:cNvSpPr/>
          <p:nvPr/>
        </p:nvSpPr>
        <p:spPr>
          <a:xfrm>
            <a:off x="7366000" y="2676790"/>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ounded Rectangle 33"/>
          <p:cNvSpPr/>
          <p:nvPr/>
        </p:nvSpPr>
        <p:spPr>
          <a:xfrm>
            <a:off x="1750876" y="1014359"/>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5" name="Rounded Rectangle 34"/>
          <p:cNvSpPr/>
          <p:nvPr/>
        </p:nvSpPr>
        <p:spPr>
          <a:xfrm>
            <a:off x="2665276" y="1014359"/>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6" name="Rounded Rectangle 35"/>
          <p:cNvSpPr/>
          <p:nvPr/>
        </p:nvSpPr>
        <p:spPr>
          <a:xfrm>
            <a:off x="3579676" y="985173"/>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7" name="Rounded Rectangle 36"/>
          <p:cNvSpPr/>
          <p:nvPr/>
        </p:nvSpPr>
        <p:spPr>
          <a:xfrm>
            <a:off x="4494076" y="959087"/>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4" name="Rounded Rectangle 3"/>
          <p:cNvSpPr/>
          <p:nvPr/>
        </p:nvSpPr>
        <p:spPr>
          <a:xfrm>
            <a:off x="7366000" y="14164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365568" y="1189414"/>
            <a:ext cx="818553" cy="369332"/>
          </a:xfrm>
          <a:prstGeom prst="rect">
            <a:avLst/>
          </a:prstGeom>
          <a:noFill/>
        </p:spPr>
        <p:txBody>
          <a:bodyPr wrap="none" rtlCol="0">
            <a:spAutoFit/>
          </a:bodyPr>
          <a:lstStyle/>
          <a:p>
            <a:r>
              <a:rPr lang="en-US" dirty="0" smtClean="0"/>
              <a:t>Time 5</a:t>
            </a:r>
            <a:endParaRPr lang="en-US" dirty="0"/>
          </a:p>
        </p:txBody>
      </p:sp>
      <p:sp>
        <p:nvSpPr>
          <p:cNvPr id="39" name="TextBox 38"/>
          <p:cNvSpPr txBox="1"/>
          <p:nvPr/>
        </p:nvSpPr>
        <p:spPr>
          <a:xfrm>
            <a:off x="517968" y="3582387"/>
            <a:ext cx="818553" cy="369332"/>
          </a:xfrm>
          <a:prstGeom prst="rect">
            <a:avLst/>
          </a:prstGeom>
          <a:noFill/>
        </p:spPr>
        <p:txBody>
          <a:bodyPr wrap="none" rtlCol="0">
            <a:spAutoFit/>
          </a:bodyPr>
          <a:lstStyle/>
          <a:p>
            <a:r>
              <a:rPr lang="en-US" dirty="0" smtClean="0"/>
              <a:t>Time 6</a:t>
            </a:r>
            <a:endParaRPr lang="en-US" dirty="0"/>
          </a:p>
        </p:txBody>
      </p:sp>
      <p:sp>
        <p:nvSpPr>
          <p:cNvPr id="45" name="Rounded Rectangle 44"/>
          <p:cNvSpPr/>
          <p:nvPr/>
        </p:nvSpPr>
        <p:spPr>
          <a:xfrm>
            <a:off x="3579676" y="3087111"/>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46" name="Rounded Rectangle 45"/>
          <p:cNvSpPr/>
          <p:nvPr/>
        </p:nvSpPr>
        <p:spPr>
          <a:xfrm>
            <a:off x="4494076" y="3058565"/>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51" name="Rounded Rectangle 50"/>
          <p:cNvSpPr/>
          <p:nvPr/>
        </p:nvSpPr>
        <p:spPr>
          <a:xfrm>
            <a:off x="1750876"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7931542" y="8153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ounded Rectangle 59"/>
          <p:cNvSpPr/>
          <p:nvPr/>
        </p:nvSpPr>
        <p:spPr>
          <a:xfrm>
            <a:off x="2665276" y="3133990"/>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61" name="Rounded Rectangle 60"/>
          <p:cNvSpPr/>
          <p:nvPr/>
        </p:nvSpPr>
        <p:spPr>
          <a:xfrm>
            <a:off x="7874000"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ounded Rectangle 63"/>
          <p:cNvSpPr/>
          <p:nvPr/>
        </p:nvSpPr>
        <p:spPr>
          <a:xfrm>
            <a:off x="6908800"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solidFill>
                <a:srgbClr val="FFFF00"/>
              </a:solidFill>
            </a:endParaRPr>
          </a:p>
        </p:txBody>
      </p:sp>
      <p:sp>
        <p:nvSpPr>
          <p:cNvPr id="70" name="Rounded Rectangle 69"/>
          <p:cNvSpPr/>
          <p:nvPr/>
        </p:nvSpPr>
        <p:spPr>
          <a:xfrm>
            <a:off x="5408476" y="3087111"/>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cxnSp>
        <p:nvCxnSpPr>
          <p:cNvPr id="57" name="Straight Connector 56"/>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67" name="Rounded Rectangle 66"/>
          <p:cNvSpPr/>
          <p:nvPr/>
        </p:nvSpPr>
        <p:spPr>
          <a:xfrm>
            <a:off x="6959600" y="732214"/>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271118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ounded Rectangle 93"/>
          <p:cNvSpPr/>
          <p:nvPr/>
        </p:nvSpPr>
        <p:spPr>
          <a:xfrm>
            <a:off x="6959600" y="315952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ounded Rectangle 33"/>
          <p:cNvSpPr/>
          <p:nvPr/>
        </p:nvSpPr>
        <p:spPr>
          <a:xfrm>
            <a:off x="1750876" y="1014359"/>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5" name="Rounded Rectangle 34"/>
          <p:cNvSpPr/>
          <p:nvPr/>
        </p:nvSpPr>
        <p:spPr>
          <a:xfrm>
            <a:off x="2665276" y="1014359"/>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6" name="Rounded Rectangle 35"/>
          <p:cNvSpPr/>
          <p:nvPr/>
        </p:nvSpPr>
        <p:spPr>
          <a:xfrm>
            <a:off x="3579676" y="985173"/>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7" name="Rounded Rectangle 36"/>
          <p:cNvSpPr/>
          <p:nvPr/>
        </p:nvSpPr>
        <p:spPr>
          <a:xfrm>
            <a:off x="4494076" y="959087"/>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4" name="Rounded Rectangle 3"/>
          <p:cNvSpPr/>
          <p:nvPr/>
        </p:nvSpPr>
        <p:spPr>
          <a:xfrm>
            <a:off x="7366000" y="14164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365568" y="1189414"/>
            <a:ext cx="818553" cy="369332"/>
          </a:xfrm>
          <a:prstGeom prst="rect">
            <a:avLst/>
          </a:prstGeom>
          <a:noFill/>
        </p:spPr>
        <p:txBody>
          <a:bodyPr wrap="none" rtlCol="0">
            <a:spAutoFit/>
          </a:bodyPr>
          <a:lstStyle/>
          <a:p>
            <a:r>
              <a:rPr lang="en-US" dirty="0" smtClean="0"/>
              <a:t>Time 5</a:t>
            </a:r>
            <a:endParaRPr lang="en-US" dirty="0"/>
          </a:p>
        </p:txBody>
      </p:sp>
      <p:sp>
        <p:nvSpPr>
          <p:cNvPr id="39" name="TextBox 38"/>
          <p:cNvSpPr txBox="1"/>
          <p:nvPr/>
        </p:nvSpPr>
        <p:spPr>
          <a:xfrm>
            <a:off x="517968" y="3582387"/>
            <a:ext cx="818553" cy="369332"/>
          </a:xfrm>
          <a:prstGeom prst="rect">
            <a:avLst/>
          </a:prstGeom>
          <a:noFill/>
        </p:spPr>
        <p:txBody>
          <a:bodyPr wrap="none" rtlCol="0">
            <a:spAutoFit/>
          </a:bodyPr>
          <a:lstStyle/>
          <a:p>
            <a:r>
              <a:rPr lang="en-US" dirty="0" smtClean="0"/>
              <a:t>Time 6</a:t>
            </a:r>
            <a:endParaRPr lang="en-US" dirty="0"/>
          </a:p>
        </p:txBody>
      </p:sp>
      <p:sp>
        <p:nvSpPr>
          <p:cNvPr id="45" name="Rounded Rectangle 44"/>
          <p:cNvSpPr/>
          <p:nvPr/>
        </p:nvSpPr>
        <p:spPr>
          <a:xfrm>
            <a:off x="3579676" y="3133990"/>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46" name="Rounded Rectangle 45"/>
          <p:cNvSpPr/>
          <p:nvPr/>
        </p:nvSpPr>
        <p:spPr>
          <a:xfrm>
            <a:off x="4494076" y="3133990"/>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51" name="Rounded Rectangle 50"/>
          <p:cNvSpPr/>
          <p:nvPr/>
        </p:nvSpPr>
        <p:spPr>
          <a:xfrm>
            <a:off x="1750876"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7931542" y="8153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ounded Rectangle 59"/>
          <p:cNvSpPr/>
          <p:nvPr/>
        </p:nvSpPr>
        <p:spPr>
          <a:xfrm>
            <a:off x="2665276" y="3133990"/>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61" name="Rounded Rectangle 60"/>
          <p:cNvSpPr/>
          <p:nvPr/>
        </p:nvSpPr>
        <p:spPr>
          <a:xfrm>
            <a:off x="7874000"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ounded Rectangle 63"/>
          <p:cNvSpPr/>
          <p:nvPr/>
        </p:nvSpPr>
        <p:spPr>
          <a:xfrm>
            <a:off x="5408476"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solidFill>
                <a:srgbClr val="FFFF00"/>
              </a:solidFill>
            </a:endParaRPr>
          </a:p>
        </p:txBody>
      </p:sp>
      <p:sp>
        <p:nvSpPr>
          <p:cNvPr id="70" name="Rounded Rectangle 69"/>
          <p:cNvSpPr/>
          <p:nvPr/>
        </p:nvSpPr>
        <p:spPr>
          <a:xfrm>
            <a:off x="4494076" y="2676790"/>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cxnSp>
        <p:nvCxnSpPr>
          <p:cNvPr id="57" name="Straight Connector 56"/>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67" name="Rounded Rectangle 66"/>
          <p:cNvSpPr/>
          <p:nvPr/>
        </p:nvSpPr>
        <p:spPr>
          <a:xfrm>
            <a:off x="6959600" y="732214"/>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494932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ounded Rectangle 93"/>
          <p:cNvSpPr/>
          <p:nvPr/>
        </p:nvSpPr>
        <p:spPr>
          <a:xfrm>
            <a:off x="7366000" y="2676790"/>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ounded Rectangle 33"/>
          <p:cNvSpPr/>
          <p:nvPr/>
        </p:nvSpPr>
        <p:spPr>
          <a:xfrm>
            <a:off x="1750876" y="1014359"/>
            <a:ext cx="914400"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5" name="Rounded Rectangle 34"/>
          <p:cNvSpPr/>
          <p:nvPr/>
        </p:nvSpPr>
        <p:spPr>
          <a:xfrm>
            <a:off x="2665276" y="1014359"/>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6" name="Rounded Rectangle 35"/>
          <p:cNvSpPr/>
          <p:nvPr/>
        </p:nvSpPr>
        <p:spPr>
          <a:xfrm>
            <a:off x="3579676" y="985173"/>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7" name="Rounded Rectangle 36"/>
          <p:cNvSpPr/>
          <p:nvPr/>
        </p:nvSpPr>
        <p:spPr>
          <a:xfrm>
            <a:off x="4494076" y="959087"/>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4" name="Rounded Rectangle 3"/>
          <p:cNvSpPr/>
          <p:nvPr/>
        </p:nvSpPr>
        <p:spPr>
          <a:xfrm>
            <a:off x="7366000" y="14164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408476" y="994475"/>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365568" y="1189414"/>
            <a:ext cx="818553" cy="369332"/>
          </a:xfrm>
          <a:prstGeom prst="rect">
            <a:avLst/>
          </a:prstGeom>
          <a:noFill/>
        </p:spPr>
        <p:txBody>
          <a:bodyPr wrap="none" rtlCol="0">
            <a:spAutoFit/>
          </a:bodyPr>
          <a:lstStyle/>
          <a:p>
            <a:r>
              <a:rPr lang="en-US" dirty="0" smtClean="0"/>
              <a:t>Time 5</a:t>
            </a:r>
            <a:endParaRPr lang="en-US" dirty="0"/>
          </a:p>
        </p:txBody>
      </p:sp>
      <p:sp>
        <p:nvSpPr>
          <p:cNvPr id="39" name="TextBox 38"/>
          <p:cNvSpPr txBox="1"/>
          <p:nvPr/>
        </p:nvSpPr>
        <p:spPr>
          <a:xfrm>
            <a:off x="517968" y="3582387"/>
            <a:ext cx="818553" cy="369332"/>
          </a:xfrm>
          <a:prstGeom prst="rect">
            <a:avLst/>
          </a:prstGeom>
          <a:noFill/>
        </p:spPr>
        <p:txBody>
          <a:bodyPr wrap="none" rtlCol="0">
            <a:spAutoFit/>
          </a:bodyPr>
          <a:lstStyle/>
          <a:p>
            <a:r>
              <a:rPr lang="en-US" dirty="0" smtClean="0"/>
              <a:t>Time 6</a:t>
            </a:r>
            <a:endParaRPr lang="en-US" dirty="0"/>
          </a:p>
        </p:txBody>
      </p:sp>
      <p:sp>
        <p:nvSpPr>
          <p:cNvPr id="45" name="Rounded Rectangle 44"/>
          <p:cNvSpPr/>
          <p:nvPr/>
        </p:nvSpPr>
        <p:spPr>
          <a:xfrm>
            <a:off x="3579676" y="3133990"/>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46" name="Rounded Rectangle 45"/>
          <p:cNvSpPr/>
          <p:nvPr/>
        </p:nvSpPr>
        <p:spPr>
          <a:xfrm>
            <a:off x="4494076" y="3133990"/>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51" name="Rounded Rectangle 50"/>
          <p:cNvSpPr/>
          <p:nvPr/>
        </p:nvSpPr>
        <p:spPr>
          <a:xfrm>
            <a:off x="1750876"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7931542" y="815347"/>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ounded Rectangle 59"/>
          <p:cNvSpPr/>
          <p:nvPr/>
        </p:nvSpPr>
        <p:spPr>
          <a:xfrm>
            <a:off x="2665276" y="3133990"/>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61" name="Rounded Rectangle 60"/>
          <p:cNvSpPr/>
          <p:nvPr/>
        </p:nvSpPr>
        <p:spPr>
          <a:xfrm>
            <a:off x="7874000"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ounded Rectangle 63"/>
          <p:cNvSpPr/>
          <p:nvPr/>
        </p:nvSpPr>
        <p:spPr>
          <a:xfrm>
            <a:off x="5408476" y="3133990"/>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solidFill>
                <a:srgbClr val="FFFF00"/>
              </a:solidFill>
            </a:endParaRPr>
          </a:p>
        </p:txBody>
      </p:sp>
      <p:sp>
        <p:nvSpPr>
          <p:cNvPr id="70" name="Rounded Rectangle 69"/>
          <p:cNvSpPr/>
          <p:nvPr/>
        </p:nvSpPr>
        <p:spPr>
          <a:xfrm>
            <a:off x="4494076" y="2676790"/>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cxnSp>
        <p:nvCxnSpPr>
          <p:cNvPr id="57" name="Straight Connector 56"/>
          <p:cNvCxnSpPr/>
          <p:nvPr/>
        </p:nvCxnSpPr>
        <p:spPr>
          <a:xfrm>
            <a:off x="6908800" y="994475"/>
            <a:ext cx="50800" cy="5284661"/>
          </a:xfrm>
          <a:prstGeom prst="line">
            <a:avLst/>
          </a:prstGeom>
          <a:ln w="57150" cmpd="sng">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8845942" y="1049747"/>
            <a:ext cx="50800" cy="5284661"/>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67" name="Rounded Rectangle 66"/>
          <p:cNvSpPr/>
          <p:nvPr/>
        </p:nvSpPr>
        <p:spPr>
          <a:xfrm>
            <a:off x="6959600" y="732214"/>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TextBox 21"/>
          <p:cNvSpPr txBox="1"/>
          <p:nvPr/>
        </p:nvSpPr>
        <p:spPr>
          <a:xfrm>
            <a:off x="465956" y="5092710"/>
            <a:ext cx="818553" cy="369332"/>
          </a:xfrm>
          <a:prstGeom prst="rect">
            <a:avLst/>
          </a:prstGeom>
          <a:noFill/>
        </p:spPr>
        <p:txBody>
          <a:bodyPr wrap="none" rtlCol="0">
            <a:spAutoFit/>
          </a:bodyPr>
          <a:lstStyle/>
          <a:p>
            <a:r>
              <a:rPr lang="en-US" dirty="0" smtClean="0"/>
              <a:t>Time 7</a:t>
            </a:r>
            <a:endParaRPr lang="en-US" dirty="0"/>
          </a:p>
        </p:txBody>
      </p:sp>
      <p:sp>
        <p:nvSpPr>
          <p:cNvPr id="24" name="Rounded Rectangle 23"/>
          <p:cNvSpPr/>
          <p:nvPr/>
        </p:nvSpPr>
        <p:spPr>
          <a:xfrm>
            <a:off x="4494076" y="5004842"/>
            <a:ext cx="914400" cy="914400"/>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5" name="Rounded Rectangle 24"/>
          <p:cNvSpPr/>
          <p:nvPr/>
        </p:nvSpPr>
        <p:spPr>
          <a:xfrm>
            <a:off x="1750876" y="4682389"/>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6" name="Rounded Rectangle 25"/>
          <p:cNvSpPr/>
          <p:nvPr/>
        </p:nvSpPr>
        <p:spPr>
          <a:xfrm>
            <a:off x="2665276" y="5004842"/>
            <a:ext cx="914400" cy="914400"/>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28" name="Rounded Rectangle 27"/>
          <p:cNvSpPr/>
          <p:nvPr/>
        </p:nvSpPr>
        <p:spPr>
          <a:xfrm>
            <a:off x="5408476" y="4682389"/>
            <a:ext cx="9144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solidFill>
                <a:srgbClr val="FFFF00"/>
              </a:solidFill>
            </a:endParaRPr>
          </a:p>
        </p:txBody>
      </p:sp>
      <p:sp>
        <p:nvSpPr>
          <p:cNvPr id="29" name="Rounded Rectangle 28"/>
          <p:cNvSpPr/>
          <p:nvPr/>
        </p:nvSpPr>
        <p:spPr>
          <a:xfrm>
            <a:off x="4494076" y="4149764"/>
            <a:ext cx="914400" cy="914400"/>
          </a:xfrm>
          <a:prstGeom prst="roundRect">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
        <p:nvSpPr>
          <p:cNvPr id="30" name="Rounded Rectangle 29"/>
          <p:cNvSpPr/>
          <p:nvPr/>
        </p:nvSpPr>
        <p:spPr>
          <a:xfrm>
            <a:off x="7012030" y="4704684"/>
            <a:ext cx="914400" cy="9144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 name="Rounded Rectangle 30"/>
          <p:cNvSpPr/>
          <p:nvPr/>
        </p:nvSpPr>
        <p:spPr>
          <a:xfrm>
            <a:off x="7931542" y="4682389"/>
            <a:ext cx="914400" cy="9144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 name="Rounded Rectangle 31"/>
          <p:cNvSpPr/>
          <p:nvPr/>
        </p:nvSpPr>
        <p:spPr>
          <a:xfrm>
            <a:off x="3579676" y="4704684"/>
            <a:ext cx="914400" cy="9144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3" name="Rounded Rectangle 22"/>
          <p:cNvSpPr/>
          <p:nvPr/>
        </p:nvSpPr>
        <p:spPr>
          <a:xfrm>
            <a:off x="2665276" y="4225189"/>
            <a:ext cx="914400" cy="914400"/>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p>
        </p:txBody>
      </p:sp>
    </p:spTree>
    <p:extLst>
      <p:ext uri="{BB962C8B-B14F-4D97-AF65-F5344CB8AC3E}">
        <p14:creationId xmlns:p14="http://schemas.microsoft.com/office/powerpoint/2010/main" val="358398507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1-28 20.18.2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1700" y="193810"/>
            <a:ext cx="4408517" cy="6317802"/>
          </a:xfrm>
          <a:prstGeom prst="rect">
            <a:avLst/>
          </a:prstGeom>
        </p:spPr>
      </p:pic>
      <p:sp>
        <p:nvSpPr>
          <p:cNvPr id="3" name="TextBox 2"/>
          <p:cNvSpPr txBox="1"/>
          <p:nvPr/>
        </p:nvSpPr>
        <p:spPr>
          <a:xfrm>
            <a:off x="7799296" y="3201610"/>
            <a:ext cx="912630" cy="523220"/>
          </a:xfrm>
          <a:prstGeom prst="rect">
            <a:avLst/>
          </a:prstGeom>
          <a:noFill/>
        </p:spPr>
        <p:txBody>
          <a:bodyPr wrap="none" rtlCol="0">
            <a:spAutoFit/>
          </a:bodyPr>
          <a:lstStyle/>
          <a:p>
            <a:r>
              <a:rPr lang="en-US" sz="2800" b="1" dirty="0" smtClean="0"/>
              <a:t>2002</a:t>
            </a:r>
            <a:endParaRPr lang="en-US" sz="2800" b="1" dirty="0"/>
          </a:p>
        </p:txBody>
      </p:sp>
    </p:spTree>
    <p:extLst>
      <p:ext uri="{BB962C8B-B14F-4D97-AF65-F5344CB8AC3E}">
        <p14:creationId xmlns:p14="http://schemas.microsoft.com/office/powerpoint/2010/main" val="28903959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2016-11-29 11.05.4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43" y="1135383"/>
            <a:ext cx="7363581" cy="4753211"/>
          </a:xfrm>
          <a:prstGeom prst="rect">
            <a:avLst/>
          </a:prstGeom>
        </p:spPr>
      </p:pic>
    </p:spTree>
    <p:extLst>
      <p:ext uri="{BB962C8B-B14F-4D97-AF65-F5344CB8AC3E}">
        <p14:creationId xmlns:p14="http://schemas.microsoft.com/office/powerpoint/2010/main" val="200898318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2-02 09.40.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6341" y="1168400"/>
            <a:ext cx="6267391" cy="4368800"/>
          </a:xfrm>
          <a:prstGeom prst="rect">
            <a:avLst/>
          </a:prstGeom>
        </p:spPr>
      </p:pic>
    </p:spTree>
    <p:extLst>
      <p:ext uri="{BB962C8B-B14F-4D97-AF65-F5344CB8AC3E}">
        <p14:creationId xmlns:p14="http://schemas.microsoft.com/office/powerpoint/2010/main" val="214982873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1-29 11.14.1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17" y="1325406"/>
            <a:ext cx="7168920" cy="3860800"/>
          </a:xfrm>
          <a:prstGeom prst="rect">
            <a:avLst/>
          </a:prstGeom>
        </p:spPr>
      </p:pic>
      <p:sp>
        <p:nvSpPr>
          <p:cNvPr id="3" name="TextBox 2"/>
          <p:cNvSpPr txBox="1"/>
          <p:nvPr/>
        </p:nvSpPr>
        <p:spPr>
          <a:xfrm>
            <a:off x="7799296" y="3201610"/>
            <a:ext cx="912630" cy="523220"/>
          </a:xfrm>
          <a:prstGeom prst="rect">
            <a:avLst/>
          </a:prstGeom>
          <a:noFill/>
        </p:spPr>
        <p:txBody>
          <a:bodyPr wrap="none" rtlCol="0">
            <a:spAutoFit/>
          </a:bodyPr>
          <a:lstStyle/>
          <a:p>
            <a:r>
              <a:rPr lang="en-US" sz="2800" b="1" dirty="0" smtClean="0"/>
              <a:t>2006</a:t>
            </a:r>
          </a:p>
        </p:txBody>
      </p:sp>
    </p:spTree>
    <p:extLst>
      <p:ext uri="{BB962C8B-B14F-4D97-AF65-F5344CB8AC3E}">
        <p14:creationId xmlns:p14="http://schemas.microsoft.com/office/powerpoint/2010/main" val="89079621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2016-12-02 11.05.3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8300"/>
            <a:ext cx="9144000" cy="6106510"/>
          </a:xfrm>
          <a:prstGeom prst="rect">
            <a:avLst/>
          </a:prstGeom>
        </p:spPr>
      </p:pic>
      <p:pic>
        <p:nvPicPr>
          <p:cNvPr id="2" name="Picture 1" descr="Screenshot 2016-11-29 11.33.4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023" y="1099607"/>
            <a:ext cx="4338963" cy="4179806"/>
          </a:xfrm>
          <a:prstGeom prst="rect">
            <a:avLst/>
          </a:prstGeom>
        </p:spPr>
      </p:pic>
      <p:pic>
        <p:nvPicPr>
          <p:cNvPr id="3" name="Picture 2" descr="Screenshot 2016-11-29 11.33.5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5145" y="1132415"/>
            <a:ext cx="2067633" cy="4146998"/>
          </a:xfrm>
          <a:prstGeom prst="rect">
            <a:avLst/>
          </a:prstGeom>
        </p:spPr>
      </p:pic>
    </p:spTree>
    <p:extLst>
      <p:ext uri="{BB962C8B-B14F-4D97-AF65-F5344CB8AC3E}">
        <p14:creationId xmlns:p14="http://schemas.microsoft.com/office/powerpoint/2010/main" val="384590041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2016-12-02 11.05.3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8300"/>
            <a:ext cx="9144000" cy="6106510"/>
          </a:xfrm>
          <a:prstGeom prst="rect">
            <a:avLst/>
          </a:prstGeom>
        </p:spPr>
      </p:pic>
      <p:pic>
        <p:nvPicPr>
          <p:cNvPr id="2" name="Picture 1" descr="Screenshot 2016-11-29 11.40.1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346" y="1293166"/>
            <a:ext cx="5499822" cy="4193234"/>
          </a:xfrm>
          <a:prstGeom prst="rect">
            <a:avLst/>
          </a:prstGeom>
        </p:spPr>
      </p:pic>
    </p:spTree>
    <p:extLst>
      <p:ext uri="{BB962C8B-B14F-4D97-AF65-F5344CB8AC3E}">
        <p14:creationId xmlns:p14="http://schemas.microsoft.com/office/powerpoint/2010/main" val="88334454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arda crash.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306" y="407429"/>
            <a:ext cx="3302000" cy="2463800"/>
          </a:xfrm>
          <a:prstGeom prst="rect">
            <a:avLst/>
          </a:prstGeom>
        </p:spPr>
      </p:pic>
      <p:pic>
        <p:nvPicPr>
          <p:cNvPr id="4" name="Picture 3" descr="NAS Ambo.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306" y="4204221"/>
            <a:ext cx="3492500" cy="2324100"/>
          </a:xfrm>
          <a:prstGeom prst="rect">
            <a:avLst/>
          </a:prstGeom>
        </p:spPr>
      </p:pic>
      <p:pic>
        <p:nvPicPr>
          <p:cNvPr id="5" name="Picture 4" descr="NIV.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185" y="407429"/>
            <a:ext cx="3798148" cy="2974734"/>
          </a:xfrm>
          <a:prstGeom prst="rect">
            <a:avLst/>
          </a:prstGeom>
        </p:spPr>
      </p:pic>
      <p:pic>
        <p:nvPicPr>
          <p:cNvPr id="6" name="Picture 5" descr="tombstone.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184" y="3382163"/>
            <a:ext cx="4137897" cy="3146158"/>
          </a:xfrm>
          <a:prstGeom prst="rect">
            <a:avLst/>
          </a:prstGeom>
        </p:spPr>
      </p:pic>
      <p:pic>
        <p:nvPicPr>
          <p:cNvPr id="7" name="Picture 6" descr="Trench.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307" y="407429"/>
            <a:ext cx="4194878" cy="3385638"/>
          </a:xfrm>
          <a:prstGeom prst="rect">
            <a:avLst/>
          </a:prstGeom>
        </p:spPr>
      </p:pic>
      <p:pic>
        <p:nvPicPr>
          <p:cNvPr id="8" name="Picture 7" descr="DSCN0093.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308" y="3382163"/>
            <a:ext cx="4194878" cy="3146158"/>
          </a:xfrm>
          <a:prstGeom prst="rect">
            <a:avLst/>
          </a:prstGeom>
        </p:spPr>
      </p:pic>
    </p:spTree>
    <p:extLst>
      <p:ext uri="{BB962C8B-B14F-4D97-AF65-F5344CB8AC3E}">
        <p14:creationId xmlns:p14="http://schemas.microsoft.com/office/powerpoint/2010/main" val="182993634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toa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24" y="481094"/>
            <a:ext cx="8617900" cy="5097420"/>
          </a:xfrm>
          <a:prstGeom prst="rect">
            <a:avLst/>
          </a:prstGeom>
        </p:spPr>
      </p:pic>
      <p:sp>
        <p:nvSpPr>
          <p:cNvPr id="3" name="TextBox 2"/>
          <p:cNvSpPr txBox="1"/>
          <p:nvPr/>
        </p:nvSpPr>
        <p:spPr>
          <a:xfrm>
            <a:off x="3981955" y="6127292"/>
            <a:ext cx="1750524" cy="523220"/>
          </a:xfrm>
          <a:prstGeom prst="rect">
            <a:avLst/>
          </a:prstGeom>
          <a:noFill/>
        </p:spPr>
        <p:txBody>
          <a:bodyPr wrap="none" rtlCol="0">
            <a:spAutoFit/>
          </a:bodyPr>
          <a:lstStyle/>
          <a:p>
            <a:r>
              <a:rPr lang="en-US" sz="2800" dirty="0" smtClean="0"/>
              <a:t>1997-2015</a:t>
            </a:r>
            <a:endParaRPr lang="en-US" sz="2800" dirty="0"/>
          </a:p>
        </p:txBody>
      </p:sp>
    </p:spTree>
    <p:extLst>
      <p:ext uri="{BB962C8B-B14F-4D97-AF65-F5344CB8AC3E}">
        <p14:creationId xmlns:p14="http://schemas.microsoft.com/office/powerpoint/2010/main" val="97618256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xand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23" y="481094"/>
            <a:ext cx="8617901" cy="5075826"/>
          </a:xfrm>
          <a:prstGeom prst="rect">
            <a:avLst/>
          </a:prstGeom>
        </p:spPr>
      </p:pic>
      <p:sp>
        <p:nvSpPr>
          <p:cNvPr id="3" name="TextBox 2"/>
          <p:cNvSpPr txBox="1"/>
          <p:nvPr/>
        </p:nvSpPr>
        <p:spPr>
          <a:xfrm>
            <a:off x="3981955" y="6127292"/>
            <a:ext cx="1750524" cy="523220"/>
          </a:xfrm>
          <a:prstGeom prst="rect">
            <a:avLst/>
          </a:prstGeom>
          <a:noFill/>
        </p:spPr>
        <p:txBody>
          <a:bodyPr wrap="none" rtlCol="0">
            <a:spAutoFit/>
          </a:bodyPr>
          <a:lstStyle/>
          <a:p>
            <a:r>
              <a:rPr lang="en-US" sz="2800" dirty="0" smtClean="0"/>
              <a:t>1997-2015</a:t>
            </a:r>
            <a:endParaRPr lang="en-US" sz="2800" dirty="0"/>
          </a:p>
        </p:txBody>
      </p:sp>
    </p:spTree>
    <p:extLst>
      <p:ext uri="{BB962C8B-B14F-4D97-AF65-F5344CB8AC3E}">
        <p14:creationId xmlns:p14="http://schemas.microsoft.com/office/powerpoint/2010/main" val="65853256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rcentadmi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24" y="481094"/>
            <a:ext cx="8617900" cy="5097420"/>
          </a:xfrm>
          <a:prstGeom prst="rect">
            <a:avLst/>
          </a:prstGeom>
        </p:spPr>
      </p:pic>
      <p:sp>
        <p:nvSpPr>
          <p:cNvPr id="3" name="TextBox 2"/>
          <p:cNvSpPr txBox="1"/>
          <p:nvPr/>
        </p:nvSpPr>
        <p:spPr>
          <a:xfrm>
            <a:off x="3981955" y="6127292"/>
            <a:ext cx="1750524" cy="523220"/>
          </a:xfrm>
          <a:prstGeom prst="rect">
            <a:avLst/>
          </a:prstGeom>
          <a:noFill/>
        </p:spPr>
        <p:txBody>
          <a:bodyPr wrap="none" rtlCol="0">
            <a:spAutoFit/>
          </a:bodyPr>
          <a:lstStyle/>
          <a:p>
            <a:r>
              <a:rPr lang="en-US" sz="2800" dirty="0" smtClean="0"/>
              <a:t>1997-2015</a:t>
            </a:r>
            <a:endParaRPr lang="en-US" sz="2800" dirty="0"/>
          </a:p>
        </p:txBody>
      </p:sp>
      <p:pic>
        <p:nvPicPr>
          <p:cNvPr id="4" name="Picture 3" descr="percentadmi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924" y="481094"/>
            <a:ext cx="8617900" cy="5179908"/>
          </a:xfrm>
          <a:prstGeom prst="rect">
            <a:avLst/>
          </a:prstGeom>
        </p:spPr>
      </p:pic>
    </p:spTree>
    <p:extLst>
      <p:ext uri="{BB962C8B-B14F-4D97-AF65-F5344CB8AC3E}">
        <p14:creationId xmlns:p14="http://schemas.microsoft.com/office/powerpoint/2010/main" val="2667054625"/>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d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24" y="481094"/>
            <a:ext cx="8617900" cy="5179908"/>
          </a:xfrm>
          <a:prstGeom prst="rect">
            <a:avLst/>
          </a:prstGeom>
        </p:spPr>
      </p:pic>
      <p:sp>
        <p:nvSpPr>
          <p:cNvPr id="3" name="TextBox 2"/>
          <p:cNvSpPr txBox="1"/>
          <p:nvPr/>
        </p:nvSpPr>
        <p:spPr>
          <a:xfrm>
            <a:off x="3981955" y="6127292"/>
            <a:ext cx="1750524" cy="523220"/>
          </a:xfrm>
          <a:prstGeom prst="rect">
            <a:avLst/>
          </a:prstGeom>
          <a:noFill/>
        </p:spPr>
        <p:txBody>
          <a:bodyPr wrap="none" rtlCol="0">
            <a:spAutoFit/>
          </a:bodyPr>
          <a:lstStyle/>
          <a:p>
            <a:r>
              <a:rPr lang="en-US" sz="2800" dirty="0" smtClean="0"/>
              <a:t>1997-2015</a:t>
            </a:r>
            <a:endParaRPr lang="en-US" sz="2800" dirty="0"/>
          </a:p>
        </p:txBody>
      </p:sp>
    </p:spTree>
    <p:extLst>
      <p:ext uri="{BB962C8B-B14F-4D97-AF65-F5344CB8AC3E}">
        <p14:creationId xmlns:p14="http://schemas.microsoft.com/office/powerpoint/2010/main" val="164783968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2-01 17.20.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82" y="296228"/>
            <a:ext cx="6517518" cy="3064294"/>
          </a:xfrm>
          <a:prstGeom prst="rect">
            <a:avLst/>
          </a:prstGeom>
        </p:spPr>
      </p:pic>
      <p:pic>
        <p:nvPicPr>
          <p:cNvPr id="3" name="Picture 2" descr="Screenshot 2016-12-01 17.14.0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82" y="3429000"/>
            <a:ext cx="7367484" cy="3010863"/>
          </a:xfrm>
          <a:prstGeom prst="rect">
            <a:avLst/>
          </a:prstGeom>
        </p:spPr>
      </p:pic>
    </p:spTree>
    <p:extLst>
      <p:ext uri="{BB962C8B-B14F-4D97-AF65-F5344CB8AC3E}">
        <p14:creationId xmlns:p14="http://schemas.microsoft.com/office/powerpoint/2010/main" val="221188708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ver 85 tota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741" y="1189305"/>
            <a:ext cx="7049897" cy="4237438"/>
          </a:xfrm>
          <a:prstGeom prst="rect">
            <a:avLst/>
          </a:prstGeom>
        </p:spPr>
      </p:pic>
      <p:sp>
        <p:nvSpPr>
          <p:cNvPr id="3" name="TextBox 2"/>
          <p:cNvSpPr txBox="1"/>
          <p:nvPr/>
        </p:nvSpPr>
        <p:spPr>
          <a:xfrm>
            <a:off x="3136185" y="6100276"/>
            <a:ext cx="2770618" cy="369332"/>
          </a:xfrm>
          <a:prstGeom prst="rect">
            <a:avLst/>
          </a:prstGeom>
          <a:noFill/>
        </p:spPr>
        <p:txBody>
          <a:bodyPr wrap="square" rtlCol="0">
            <a:spAutoFit/>
          </a:bodyPr>
          <a:lstStyle/>
          <a:p>
            <a:pPr algn="ctr"/>
            <a:r>
              <a:rPr lang="en-US" dirty="0" smtClean="0"/>
              <a:t>1997  -  2015</a:t>
            </a:r>
            <a:endParaRPr lang="en-US" dirty="0"/>
          </a:p>
        </p:txBody>
      </p:sp>
    </p:spTree>
    <p:extLst>
      <p:ext uri="{BB962C8B-B14F-4D97-AF65-F5344CB8AC3E}">
        <p14:creationId xmlns:p14="http://schemas.microsoft.com/office/powerpoint/2010/main" val="399289667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rcent 85 admi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146" y="1178730"/>
            <a:ext cx="7067492" cy="4248014"/>
          </a:xfrm>
          <a:prstGeom prst="rect">
            <a:avLst/>
          </a:prstGeom>
        </p:spPr>
      </p:pic>
      <p:sp>
        <p:nvSpPr>
          <p:cNvPr id="3" name="TextBox 2"/>
          <p:cNvSpPr txBox="1"/>
          <p:nvPr/>
        </p:nvSpPr>
        <p:spPr>
          <a:xfrm>
            <a:off x="3136185" y="6100276"/>
            <a:ext cx="2770618" cy="369332"/>
          </a:xfrm>
          <a:prstGeom prst="rect">
            <a:avLst/>
          </a:prstGeom>
          <a:noFill/>
        </p:spPr>
        <p:txBody>
          <a:bodyPr wrap="square" rtlCol="0">
            <a:spAutoFit/>
          </a:bodyPr>
          <a:lstStyle/>
          <a:p>
            <a:pPr algn="ctr"/>
            <a:r>
              <a:rPr lang="en-US" dirty="0" smtClean="0"/>
              <a:t>1997  -  2015</a:t>
            </a:r>
            <a:endParaRPr lang="en-US" dirty="0"/>
          </a:p>
        </p:txBody>
      </p:sp>
    </p:spTree>
    <p:extLst>
      <p:ext uri="{BB962C8B-B14F-4D97-AF65-F5344CB8AC3E}">
        <p14:creationId xmlns:p14="http://schemas.microsoft.com/office/powerpoint/2010/main" val="159793282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1-29 12.32.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100" y="63500"/>
            <a:ext cx="4749800" cy="6731000"/>
          </a:xfrm>
          <a:prstGeom prst="rect">
            <a:avLst/>
          </a:prstGeom>
        </p:spPr>
      </p:pic>
    </p:spTree>
    <p:extLst>
      <p:ext uri="{BB962C8B-B14F-4D97-AF65-F5344CB8AC3E}">
        <p14:creationId xmlns:p14="http://schemas.microsoft.com/office/powerpoint/2010/main" val="120241157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1-29 11.49.3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17" y="494576"/>
            <a:ext cx="6730300" cy="5701919"/>
          </a:xfrm>
          <a:prstGeom prst="rect">
            <a:avLst/>
          </a:prstGeom>
        </p:spPr>
      </p:pic>
      <p:sp>
        <p:nvSpPr>
          <p:cNvPr id="4" name="TextBox 3"/>
          <p:cNvSpPr txBox="1"/>
          <p:nvPr/>
        </p:nvSpPr>
        <p:spPr>
          <a:xfrm>
            <a:off x="7799296" y="3189510"/>
            <a:ext cx="912630" cy="523220"/>
          </a:xfrm>
          <a:prstGeom prst="rect">
            <a:avLst/>
          </a:prstGeom>
          <a:noFill/>
        </p:spPr>
        <p:txBody>
          <a:bodyPr wrap="none" rtlCol="0">
            <a:spAutoFit/>
          </a:bodyPr>
          <a:lstStyle/>
          <a:p>
            <a:r>
              <a:rPr lang="en-US" sz="2800" b="1" dirty="0" smtClean="0"/>
              <a:t>2015</a:t>
            </a:r>
          </a:p>
        </p:txBody>
      </p:sp>
    </p:spTree>
    <p:extLst>
      <p:ext uri="{BB962C8B-B14F-4D97-AF65-F5344CB8AC3E}">
        <p14:creationId xmlns:p14="http://schemas.microsoft.com/office/powerpoint/2010/main" val="3205064721"/>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iting List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160" y="518153"/>
            <a:ext cx="6674067" cy="5736073"/>
          </a:xfrm>
          <a:prstGeom prst="rect">
            <a:avLst/>
          </a:prstGeom>
        </p:spPr>
      </p:pic>
      <p:sp>
        <p:nvSpPr>
          <p:cNvPr id="5" name="TextBox 4"/>
          <p:cNvSpPr txBox="1"/>
          <p:nvPr/>
        </p:nvSpPr>
        <p:spPr>
          <a:xfrm>
            <a:off x="7799296" y="3201610"/>
            <a:ext cx="912630" cy="954107"/>
          </a:xfrm>
          <a:prstGeom prst="rect">
            <a:avLst/>
          </a:prstGeom>
          <a:noFill/>
        </p:spPr>
        <p:txBody>
          <a:bodyPr wrap="none" rtlCol="0">
            <a:spAutoFit/>
          </a:bodyPr>
          <a:lstStyle/>
          <a:p>
            <a:r>
              <a:rPr lang="en-US" sz="2800" b="1" dirty="0" smtClean="0"/>
              <a:t>2016</a:t>
            </a:r>
          </a:p>
          <a:p>
            <a:endParaRPr lang="en-US" sz="2800" b="1" dirty="0"/>
          </a:p>
        </p:txBody>
      </p:sp>
    </p:spTree>
    <p:extLst>
      <p:ext uri="{BB962C8B-B14F-4D97-AF65-F5344CB8AC3E}">
        <p14:creationId xmlns:p14="http://schemas.microsoft.com/office/powerpoint/2010/main" val="3162371624"/>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E Eith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1119" y="3028739"/>
            <a:ext cx="5752881" cy="3829261"/>
          </a:xfrm>
          <a:prstGeom prst="rect">
            <a:avLst/>
          </a:prstGeom>
        </p:spPr>
      </p:pic>
      <p:pic>
        <p:nvPicPr>
          <p:cNvPr id="2" name="Picture 1" descr="LE Eithne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4635"/>
            <a:ext cx="5752880" cy="3769335"/>
          </a:xfrm>
          <a:prstGeom prst="rect">
            <a:avLst/>
          </a:prstGeom>
        </p:spPr>
      </p:pic>
      <p:sp>
        <p:nvSpPr>
          <p:cNvPr id="4" name="TextBox 3"/>
          <p:cNvSpPr txBox="1"/>
          <p:nvPr/>
        </p:nvSpPr>
        <p:spPr>
          <a:xfrm>
            <a:off x="5752881" y="923145"/>
            <a:ext cx="2923472" cy="1815882"/>
          </a:xfrm>
          <a:prstGeom prst="rect">
            <a:avLst/>
          </a:prstGeom>
          <a:noFill/>
        </p:spPr>
        <p:txBody>
          <a:bodyPr wrap="none" rtlCol="0">
            <a:spAutoFit/>
          </a:bodyPr>
          <a:lstStyle/>
          <a:p>
            <a:r>
              <a:rPr lang="en-US" sz="2800" dirty="0" smtClean="0">
                <a:solidFill>
                  <a:srgbClr val="FFFF00"/>
                </a:solidFill>
              </a:rPr>
              <a:t>L E Samuel Beckett</a:t>
            </a:r>
          </a:p>
          <a:p>
            <a:endParaRPr lang="en-US" sz="2800" dirty="0" smtClean="0">
              <a:solidFill>
                <a:srgbClr val="FFFF00"/>
              </a:solidFill>
            </a:endParaRPr>
          </a:p>
          <a:p>
            <a:r>
              <a:rPr lang="en-US" sz="2800" dirty="0" smtClean="0">
                <a:solidFill>
                  <a:srgbClr val="FFFF00"/>
                </a:solidFill>
              </a:rPr>
              <a:t>Nov 17</a:t>
            </a:r>
            <a:r>
              <a:rPr lang="en-US" sz="2800" baseline="30000" dirty="0" smtClean="0">
                <a:solidFill>
                  <a:srgbClr val="FFFF00"/>
                </a:solidFill>
              </a:rPr>
              <a:t>th</a:t>
            </a:r>
            <a:r>
              <a:rPr lang="en-US" sz="2800" dirty="0" smtClean="0">
                <a:solidFill>
                  <a:srgbClr val="FFFF00"/>
                </a:solidFill>
              </a:rPr>
              <a:t> 2016</a:t>
            </a:r>
          </a:p>
          <a:p>
            <a:endParaRPr lang="en-US" sz="2800" dirty="0">
              <a:solidFill>
                <a:srgbClr val="FFFF00"/>
              </a:solidFill>
            </a:endParaRPr>
          </a:p>
        </p:txBody>
      </p:sp>
    </p:spTree>
    <p:extLst>
      <p:ext uri="{BB962C8B-B14F-4D97-AF65-F5344CB8AC3E}">
        <p14:creationId xmlns:p14="http://schemas.microsoft.com/office/powerpoint/2010/main" val="131983659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12-02 11.17.2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6800" y="76200"/>
            <a:ext cx="4457700" cy="6705600"/>
          </a:xfrm>
          <a:prstGeom prst="rect">
            <a:avLst/>
          </a:prstGeom>
        </p:spPr>
      </p:pic>
    </p:spTree>
    <p:extLst>
      <p:ext uri="{BB962C8B-B14F-4D97-AF65-F5344CB8AC3E}">
        <p14:creationId xmlns:p14="http://schemas.microsoft.com/office/powerpoint/2010/main" val="333022400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er_Proclamation_of_19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3126" y="474505"/>
            <a:ext cx="4017674" cy="6106865"/>
          </a:xfrm>
          <a:prstGeom prst="rect">
            <a:avLst/>
          </a:prstGeom>
        </p:spPr>
      </p:pic>
    </p:spTree>
    <p:extLst>
      <p:ext uri="{BB962C8B-B14F-4D97-AF65-F5344CB8AC3E}">
        <p14:creationId xmlns:p14="http://schemas.microsoft.com/office/powerpoint/2010/main" val="301229238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95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76158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3605</TotalTime>
  <Words>5774</Words>
  <Application>Microsoft Macintosh PowerPoint</Application>
  <PresentationFormat>On-screen Show (4:3)</PresentationFormat>
  <Paragraphs>469</Paragraphs>
  <Slides>57</Slides>
  <Notes>57</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 Black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Capacity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Plunkett</dc:creator>
  <cp:lastModifiedBy>Patrick Plunkett</cp:lastModifiedBy>
  <cp:revision>110</cp:revision>
  <cp:lastPrinted>2016-11-28T19:30:29Z</cp:lastPrinted>
  <dcterms:created xsi:type="dcterms:W3CDTF">2016-11-27T15:19:37Z</dcterms:created>
  <dcterms:modified xsi:type="dcterms:W3CDTF">2016-12-03T11:16:11Z</dcterms:modified>
</cp:coreProperties>
</file>