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1" r:id="rId2"/>
    <p:sldId id="343" r:id="rId3"/>
    <p:sldId id="340" r:id="rId4"/>
    <p:sldId id="330" r:id="rId5"/>
    <p:sldId id="346" r:id="rId6"/>
    <p:sldId id="348" r:id="rId7"/>
    <p:sldId id="342" r:id="rId8"/>
    <p:sldId id="347" r:id="rId9"/>
    <p:sldId id="349" r:id="rId10"/>
    <p:sldId id="345" r:id="rId11"/>
    <p:sldId id="336" r:id="rId12"/>
    <p:sldId id="350" r:id="rId13"/>
    <p:sldId id="321" r:id="rId14"/>
    <p:sldId id="337" r:id="rId15"/>
    <p:sldId id="351" r:id="rId16"/>
    <p:sldId id="333" r:id="rId17"/>
    <p:sldId id="352" r:id="rId18"/>
    <p:sldId id="334" r:id="rId19"/>
    <p:sldId id="338" r:id="rId20"/>
    <p:sldId id="327" r:id="rId21"/>
    <p:sldId id="317" r:id="rId22"/>
    <p:sldId id="328" r:id="rId23"/>
    <p:sldId id="353" r:id="rId24"/>
    <p:sldId id="329" r:id="rId25"/>
    <p:sldId id="341" r:id="rId26"/>
    <p:sldId id="314" r:id="rId27"/>
    <p:sldId id="325" r:id="rId28"/>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ine Jagoe" initials="C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94627" autoAdjust="0"/>
  </p:normalViewPr>
  <p:slideViewPr>
    <p:cSldViewPr snapToGrid="0" showGuides="1">
      <p:cViewPr>
        <p:scale>
          <a:sx n="100" d="100"/>
          <a:sy n="100" d="100"/>
        </p:scale>
        <p:origin x="-472" y="-80"/>
      </p:cViewPr>
      <p:guideLst>
        <p:guide orient="horz" pos="4319"/>
        <p:guide pos="519"/>
      </p:guideLst>
    </p:cSldViewPr>
  </p:slideViewPr>
  <p:outlineViewPr>
    <p:cViewPr>
      <p:scale>
        <a:sx n="33" d="100"/>
        <a:sy n="33" d="100"/>
      </p:scale>
      <p:origin x="0" y="68224"/>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1" d="100"/>
          <a:sy n="91" d="100"/>
        </p:scale>
        <p:origin x="-3720"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commentAuthors" Target="commentAuthor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3-06T14:57:48.152" idx="1">
    <p:pos x="10" y="10"/>
    <p:text>image - person and path</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47892CB7-856B-B647-A99B-E9AB50657710}" type="datetimeFigureOut">
              <a:rPr lang="en-US" smtClean="0"/>
              <a:pPr/>
              <a:t>27/01/17</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569F9C78-1A77-444F-A3BE-EA9F3480D477}" type="slidenum">
              <a:rPr lang="en-US" smtClean="0"/>
              <a:pPr/>
              <a:t>‹#›</a:t>
            </a:fld>
            <a:endParaRPr lang="en-US"/>
          </a:p>
        </p:txBody>
      </p:sp>
    </p:spTree>
    <p:extLst>
      <p:ext uri="{BB962C8B-B14F-4D97-AF65-F5344CB8AC3E}">
        <p14:creationId xmlns:p14="http://schemas.microsoft.com/office/powerpoint/2010/main" val="5347906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Studies have shown that the presence of ADHD in adulthood is associated with a variety of negative functional occupational</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outcomes, including difficulties in applying for jobs, in job performance, in relationships in the workplace and in maintaining employment.</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Adults</a:t>
            </a:r>
            <a:r>
              <a:rPr lang="en-IE" sz="1200" kern="1200" baseline="0" dirty="0">
                <a:solidFill>
                  <a:schemeClr val="tx1"/>
                </a:solidFill>
                <a:effectLst/>
                <a:latin typeface="+mn-lt"/>
                <a:ea typeface="+mn-ea"/>
                <a:cs typeface="+mn-cs"/>
              </a:rPr>
              <a:t> with ADHD are more likely to be disorganised in their job hunt, experience difficulties with completing application forms and struggle with appropriate interactions with prospective employers.</a:t>
            </a:r>
          </a:p>
          <a:p>
            <a:endParaRPr lang="en-IE" sz="1200" kern="1200" baseline="0" dirty="0">
              <a:solidFill>
                <a:schemeClr val="tx1"/>
              </a:solidFill>
              <a:effectLst/>
              <a:latin typeface="+mn-lt"/>
              <a:ea typeface="+mn-ea"/>
              <a:cs typeface="+mn-cs"/>
            </a:endParaRPr>
          </a:p>
          <a:p>
            <a:r>
              <a:rPr lang="en-IE" sz="1200" kern="1200" baseline="0" dirty="0">
                <a:solidFill>
                  <a:schemeClr val="tx1"/>
                </a:solidFill>
                <a:effectLst/>
                <a:latin typeface="+mn-lt"/>
                <a:ea typeface="+mn-ea"/>
                <a:cs typeface="+mn-cs"/>
              </a:rPr>
              <a:t>Difficulties with time management, resulting in lateness and absenteeism, organisation, procrastination, following directions, completing tasks, and seemingly careless errors can result in dissatisfaction on the part of employers and an increased likelihood of job loss</a:t>
            </a:r>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 </a:t>
            </a:r>
          </a:p>
          <a:p>
            <a:r>
              <a:rPr lang="en-IE" sz="1200" kern="1200" dirty="0">
                <a:solidFill>
                  <a:schemeClr val="tx1"/>
                </a:solidFill>
                <a:effectLst/>
                <a:latin typeface="+mn-lt"/>
                <a:ea typeface="+mn-ea"/>
                <a:cs typeface="+mn-cs"/>
              </a:rPr>
              <a:t>Colleagues and employers may experience frustration with the adult with ADHD due to these difficulties, resulting in interpersonal difficulties that can be compounded by inappropriate social interactions </a:t>
            </a:r>
          </a:p>
          <a:p>
            <a:r>
              <a:rPr lang="en-IE" sz="1200" kern="1200" dirty="0">
                <a:solidFill>
                  <a:schemeClr val="tx1"/>
                </a:solidFill>
                <a:effectLst/>
                <a:latin typeface="+mn-lt"/>
                <a:ea typeface="+mn-ea"/>
                <a:cs typeface="+mn-cs"/>
              </a:rPr>
              <a:t> </a:t>
            </a:r>
          </a:p>
          <a:p>
            <a:r>
              <a:rPr lang="en-IE" sz="1200" kern="1200" dirty="0">
                <a:solidFill>
                  <a:schemeClr val="tx1"/>
                </a:solidFill>
                <a:effectLst/>
                <a:latin typeface="+mn-lt"/>
                <a:ea typeface="+mn-ea"/>
                <a:cs typeface="+mn-cs"/>
              </a:rPr>
              <a:t>Those who function at a high level at work frequently report lowered mood levels, sleep disruptions, and poor self-esteem due to the amount of effort required to manage their symptoms. </a:t>
            </a:r>
          </a:p>
          <a:p>
            <a:endParaRPr lang="en-IE" dirty="0"/>
          </a:p>
        </p:txBody>
      </p:sp>
      <p:sp>
        <p:nvSpPr>
          <p:cNvPr id="4" name="Slide Number Placeholder 3"/>
          <p:cNvSpPr>
            <a:spLocks noGrp="1"/>
          </p:cNvSpPr>
          <p:nvPr>
            <p:ph type="sldNum" sz="quarter" idx="10"/>
          </p:nvPr>
        </p:nvSpPr>
        <p:spPr/>
        <p:txBody>
          <a:bodyPr/>
          <a:lstStyle/>
          <a:p>
            <a:fld id="{66A28805-5DC7-244C-B888-1F3D8592E128}" type="slidenum">
              <a:rPr lang="en-US" smtClean="0"/>
              <a:pPr/>
              <a:t>2</a:t>
            </a:fld>
            <a:endParaRPr lang="en-US"/>
          </a:p>
        </p:txBody>
      </p:sp>
    </p:spTree>
    <p:extLst>
      <p:ext uri="{BB962C8B-B14F-4D97-AF65-F5344CB8AC3E}">
        <p14:creationId xmlns:p14="http://schemas.microsoft.com/office/powerpoint/2010/main" val="2634156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19</a:t>
            </a:fld>
            <a:endParaRPr lang="en-GB"/>
          </a:p>
        </p:txBody>
      </p:sp>
    </p:spTree>
    <p:extLst>
      <p:ext uri="{BB962C8B-B14F-4D97-AF65-F5344CB8AC3E}">
        <p14:creationId xmlns:p14="http://schemas.microsoft.com/office/powerpoint/2010/main" val="3566279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smtClean="0"/>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smtClean="0"/>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smtClean="0"/>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76825"/>
          </a:xfrm>
          <a:solidFill>
            <a:schemeClr val="accent4"/>
          </a:solidFill>
        </p:spPr>
        <p:txBody>
          <a:bodyPr tIns="0" anchor="ctr" anchorCtr="0"/>
          <a:lstStyle>
            <a:lvl1pPr algn="ctr">
              <a:defRPr sz="1600" b="0">
                <a:solidFill>
                  <a:schemeClr val="accent3"/>
                </a:solidFill>
              </a:defRPr>
            </a:lvl1pPr>
          </a:lstStyle>
          <a:p>
            <a:r>
              <a:rPr lang="en-GB" smtClean="0"/>
              <a:t>IMAGE</a:t>
            </a: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smtClean="0"/>
              <a:t>Click to edit Master text styles</a:t>
            </a:r>
          </a:p>
          <a:p>
            <a:pPr lvl="1"/>
            <a:r>
              <a:rPr lang="en-US" smtClean="0"/>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smtClean="0"/>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smtClean="0"/>
              <a:t>Trinity College Dublin, </a:t>
            </a:r>
            <a:r>
              <a:rPr lang="en-GB" sz="1000" smtClean="0"/>
              <a:t>The University of Dublin</a:t>
            </a:r>
            <a:endParaRPr lang="en-GB" sz="1000"/>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76825"/>
          </a:xfrm>
          <a:solidFill>
            <a:schemeClr val="accent4"/>
          </a:solidFill>
        </p:spPr>
        <p:txBody>
          <a:bodyPr tIns="0" anchor="ctr" anchorCtr="0"/>
          <a:lstStyle>
            <a:lvl1pPr algn="ctr">
              <a:defRPr sz="1600" b="0">
                <a:solidFill>
                  <a:schemeClr val="accent3"/>
                </a:solidFill>
              </a:defRPr>
            </a:lvl1pPr>
          </a:lstStyle>
          <a:p>
            <a:r>
              <a:rPr lang="en-GB" smtClean="0"/>
              <a:t>IMAGE</a:t>
            </a: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smtClean="0"/>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smtClean="0"/>
              <a:t>Trinity College Dublin, </a:t>
            </a:r>
            <a:r>
              <a:rPr lang="en-GB" sz="1000" smtClean="0"/>
              <a:t>The University of Dublin</a:t>
            </a:r>
            <a:endParaRPr lang="en-GB" sz="1000"/>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2286002"/>
            <a:ext cx="4038600" cy="3840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1" y="2286002"/>
            <a:ext cx="4038600" cy="3840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C62D023E-1B07-8745-9ED4-29B5DB422019}" type="slidenum">
              <a:rPr lang="en-US"/>
              <a:pPr/>
              <a:t>‹#›</a:t>
            </a:fld>
            <a:endParaRPr lang="en-US"/>
          </a:p>
        </p:txBody>
      </p:sp>
    </p:spTree>
    <p:extLst>
      <p:ext uri="{BB962C8B-B14F-4D97-AF65-F5344CB8AC3E}">
        <p14:creationId xmlns:p14="http://schemas.microsoft.com/office/powerpoint/2010/main" val="413501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08484AC0-25D0-4E41-B2F0-E84C535D00AC}" type="slidenum">
              <a:rPr lang="en-US"/>
              <a:pPr/>
              <a:t>‹#›</a:t>
            </a:fld>
            <a:endParaRPr lang="en-US"/>
          </a:p>
        </p:txBody>
      </p:sp>
    </p:spTree>
    <p:extLst>
      <p:ext uri="{BB962C8B-B14F-4D97-AF65-F5344CB8AC3E}">
        <p14:creationId xmlns:p14="http://schemas.microsoft.com/office/powerpoint/2010/main" val="42497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dirty="0"/>
          </a:p>
        </p:txBody>
      </p:sp>
      <p:sp>
        <p:nvSpPr>
          <p:cNvPr id="4" name="Text Placeholder 3"/>
          <p:cNvSpPr>
            <a:spLocks noGrp="1"/>
          </p:cNvSpPr>
          <p:nvPr>
            <p:ph type="body" sz="quarter" idx="10"/>
          </p:nvPr>
        </p:nvSpPr>
        <p:spPr>
          <a:xfrm>
            <a:off x="828675" y="1881075"/>
            <a:ext cx="7500938" cy="3732325"/>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ga-IE"/>
              <a:t>Click to edit Master text styles</a:t>
            </a:r>
          </a:p>
        </p:txBody>
      </p:sp>
      <p:sp>
        <p:nvSpPr>
          <p:cNvPr id="5" name="Rectangle 4"/>
          <p:cNvSpPr/>
          <p:nvPr userDrawn="1"/>
        </p:nvSpPr>
        <p:spPr>
          <a:xfrm>
            <a:off x="0" y="5819775"/>
            <a:ext cx="9144000" cy="1036637"/>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7" name="Picture 6" descr="TCD_Small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169" y="6000900"/>
            <a:ext cx="995831" cy="705259"/>
          </a:xfrm>
          <a:prstGeom prst="rect">
            <a:avLst/>
          </a:prstGeom>
        </p:spPr>
      </p:pic>
    </p:spTree>
    <p:extLst>
      <p:ext uri="{BB962C8B-B14F-4D97-AF65-F5344CB8AC3E}">
        <p14:creationId xmlns:p14="http://schemas.microsoft.com/office/powerpoint/2010/main" val="2323648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757602-A44D-6545-BCF6-C4714CEC51AE}" type="datetimeFigureOut">
              <a:rPr lang="en-US" smtClean="0"/>
              <a:pPr/>
              <a:t>27/01/17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1186D7F-F21E-B643-923E-98566A48913C}"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ga-IE"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smtClean="0"/>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Rectangle 10"/>
          <p:cNvSpPr/>
          <p:nvPr/>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smtClean="0"/>
              <a:t>Trinity College Dublin, </a:t>
            </a:r>
            <a:r>
              <a:rPr lang="en-GB" sz="1000" smtClean="0"/>
              <a:t>The University of Dublin</a:t>
            </a:r>
            <a:endParaRPr lang="en-GB" sz="1000"/>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62" r:id="rId10"/>
    <p:sldLayoutId id="2147483663" r:id="rId11"/>
    <p:sldLayoutId id="2147483664" r:id="rId12"/>
  </p:sldLayoutIdLst>
  <p:hf sldNum="0" hdr="0" dt="0"/>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scottishrecovery.ne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www.scottishrecovery.net;Amer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www/bu/edu/resilie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a:t>Hope and Healing in a </a:t>
            </a:r>
            <a:r>
              <a:rPr lang="en-GB" dirty="0" smtClean="0"/>
              <a:t>Cultural- Clinical </a:t>
            </a:r>
            <a:r>
              <a:rPr lang="en-GB" dirty="0"/>
              <a:t>Borderland: Communication Issues and Anxieties in Autism Spectrum Disorder</a:t>
            </a:r>
            <a:r>
              <a:rPr lang="en-IE" dirty="0"/>
              <a:t/>
            </a:r>
            <a:br>
              <a:rPr lang="en-IE" dirty="0"/>
            </a:br>
            <a:endParaRPr lang="en-US" dirty="0"/>
          </a:p>
        </p:txBody>
      </p:sp>
      <p:sp>
        <p:nvSpPr>
          <p:cNvPr id="7" name="Subtitle 6"/>
          <p:cNvSpPr>
            <a:spLocks noGrp="1"/>
          </p:cNvSpPr>
          <p:nvPr>
            <p:ph type="subTitle" idx="1"/>
          </p:nvPr>
        </p:nvSpPr>
        <p:spPr>
          <a:xfrm>
            <a:off x="828675" y="5003800"/>
            <a:ext cx="7500938" cy="965200"/>
          </a:xfrm>
        </p:spPr>
        <p:txBody>
          <a:bodyPr/>
          <a:lstStyle/>
          <a:p>
            <a:r>
              <a:rPr lang="en-US" dirty="0" smtClean="0"/>
              <a:t>Irene P. Walsh </a:t>
            </a:r>
            <a:r>
              <a:rPr lang="en-US" dirty="0"/>
              <a:t> </a:t>
            </a:r>
            <a:r>
              <a:rPr lang="en-US" dirty="0" smtClean="0"/>
              <a:t>with P. Delmar </a:t>
            </a:r>
          </a:p>
          <a:p>
            <a:r>
              <a:rPr lang="en-US" dirty="0" smtClean="0"/>
              <a:t>Department of Clinical Speech &amp; Language Studies</a:t>
            </a:r>
          </a:p>
          <a:p>
            <a:endParaRPr lang="en-US" dirty="0"/>
          </a:p>
        </p:txBody>
      </p:sp>
      <p:sp>
        <p:nvSpPr>
          <p:cNvPr id="2" name="Text Placeholder 1"/>
          <p:cNvSpPr>
            <a:spLocks noGrp="1"/>
          </p:cNvSpPr>
          <p:nvPr>
            <p:ph type="body" sz="quarter" idx="10"/>
          </p:nvPr>
        </p:nvSpPr>
        <p:spPr>
          <a:xfrm>
            <a:off x="828675" y="4178300"/>
            <a:ext cx="7604125" cy="863600"/>
          </a:xfrm>
        </p:spPr>
        <p:txBody>
          <a:bodyPr/>
          <a:lstStyle/>
          <a:p>
            <a:endParaRPr lang="en-US" dirty="0"/>
          </a:p>
        </p:txBody>
      </p:sp>
      <p:sp>
        <p:nvSpPr>
          <p:cNvPr id="5" name="Footer Placeholder 4"/>
          <p:cNvSpPr>
            <a:spLocks noGrp="1"/>
          </p:cNvSpPr>
          <p:nvPr>
            <p:ph type="ftr" sz="quarter" idx="4294967295"/>
          </p:nvPr>
        </p:nvSpPr>
        <p:spPr>
          <a:xfrm>
            <a:off x="0" y="6245224"/>
            <a:ext cx="3886200" cy="612775"/>
          </a:xfrm>
          <a:prstGeom prst="rect">
            <a:avLst/>
          </a:prstGeom>
        </p:spPr>
        <p:txBody>
          <a:bodyPr/>
          <a:lstStyle/>
          <a:p>
            <a:pPr>
              <a:defRPr/>
            </a:pPr>
            <a:endParaRPr lang="en-US" dirty="0"/>
          </a:p>
        </p:txBody>
      </p:sp>
      <p:pic>
        <p:nvPicPr>
          <p:cNvPr id="3" name="Picture 2" descr="screenshot_106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750" y="1498600"/>
            <a:ext cx="4222750" cy="1041400"/>
          </a:xfrm>
          <a:prstGeom prst="rect">
            <a:avLst/>
          </a:prstGeom>
        </p:spPr>
      </p:pic>
    </p:spTree>
    <p:extLst>
      <p:ext uri="{BB962C8B-B14F-4D97-AF65-F5344CB8AC3E}">
        <p14:creationId xmlns:p14="http://schemas.microsoft.com/office/powerpoint/2010/main" val="183111624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7717"/>
            <a:ext cx="8867328" cy="1384084"/>
          </a:xfrm>
        </p:spPr>
        <p:txBody>
          <a:bodyPr>
            <a:noAutofit/>
          </a:bodyPr>
          <a:lstStyle/>
          <a:p>
            <a:pPr algn="ctr"/>
            <a:r>
              <a:rPr lang="en-GB" sz="3100" dirty="0" smtClean="0">
                <a:solidFill>
                  <a:srgbClr val="0170BC"/>
                </a:solidFill>
              </a:rPr>
              <a:t> Irene P Walsh </a:t>
            </a:r>
            <a:endParaRPr lang="en-GB" sz="3100" dirty="0">
              <a:solidFill>
                <a:srgbClr val="0170BC"/>
              </a:solidFill>
            </a:endParaRPr>
          </a:p>
        </p:txBody>
      </p:sp>
      <p:sp>
        <p:nvSpPr>
          <p:cNvPr id="5" name="Title 1"/>
          <p:cNvSpPr txBox="1">
            <a:spLocks/>
          </p:cNvSpPr>
          <p:nvPr/>
        </p:nvSpPr>
        <p:spPr>
          <a:xfrm>
            <a:off x="2597460" y="2520407"/>
            <a:ext cx="3672408" cy="710952"/>
          </a:xfrm>
          <a:prstGeom prst="rect">
            <a:avLst/>
          </a:prstGeom>
          <a:ln>
            <a:solidFill>
              <a:schemeClr val="tx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170BC"/>
                </a:solidFill>
              </a:rPr>
              <a:t>Disclosures</a:t>
            </a:r>
          </a:p>
        </p:txBody>
      </p:sp>
      <p:sp>
        <p:nvSpPr>
          <p:cNvPr id="7" name="Title 1"/>
          <p:cNvSpPr txBox="1">
            <a:spLocks/>
          </p:cNvSpPr>
          <p:nvPr/>
        </p:nvSpPr>
        <p:spPr>
          <a:xfrm>
            <a:off x="592397" y="3789040"/>
            <a:ext cx="3672408" cy="1530862"/>
          </a:xfrm>
          <a:prstGeom prst="rect">
            <a:avLst/>
          </a:prstGeom>
          <a:ln>
            <a:solidFill>
              <a:schemeClr val="tx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170BC"/>
                </a:solidFill>
              </a:rPr>
              <a:t>Financial</a:t>
            </a:r>
          </a:p>
          <a:p>
            <a:r>
              <a:rPr lang="en-GB" sz="3600" dirty="0">
                <a:solidFill>
                  <a:srgbClr val="0170BC"/>
                </a:solidFill>
              </a:rPr>
              <a:t>No – N/A</a:t>
            </a:r>
          </a:p>
        </p:txBody>
      </p:sp>
      <p:sp>
        <p:nvSpPr>
          <p:cNvPr id="8" name="Title 1"/>
          <p:cNvSpPr txBox="1">
            <a:spLocks/>
          </p:cNvSpPr>
          <p:nvPr/>
        </p:nvSpPr>
        <p:spPr>
          <a:xfrm>
            <a:off x="4716016" y="3789040"/>
            <a:ext cx="3672408" cy="1530862"/>
          </a:xfrm>
          <a:prstGeom prst="rect">
            <a:avLst/>
          </a:prstGeom>
          <a:ln>
            <a:solidFill>
              <a:schemeClr val="tx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170BC"/>
                </a:solidFill>
              </a:rPr>
              <a:t>Non-Financial</a:t>
            </a:r>
          </a:p>
          <a:p>
            <a:r>
              <a:rPr lang="en-GB" sz="3600" dirty="0">
                <a:solidFill>
                  <a:srgbClr val="0170BC"/>
                </a:solidFill>
              </a:rPr>
              <a:t>No – N/A</a:t>
            </a:r>
          </a:p>
        </p:txBody>
      </p:sp>
    </p:spTree>
    <p:extLst>
      <p:ext uri="{BB962C8B-B14F-4D97-AF65-F5344CB8AC3E}">
        <p14:creationId xmlns:p14="http://schemas.microsoft.com/office/powerpoint/2010/main" val="40998858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090481545"/>
              </p:ext>
            </p:extLst>
          </p:nvPr>
        </p:nvGraphicFramePr>
        <p:xfrm>
          <a:off x="4546600" y="1612900"/>
          <a:ext cx="4038601" cy="4592220"/>
        </p:xfrm>
        <a:graphic>
          <a:graphicData uri="http://schemas.openxmlformats.org/drawingml/2006/table">
            <a:tbl>
              <a:tblPr/>
              <a:tblGrid>
                <a:gridCol w="1671146"/>
                <a:gridCol w="2367455"/>
              </a:tblGrid>
              <a:tr h="7239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rebuchet MS" charset="0"/>
                          <a:ea typeface="ＭＳ Ｐゴシック" charset="0"/>
                          <a:cs typeface="ＭＳ Ｐゴシック" charset="0"/>
                        </a:rPr>
                        <a:t>Narrative category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rebuchet MS" charset="0"/>
                          <a:ea typeface="ＭＳ Ｐゴシック" charset="0"/>
                          <a:cs typeface="ＭＳ Ｐゴシック" charset="0"/>
                        </a:rPr>
                        <a:t>Narrative question </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r>
              <a:tr h="42405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ABSTRACT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What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is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this about?</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4830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ORIENTATION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Who or what are involved in the story, and when and where did it take place?</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34214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COMPLICATING ACTION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Then what happened?</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5153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RESOLUTION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rebuchet MS" charset="0"/>
                          <a:ea typeface="ＭＳ Ｐゴシック" charset="0"/>
                          <a:cs typeface="ＭＳ Ｐゴシック" charset="0"/>
                        </a:rPr>
                        <a:t>What finally happened? How did the situation resolve?</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4830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EVALUATION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So what? How did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I/other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feel? What did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I/other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think about</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 what happened</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42405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CODA </a:t>
                      </a:r>
                    </a:p>
                  </a:txBody>
                  <a:tcPr marL="91153" marR="91153"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What does it mean for now?  </a:t>
                      </a:r>
                    </a:p>
                  </a:txBody>
                  <a:tcPr marL="91153" marR="91153"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bl>
          </a:graphicData>
        </a:graphic>
      </p:graphicFrame>
      <p:sp>
        <p:nvSpPr>
          <p:cNvPr id="3" name="Content Placeholder 2"/>
          <p:cNvSpPr>
            <a:spLocks noGrp="1"/>
          </p:cNvSpPr>
          <p:nvPr>
            <p:ph sz="half" idx="2"/>
          </p:nvPr>
        </p:nvSpPr>
        <p:spPr>
          <a:xfrm>
            <a:off x="431801" y="2286002"/>
            <a:ext cx="3987800" cy="3840163"/>
          </a:xfrm>
        </p:spPr>
        <p:txBody>
          <a:bodyPr/>
          <a:lstStyle/>
          <a:p>
            <a:r>
              <a:rPr lang="en-US" dirty="0"/>
              <a:t>Adopting a </a:t>
            </a:r>
            <a:r>
              <a:rPr lang="en-US" dirty="0" err="1"/>
              <a:t>Labovian</a:t>
            </a:r>
            <a:r>
              <a:rPr lang="en-US" dirty="0"/>
              <a:t> framework (1972)  to tell this story of</a:t>
            </a:r>
            <a:r>
              <a:rPr lang="en-US" dirty="0" smtClean="0"/>
              <a:t> </a:t>
            </a:r>
          </a:p>
          <a:p>
            <a:endParaRPr lang="en-US" dirty="0" smtClean="0"/>
          </a:p>
          <a:p>
            <a:r>
              <a:rPr lang="en-US" dirty="0" smtClean="0"/>
              <a:t>‘Hope </a:t>
            </a:r>
            <a:r>
              <a:rPr lang="en-US" dirty="0"/>
              <a:t>and healing in a cultural-</a:t>
            </a:r>
            <a:r>
              <a:rPr lang="en-US" dirty="0" smtClean="0"/>
              <a:t>clinical</a:t>
            </a:r>
            <a:r>
              <a:rPr lang="en-US" dirty="0"/>
              <a:t> </a:t>
            </a:r>
            <a:r>
              <a:rPr lang="en-US" dirty="0" smtClean="0"/>
              <a:t>borderland” </a:t>
            </a:r>
            <a:endParaRPr lang="en-US" dirty="0"/>
          </a:p>
          <a:p>
            <a:endParaRPr lang="en-US" dirty="0"/>
          </a:p>
        </p:txBody>
      </p:sp>
    </p:spTree>
    <p:extLst>
      <p:ext uri="{BB962C8B-B14F-4D97-AF65-F5344CB8AC3E}">
        <p14:creationId xmlns:p14="http://schemas.microsoft.com/office/powerpoint/2010/main" val="3309898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a:t>
            </a:r>
            <a:r>
              <a:rPr lang="en-US" dirty="0"/>
              <a:t>. Abstract – What is this </a:t>
            </a:r>
            <a:r>
              <a:rPr lang="en-US" dirty="0" smtClean="0"/>
              <a:t>story about?</a:t>
            </a:r>
            <a:endParaRPr lang="en-US" dirty="0"/>
          </a:p>
        </p:txBody>
      </p:sp>
      <p:sp>
        <p:nvSpPr>
          <p:cNvPr id="3" name="Text Placeholder 2"/>
          <p:cNvSpPr>
            <a:spLocks noGrp="1"/>
          </p:cNvSpPr>
          <p:nvPr>
            <p:ph type="body" sz="quarter" idx="10"/>
          </p:nvPr>
        </p:nvSpPr>
        <p:spPr>
          <a:xfrm>
            <a:off x="190500" y="1625600"/>
            <a:ext cx="8788400" cy="4762500"/>
          </a:xfrm>
        </p:spPr>
        <p:txBody>
          <a:bodyPr/>
          <a:lstStyle/>
          <a:p>
            <a:pPr marL="457200" indent="-457200">
              <a:buFont typeface="Arial"/>
              <a:buChar char="•"/>
            </a:pPr>
            <a:r>
              <a:rPr lang="en-US" b="0" dirty="0" smtClean="0"/>
              <a:t>a different, interesting and challenging journey for person with ASD &amp; SLT</a:t>
            </a:r>
          </a:p>
          <a:p>
            <a:pPr marL="457200" indent="-457200">
              <a:buFont typeface="Arial"/>
              <a:buChar char="•"/>
            </a:pPr>
            <a:r>
              <a:rPr lang="en-US" b="0" dirty="0"/>
              <a:t>w</a:t>
            </a:r>
            <a:r>
              <a:rPr lang="en-US" b="0" dirty="0" smtClean="0"/>
              <a:t>orking together over a number of years in a non-traditional way, determined by, and evolved according to :</a:t>
            </a:r>
          </a:p>
          <a:p>
            <a:r>
              <a:rPr lang="en-US" dirty="0"/>
              <a:t>	</a:t>
            </a:r>
            <a:r>
              <a:rPr lang="en-US" dirty="0" smtClean="0"/>
              <a:t>- </a:t>
            </a:r>
            <a:r>
              <a:rPr lang="en-US" b="0" dirty="0" smtClean="0"/>
              <a:t>where both person and therapist ‘were at’ </a:t>
            </a:r>
          </a:p>
          <a:p>
            <a:r>
              <a:rPr lang="en-US" b="0" dirty="0" smtClean="0"/>
              <a:t> 	- the relationship</a:t>
            </a:r>
            <a:endParaRPr lang="en-US" b="0" dirty="0"/>
          </a:p>
          <a:p>
            <a:r>
              <a:rPr lang="en-US" b="0" dirty="0" smtClean="0"/>
              <a:t>	- needs </a:t>
            </a:r>
          </a:p>
          <a:p>
            <a:r>
              <a:rPr lang="en-US" b="0" dirty="0"/>
              <a:t>	</a:t>
            </a:r>
            <a:r>
              <a:rPr lang="en-US" b="0" dirty="0" smtClean="0"/>
              <a:t>- a meeting of cultures  </a:t>
            </a:r>
            <a:r>
              <a:rPr lang="en-US" sz="1600" b="0" dirty="0" smtClean="0">
                <a:solidFill>
                  <a:srgbClr val="000090"/>
                </a:solidFill>
              </a:rPr>
              <a:t>(</a:t>
            </a:r>
            <a:r>
              <a:rPr lang="en-US" sz="1600" b="0" dirty="0" err="1" smtClean="0">
                <a:solidFill>
                  <a:srgbClr val="000090"/>
                </a:solidFill>
              </a:rPr>
              <a:t>Bogdashina</a:t>
            </a:r>
            <a:r>
              <a:rPr lang="en-US" sz="1600" b="0" dirty="0" smtClean="0">
                <a:solidFill>
                  <a:srgbClr val="000090"/>
                </a:solidFill>
              </a:rPr>
              <a:t>, 2004)</a:t>
            </a:r>
          </a:p>
          <a:p>
            <a:r>
              <a:rPr lang="en-US" b="0" dirty="0" smtClean="0"/>
              <a:t>	- recovery (not cure or return to ‘pre-morbid self’)  </a:t>
            </a:r>
            <a:r>
              <a:rPr lang="en-US" sz="1600" b="0" dirty="0" smtClean="0">
                <a:solidFill>
                  <a:srgbClr val="000090"/>
                </a:solidFill>
              </a:rPr>
              <a:t>(Anthony, 1993; </a:t>
            </a:r>
            <a:r>
              <a:rPr lang="en-US" sz="1600" b="0" dirty="0" err="1" smtClean="0">
                <a:solidFill>
                  <a:srgbClr val="000090"/>
                </a:solidFill>
              </a:rPr>
              <a:t>Deegan</a:t>
            </a:r>
            <a:r>
              <a:rPr lang="en-US" sz="1600" b="0" dirty="0" smtClean="0">
                <a:solidFill>
                  <a:srgbClr val="000090"/>
                </a:solidFill>
              </a:rPr>
              <a:t>, 1996)</a:t>
            </a:r>
          </a:p>
          <a:p>
            <a:endParaRPr lang="en-US" b="0" dirty="0" smtClean="0"/>
          </a:p>
          <a:p>
            <a:endParaRPr lang="en-US" b="0" dirty="0" smtClean="0"/>
          </a:p>
          <a:p>
            <a:endParaRPr lang="en-US" dirty="0"/>
          </a:p>
        </p:txBody>
      </p:sp>
      <p:sp>
        <p:nvSpPr>
          <p:cNvPr id="4" name="Text Placeholder 3"/>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6071016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759200" y="685800"/>
            <a:ext cx="4699000" cy="5867400"/>
          </a:xfrm>
        </p:spPr>
        <p:txBody>
          <a:bodyPr>
            <a:normAutofit fontScale="70000" lnSpcReduction="20000"/>
          </a:bodyPr>
          <a:lstStyle/>
          <a:p>
            <a:r>
              <a:rPr lang="en-US" dirty="0" smtClean="0"/>
              <a:t>Elements of recovery </a:t>
            </a:r>
          </a:p>
          <a:p>
            <a:pPr>
              <a:buFont typeface="Wingdings" charset="2"/>
              <a:buChar char="ü"/>
            </a:pPr>
            <a:r>
              <a:rPr lang="en-US" b="0" dirty="0" smtClean="0"/>
              <a:t>Hope </a:t>
            </a:r>
          </a:p>
          <a:p>
            <a:pPr>
              <a:buFont typeface="Wingdings" charset="2"/>
              <a:buChar char="ü"/>
            </a:pPr>
            <a:r>
              <a:rPr lang="en-US" b="0" dirty="0" smtClean="0"/>
              <a:t>Meaning &amp; purpose </a:t>
            </a:r>
          </a:p>
          <a:p>
            <a:pPr>
              <a:buFont typeface="Wingdings" charset="2"/>
              <a:buChar char="ü"/>
            </a:pPr>
            <a:r>
              <a:rPr lang="en-US" b="0" dirty="0" smtClean="0"/>
              <a:t>Potential for change </a:t>
            </a:r>
          </a:p>
          <a:p>
            <a:pPr>
              <a:buFont typeface="Wingdings" charset="2"/>
              <a:buChar char="ü"/>
            </a:pPr>
            <a:r>
              <a:rPr lang="en-US" b="0" dirty="0" smtClean="0"/>
              <a:t>Control </a:t>
            </a:r>
          </a:p>
          <a:p>
            <a:pPr>
              <a:buFont typeface="Wingdings" charset="2"/>
              <a:buChar char="ü"/>
            </a:pPr>
            <a:r>
              <a:rPr lang="en-US" b="0" dirty="0" smtClean="0"/>
              <a:t>Active participation </a:t>
            </a:r>
          </a:p>
          <a:p>
            <a:pPr>
              <a:buFont typeface="Wingdings" charset="2"/>
              <a:buChar char="ü"/>
            </a:pPr>
            <a:r>
              <a:rPr lang="en-US" b="0" dirty="0" smtClean="0"/>
              <a:t>Holistic &amp; inclusive approach </a:t>
            </a:r>
          </a:p>
          <a:p>
            <a:pPr>
              <a:buFont typeface="Wingdings" charset="2"/>
              <a:buChar char="ü"/>
            </a:pPr>
            <a:r>
              <a:rPr lang="en-US" b="0" dirty="0" smtClean="0"/>
              <a:t>Environment </a:t>
            </a:r>
          </a:p>
          <a:p>
            <a:pPr>
              <a:buFont typeface="Wingdings" charset="2"/>
              <a:buChar char="ü"/>
            </a:pPr>
            <a:r>
              <a:rPr lang="en-US" b="0" dirty="0" smtClean="0"/>
              <a:t>Optimistic &amp; realistic approach </a:t>
            </a:r>
          </a:p>
          <a:p>
            <a:pPr>
              <a:buFont typeface="Wingdings" charset="2"/>
              <a:buChar char="ü"/>
            </a:pPr>
            <a:r>
              <a:rPr lang="en-US" b="0" dirty="0" smtClean="0"/>
              <a:t>Creative risk-taking</a:t>
            </a:r>
          </a:p>
          <a:p>
            <a:endParaRPr lang="en-US" dirty="0" smtClean="0"/>
          </a:p>
          <a:p>
            <a:pPr>
              <a:buNone/>
            </a:pPr>
            <a:r>
              <a:rPr lang="en-US" dirty="0" smtClean="0"/>
              <a:t>(</a:t>
            </a:r>
            <a:r>
              <a:rPr lang="en-US" dirty="0" smtClean="0">
                <a:hlinkClick r:id="rId2"/>
              </a:rPr>
              <a:t>www.scottishrecovery.net</a:t>
            </a:r>
            <a:r>
              <a:rPr lang="en-US" dirty="0" smtClean="0"/>
              <a:t>)</a:t>
            </a:r>
          </a:p>
          <a:p>
            <a:pPr>
              <a:buNone/>
            </a:pPr>
            <a:r>
              <a:rPr lang="en-US" dirty="0" smtClean="0"/>
              <a:t> </a:t>
            </a:r>
            <a:endParaRPr lang="en-US" dirty="0"/>
          </a:p>
        </p:txBody>
      </p:sp>
      <p:sp>
        <p:nvSpPr>
          <p:cNvPr id="6" name="Text Placeholder 5"/>
          <p:cNvSpPr>
            <a:spLocks noGrp="1"/>
          </p:cNvSpPr>
          <p:nvPr>
            <p:ph type="body" sz="half" idx="2"/>
          </p:nvPr>
        </p:nvSpPr>
        <p:spPr/>
        <p:txBody>
          <a:bodyPr>
            <a:normAutofit/>
          </a:bodyPr>
          <a:lstStyle/>
          <a:p>
            <a:pPr algn="ctr"/>
            <a:r>
              <a:rPr lang="en-US" sz="1600" dirty="0" smtClean="0">
                <a:solidFill>
                  <a:srgbClr val="000090"/>
                </a:solidFill>
              </a:rPr>
              <a:t>‘a transformation of the self wherein one both accepts one’s limitation and discovers a new world of possibility’</a:t>
            </a:r>
          </a:p>
          <a:p>
            <a:pPr algn="ctr"/>
            <a:r>
              <a:rPr lang="en-US" sz="1600" dirty="0" smtClean="0">
                <a:solidFill>
                  <a:srgbClr val="000090"/>
                </a:solidFill>
              </a:rPr>
              <a:t> (</a:t>
            </a:r>
            <a:r>
              <a:rPr lang="en-US" sz="1600" dirty="0" err="1" smtClean="0">
                <a:solidFill>
                  <a:srgbClr val="000090"/>
                </a:solidFill>
              </a:rPr>
              <a:t>Deegan</a:t>
            </a:r>
            <a:r>
              <a:rPr lang="en-US" sz="1600" dirty="0" smtClean="0">
                <a:solidFill>
                  <a:srgbClr val="000090"/>
                </a:solidFill>
              </a:rPr>
              <a:t>, 1996; 13)</a:t>
            </a:r>
          </a:p>
          <a:p>
            <a:endParaRPr lang="en-US" dirty="0"/>
          </a:p>
        </p:txBody>
      </p:sp>
      <p:sp>
        <p:nvSpPr>
          <p:cNvPr id="2" name="Title 1"/>
          <p:cNvSpPr>
            <a:spLocks noGrp="1"/>
          </p:cNvSpPr>
          <p:nvPr>
            <p:ph type="title"/>
          </p:nvPr>
        </p:nvSpPr>
        <p:spPr>
          <a:xfrm>
            <a:off x="769000" y="1734312"/>
            <a:ext cx="2298634" cy="777018"/>
          </a:xfrm>
        </p:spPr>
        <p:txBody>
          <a:bodyPr/>
          <a:lstStyle/>
          <a:p>
            <a:pPr algn="ctr"/>
            <a:r>
              <a:rPr lang="en-US" b="1" dirty="0" smtClean="0"/>
              <a:t>Recovery </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1. Abstract </a:t>
            </a:r>
            <a:br>
              <a:rPr lang="en-US" dirty="0" smtClean="0"/>
            </a:br>
            <a:r>
              <a:rPr lang="en-US" dirty="0" smtClean="0"/>
              <a:t/>
            </a:r>
            <a:br>
              <a:rPr lang="en-US" dirty="0" smtClean="0"/>
            </a:br>
            <a:r>
              <a:rPr lang="en-US" dirty="0" smtClean="0"/>
              <a:t> What is this story about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77800" y="228600"/>
            <a:ext cx="8509000" cy="1016000"/>
          </a:xfrm>
        </p:spPr>
        <p:txBody>
          <a:bodyPr/>
          <a:lstStyle/>
          <a:p>
            <a:r>
              <a:rPr lang="en-US" dirty="0"/>
              <a:t>1. Abstract – What is this story </a:t>
            </a:r>
            <a:r>
              <a:rPr lang="en-US" dirty="0" smtClean="0"/>
              <a:t>about - hope?     </a:t>
            </a:r>
            <a:endParaRPr lang="en-GB" dirty="0">
              <a:latin typeface="Trebuchet MS" charset="0"/>
              <a:ea typeface="ＭＳ Ｐゴシック" charset="0"/>
              <a:cs typeface="ＭＳ Ｐゴシック" charset="0"/>
            </a:endParaRPr>
          </a:p>
        </p:txBody>
      </p:sp>
      <p:sp>
        <p:nvSpPr>
          <p:cNvPr id="18435" name="Content Placeholder 2"/>
          <p:cNvSpPr>
            <a:spLocks noGrp="1"/>
          </p:cNvSpPr>
          <p:nvPr>
            <p:ph idx="1"/>
          </p:nvPr>
        </p:nvSpPr>
        <p:spPr>
          <a:xfrm>
            <a:off x="304800" y="1600200"/>
            <a:ext cx="8442325" cy="4953000"/>
          </a:xfrm>
        </p:spPr>
        <p:txBody>
          <a:bodyPr/>
          <a:lstStyle/>
          <a:p>
            <a:pPr eaLnBrk="1" hangingPunct="1"/>
            <a:r>
              <a:rPr lang="en-GB" dirty="0" smtClean="0">
                <a:latin typeface="Trebuchet MS" charset="0"/>
                <a:ea typeface="ＭＳ Ｐゴシック" charset="0"/>
                <a:cs typeface="ＭＳ Ｐゴシック" charset="0"/>
              </a:rPr>
              <a:t>Hope </a:t>
            </a:r>
          </a:p>
          <a:p>
            <a:pPr eaLnBrk="1" hangingPunct="1"/>
            <a:r>
              <a:rPr lang="en-GB" dirty="0" smtClean="0">
                <a:latin typeface="Trebuchet MS" charset="0"/>
                <a:ea typeface="ＭＳ Ｐゴシック" charset="0"/>
                <a:cs typeface="ＭＳ Ｐゴシック" charset="0"/>
              </a:rPr>
              <a:t>-  </a:t>
            </a:r>
            <a:r>
              <a:rPr lang="en-US" b="0" dirty="0" smtClean="0">
                <a:latin typeface="Trebuchet MS" charset="0"/>
                <a:ea typeface="ＭＳ Ｐゴシック" charset="0"/>
                <a:cs typeface="ＭＳ Ｐゴシック" charset="0"/>
              </a:rPr>
              <a:t>A</a:t>
            </a:r>
            <a:r>
              <a:rPr lang="en-GB" b="0" dirty="0" smtClean="0">
                <a:latin typeface="Trebuchet MS" charset="0"/>
                <a:ea typeface="ＭＳ Ｐゴシック" charset="0"/>
                <a:cs typeface="ＭＳ Ｐゴシック" charset="0"/>
              </a:rPr>
              <a:t>n elusive </a:t>
            </a:r>
            <a:r>
              <a:rPr lang="en-GB" b="0" dirty="0">
                <a:latin typeface="Trebuchet MS" charset="0"/>
                <a:ea typeface="ＭＳ Ｐゴシック" charset="0"/>
                <a:cs typeface="ＭＳ Ｐゴシック" charset="0"/>
              </a:rPr>
              <a:t>but legitimate concept in the </a:t>
            </a:r>
            <a:r>
              <a:rPr lang="en-GB" b="0" dirty="0" smtClean="0">
                <a:latin typeface="Trebuchet MS" charset="0"/>
                <a:ea typeface="ＭＳ Ｐゴシック" charset="0"/>
                <a:cs typeface="ＭＳ Ｐゴシック" charset="0"/>
              </a:rPr>
              <a:t>literature </a:t>
            </a:r>
            <a:r>
              <a:rPr lang="en-GB" sz="1600" b="0" dirty="0" smtClean="0">
                <a:latin typeface="Trebuchet MS" charset="0"/>
                <a:ea typeface="ＭＳ Ｐゴシック" charset="0"/>
                <a:cs typeface="ＭＳ Ｐゴシック" charset="0"/>
              </a:rPr>
              <a:t>(</a:t>
            </a:r>
            <a:r>
              <a:rPr lang="en-GB" sz="1600" b="0" dirty="0" err="1" smtClean="0">
                <a:latin typeface="Trebuchet MS" charset="0"/>
                <a:ea typeface="ＭＳ Ｐゴシック" charset="0"/>
                <a:cs typeface="ＭＳ Ｐゴシック" charset="0"/>
              </a:rPr>
              <a:t>Jagoe</a:t>
            </a:r>
            <a:r>
              <a:rPr lang="en-GB" sz="1600" b="0" dirty="0" smtClean="0">
                <a:latin typeface="Trebuchet MS" charset="0"/>
                <a:ea typeface="ＭＳ Ｐゴシック" charset="0"/>
                <a:cs typeface="ＭＳ Ｐゴシック" charset="0"/>
              </a:rPr>
              <a:t> &amp; Walsh,2013)</a:t>
            </a:r>
            <a:endParaRPr lang="en-GB" sz="1600" dirty="0" smtClean="0">
              <a:latin typeface="Trebuchet MS" charset="0"/>
              <a:ea typeface="ＭＳ Ｐゴシック" charset="0"/>
              <a:cs typeface="ＭＳ Ｐゴシック" charset="0"/>
            </a:endParaRPr>
          </a:p>
          <a:p>
            <a:pPr eaLnBrk="1" hangingPunct="1"/>
            <a:endParaRPr lang="en-GB" dirty="0" smtClean="0">
              <a:latin typeface="Trebuchet MS" charset="0"/>
              <a:ea typeface="ＭＳ Ｐゴシック" charset="0"/>
              <a:cs typeface="ＭＳ Ｐゴシック" charset="0"/>
            </a:endParaRPr>
          </a:p>
          <a:p>
            <a:pPr eaLnBrk="1" hangingPunct="1"/>
            <a:r>
              <a:rPr lang="en-GB" dirty="0" smtClean="0">
                <a:latin typeface="Trebuchet MS" charset="0"/>
                <a:ea typeface="ＭＳ Ｐゴシック" charset="0"/>
                <a:cs typeface="ＭＳ Ｐゴシック" charset="0"/>
              </a:rPr>
              <a:t>Health </a:t>
            </a:r>
            <a:r>
              <a:rPr lang="en-GB" dirty="0">
                <a:latin typeface="Trebuchet MS" charset="0"/>
                <a:ea typeface="ＭＳ Ｐゴシック" charset="0"/>
                <a:cs typeface="ＭＳ Ｐゴシック" charset="0"/>
              </a:rPr>
              <a:t>psychology, nursing, allied health:</a:t>
            </a:r>
          </a:p>
          <a:p>
            <a:pPr lvl="1" eaLnBrk="1" hangingPunct="1"/>
            <a:r>
              <a:rPr lang="en-GB" dirty="0">
                <a:latin typeface="Trebuchet MS" charset="0"/>
                <a:ea typeface="ＭＳ Ｐゴシック" charset="0"/>
              </a:rPr>
              <a:t>Hope is understandable &amp; ‘measurable’ </a:t>
            </a:r>
            <a:r>
              <a:rPr lang="en-GB" sz="1400" dirty="0">
                <a:latin typeface="Trebuchet MS" charset="0"/>
                <a:ea typeface="ＭＳ Ｐゴシック" charset="0"/>
              </a:rPr>
              <a:t>(e.g. Snyder at al., 2000)</a:t>
            </a:r>
          </a:p>
          <a:p>
            <a:pPr lvl="1" eaLnBrk="1" hangingPunct="1"/>
            <a:r>
              <a:rPr lang="en-GB" dirty="0">
                <a:latin typeface="Trebuchet MS" charset="0"/>
                <a:ea typeface="ＭＳ Ｐゴシック" charset="0"/>
              </a:rPr>
              <a:t>Hope as central in therapeutic use of stories </a:t>
            </a:r>
            <a:r>
              <a:rPr lang="en-GB" sz="1400" dirty="0">
                <a:latin typeface="Trebuchet MS" charset="0"/>
                <a:ea typeface="ＭＳ Ｐゴシック" charset="0"/>
              </a:rPr>
              <a:t>(</a:t>
            </a:r>
            <a:r>
              <a:rPr lang="en-GB" sz="1400" dirty="0" err="1">
                <a:latin typeface="Trebuchet MS" charset="0"/>
                <a:ea typeface="ＭＳ Ｐゴシック" charset="0"/>
              </a:rPr>
              <a:t>Dwivedi</a:t>
            </a:r>
            <a:r>
              <a:rPr lang="en-GB" sz="1400" dirty="0">
                <a:latin typeface="Trebuchet MS" charset="0"/>
                <a:ea typeface="ＭＳ Ｐゴシック" charset="0"/>
              </a:rPr>
              <a:t>, 1997; </a:t>
            </a:r>
            <a:r>
              <a:rPr lang="en-GB" sz="1400" dirty="0" err="1">
                <a:latin typeface="Trebuchet MS" charset="0"/>
                <a:ea typeface="ＭＳ Ｐゴシック" charset="0"/>
              </a:rPr>
              <a:t>Coppock</a:t>
            </a:r>
            <a:r>
              <a:rPr lang="en-GB" sz="1400" dirty="0">
                <a:latin typeface="Trebuchet MS" charset="0"/>
                <a:ea typeface="ＭＳ Ｐゴシック" charset="0"/>
              </a:rPr>
              <a:t> et al., 2010)</a:t>
            </a:r>
            <a:endParaRPr lang="en-GB" dirty="0">
              <a:latin typeface="Trebuchet MS" charset="0"/>
              <a:ea typeface="ＭＳ Ｐゴシック" charset="0"/>
            </a:endParaRPr>
          </a:p>
          <a:p>
            <a:pPr lvl="1" eaLnBrk="1" hangingPunct="1"/>
            <a:r>
              <a:rPr lang="en-GB" dirty="0">
                <a:latin typeface="Trebuchet MS" charset="0"/>
                <a:ea typeface="ＭＳ Ｐゴシック" charset="0"/>
              </a:rPr>
              <a:t>Hope has an impact on functional outcomes in</a:t>
            </a:r>
            <a:r>
              <a:rPr lang="en-GB" dirty="0" smtClean="0">
                <a:latin typeface="Trebuchet MS" charset="0"/>
                <a:ea typeface="ＭＳ Ｐゴシック" charset="0"/>
              </a:rPr>
              <a:t> mental </a:t>
            </a:r>
            <a:r>
              <a:rPr lang="en-GB" dirty="0">
                <a:latin typeface="Trebuchet MS" charset="0"/>
                <a:ea typeface="ＭＳ Ｐゴシック" charset="0"/>
              </a:rPr>
              <a:t>health recovery </a:t>
            </a:r>
            <a:r>
              <a:rPr lang="en-GB" sz="1400" dirty="0">
                <a:latin typeface="Trebuchet MS" charset="0"/>
                <a:ea typeface="ＭＳ Ｐゴシック" charset="0"/>
              </a:rPr>
              <a:t>(e.g. </a:t>
            </a:r>
            <a:r>
              <a:rPr lang="en-GB" sz="1400" dirty="0" err="1">
                <a:latin typeface="Trebuchet MS" charset="0"/>
                <a:ea typeface="ＭＳ Ｐゴシック" charset="0"/>
              </a:rPr>
              <a:t>Schrank</a:t>
            </a:r>
            <a:r>
              <a:rPr lang="en-GB" sz="1400" dirty="0">
                <a:latin typeface="Trebuchet MS" charset="0"/>
                <a:ea typeface="ＭＳ Ｐゴシック" charset="0"/>
              </a:rPr>
              <a:t> et al., 2008</a:t>
            </a:r>
            <a:r>
              <a:rPr lang="en-GB" sz="1400" dirty="0" smtClean="0">
                <a:latin typeface="Trebuchet MS" charset="0"/>
                <a:ea typeface="ＭＳ Ｐゴシック" charset="0"/>
              </a:rPr>
              <a:t>)</a:t>
            </a:r>
          </a:p>
          <a:p>
            <a:pPr lvl="1" eaLnBrk="1" hangingPunct="1"/>
            <a:r>
              <a:rPr lang="en-GB" dirty="0" smtClean="0">
                <a:latin typeface="Trebuchet MS" charset="0"/>
                <a:ea typeface="ＭＳ Ｐゴシック" charset="0"/>
              </a:rPr>
              <a:t> ‘Without hope recovery is not possible. There can be no change without the belief that a better life is both possible and attainable’ </a:t>
            </a:r>
            <a:r>
              <a:rPr lang="en-GB" sz="1400" dirty="0" smtClean="0">
                <a:latin typeface="Trebuchet MS" charset="0"/>
                <a:ea typeface="ＭＳ Ｐゴシック" charset="0"/>
              </a:rPr>
              <a:t>(Bradstreet- </a:t>
            </a:r>
            <a:r>
              <a:rPr lang="en-GB" sz="1400" dirty="0" smtClean="0">
                <a:latin typeface="Trebuchet MS" charset="0"/>
                <a:ea typeface="ＭＳ Ｐゴシック" charset="0"/>
                <a:hlinkClick r:id="rId2"/>
              </a:rPr>
              <a:t>www.scottishrecovery.net; (Amering</a:t>
            </a:r>
            <a:r>
              <a:rPr lang="en-GB" sz="1400" dirty="0" smtClean="0">
                <a:latin typeface="Trebuchet MS" charset="0"/>
                <a:ea typeface="ＭＳ Ｐゴシック" charset="0"/>
              </a:rPr>
              <a:t> &amp; </a:t>
            </a:r>
            <a:r>
              <a:rPr lang="en-GB" sz="1400" dirty="0" err="1" smtClean="0">
                <a:latin typeface="Trebuchet MS" charset="0"/>
                <a:ea typeface="ＭＳ Ｐゴシック" charset="0"/>
              </a:rPr>
              <a:t>Schmolke</a:t>
            </a:r>
            <a:r>
              <a:rPr lang="en-GB" sz="1400" dirty="0" smtClean="0">
                <a:latin typeface="Trebuchet MS" charset="0"/>
                <a:ea typeface="ＭＳ Ｐゴシック" charset="0"/>
              </a:rPr>
              <a:t>, 2009 p.17)</a:t>
            </a:r>
            <a:endParaRPr lang="en-GB" dirty="0">
              <a:latin typeface="Trebuchet MS" charset="0"/>
              <a:ea typeface="ＭＳ Ｐゴシック" charset="0"/>
            </a:endParaRPr>
          </a:p>
        </p:txBody>
      </p:sp>
    </p:spTree>
    <p:extLst>
      <p:ext uri="{BB962C8B-B14F-4D97-AF65-F5344CB8AC3E}">
        <p14:creationId xmlns:p14="http://schemas.microsoft.com/office/powerpoint/2010/main" val="20016969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33400" y="685801"/>
            <a:ext cx="8042275" cy="673100"/>
          </a:xfrm>
        </p:spPr>
        <p:txBody>
          <a:bodyPr/>
          <a:lstStyle/>
          <a:p>
            <a:pPr eaLnBrk="1" hangingPunct="1"/>
            <a:r>
              <a:rPr lang="en-GB" dirty="0">
                <a:latin typeface="Trebuchet MS" charset="0"/>
                <a:ea typeface="ＭＳ Ｐゴシック" charset="0"/>
                <a:cs typeface="ＭＳ Ｐゴシック" charset="0"/>
              </a:rPr>
              <a:t>Describing </a:t>
            </a:r>
            <a:r>
              <a:rPr lang="en-GB" dirty="0" smtClean="0">
                <a:latin typeface="Trebuchet MS" charset="0"/>
                <a:ea typeface="ＭＳ Ｐゴシック" charset="0"/>
                <a:cs typeface="ＭＳ Ｐゴシック" charset="0"/>
              </a:rPr>
              <a:t>Hope (e.g. </a:t>
            </a:r>
            <a:r>
              <a:rPr lang="en-GB" dirty="0" err="1" smtClean="0">
                <a:latin typeface="Trebuchet MS" charset="0"/>
                <a:ea typeface="ＭＳ Ｐゴシック" charset="0"/>
                <a:cs typeface="ＭＳ Ｐゴシック" charset="0"/>
              </a:rPr>
              <a:t>Solnit</a:t>
            </a:r>
            <a:r>
              <a:rPr lang="en-GB" dirty="0" smtClean="0">
                <a:latin typeface="Trebuchet MS" charset="0"/>
                <a:ea typeface="ＭＳ Ｐゴシック" charset="0"/>
                <a:cs typeface="ＭＳ Ｐゴシック" charset="0"/>
              </a:rPr>
              <a:t>, 2016) </a:t>
            </a:r>
            <a:endParaRPr lang="en-GB" dirty="0">
              <a:latin typeface="Trebuchet MS" charset="0"/>
              <a:ea typeface="ＭＳ Ｐゴシック" charset="0"/>
              <a:cs typeface="ＭＳ Ｐゴシック" charset="0"/>
            </a:endParaRPr>
          </a:p>
        </p:txBody>
      </p:sp>
      <p:sp>
        <p:nvSpPr>
          <p:cNvPr id="22531" name="Content Placeholder 2"/>
          <p:cNvSpPr>
            <a:spLocks noGrp="1"/>
          </p:cNvSpPr>
          <p:nvPr>
            <p:ph idx="1"/>
          </p:nvPr>
        </p:nvSpPr>
        <p:spPr>
          <a:xfrm>
            <a:off x="304800" y="1816100"/>
            <a:ext cx="8594725" cy="4279900"/>
          </a:xfrm>
        </p:spPr>
        <p:txBody>
          <a:bodyPr/>
          <a:lstStyle/>
          <a:p>
            <a:pPr algn="ctr"/>
            <a:r>
              <a:rPr lang="en-GB" sz="2400" b="0" i="1" dirty="0">
                <a:latin typeface="Trebuchet MS" charset="0"/>
                <a:ea typeface="ＭＳ Ｐゴシック" charset="0"/>
                <a:cs typeface="ＭＳ Ｐゴシック" charset="0"/>
              </a:rPr>
              <a:t>‘ ...is not a sunny everything-is-getting-better narrative, though it may be a counter to the everything-is getting-worse one’</a:t>
            </a:r>
          </a:p>
          <a:p>
            <a:pPr algn="ctr" eaLnBrk="1" hangingPunct="1">
              <a:buFontTx/>
              <a:buNone/>
            </a:pPr>
            <a:endParaRPr lang="en-GB" sz="2400" b="0" i="1" dirty="0" smtClean="0">
              <a:latin typeface="Trebuchet MS" charset="0"/>
              <a:ea typeface="ＭＳ Ｐゴシック" charset="0"/>
              <a:cs typeface="ＭＳ Ｐゴシック" charset="0"/>
            </a:endParaRPr>
          </a:p>
          <a:p>
            <a:pPr algn="ctr" eaLnBrk="1" hangingPunct="1">
              <a:buFontTx/>
              <a:buNone/>
            </a:pPr>
            <a:r>
              <a:rPr lang="en-GB" sz="2400" b="0" i="1" dirty="0" smtClean="0">
                <a:latin typeface="Trebuchet MS" charset="0"/>
                <a:ea typeface="ＭＳ Ｐゴシック" charset="0"/>
                <a:cs typeface="ＭＳ Ｐゴシック" charset="0"/>
              </a:rPr>
              <a:t>‘...is about broad perspectives with specific possibilities, ones that invite or demand that we act’</a:t>
            </a:r>
          </a:p>
          <a:p>
            <a:pPr eaLnBrk="1" hangingPunct="1">
              <a:buFontTx/>
              <a:buNone/>
            </a:pPr>
            <a:endParaRPr lang="en-GB" sz="1800" dirty="0" smtClean="0">
              <a:latin typeface="Trebuchet MS" charset="0"/>
              <a:ea typeface="ＭＳ Ｐゴシック" charset="0"/>
              <a:cs typeface="ＭＳ Ｐゴシック" charset="0"/>
            </a:endParaRPr>
          </a:p>
          <a:p>
            <a:pPr eaLnBrk="1" hangingPunct="1">
              <a:buFontTx/>
              <a:buNone/>
            </a:pPr>
            <a:endParaRPr lang="en-GB" sz="1800" dirty="0">
              <a:latin typeface="Trebuchet MS" charset="0"/>
              <a:ea typeface="ＭＳ Ｐゴシック" charset="0"/>
              <a:cs typeface="ＭＳ Ｐゴシック" charset="0"/>
            </a:endParaRPr>
          </a:p>
          <a:p>
            <a:pPr algn="ctr" eaLnBrk="1" hangingPunct="1">
              <a:buFontTx/>
              <a:buNone/>
            </a:pPr>
            <a:r>
              <a:rPr lang="en-GB" b="0" i="1" dirty="0" smtClean="0">
                <a:latin typeface="Trebuchet MS" charset="0"/>
                <a:ea typeface="ＭＳ Ｐゴシック" charset="0"/>
                <a:cs typeface="ＭＳ Ｐゴシック" charset="0"/>
              </a:rPr>
              <a:t>‘ ...hope without critical thinking is naivety </a:t>
            </a:r>
            <a:r>
              <a:rPr lang="en-GB" b="0" dirty="0" smtClean="0">
                <a:latin typeface="Trebuchet MS" charset="0"/>
                <a:ea typeface="ＭＳ Ｐゴシック" charset="0"/>
                <a:cs typeface="ＭＳ Ｐゴシック" charset="0"/>
              </a:rPr>
              <a:t>‘ (Maria </a:t>
            </a:r>
            <a:r>
              <a:rPr lang="en-GB" b="0" dirty="0" err="1" smtClean="0">
                <a:latin typeface="Trebuchet MS" charset="0"/>
                <a:ea typeface="ＭＳ Ｐゴシック" charset="0"/>
                <a:cs typeface="ＭＳ Ｐゴシック" charset="0"/>
              </a:rPr>
              <a:t>Popova</a:t>
            </a:r>
            <a:r>
              <a:rPr lang="en-GB" b="0" dirty="0" smtClean="0">
                <a:latin typeface="Trebuchet MS" charset="0"/>
                <a:ea typeface="ＭＳ Ｐゴシック" charset="0"/>
                <a:cs typeface="ＭＳ Ｐゴシック" charset="0"/>
              </a:rPr>
              <a:t>)</a:t>
            </a:r>
            <a:endParaRPr lang="en-GB" b="0"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5247348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2. Orientation </a:t>
            </a:r>
            <a:br>
              <a:rPr lang="en-US" dirty="0" smtClean="0"/>
            </a:br>
            <a:r>
              <a:rPr lang="en-US" dirty="0" smtClean="0"/>
              <a:t/>
            </a:r>
            <a:br>
              <a:rPr lang="en-US" dirty="0" smtClean="0"/>
            </a:br>
            <a:r>
              <a:rPr lang="en-US" dirty="0" smtClean="0"/>
              <a:t>Who/what does it involve, and when/where did it happen?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9400" y="360000"/>
            <a:ext cx="8661400" cy="561600"/>
          </a:xfrm>
        </p:spPr>
        <p:txBody>
          <a:bodyPr/>
          <a:lstStyle/>
          <a:p>
            <a:r>
              <a:rPr lang="en-US" dirty="0"/>
              <a:t>2. Orientation - Who/what does it involve, and when/</a:t>
            </a:r>
            <a:r>
              <a:rPr lang="en-US" dirty="0" smtClean="0"/>
              <a:t>where did it happen? </a:t>
            </a:r>
            <a:endParaRPr lang="en-US" dirty="0"/>
          </a:p>
        </p:txBody>
      </p:sp>
      <p:sp>
        <p:nvSpPr>
          <p:cNvPr id="6" name="Content Placeholder 5"/>
          <p:cNvSpPr>
            <a:spLocks noGrp="1"/>
          </p:cNvSpPr>
          <p:nvPr>
            <p:ph type="body" sz="quarter" idx="10"/>
          </p:nvPr>
        </p:nvSpPr>
        <p:spPr>
          <a:xfrm>
            <a:off x="342900" y="1524000"/>
            <a:ext cx="8331200" cy="4864100"/>
          </a:xfrm>
          <a:solidFill>
            <a:schemeClr val="bg1"/>
          </a:solidFill>
        </p:spPr>
        <p:txBody>
          <a:bodyPr/>
          <a:lstStyle/>
          <a:p>
            <a:pPr marL="0" indent="0">
              <a:buNone/>
            </a:pPr>
            <a:r>
              <a:rPr lang="en-GB" dirty="0" smtClean="0">
                <a:solidFill>
                  <a:srgbClr val="0170BC"/>
                </a:solidFill>
              </a:rPr>
              <a:t>Person with ASD</a:t>
            </a:r>
            <a:r>
              <a:rPr lang="en-GB" b="0" dirty="0" smtClean="0">
                <a:solidFill>
                  <a:srgbClr val="0170BC"/>
                </a:solidFill>
              </a:rPr>
              <a:t> </a:t>
            </a:r>
          </a:p>
          <a:p>
            <a:pPr>
              <a:buFont typeface="Arial"/>
              <a:buChar char="•"/>
            </a:pPr>
            <a:r>
              <a:rPr lang="en-GB" b="0" dirty="0" smtClean="0"/>
              <a:t>  54</a:t>
            </a:r>
            <a:r>
              <a:rPr lang="en-GB" b="0" dirty="0"/>
              <a:t>-year-old </a:t>
            </a:r>
            <a:r>
              <a:rPr lang="en-GB" b="0" dirty="0" smtClean="0"/>
              <a:t>woman</a:t>
            </a:r>
            <a:r>
              <a:rPr lang="en-GB" dirty="0" smtClean="0"/>
              <a:t>: </a:t>
            </a:r>
            <a:r>
              <a:rPr lang="en-GB" b="0" dirty="0" smtClean="0"/>
              <a:t>late </a:t>
            </a:r>
            <a:r>
              <a:rPr lang="en-GB" b="0" dirty="0"/>
              <a:t>diagnosis of autism spectrum disorder (ASD) </a:t>
            </a:r>
            <a:r>
              <a:rPr lang="en-GB" b="0" dirty="0" smtClean="0"/>
              <a:t>(in her 40s)</a:t>
            </a:r>
            <a:r>
              <a:rPr lang="en-GB" dirty="0" smtClean="0"/>
              <a:t>; </a:t>
            </a:r>
            <a:r>
              <a:rPr lang="en-GB" b="0" dirty="0" smtClean="0"/>
              <a:t>chronic anxiety (from predominantly communication issues)</a:t>
            </a:r>
            <a:r>
              <a:rPr lang="en-IE" b="0" dirty="0" smtClean="0"/>
              <a:t> </a:t>
            </a:r>
            <a:endParaRPr lang="en-US" dirty="0" smtClean="0"/>
          </a:p>
          <a:p>
            <a:pPr>
              <a:buFont typeface="Arial"/>
              <a:buChar char="•"/>
            </a:pPr>
            <a:r>
              <a:rPr lang="en-US" b="0" dirty="0" smtClean="0"/>
              <a:t>  reported feelings of hopelessness, dejection, beaten down, stereotyped, hurt </a:t>
            </a:r>
            <a:r>
              <a:rPr lang="en-US" b="0" i="1" dirty="0" smtClean="0"/>
              <a:t>[occupying a social-psychological borderland of otherness and difference]</a:t>
            </a:r>
          </a:p>
          <a:p>
            <a:pPr>
              <a:buFont typeface="Arial"/>
              <a:buChar char="•"/>
            </a:pPr>
            <a:r>
              <a:rPr lang="en-US" b="0" dirty="0" smtClean="0"/>
              <a:t>  bright, articulate, insightful, witty</a:t>
            </a:r>
          </a:p>
          <a:p>
            <a:pPr>
              <a:buFont typeface="Arial"/>
              <a:buChar char="•"/>
            </a:pPr>
            <a:r>
              <a:rPr lang="en-GB" b="0" dirty="0" smtClean="0">
                <a:ea typeface="ＭＳ Ｐゴシック" charset="0"/>
                <a:cs typeface="ＭＳ Ｐゴシック" charset="0"/>
              </a:rPr>
              <a:t>  living </a:t>
            </a:r>
            <a:r>
              <a:rPr lang="en-GB" b="0" dirty="0">
                <a:ea typeface="ＭＳ Ｐゴシック" charset="0"/>
                <a:cs typeface="ＭＳ Ｐゴシック" charset="0"/>
              </a:rPr>
              <a:t>independently </a:t>
            </a:r>
            <a:r>
              <a:rPr lang="en-GB" b="0" dirty="0" smtClean="0">
                <a:ea typeface="ＭＳ Ｐゴシック" charset="0"/>
                <a:cs typeface="ＭＳ Ｐゴシック" charset="0"/>
              </a:rPr>
              <a:t>but </a:t>
            </a:r>
            <a:r>
              <a:rPr lang="en-GB" b="0" dirty="0">
                <a:ea typeface="ＭＳ Ｐゴシック" charset="0"/>
                <a:cs typeface="ＭＳ Ｐゴシック" charset="0"/>
              </a:rPr>
              <a:t>not </a:t>
            </a:r>
            <a:r>
              <a:rPr lang="en-GB" b="0" dirty="0" smtClean="0">
                <a:ea typeface="ＭＳ Ｐゴシック" charset="0"/>
                <a:cs typeface="ＭＳ Ｐゴシック" charset="0"/>
              </a:rPr>
              <a:t>in paid employed </a:t>
            </a:r>
            <a:r>
              <a:rPr lang="en-US" b="0" dirty="0" smtClean="0"/>
              <a:t>; recent family </a:t>
            </a:r>
            <a:r>
              <a:rPr lang="en-US" b="0" dirty="0" err="1" smtClean="0"/>
              <a:t>carer</a:t>
            </a:r>
            <a:endParaRPr lang="en-US" b="0" dirty="0" smtClean="0"/>
          </a:p>
          <a:p>
            <a:pPr>
              <a:buFont typeface="Arial"/>
              <a:buChar char="•"/>
            </a:pPr>
            <a:r>
              <a:rPr lang="en-US" b="0" dirty="0" smtClean="0"/>
              <a:t>  </a:t>
            </a:r>
            <a:r>
              <a:rPr lang="en-US" b="0" dirty="0" err="1" smtClean="0"/>
              <a:t>s</a:t>
            </a:r>
            <a:r>
              <a:rPr lang="en-IE" b="0" dirty="0" smtClean="0"/>
              <a:t>ignficant communication </a:t>
            </a:r>
            <a:r>
              <a:rPr lang="en-IE" b="0" dirty="0"/>
              <a:t>issues </a:t>
            </a:r>
            <a:r>
              <a:rPr lang="en-US" b="0" dirty="0"/>
              <a:t>with </a:t>
            </a:r>
            <a:r>
              <a:rPr lang="en-US" b="0" dirty="0" smtClean="0"/>
              <a:t>family and others ; communication  breakdown &amp; miscommunication on a daily, moment-by-moment basis </a:t>
            </a:r>
          </a:p>
          <a:p>
            <a:pPr>
              <a:buFont typeface="Arial"/>
              <a:buChar char="•"/>
            </a:pPr>
            <a:r>
              <a:rPr lang="en-US" b="0" dirty="0" smtClean="0"/>
              <a:t>  seeking assessment, guidance &amp; support (“</a:t>
            </a:r>
            <a:r>
              <a:rPr lang="en-US" b="0" i="1" dirty="0" smtClean="0"/>
              <a:t>I can speak but…</a:t>
            </a:r>
            <a:r>
              <a:rPr lang="en-US" b="0" dirty="0" smtClean="0"/>
              <a:t>”)</a:t>
            </a:r>
            <a:endParaRPr lang="en-US" b="0" dirty="0"/>
          </a:p>
        </p:txBody>
      </p:sp>
      <p:sp>
        <p:nvSpPr>
          <p:cNvPr id="7" name="Content Placeholder 6"/>
          <p:cNvSpPr>
            <a:spLocks noGrp="1"/>
          </p:cNvSpPr>
          <p:nvPr>
            <p:ph type="body" sz="quarter" idx="11"/>
          </p:nvPr>
        </p:nvSpPr>
        <p:spPr/>
        <p:txBody>
          <a:bodyPr/>
          <a:lstStyle/>
          <a:p>
            <a:endParaRPr lang="en-US" dirty="0"/>
          </a:p>
          <a:p>
            <a:endParaRPr lang="en-US" dirty="0" smtClean="0"/>
          </a:p>
          <a:p>
            <a:endParaRPr lang="en-US" dirty="0"/>
          </a:p>
          <a:p>
            <a:endParaRPr lang="en-US" dirty="0"/>
          </a:p>
        </p:txBody>
      </p:sp>
      <p:pic>
        <p:nvPicPr>
          <p:cNvPr id="2" name="Picture 1" descr="screenshot_29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100" y="5608168"/>
            <a:ext cx="2247900" cy="1249832"/>
          </a:xfrm>
          <a:prstGeom prst="rect">
            <a:avLst/>
          </a:prstGeom>
        </p:spPr>
      </p:pic>
    </p:spTree>
    <p:extLst>
      <p:ext uri="{BB962C8B-B14F-4D97-AF65-F5344CB8AC3E}">
        <p14:creationId xmlns:p14="http://schemas.microsoft.com/office/powerpoint/2010/main" val="28871957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360000"/>
            <a:ext cx="8915400" cy="561600"/>
          </a:xfrm>
        </p:spPr>
        <p:txBody>
          <a:bodyPr/>
          <a:lstStyle/>
          <a:p>
            <a:r>
              <a:rPr lang="en-US" dirty="0"/>
              <a:t>2. Orientation - Who/what does it involve, and when/where? </a:t>
            </a:r>
          </a:p>
        </p:txBody>
      </p:sp>
      <p:sp>
        <p:nvSpPr>
          <p:cNvPr id="6" name="Content Placeholder 5"/>
          <p:cNvSpPr>
            <a:spLocks noGrp="1"/>
          </p:cNvSpPr>
          <p:nvPr>
            <p:ph type="body" sz="quarter" idx="10"/>
          </p:nvPr>
        </p:nvSpPr>
        <p:spPr>
          <a:xfrm>
            <a:off x="330200" y="1473200"/>
            <a:ext cx="7999413" cy="4800599"/>
          </a:xfrm>
          <a:solidFill>
            <a:schemeClr val="bg1"/>
          </a:solidFill>
        </p:spPr>
        <p:txBody>
          <a:bodyPr/>
          <a:lstStyle/>
          <a:p>
            <a:pPr lvl="0">
              <a:spcBef>
                <a:spcPts val="900"/>
              </a:spcBef>
              <a:buClr>
                <a:schemeClr val="tx2"/>
              </a:buClr>
              <a:defRPr/>
            </a:pPr>
            <a:r>
              <a:rPr lang="en-US" sz="1800" dirty="0" smtClean="0">
                <a:solidFill>
                  <a:srgbClr val="0170BC"/>
                </a:solidFill>
              </a:rPr>
              <a:t>Therapist</a:t>
            </a:r>
          </a:p>
          <a:p>
            <a:pPr marL="276225" lvl="0" indent="-276225">
              <a:spcBef>
                <a:spcPts val="900"/>
              </a:spcBef>
              <a:buClr>
                <a:schemeClr val="tx2"/>
              </a:buClr>
              <a:buFont typeface="Arial" panose="020B0604020202020204" pitchFamily="34" charset="0"/>
              <a:buChar char="‒"/>
              <a:defRPr/>
            </a:pPr>
            <a:r>
              <a:rPr lang="en-US" sz="1800" b="0" dirty="0" smtClean="0"/>
              <a:t>therapist at same age/ life-stage </a:t>
            </a:r>
          </a:p>
          <a:p>
            <a:pPr marL="276225" lvl="0" indent="-276225">
              <a:spcBef>
                <a:spcPts val="900"/>
              </a:spcBef>
              <a:buClr>
                <a:schemeClr val="tx2"/>
              </a:buClr>
              <a:buFont typeface="Arial" panose="020B0604020202020204" pitchFamily="34" charset="0"/>
              <a:buChar char="‒"/>
              <a:defRPr/>
            </a:pPr>
            <a:r>
              <a:rPr lang="en-US" sz="1800" b="0" dirty="0" smtClean="0"/>
              <a:t>philosophy of intervention? </a:t>
            </a:r>
          </a:p>
          <a:p>
            <a:pPr marL="276225" indent="-276225">
              <a:spcBef>
                <a:spcPts val="900"/>
              </a:spcBef>
              <a:buClr>
                <a:schemeClr val="tx2"/>
              </a:buClr>
              <a:buFont typeface="Arial" panose="020B0604020202020204" pitchFamily="34" charset="0"/>
              <a:buChar char="‒"/>
              <a:defRPr/>
            </a:pPr>
            <a:r>
              <a:rPr lang="en-US" sz="1800" b="0" dirty="0" smtClean="0"/>
              <a:t> </a:t>
            </a:r>
            <a:r>
              <a:rPr lang="en-GB" sz="1800" b="0" dirty="0" smtClean="0"/>
              <a:t>‘therapist-as-expert’ and ‘client-as-error-maker’ </a:t>
            </a:r>
            <a:r>
              <a:rPr lang="en-US" sz="1800" b="0" dirty="0" smtClean="0">
                <a:solidFill>
                  <a:srgbClr val="0170BC"/>
                </a:solidFill>
              </a:rPr>
              <a:t>(</a:t>
            </a:r>
            <a:r>
              <a:rPr lang="en-US" sz="1800" b="0" dirty="0" err="1" smtClean="0">
                <a:solidFill>
                  <a:srgbClr val="0170BC"/>
                </a:solidFill>
              </a:rPr>
              <a:t>Kovarsky</a:t>
            </a:r>
            <a:r>
              <a:rPr lang="en-US" sz="1800" b="0" dirty="0" smtClean="0">
                <a:solidFill>
                  <a:srgbClr val="0170BC"/>
                </a:solidFill>
              </a:rPr>
              <a:t> &amp; </a:t>
            </a:r>
            <a:r>
              <a:rPr lang="de-DE" sz="1800" b="0" dirty="0" smtClean="0">
                <a:solidFill>
                  <a:srgbClr val="0170BC"/>
                </a:solidFill>
              </a:rPr>
              <a:t>Maxwell, 1992) </a:t>
            </a:r>
            <a:r>
              <a:rPr lang="de-DE" sz="1800" b="0" dirty="0" smtClean="0"/>
              <a:t>traditional</a:t>
            </a:r>
            <a:r>
              <a:rPr lang="de-DE" sz="1800" b="0" dirty="0" smtClean="0">
                <a:solidFill>
                  <a:srgbClr val="0170BC"/>
                </a:solidFill>
              </a:rPr>
              <a:t> </a:t>
            </a:r>
            <a:r>
              <a:rPr lang="en-GB" sz="1800" b="0" dirty="0" smtClean="0"/>
              <a:t>role - challenge these roles</a:t>
            </a:r>
          </a:p>
          <a:p>
            <a:pPr marL="276225" indent="-276225">
              <a:spcBef>
                <a:spcPts val="900"/>
              </a:spcBef>
              <a:buClr>
                <a:schemeClr val="tx2"/>
              </a:buClr>
              <a:buFont typeface="Arial" panose="020B0604020202020204" pitchFamily="34" charset="0"/>
              <a:buChar char="‒"/>
              <a:defRPr/>
            </a:pPr>
            <a:r>
              <a:rPr lang="en-US" sz="1800" b="0" i="1" dirty="0" smtClean="0"/>
              <a:t>‘Therapy became a succession of contrived tasks that had little to do with reality. The behaviors I acquired could be likened to an elaborate set of parlor tricks’ (</a:t>
            </a:r>
            <a:r>
              <a:rPr lang="en-US" sz="1800" b="0" i="1" dirty="0" err="1" smtClean="0"/>
              <a:t>Chubrich</a:t>
            </a:r>
            <a:r>
              <a:rPr lang="en-US" sz="1800" b="0" i="1" dirty="0" smtClean="0"/>
              <a:t>, 1978: 71)</a:t>
            </a:r>
            <a:endParaRPr lang="en-US" sz="1800" b="0" dirty="0" smtClean="0"/>
          </a:p>
          <a:p>
            <a:pPr marL="276225" indent="-276225">
              <a:spcBef>
                <a:spcPts val="900"/>
              </a:spcBef>
              <a:buClr>
                <a:schemeClr val="tx2"/>
              </a:buClr>
              <a:buFont typeface="Arial" panose="020B0604020202020204" pitchFamily="34" charset="0"/>
              <a:buChar char="‒"/>
              <a:defRPr/>
            </a:pPr>
            <a:r>
              <a:rPr lang="en-US" sz="1800" b="0" dirty="0" smtClean="0"/>
              <a:t>influenced by </a:t>
            </a:r>
            <a:r>
              <a:rPr lang="en-US" sz="1800" dirty="0" smtClean="0"/>
              <a:t>dynamic of interaction </a:t>
            </a:r>
            <a:r>
              <a:rPr lang="en-US" sz="1800" b="0" dirty="0" smtClean="0"/>
              <a:t>from the outset - </a:t>
            </a:r>
            <a:r>
              <a:rPr lang="en-US" sz="1800" b="0" dirty="0" err="1" smtClean="0"/>
              <a:t>s</a:t>
            </a:r>
            <a:r>
              <a:rPr lang="en-GB" sz="1800" b="0" dirty="0" err="1" smtClean="0"/>
              <a:t>eemed</a:t>
            </a:r>
            <a:r>
              <a:rPr lang="en-GB" sz="1800" b="0" dirty="0" smtClean="0"/>
              <a:t> to be occupying </a:t>
            </a:r>
            <a:r>
              <a:rPr lang="en-GB" sz="1800" dirty="0" smtClean="0"/>
              <a:t>a cultural- clinical borderland  </a:t>
            </a:r>
            <a:r>
              <a:rPr lang="en-US" sz="1800" b="0" dirty="0" smtClean="0"/>
              <a:t>- </a:t>
            </a:r>
            <a:r>
              <a:rPr lang="en-GB" sz="1800" b="0" dirty="0" smtClean="0"/>
              <a:t>a different approach was needed and emerged </a:t>
            </a:r>
          </a:p>
          <a:p>
            <a:pPr marL="276225" lvl="0" indent="-276225">
              <a:spcBef>
                <a:spcPts val="900"/>
              </a:spcBef>
              <a:buClr>
                <a:schemeClr val="tx2"/>
              </a:buClr>
              <a:buFont typeface="Arial" panose="020B0604020202020204" pitchFamily="34" charset="0"/>
              <a:buChar char="‒"/>
              <a:defRPr/>
            </a:pPr>
            <a:r>
              <a:rPr lang="en-US" sz="1800" b="0" dirty="0" smtClean="0"/>
              <a:t>a challenge, but a freedom </a:t>
            </a:r>
            <a:r>
              <a:rPr lang="en-US" sz="1800" dirty="0" smtClean="0"/>
              <a:t>to work alongside each other </a:t>
            </a:r>
            <a:r>
              <a:rPr lang="en-US" sz="1800" b="0" dirty="0" smtClean="0"/>
              <a:t>differently in a university clinic/elsewhere (e.g. art gallery, restaurants, classroom, library etc.)</a:t>
            </a:r>
          </a:p>
          <a:p>
            <a:pPr marL="276225" lvl="0" indent="-276225">
              <a:spcBef>
                <a:spcPts val="900"/>
              </a:spcBef>
              <a:buClr>
                <a:schemeClr val="tx2"/>
              </a:buClr>
              <a:buFont typeface="Arial" panose="020B0604020202020204" pitchFamily="34" charset="0"/>
              <a:buChar char="‒"/>
              <a:defRPr/>
            </a:pPr>
            <a:endParaRPr lang="en-US" sz="1800" b="0" dirty="0" smtClean="0"/>
          </a:p>
        </p:txBody>
      </p:sp>
      <p:sp>
        <p:nvSpPr>
          <p:cNvPr id="7" name="Content Placeholder 6"/>
          <p:cNvSpPr>
            <a:spLocks noGrp="1"/>
          </p:cNvSpPr>
          <p:nvPr>
            <p:ph type="body" sz="quarter" idx="11"/>
          </p:nvPr>
        </p:nvSpPr>
        <p:spPr/>
        <p:txBody>
          <a:bodyPr/>
          <a:lstStyle/>
          <a:p>
            <a:endParaRPr lang="en-US" dirty="0"/>
          </a:p>
          <a:p>
            <a:endParaRPr lang="en-US" dirty="0" smtClean="0"/>
          </a:p>
          <a:p>
            <a:endParaRPr lang="en-US" dirty="0"/>
          </a:p>
          <a:p>
            <a:endParaRPr lang="en-US" dirty="0"/>
          </a:p>
        </p:txBody>
      </p:sp>
      <p:pic>
        <p:nvPicPr>
          <p:cNvPr id="8" name="Picture 7" descr="screenshot_29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100" y="5608168"/>
            <a:ext cx="2247900" cy="1249832"/>
          </a:xfrm>
          <a:prstGeom prst="rect">
            <a:avLst/>
          </a:prstGeom>
        </p:spPr>
      </p:pic>
    </p:spTree>
    <p:extLst>
      <p:ext uri="{BB962C8B-B14F-4D97-AF65-F5344CB8AC3E}">
        <p14:creationId xmlns:p14="http://schemas.microsoft.com/office/powerpoint/2010/main" val="28871957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3. Complicating Action </a:t>
            </a:r>
            <a:br>
              <a:rPr lang="en-US" dirty="0" smtClean="0"/>
            </a:br>
            <a:r>
              <a:rPr lang="en-US" dirty="0" smtClean="0"/>
              <a:t/>
            </a:r>
            <a:br>
              <a:rPr lang="en-US" dirty="0" smtClean="0"/>
            </a:br>
            <a:r>
              <a:rPr lang="en-US" dirty="0" smtClean="0"/>
              <a:t>Then what happened?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60000"/>
            <a:ext cx="8062913" cy="363900"/>
          </a:xfrm>
        </p:spPr>
        <p:txBody>
          <a:bodyPr/>
          <a:lstStyle/>
          <a:p>
            <a:r>
              <a:rPr lang="en-US" dirty="0"/>
              <a:t>3. Complicating Action - Then what happened</a:t>
            </a:r>
            <a:r>
              <a:rPr lang="en-US" dirty="0" smtClean="0"/>
              <a:t>?</a:t>
            </a:r>
            <a:endParaRPr lang="en-US" dirty="0"/>
          </a:p>
        </p:txBody>
      </p:sp>
      <p:sp>
        <p:nvSpPr>
          <p:cNvPr id="10" name="Text Placeholder 9"/>
          <p:cNvSpPr>
            <a:spLocks noGrp="1"/>
          </p:cNvSpPr>
          <p:nvPr>
            <p:ph type="body" sz="quarter" idx="10"/>
          </p:nvPr>
        </p:nvSpPr>
        <p:spPr>
          <a:xfrm>
            <a:off x="368300" y="1651000"/>
            <a:ext cx="8280400" cy="4711700"/>
          </a:xfrm>
        </p:spPr>
        <p:txBody>
          <a:bodyPr/>
          <a:lstStyle/>
          <a:p>
            <a:r>
              <a:rPr lang="en-IE" dirty="0" smtClean="0">
                <a:solidFill>
                  <a:srgbClr val="000090"/>
                </a:solidFill>
              </a:rPr>
              <a:t>Daily communication dilemmas (Walsh &amp; Delmar, 2011) </a:t>
            </a:r>
          </a:p>
          <a:p>
            <a:r>
              <a:rPr lang="en-IE" b="0" i="1" dirty="0" smtClean="0"/>
              <a:t>‘IT’S NOT THE ASPERGER’S THAT CAUSES ANXIETY, IT’S THE COMMUNICATION (LEAVE IT IN CAPS!)’</a:t>
            </a:r>
            <a:endParaRPr lang="en-IE" b="0" dirty="0" smtClean="0">
              <a:solidFill>
                <a:srgbClr val="000090"/>
              </a:solidFill>
            </a:endParaRPr>
          </a:p>
          <a:p>
            <a:r>
              <a:rPr lang="en-IE" sz="1800" b="0" i="1" dirty="0" smtClean="0"/>
              <a:t>‘I’m </a:t>
            </a:r>
            <a:r>
              <a:rPr lang="en-IE" sz="1800" b="0" i="1" dirty="0"/>
              <a:t>afraid of myself not understanding </a:t>
            </a:r>
            <a:r>
              <a:rPr lang="en-IE" sz="1800" b="0" i="1" dirty="0" smtClean="0"/>
              <a:t>people- people </a:t>
            </a:r>
            <a:r>
              <a:rPr lang="en-IE" sz="1800" b="0" i="1" dirty="0"/>
              <a:t>can use words to trip me </a:t>
            </a:r>
            <a:r>
              <a:rPr lang="en-IE" sz="1800" b="0" i="1" dirty="0" smtClean="0"/>
              <a:t>up’ </a:t>
            </a:r>
            <a:endParaRPr lang="en-IE" sz="1800" b="0" dirty="0"/>
          </a:p>
          <a:p>
            <a:r>
              <a:rPr lang="en-IE" sz="1800" b="0" i="1" dirty="0" smtClean="0"/>
              <a:t>‘Why </a:t>
            </a:r>
            <a:r>
              <a:rPr lang="en-IE" sz="1800" b="0" i="1" dirty="0"/>
              <a:t>wouldn’t I be confused with </a:t>
            </a:r>
            <a:r>
              <a:rPr lang="en-IE" sz="1800" b="0" i="1" dirty="0" smtClean="0"/>
              <a:t>language, </a:t>
            </a:r>
            <a:r>
              <a:rPr lang="en-IE" sz="1800" b="0" i="1" dirty="0"/>
              <a:t>people have their own </a:t>
            </a:r>
            <a:r>
              <a:rPr lang="en-IE" sz="1800" b="0" i="1" dirty="0" smtClean="0"/>
              <a:t>meanings; People don’t say what they mean and often they don’t want to say what they mean’</a:t>
            </a:r>
            <a:endParaRPr lang="en-IE" sz="1800" b="0" dirty="0" smtClean="0"/>
          </a:p>
          <a:p>
            <a:r>
              <a:rPr lang="en-IE" sz="1800" b="0" i="1" dirty="0" smtClean="0"/>
              <a:t>‘My </a:t>
            </a:r>
            <a:r>
              <a:rPr lang="en-IE" sz="1800" b="0" i="1" dirty="0"/>
              <a:t>(conversational) ‘to and fro’ doesn’t swing like a</a:t>
            </a:r>
            <a:r>
              <a:rPr lang="en-IE" sz="1800" b="0" dirty="0"/>
              <a:t> </a:t>
            </a:r>
            <a:r>
              <a:rPr lang="en-IE" sz="1800" b="0" i="1" dirty="0" smtClean="0"/>
              <a:t>pendulum’</a:t>
            </a:r>
            <a:endParaRPr lang="en-IE" sz="1800" b="0" dirty="0"/>
          </a:p>
          <a:p>
            <a:r>
              <a:rPr lang="en-IE" sz="1800" b="0" i="1" dirty="0" smtClean="0"/>
              <a:t>‘Conversations </a:t>
            </a:r>
            <a:r>
              <a:rPr lang="en-IE" sz="1800" b="0" i="1" dirty="0"/>
              <a:t>fade and don’t get resolved- people need to give me </a:t>
            </a:r>
            <a:r>
              <a:rPr lang="en-IE" sz="1800" b="0" i="1" dirty="0" smtClean="0"/>
              <a:t>time [and they don’t]’ </a:t>
            </a:r>
            <a:endParaRPr lang="en-IE" sz="1800" b="0" dirty="0" smtClean="0"/>
          </a:p>
          <a:p>
            <a:r>
              <a:rPr lang="en-IE" sz="1800" b="0" i="1" dirty="0" smtClean="0"/>
              <a:t>‘Milk</a:t>
            </a:r>
            <a:r>
              <a:rPr lang="en-IE" sz="1800" b="0" i="1" dirty="0"/>
              <a:t>, bread, fear, </a:t>
            </a:r>
            <a:r>
              <a:rPr lang="en-IE" sz="1800" b="0" i="1" dirty="0" smtClean="0"/>
              <a:t>dread’ [shopping list] </a:t>
            </a:r>
          </a:p>
          <a:p>
            <a:r>
              <a:rPr lang="en-IE" sz="1800" b="0" i="1" dirty="0" smtClean="0"/>
              <a:t>‘Why do people laugh at me?’</a:t>
            </a:r>
            <a:endParaRPr lang="en-GB" sz="1800" dirty="0" smtClean="0"/>
          </a:p>
        </p:txBody>
      </p:sp>
      <p:sp>
        <p:nvSpPr>
          <p:cNvPr id="11" name="Text Placeholder 10"/>
          <p:cNvSpPr>
            <a:spLocks noGrp="1"/>
          </p:cNvSpPr>
          <p:nvPr>
            <p:ph type="body" sz="quarter" idx="11"/>
          </p:nvPr>
        </p:nvSpPr>
        <p:spPr>
          <a:xfrm>
            <a:off x="457200" y="749300"/>
            <a:ext cx="8496300" cy="469900"/>
          </a:xfrm>
        </p:spPr>
        <p:txBody>
          <a:bodyPr/>
          <a:lstStyle/>
          <a:p>
            <a:r>
              <a:rPr lang="en-US" dirty="0" smtClean="0"/>
              <a:t>Narrative moments : </a:t>
            </a:r>
            <a:r>
              <a:rPr lang="en-GB" dirty="0" smtClean="0"/>
              <a:t>issues pertaining to P’s sense of self and belonging were shared</a:t>
            </a:r>
            <a:endParaRPr lang="en-IE" dirty="0" smtClean="0"/>
          </a:p>
          <a:p>
            <a:endParaRPr lang="en-US" dirty="0"/>
          </a:p>
        </p:txBody>
      </p:sp>
      <p:pic>
        <p:nvPicPr>
          <p:cNvPr id="3" name="Picture 2" descr="screenshot_29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1550" y="5000333"/>
            <a:ext cx="1822450" cy="1857667"/>
          </a:xfrm>
          <a:prstGeom prst="rect">
            <a:avLst/>
          </a:prstGeom>
        </p:spPr>
      </p:pic>
    </p:spTree>
    <p:extLst>
      <p:ext uri="{BB962C8B-B14F-4D97-AF65-F5344CB8AC3E}">
        <p14:creationId xmlns:p14="http://schemas.microsoft.com/office/powerpoint/2010/main" val="3147138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Complicating Action - Then what happened?</a:t>
            </a:r>
            <a:r>
              <a:rPr lang="en-US" dirty="0" smtClean="0"/>
              <a:t/>
            </a:r>
            <a:br>
              <a:rPr lang="en-US" dirty="0" smtClean="0"/>
            </a:br>
            <a:endParaRPr lang="en-US" dirty="0"/>
          </a:p>
        </p:txBody>
      </p:sp>
      <p:sp>
        <p:nvSpPr>
          <p:cNvPr id="10" name="Text Placeholder 9"/>
          <p:cNvSpPr>
            <a:spLocks noGrp="1"/>
          </p:cNvSpPr>
          <p:nvPr>
            <p:ph type="body" sz="quarter" idx="10"/>
          </p:nvPr>
        </p:nvSpPr>
        <p:spPr>
          <a:xfrm>
            <a:off x="190500" y="1435100"/>
            <a:ext cx="8686800" cy="5105400"/>
          </a:xfrm>
        </p:spPr>
        <p:txBody>
          <a:bodyPr/>
          <a:lstStyle/>
          <a:p>
            <a:pPr marL="355600">
              <a:spcAft>
                <a:spcPts val="600"/>
              </a:spcAft>
              <a:buFont typeface="Arial"/>
              <a:buChar char="•"/>
            </a:pPr>
            <a:r>
              <a:rPr lang="en-GB" sz="1800" dirty="0" smtClean="0">
                <a:solidFill>
                  <a:srgbClr val="000090"/>
                </a:solidFill>
              </a:rPr>
              <a:t>  Difference/ Identity /otherness</a:t>
            </a:r>
          </a:p>
          <a:p>
            <a:pPr marL="355600" lvl="1" indent="0">
              <a:spcBef>
                <a:spcPts val="217"/>
              </a:spcBef>
              <a:spcAft>
                <a:spcPts val="600"/>
              </a:spcAft>
              <a:buClrTx/>
            </a:pPr>
            <a:r>
              <a:rPr lang="en-US" sz="1800" i="1" dirty="0" smtClean="0"/>
              <a:t>‘I knew I wasn’t just shy’ but ‘thought I was alright as a child’; </a:t>
            </a:r>
          </a:p>
          <a:p>
            <a:pPr marL="355600" lvl="1" indent="0">
              <a:spcBef>
                <a:spcPts val="217"/>
              </a:spcBef>
              <a:spcAft>
                <a:spcPts val="600"/>
              </a:spcAft>
              <a:buClrTx/>
            </a:pPr>
            <a:r>
              <a:rPr lang="en-US" sz="1800" i="1" dirty="0" smtClean="0"/>
              <a:t>‘ I’m an </a:t>
            </a:r>
            <a:r>
              <a:rPr lang="en-US" sz="1800" i="1" dirty="0" err="1" smtClean="0"/>
              <a:t>Aspie</a:t>
            </a:r>
            <a:r>
              <a:rPr lang="en-US" sz="1800" i="1" dirty="0" smtClean="0"/>
              <a:t>, you are </a:t>
            </a:r>
            <a:r>
              <a:rPr lang="en-US" sz="1800" i="1" dirty="0" err="1" smtClean="0"/>
              <a:t>neurotypical</a:t>
            </a:r>
            <a:r>
              <a:rPr lang="en-US" sz="1800" i="1" dirty="0" smtClean="0"/>
              <a:t>… but an </a:t>
            </a:r>
            <a:r>
              <a:rPr lang="en-US" sz="1800" i="1" dirty="0" err="1" smtClean="0"/>
              <a:t>Aspie</a:t>
            </a:r>
            <a:r>
              <a:rPr lang="en-US" sz="1800" i="1" dirty="0" smtClean="0"/>
              <a:t> is a snake’</a:t>
            </a:r>
          </a:p>
          <a:p>
            <a:pPr marL="355600" lvl="1" indent="0">
              <a:spcBef>
                <a:spcPts val="217"/>
              </a:spcBef>
              <a:spcAft>
                <a:spcPts val="600"/>
              </a:spcAft>
              <a:buClrTx/>
              <a:buNone/>
            </a:pPr>
            <a:r>
              <a:rPr lang="en-US" sz="1800" i="1" dirty="0" smtClean="0"/>
              <a:t>(</a:t>
            </a:r>
            <a:r>
              <a:rPr lang="en-US" sz="1800" i="1" dirty="0" err="1" smtClean="0"/>
              <a:t>c.f.’I</a:t>
            </a:r>
            <a:r>
              <a:rPr lang="en-US" sz="1800" i="1" dirty="0" smtClean="0"/>
              <a:t> feel like I am caught between two different worlds and I don’t fit into either one completely’</a:t>
            </a:r>
            <a:r>
              <a:rPr lang="en-US" sz="1800" dirty="0" smtClean="0"/>
              <a:t>)</a:t>
            </a:r>
            <a:endParaRPr lang="en-GB" sz="1800" dirty="0" smtClean="0">
              <a:solidFill>
                <a:srgbClr val="000090"/>
              </a:solidFill>
            </a:endParaRPr>
          </a:p>
          <a:p>
            <a:pPr marL="356400" lvl="2" indent="0">
              <a:spcAft>
                <a:spcPts val="600"/>
              </a:spcAft>
              <a:buNone/>
            </a:pPr>
            <a:r>
              <a:rPr lang="en-US" sz="1800" i="1" dirty="0" smtClean="0"/>
              <a:t>- ‘my </a:t>
            </a:r>
            <a:r>
              <a:rPr lang="en-US" sz="1800" i="1" dirty="0"/>
              <a:t>life was a journey: </a:t>
            </a:r>
            <a:r>
              <a:rPr lang="en-US" sz="1800" i="1" dirty="0" smtClean="0"/>
              <a:t>from not knowing </a:t>
            </a:r>
            <a:r>
              <a:rPr lang="en-US" sz="1800" i="1" dirty="0"/>
              <a:t>yourself </a:t>
            </a:r>
            <a:r>
              <a:rPr lang="en-US" sz="1800" i="1" dirty="0" smtClean="0"/>
              <a:t>to getting </a:t>
            </a:r>
            <a:r>
              <a:rPr lang="en-US" sz="1800" i="1" dirty="0"/>
              <a:t>to know yourself ; am I this? am I that</a:t>
            </a:r>
            <a:r>
              <a:rPr lang="en-US" sz="1800" i="1" dirty="0" smtClean="0"/>
              <a:t>?’ </a:t>
            </a:r>
            <a:r>
              <a:rPr lang="en-US" sz="1800" dirty="0" smtClean="0"/>
              <a:t>[fears of psychosis/schizophrenia]</a:t>
            </a:r>
            <a:endParaRPr lang="en-US" sz="1800" b="1" dirty="0" smtClean="0">
              <a:solidFill>
                <a:srgbClr val="000090"/>
              </a:solidFill>
            </a:endParaRPr>
          </a:p>
          <a:p>
            <a:pPr marL="355600" lvl="1" indent="0">
              <a:spcBef>
                <a:spcPts val="1417"/>
              </a:spcBef>
              <a:buClrTx/>
              <a:buFont typeface="Arial"/>
              <a:buChar char="•"/>
            </a:pPr>
            <a:r>
              <a:rPr lang="en-GB" sz="1800" dirty="0" smtClean="0">
                <a:solidFill>
                  <a:srgbClr val="000090"/>
                </a:solidFill>
              </a:rPr>
              <a:t> </a:t>
            </a:r>
            <a:r>
              <a:rPr lang="en-US" sz="1800" b="1" dirty="0" smtClean="0">
                <a:solidFill>
                  <a:srgbClr val="000090"/>
                </a:solidFill>
              </a:rPr>
              <a:t>Diagnosis </a:t>
            </a:r>
          </a:p>
          <a:p>
            <a:pPr marL="355600" lvl="1" indent="0">
              <a:spcBef>
                <a:spcPts val="1417"/>
              </a:spcBef>
              <a:buClrTx/>
              <a:buFontTx/>
              <a:buChar char="-"/>
            </a:pPr>
            <a:r>
              <a:rPr lang="en-GB" sz="1800" i="1" dirty="0" smtClean="0"/>
              <a:t>‘a </a:t>
            </a:r>
            <a:r>
              <a:rPr lang="en-GB" sz="1800" i="1" dirty="0"/>
              <a:t>relief</a:t>
            </a:r>
            <a:r>
              <a:rPr lang="en-GB" sz="1800" i="1" dirty="0" smtClean="0"/>
              <a:t>’ </a:t>
            </a:r>
            <a:r>
              <a:rPr lang="en-GB" sz="1800" dirty="0" smtClean="0"/>
              <a:t>[initially]</a:t>
            </a:r>
          </a:p>
          <a:p>
            <a:pPr marL="355600" lvl="1" indent="0">
              <a:spcBef>
                <a:spcPts val="1417"/>
              </a:spcBef>
              <a:buClrTx/>
              <a:buFontTx/>
              <a:buChar char="-"/>
            </a:pPr>
            <a:r>
              <a:rPr lang="en-GB" sz="1800" i="1" dirty="0" smtClean="0"/>
              <a:t>‘Do I no longer have  ‘Asperger’s?</a:t>
            </a:r>
            <a:r>
              <a:rPr lang="en-GB" sz="1800" i="1" dirty="0"/>
              <a:t> </a:t>
            </a:r>
            <a:r>
              <a:rPr lang="en-GB" sz="1800" i="1" dirty="0" smtClean="0"/>
              <a:t>I’m cured! </a:t>
            </a:r>
            <a:r>
              <a:rPr lang="en-US" sz="1800" i="1" dirty="0" smtClean="0"/>
              <a:t>W</a:t>
            </a:r>
            <a:r>
              <a:rPr lang="en-GB" sz="1800" i="1" dirty="0" smtClean="0"/>
              <a:t>hose decision was that?’ </a:t>
            </a:r>
            <a:r>
              <a:rPr lang="en-GB" sz="1800" dirty="0" smtClean="0"/>
              <a:t>[to remove AS DSM V]</a:t>
            </a:r>
          </a:p>
          <a:p>
            <a:pPr marL="355600" lvl="1" indent="0">
              <a:spcBef>
                <a:spcPts val="1417"/>
              </a:spcBef>
              <a:buClrTx/>
              <a:buNone/>
            </a:pPr>
            <a:r>
              <a:rPr lang="en-GB" sz="1800" i="1" dirty="0" smtClean="0"/>
              <a:t>- ‘usually </a:t>
            </a:r>
            <a:r>
              <a:rPr lang="en-GB" sz="1800" i="1" dirty="0"/>
              <a:t>when you have a diagnosis people don’t tell you the things you can do well</a:t>
            </a:r>
            <a:r>
              <a:rPr lang="en-GB" sz="1800" i="1" dirty="0" smtClean="0"/>
              <a:t>’</a:t>
            </a:r>
          </a:p>
          <a:p>
            <a:pPr marL="0" lvl="1" indent="0">
              <a:spcBef>
                <a:spcPts val="1417"/>
              </a:spcBef>
              <a:buClrTx/>
              <a:buNone/>
            </a:pPr>
            <a:endParaRPr lang="en-US" sz="1200" dirty="0"/>
          </a:p>
          <a:p>
            <a:endParaRPr lang="en-GB" sz="1200" dirty="0"/>
          </a:p>
          <a:p>
            <a:endParaRPr lang="en-GB" sz="1200" dirty="0" smtClean="0"/>
          </a:p>
        </p:txBody>
      </p:sp>
      <p:sp>
        <p:nvSpPr>
          <p:cNvPr id="11" name="Text Placeholder 10"/>
          <p:cNvSpPr>
            <a:spLocks noGrp="1"/>
          </p:cNvSpPr>
          <p:nvPr>
            <p:ph type="body" sz="quarter" idx="11"/>
          </p:nvPr>
        </p:nvSpPr>
        <p:spPr>
          <a:xfrm>
            <a:off x="444500" y="914400"/>
            <a:ext cx="7885113" cy="304800"/>
          </a:xfrm>
        </p:spPr>
        <p:txBody>
          <a:bodyPr/>
          <a:lstStyle/>
          <a:p>
            <a:pPr algn="ctr"/>
            <a:endParaRPr lang="en-US" dirty="0"/>
          </a:p>
        </p:txBody>
      </p:sp>
    </p:spTree>
    <p:extLst>
      <p:ext uri="{BB962C8B-B14F-4D97-AF65-F5344CB8AC3E}">
        <p14:creationId xmlns:p14="http://schemas.microsoft.com/office/powerpoint/2010/main" val="29003680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4. Resolution</a:t>
            </a:r>
            <a:br>
              <a:rPr lang="en-US" dirty="0" smtClean="0"/>
            </a:br>
            <a:r>
              <a:rPr lang="en-US" dirty="0" smtClean="0"/>
              <a:t/>
            </a:r>
            <a:br>
              <a:rPr lang="en-US" dirty="0" smtClean="0"/>
            </a:br>
            <a:r>
              <a:rPr lang="en-US" dirty="0" smtClean="0"/>
              <a:t>What finally happened?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Resolution - What finally happened?</a:t>
            </a:r>
            <a:br>
              <a:rPr lang="en-US" dirty="0"/>
            </a:br>
            <a:endParaRPr lang="en-US" dirty="0"/>
          </a:p>
        </p:txBody>
      </p:sp>
      <p:sp>
        <p:nvSpPr>
          <p:cNvPr id="3" name="Text Placeholder 2"/>
          <p:cNvSpPr>
            <a:spLocks noGrp="1"/>
          </p:cNvSpPr>
          <p:nvPr>
            <p:ph type="body" sz="quarter" idx="11"/>
          </p:nvPr>
        </p:nvSpPr>
        <p:spPr>
          <a:xfrm>
            <a:off x="828675" y="685800"/>
            <a:ext cx="7500938" cy="504825"/>
          </a:xfrm>
        </p:spPr>
        <p:txBody>
          <a:bodyPr/>
          <a:lstStyle/>
          <a:p>
            <a:r>
              <a:rPr lang="en-US" dirty="0" smtClean="0"/>
              <a:t>Working together on a more personal and professional level</a:t>
            </a:r>
            <a:endParaRPr lang="en-US" dirty="0"/>
          </a:p>
        </p:txBody>
      </p:sp>
      <p:sp>
        <p:nvSpPr>
          <p:cNvPr id="4" name="Text Placeholder 3"/>
          <p:cNvSpPr>
            <a:spLocks noGrp="1"/>
          </p:cNvSpPr>
          <p:nvPr>
            <p:ph type="body" sz="quarter" idx="10"/>
          </p:nvPr>
        </p:nvSpPr>
        <p:spPr>
          <a:xfrm>
            <a:off x="228600" y="1562099"/>
            <a:ext cx="8699500" cy="4114801"/>
          </a:xfrm>
          <a:solidFill>
            <a:schemeClr val="bg1"/>
          </a:solidFill>
        </p:spPr>
        <p:txBody>
          <a:bodyPr wrap="none"/>
          <a:lstStyle/>
          <a:p>
            <a:pPr marL="0" lvl="1" indent="0">
              <a:spcBef>
                <a:spcPts val="1417"/>
              </a:spcBef>
              <a:buClrTx/>
              <a:buNone/>
            </a:pPr>
            <a:r>
              <a:rPr lang="en-US" b="1" dirty="0" smtClean="0">
                <a:solidFill>
                  <a:srgbClr val="000090"/>
                </a:solidFill>
              </a:rPr>
              <a:t>(Inter-)Personal level </a:t>
            </a:r>
          </a:p>
          <a:p>
            <a:pPr marL="0" lvl="1" indent="0">
              <a:spcBef>
                <a:spcPts val="217"/>
              </a:spcBef>
              <a:buClrTx/>
              <a:buNone/>
            </a:pPr>
            <a:r>
              <a:rPr lang="en-US" dirty="0"/>
              <a:t>	</a:t>
            </a:r>
            <a:r>
              <a:rPr lang="en-US" dirty="0" smtClean="0"/>
              <a:t>- sharing </a:t>
            </a:r>
            <a:r>
              <a:rPr lang="en-US" dirty="0"/>
              <a:t>of </a:t>
            </a:r>
            <a:r>
              <a:rPr lang="en-US" dirty="0" smtClean="0"/>
              <a:t>communication dilemmas (e.g. diaries, logs)</a:t>
            </a:r>
          </a:p>
          <a:p>
            <a:pPr marL="0" lvl="1" indent="0">
              <a:spcBef>
                <a:spcPts val="217"/>
              </a:spcBef>
              <a:buClrTx/>
              <a:buNone/>
            </a:pPr>
            <a:r>
              <a:rPr lang="en-US" dirty="0" smtClean="0"/>
              <a:t>	- </a:t>
            </a:r>
            <a:r>
              <a:rPr lang="en-IE" dirty="0" smtClean="0"/>
              <a:t>mutual </a:t>
            </a:r>
            <a:r>
              <a:rPr lang="en-IE" dirty="0"/>
              <a:t>sharing of each other’s concept of what </a:t>
            </a:r>
            <a:r>
              <a:rPr lang="en-IE" dirty="0" smtClean="0"/>
              <a:t>communication means</a:t>
            </a:r>
            <a:endParaRPr lang="en-US" dirty="0"/>
          </a:p>
          <a:p>
            <a:pPr marL="0" lvl="1" indent="0">
              <a:spcBef>
                <a:spcPts val="217"/>
              </a:spcBef>
              <a:buClrTx/>
              <a:buNone/>
            </a:pPr>
            <a:r>
              <a:rPr lang="en-US" dirty="0" smtClean="0"/>
              <a:t>	- talked about relationships and communication</a:t>
            </a:r>
          </a:p>
          <a:p>
            <a:pPr marL="0" lvl="1" indent="0">
              <a:spcBef>
                <a:spcPts val="217"/>
              </a:spcBef>
              <a:buClrTx/>
              <a:buNone/>
            </a:pPr>
            <a:r>
              <a:rPr lang="en-US" dirty="0" smtClean="0"/>
              <a:t>	- discussed </a:t>
            </a:r>
            <a:r>
              <a:rPr lang="en-US" dirty="0"/>
              <a:t>sensory issues (e.g. our responses to </a:t>
            </a:r>
            <a:r>
              <a:rPr lang="en-US" dirty="0" err="1"/>
              <a:t>colour</a:t>
            </a:r>
            <a:r>
              <a:rPr lang="en-US" dirty="0"/>
              <a:t>, noise, touch </a:t>
            </a:r>
            <a:r>
              <a:rPr lang="en-US" dirty="0" err="1"/>
              <a:t>etc</a:t>
            </a:r>
            <a:r>
              <a:rPr lang="en-US" dirty="0"/>
              <a:t>). </a:t>
            </a:r>
            <a:endParaRPr lang="en-US" dirty="0" smtClean="0"/>
          </a:p>
          <a:p>
            <a:pPr marL="0" lvl="1" indent="0">
              <a:spcBef>
                <a:spcPts val="217"/>
              </a:spcBef>
              <a:buClrTx/>
              <a:buNone/>
            </a:pPr>
            <a:endParaRPr lang="en-US" dirty="0" smtClean="0"/>
          </a:p>
          <a:p>
            <a:pPr marL="0" lvl="1" indent="0">
              <a:spcBef>
                <a:spcPts val="217"/>
              </a:spcBef>
              <a:buClrTx/>
              <a:buNone/>
              <a:tabLst>
                <a:tab pos="533400" algn="l"/>
              </a:tabLst>
            </a:pPr>
            <a:r>
              <a:rPr lang="en-US" b="1" i="1" dirty="0" smtClean="0">
                <a:solidFill>
                  <a:srgbClr val="000000"/>
                </a:solidFill>
              </a:rPr>
              <a:t>	-&gt; validating, comparing, seeking alternatives, expressing preferences </a:t>
            </a:r>
          </a:p>
          <a:p>
            <a:pPr marL="0" lvl="1" indent="0">
              <a:spcBef>
                <a:spcPts val="1417"/>
              </a:spcBef>
              <a:buClrTx/>
              <a:buNone/>
            </a:pPr>
            <a:endParaRPr lang="en-US" b="1" i="1" dirty="0" smtClean="0">
              <a:solidFill>
                <a:srgbClr val="000000"/>
              </a:solidFill>
            </a:endParaRPr>
          </a:p>
          <a:p>
            <a:pPr marL="0" lvl="1" indent="0">
              <a:spcBef>
                <a:spcPts val="217"/>
              </a:spcBef>
              <a:buClrTx/>
              <a:buNone/>
            </a:pPr>
            <a:r>
              <a:rPr lang="en-US" b="1" dirty="0" smtClean="0">
                <a:solidFill>
                  <a:srgbClr val="000090"/>
                </a:solidFill>
              </a:rPr>
              <a:t>Professional level </a:t>
            </a:r>
          </a:p>
          <a:p>
            <a:pPr marL="0" lvl="1" indent="0">
              <a:spcBef>
                <a:spcPts val="217"/>
              </a:spcBef>
              <a:buClrTx/>
              <a:buNone/>
            </a:pPr>
            <a:r>
              <a:rPr lang="en-US" b="1" dirty="0" smtClean="0"/>
              <a:t>	- </a:t>
            </a:r>
            <a:r>
              <a:rPr lang="en-US" dirty="0" smtClean="0"/>
              <a:t>co-writing - publishing / co-presenting / co-teaching/consulting</a:t>
            </a:r>
          </a:p>
          <a:p>
            <a:pPr marL="0" lvl="1" indent="0">
              <a:spcBef>
                <a:spcPts val="217"/>
              </a:spcBef>
              <a:buClrTx/>
              <a:buNone/>
            </a:pPr>
            <a:endParaRPr lang="en-US" dirty="0" smtClean="0"/>
          </a:p>
          <a:p>
            <a:pPr marL="0" lvl="1" indent="0">
              <a:spcBef>
                <a:spcPts val="217"/>
              </a:spcBef>
              <a:buClrTx/>
              <a:buNone/>
              <a:tabLst>
                <a:tab pos="533400" algn="l"/>
              </a:tabLst>
            </a:pPr>
            <a:r>
              <a:rPr lang="en-US" dirty="0">
                <a:solidFill>
                  <a:srgbClr val="000000"/>
                </a:solidFill>
              </a:rPr>
              <a:t>	</a:t>
            </a:r>
            <a:r>
              <a:rPr lang="en-US" b="1" i="1" dirty="0" smtClean="0">
                <a:solidFill>
                  <a:srgbClr val="000000"/>
                </a:solidFill>
              </a:rPr>
              <a:t>-&gt; more equal working relationship</a:t>
            </a:r>
          </a:p>
          <a:p>
            <a:pPr marL="0" lvl="1" indent="0">
              <a:spcBef>
                <a:spcPts val="217"/>
              </a:spcBef>
              <a:buClrTx/>
              <a:buNone/>
            </a:pPr>
            <a:endParaRPr lang="en-US" b="1" i="1" dirty="0" smtClean="0">
              <a:solidFill>
                <a:srgbClr val="000000"/>
              </a:solidFill>
            </a:endParaRPr>
          </a:p>
          <a:p>
            <a:endParaRPr lang="en-US" dirty="0"/>
          </a:p>
        </p:txBody>
      </p:sp>
      <p:pic>
        <p:nvPicPr>
          <p:cNvPr id="5" name="Picture 4" descr="screenshot_29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656" y="406400"/>
            <a:ext cx="1588243" cy="1492250"/>
          </a:xfrm>
          <a:prstGeom prst="rect">
            <a:avLst/>
          </a:prstGeom>
        </p:spPr>
      </p:pic>
    </p:spTree>
    <p:extLst>
      <p:ext uri="{BB962C8B-B14F-4D97-AF65-F5344CB8AC3E}">
        <p14:creationId xmlns:p14="http://schemas.microsoft.com/office/powerpoint/2010/main" val="34330014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5. Evaluation – So what?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8674" y="342900"/>
            <a:ext cx="7807326" cy="1041400"/>
          </a:xfrm>
        </p:spPr>
        <p:txBody>
          <a:bodyPr/>
          <a:lstStyle/>
          <a:p>
            <a:r>
              <a:rPr lang="en-GB" dirty="0" smtClean="0"/>
              <a:t/>
            </a:r>
            <a:br>
              <a:rPr lang="en-GB" dirty="0" smtClean="0"/>
            </a:br>
            <a:endParaRPr lang="en-US" dirty="0"/>
          </a:p>
        </p:txBody>
      </p:sp>
      <p:sp>
        <p:nvSpPr>
          <p:cNvPr id="4" name="Text Placeholder 3"/>
          <p:cNvSpPr>
            <a:spLocks noGrp="1"/>
          </p:cNvSpPr>
          <p:nvPr>
            <p:ph type="body" sz="quarter" idx="10"/>
          </p:nvPr>
        </p:nvSpPr>
        <p:spPr>
          <a:xfrm>
            <a:off x="228600" y="1881075"/>
            <a:ext cx="4343400" cy="3833925"/>
          </a:xfrm>
        </p:spPr>
        <p:txBody>
          <a:bodyPr/>
          <a:lstStyle/>
          <a:p>
            <a:r>
              <a:rPr lang="en-IE" sz="1800" dirty="0" smtClean="0"/>
              <a:t>intrinsic to </a:t>
            </a:r>
            <a:r>
              <a:rPr lang="en-IE" sz="1800" dirty="0"/>
              <a:t>discussions, were some elements of a </a:t>
            </a:r>
            <a:r>
              <a:rPr lang="en-IE" sz="1800" b="1" i="1" dirty="0"/>
              <a:t>Cognitive Behavioural Therapy </a:t>
            </a:r>
            <a:r>
              <a:rPr lang="en-IE" sz="1800" dirty="0" smtClean="0"/>
              <a:t>approach,</a:t>
            </a:r>
          </a:p>
          <a:p>
            <a:r>
              <a:rPr lang="en-IE" sz="1800" dirty="0" smtClean="0"/>
              <a:t>including </a:t>
            </a:r>
            <a:r>
              <a:rPr lang="en-IE" sz="1800" dirty="0"/>
              <a:t>primarily the concepts of ‘normalising’ and ‘validating’ </a:t>
            </a:r>
            <a:r>
              <a:rPr lang="en-IE" sz="1800" dirty="0" smtClean="0"/>
              <a:t>behaviour</a:t>
            </a:r>
          </a:p>
          <a:p>
            <a:r>
              <a:rPr lang="en-IE" sz="1800" dirty="0" smtClean="0"/>
              <a:t>often </a:t>
            </a:r>
            <a:r>
              <a:rPr lang="en-IE" sz="1800" dirty="0"/>
              <a:t>achieved </a:t>
            </a:r>
            <a:r>
              <a:rPr lang="en-IE" sz="1800" dirty="0" smtClean="0"/>
              <a:t>through </a:t>
            </a:r>
            <a:r>
              <a:rPr lang="en-IE" sz="1800" dirty="0"/>
              <a:t>consideration of (i) situations, (ii) thoughts (iii) actions and (iv) feelings and </a:t>
            </a:r>
            <a:endParaRPr lang="en-IE" sz="1800" dirty="0" smtClean="0"/>
          </a:p>
          <a:p>
            <a:r>
              <a:rPr lang="en-IE" sz="1800" dirty="0" smtClean="0"/>
              <a:t>how </a:t>
            </a:r>
            <a:r>
              <a:rPr lang="en-IE" sz="1800" dirty="0"/>
              <a:t>these aspects interact and influence </a:t>
            </a:r>
            <a:r>
              <a:rPr lang="en-IE" sz="1800" dirty="0" smtClean="0"/>
              <a:t>our </a:t>
            </a:r>
            <a:r>
              <a:rPr lang="en-IE" sz="1800" dirty="0"/>
              <a:t>behaviour.</a:t>
            </a:r>
          </a:p>
          <a:p>
            <a:pPr lvl="0"/>
            <a:endParaRPr lang="en-IE" dirty="0"/>
          </a:p>
        </p:txBody>
      </p:sp>
      <p:sp>
        <p:nvSpPr>
          <p:cNvPr id="6" name="Text Placeholder 5"/>
          <p:cNvSpPr>
            <a:spLocks noGrp="1"/>
          </p:cNvSpPr>
          <p:nvPr>
            <p:ph type="body" sz="quarter" idx="11"/>
          </p:nvPr>
        </p:nvSpPr>
        <p:spPr>
          <a:xfrm>
            <a:off x="828675" y="254000"/>
            <a:ext cx="7500938" cy="1308100"/>
          </a:xfrm>
        </p:spPr>
        <p:txBody>
          <a:bodyPr/>
          <a:lstStyle/>
          <a:p>
            <a:r>
              <a:rPr lang="en-US" sz="2400" b="1" dirty="0" smtClean="0"/>
              <a:t>5</a:t>
            </a:r>
            <a:r>
              <a:rPr lang="en-GB" sz="2400" b="1" dirty="0" smtClean="0"/>
              <a:t>. </a:t>
            </a:r>
            <a:r>
              <a:rPr lang="en-GB" sz="2400" b="1" dirty="0"/>
              <a:t>Evaluation : So what</a:t>
            </a:r>
            <a:r>
              <a:rPr lang="en-GB" sz="2400" b="1" dirty="0" smtClean="0"/>
              <a:t>?</a:t>
            </a:r>
          </a:p>
          <a:p>
            <a:r>
              <a:rPr lang="en-GB" sz="2400" b="1" dirty="0" smtClean="0"/>
              <a:t>(</a:t>
            </a:r>
            <a:r>
              <a:rPr lang="en-GB" sz="2400" b="1" dirty="0" err="1"/>
              <a:t>i</a:t>
            </a:r>
            <a:r>
              <a:rPr lang="en-GB" sz="2400" b="1" dirty="0"/>
              <a:t>) Elements of CBT useful </a:t>
            </a:r>
            <a:endParaRPr lang="en-US" sz="2400" b="1" dirty="0"/>
          </a:p>
        </p:txBody>
      </p:sp>
      <p:sp>
        <p:nvSpPr>
          <p:cNvPr id="7" name="Text Placeholder 6"/>
          <p:cNvSpPr>
            <a:spLocks noGrp="1"/>
          </p:cNvSpPr>
          <p:nvPr>
            <p:ph type="body" sz="quarter" idx="12"/>
          </p:nvPr>
        </p:nvSpPr>
        <p:spPr>
          <a:xfrm>
            <a:off x="4914901" y="1881075"/>
            <a:ext cx="3934800" cy="3643425"/>
          </a:xfrm>
        </p:spPr>
        <p:txBody>
          <a:bodyPr/>
          <a:lstStyle/>
          <a:p>
            <a:pPr marL="0" indent="0">
              <a:buNone/>
            </a:pPr>
            <a:r>
              <a:rPr lang="en-IE" dirty="0" smtClean="0"/>
              <a:t> </a:t>
            </a:r>
            <a:r>
              <a:rPr lang="en-IE" dirty="0"/>
              <a:t>CBT schema (Gkika, 2010)</a:t>
            </a:r>
          </a:p>
          <a:p>
            <a:endParaRPr lang="en-US" dirty="0"/>
          </a:p>
        </p:txBody>
      </p:sp>
      <p:pic>
        <p:nvPicPr>
          <p:cNvPr id="8" name="Picture 7" descr="screenshot_109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600" y="2159000"/>
            <a:ext cx="3822700" cy="2432050"/>
          </a:xfrm>
          <a:prstGeom prst="rect">
            <a:avLst/>
          </a:prstGeom>
        </p:spPr>
      </p:pic>
    </p:spTree>
    <p:extLst>
      <p:ext uri="{BB962C8B-B14F-4D97-AF65-F5344CB8AC3E}">
        <p14:creationId xmlns:p14="http://schemas.microsoft.com/office/powerpoint/2010/main" val="23460917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872413" cy="1333500"/>
          </a:xfrm>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GB" dirty="0" smtClean="0"/>
              <a:t>5</a:t>
            </a:r>
            <a:r>
              <a:rPr lang="en-GB" dirty="0"/>
              <a:t>. Evaluation : So what</a:t>
            </a:r>
            <a:r>
              <a:rPr lang="en-GB" dirty="0" smtClean="0"/>
              <a:t>?</a:t>
            </a:r>
            <a:br>
              <a:rPr lang="en-GB" dirty="0" smtClean="0"/>
            </a:br>
            <a:r>
              <a:rPr lang="en-GB" dirty="0" smtClean="0"/>
              <a:t> </a:t>
            </a:r>
            <a:r>
              <a:rPr lang="en-US" sz="2400" dirty="0" smtClean="0"/>
              <a:t>(ii) ‘Collaborative deliberation’ also useful </a:t>
            </a:r>
            <a:br>
              <a:rPr lang="en-US" sz="2400" dirty="0" smtClean="0"/>
            </a:br>
            <a:r>
              <a:rPr lang="en-US" sz="2400" dirty="0" smtClean="0"/>
              <a:t>(</a:t>
            </a:r>
            <a:r>
              <a:rPr lang="en-US" sz="2400" dirty="0" err="1" smtClean="0"/>
              <a:t>Elwyn</a:t>
            </a:r>
            <a:r>
              <a:rPr lang="en-US" sz="2400" dirty="0" smtClean="0"/>
              <a:t> et al, 2014)</a:t>
            </a:r>
            <a:endParaRPr lang="en-US" sz="2400" dirty="0"/>
          </a:p>
        </p:txBody>
      </p:sp>
      <p:sp>
        <p:nvSpPr>
          <p:cNvPr id="3" name="Text Placeholder 2"/>
          <p:cNvSpPr>
            <a:spLocks noGrp="1"/>
          </p:cNvSpPr>
          <p:nvPr>
            <p:ph type="body" sz="quarter" idx="4294967295"/>
          </p:nvPr>
        </p:nvSpPr>
        <p:spPr>
          <a:xfrm>
            <a:off x="177800" y="1574800"/>
            <a:ext cx="4876800" cy="4813300"/>
          </a:xfrm>
        </p:spPr>
        <p:txBody>
          <a:bodyPr/>
          <a:lstStyle/>
          <a:p>
            <a:pPr marL="0" indent="0">
              <a:buNone/>
            </a:pPr>
            <a:r>
              <a:rPr lang="en-US" sz="1600" dirty="0" smtClean="0"/>
              <a:t>Takes </a:t>
            </a:r>
            <a:r>
              <a:rPr lang="en-US" sz="1600" dirty="0"/>
              <a:t>place when interactions between </a:t>
            </a:r>
            <a:r>
              <a:rPr lang="en-US" sz="1600" dirty="0" smtClean="0"/>
              <a:t>participants:</a:t>
            </a:r>
          </a:p>
          <a:p>
            <a:pPr marL="533400" indent="-444500">
              <a:buNone/>
            </a:pPr>
            <a:r>
              <a:rPr lang="en-US" sz="1600" b="0" dirty="0" smtClean="0"/>
              <a:t>are </a:t>
            </a:r>
            <a:r>
              <a:rPr lang="en-US" sz="1600" b="0" dirty="0" err="1"/>
              <a:t>characterised</a:t>
            </a:r>
            <a:r>
              <a:rPr lang="en-US" sz="1600" b="0" dirty="0"/>
              <a:t> by curiosity, respect and empathy</a:t>
            </a:r>
            <a:r>
              <a:rPr lang="en-US" sz="1600" b="0" dirty="0" smtClean="0"/>
              <a:t> </a:t>
            </a:r>
            <a:r>
              <a:rPr lang="en-US" sz="1600" i="1" dirty="0" smtClean="0">
                <a:solidFill>
                  <a:srgbClr val="0170BC"/>
                </a:solidFill>
              </a:rPr>
              <a:t> </a:t>
            </a:r>
            <a:r>
              <a:rPr lang="en-US" sz="1600" i="1" dirty="0" smtClean="0">
                <a:solidFill>
                  <a:srgbClr val="000000"/>
                </a:solidFill>
              </a:rPr>
              <a:t>constructive engagement</a:t>
            </a:r>
          </a:p>
          <a:p>
            <a:pPr marL="533400" lvl="2" indent="-444500">
              <a:buNone/>
            </a:pPr>
            <a:r>
              <a:rPr lang="en-US" sz="1600" i="1" dirty="0" smtClean="0">
                <a:solidFill>
                  <a:srgbClr val="0170BC"/>
                </a:solidFill>
              </a:rPr>
              <a:t> </a:t>
            </a:r>
          </a:p>
          <a:p>
            <a:pPr marL="266700" lvl="2" indent="-177800"/>
            <a:r>
              <a:rPr lang="en-US" sz="1600" b="1" i="1" dirty="0" smtClean="0">
                <a:solidFill>
                  <a:srgbClr val="0170BC"/>
                </a:solidFill>
              </a:rPr>
              <a:t> </a:t>
            </a:r>
            <a:r>
              <a:rPr lang="en-US" sz="1600" b="1" i="1" dirty="0" err="1" smtClean="0">
                <a:solidFill>
                  <a:srgbClr val="000000"/>
                </a:solidFill>
              </a:rPr>
              <a:t>recognising</a:t>
            </a:r>
            <a:r>
              <a:rPr lang="en-US" sz="1600" b="1" i="1" dirty="0" smtClean="0">
                <a:solidFill>
                  <a:srgbClr val="000000"/>
                </a:solidFill>
              </a:rPr>
              <a:t> alternatives </a:t>
            </a:r>
            <a:r>
              <a:rPr lang="en-US" sz="1600" i="1" dirty="0" smtClean="0">
                <a:solidFill>
                  <a:srgbClr val="000000"/>
                </a:solidFill>
              </a:rPr>
              <a:t>: </a:t>
            </a:r>
            <a:r>
              <a:rPr lang="en-US" sz="1600" i="1" dirty="0" smtClean="0">
                <a:solidFill>
                  <a:srgbClr val="0170BC"/>
                </a:solidFill>
              </a:rPr>
              <a:t>what can we do differently ?</a:t>
            </a:r>
          </a:p>
          <a:p>
            <a:pPr marL="266700" lvl="1" indent="-177800">
              <a:buNone/>
            </a:pPr>
            <a:r>
              <a:rPr lang="en-US" sz="1600" dirty="0" smtClean="0"/>
              <a:t>	</a:t>
            </a:r>
            <a:endParaRPr lang="en-US" sz="1600" i="1" dirty="0" smtClean="0">
              <a:solidFill>
                <a:srgbClr val="0170BC"/>
              </a:solidFill>
            </a:endParaRPr>
          </a:p>
          <a:p>
            <a:pPr marL="266700" lvl="2" indent="-177800"/>
            <a:r>
              <a:rPr lang="en-US" sz="1600" b="1" i="1" dirty="0" smtClean="0">
                <a:solidFill>
                  <a:srgbClr val="000000"/>
                </a:solidFill>
              </a:rPr>
              <a:t>comparative learning: </a:t>
            </a:r>
            <a:r>
              <a:rPr lang="en-US" sz="1600" i="1" dirty="0" smtClean="0">
                <a:solidFill>
                  <a:srgbClr val="0170BC"/>
                </a:solidFill>
              </a:rPr>
              <a:t>do we do this or that?  </a:t>
            </a:r>
          </a:p>
          <a:p>
            <a:pPr marL="266700" lvl="1" indent="-177800">
              <a:buNone/>
            </a:pPr>
            <a:r>
              <a:rPr lang="en-US" sz="1600" dirty="0" smtClean="0"/>
              <a:t> </a:t>
            </a:r>
            <a:endParaRPr lang="en-US" sz="1600" i="1" dirty="0" smtClean="0">
              <a:solidFill>
                <a:srgbClr val="0170BC"/>
              </a:solidFill>
            </a:endParaRPr>
          </a:p>
          <a:p>
            <a:pPr marL="266700" lvl="1" indent="-177800">
              <a:buFont typeface="Arial"/>
              <a:buChar char="•"/>
            </a:pPr>
            <a:r>
              <a:rPr lang="en-US" sz="1600" b="1" i="1" dirty="0" smtClean="0">
                <a:solidFill>
                  <a:srgbClr val="000000"/>
                </a:solidFill>
              </a:rPr>
              <a:t>preference construction: </a:t>
            </a:r>
            <a:r>
              <a:rPr lang="en-US" sz="1600" i="1" dirty="0" smtClean="0">
                <a:solidFill>
                  <a:srgbClr val="0170BC"/>
                </a:solidFill>
              </a:rPr>
              <a:t>what do we prefer to do?</a:t>
            </a:r>
          </a:p>
          <a:p>
            <a:pPr marL="266700" lvl="1" indent="-177800">
              <a:buNone/>
            </a:pPr>
            <a:r>
              <a:rPr lang="en-US" sz="1600" dirty="0" smtClean="0"/>
              <a:t> </a:t>
            </a:r>
          </a:p>
          <a:p>
            <a:pPr marL="266700" lvl="1" indent="-177800">
              <a:buFont typeface="Arial"/>
              <a:buChar char="•"/>
            </a:pPr>
            <a:r>
              <a:rPr lang="en-US" sz="1600" b="1" i="1" dirty="0" smtClean="0">
                <a:solidFill>
                  <a:srgbClr val="000000"/>
                </a:solidFill>
              </a:rPr>
              <a:t>preference integration:  </a:t>
            </a:r>
            <a:r>
              <a:rPr lang="en-US" sz="1600" i="1" dirty="0" smtClean="0">
                <a:solidFill>
                  <a:srgbClr val="0170BC"/>
                </a:solidFill>
              </a:rPr>
              <a:t>let’s do it!</a:t>
            </a:r>
          </a:p>
          <a:p>
            <a:endParaRPr lang="en-US" dirty="0"/>
          </a:p>
        </p:txBody>
      </p:sp>
      <p:pic>
        <p:nvPicPr>
          <p:cNvPr id="6" name="Picture 5" descr="screenshot_109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638300"/>
            <a:ext cx="3962400" cy="4483100"/>
          </a:xfrm>
          <a:prstGeom prst="rect">
            <a:avLst/>
          </a:prstGeom>
        </p:spPr>
      </p:pic>
    </p:spTree>
    <p:extLst>
      <p:ext uri="{BB962C8B-B14F-4D97-AF65-F5344CB8AC3E}">
        <p14:creationId xmlns:p14="http://schemas.microsoft.com/office/powerpoint/2010/main" val="20894068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5. Evaluation</a:t>
            </a:r>
            <a:r>
              <a:rPr lang="en-GB" sz="2800" dirty="0"/>
              <a:t>: So what? </a:t>
            </a:r>
            <a:br>
              <a:rPr lang="en-GB" sz="2800" dirty="0"/>
            </a:br>
            <a:endParaRPr lang="en-US" dirty="0"/>
          </a:p>
        </p:txBody>
      </p:sp>
      <p:sp>
        <p:nvSpPr>
          <p:cNvPr id="3" name="Text Placeholder 2"/>
          <p:cNvSpPr>
            <a:spLocks noGrp="1"/>
          </p:cNvSpPr>
          <p:nvPr>
            <p:ph type="body" sz="quarter" idx="11"/>
          </p:nvPr>
        </p:nvSpPr>
        <p:spPr/>
        <p:txBody>
          <a:bodyPr/>
          <a:lstStyle/>
          <a:p>
            <a:r>
              <a:rPr lang="en-US" b="1" dirty="0" smtClean="0"/>
              <a:t>(iii) The relationship</a:t>
            </a:r>
            <a:endParaRPr lang="en-US" dirty="0"/>
          </a:p>
        </p:txBody>
      </p:sp>
      <p:sp>
        <p:nvSpPr>
          <p:cNvPr id="4" name="Text Placeholder 3"/>
          <p:cNvSpPr>
            <a:spLocks noGrp="1"/>
          </p:cNvSpPr>
          <p:nvPr>
            <p:ph type="body" sz="quarter" idx="10"/>
          </p:nvPr>
        </p:nvSpPr>
        <p:spPr>
          <a:xfrm>
            <a:off x="533400" y="1587500"/>
            <a:ext cx="8293100" cy="4333763"/>
          </a:xfrm>
        </p:spPr>
        <p:txBody>
          <a:bodyPr/>
          <a:lstStyle/>
          <a:p>
            <a:r>
              <a:rPr lang="en-US" sz="1800" b="0" dirty="0" smtClean="0">
                <a:solidFill>
                  <a:srgbClr val="000090"/>
                </a:solidFill>
              </a:rPr>
              <a:t> Shannon, 2011; e114-117 </a:t>
            </a:r>
            <a:endParaRPr lang="en-US" sz="1800" b="0" dirty="0" smtClean="0"/>
          </a:p>
          <a:p>
            <a:r>
              <a:rPr lang="en-US" sz="1800" b="0" dirty="0" smtClean="0"/>
              <a:t>“</a:t>
            </a:r>
            <a:r>
              <a:rPr lang="en-US" sz="1800" b="0" dirty="0"/>
              <a:t>…</a:t>
            </a:r>
            <a:r>
              <a:rPr lang="en-US" sz="1800" b="0" dirty="0" smtClean="0"/>
              <a:t>the </a:t>
            </a:r>
            <a:r>
              <a:rPr lang="en-US" sz="1800" b="0" dirty="0"/>
              <a:t>physician still remains a symbol of </a:t>
            </a:r>
            <a:r>
              <a:rPr lang="en-US" sz="1800" dirty="0"/>
              <a:t>hope</a:t>
            </a:r>
            <a:r>
              <a:rPr lang="en-US" sz="1800" b="0" dirty="0"/>
              <a:t> in a patient’s search for relief </a:t>
            </a:r>
            <a:r>
              <a:rPr lang="en-US" sz="1800" b="0" dirty="0" smtClean="0"/>
              <a:t>from pain </a:t>
            </a:r>
            <a:r>
              <a:rPr lang="en-US" sz="1800" b="0" dirty="0"/>
              <a:t>and suffering. The singularity of the clinician-patient relationship is what sets it apart, for it is the primary conduit by which all else follows</a:t>
            </a:r>
            <a:r>
              <a:rPr lang="en-US" sz="1800" b="0" dirty="0" smtClean="0"/>
              <a:t>”</a:t>
            </a:r>
            <a:endParaRPr lang="en-US" sz="1800" b="0" dirty="0" smtClean="0">
              <a:solidFill>
                <a:srgbClr val="000090"/>
              </a:solidFill>
            </a:endParaRPr>
          </a:p>
          <a:p>
            <a:r>
              <a:rPr lang="en-US" sz="1800" b="0" dirty="0" smtClean="0">
                <a:solidFill>
                  <a:srgbClr val="000000"/>
                </a:solidFill>
              </a:rPr>
              <a:t>‘an intent of hope’ </a:t>
            </a:r>
            <a:r>
              <a:rPr lang="en-US" sz="1800" b="0" dirty="0" smtClean="0">
                <a:solidFill>
                  <a:srgbClr val="000090"/>
                </a:solidFill>
              </a:rPr>
              <a:t>(Glover, 2003, 2005) </a:t>
            </a:r>
            <a:r>
              <a:rPr lang="en-US" sz="1800" b="0" dirty="0" smtClean="0">
                <a:solidFill>
                  <a:srgbClr val="000000"/>
                </a:solidFill>
              </a:rPr>
              <a:t>MHP develop this competence </a:t>
            </a:r>
          </a:p>
          <a:p>
            <a:endParaRPr lang="en-US" sz="1800" b="0" dirty="0" smtClean="0">
              <a:solidFill>
                <a:srgbClr val="000090"/>
              </a:solidFill>
            </a:endParaRPr>
          </a:p>
          <a:p>
            <a:r>
              <a:rPr lang="en-US" sz="1800" b="0" dirty="0" err="1" smtClean="0">
                <a:solidFill>
                  <a:srgbClr val="000090"/>
                </a:solidFill>
              </a:rPr>
              <a:t>Deegan</a:t>
            </a:r>
            <a:r>
              <a:rPr lang="en-US" sz="1800" b="0" dirty="0" smtClean="0">
                <a:solidFill>
                  <a:srgbClr val="000090"/>
                </a:solidFill>
              </a:rPr>
              <a:t> (1996) </a:t>
            </a:r>
            <a:endParaRPr lang="en-US" sz="1800" b="0" dirty="0" smtClean="0"/>
          </a:p>
          <a:p>
            <a:pPr>
              <a:buFont typeface="Arial"/>
              <a:buChar char="•"/>
            </a:pPr>
            <a:r>
              <a:rPr lang="en-US" sz="1800" b="0" dirty="0" smtClean="0"/>
              <a:t>Radical imbalance of power given up</a:t>
            </a:r>
            <a:endParaRPr lang="en-US" sz="1800" b="0" dirty="0" smtClean="0">
              <a:solidFill>
                <a:srgbClr val="000090"/>
              </a:solidFill>
            </a:endParaRPr>
          </a:p>
          <a:p>
            <a:pPr>
              <a:buFont typeface="Arial"/>
              <a:buChar char="•"/>
            </a:pPr>
            <a:r>
              <a:rPr lang="en-US" sz="1800" b="0" dirty="0" smtClean="0"/>
              <a:t>Relationships based on true mutuality </a:t>
            </a:r>
            <a:endParaRPr lang="en-US" sz="1800" b="0" dirty="0" smtClean="0">
              <a:solidFill>
                <a:srgbClr val="000090"/>
              </a:solidFill>
            </a:endParaRPr>
          </a:p>
          <a:p>
            <a:pPr>
              <a:buFont typeface="Arial"/>
              <a:buChar char="•"/>
            </a:pPr>
            <a:r>
              <a:rPr lang="en-US" sz="1800" b="0" dirty="0" smtClean="0"/>
              <a:t>Basic </a:t>
            </a:r>
            <a:r>
              <a:rPr lang="en-US" sz="1800" b="0" i="1" dirty="0" smtClean="0"/>
              <a:t>common</a:t>
            </a:r>
            <a:r>
              <a:rPr lang="en-US" sz="1800" b="0" dirty="0" smtClean="0"/>
              <a:t> humanity </a:t>
            </a:r>
            <a:r>
              <a:rPr lang="en-US" sz="1800" b="0" dirty="0" err="1" smtClean="0"/>
              <a:t>recognised</a:t>
            </a:r>
            <a:r>
              <a:rPr lang="en-US" sz="1800" b="0" dirty="0" smtClean="0"/>
              <a:t> </a:t>
            </a:r>
          </a:p>
          <a:p>
            <a:pPr>
              <a:buFont typeface="Arial"/>
              <a:buChar char="•"/>
            </a:pPr>
            <a:endParaRPr lang="en-US" sz="1800" b="0" dirty="0" smtClean="0"/>
          </a:p>
          <a:p>
            <a:endParaRPr lang="en-US" sz="1800" b="0" dirty="0" smtClean="0"/>
          </a:p>
        </p:txBody>
      </p:sp>
      <p:pic>
        <p:nvPicPr>
          <p:cNvPr id="5" name="Picture 4" descr="screenshot_1118.jpg"/>
          <p:cNvPicPr>
            <a:picLocks noChangeAspect="1"/>
          </p:cNvPicPr>
          <p:nvPr/>
        </p:nvPicPr>
        <p:blipFill>
          <a:blip r:embed="rId3"/>
          <a:stretch>
            <a:fillRect/>
          </a:stretch>
        </p:blipFill>
        <p:spPr>
          <a:xfrm>
            <a:off x="5448300" y="3467100"/>
            <a:ext cx="3302000" cy="2184400"/>
          </a:xfrm>
          <a:prstGeom prst="rect">
            <a:avLst/>
          </a:prstGeom>
        </p:spPr>
      </p:pic>
    </p:spTree>
    <p:extLst>
      <p:ext uri="{BB962C8B-B14F-4D97-AF65-F5344CB8AC3E}">
        <p14:creationId xmlns:p14="http://schemas.microsoft.com/office/powerpoint/2010/main" val="33487890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81000" y="165100"/>
            <a:ext cx="7948613" cy="1168400"/>
          </a:xfrm>
        </p:spPr>
        <p:txBody>
          <a:bodyPr/>
          <a:lstStyle/>
          <a:p>
            <a:r>
              <a:rPr lang="en-GB" dirty="0" smtClean="0"/>
              <a:t/>
            </a:r>
            <a:br>
              <a:rPr lang="en-GB" dirty="0" smtClean="0"/>
            </a:br>
            <a:r>
              <a:rPr lang="en-GB" dirty="0" smtClean="0"/>
              <a:t>5. Evaluation : So what? </a:t>
            </a:r>
            <a:br>
              <a:rPr lang="en-GB" dirty="0" smtClean="0"/>
            </a:br>
            <a:r>
              <a:rPr lang="en-GB" dirty="0" smtClean="0"/>
              <a:t/>
            </a:r>
            <a:br>
              <a:rPr lang="en-GB" dirty="0" smtClean="0"/>
            </a:br>
            <a:r>
              <a:rPr lang="en-GB" dirty="0" smtClean="0"/>
              <a:t>(iv) a Cultural - Clinical borderland  </a:t>
            </a:r>
            <a:endParaRPr lang="en-US" dirty="0"/>
          </a:p>
        </p:txBody>
      </p:sp>
      <p:sp>
        <p:nvSpPr>
          <p:cNvPr id="10" name="Text Placeholder 9"/>
          <p:cNvSpPr>
            <a:spLocks noGrp="1"/>
          </p:cNvSpPr>
          <p:nvPr>
            <p:ph type="body" sz="quarter" idx="10"/>
          </p:nvPr>
        </p:nvSpPr>
        <p:spPr>
          <a:xfrm>
            <a:off x="254000" y="1498600"/>
            <a:ext cx="8623300" cy="4330700"/>
          </a:xfrm>
        </p:spPr>
        <p:txBody>
          <a:bodyPr/>
          <a:lstStyle/>
          <a:p>
            <a:pPr marL="285750" indent="-285750">
              <a:spcAft>
                <a:spcPts val="3000"/>
              </a:spcAft>
              <a:buFont typeface="Arial"/>
              <a:buChar char="•"/>
            </a:pPr>
            <a:r>
              <a:rPr lang="en-GB" sz="1800" dirty="0" smtClean="0"/>
              <a:t>“</a:t>
            </a:r>
            <a:r>
              <a:rPr lang="en-GB" sz="1800" dirty="0"/>
              <a:t>flexible space[s] </a:t>
            </a:r>
            <a:r>
              <a:rPr lang="en-GB" sz="1800" b="0" dirty="0"/>
              <a:t>in which healing is carried out, not only by health professionals but also by patients and families”</a:t>
            </a:r>
            <a:r>
              <a:rPr lang="en-GB" sz="1800" b="0" dirty="0" smtClean="0"/>
              <a:t> </a:t>
            </a:r>
            <a:r>
              <a:rPr lang="en-IE" sz="1800" b="0" dirty="0" smtClean="0"/>
              <a:t>; </a:t>
            </a:r>
            <a:r>
              <a:rPr lang="en-US" sz="1800" b="0" dirty="0" smtClean="0"/>
              <a:t>“</a:t>
            </a:r>
            <a:r>
              <a:rPr lang="en-US" sz="1800" b="0" dirty="0"/>
              <a:t>defined by practices that bind people together who wouldn’t otherwise belong together” (Mattingly 2010: 7)</a:t>
            </a:r>
            <a:r>
              <a:rPr lang="en-IE" sz="1800" b="0" dirty="0" smtClean="0"/>
              <a:t> </a:t>
            </a:r>
          </a:p>
          <a:p>
            <a:pPr marL="285750" indent="-285750">
              <a:spcAft>
                <a:spcPts val="3000"/>
              </a:spcAft>
              <a:buFont typeface="Arial"/>
              <a:buChar char="•"/>
            </a:pPr>
            <a:r>
              <a:rPr lang="en-US" sz="1800" b="0" dirty="0" smtClean="0"/>
              <a:t>‘B</a:t>
            </a:r>
            <a:r>
              <a:rPr lang="en-IE" sz="1800" b="0" dirty="0" smtClean="0"/>
              <a:t>usy’, ‘less formal’  intersections at the boundaries of cultural units- in this instance the boundaries of ‘distinctive’ life experiences ( Rosaldo, 1989)</a:t>
            </a:r>
          </a:p>
          <a:p>
            <a:pPr marL="285750" indent="-285750">
              <a:spcAft>
                <a:spcPts val="3000"/>
              </a:spcAft>
              <a:buFont typeface="Arial"/>
              <a:buChar char="•"/>
            </a:pPr>
            <a:r>
              <a:rPr lang="en-US" sz="1800" b="0" dirty="0" err="1" smtClean="0"/>
              <a:t>b</a:t>
            </a:r>
            <a:r>
              <a:rPr lang="en-IE" sz="1800" b="0" dirty="0" smtClean="0"/>
              <a:t>ringing </a:t>
            </a:r>
            <a:r>
              <a:rPr lang="en-IE" sz="1800" b="0" dirty="0"/>
              <a:t>two different ‘cultures’ </a:t>
            </a:r>
            <a:r>
              <a:rPr lang="en-IE" sz="1800" b="0" dirty="0" smtClean="0"/>
              <a:t>(i.e. people </a:t>
            </a:r>
            <a:r>
              <a:rPr lang="en-IE" sz="1800" b="0" dirty="0"/>
              <a:t>with AS</a:t>
            </a:r>
            <a:r>
              <a:rPr lang="en-IE" sz="1800" b="0" dirty="0" smtClean="0"/>
              <a:t> and </a:t>
            </a:r>
            <a:r>
              <a:rPr lang="en-IE" sz="1800" b="0" dirty="0"/>
              <a:t>people without </a:t>
            </a:r>
            <a:r>
              <a:rPr lang="en-IE" sz="1800" b="0" dirty="0" smtClean="0"/>
              <a:t>AS- Bogdashina (2005)) </a:t>
            </a:r>
            <a:r>
              <a:rPr lang="en-IE" sz="1800" b="0" dirty="0"/>
              <a:t>into communicative </a:t>
            </a:r>
            <a:r>
              <a:rPr lang="en-IE" sz="1800" b="0" dirty="0" smtClean="0"/>
              <a:t>harmony in this </a:t>
            </a:r>
            <a:r>
              <a:rPr lang="en-IE" sz="1800" dirty="0" smtClean="0"/>
              <a:t>cultural-clinical borderland</a:t>
            </a:r>
          </a:p>
          <a:p>
            <a:pPr marL="285750" indent="-285750">
              <a:spcAft>
                <a:spcPts val="3000"/>
              </a:spcAft>
              <a:buFont typeface="Arial"/>
              <a:buChar char="•"/>
            </a:pPr>
            <a:r>
              <a:rPr lang="en-GB" sz="1800" b="0" dirty="0" smtClean="0"/>
              <a:t>a positive trajectory of </a:t>
            </a:r>
            <a:r>
              <a:rPr lang="en-GB" sz="1800" dirty="0" smtClean="0"/>
              <a:t>hope,  healing and acceptance </a:t>
            </a:r>
            <a:r>
              <a:rPr lang="en-GB" sz="1800" b="0" dirty="0" smtClean="0"/>
              <a:t>emerged from such interactions</a:t>
            </a:r>
            <a:r>
              <a:rPr lang="en-IE" sz="1800" b="0" dirty="0" smtClean="0"/>
              <a:t>, characterised by a relationship of  flexibility and equality  </a:t>
            </a:r>
          </a:p>
        </p:txBody>
      </p:sp>
      <p:pic>
        <p:nvPicPr>
          <p:cNvPr id="4" name="Picture 3" descr="screenshot_1119.jpg"/>
          <p:cNvPicPr>
            <a:picLocks noChangeAspect="1"/>
          </p:cNvPicPr>
          <p:nvPr/>
        </p:nvPicPr>
        <p:blipFill>
          <a:blip r:embed="rId2"/>
          <a:stretch>
            <a:fillRect/>
          </a:stretch>
        </p:blipFill>
        <p:spPr>
          <a:xfrm>
            <a:off x="5511800" y="0"/>
            <a:ext cx="3632200" cy="1256545"/>
          </a:xfrm>
          <a:prstGeom prst="rect">
            <a:avLst/>
          </a:prstGeom>
        </p:spPr>
      </p:pic>
    </p:spTree>
    <p:extLst>
      <p:ext uri="{BB962C8B-B14F-4D97-AF65-F5344CB8AC3E}">
        <p14:creationId xmlns:p14="http://schemas.microsoft.com/office/powerpoint/2010/main" val="26658525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Evaluation</a:t>
            </a:r>
            <a:r>
              <a:rPr lang="en-GB" dirty="0"/>
              <a:t>: So what? </a:t>
            </a:r>
            <a:endParaRPr lang="en-US" dirty="0"/>
          </a:p>
        </p:txBody>
      </p:sp>
      <p:sp>
        <p:nvSpPr>
          <p:cNvPr id="3" name="Text Placeholder 2"/>
          <p:cNvSpPr>
            <a:spLocks noGrp="1"/>
          </p:cNvSpPr>
          <p:nvPr>
            <p:ph type="body" sz="quarter" idx="11"/>
          </p:nvPr>
        </p:nvSpPr>
        <p:spPr/>
        <p:txBody>
          <a:bodyPr/>
          <a:lstStyle/>
          <a:p>
            <a:pPr marL="0" lvl="1" indent="0">
              <a:spcBef>
                <a:spcPts val="1417"/>
              </a:spcBef>
              <a:buClrTx/>
              <a:buNone/>
            </a:pPr>
            <a:r>
              <a:rPr lang="en-US" b="1" dirty="0" smtClean="0">
                <a:solidFill>
                  <a:srgbClr val="000090"/>
                </a:solidFill>
              </a:rPr>
              <a:t>Outcomes for participants </a:t>
            </a:r>
          </a:p>
          <a:p>
            <a:endParaRPr lang="en-US" dirty="0"/>
          </a:p>
        </p:txBody>
      </p:sp>
      <p:sp>
        <p:nvSpPr>
          <p:cNvPr id="4" name="Text Placeholder 3"/>
          <p:cNvSpPr>
            <a:spLocks noGrp="1"/>
          </p:cNvSpPr>
          <p:nvPr>
            <p:ph type="body" sz="quarter" idx="10"/>
          </p:nvPr>
        </p:nvSpPr>
        <p:spPr>
          <a:xfrm>
            <a:off x="330200" y="1600200"/>
            <a:ext cx="7999413" cy="4321063"/>
          </a:xfrm>
        </p:spPr>
        <p:txBody>
          <a:bodyPr/>
          <a:lstStyle/>
          <a:p>
            <a:pPr marL="177800" lvl="1" indent="0">
              <a:spcBef>
                <a:spcPts val="217"/>
              </a:spcBef>
              <a:buClrTx/>
              <a:buNone/>
            </a:pPr>
            <a:r>
              <a:rPr lang="en-US" sz="1800" b="1" dirty="0" smtClean="0">
                <a:solidFill>
                  <a:srgbClr val="000090"/>
                </a:solidFill>
              </a:rPr>
              <a:t>SLT</a:t>
            </a:r>
          </a:p>
          <a:p>
            <a:pPr marL="177800" lvl="1" indent="0">
              <a:spcBef>
                <a:spcPts val="217"/>
              </a:spcBef>
              <a:buClrTx/>
              <a:buNone/>
            </a:pPr>
            <a:r>
              <a:rPr lang="en-US" sz="1800" i="1" dirty="0" smtClean="0"/>
              <a:t>Risk worth taking, steep learning curve, learnt about self, rewarding and valid, new way of being in SLT</a:t>
            </a:r>
          </a:p>
          <a:p>
            <a:pPr marL="177800" lvl="1" indent="0">
              <a:spcBef>
                <a:spcPts val="217"/>
              </a:spcBef>
              <a:buClrTx/>
              <a:buNone/>
            </a:pPr>
            <a:endParaRPr lang="en-US" sz="1800" i="1" dirty="0" smtClean="0"/>
          </a:p>
          <a:p>
            <a:pPr marL="177800" lvl="1" indent="0">
              <a:spcBef>
                <a:spcPts val="217"/>
              </a:spcBef>
              <a:buClrTx/>
              <a:buNone/>
            </a:pPr>
            <a:endParaRPr lang="en-US" sz="1800" i="1" dirty="0" smtClean="0"/>
          </a:p>
          <a:p>
            <a:pPr marL="177800" lvl="1" indent="0">
              <a:spcBef>
                <a:spcPts val="217"/>
              </a:spcBef>
              <a:buClrTx/>
              <a:buNone/>
            </a:pPr>
            <a:r>
              <a:rPr lang="en-US" sz="1800" b="1" dirty="0" smtClean="0">
                <a:solidFill>
                  <a:srgbClr val="000090"/>
                </a:solidFill>
              </a:rPr>
              <a:t>Person with AS – outcomes </a:t>
            </a:r>
            <a:endParaRPr lang="en-US" sz="1800" i="1" dirty="0" smtClean="0"/>
          </a:p>
          <a:p>
            <a:pPr marL="177800" lvl="1" indent="0">
              <a:spcBef>
                <a:spcPts val="217"/>
              </a:spcBef>
              <a:buClrTx/>
              <a:buNone/>
            </a:pPr>
            <a:r>
              <a:rPr lang="en-US" sz="1800" i="1" dirty="0" smtClean="0"/>
              <a:t>‘allowed me to understand that there can be a different way of communicating – like I am right-handed and you are left handed- need for that to be known’. </a:t>
            </a:r>
          </a:p>
          <a:p>
            <a:pPr marL="177800" lvl="1" indent="0">
              <a:spcBef>
                <a:spcPts val="217"/>
              </a:spcBef>
              <a:buClrTx/>
              <a:buNone/>
            </a:pPr>
            <a:endParaRPr lang="en-US" sz="1800" i="1" dirty="0" smtClean="0"/>
          </a:p>
          <a:p>
            <a:pPr marL="177800" lvl="1" indent="0">
              <a:spcBef>
                <a:spcPts val="217"/>
              </a:spcBef>
              <a:buClrTx/>
              <a:buNone/>
            </a:pPr>
            <a:r>
              <a:rPr lang="en-GB" sz="1800" i="1" dirty="0" smtClean="0"/>
              <a:t>‘This is the time I can introduce the elephant into the room and get on it’s back’</a:t>
            </a:r>
            <a:endParaRPr lang="en-US" sz="1800" i="1" dirty="0" smtClean="0"/>
          </a:p>
          <a:p>
            <a:pPr marL="177800" lvl="0"/>
            <a:r>
              <a:rPr lang="en-US" sz="1800" b="0" i="1" dirty="0" smtClean="0"/>
              <a:t>‘I </a:t>
            </a:r>
            <a:r>
              <a:rPr lang="en-US" sz="1800" b="0" i="1" dirty="0"/>
              <a:t>began to feel better about my communication difficulties and became hopeful that I could live a good meaningful </a:t>
            </a:r>
            <a:r>
              <a:rPr lang="en-US" sz="1800" b="0" i="1" dirty="0" smtClean="0"/>
              <a:t>life’</a:t>
            </a:r>
          </a:p>
          <a:p>
            <a:pPr lvl="0"/>
            <a:endParaRPr lang="en-GB" dirty="0" smtClean="0"/>
          </a:p>
          <a:p>
            <a:endParaRPr lang="en-US" dirty="0"/>
          </a:p>
        </p:txBody>
      </p:sp>
      <p:pic>
        <p:nvPicPr>
          <p:cNvPr id="5" name="Picture 4" descr="screenshot_1120.jpg"/>
          <p:cNvPicPr>
            <a:picLocks noChangeAspect="1"/>
          </p:cNvPicPr>
          <p:nvPr/>
        </p:nvPicPr>
        <p:blipFill>
          <a:blip r:embed="rId2"/>
          <a:stretch>
            <a:fillRect/>
          </a:stretch>
        </p:blipFill>
        <p:spPr>
          <a:xfrm>
            <a:off x="7569200" y="0"/>
            <a:ext cx="1574800" cy="1665829"/>
          </a:xfrm>
          <a:prstGeom prst="rect">
            <a:avLst/>
          </a:prstGeom>
        </p:spPr>
      </p:pic>
    </p:spTree>
    <p:extLst>
      <p:ext uri="{BB962C8B-B14F-4D97-AF65-F5344CB8AC3E}">
        <p14:creationId xmlns:p14="http://schemas.microsoft.com/office/powerpoint/2010/main" val="239305248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6. Coda </a:t>
            </a:r>
            <a:br>
              <a:rPr lang="en-US" dirty="0" smtClean="0"/>
            </a:br>
            <a:r>
              <a:rPr lang="en-US" dirty="0" smtClean="0"/>
              <a:t/>
            </a:r>
            <a:br>
              <a:rPr lang="en-US" dirty="0" smtClean="0"/>
            </a:br>
            <a:r>
              <a:rPr lang="en-US" dirty="0" smtClean="0"/>
              <a:t> What does it mean for now?</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GB" dirty="0" smtClean="0">
                <a:latin typeface="Trebuchet MS" charset="0"/>
                <a:ea typeface="ＭＳ Ｐゴシック" charset="0"/>
                <a:cs typeface="ＭＳ Ｐゴシック" charset="0"/>
              </a:rPr>
              <a:t>6. Coda : What does it mean for now?</a:t>
            </a:r>
            <a:br>
              <a:rPr lang="en-GB" dirty="0" smtClean="0">
                <a:latin typeface="Trebuchet MS" charset="0"/>
                <a:ea typeface="ＭＳ Ｐゴシック" charset="0"/>
                <a:cs typeface="ＭＳ Ｐゴシック" charset="0"/>
              </a:rPr>
            </a:br>
            <a:endParaRPr lang="en-GB" dirty="0">
              <a:latin typeface="Trebuchet MS" charset="0"/>
              <a:ea typeface="ＭＳ Ｐゴシック" charset="0"/>
              <a:cs typeface="ＭＳ Ｐゴシック" charset="0"/>
            </a:endParaRPr>
          </a:p>
        </p:txBody>
      </p:sp>
      <p:sp>
        <p:nvSpPr>
          <p:cNvPr id="33795" name="Content Placeholder 2"/>
          <p:cNvSpPr>
            <a:spLocks noGrp="1"/>
          </p:cNvSpPr>
          <p:nvPr>
            <p:ph idx="1"/>
          </p:nvPr>
        </p:nvSpPr>
        <p:spPr>
          <a:xfrm>
            <a:off x="828675" y="1600200"/>
            <a:ext cx="7500938" cy="4368151"/>
          </a:xfrm>
        </p:spPr>
        <p:txBody>
          <a:bodyPr/>
          <a:lstStyle/>
          <a:p>
            <a:pPr algn="ctr">
              <a:lnSpc>
                <a:spcPct val="90000"/>
              </a:lnSpc>
            </a:pPr>
            <a:r>
              <a:rPr lang="en-GB" dirty="0" smtClean="0">
                <a:latin typeface="Trebuchet MS" charset="0"/>
                <a:ea typeface="ＭＳ Ｐゴシック" charset="0"/>
                <a:cs typeface="ＭＳ Ｐゴシック" charset="0"/>
              </a:rPr>
              <a:t>Hope as a valid focus in SLT interactions: </a:t>
            </a:r>
            <a:endParaRPr lang="en-GB" b="0" dirty="0" smtClean="0">
              <a:latin typeface="Trebuchet MS" charset="0"/>
              <a:ea typeface="ＭＳ Ｐゴシック" charset="0"/>
              <a:cs typeface="ＭＳ Ｐゴシック" charset="0"/>
            </a:endParaRPr>
          </a:p>
          <a:p>
            <a:pPr algn="ctr" eaLnBrk="1" hangingPunct="1">
              <a:lnSpc>
                <a:spcPct val="90000"/>
              </a:lnSpc>
              <a:buFontTx/>
              <a:buNone/>
            </a:pPr>
            <a:endParaRPr lang="en-GB" b="0" dirty="0" smtClean="0">
              <a:latin typeface="Trebuchet MS" charset="0"/>
              <a:ea typeface="ＭＳ Ｐゴシック" charset="0"/>
              <a:cs typeface="ＭＳ Ｐゴシック" charset="0"/>
            </a:endParaRPr>
          </a:p>
          <a:p>
            <a:pPr algn="ctr" eaLnBrk="1" hangingPunct="1">
              <a:lnSpc>
                <a:spcPct val="90000"/>
              </a:lnSpc>
              <a:buFontTx/>
              <a:buNone/>
            </a:pPr>
            <a:r>
              <a:rPr lang="en-GB" b="0" i="1" dirty="0" smtClean="0">
                <a:latin typeface="Trebuchet MS" charset="0"/>
                <a:ea typeface="ＭＳ Ｐゴシック" charset="0"/>
                <a:cs typeface="ＭＳ Ｐゴシック" charset="0"/>
              </a:rPr>
              <a:t>“</a:t>
            </a:r>
            <a:r>
              <a:rPr lang="en-US" b="0" i="1" dirty="0" smtClean="0">
                <a:latin typeface="Trebuchet MS" charset="0"/>
                <a:ea typeface="ＭＳ Ｐゴシック" charset="0"/>
                <a:cs typeface="ＭＳ Ｐゴシック" charset="0"/>
              </a:rPr>
              <a:t>…</a:t>
            </a:r>
            <a:r>
              <a:rPr lang="en-GB" b="0" i="1" dirty="0" smtClean="0">
                <a:latin typeface="Trebuchet MS" charset="0"/>
                <a:ea typeface="ＭＳ Ｐゴシック" charset="0"/>
                <a:cs typeface="ＭＳ Ｐゴシック" charset="0"/>
              </a:rPr>
              <a:t>no </a:t>
            </a:r>
            <a:r>
              <a:rPr lang="en-GB" b="0" i="1" dirty="0">
                <a:latin typeface="Trebuchet MS" charset="0"/>
                <a:ea typeface="ＭＳ Ｐゴシック" charset="0"/>
                <a:cs typeface="ＭＳ Ｐゴシック" charset="0"/>
              </a:rPr>
              <a:t>one gives or provides hope to another, but rather one creates </a:t>
            </a:r>
            <a:r>
              <a:rPr lang="en-GB" i="1" dirty="0">
                <a:latin typeface="Trebuchet MS" charset="0"/>
                <a:ea typeface="ＭＳ Ｐゴシック" charset="0"/>
                <a:cs typeface="ＭＳ Ｐゴシック" charset="0"/>
              </a:rPr>
              <a:t>the conversational space </a:t>
            </a:r>
            <a:r>
              <a:rPr lang="en-GB" b="0" i="1" dirty="0">
                <a:latin typeface="Trebuchet MS" charset="0"/>
                <a:ea typeface="ＭＳ Ｐゴシック" charset="0"/>
                <a:cs typeface="ＭＳ Ｐゴシック" charset="0"/>
              </a:rPr>
              <a:t>for hope to arise from the forms of conversation one shares. The clinician’s responsibility is to create the conversational spaces in which </a:t>
            </a:r>
            <a:r>
              <a:rPr lang="en-GB" i="1" dirty="0">
                <a:latin typeface="Trebuchet MS" charset="0"/>
                <a:ea typeface="ＭＳ Ｐゴシック" charset="0"/>
                <a:cs typeface="ＭＳ Ｐゴシック" charset="0"/>
              </a:rPr>
              <a:t>reasonable hope rather than hopelessness</a:t>
            </a:r>
            <a:r>
              <a:rPr lang="en-GB" b="0" i="1" dirty="0" smtClean="0">
                <a:latin typeface="Trebuchet MS" charset="0"/>
                <a:ea typeface="ＭＳ Ｐゴシック" charset="0"/>
                <a:cs typeface="ＭＳ Ｐゴシック" charset="0"/>
              </a:rPr>
              <a:t> is </a:t>
            </a:r>
            <a:r>
              <a:rPr lang="en-GB" b="0" i="1" dirty="0">
                <a:latin typeface="Trebuchet MS" charset="0"/>
                <a:ea typeface="ＭＳ Ｐゴシック" charset="0"/>
                <a:cs typeface="ＭＳ Ｐゴシック" charset="0"/>
              </a:rPr>
              <a:t>more likely to arise” </a:t>
            </a:r>
          </a:p>
          <a:p>
            <a:pPr algn="ctr" eaLnBrk="1" hangingPunct="1">
              <a:lnSpc>
                <a:spcPct val="90000"/>
              </a:lnSpc>
              <a:buFontTx/>
              <a:buNone/>
            </a:pPr>
            <a:r>
              <a:rPr lang="en-GB" sz="1800" b="0" i="1" dirty="0">
                <a:latin typeface="Trebuchet MS" charset="0"/>
                <a:ea typeface="ＭＳ Ｐゴシック" charset="0"/>
                <a:cs typeface="ＭＳ Ｐゴシック" charset="0"/>
              </a:rPr>
              <a:t>(Weingarten, 2010 p.11)</a:t>
            </a:r>
            <a:r>
              <a:rPr lang="en-GB" sz="1800" b="0" i="1" dirty="0" smtClean="0">
                <a:latin typeface="Trebuchet MS" charset="0"/>
                <a:ea typeface="ＭＳ Ｐゴシック" charset="0"/>
                <a:cs typeface="ＭＳ Ｐゴシック" charset="0"/>
              </a:rPr>
              <a:t> </a:t>
            </a:r>
          </a:p>
          <a:p>
            <a:pPr algn="ctr" eaLnBrk="1" hangingPunct="1">
              <a:lnSpc>
                <a:spcPct val="90000"/>
              </a:lnSpc>
              <a:buFontTx/>
              <a:buNone/>
            </a:pPr>
            <a:endParaRPr lang="en-GB" sz="2400" dirty="0" smtClean="0">
              <a:latin typeface="Trebuchet MS" charset="0"/>
              <a:ea typeface="ＭＳ Ｐゴシック" charset="0"/>
              <a:cs typeface="ＭＳ Ｐゴシック" charset="0"/>
            </a:endParaRPr>
          </a:p>
          <a:p>
            <a:pPr algn="ctr" eaLnBrk="1" hangingPunct="1">
              <a:lnSpc>
                <a:spcPct val="90000"/>
              </a:lnSpc>
              <a:buFontTx/>
              <a:buNone/>
            </a:pPr>
            <a:endParaRPr lang="en-GB" sz="2400" dirty="0">
              <a:latin typeface="Trebuchet MS" charset="0"/>
              <a:ea typeface="ＭＳ Ｐゴシック" charset="0"/>
              <a:cs typeface="ＭＳ Ｐゴシック" charset="0"/>
            </a:endParaRPr>
          </a:p>
        </p:txBody>
      </p:sp>
      <p:pic>
        <p:nvPicPr>
          <p:cNvPr id="4" name="Picture 3" descr="screenshot_1122.jpg"/>
          <p:cNvPicPr>
            <a:picLocks noChangeAspect="1"/>
          </p:cNvPicPr>
          <p:nvPr/>
        </p:nvPicPr>
        <p:blipFill>
          <a:blip r:embed="rId2"/>
          <a:stretch>
            <a:fillRect/>
          </a:stretch>
        </p:blipFill>
        <p:spPr>
          <a:xfrm>
            <a:off x="6045200" y="4735835"/>
            <a:ext cx="2893351" cy="1626866"/>
          </a:xfrm>
          <a:prstGeom prst="rect">
            <a:avLst/>
          </a:prstGeom>
        </p:spPr>
      </p:pic>
    </p:spTree>
    <p:extLst>
      <p:ext uri="{BB962C8B-B14F-4D97-AF65-F5344CB8AC3E}">
        <p14:creationId xmlns:p14="http://schemas.microsoft.com/office/powerpoint/2010/main" val="169888201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flipV="1">
            <a:off x="457200" y="977900"/>
            <a:ext cx="8229600" cy="58738"/>
          </a:xfrm>
        </p:spPr>
        <p:txBody>
          <a:bodyPr/>
          <a:lstStyle/>
          <a:p>
            <a:pPr eaLnBrk="1" hangingPunct="1"/>
            <a:endParaRPr lang="en-US" sz="2800">
              <a:solidFill>
                <a:srgbClr val="148033"/>
              </a:solidFill>
              <a:latin typeface="Trebuchet MS"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316077815"/>
              </p:ext>
            </p:extLst>
          </p:nvPr>
        </p:nvGraphicFramePr>
        <p:xfrm>
          <a:off x="342899" y="546101"/>
          <a:ext cx="8572500" cy="6139690"/>
        </p:xfrm>
        <a:graphic>
          <a:graphicData uri="http://schemas.openxmlformats.org/drawingml/2006/table">
            <a:tbl>
              <a:tblPr/>
              <a:tblGrid>
                <a:gridCol w="1676401"/>
                <a:gridCol w="2374900"/>
                <a:gridCol w="4521199"/>
              </a:tblGrid>
              <a:tr h="6953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rebuchet MS" charset="0"/>
                          <a:ea typeface="ＭＳ Ｐゴシック" charset="0"/>
                          <a:cs typeface="ＭＳ Ｐゴシック" charset="0"/>
                        </a:rPr>
                        <a:t>Narrative category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rebuchet MS" charset="0"/>
                          <a:ea typeface="ＭＳ Ｐゴシック" charset="0"/>
                          <a:cs typeface="ＭＳ Ｐゴシック" charset="0"/>
                        </a:rPr>
                        <a:t>Narrative question </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rebuchet MS" charset="0"/>
                          <a:ea typeface="ＭＳ Ｐゴシック" charset="0"/>
                          <a:cs typeface="ＭＳ Ｐゴシック" charset="0"/>
                        </a:rPr>
                        <a:t>Detail of this story </a:t>
                      </a:r>
                      <a:endParaRPr kumimoji="0" lang="en-US" sz="1800" b="1" i="0" u="none" strike="noStrike" cap="none" normalizeH="0" baseline="0" dirty="0">
                        <a:ln>
                          <a:noFill/>
                        </a:ln>
                        <a:solidFill>
                          <a:srgbClr val="FFFFFF"/>
                        </a:solidFill>
                        <a:effectLst/>
                        <a:latin typeface="Trebuchet MS" charset="0"/>
                        <a:ea typeface="ＭＳ Ｐゴシック" charset="0"/>
                        <a:cs typeface="ＭＳ Ｐゴシック" charset="0"/>
                      </a:endParaRP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r>
              <a:tr h="84454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ABSTRACT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What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is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this about?</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400" dirty="0" smtClean="0"/>
                        <a:t>Story of hope and healing in a cultural - clinical borderland </a:t>
                      </a:r>
                    </a:p>
                    <a:p>
                      <a:pPr marL="0" marR="0" lvl="0" indent="0" algn="l" defTabSz="457200" rtl="0" eaLnBrk="1" fontAlgn="base" latinLnBrk="0" hangingPunct="1">
                        <a:lnSpc>
                          <a:spcPct val="100000"/>
                        </a:lnSpc>
                        <a:spcBef>
                          <a:spcPct val="0"/>
                        </a:spcBef>
                        <a:spcAft>
                          <a:spcPct val="0"/>
                        </a:spcAft>
                        <a:buClrTx/>
                        <a:buSzTx/>
                        <a:buFontTx/>
                        <a:buNone/>
                        <a:tabLst/>
                        <a:defRPr/>
                      </a:pPr>
                      <a:r>
                        <a:rPr lang="en-US" sz="1400" dirty="0" smtClean="0"/>
                        <a:t>working in a different alongside a woman with</a:t>
                      </a:r>
                      <a:r>
                        <a:rPr lang="en-US" sz="1400" baseline="0" dirty="0" smtClean="0"/>
                        <a:t> </a:t>
                      </a:r>
                      <a:r>
                        <a:rPr lang="en-US" sz="1400" dirty="0" smtClean="0"/>
                        <a:t>ASD and anxiety </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97306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ORIENTATION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Who or what are involved in the story, and when and where did it take place?</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285750" marR="0" lvl="0" indent="-285750" algn="l" defTabSz="4572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54 </a:t>
                      </a:r>
                      <a:r>
                        <a:rPr kumimoji="0" lang="en-US" sz="1400" b="0" i="0" u="none" strike="noStrike" cap="none" normalizeH="0" baseline="0" dirty="0" err="1" smtClean="0">
                          <a:ln>
                            <a:noFill/>
                          </a:ln>
                          <a:solidFill>
                            <a:srgbClr val="000000"/>
                          </a:solidFill>
                          <a:effectLst/>
                          <a:latin typeface="Trebuchet MS" charset="0"/>
                          <a:ea typeface="ＭＳ Ｐゴシック" charset="0"/>
                          <a:cs typeface="ＭＳ Ｐゴシック" charset="0"/>
                        </a:rPr>
                        <a:t>yr</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 old woman with ASD/chronic anxiety</a:t>
                      </a:r>
                    </a:p>
                    <a:p>
                      <a:pPr marL="285750" marR="0" lvl="0" indent="-285750" algn="l" defTabSz="4572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Therapist </a:t>
                      </a:r>
                    </a:p>
                    <a:p>
                      <a:pPr marL="285750" marR="0" lvl="0" indent="-285750" algn="l" defTabSz="4572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University clinic / local environment</a:t>
                      </a:r>
                    </a:p>
                    <a:p>
                      <a:pPr marL="285750" marR="0" lvl="0" indent="-285750" algn="l" defTabSz="4572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‘cultural - clinical borderland’ </a:t>
                      </a:r>
                      <a:endPar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endParaRP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75334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COMPLICATING ACTION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Then what happened?</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Working in a non-traditional way over time</a:t>
                      </a:r>
                      <a:r>
                        <a:rPr kumimoji="0" lang="en-US" sz="1400" b="0" i="0" u="none" strike="noStrike" cap="none" normalizeH="0" baseline="0" dirty="0" smtClean="0">
                          <a:ln>
                            <a:noFill/>
                          </a:ln>
                          <a:solidFill>
                            <a:schemeClr val="tx1"/>
                          </a:solidFill>
                          <a:effectLst/>
                          <a:latin typeface="+mn-lt"/>
                          <a:ea typeface="+mn-ea"/>
                          <a:cs typeface="+mn-cs"/>
                        </a:rPr>
                        <a:t> with</a:t>
                      </a:r>
                      <a:r>
                        <a:rPr lang="en-US" sz="1400" dirty="0" smtClean="0"/>
                        <a:t> narratives</a:t>
                      </a:r>
                      <a:r>
                        <a:rPr lang="en-US" sz="1400" baseline="0" dirty="0" smtClean="0"/>
                        <a:t> </a:t>
                      </a:r>
                      <a:r>
                        <a:rPr lang="en-US" sz="1400" dirty="0" smtClean="0"/>
                        <a:t> of communication dilemmas; diagnosis; disability</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119278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rebuchet MS" charset="0"/>
                          <a:ea typeface="ＭＳ Ｐゴシック" charset="0"/>
                          <a:cs typeface="ＭＳ Ｐゴシック" charset="0"/>
                        </a:rPr>
                        <a:t>RESOLUTION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rebuchet MS" charset="0"/>
                          <a:ea typeface="ＭＳ Ｐゴシック" charset="0"/>
                          <a:cs typeface="ＭＳ Ｐゴシック" charset="0"/>
                        </a:rPr>
                        <a:t>What finally happened? How did the situation resolve?</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r>
                        <a:rPr lang="en-GB" sz="1400" dirty="0" smtClean="0"/>
                        <a:t>Working within</a:t>
                      </a:r>
                      <a:r>
                        <a:rPr lang="en-GB" sz="1400" baseline="0" dirty="0" smtClean="0"/>
                        <a:t> a ‘cultural- clinical borderland’ </a:t>
                      </a:r>
                      <a:r>
                        <a:rPr lang="en-GB" sz="1400" dirty="0" smtClean="0"/>
                        <a:t>a positive trajectory of hope and hopefulness emerged from these interactions;</a:t>
                      </a:r>
                      <a:r>
                        <a:rPr lang="en-IE" sz="1400" dirty="0" smtClean="0"/>
                        <a:t> clincial borderland characterised by a relationship of  felxibility, exploration, openness and vulnerability </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83606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EVALUATION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So what? How did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I/other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feel? What did </a:t>
                      </a: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I/other </a:t>
                      </a: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think about happened?</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GB" sz="1400" dirty="0" smtClean="0"/>
                        <a:t>More accepting and realistic sense of self and identity</a:t>
                      </a:r>
                      <a:r>
                        <a:rPr lang="en-IE" sz="1400" dirty="0" smtClean="0"/>
                        <a:t> – emerged while occupying this cultural-</a:t>
                      </a:r>
                      <a:r>
                        <a:rPr lang="en-IE" sz="1400" baseline="0" dirty="0" smtClean="0"/>
                        <a:t> </a:t>
                      </a:r>
                      <a:r>
                        <a:rPr lang="en-IE" sz="1400" dirty="0" smtClean="0"/>
                        <a:t>clincial borderland; rewarding authentic way</a:t>
                      </a:r>
                      <a:r>
                        <a:rPr lang="en-IE" sz="1400" baseline="0" dirty="0" smtClean="0"/>
                        <a:t> of working together</a:t>
                      </a:r>
                      <a:r>
                        <a:rPr lang="en-IE" sz="1400" dirty="0" smtClean="0"/>
                        <a:t> (models)</a:t>
                      </a:r>
                      <a:endParaRPr lang="en-US" sz="1400" dirty="0" smtClean="0"/>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84454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rebuchet MS" charset="0"/>
                          <a:ea typeface="ＭＳ Ｐゴシック" charset="0"/>
                          <a:cs typeface="ＭＳ Ｐゴシック" charset="0"/>
                        </a:rPr>
                        <a:t>CODA </a:t>
                      </a:r>
                    </a:p>
                  </a:txBody>
                  <a:tcPr marT="45723" marB="45723"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rPr>
                        <a:t>What does it mean for now?  </a:t>
                      </a: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Trebuchet MS" charset="0"/>
                          <a:ea typeface="ＭＳ Ｐゴシック" charset="0"/>
                          <a:cs typeface="ＭＳ Ｐゴシック" charset="0"/>
                        </a:rPr>
                        <a:t>Finding ways to create conversational spaces where hope can arise and be maintained  </a:t>
                      </a:r>
                      <a:endParaRPr kumimoji="0" lang="en-US" sz="1400" b="0" i="0" u="none" strike="noStrike" cap="none" normalizeH="0" baseline="0" dirty="0">
                        <a:ln>
                          <a:noFill/>
                        </a:ln>
                        <a:solidFill>
                          <a:srgbClr val="000000"/>
                        </a:solidFill>
                        <a:effectLst/>
                        <a:latin typeface="Trebuchet MS" charset="0"/>
                        <a:ea typeface="ＭＳ Ｐゴシック" charset="0"/>
                        <a:cs typeface="ＭＳ Ｐゴシック" charset="0"/>
                      </a:endParaRPr>
                    </a:p>
                  </a:txBody>
                  <a:tcPr marT="45723" marB="45723"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TextBox 3"/>
          <p:cNvSpPr txBox="1"/>
          <p:nvPr/>
        </p:nvSpPr>
        <p:spPr>
          <a:xfrm>
            <a:off x="444500" y="165100"/>
            <a:ext cx="2286000" cy="369332"/>
          </a:xfrm>
          <a:prstGeom prst="rect">
            <a:avLst/>
          </a:prstGeom>
          <a:noFill/>
        </p:spPr>
        <p:txBody>
          <a:bodyPr wrap="square" rtlCol="0">
            <a:spAutoFit/>
          </a:bodyPr>
          <a:lstStyle/>
          <a:p>
            <a:pPr algn="ctr"/>
            <a:r>
              <a:rPr lang="en-US" dirty="0" smtClean="0"/>
              <a:t>Summary </a:t>
            </a:r>
            <a:endParaRPr lang="en-US" dirty="0"/>
          </a:p>
        </p:txBody>
      </p:sp>
    </p:spTree>
    <p:extLst>
      <p:ext uri="{BB962C8B-B14F-4D97-AF65-F5344CB8AC3E}">
        <p14:creationId xmlns:p14="http://schemas.microsoft.com/office/powerpoint/2010/main" val="128874480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ctrTitle"/>
          </p:nvPr>
        </p:nvSpPr>
        <p:spPr/>
        <p:txBody>
          <a:bodyPr/>
          <a:lstStyle/>
          <a:p>
            <a:pPr eaLnBrk="1" hangingPunct="1"/>
            <a:r>
              <a:rPr lang="en-US" dirty="0">
                <a:latin typeface="Trebuchet MS" charset="0"/>
                <a:ea typeface="ＭＳ Ｐゴシック" charset="0"/>
                <a:cs typeface="ＭＳ Ｐゴシック" charset="0"/>
              </a:rPr>
              <a:t/>
            </a:r>
            <a:br>
              <a:rPr lang="en-US" dirty="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Thank you</a:t>
            </a:r>
            <a:br>
              <a:rPr lang="en-US" dirty="0" smtClean="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
            </a:r>
            <a:br>
              <a:rPr lang="en-US" dirty="0" smtClean="0">
                <a:latin typeface="Trebuchet MS" charset="0"/>
                <a:ea typeface="ＭＳ Ｐゴシック" charset="0"/>
                <a:cs typeface="ＭＳ Ｐゴシック" charset="0"/>
              </a:rPr>
            </a:br>
            <a:r>
              <a:rPr lang="en-US" dirty="0" err="1" smtClean="0">
                <a:latin typeface="Trebuchet MS" charset="0"/>
                <a:ea typeface="ＭＳ Ｐゴシック" charset="0"/>
                <a:cs typeface="ＭＳ Ｐゴシック" charset="0"/>
              </a:rPr>
              <a:t>ipwalsh@tcd.ie</a:t>
            </a:r>
            <a:r>
              <a:rPr lang="en-US" dirty="0" smtClean="0">
                <a:latin typeface="Trebuchet MS" charset="0"/>
                <a:ea typeface="ＭＳ Ｐゴシック" charset="0"/>
                <a:cs typeface="ＭＳ Ｐゴシック" charset="0"/>
              </a:rPr>
              <a:t> </a:t>
            </a:r>
            <a:endParaRPr lang="en-US"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27576179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828674" y="0"/>
            <a:ext cx="7500939" cy="393700"/>
          </a:xfrm>
        </p:spPr>
        <p:txBody>
          <a:bodyPr/>
          <a:lstStyle/>
          <a:p>
            <a:r>
              <a:rPr lang="en-US" sz="2400" dirty="0" smtClean="0"/>
              <a:t>References</a:t>
            </a:r>
            <a:endParaRPr lang="en-US" sz="2400" dirty="0"/>
          </a:p>
        </p:txBody>
      </p:sp>
      <p:sp>
        <p:nvSpPr>
          <p:cNvPr id="34819" name="Content Placeholder 2"/>
          <p:cNvSpPr>
            <a:spLocks noGrp="1"/>
          </p:cNvSpPr>
          <p:nvPr>
            <p:ph idx="4294967295"/>
          </p:nvPr>
        </p:nvSpPr>
        <p:spPr>
          <a:xfrm>
            <a:off x="241300" y="406400"/>
            <a:ext cx="8674100" cy="6032500"/>
          </a:xfrm>
          <a:solidFill>
            <a:schemeClr val="bg1"/>
          </a:solidFill>
        </p:spPr>
        <p:txBody>
          <a:bodyPr/>
          <a:lstStyle/>
          <a:p>
            <a:pPr eaLnBrk="1" hangingPunct="1">
              <a:spcBef>
                <a:spcPts val="817"/>
              </a:spcBef>
              <a:buFontTx/>
              <a:buNone/>
            </a:pPr>
            <a:r>
              <a:rPr lang="en-US" sz="1400" b="0" dirty="0">
                <a:latin typeface="Calibri"/>
                <a:ea typeface="ＭＳ Ｐゴシック" charset="0"/>
                <a:cs typeface="Calibri"/>
              </a:rPr>
              <a:t>Anthony, W.A. (1993). Recovery from mental illness: The guiding vision of the mental health service system in the 1990s. </a:t>
            </a:r>
            <a:r>
              <a:rPr lang="en-US" sz="1400" b="0" i="1" dirty="0">
                <a:latin typeface="Calibri"/>
                <a:ea typeface="ＭＳ Ｐゴシック" charset="0"/>
                <a:cs typeface="Calibri"/>
              </a:rPr>
              <a:t>Psychosocial Rehabilitation Journal</a:t>
            </a:r>
            <a:r>
              <a:rPr lang="en-US" sz="1400" b="0" dirty="0">
                <a:latin typeface="Calibri"/>
                <a:ea typeface="ＭＳ Ｐゴシック" charset="0"/>
                <a:cs typeface="Calibri"/>
              </a:rPr>
              <a:t>, 16 (4), 11-23</a:t>
            </a:r>
            <a:endParaRPr lang="en-US" sz="1400" b="0" dirty="0" smtClean="0">
              <a:latin typeface="Calibri"/>
              <a:ea typeface="ＭＳ Ｐゴシック" charset="0"/>
              <a:cs typeface="Calibri"/>
            </a:endParaRPr>
          </a:p>
          <a:p>
            <a:pPr>
              <a:spcBef>
                <a:spcPts val="817"/>
              </a:spcBef>
            </a:pPr>
            <a:r>
              <a:rPr lang="en-IE" sz="1400" b="0" dirty="0" smtClean="0">
                <a:latin typeface="Calibri"/>
                <a:cs typeface="Calibri"/>
              </a:rPr>
              <a:t>Bogdashina, O. (2005). </a:t>
            </a:r>
            <a:r>
              <a:rPr lang="en-IE" sz="1400" b="0" i="1" dirty="0" smtClean="0">
                <a:latin typeface="Calibri"/>
                <a:cs typeface="Calibri"/>
              </a:rPr>
              <a:t>Communication Issues in Autism &amp; Asperger Syndrome.  </a:t>
            </a:r>
            <a:r>
              <a:rPr lang="en-IE" sz="1400" b="0" dirty="0" smtClean="0">
                <a:latin typeface="Calibri"/>
                <a:cs typeface="Calibri"/>
              </a:rPr>
              <a:t>London: Jessica Kingsley.</a:t>
            </a:r>
          </a:p>
          <a:p>
            <a:pPr eaLnBrk="1" hangingPunct="1">
              <a:spcBef>
                <a:spcPts val="817"/>
              </a:spcBef>
              <a:buFontTx/>
              <a:buNone/>
            </a:pPr>
            <a:r>
              <a:rPr lang="en-US" sz="1400" b="0" dirty="0" err="1" smtClean="0">
                <a:latin typeface="Calibri"/>
                <a:ea typeface="ＭＳ Ｐゴシック" charset="0"/>
                <a:cs typeface="Calibri"/>
              </a:rPr>
              <a:t>Coppock</a:t>
            </a:r>
            <a:r>
              <a:rPr lang="en-US" sz="1400" b="0" dirty="0">
                <a:latin typeface="Calibri"/>
                <a:ea typeface="ＭＳ Ｐゴシック" charset="0"/>
                <a:cs typeface="Calibri"/>
              </a:rPr>
              <a:t>, T. E., Owen, J. J., </a:t>
            </a:r>
            <a:r>
              <a:rPr lang="en-US" sz="1400" b="0" dirty="0" err="1">
                <a:latin typeface="Calibri"/>
                <a:ea typeface="ＭＳ Ｐゴシック" charset="0"/>
                <a:cs typeface="Calibri"/>
              </a:rPr>
              <a:t>Zagarskas</a:t>
            </a:r>
            <a:r>
              <a:rPr lang="en-US" sz="1400" b="0" dirty="0">
                <a:latin typeface="Calibri"/>
                <a:ea typeface="ＭＳ Ｐゴシック" charset="0"/>
                <a:cs typeface="Calibri"/>
              </a:rPr>
              <a:t>, E., &amp; Schmidt, M. (2010). The relationship between therapist and client hope with therapy outcomes. </a:t>
            </a:r>
            <a:r>
              <a:rPr lang="en-US" sz="1400" b="0" i="1" dirty="0">
                <a:latin typeface="Calibri"/>
                <a:ea typeface="ＭＳ Ｐゴシック" charset="0"/>
                <a:cs typeface="Calibri"/>
              </a:rPr>
              <a:t>Psychotherapy research: journal of the Society for Psychotherapy Research</a:t>
            </a:r>
            <a:r>
              <a:rPr lang="en-US" sz="1400" b="0" dirty="0">
                <a:latin typeface="Calibri"/>
                <a:ea typeface="ＭＳ Ｐゴシック" charset="0"/>
                <a:cs typeface="Calibri"/>
              </a:rPr>
              <a:t>, </a:t>
            </a:r>
            <a:r>
              <a:rPr lang="en-US" sz="1400" b="0" i="1" dirty="0">
                <a:latin typeface="Calibri"/>
                <a:ea typeface="ＭＳ Ｐゴシック" charset="0"/>
                <a:cs typeface="Calibri"/>
              </a:rPr>
              <a:t>20</a:t>
            </a:r>
            <a:r>
              <a:rPr lang="en-US" sz="1400" b="0" dirty="0">
                <a:latin typeface="Calibri"/>
                <a:ea typeface="ＭＳ Ｐゴシック" charset="0"/>
                <a:cs typeface="Calibri"/>
              </a:rPr>
              <a:t>(6), 619–26. </a:t>
            </a:r>
            <a:endParaRPr lang="en-US" sz="1400" b="0" dirty="0" smtClean="0">
              <a:latin typeface="Calibri"/>
              <a:ea typeface="ＭＳ Ｐゴシック" charset="0"/>
              <a:cs typeface="Calibri"/>
            </a:endParaRPr>
          </a:p>
          <a:p>
            <a:pPr eaLnBrk="1" hangingPunct="1">
              <a:spcBef>
                <a:spcPts val="817"/>
              </a:spcBef>
              <a:buFontTx/>
              <a:buNone/>
            </a:pPr>
            <a:r>
              <a:rPr lang="en-US" sz="1400" b="0" dirty="0" err="1" smtClean="0">
                <a:latin typeface="Calibri"/>
                <a:ea typeface="ＭＳ Ｐゴシック" charset="0"/>
                <a:cs typeface="Calibri"/>
              </a:rPr>
              <a:t>Deegan</a:t>
            </a:r>
            <a:r>
              <a:rPr lang="en-US" sz="1400" b="0" dirty="0" smtClean="0">
                <a:latin typeface="Calibri"/>
                <a:ea typeface="ＭＳ Ｐゴシック" charset="0"/>
                <a:cs typeface="Calibri"/>
              </a:rPr>
              <a:t>, P. (1996). Recovery and the conspiracy of hope. Paper presented at the Sixth Annual Mental Health Services Conference of Australia and New Zealand Brisbane, Australia. </a:t>
            </a:r>
            <a:r>
              <a:rPr lang="en-US" sz="1400" b="0" dirty="0" smtClean="0">
                <a:latin typeface="Calibri"/>
                <a:ea typeface="ＭＳ Ｐゴシック" charset="0"/>
                <a:cs typeface="Calibri"/>
                <a:hlinkClick r:id="rId2"/>
              </a:rPr>
              <a:t>http://www/bu/edu/resilience/</a:t>
            </a:r>
            <a:r>
              <a:rPr lang="en-US" sz="1400" b="0" dirty="0" smtClean="0">
                <a:latin typeface="Calibri"/>
                <a:ea typeface="ＭＳ Ｐゴシック" charset="0"/>
                <a:cs typeface="Calibri"/>
              </a:rPr>
              <a:t> </a:t>
            </a:r>
            <a:r>
              <a:rPr lang="en-US" sz="1400" b="0" dirty="0" err="1" smtClean="0">
                <a:latin typeface="Calibri"/>
                <a:ea typeface="ＭＳ Ｐゴシック" charset="0"/>
                <a:cs typeface="Calibri"/>
              </a:rPr>
              <a:t>examples/deegan-recovery-hope.pdf</a:t>
            </a:r>
            <a:r>
              <a:rPr lang="en-US" sz="1400" b="0" dirty="0" smtClean="0">
                <a:latin typeface="Calibri"/>
                <a:ea typeface="ＭＳ Ｐゴシック" charset="0"/>
                <a:cs typeface="Calibri"/>
              </a:rPr>
              <a:t>.</a:t>
            </a:r>
          </a:p>
          <a:p>
            <a:pPr eaLnBrk="1" hangingPunct="1">
              <a:spcBef>
                <a:spcPts val="817"/>
              </a:spcBef>
              <a:buFontTx/>
              <a:buNone/>
            </a:pPr>
            <a:r>
              <a:rPr lang="en-US" sz="1400" b="0" dirty="0" err="1" smtClean="0">
                <a:latin typeface="Calibri"/>
                <a:ea typeface="ＭＳ Ｐゴシック" charset="0"/>
                <a:cs typeface="Calibri"/>
              </a:rPr>
              <a:t>Dwivedi</a:t>
            </a:r>
            <a:r>
              <a:rPr lang="en-US" sz="1400" b="0" dirty="0">
                <a:latin typeface="Calibri"/>
                <a:ea typeface="ＭＳ Ｐゴシック" charset="0"/>
                <a:cs typeface="Calibri"/>
              </a:rPr>
              <a:t>, K.N. (1997). </a:t>
            </a:r>
            <a:r>
              <a:rPr lang="en-US" sz="1400" b="0" i="1" dirty="0">
                <a:latin typeface="Calibri"/>
                <a:ea typeface="ＭＳ Ｐゴシック" charset="0"/>
                <a:cs typeface="Calibri"/>
              </a:rPr>
              <a:t>The Therapeutic Use of Stories. </a:t>
            </a:r>
            <a:r>
              <a:rPr lang="en-US" sz="1400" b="0" dirty="0">
                <a:latin typeface="Calibri"/>
                <a:ea typeface="ＭＳ Ｐゴシック" charset="0"/>
                <a:cs typeface="Calibri"/>
              </a:rPr>
              <a:t>London: </a:t>
            </a:r>
            <a:r>
              <a:rPr lang="en-US" sz="1400" b="0" dirty="0" err="1">
                <a:latin typeface="Calibri"/>
                <a:ea typeface="ＭＳ Ｐゴシック" charset="0"/>
                <a:cs typeface="Calibri"/>
              </a:rPr>
              <a:t>Routledge</a:t>
            </a:r>
            <a:r>
              <a:rPr lang="en-US" sz="1400" b="0" dirty="0" smtClean="0">
                <a:latin typeface="Calibri"/>
                <a:ea typeface="ＭＳ Ｐゴシック" charset="0"/>
                <a:cs typeface="Calibri"/>
              </a:rPr>
              <a:t>.</a:t>
            </a:r>
          </a:p>
          <a:p>
            <a:pPr>
              <a:spcBef>
                <a:spcPts val="817"/>
              </a:spcBef>
            </a:pPr>
            <a:r>
              <a:rPr lang="en-IE" sz="1400" b="0" dirty="0" smtClean="0">
                <a:latin typeface="Calibri"/>
                <a:cs typeface="Calibri"/>
              </a:rPr>
              <a:t>Gkika, S. (2010). Helping Anxious People. In A. Grant (Ed.) </a:t>
            </a:r>
            <a:r>
              <a:rPr lang="en-IE" sz="1400" b="0" i="1" dirty="0" smtClean="0">
                <a:latin typeface="Calibri"/>
                <a:cs typeface="Calibri"/>
              </a:rPr>
              <a:t>Cognitive Behavioural Interventions for Mental Health Practitioners</a:t>
            </a:r>
            <a:r>
              <a:rPr lang="en-IE" sz="1400" b="0" dirty="0" smtClean="0">
                <a:latin typeface="Calibri"/>
                <a:cs typeface="Calibri"/>
              </a:rPr>
              <a:t> (pp. 26-49). Exeter: Learning Matters.</a:t>
            </a:r>
          </a:p>
          <a:p>
            <a:pPr>
              <a:spcBef>
                <a:spcPts val="817"/>
              </a:spcBef>
            </a:pPr>
            <a:r>
              <a:rPr lang="en-US" sz="1400" b="0" dirty="0" err="1" smtClean="0">
                <a:latin typeface="Calibri"/>
                <a:cs typeface="Calibri"/>
              </a:rPr>
              <a:t>Jagoe</a:t>
            </a:r>
            <a:r>
              <a:rPr lang="en-US" sz="1400" b="0" dirty="0" smtClean="0">
                <a:latin typeface="Calibri"/>
                <a:cs typeface="Calibri"/>
              </a:rPr>
              <a:t>, C. &amp; Walsh, I. (2013). Mental health and wellbeing in SLT: Witnessing hope as a therapeutic dynamic.</a:t>
            </a:r>
            <a:r>
              <a:rPr lang="en-IE" sz="1400" b="0" dirty="0" smtClean="0">
                <a:latin typeface="Calibri"/>
                <a:cs typeface="Calibri"/>
              </a:rPr>
              <a:t> Paper presented at </a:t>
            </a:r>
            <a:r>
              <a:rPr lang="en-IE" sz="1400" b="0" i="1" dirty="0" smtClean="0">
                <a:latin typeface="Calibri"/>
                <a:cs typeface="Calibri"/>
              </a:rPr>
              <a:t>IASLT Biennial Conference</a:t>
            </a:r>
            <a:r>
              <a:rPr lang="en-IE" sz="1400" b="0" dirty="0" smtClean="0">
                <a:latin typeface="Calibri"/>
                <a:cs typeface="Calibri"/>
              </a:rPr>
              <a:t>, Dublin, Ireland. </a:t>
            </a:r>
            <a:endParaRPr lang="en-US" sz="1400" b="0" dirty="0" smtClean="0">
              <a:latin typeface="Calibri"/>
              <a:ea typeface="ＭＳ Ｐゴシック" charset="0"/>
              <a:cs typeface="Calibri"/>
            </a:endParaRPr>
          </a:p>
          <a:p>
            <a:pPr eaLnBrk="1" hangingPunct="1">
              <a:spcBef>
                <a:spcPts val="817"/>
              </a:spcBef>
              <a:buFontTx/>
              <a:buNone/>
            </a:pPr>
            <a:r>
              <a:rPr lang="en-US" sz="1400" b="0" dirty="0" err="1" smtClean="0">
                <a:latin typeface="Calibri"/>
                <a:ea typeface="ＭＳ Ｐゴシック" charset="0"/>
                <a:cs typeface="Calibri"/>
              </a:rPr>
              <a:t>Schrank</a:t>
            </a:r>
            <a:r>
              <a:rPr lang="en-US" sz="1400" b="0" dirty="0">
                <a:latin typeface="Calibri"/>
                <a:ea typeface="ＭＳ Ｐゴシック" charset="0"/>
                <a:cs typeface="Calibri"/>
              </a:rPr>
              <a:t>, B., </a:t>
            </a:r>
            <a:r>
              <a:rPr lang="en-US" sz="1400" b="0" dirty="0" err="1">
                <a:latin typeface="Calibri"/>
                <a:ea typeface="ＭＳ Ｐゴシック" charset="0"/>
                <a:cs typeface="Calibri"/>
              </a:rPr>
              <a:t>Stanghellini</a:t>
            </a:r>
            <a:r>
              <a:rPr lang="en-US" sz="1400" b="0" dirty="0">
                <a:latin typeface="Calibri"/>
                <a:ea typeface="ＭＳ Ｐゴシック" charset="0"/>
                <a:cs typeface="Calibri"/>
              </a:rPr>
              <a:t>, G., &amp; Slade, M. (2008). Hope in psychiatry: A review of the literature. </a:t>
            </a:r>
            <a:r>
              <a:rPr lang="en-US" sz="1400" b="0" i="1" dirty="0" err="1">
                <a:latin typeface="Calibri"/>
                <a:ea typeface="ＭＳ Ｐゴシック" charset="0"/>
                <a:cs typeface="Calibri"/>
              </a:rPr>
              <a:t>Acta</a:t>
            </a:r>
            <a:r>
              <a:rPr lang="en-US" sz="1400" b="0" i="1" dirty="0">
                <a:latin typeface="Calibri"/>
                <a:ea typeface="ＭＳ Ｐゴシック" charset="0"/>
                <a:cs typeface="Calibri"/>
              </a:rPr>
              <a:t> </a:t>
            </a:r>
            <a:r>
              <a:rPr lang="en-US" sz="1400" b="0" i="1" dirty="0" err="1">
                <a:latin typeface="Calibri"/>
                <a:ea typeface="ＭＳ Ｐゴシック" charset="0"/>
                <a:cs typeface="Calibri"/>
              </a:rPr>
              <a:t>Psychiatrica</a:t>
            </a:r>
            <a:r>
              <a:rPr lang="en-US" sz="1400" b="0" i="1" dirty="0">
                <a:latin typeface="Calibri"/>
                <a:ea typeface="ＭＳ Ｐゴシック" charset="0"/>
                <a:cs typeface="Calibri"/>
              </a:rPr>
              <a:t> </a:t>
            </a:r>
            <a:r>
              <a:rPr lang="en-US" sz="1400" b="0" i="1" dirty="0" err="1">
                <a:latin typeface="Calibri"/>
                <a:ea typeface="ＭＳ Ｐゴシック" charset="0"/>
                <a:cs typeface="Calibri"/>
              </a:rPr>
              <a:t>Scandinavica</a:t>
            </a:r>
            <a:r>
              <a:rPr lang="en-US" sz="1400" b="0" dirty="0">
                <a:latin typeface="Calibri"/>
                <a:ea typeface="ＭＳ Ｐゴシック" charset="0"/>
                <a:cs typeface="Calibri"/>
              </a:rPr>
              <a:t>, 118, 421-433</a:t>
            </a:r>
          </a:p>
          <a:p>
            <a:pPr eaLnBrk="1" hangingPunct="1">
              <a:spcBef>
                <a:spcPts val="817"/>
              </a:spcBef>
              <a:buFontTx/>
              <a:buNone/>
            </a:pPr>
            <a:r>
              <a:rPr lang="en-US" sz="1400" b="0" dirty="0">
                <a:latin typeface="Calibri"/>
                <a:ea typeface="ＭＳ Ｐゴシック" charset="0"/>
                <a:cs typeface="Calibri"/>
              </a:rPr>
              <a:t>Snyder, C. R., </a:t>
            </a:r>
            <a:r>
              <a:rPr lang="en-US" sz="1400" b="0" dirty="0" err="1">
                <a:latin typeface="Calibri"/>
                <a:ea typeface="ＭＳ Ｐゴシック" charset="0"/>
                <a:cs typeface="Calibri"/>
              </a:rPr>
              <a:t>Ilardi</a:t>
            </a:r>
            <a:r>
              <a:rPr lang="en-US" sz="1400" b="0" dirty="0">
                <a:latin typeface="Calibri"/>
                <a:ea typeface="ＭＳ Ｐゴシック" charset="0"/>
                <a:cs typeface="Calibri"/>
              </a:rPr>
              <a:t>, S., Michael, S., &amp; </a:t>
            </a:r>
            <a:r>
              <a:rPr lang="en-US" sz="1400" b="0" dirty="0" err="1">
                <a:latin typeface="Calibri"/>
                <a:ea typeface="ＭＳ Ｐゴシック" charset="0"/>
                <a:cs typeface="Calibri"/>
              </a:rPr>
              <a:t>Cheavens</a:t>
            </a:r>
            <a:r>
              <a:rPr lang="en-US" sz="1400" b="0" dirty="0">
                <a:latin typeface="Calibri"/>
                <a:ea typeface="ＭＳ Ｐゴシック" charset="0"/>
                <a:cs typeface="Calibri"/>
              </a:rPr>
              <a:t>, J. (2000). Hope theory: Updating a common process for psychological change. In C. R. Snyder &amp; R. E. Ingram (Eds.), </a:t>
            </a:r>
            <a:r>
              <a:rPr lang="en-US" sz="1400" b="0" i="1" dirty="0">
                <a:latin typeface="Calibri"/>
                <a:ea typeface="ＭＳ Ｐゴシック" charset="0"/>
                <a:cs typeface="Calibri"/>
              </a:rPr>
              <a:t>Handbook of psychological change: Psychotherapy processes and practices for the 21st century </a:t>
            </a:r>
            <a:r>
              <a:rPr lang="en-US" sz="1400" b="0" dirty="0">
                <a:latin typeface="Calibri"/>
                <a:ea typeface="ＭＳ Ｐゴシック" charset="0"/>
                <a:cs typeface="Calibri"/>
              </a:rPr>
              <a:t>(pp. 128–153). New York: Wiley</a:t>
            </a:r>
            <a:r>
              <a:rPr lang="en-US" sz="1400" b="0" dirty="0" smtClean="0">
                <a:latin typeface="Calibri"/>
                <a:ea typeface="ＭＳ Ｐゴシック" charset="0"/>
                <a:cs typeface="Calibri"/>
              </a:rPr>
              <a:t>.</a:t>
            </a:r>
          </a:p>
          <a:p>
            <a:pPr eaLnBrk="1" hangingPunct="1">
              <a:spcBef>
                <a:spcPts val="817"/>
              </a:spcBef>
              <a:buFontTx/>
              <a:buNone/>
            </a:pPr>
            <a:r>
              <a:rPr lang="en-US" sz="1400" b="0" dirty="0" err="1" smtClean="0">
                <a:latin typeface="Calibri"/>
                <a:ea typeface="ＭＳ Ｐゴシック" charset="0"/>
                <a:cs typeface="Calibri"/>
              </a:rPr>
              <a:t>Solnit</a:t>
            </a:r>
            <a:r>
              <a:rPr lang="en-US" sz="1400" b="0" dirty="0" smtClean="0">
                <a:latin typeface="Calibri"/>
                <a:ea typeface="ＭＳ Ｐゴシック" charset="0"/>
                <a:cs typeface="Calibri"/>
              </a:rPr>
              <a:t>, R. (2016) </a:t>
            </a:r>
            <a:r>
              <a:rPr lang="en-US" sz="1400" b="0" i="1" dirty="0" smtClean="0">
                <a:latin typeface="Calibri"/>
                <a:ea typeface="ＭＳ Ｐゴシック" charset="0"/>
                <a:cs typeface="Calibri"/>
              </a:rPr>
              <a:t>Hope in the Dark: Untold Histories, Wild Possibilities  </a:t>
            </a:r>
            <a:r>
              <a:rPr lang="en-US" sz="1400" b="0" dirty="0" smtClean="0">
                <a:latin typeface="Calibri"/>
                <a:ea typeface="ＭＳ Ｐゴシック" charset="0"/>
                <a:cs typeface="Calibri"/>
              </a:rPr>
              <a:t>London:   </a:t>
            </a:r>
            <a:r>
              <a:rPr lang="en-US" sz="1400" b="0" dirty="0" err="1" smtClean="0">
                <a:latin typeface="Calibri"/>
                <a:ea typeface="ＭＳ Ｐゴシック" charset="0"/>
                <a:cs typeface="Calibri"/>
              </a:rPr>
              <a:t>Canongate</a:t>
            </a:r>
            <a:r>
              <a:rPr lang="en-US" sz="1400" b="0" dirty="0" smtClean="0">
                <a:latin typeface="Calibri"/>
                <a:ea typeface="ＭＳ Ｐゴシック" charset="0"/>
                <a:cs typeface="Calibri"/>
              </a:rPr>
              <a:t>.</a:t>
            </a:r>
          </a:p>
          <a:p>
            <a:pPr>
              <a:spcBef>
                <a:spcPts val="817"/>
              </a:spcBef>
            </a:pPr>
            <a:r>
              <a:rPr lang="en-IE" sz="1400" b="0" dirty="0" smtClean="0">
                <a:latin typeface="Calibri"/>
                <a:cs typeface="Calibri"/>
              </a:rPr>
              <a:t>Walsh, I.P. &amp; Delmar, P. (2011)</a:t>
            </a:r>
            <a:r>
              <a:rPr lang="en-IE" sz="1400" b="0" i="1" dirty="0" smtClean="0">
                <a:latin typeface="Calibri"/>
                <a:cs typeface="Calibri"/>
              </a:rPr>
              <a:t>. ‘It’s like learning to swim without being in a pool’</a:t>
            </a:r>
            <a:r>
              <a:rPr lang="en-IE" sz="1400" b="0" dirty="0" smtClean="0">
                <a:latin typeface="Calibri"/>
                <a:cs typeface="Calibri"/>
              </a:rPr>
              <a:t>: Two people in conversation about and Asperger’s Syndrome. Paper presented at IASLT Biennial Conference, Dublin, Ireland (November, 2011). </a:t>
            </a:r>
            <a:endParaRPr lang="en-US" sz="1400" dirty="0" smtClean="0">
              <a:latin typeface="Trebuchet MS" charset="0"/>
              <a:ea typeface="ＭＳ Ｐゴシック" charset="0"/>
              <a:cs typeface="ＭＳ Ｐゴシック" charset="0"/>
            </a:endParaRPr>
          </a:p>
          <a:p>
            <a:pPr eaLnBrk="1" hangingPunct="1">
              <a:spcBef>
                <a:spcPts val="817"/>
              </a:spcBef>
              <a:buFontTx/>
              <a:buNone/>
            </a:pPr>
            <a:r>
              <a:rPr lang="en-US" sz="1400" b="0" dirty="0" smtClean="0">
                <a:latin typeface="Trebuchet MS" charset="0"/>
                <a:ea typeface="ＭＳ Ｐゴシック" charset="0"/>
                <a:cs typeface="ＭＳ Ｐゴシック" charset="0"/>
              </a:rPr>
              <a:t>Weingarten</a:t>
            </a:r>
            <a:r>
              <a:rPr lang="en-US" sz="1400" b="0" dirty="0">
                <a:latin typeface="Trebuchet MS" charset="0"/>
                <a:ea typeface="ＭＳ Ｐゴシック" charset="0"/>
                <a:cs typeface="ＭＳ Ｐゴシック" charset="0"/>
              </a:rPr>
              <a:t>, K. (2010). Reasonable hope: construct, clinical applications, and supports. </a:t>
            </a:r>
            <a:r>
              <a:rPr lang="en-US" sz="1400" b="0" i="1" dirty="0">
                <a:latin typeface="Trebuchet MS" charset="0"/>
                <a:ea typeface="ＭＳ Ｐゴシック" charset="0"/>
                <a:cs typeface="ＭＳ Ｐゴシック" charset="0"/>
              </a:rPr>
              <a:t>Family process</a:t>
            </a:r>
            <a:r>
              <a:rPr lang="en-US" sz="1400" b="0" dirty="0">
                <a:latin typeface="Trebuchet MS" charset="0"/>
                <a:ea typeface="ＭＳ Ｐゴシック" charset="0"/>
                <a:cs typeface="ＭＳ Ｐゴシック" charset="0"/>
              </a:rPr>
              <a:t>, </a:t>
            </a:r>
            <a:r>
              <a:rPr lang="en-US" sz="1400" b="0" i="1" dirty="0">
                <a:latin typeface="Trebuchet MS" charset="0"/>
                <a:ea typeface="ＭＳ Ｐゴシック" charset="0"/>
                <a:cs typeface="ＭＳ Ｐゴシック" charset="0"/>
              </a:rPr>
              <a:t>49</a:t>
            </a:r>
            <a:r>
              <a:rPr lang="en-US" sz="1400" b="0" dirty="0">
                <a:latin typeface="Trebuchet MS" charset="0"/>
                <a:ea typeface="ＭＳ Ｐゴシック" charset="0"/>
                <a:cs typeface="ＭＳ Ｐゴシック" charset="0"/>
              </a:rPr>
              <a:t>(1), 5–25</a:t>
            </a:r>
            <a:r>
              <a:rPr lang="en-US" sz="1400" dirty="0">
                <a:latin typeface="Trebuchet MS" charset="0"/>
                <a:ea typeface="ＭＳ Ｐゴシック" charset="0"/>
                <a:cs typeface="ＭＳ Ｐゴシック" charset="0"/>
              </a:rPr>
              <a:t>. </a:t>
            </a:r>
            <a:endParaRPr lang="en-US" sz="1400" dirty="0" smtClean="0">
              <a:latin typeface="Trebuchet MS" charset="0"/>
              <a:ea typeface="ＭＳ Ｐゴシック" charset="0"/>
              <a:cs typeface="ＭＳ Ｐゴシック" charset="0"/>
            </a:endParaRPr>
          </a:p>
          <a:p>
            <a:pPr eaLnBrk="1" hangingPunct="1">
              <a:buFontTx/>
              <a:buNone/>
            </a:pPr>
            <a:endParaRPr lang="en-US" sz="1400"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34989639"/>
      </p:ext>
    </p:extLst>
  </p:cSld>
  <p:clrMapOvr>
    <a:masterClrMapping/>
  </p:clrMapOvr>
</p:sld>
</file>

<file path=ppt/theme/theme1.xml><?xml version="1.0" encoding="utf-8"?>
<a:theme xmlns:a="http://schemas.openxmlformats.org/drawingml/2006/main" name="Trinity_PPT_Calibri_Option1">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Trinity_PPT_Calibri_Option1</Template>
  <TotalTime>17950</TotalTime>
  <Words>2491</Words>
  <Application>Microsoft Macintosh PowerPoint</Application>
  <PresentationFormat>On-screen Show (4:3)</PresentationFormat>
  <Paragraphs>231</Paragraphs>
  <Slides>27</Slides>
  <Notes>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Trinity_PPT_Calibri_Option1</vt:lpstr>
      <vt:lpstr>Hope and Healing in a Cultural- Clinical Borderland: Communication Issues and Anxieties in Autism Spectrum Disorder </vt:lpstr>
      <vt:lpstr> Irene P Walsh </vt:lpstr>
      <vt:lpstr>Outline </vt:lpstr>
      <vt:lpstr>1. Abstract – What is this story about?</vt:lpstr>
      <vt:lpstr>Recovery </vt:lpstr>
      <vt:lpstr>1. Abstract    What is this story about ?</vt:lpstr>
      <vt:lpstr>1. Abstract – What is this story about - hope?     </vt:lpstr>
      <vt:lpstr>Describing Hope (e.g. Solnit, 2016) </vt:lpstr>
      <vt:lpstr>2. Orientation   Who/what does it involve, and when/where did it happen? </vt:lpstr>
      <vt:lpstr>2. Orientation - Who/what does it involve, and when/where did it happen? </vt:lpstr>
      <vt:lpstr>2. Orientation - Who/what does it involve, and when/where? </vt:lpstr>
      <vt:lpstr>3. Complicating Action   Then what happened?</vt:lpstr>
      <vt:lpstr>3. Complicating Action - Then what happened?</vt:lpstr>
      <vt:lpstr>3. Complicating Action - Then what happened? </vt:lpstr>
      <vt:lpstr>4. Resolution  What finally happened?  </vt:lpstr>
      <vt:lpstr>4. Resolution - What finally happened? </vt:lpstr>
      <vt:lpstr>5. Evaluation – So what? </vt:lpstr>
      <vt:lpstr> </vt:lpstr>
      <vt:lpstr>    5. Evaluation : So what?  (ii) ‘Collaborative deliberation’ also useful  (Elwyn et al, 2014)</vt:lpstr>
      <vt:lpstr>5. Evaluation: So what?  </vt:lpstr>
      <vt:lpstr> 5. Evaluation : So what?   (iv) a Cultural - Clinical borderland  </vt:lpstr>
      <vt:lpstr>5. Evaluation: So what? </vt:lpstr>
      <vt:lpstr>6. Coda    What does it mean for now?</vt:lpstr>
      <vt:lpstr>6. Coda : What does it mean for now? </vt:lpstr>
      <vt:lpstr>PowerPoint Presentation</vt:lpstr>
      <vt:lpstr> Thank you  ipwalsh@tcd.ie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Irene Walsh</cp:lastModifiedBy>
  <cp:revision>110</cp:revision>
  <cp:lastPrinted>2014-12-16T10:33:11Z</cp:lastPrinted>
  <dcterms:created xsi:type="dcterms:W3CDTF">2016-08-19T07:39:04Z</dcterms:created>
  <dcterms:modified xsi:type="dcterms:W3CDTF">2017-01-27T18:03:59Z</dcterms:modified>
</cp:coreProperties>
</file>