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93" r:id="rId3"/>
    <p:sldId id="317" r:id="rId4"/>
    <p:sldId id="295" r:id="rId5"/>
    <p:sldId id="258" r:id="rId6"/>
    <p:sldId id="284" r:id="rId7"/>
    <p:sldId id="280" r:id="rId8"/>
    <p:sldId id="262" r:id="rId9"/>
    <p:sldId id="283" r:id="rId10"/>
    <p:sldId id="281" r:id="rId11"/>
    <p:sldId id="282" r:id="rId12"/>
    <p:sldId id="299" r:id="rId13"/>
    <p:sldId id="264" r:id="rId14"/>
    <p:sldId id="298" r:id="rId15"/>
    <p:sldId id="314" r:id="rId16"/>
    <p:sldId id="310" r:id="rId17"/>
    <p:sldId id="313" r:id="rId18"/>
    <p:sldId id="311" r:id="rId19"/>
    <p:sldId id="312" r:id="rId20"/>
    <p:sldId id="269" r:id="rId21"/>
    <p:sldId id="322" r:id="rId22"/>
    <p:sldId id="321" r:id="rId23"/>
    <p:sldId id="270" r:id="rId24"/>
    <p:sldId id="271" r:id="rId25"/>
    <p:sldId id="324" r:id="rId26"/>
    <p:sldId id="296" r:id="rId27"/>
    <p:sldId id="302" r:id="rId28"/>
    <p:sldId id="303" r:id="rId29"/>
    <p:sldId id="304" r:id="rId30"/>
    <p:sldId id="305" r:id="rId31"/>
    <p:sldId id="277" r:id="rId32"/>
    <p:sldId id="300" r:id="rId33"/>
    <p:sldId id="307" r:id="rId34"/>
    <p:sldId id="323" r:id="rId35"/>
    <p:sldId id="278" r:id="rId36"/>
    <p:sldId id="279" r:id="rId37"/>
    <p:sldId id="318" r:id="rId38"/>
    <p:sldId id="319" r:id="rId39"/>
    <p:sldId id="309" r:id="rId40"/>
    <p:sldId id="320"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76A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36" autoAdjust="0"/>
    <p:restoredTop sz="94580" autoAdjust="0"/>
  </p:normalViewPr>
  <p:slideViewPr>
    <p:cSldViewPr snapToGrid="0" snapToObjects="1">
      <p:cViewPr>
        <p:scale>
          <a:sx n="100" d="100"/>
          <a:sy n="100" d="100"/>
        </p:scale>
        <p:origin x="-660" y="456"/>
      </p:cViewPr>
      <p:guideLst>
        <p:guide orient="horz" pos="2160"/>
        <p:guide pos="2880"/>
      </p:guideLst>
    </p:cSldViewPr>
  </p:slideViewPr>
  <p:outlineViewPr>
    <p:cViewPr>
      <p:scale>
        <a:sx n="33" d="100"/>
        <a:sy n="33" d="100"/>
      </p:scale>
      <p:origin x="0" y="1376"/>
    </p:cViewPr>
  </p:outlineViewPr>
  <p:notesTextViewPr>
    <p:cViewPr>
      <p:scale>
        <a:sx n="100" d="100"/>
        <a:sy n="100" d="100"/>
      </p:scale>
      <p:origin x="0" y="0"/>
    </p:cViewPr>
  </p:notesTextViewPr>
  <p:sorterViewPr>
    <p:cViewPr>
      <p:scale>
        <a:sx n="66" d="100"/>
        <a:sy n="66" d="100"/>
      </p:scale>
      <p:origin x="0" y="58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FC7D15-826A-BF4A-BFE7-9C39C190C59E}" type="datetimeFigureOut">
              <a:rPr lang="en-US" smtClean="0"/>
              <a:t>2/15/2017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A27EB5-8E3F-DF48-9DCE-ADC07597CA64}" type="slidenum">
              <a:rPr lang="en-US" smtClean="0"/>
              <a:t>‹#›</a:t>
            </a:fld>
            <a:endParaRPr lang="en-US"/>
          </a:p>
        </p:txBody>
      </p:sp>
    </p:spTree>
    <p:extLst>
      <p:ext uri="{BB962C8B-B14F-4D97-AF65-F5344CB8AC3E}">
        <p14:creationId xmlns:p14="http://schemas.microsoft.com/office/powerpoint/2010/main" val="180779487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(26/10/16 08:27) -----</a:t>
            </a:r>
          </a:p>
          <a:p>
            <a:r>
              <a:rPr lang="en-US"/>
              <a:t>MH issues are on the rise in the western world. This is not just someone’s opinion. It’s a fact. Scientific evidence actually backs it up. </a:t>
            </a:r>
          </a:p>
          <a:p>
            <a:endParaRPr lang="en-US"/>
          </a:p>
          <a:p>
            <a:r>
              <a:rPr lang="en-US"/>
              <a:t>The rates of MH problems, but especially depression, have increased dramatically in recent times. During the last 30 years, in the UK, this number has doubled. In the US, it has increased by a factor of 2.5. Similar increases are being observed across the western world.  It’s in every country, every town and every family. </a:t>
            </a:r>
          </a:p>
          <a:p>
            <a:endParaRPr lang="en-US"/>
          </a:p>
          <a:p>
            <a:r>
              <a:rPr lang="en-US"/>
              <a:t>The experts tell us that during our lifetime, 30% of us will develop a MH issue, and right now, 16% of the general population are suffering with a MH issue. It’s inescapable, and is reaching an epidemic scale.</a:t>
            </a:r>
          </a:p>
          <a:p>
            <a:endParaRPr lang="en-US"/>
          </a:p>
          <a:p>
            <a:r>
              <a:rPr lang="en-US"/>
              <a:t>40% of all disability payments in the UK are due to MH issues. In Ireland, this figure is 33%, but only 4% of our health budget goes towards MH. This is no longer just a health issue. It’s now an economic problem and one that looks set to get worse.</a:t>
            </a:r>
          </a:p>
          <a:p>
            <a:endParaRPr lang="en-US"/>
          </a:p>
        </p:txBody>
      </p:sp>
      <p:sp>
        <p:nvSpPr>
          <p:cNvPr id="4" name="Slide Number Placeholder 3"/>
          <p:cNvSpPr>
            <a:spLocks noGrp="1"/>
          </p:cNvSpPr>
          <p:nvPr>
            <p:ph type="sldNum" sz="quarter" idx="10"/>
          </p:nvPr>
        </p:nvSpPr>
        <p:spPr/>
        <p:txBody>
          <a:bodyPr/>
          <a:lstStyle/>
          <a:p>
            <a:fld id="{89A27EB5-8E3F-DF48-9DCE-ADC07597CA64}" type="slidenum">
              <a:rPr lang="en-US" smtClean="0"/>
              <a:t>2</a:t>
            </a:fld>
            <a:endParaRPr lang="en-US"/>
          </a:p>
        </p:txBody>
      </p:sp>
    </p:spTree>
    <p:extLst>
      <p:ext uri="{BB962C8B-B14F-4D97-AF65-F5344CB8AC3E}">
        <p14:creationId xmlns:p14="http://schemas.microsoft.com/office/powerpoint/2010/main" val="1886940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(26/10/16 08:27) -----</a:t>
            </a:r>
          </a:p>
          <a:p>
            <a:r>
              <a:rPr lang="en-US"/>
              <a:t>MH issues are on the rise in the western world. This is not just someone’s opinion. It’s a fact. Scientific evidence actually backs it up. </a:t>
            </a:r>
          </a:p>
          <a:p>
            <a:endParaRPr lang="en-US"/>
          </a:p>
          <a:p>
            <a:r>
              <a:rPr lang="en-US"/>
              <a:t>The rates of MH problems, but especially depression, have increased dramatically in recent times. During the last 30 years, in the UK, this number has doubled. In the US, it has increased by a factor of 2.5. Similar increases are being observed across the western world.  It’s in every country, every town and every family. </a:t>
            </a:r>
          </a:p>
          <a:p>
            <a:endParaRPr lang="en-US"/>
          </a:p>
          <a:p>
            <a:r>
              <a:rPr lang="en-US"/>
              <a:t>The experts tell us that during our lifetime, 30% of us will develop a MH issue, and right now, 16% of the general population are suffering with a MH issue. It’s inescapable, and is reaching an epidemic scale.</a:t>
            </a:r>
          </a:p>
          <a:p>
            <a:endParaRPr lang="en-US"/>
          </a:p>
          <a:p>
            <a:r>
              <a:rPr lang="en-US"/>
              <a:t>40% of all disability payments in the UK are due to MH issues. In Ireland, this figure is 33%, but only 4% of our health budget goes towards MH. This is no longer just a health issue. It’s now an economic problem and one that looks set to get worse.</a:t>
            </a:r>
          </a:p>
          <a:p>
            <a:endParaRPr lang="en-US"/>
          </a:p>
        </p:txBody>
      </p:sp>
      <p:sp>
        <p:nvSpPr>
          <p:cNvPr id="4" name="Slide Number Placeholder 3"/>
          <p:cNvSpPr>
            <a:spLocks noGrp="1"/>
          </p:cNvSpPr>
          <p:nvPr>
            <p:ph type="sldNum" sz="quarter" idx="10"/>
          </p:nvPr>
        </p:nvSpPr>
        <p:spPr/>
        <p:txBody>
          <a:bodyPr/>
          <a:lstStyle/>
          <a:p>
            <a:fld id="{89A27EB5-8E3F-DF48-9DCE-ADC07597CA64}" type="slidenum">
              <a:rPr lang="en-US" smtClean="0"/>
              <a:t>3</a:t>
            </a:fld>
            <a:endParaRPr lang="en-US"/>
          </a:p>
        </p:txBody>
      </p:sp>
    </p:spTree>
    <p:extLst>
      <p:ext uri="{BB962C8B-B14F-4D97-AF65-F5344CB8AC3E}">
        <p14:creationId xmlns:p14="http://schemas.microsoft.com/office/powerpoint/2010/main" val="1886940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(26/10/16 08:27) -----</a:t>
            </a:r>
          </a:p>
          <a:p>
            <a:r>
              <a:rPr lang="en-US"/>
              <a:t>MH issues are on the rise in the western world. This is not just someone’s opinion. It’s a fact. Scientific evidence actually backs it up. </a:t>
            </a:r>
          </a:p>
          <a:p>
            <a:endParaRPr lang="en-US"/>
          </a:p>
          <a:p>
            <a:r>
              <a:rPr lang="en-US"/>
              <a:t>The rates of MH problems, but especially depression, have increased dramatically in recent times. During the last 30 years, in the UK, this number has doubled. In the US, it has increased by a factor of 2.5. Similar increases are being observed across the western world.  It’s in every country, every town and every family. </a:t>
            </a:r>
          </a:p>
          <a:p>
            <a:endParaRPr lang="en-US"/>
          </a:p>
          <a:p>
            <a:r>
              <a:rPr lang="en-US"/>
              <a:t>The experts tell us that during our lifetime, 30% of us will develop a MH issue, and right now, 16% of the general population are suffering with a MH issue. It’s inescapable, and is reaching an epidemic scale.</a:t>
            </a:r>
          </a:p>
          <a:p>
            <a:endParaRPr lang="en-US"/>
          </a:p>
          <a:p>
            <a:r>
              <a:rPr lang="en-US"/>
              <a:t>40% of all disability payments in the UK are due to MH issues. In Ireland, this figure is 33%, but only 4% of our health budget goes towards MH. This is no longer just a health issue. It’s now an economic problem and one that looks set to get worse.</a:t>
            </a:r>
          </a:p>
          <a:p>
            <a:endParaRPr lang="en-US"/>
          </a:p>
        </p:txBody>
      </p:sp>
      <p:sp>
        <p:nvSpPr>
          <p:cNvPr id="4" name="Slide Number Placeholder 3"/>
          <p:cNvSpPr>
            <a:spLocks noGrp="1"/>
          </p:cNvSpPr>
          <p:nvPr>
            <p:ph type="sldNum" sz="quarter" idx="10"/>
          </p:nvPr>
        </p:nvSpPr>
        <p:spPr/>
        <p:txBody>
          <a:bodyPr/>
          <a:lstStyle/>
          <a:p>
            <a:fld id="{89A27EB5-8E3F-DF48-9DCE-ADC07597CA64}" type="slidenum">
              <a:rPr lang="en-US" smtClean="0"/>
              <a:t>21</a:t>
            </a:fld>
            <a:endParaRPr lang="en-US"/>
          </a:p>
        </p:txBody>
      </p:sp>
    </p:spTree>
    <p:extLst>
      <p:ext uri="{BB962C8B-B14F-4D97-AF65-F5344CB8AC3E}">
        <p14:creationId xmlns:p14="http://schemas.microsoft.com/office/powerpoint/2010/main" val="1886940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ga-IE"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dirty="0"/>
          </a:p>
        </p:txBody>
      </p:sp>
      <p:sp>
        <p:nvSpPr>
          <p:cNvPr id="7" name="Date Placeholder 6"/>
          <p:cNvSpPr>
            <a:spLocks noGrp="1"/>
          </p:cNvSpPr>
          <p:nvPr>
            <p:ph type="dt" sz="half" idx="10"/>
          </p:nvPr>
        </p:nvSpPr>
        <p:spPr/>
        <p:txBody>
          <a:bodyPr/>
          <a:lstStyle/>
          <a:p>
            <a:fld id="{216C5678-EE20-4FA5-88E2-6E0BD67A2E26}" type="datetime1">
              <a:rPr lang="en-US" smtClean="0"/>
              <a:t>2/15/2017</a:t>
            </a:fld>
            <a:endParaRPr lang="en-US" dirty="0"/>
          </a:p>
        </p:txBody>
      </p:sp>
      <p:sp>
        <p:nvSpPr>
          <p:cNvPr id="8" name="Slide Number Placeholder 7"/>
          <p:cNvSpPr>
            <a:spLocks noGrp="1"/>
          </p:cNvSpPr>
          <p:nvPr>
            <p:ph type="sldNum" sz="quarter" idx="11"/>
          </p:nvPr>
        </p:nvSpPr>
        <p:spPr/>
        <p:txBody>
          <a:bodyPr/>
          <a:lstStyle/>
          <a:p>
            <a:fld id="{BA9B540C-44DA-4F69-89C9-7C84606640D3}" type="slidenum">
              <a:rPr lang="en-US" smtClean="0"/>
              <a:pPr/>
              <a:t>‹#›</a:t>
            </a:fld>
            <a:endParaRPr lang="en-US" dirty="0"/>
          </a:p>
        </p:txBody>
      </p:sp>
      <p:sp>
        <p:nvSpPr>
          <p:cNvPr id="9" name="Footer Placeholder 8"/>
          <p:cNvSpPr>
            <a:spLocks noGrp="1"/>
          </p:cNvSpPr>
          <p:nvPr>
            <p:ph type="ftr" sz="quarter" idx="12"/>
          </p:nvPr>
        </p:nvSpPr>
        <p:spPr/>
        <p:txBody>
          <a:bodyPr/>
          <a:lstStyle/>
          <a:p>
            <a:r>
              <a:rPr lang="en-US" smtClean="0"/>
              <a:t>Footer Text</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smtClean="0"/>
          </a:p>
        </p:txBody>
      </p:sp>
      <p:sp>
        <p:nvSpPr>
          <p:cNvPr id="4" name="Date Placeholder 3"/>
          <p:cNvSpPr>
            <a:spLocks noGrp="1"/>
          </p:cNvSpPr>
          <p:nvPr>
            <p:ph type="dt" sz="half" idx="10"/>
          </p:nvPr>
        </p:nvSpPr>
        <p:spPr/>
        <p:txBody>
          <a:bodyPr/>
          <a:lstStyle/>
          <a:p>
            <a:fld id="{B11D738E-8962-435F-8C43-147B8DD7E819}" type="datetime1">
              <a:rPr lang="en-US" smtClean="0"/>
              <a:t>2/15/2017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ga-IE"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2/15/2017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smtClean="0"/>
          </a:p>
        </p:txBody>
      </p:sp>
      <p:sp>
        <p:nvSpPr>
          <p:cNvPr id="5" name="Date Placeholder 4"/>
          <p:cNvSpPr>
            <a:spLocks noGrp="1"/>
          </p:cNvSpPr>
          <p:nvPr>
            <p:ph type="dt" sz="half" idx="10"/>
          </p:nvPr>
        </p:nvSpPr>
        <p:spPr/>
        <p:txBody>
          <a:bodyPr/>
          <a:lstStyle/>
          <a:p>
            <a:fld id="{E34CF3C7-6809-4F39-BD67-A75817BDDE0A}" type="datetime1">
              <a:rPr lang="en-US" smtClean="0"/>
              <a:t>2/15/2017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7" name="Date Placeholder 6"/>
          <p:cNvSpPr>
            <a:spLocks noGrp="1"/>
          </p:cNvSpPr>
          <p:nvPr>
            <p:ph type="dt" sz="half" idx="10"/>
          </p:nvPr>
        </p:nvSpPr>
        <p:spPr/>
        <p:txBody>
          <a:bodyPr/>
          <a:lstStyle/>
          <a:p>
            <a:fld id="{F7EAEB24-CE78-465C-A726-91D0868FA48F}" type="datetime1">
              <a:rPr lang="en-US" smtClean="0"/>
              <a:t>2/15/2017</a:t>
            </a:fld>
            <a:endParaRPr lang="en-US"/>
          </a:p>
        </p:txBody>
      </p:sp>
      <p:sp>
        <p:nvSpPr>
          <p:cNvPr id="8" name="Footer Placeholder 7"/>
          <p:cNvSpPr>
            <a:spLocks noGrp="1"/>
          </p:cNvSpPr>
          <p:nvPr>
            <p:ph type="ftr" sz="quarter" idx="11"/>
          </p:nvPr>
        </p:nvSpPr>
        <p:spPr/>
        <p:txBody>
          <a:bodyPr/>
          <a:lstStyle/>
          <a:p>
            <a:r>
              <a:rPr lang="en-US" smtClean="0"/>
              <a:t>Footer Text</a:t>
            </a:r>
            <a:endParaRPr lang="en-US"/>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dirty="0"/>
          </a:p>
        </p:txBody>
      </p:sp>
      <p:sp>
        <p:nvSpPr>
          <p:cNvPr id="3" name="Date Placeholder 2"/>
          <p:cNvSpPr>
            <a:spLocks noGrp="1"/>
          </p:cNvSpPr>
          <p:nvPr>
            <p:ph type="dt" sz="half" idx="10"/>
          </p:nvPr>
        </p:nvSpPr>
        <p:spPr/>
        <p:txBody>
          <a:bodyPr/>
          <a:lstStyle/>
          <a:p>
            <a:fld id="{40BAADF0-1749-4E8B-9691-B44A5F8C0895}" type="datetime1">
              <a:rPr lang="en-US" smtClean="0"/>
              <a:t>2/15/2017</a:t>
            </a:fld>
            <a:endParaRPr lang="en-US"/>
          </a:p>
        </p:txBody>
      </p:sp>
      <p:sp>
        <p:nvSpPr>
          <p:cNvPr id="4" name="Footer Placeholder 3"/>
          <p:cNvSpPr>
            <a:spLocks noGrp="1"/>
          </p:cNvSpPr>
          <p:nvPr>
            <p:ph type="ftr" sz="quarter" idx="11"/>
          </p:nvPr>
        </p:nvSpPr>
        <p:spPr/>
        <p:txBody>
          <a:bodyPr/>
          <a:lstStyle/>
          <a:p>
            <a:r>
              <a:rPr lang="en-US" smtClean="0"/>
              <a:t>Footer Text</a:t>
            </a:r>
            <a:endParaRPr lang="en-US"/>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2/15/2017</a:t>
            </a:fld>
            <a:endParaRPr lang="en-US"/>
          </a:p>
        </p:txBody>
      </p:sp>
      <p:sp>
        <p:nvSpPr>
          <p:cNvPr id="3" name="Footer Placeholder 2"/>
          <p:cNvSpPr>
            <a:spLocks noGrp="1"/>
          </p:cNvSpPr>
          <p:nvPr>
            <p:ph type="ftr" sz="quarter" idx="11"/>
          </p:nvPr>
        </p:nvSpPr>
        <p:spPr/>
        <p:txBody>
          <a:bodyPr/>
          <a:lstStyle/>
          <a:p>
            <a:r>
              <a:rPr lang="en-US" smtClean="0"/>
              <a:t>Footer Text</a:t>
            </a:r>
            <a:endParaRPr lang="en-US"/>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ga-IE"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2/15/2017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ga-IE"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ga-IE" smtClean="0"/>
              <a:t>Drag picture to placeholder or click icon to add</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2/15/2017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EA051B39-B140-43FE-96DB-472A2B59CE7C}" type="datetime1">
              <a:rPr lang="en-US" smtClean="0"/>
              <a:t>2/15/2017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DA600BB2-27C5-458B-ABCE-839C88CF47CE}" type="datetime1">
              <a:rPr lang="en-US" smtClean="0"/>
              <a:t>2/15/2017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ga-IE"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0C4986D-6BE9-4264-908F-02DB36FD8D6C}" type="datetime1">
              <a:rPr lang="en-US" smtClean="0"/>
              <a:t>2/15/2017</a:t>
            </a:fld>
            <a:endParaRPr lang="en-US"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r>
              <a:rPr lang="en-US" smtClean="0"/>
              <a:t>Footer Text</a:t>
            </a:r>
            <a:endParaRPr lang="en-US"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A9B540C-44DA-4F69-89C9-7C84606640D3}" type="slidenum">
              <a:rPr lang="en-US" smtClean="0"/>
              <a:pPr/>
              <a:t>‹#›</a:t>
            </a:fld>
            <a:endParaRPr lang="en-US"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2207" y="609600"/>
            <a:ext cx="8526673" cy="4086693"/>
          </a:xfrm>
        </p:spPr>
        <p:txBody>
          <a:bodyPr/>
          <a:lstStyle/>
          <a:p>
            <a:r>
              <a:rPr lang="en-US" sz="4400" dirty="0" smtClean="0"/>
              <a:t>Understanding Pilot Well-being, and its impact on professionalism &amp; </a:t>
            </a:r>
            <a:r>
              <a:rPr lang="en-US" sz="4400" dirty="0"/>
              <a:t>f</a:t>
            </a:r>
            <a:r>
              <a:rPr lang="en-US" sz="4400" dirty="0" smtClean="0"/>
              <a:t>light safety.</a:t>
            </a:r>
            <a:r>
              <a:rPr lang="en-US" sz="3600" dirty="0" smtClean="0"/>
              <a:t/>
            </a:r>
            <a:br>
              <a:rPr lang="en-US" sz="3600" dirty="0" smtClean="0"/>
            </a:br>
            <a:r>
              <a:rPr lang="en-US" sz="3600" dirty="0" smtClean="0"/>
              <a:t/>
            </a:r>
            <a:br>
              <a:rPr lang="en-US" sz="3600" dirty="0" smtClean="0"/>
            </a:br>
            <a:r>
              <a:rPr lang="en-US" sz="3600" dirty="0" smtClean="0"/>
              <a:t>Identifying self-management strategies to promote the Bio-Psycho-Social pillars of Well-being.</a:t>
            </a:r>
            <a:endParaRPr lang="en-US" sz="3600" dirty="0"/>
          </a:p>
        </p:txBody>
      </p:sp>
      <p:sp>
        <p:nvSpPr>
          <p:cNvPr id="3" name="Subtitle 2"/>
          <p:cNvSpPr>
            <a:spLocks noGrp="1"/>
          </p:cNvSpPr>
          <p:nvPr>
            <p:ph type="subTitle" idx="1"/>
          </p:nvPr>
        </p:nvSpPr>
        <p:spPr>
          <a:xfrm>
            <a:off x="1371600" y="4918010"/>
            <a:ext cx="6400800" cy="1516218"/>
          </a:xfrm>
        </p:spPr>
        <p:txBody>
          <a:bodyPr>
            <a:noAutofit/>
          </a:bodyPr>
          <a:lstStyle/>
          <a:p>
            <a:r>
              <a:rPr lang="en-US" sz="3200" dirty="0" smtClean="0"/>
              <a:t>Capt. Paul Cullen</a:t>
            </a:r>
          </a:p>
          <a:p>
            <a:r>
              <a:rPr lang="en-US" sz="3200" dirty="0" smtClean="0"/>
              <a:t>Dr. Joan Cahill</a:t>
            </a:r>
          </a:p>
          <a:p>
            <a:r>
              <a:rPr lang="en-US" sz="3200" dirty="0" smtClean="0"/>
              <a:t>Dr. Keith Gaynor</a:t>
            </a:r>
            <a:endParaRPr lang="en-US" sz="3200" dirty="0"/>
          </a:p>
        </p:txBody>
      </p:sp>
    </p:spTree>
    <p:extLst>
      <p:ext uri="{BB962C8B-B14F-4D97-AF65-F5344CB8AC3E}">
        <p14:creationId xmlns:p14="http://schemas.microsoft.com/office/powerpoint/2010/main" val="3730447357"/>
      </p:ext>
    </p:extLst>
  </p:cSld>
  <p:clrMapOvr>
    <a:masterClrMapping/>
  </p:clrMapOvr>
  <mc:AlternateContent xmlns:mc="http://schemas.openxmlformats.org/markup-compatibility/2006" xmlns:p14="http://schemas.microsoft.com/office/powerpoint/2010/main">
    <mc:Choice Requires="p14">
      <p:transition spd="slow" p14:dur="2000" advTm="4706"/>
    </mc:Choice>
    <mc:Fallback xmlns="">
      <p:transition xmlns:p14="http://schemas.microsoft.com/office/powerpoint/2010/main" spd="slow" advTm="470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676"/>
            <a:ext cx="8229600" cy="1600200"/>
          </a:xfrm>
        </p:spPr>
        <p:txBody>
          <a:bodyPr/>
          <a:lstStyle/>
          <a:p>
            <a:r>
              <a:rPr lang="en-US" dirty="0" smtClean="0"/>
              <a:t>Mental Health Issues are on the Rise</a:t>
            </a:r>
            <a:endParaRPr lang="en-US" dirty="0"/>
          </a:p>
        </p:txBody>
      </p:sp>
      <p:pic>
        <p:nvPicPr>
          <p:cNvPr id="5" name="Content Placeholder 4" descr="US Flag.jpg"/>
          <p:cNvPicPr>
            <a:picLocks noGrp="1" noChangeAspect="1"/>
          </p:cNvPicPr>
          <p:nvPr>
            <p:ph idx="1"/>
          </p:nvPr>
        </p:nvPicPr>
        <p:blipFill>
          <a:blip r:embed="rId3" cstate="email">
            <a:alphaModFix amt="49000"/>
            <a:extLst>
              <a:ext uri="{28A0092B-C50C-407E-A947-70E740481C1C}">
                <a14:useLocalDpi xmlns:a14="http://schemas.microsoft.com/office/drawing/2010/main" val="0"/>
              </a:ext>
            </a:extLst>
          </a:blip>
          <a:srcRect t="8753" b="8753"/>
          <a:stretch>
            <a:fillRect/>
          </a:stretch>
        </p:blipFill>
        <p:spPr>
          <a:xfrm>
            <a:off x="4402702" y="3760342"/>
            <a:ext cx="3905388" cy="2147813"/>
          </a:xfrm>
        </p:spPr>
      </p:pic>
      <p:pic>
        <p:nvPicPr>
          <p:cNvPr id="6" name="Picture 5" descr="union-flag.jpg"/>
          <p:cNvPicPr>
            <a:picLocks noChangeAspect="1"/>
          </p:cNvPicPr>
          <p:nvPr/>
        </p:nvPicPr>
        <p:blipFill>
          <a:blip r:embed="rId4">
            <a:alphaModFix amt="58000"/>
            <a:extLst>
              <a:ext uri="{28A0092B-C50C-407E-A947-70E740481C1C}">
                <a14:useLocalDpi xmlns:a14="http://schemas.microsoft.com/office/drawing/2010/main" val="0"/>
              </a:ext>
            </a:extLst>
          </a:blip>
          <a:stretch>
            <a:fillRect/>
          </a:stretch>
        </p:blipFill>
        <p:spPr>
          <a:xfrm>
            <a:off x="629635" y="1912420"/>
            <a:ext cx="4013200" cy="2540000"/>
          </a:xfrm>
          <a:prstGeom prst="rect">
            <a:avLst/>
          </a:prstGeom>
        </p:spPr>
      </p:pic>
      <p:sp>
        <p:nvSpPr>
          <p:cNvPr id="8" name="TextBox 7"/>
          <p:cNvSpPr txBox="1"/>
          <p:nvPr/>
        </p:nvSpPr>
        <p:spPr>
          <a:xfrm>
            <a:off x="1498242" y="1747069"/>
            <a:ext cx="2737442" cy="2646878"/>
          </a:xfrm>
          <a:prstGeom prst="rect">
            <a:avLst/>
          </a:prstGeom>
          <a:noFill/>
        </p:spPr>
        <p:txBody>
          <a:bodyPr wrap="square" rtlCol="0">
            <a:spAutoFit/>
          </a:bodyPr>
          <a:lstStyle/>
          <a:p>
            <a:r>
              <a:rPr lang="en-US" sz="16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x</a:t>
            </a:r>
            <a:r>
              <a:rPr lang="en-US" sz="16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2</a:t>
            </a:r>
          </a:p>
        </p:txBody>
      </p:sp>
      <p:sp>
        <p:nvSpPr>
          <p:cNvPr id="9" name="TextBox 8"/>
          <p:cNvSpPr txBox="1"/>
          <p:nvPr/>
        </p:nvSpPr>
        <p:spPr>
          <a:xfrm>
            <a:off x="4492682" y="3492968"/>
            <a:ext cx="4122686" cy="2646878"/>
          </a:xfrm>
          <a:prstGeom prst="rect">
            <a:avLst/>
          </a:prstGeom>
          <a:noFill/>
        </p:spPr>
        <p:txBody>
          <a:bodyPr wrap="square" rtlCol="0">
            <a:spAutoFit/>
          </a:bodyPr>
          <a:lstStyle/>
          <a:p>
            <a:r>
              <a:rPr lang="en-US" sz="16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x2.5</a:t>
            </a:r>
            <a:endParaRPr lang="en-US" sz="16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0" name="TextBox 9"/>
          <p:cNvSpPr txBox="1"/>
          <p:nvPr/>
        </p:nvSpPr>
        <p:spPr>
          <a:xfrm>
            <a:off x="250636" y="4629098"/>
            <a:ext cx="3985048" cy="1938992"/>
          </a:xfrm>
          <a:prstGeom prst="rect">
            <a:avLst/>
          </a:prstGeom>
          <a:noFill/>
        </p:spPr>
        <p:txBody>
          <a:bodyPr wrap="square" rtlCol="0">
            <a:spAutoFit/>
          </a:bodyPr>
          <a:lstStyle/>
          <a:p>
            <a:pPr algn="ctr"/>
            <a:r>
              <a:rPr lang="en-US" sz="3200" dirty="0" smtClean="0"/>
              <a:t>Rates of </a:t>
            </a:r>
            <a:r>
              <a:rPr lang="en-US" sz="3200" b="1" u="sng" dirty="0" smtClean="0"/>
              <a:t>Depression</a:t>
            </a:r>
            <a:r>
              <a:rPr lang="en-US" sz="3200" dirty="0" smtClean="0"/>
              <a:t> </a:t>
            </a:r>
          </a:p>
          <a:p>
            <a:pPr algn="ctr"/>
            <a:r>
              <a:rPr lang="en-US" sz="3200" dirty="0" smtClean="0"/>
              <a:t>over </a:t>
            </a:r>
            <a:r>
              <a:rPr lang="en-US" sz="3200" dirty="0"/>
              <a:t>the last </a:t>
            </a:r>
            <a:endParaRPr lang="en-US" sz="3200" dirty="0" smtClean="0"/>
          </a:p>
          <a:p>
            <a:pPr algn="ctr"/>
            <a:r>
              <a:rPr lang="en-US" sz="3200" dirty="0" smtClean="0"/>
              <a:t>30 </a:t>
            </a:r>
            <a:r>
              <a:rPr lang="en-US" sz="3200" dirty="0"/>
              <a:t>years</a:t>
            </a:r>
          </a:p>
          <a:p>
            <a:pPr algn="ctr"/>
            <a:endParaRPr lang="en-US" sz="2400" dirty="0"/>
          </a:p>
        </p:txBody>
      </p:sp>
    </p:spTree>
    <p:extLst>
      <p:ext uri="{BB962C8B-B14F-4D97-AF65-F5344CB8AC3E}">
        <p14:creationId xmlns:p14="http://schemas.microsoft.com/office/powerpoint/2010/main" val="11680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676"/>
            <a:ext cx="8229600" cy="1600200"/>
          </a:xfrm>
        </p:spPr>
        <p:txBody>
          <a:bodyPr/>
          <a:lstStyle/>
          <a:p>
            <a:r>
              <a:rPr lang="en-US" dirty="0" smtClean="0"/>
              <a:t>Mental Health Issues are on the Rise</a:t>
            </a:r>
            <a:endParaRPr lang="en-US" dirty="0"/>
          </a:p>
        </p:txBody>
      </p:sp>
      <p:sp>
        <p:nvSpPr>
          <p:cNvPr id="8" name="TextBox 7"/>
          <p:cNvSpPr txBox="1"/>
          <p:nvPr/>
        </p:nvSpPr>
        <p:spPr>
          <a:xfrm>
            <a:off x="596900" y="2318569"/>
            <a:ext cx="8089900" cy="1323439"/>
          </a:xfrm>
          <a:prstGeom prst="rect">
            <a:avLst/>
          </a:prstGeom>
          <a:noFill/>
        </p:spPr>
        <p:txBody>
          <a:bodyPr wrap="square" rtlCol="0">
            <a:spAutoFit/>
          </a:bodyPr>
          <a:lstStyle/>
          <a:p>
            <a:pPr algn="ctr"/>
            <a:r>
              <a:rPr lang="en-US" sz="8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30% - Lifetime</a:t>
            </a:r>
          </a:p>
        </p:txBody>
      </p:sp>
      <p:sp>
        <p:nvSpPr>
          <p:cNvPr id="12" name="TextBox 11"/>
          <p:cNvSpPr txBox="1"/>
          <p:nvPr/>
        </p:nvSpPr>
        <p:spPr>
          <a:xfrm>
            <a:off x="596900" y="4096569"/>
            <a:ext cx="8089900" cy="1323439"/>
          </a:xfrm>
          <a:prstGeom prst="rect">
            <a:avLst/>
          </a:prstGeom>
          <a:noFill/>
        </p:spPr>
        <p:txBody>
          <a:bodyPr wrap="square" rtlCol="0">
            <a:spAutoFit/>
          </a:bodyPr>
          <a:lstStyle/>
          <a:p>
            <a:pPr algn="ctr"/>
            <a:r>
              <a:rPr lang="en-US" sz="8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16% - Right Now</a:t>
            </a:r>
          </a:p>
        </p:txBody>
      </p:sp>
    </p:spTree>
    <p:extLst>
      <p:ext uri="{BB962C8B-B14F-4D97-AF65-F5344CB8AC3E}">
        <p14:creationId xmlns:p14="http://schemas.microsoft.com/office/powerpoint/2010/main" val="161819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P spid="1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676"/>
            <a:ext cx="8229600" cy="1600200"/>
          </a:xfrm>
        </p:spPr>
        <p:txBody>
          <a:bodyPr/>
          <a:lstStyle/>
          <a:p>
            <a:r>
              <a:rPr lang="en-US" dirty="0" smtClean="0"/>
              <a:t>Mental Health Issues are on the Rise</a:t>
            </a:r>
            <a:endParaRPr lang="en-US" dirty="0"/>
          </a:p>
        </p:txBody>
      </p:sp>
      <p:pic>
        <p:nvPicPr>
          <p:cNvPr id="5" name="Content Placeholder 4" descr="union-flag.jpg"/>
          <p:cNvPicPr>
            <a:picLocks noGrp="1" noChangeAspect="1"/>
          </p:cNvPicPr>
          <p:nvPr>
            <p:ph idx="1"/>
          </p:nvPr>
        </p:nvPicPr>
        <p:blipFill>
          <a:blip r:embed="rId2">
            <a:alphaModFix amt="53000"/>
            <a:extLst>
              <a:ext uri="{28A0092B-C50C-407E-A947-70E740481C1C}">
                <a14:useLocalDpi xmlns:a14="http://schemas.microsoft.com/office/drawing/2010/main" val="0"/>
              </a:ext>
            </a:extLst>
          </a:blip>
          <a:srcRect t="6553" b="6553"/>
          <a:stretch>
            <a:fillRect/>
          </a:stretch>
        </p:blipFill>
        <p:spPr>
          <a:xfrm>
            <a:off x="703793" y="1815876"/>
            <a:ext cx="3860552" cy="2123155"/>
          </a:xfrm>
        </p:spPr>
      </p:pic>
      <p:pic>
        <p:nvPicPr>
          <p:cNvPr id="6" name="Picture 5" descr="irish-flag13.jpg"/>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4317752" y="3723355"/>
            <a:ext cx="4018691" cy="2242991"/>
          </a:xfrm>
          <a:prstGeom prst="rect">
            <a:avLst/>
          </a:prstGeom>
        </p:spPr>
      </p:pic>
      <p:sp>
        <p:nvSpPr>
          <p:cNvPr id="7" name="TextBox 6"/>
          <p:cNvSpPr txBox="1"/>
          <p:nvPr/>
        </p:nvSpPr>
        <p:spPr>
          <a:xfrm>
            <a:off x="607581" y="4445265"/>
            <a:ext cx="3457681" cy="1938992"/>
          </a:xfrm>
          <a:prstGeom prst="rect">
            <a:avLst/>
          </a:prstGeom>
          <a:noFill/>
        </p:spPr>
        <p:txBody>
          <a:bodyPr wrap="square" rtlCol="0">
            <a:spAutoFit/>
          </a:bodyPr>
          <a:lstStyle/>
          <a:p>
            <a:pPr algn="ctr"/>
            <a:r>
              <a:rPr lang="en-US" sz="3200" b="1" u="sng" dirty="0" smtClean="0"/>
              <a:t>Disability Payments</a:t>
            </a:r>
            <a:r>
              <a:rPr lang="en-US" sz="3200" dirty="0" smtClean="0"/>
              <a:t> due Mental Health</a:t>
            </a:r>
            <a:endParaRPr lang="en-US" sz="3200" dirty="0"/>
          </a:p>
          <a:p>
            <a:endParaRPr lang="en-US" sz="2400" dirty="0"/>
          </a:p>
        </p:txBody>
      </p:sp>
      <p:sp>
        <p:nvSpPr>
          <p:cNvPr id="8" name="TextBox 7"/>
          <p:cNvSpPr txBox="1"/>
          <p:nvPr/>
        </p:nvSpPr>
        <p:spPr>
          <a:xfrm>
            <a:off x="830498" y="1943995"/>
            <a:ext cx="4262789" cy="2215991"/>
          </a:xfrm>
          <a:prstGeom prst="rect">
            <a:avLst/>
          </a:prstGeom>
          <a:noFill/>
        </p:spPr>
        <p:txBody>
          <a:bodyPr wrap="square" rtlCol="0">
            <a:spAutoFit/>
          </a:bodyPr>
          <a:lstStyle/>
          <a:p>
            <a:r>
              <a:rPr lang="en-US" sz="13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40%</a:t>
            </a:r>
          </a:p>
        </p:txBody>
      </p:sp>
      <p:sp>
        <p:nvSpPr>
          <p:cNvPr id="9" name="TextBox 8"/>
          <p:cNvSpPr txBox="1"/>
          <p:nvPr/>
        </p:nvSpPr>
        <p:spPr>
          <a:xfrm>
            <a:off x="4623560" y="3723355"/>
            <a:ext cx="4262789" cy="2216063"/>
          </a:xfrm>
          <a:prstGeom prst="rect">
            <a:avLst/>
          </a:prstGeom>
          <a:noFill/>
        </p:spPr>
        <p:txBody>
          <a:bodyPr wrap="square" rtlCol="0">
            <a:spAutoFit/>
          </a:bodyPr>
          <a:lstStyle/>
          <a:p>
            <a:r>
              <a:rPr lang="en-US" sz="13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33%</a:t>
            </a:r>
          </a:p>
        </p:txBody>
      </p:sp>
    </p:spTree>
    <p:extLst>
      <p:ext uri="{BB962C8B-B14F-4D97-AF65-F5344CB8AC3E}">
        <p14:creationId xmlns:p14="http://schemas.microsoft.com/office/powerpoint/2010/main" val="11680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1812"/>
            <a:ext cx="8229600" cy="1276695"/>
          </a:xfrm>
        </p:spPr>
        <p:txBody>
          <a:bodyPr/>
          <a:lstStyle/>
          <a:p>
            <a:r>
              <a:rPr lang="en-US" dirty="0" smtClean="0"/>
              <a:t>Why Is This Happening</a:t>
            </a:r>
            <a:endParaRPr lang="en-US" dirty="0"/>
          </a:p>
        </p:txBody>
      </p:sp>
      <p:sp>
        <p:nvSpPr>
          <p:cNvPr id="3" name="Content Placeholder 2"/>
          <p:cNvSpPr>
            <a:spLocks noGrp="1"/>
          </p:cNvSpPr>
          <p:nvPr>
            <p:ph idx="1"/>
          </p:nvPr>
        </p:nvSpPr>
        <p:spPr>
          <a:xfrm>
            <a:off x="457200" y="1600201"/>
            <a:ext cx="8229600" cy="772168"/>
          </a:xfrm>
        </p:spPr>
        <p:txBody>
          <a:bodyPr>
            <a:noAutofit/>
          </a:bodyPr>
          <a:lstStyle/>
          <a:p>
            <a:r>
              <a:rPr lang="en-US" sz="3200" dirty="0" smtClean="0"/>
              <a:t>Statistical Glitch?</a:t>
            </a:r>
          </a:p>
        </p:txBody>
      </p:sp>
      <p:pic>
        <p:nvPicPr>
          <p:cNvPr id="4" name="Picture 3" descr="No.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155420" y="2204628"/>
            <a:ext cx="5347682" cy="4450652"/>
          </a:xfrm>
          <a:prstGeom prst="rect">
            <a:avLst/>
          </a:prstGeom>
        </p:spPr>
      </p:pic>
    </p:spTree>
    <p:extLst>
      <p:ext uri="{BB962C8B-B14F-4D97-AF65-F5344CB8AC3E}">
        <p14:creationId xmlns:p14="http://schemas.microsoft.com/office/powerpoint/2010/main" val="407862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1812"/>
            <a:ext cx="8229600" cy="1276695"/>
          </a:xfrm>
        </p:spPr>
        <p:txBody>
          <a:bodyPr/>
          <a:lstStyle/>
          <a:p>
            <a:r>
              <a:rPr lang="en-US" dirty="0" smtClean="0"/>
              <a:t>Why Is This Happening</a:t>
            </a:r>
            <a:endParaRPr lang="en-US" dirty="0"/>
          </a:p>
        </p:txBody>
      </p:sp>
      <p:pic>
        <p:nvPicPr>
          <p:cNvPr id="6" name="Content Placeholder 5" descr="Money help.png"/>
          <p:cNvPicPr>
            <a:picLocks noGrp="1" noChangeAspect="1"/>
          </p:cNvPicPr>
          <p:nvPr>
            <p:ph idx="1"/>
          </p:nvPr>
        </p:nvPicPr>
        <p:blipFill>
          <a:blip r:embed="rId2">
            <a:extLst>
              <a:ext uri="{28A0092B-C50C-407E-A947-70E740481C1C}">
                <a14:useLocalDpi xmlns:a14="http://schemas.microsoft.com/office/drawing/2010/main" val="0"/>
              </a:ext>
            </a:extLst>
          </a:blip>
          <a:srcRect l="4542" r="4542"/>
          <a:stretch>
            <a:fillRect/>
          </a:stretch>
        </p:blipFill>
        <p:spPr/>
      </p:pic>
    </p:spTree>
    <p:extLst>
      <p:ext uri="{BB962C8B-B14F-4D97-AF65-F5344CB8AC3E}">
        <p14:creationId xmlns:p14="http://schemas.microsoft.com/office/powerpoint/2010/main" val="6045537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785" y="-155776"/>
            <a:ext cx="8877436" cy="1276695"/>
          </a:xfrm>
        </p:spPr>
        <p:txBody>
          <a:bodyPr/>
          <a:lstStyle/>
          <a:p>
            <a:r>
              <a:rPr lang="en-US" sz="4800" dirty="0" smtClean="0"/>
              <a:t>What is “Health &amp; Well-being”?</a:t>
            </a:r>
            <a:endParaRPr lang="en-US" sz="4800" dirty="0"/>
          </a:p>
        </p:txBody>
      </p:sp>
      <p:sp>
        <p:nvSpPr>
          <p:cNvPr id="3" name="Content Placeholder 2"/>
          <p:cNvSpPr>
            <a:spLocks noGrp="1"/>
          </p:cNvSpPr>
          <p:nvPr>
            <p:ph idx="1"/>
          </p:nvPr>
        </p:nvSpPr>
        <p:spPr/>
        <p:txBody>
          <a:bodyPr>
            <a:noAutofit/>
          </a:bodyPr>
          <a:lstStyle/>
          <a:p>
            <a:pPr marL="0" indent="0" algn="ctr">
              <a:buNone/>
            </a:pPr>
            <a:r>
              <a:rPr lang="en-US" sz="4400" dirty="0" smtClean="0"/>
              <a:t>“Health is a state of complete </a:t>
            </a:r>
            <a:r>
              <a:rPr lang="en-US" sz="4400" b="1" dirty="0" smtClean="0"/>
              <a:t>physical</a:t>
            </a:r>
            <a:r>
              <a:rPr lang="en-US" sz="4400" dirty="0" smtClean="0"/>
              <a:t>, </a:t>
            </a:r>
            <a:r>
              <a:rPr lang="en-US" sz="4400" b="1" dirty="0" smtClean="0"/>
              <a:t>mental</a:t>
            </a:r>
            <a:r>
              <a:rPr lang="en-US" sz="4400" dirty="0" smtClean="0"/>
              <a:t> and </a:t>
            </a:r>
            <a:r>
              <a:rPr lang="en-US" sz="4400" b="1" dirty="0" smtClean="0"/>
              <a:t>social well-being</a:t>
            </a:r>
            <a:r>
              <a:rPr lang="en-US" sz="4400" dirty="0" smtClean="0"/>
              <a:t>, and not merely the absence of disease or infirmity”</a:t>
            </a:r>
          </a:p>
          <a:p>
            <a:pPr marL="0" indent="0" algn="ctr">
              <a:buNone/>
            </a:pPr>
            <a:endParaRPr lang="en-US" dirty="0"/>
          </a:p>
          <a:p>
            <a:pPr marL="0" indent="0" algn="ctr">
              <a:buNone/>
            </a:pPr>
            <a:r>
              <a:rPr lang="en-US" sz="3200" b="1" dirty="0" smtClean="0"/>
              <a:t>World Health </a:t>
            </a:r>
            <a:r>
              <a:rPr lang="en-US" sz="3200" b="1" dirty="0" err="1" smtClean="0"/>
              <a:t>Organisation</a:t>
            </a:r>
            <a:endParaRPr lang="en-US" sz="2000" b="1" dirty="0" smtClean="0"/>
          </a:p>
          <a:p>
            <a:pPr lvl="1" algn="ctr"/>
            <a:endParaRPr lang="en-US" sz="3200" dirty="0"/>
          </a:p>
          <a:p>
            <a:pPr lvl="1" algn="ctr"/>
            <a:endParaRPr lang="en-US" sz="3200" dirty="0" smtClean="0"/>
          </a:p>
          <a:p>
            <a:pPr lvl="1" algn="ctr"/>
            <a:endParaRPr lang="en-US" sz="3200" dirty="0" smtClean="0"/>
          </a:p>
          <a:p>
            <a:pPr lvl="1" algn="ctr"/>
            <a:endParaRPr lang="en-US" sz="3200" dirty="0"/>
          </a:p>
          <a:p>
            <a:pPr lvl="1" algn="ctr"/>
            <a:endParaRPr lang="en-US" sz="3200" dirty="0"/>
          </a:p>
        </p:txBody>
      </p:sp>
    </p:spTree>
    <p:extLst>
      <p:ext uri="{BB962C8B-B14F-4D97-AF65-F5344CB8AC3E}">
        <p14:creationId xmlns:p14="http://schemas.microsoft.com/office/powerpoint/2010/main" val="3592167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682880" y="970514"/>
            <a:ext cx="7787224" cy="1905083"/>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8000" dirty="0" smtClean="0">
                <a:ln w="10160">
                  <a:solidFill>
                    <a:schemeClr val="accent1"/>
                  </a:solidFill>
                  <a:prstDash val="solid"/>
                </a:ln>
                <a:solidFill>
                  <a:srgbClr val="FFFFFF"/>
                </a:solidFill>
                <a:effectLst>
                  <a:outerShdw blurRad="38100" dist="32000" dir="5400000" algn="tl">
                    <a:srgbClr val="000000">
                      <a:alpha val="30000"/>
                    </a:srgbClr>
                  </a:outerShdw>
                </a:effectLst>
              </a:rPr>
              <a:t>Well-being</a:t>
            </a:r>
            <a:endParaRPr lang="en-US" sz="800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3" name="Rounded Rectangle 2"/>
          <p:cNvSpPr/>
          <p:nvPr/>
        </p:nvSpPr>
        <p:spPr>
          <a:xfrm>
            <a:off x="682880" y="4433212"/>
            <a:ext cx="2240325" cy="1090331"/>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000" b="1" dirty="0" smtClean="0">
                <a:ln w="10160">
                  <a:solidFill>
                    <a:schemeClr val="accent1"/>
                  </a:solidFill>
                  <a:prstDash val="solid"/>
                </a:ln>
                <a:solidFill>
                  <a:srgbClr val="FFFFFF"/>
                </a:solidFill>
                <a:effectLst>
                  <a:outerShdw blurRad="38100" dist="32000" dir="5400000" algn="tl">
                    <a:srgbClr val="000000">
                      <a:alpha val="30000"/>
                    </a:srgbClr>
                  </a:outerShdw>
                </a:effectLst>
              </a:rPr>
              <a:t>Bio</a:t>
            </a:r>
            <a:endParaRPr lang="en-US" sz="4000" b="1"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6" name="Rounded Rectangle 5"/>
          <p:cNvSpPr/>
          <p:nvPr/>
        </p:nvSpPr>
        <p:spPr>
          <a:xfrm>
            <a:off x="3411056" y="4876533"/>
            <a:ext cx="2231690" cy="1090331"/>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4000" b="1" dirty="0" smtClean="0">
                <a:ln w="10160">
                  <a:solidFill>
                    <a:schemeClr val="accent1"/>
                  </a:solidFill>
                  <a:prstDash val="solid"/>
                </a:ln>
                <a:solidFill>
                  <a:srgbClr val="FFFFFF"/>
                </a:solidFill>
                <a:effectLst>
                  <a:outerShdw blurRad="38100" dist="32000" dir="5400000" algn="tl">
                    <a:srgbClr val="000000">
                      <a:alpha val="30000"/>
                    </a:srgbClr>
                  </a:outerShdw>
                </a:effectLst>
              </a:rPr>
              <a:t>Psycho</a:t>
            </a:r>
            <a:endParaRPr lang="en-US" sz="4000" b="1"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7" name="Rounded Rectangle 6"/>
          <p:cNvSpPr/>
          <p:nvPr/>
        </p:nvSpPr>
        <p:spPr>
          <a:xfrm>
            <a:off x="6223077" y="4433212"/>
            <a:ext cx="2247027" cy="1090331"/>
          </a:xfrm>
          <a:prstGeom prst="roundRect">
            <a:avLst/>
          </a:prstGeom>
          <a:solidFill>
            <a:srgbClr val="B076A6"/>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000" b="1" dirty="0" smtClean="0">
                <a:ln w="10160">
                  <a:solidFill>
                    <a:schemeClr val="accent1"/>
                  </a:solidFill>
                  <a:prstDash val="solid"/>
                </a:ln>
                <a:solidFill>
                  <a:srgbClr val="FFFFFF"/>
                </a:solidFill>
                <a:effectLst>
                  <a:outerShdw blurRad="38100" dist="32000" dir="5400000" algn="tl">
                    <a:srgbClr val="000000">
                      <a:alpha val="30000"/>
                    </a:srgbClr>
                  </a:outerShdw>
                </a:effectLst>
              </a:rPr>
              <a:t>Social</a:t>
            </a:r>
            <a:endParaRPr lang="en-US" sz="4000" b="1"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cxnSp>
        <p:nvCxnSpPr>
          <p:cNvPr id="28" name="Straight Arrow Connector 27"/>
          <p:cNvCxnSpPr/>
          <p:nvPr/>
        </p:nvCxnSpPr>
        <p:spPr>
          <a:xfrm flipV="1">
            <a:off x="1773091" y="2647946"/>
            <a:ext cx="323470" cy="178526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p:cNvCxnSpPr/>
          <p:nvPr/>
        </p:nvCxnSpPr>
        <p:spPr>
          <a:xfrm flipV="1">
            <a:off x="4516591" y="2875597"/>
            <a:ext cx="11980" cy="200093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2" name="Straight Arrow Connector 31"/>
          <p:cNvCxnSpPr/>
          <p:nvPr/>
        </p:nvCxnSpPr>
        <p:spPr>
          <a:xfrm flipH="1" flipV="1">
            <a:off x="7068405" y="2647946"/>
            <a:ext cx="239607" cy="178526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45562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377740" y="1186184"/>
            <a:ext cx="6397505" cy="1689413"/>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8800" dirty="0" smtClean="0">
                <a:ln w="10160">
                  <a:solidFill>
                    <a:schemeClr val="accent1"/>
                  </a:solidFill>
                  <a:prstDash val="solid"/>
                </a:ln>
                <a:solidFill>
                  <a:srgbClr val="FFFFFF"/>
                </a:solidFill>
                <a:effectLst>
                  <a:outerShdw blurRad="38100" dist="32000" dir="5400000" algn="tl">
                    <a:srgbClr val="000000">
                      <a:alpha val="30000"/>
                    </a:srgbClr>
                  </a:outerShdw>
                </a:effectLst>
              </a:rPr>
              <a:t>Bio</a:t>
            </a:r>
            <a:endParaRPr lang="en-US" sz="880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3" name="Rounded Rectangle 2"/>
          <p:cNvSpPr/>
          <p:nvPr/>
        </p:nvSpPr>
        <p:spPr>
          <a:xfrm>
            <a:off x="563076" y="4720772"/>
            <a:ext cx="2240325" cy="1090331"/>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000" b="1" dirty="0" smtClean="0">
                <a:ln w="10160">
                  <a:solidFill>
                    <a:schemeClr val="accent1"/>
                  </a:solidFill>
                  <a:prstDash val="solid"/>
                </a:ln>
                <a:solidFill>
                  <a:srgbClr val="FFFFFF"/>
                </a:solidFill>
                <a:effectLst>
                  <a:outerShdw blurRad="38100" dist="32000" dir="5400000" algn="tl">
                    <a:srgbClr val="000000">
                      <a:alpha val="30000"/>
                    </a:srgbClr>
                  </a:outerShdw>
                </a:effectLst>
              </a:rPr>
              <a:t>Exercise</a:t>
            </a:r>
            <a:endParaRPr lang="en-US" sz="4000" b="1"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6" name="Rounded Rectangle 5"/>
          <p:cNvSpPr/>
          <p:nvPr/>
        </p:nvSpPr>
        <p:spPr>
          <a:xfrm>
            <a:off x="3494916" y="4720772"/>
            <a:ext cx="2231690" cy="1090331"/>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000" b="1" dirty="0" smtClean="0">
                <a:ln w="10160">
                  <a:solidFill>
                    <a:schemeClr val="accent1"/>
                  </a:solidFill>
                  <a:prstDash val="solid"/>
                </a:ln>
                <a:solidFill>
                  <a:srgbClr val="FFFFFF"/>
                </a:solidFill>
                <a:effectLst>
                  <a:outerShdw blurRad="38100" dist="32000" dir="5400000" algn="tl">
                    <a:srgbClr val="000000">
                      <a:alpha val="30000"/>
                    </a:srgbClr>
                  </a:outerShdw>
                </a:effectLst>
              </a:rPr>
              <a:t>Diet</a:t>
            </a:r>
            <a:endParaRPr lang="en-US" sz="4000" b="1"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7" name="Rounded Rectangle 6"/>
          <p:cNvSpPr/>
          <p:nvPr/>
        </p:nvSpPr>
        <p:spPr>
          <a:xfrm>
            <a:off x="6223077" y="4720772"/>
            <a:ext cx="2247027" cy="1090331"/>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000" b="1" dirty="0" smtClean="0">
                <a:ln w="10160">
                  <a:solidFill>
                    <a:schemeClr val="accent1"/>
                  </a:solidFill>
                  <a:prstDash val="solid"/>
                </a:ln>
                <a:solidFill>
                  <a:srgbClr val="FFFFFF"/>
                </a:solidFill>
                <a:effectLst>
                  <a:outerShdw blurRad="38100" dist="32000" dir="5400000" algn="tl">
                    <a:srgbClr val="000000">
                      <a:alpha val="30000"/>
                    </a:srgbClr>
                  </a:outerShdw>
                </a:effectLst>
              </a:rPr>
              <a:t>Sleep</a:t>
            </a:r>
            <a:endParaRPr lang="en-US" sz="4000" b="1"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cxnSp>
        <p:nvCxnSpPr>
          <p:cNvPr id="12" name="Straight Arrow Connector 11"/>
          <p:cNvCxnSpPr/>
          <p:nvPr/>
        </p:nvCxnSpPr>
        <p:spPr>
          <a:xfrm flipV="1">
            <a:off x="4600453" y="3199102"/>
            <a:ext cx="0" cy="123411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4" name="Straight Arrow Connector 13"/>
          <p:cNvCxnSpPr/>
          <p:nvPr/>
        </p:nvCxnSpPr>
        <p:spPr>
          <a:xfrm flipV="1">
            <a:off x="1749131" y="3199103"/>
            <a:ext cx="874565" cy="1234109"/>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7" name="Straight Arrow Connector 16"/>
          <p:cNvCxnSpPr/>
          <p:nvPr/>
        </p:nvCxnSpPr>
        <p:spPr>
          <a:xfrm flipH="1" flipV="1">
            <a:off x="6673053" y="3199103"/>
            <a:ext cx="682880" cy="1234109"/>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6119796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377740" y="1186184"/>
            <a:ext cx="6397505" cy="1689413"/>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8800" dirty="0" smtClean="0">
                <a:ln w="10160">
                  <a:solidFill>
                    <a:schemeClr val="accent1"/>
                  </a:solidFill>
                  <a:prstDash val="solid"/>
                </a:ln>
                <a:solidFill>
                  <a:srgbClr val="FFFFFF"/>
                </a:solidFill>
                <a:effectLst>
                  <a:outerShdw blurRad="38100" dist="32000" dir="5400000" algn="tl">
                    <a:srgbClr val="000000">
                      <a:alpha val="30000"/>
                    </a:srgbClr>
                  </a:outerShdw>
                </a:effectLst>
              </a:rPr>
              <a:t>Psycho</a:t>
            </a:r>
            <a:endParaRPr lang="en-US" sz="880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3" name="Rounded Rectangle 2"/>
          <p:cNvSpPr/>
          <p:nvPr/>
        </p:nvSpPr>
        <p:spPr>
          <a:xfrm>
            <a:off x="955866" y="4720772"/>
            <a:ext cx="2395999" cy="1090331"/>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4000" b="1" dirty="0" smtClean="0">
                <a:ln w="10160">
                  <a:solidFill>
                    <a:schemeClr val="accent1"/>
                  </a:solidFill>
                  <a:prstDash val="solid"/>
                </a:ln>
                <a:solidFill>
                  <a:srgbClr val="FFFFFF"/>
                </a:solidFill>
                <a:effectLst>
                  <a:outerShdw blurRad="38100" dist="32000" dir="5400000" algn="tl">
                    <a:srgbClr val="000000">
                      <a:alpha val="30000"/>
                    </a:srgbClr>
                  </a:outerShdw>
                </a:effectLst>
              </a:rPr>
              <a:t>Mindset</a:t>
            </a:r>
            <a:endParaRPr lang="en-US" sz="4000" b="1"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7" name="Rounded Rectangle 6"/>
          <p:cNvSpPr/>
          <p:nvPr/>
        </p:nvSpPr>
        <p:spPr>
          <a:xfrm>
            <a:off x="5850824" y="4720772"/>
            <a:ext cx="2381742" cy="1090331"/>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4000" b="1" dirty="0" smtClean="0">
                <a:ln w="10160">
                  <a:solidFill>
                    <a:schemeClr val="accent1"/>
                  </a:solidFill>
                  <a:prstDash val="solid"/>
                </a:ln>
                <a:solidFill>
                  <a:srgbClr val="FFFFFF"/>
                </a:solidFill>
                <a:effectLst>
                  <a:outerShdw blurRad="38100" dist="32000" dir="5400000" algn="tl">
                    <a:srgbClr val="000000">
                      <a:alpha val="30000"/>
                    </a:srgbClr>
                  </a:outerShdw>
                </a:effectLst>
              </a:rPr>
              <a:t>Attitude</a:t>
            </a:r>
            <a:endParaRPr lang="en-US" sz="4000" b="1"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cxnSp>
        <p:nvCxnSpPr>
          <p:cNvPr id="14" name="Straight Arrow Connector 13"/>
          <p:cNvCxnSpPr/>
          <p:nvPr/>
        </p:nvCxnSpPr>
        <p:spPr>
          <a:xfrm flipV="1">
            <a:off x="2194293" y="3199104"/>
            <a:ext cx="874565" cy="1234108"/>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7" name="Straight Arrow Connector 16"/>
          <p:cNvCxnSpPr/>
          <p:nvPr/>
        </p:nvCxnSpPr>
        <p:spPr>
          <a:xfrm flipH="1" flipV="1">
            <a:off x="6201706" y="3199104"/>
            <a:ext cx="868654" cy="1234108"/>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0316909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377740" y="1186184"/>
            <a:ext cx="6397505" cy="1689413"/>
          </a:xfrm>
          <a:prstGeom prst="ellipse">
            <a:avLst/>
          </a:prstGeom>
          <a:solidFill>
            <a:srgbClr val="B076A6"/>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800" dirty="0" smtClean="0">
                <a:ln w="10160">
                  <a:solidFill>
                    <a:schemeClr val="accent1"/>
                  </a:solidFill>
                  <a:prstDash val="solid"/>
                </a:ln>
                <a:solidFill>
                  <a:srgbClr val="FFFFFF"/>
                </a:solidFill>
                <a:effectLst>
                  <a:outerShdw blurRad="38100" dist="32000" dir="5400000" algn="tl">
                    <a:srgbClr val="000000">
                      <a:alpha val="30000"/>
                    </a:srgbClr>
                  </a:outerShdw>
                </a:effectLst>
              </a:rPr>
              <a:t>Social</a:t>
            </a:r>
            <a:endParaRPr lang="en-US" sz="880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3" name="Rounded Rectangle 2"/>
          <p:cNvSpPr/>
          <p:nvPr/>
        </p:nvSpPr>
        <p:spPr>
          <a:xfrm>
            <a:off x="563075" y="4720772"/>
            <a:ext cx="3626766" cy="1341765"/>
          </a:xfrm>
          <a:prstGeom prst="roundRect">
            <a:avLst/>
          </a:prstGeom>
          <a:solidFill>
            <a:srgbClr val="B076A6"/>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dirty="0" smtClean="0">
                <a:ln w="10160">
                  <a:solidFill>
                    <a:schemeClr val="accent1"/>
                  </a:solidFill>
                  <a:prstDash val="solid"/>
                </a:ln>
                <a:solidFill>
                  <a:srgbClr val="FFFFFF"/>
                </a:solidFill>
                <a:effectLst>
                  <a:outerShdw blurRad="38100" dist="32000" dir="5400000" algn="tl">
                    <a:srgbClr val="000000">
                      <a:alpha val="30000"/>
                    </a:srgbClr>
                  </a:outerShdw>
                </a:effectLst>
              </a:rPr>
              <a:t>Interpersonal Relationships</a:t>
            </a:r>
            <a:endParaRPr lang="en-US" sz="4000" b="1"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7" name="Rounded Rectangle 6"/>
          <p:cNvSpPr/>
          <p:nvPr/>
        </p:nvSpPr>
        <p:spPr>
          <a:xfrm>
            <a:off x="4857597" y="4720772"/>
            <a:ext cx="3612507" cy="1341765"/>
          </a:xfrm>
          <a:prstGeom prst="roundRect">
            <a:avLst/>
          </a:prstGeom>
          <a:solidFill>
            <a:srgbClr val="B076A6"/>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dirty="0" smtClean="0">
                <a:ln w="10160">
                  <a:solidFill>
                    <a:schemeClr val="accent1"/>
                  </a:solidFill>
                  <a:prstDash val="solid"/>
                </a:ln>
                <a:solidFill>
                  <a:srgbClr val="FFFFFF"/>
                </a:solidFill>
                <a:effectLst>
                  <a:outerShdw blurRad="38100" dist="32000" dir="5400000" algn="tl">
                    <a:srgbClr val="000000">
                      <a:alpha val="30000"/>
                    </a:srgbClr>
                  </a:outerShdw>
                </a:effectLst>
              </a:rPr>
              <a:t>Social Network</a:t>
            </a:r>
            <a:endParaRPr lang="en-US" sz="4000" b="1"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cxnSp>
        <p:nvCxnSpPr>
          <p:cNvPr id="14" name="Straight Arrow Connector 13"/>
          <p:cNvCxnSpPr/>
          <p:nvPr/>
        </p:nvCxnSpPr>
        <p:spPr>
          <a:xfrm flipV="1">
            <a:off x="2173480" y="3199104"/>
            <a:ext cx="751355" cy="123410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flipV="1">
            <a:off x="5992217" y="3199103"/>
            <a:ext cx="682880" cy="123410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16909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443716" y="3702479"/>
            <a:ext cx="2479490" cy="2937503"/>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000" b="1" dirty="0" smtClean="0">
                <a:ln w="10160">
                  <a:solidFill>
                    <a:schemeClr val="accent1"/>
                  </a:solidFill>
                  <a:prstDash val="solid"/>
                </a:ln>
                <a:solidFill>
                  <a:srgbClr val="FFFFFF"/>
                </a:solidFill>
                <a:effectLst>
                  <a:outerShdw blurRad="38100" dist="32000" dir="5400000" algn="tl">
                    <a:srgbClr val="000000">
                      <a:alpha val="30000"/>
                    </a:srgbClr>
                  </a:outerShdw>
                </a:effectLst>
              </a:rPr>
              <a:t>Keep your body working</a:t>
            </a:r>
            <a:endParaRPr lang="en-US" sz="4000" b="1"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6" name="Rounded Rectangle 5"/>
          <p:cNvSpPr/>
          <p:nvPr/>
        </p:nvSpPr>
        <p:spPr>
          <a:xfrm>
            <a:off x="3182517" y="3702479"/>
            <a:ext cx="2800004" cy="2937503"/>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4000" b="1" dirty="0" smtClean="0">
                <a:ln w="10160">
                  <a:solidFill>
                    <a:schemeClr val="accent1"/>
                  </a:solidFill>
                  <a:prstDash val="solid"/>
                </a:ln>
                <a:solidFill>
                  <a:srgbClr val="FFFFFF"/>
                </a:solidFill>
                <a:effectLst>
                  <a:outerShdw blurRad="38100" dist="32000" dir="5400000" algn="tl">
                    <a:srgbClr val="000000">
                      <a:alpha val="30000"/>
                    </a:srgbClr>
                  </a:outerShdw>
                </a:effectLst>
              </a:rPr>
              <a:t>Build a resilience mindset</a:t>
            </a:r>
            <a:endParaRPr lang="en-US" sz="4000" b="1"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7" name="Rounded Rectangle 6"/>
          <p:cNvSpPr/>
          <p:nvPr/>
        </p:nvSpPr>
        <p:spPr>
          <a:xfrm>
            <a:off x="6223077" y="3702480"/>
            <a:ext cx="2482944" cy="2937502"/>
          </a:xfrm>
          <a:prstGeom prst="roundRect">
            <a:avLst/>
          </a:prstGeom>
          <a:solidFill>
            <a:srgbClr val="B076A6"/>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000" b="1" dirty="0" smtClean="0">
                <a:ln w="10160">
                  <a:solidFill>
                    <a:schemeClr val="accent1"/>
                  </a:solidFill>
                  <a:prstDash val="solid"/>
                </a:ln>
                <a:solidFill>
                  <a:srgbClr val="FFFFFF"/>
                </a:solidFill>
                <a:effectLst>
                  <a:outerShdw blurRad="38100" dist="32000" dir="5400000" algn="tl">
                    <a:srgbClr val="000000">
                      <a:alpha val="30000"/>
                    </a:srgbClr>
                  </a:outerShdw>
                </a:effectLst>
              </a:rPr>
              <a:t>Grow a healthy social network</a:t>
            </a:r>
            <a:endParaRPr lang="en-US" sz="4000" b="1"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cxnSp>
        <p:nvCxnSpPr>
          <p:cNvPr id="28" name="Straight Arrow Connector 27"/>
          <p:cNvCxnSpPr/>
          <p:nvPr/>
        </p:nvCxnSpPr>
        <p:spPr>
          <a:xfrm flipV="1">
            <a:off x="1803427" y="2523827"/>
            <a:ext cx="950675" cy="117865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p:cNvCxnSpPr/>
          <p:nvPr/>
        </p:nvCxnSpPr>
        <p:spPr>
          <a:xfrm flipV="1">
            <a:off x="4528571" y="2875597"/>
            <a:ext cx="0" cy="82688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2" name="Straight Arrow Connector 31"/>
          <p:cNvCxnSpPr/>
          <p:nvPr/>
        </p:nvCxnSpPr>
        <p:spPr>
          <a:xfrm flipH="1" flipV="1">
            <a:off x="6563942" y="2523827"/>
            <a:ext cx="744070" cy="117865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9" name="Delay 8"/>
          <p:cNvSpPr/>
          <p:nvPr/>
        </p:nvSpPr>
        <p:spPr>
          <a:xfrm>
            <a:off x="4636030" y="826173"/>
            <a:ext cx="2080877" cy="1698244"/>
          </a:xfrm>
          <a:prstGeom prst="flowChartDelay">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6" name="Delay 15"/>
          <p:cNvSpPr/>
          <p:nvPr/>
        </p:nvSpPr>
        <p:spPr>
          <a:xfrm flipH="1">
            <a:off x="2569785" y="825583"/>
            <a:ext cx="2080877" cy="1698244"/>
          </a:xfrm>
          <a:prstGeom prst="flowChartDelay">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2754102" y="810882"/>
            <a:ext cx="3809840" cy="1508105"/>
          </a:xfrm>
          <a:prstGeom prst="rect">
            <a:avLst/>
          </a:prstGeom>
          <a:noFill/>
        </p:spPr>
        <p:txBody>
          <a:bodyPr wrap="square" rtlCol="0">
            <a:spAutoFit/>
          </a:bodyPr>
          <a:lstStyle/>
          <a:p>
            <a:pPr algn="ctr"/>
            <a:r>
              <a:rPr lang="en-US" sz="4400" dirty="0" smtClean="0">
                <a:ln w="10160">
                  <a:solidFill>
                    <a:schemeClr val="accent1"/>
                  </a:solidFill>
                  <a:prstDash val="solid"/>
                </a:ln>
                <a:solidFill>
                  <a:srgbClr val="FFFFFF"/>
                </a:solidFill>
                <a:effectLst>
                  <a:outerShdw blurRad="38100" dist="32000" dir="5400000" algn="tl">
                    <a:srgbClr val="000000">
                      <a:alpha val="30000"/>
                    </a:srgbClr>
                  </a:outerShdw>
                </a:effectLst>
              </a:rPr>
              <a:t>Well-</a:t>
            </a:r>
            <a:r>
              <a:rPr lang="en-US" sz="4800" dirty="0" smtClean="0">
                <a:ln w="10160">
                  <a:solidFill>
                    <a:schemeClr val="accent1"/>
                  </a:solidFill>
                  <a:prstDash val="solid"/>
                </a:ln>
                <a:solidFill>
                  <a:srgbClr val="FFFFFF"/>
                </a:solidFill>
                <a:effectLst>
                  <a:outerShdw blurRad="38100" dist="32000" dir="5400000" algn="tl">
                    <a:srgbClr val="000000">
                      <a:alpha val="30000"/>
                    </a:srgbClr>
                  </a:outerShdw>
                </a:effectLst>
              </a:rPr>
              <a:t>being</a:t>
            </a:r>
            <a:r>
              <a:rPr lang="en-US" sz="4400" dirty="0" smtClean="0">
                <a:ln w="10160">
                  <a:solidFill>
                    <a:schemeClr val="accent1"/>
                  </a:solidFill>
                  <a:prstDash val="solid"/>
                </a:ln>
                <a:solidFill>
                  <a:srgbClr val="FFFFFF"/>
                </a:solidFill>
                <a:effectLst>
                  <a:outerShdw blurRad="38100" dist="32000" dir="5400000" algn="tl">
                    <a:srgbClr val="000000">
                      <a:alpha val="30000"/>
                    </a:srgbClr>
                  </a:outerShdw>
                </a:effectLst>
              </a:rPr>
              <a:t> Inoculation</a:t>
            </a:r>
            <a:endParaRPr lang="en-US" sz="440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352409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ight-stuff_large.jpg"/>
          <p:cNvPicPr>
            <a:picLocks noChangeAspect="1"/>
          </p:cNvPicPr>
          <p:nvPr/>
        </p:nvPicPr>
        <p:blipFill rotWithShape="1">
          <a:blip r:embed="rId2" cstate="email">
            <a:extLst>
              <a:ext uri="{28A0092B-C50C-407E-A947-70E740481C1C}">
                <a14:useLocalDpi xmlns:a14="http://schemas.microsoft.com/office/drawing/2010/main" val="0"/>
              </a:ext>
            </a:extLst>
          </a:blip>
          <a:srcRect b="5798"/>
          <a:stretch/>
        </p:blipFill>
        <p:spPr>
          <a:xfrm>
            <a:off x="2171700" y="0"/>
            <a:ext cx="4784778" cy="6460390"/>
          </a:xfrm>
          <a:prstGeom prst="rect">
            <a:avLst/>
          </a:prstGeom>
        </p:spPr>
      </p:pic>
    </p:spTree>
    <p:extLst>
      <p:ext uri="{BB962C8B-B14F-4D97-AF65-F5344CB8AC3E}">
        <p14:creationId xmlns:p14="http://schemas.microsoft.com/office/powerpoint/2010/main" val="535812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nknown_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77900"/>
            <a:ext cx="9144000" cy="4892040"/>
          </a:xfrm>
          <a:prstGeom prst="rect">
            <a:avLst/>
          </a:prstGeom>
        </p:spPr>
      </p:pic>
    </p:spTree>
    <p:extLst>
      <p:ext uri="{BB962C8B-B14F-4D97-AF65-F5344CB8AC3E}">
        <p14:creationId xmlns:p14="http://schemas.microsoft.com/office/powerpoint/2010/main" val="32316203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2.JPG"/>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11480" y="665162"/>
            <a:ext cx="8364220" cy="5227638"/>
          </a:xfrm>
          <a:prstGeom prst="rect">
            <a:avLst/>
          </a:prstGeom>
        </p:spPr>
      </p:pic>
    </p:spTree>
    <p:extLst>
      <p:ext uri="{BB962C8B-B14F-4D97-AF65-F5344CB8AC3E}">
        <p14:creationId xmlns:p14="http://schemas.microsoft.com/office/powerpoint/2010/main" val="37097457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4000" y="3390902"/>
            <a:ext cx="2374900" cy="1308100"/>
          </a:xfrm>
        </p:spPr>
        <p:txBody>
          <a:bodyPr>
            <a:normAutofit/>
          </a:bodyPr>
          <a:lstStyle/>
          <a:p>
            <a:pPr marL="0" indent="0" algn="ctr">
              <a:buNone/>
            </a:pPr>
            <a:r>
              <a:rPr lang="en-US" sz="2800" dirty="0" smtClean="0">
                <a:solidFill>
                  <a:srgbClr val="FF0000"/>
                </a:solidFill>
              </a:rPr>
              <a:t>Sleep</a:t>
            </a:r>
            <a:endParaRPr lang="en-US" sz="2800" dirty="0">
              <a:solidFill>
                <a:srgbClr val="FF0000"/>
              </a:solidFill>
            </a:endParaRPr>
          </a:p>
        </p:txBody>
      </p:sp>
      <p:sp>
        <p:nvSpPr>
          <p:cNvPr id="6" name="Content Placeholder 3"/>
          <p:cNvSpPr txBox="1">
            <a:spLocks/>
          </p:cNvSpPr>
          <p:nvPr/>
        </p:nvSpPr>
        <p:spPr>
          <a:xfrm>
            <a:off x="4699000" y="5473701"/>
            <a:ext cx="3035300" cy="11430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Anxiety &amp; Neuroticism</a:t>
            </a:r>
            <a:endParaRPr lang="en-US" sz="2800" dirty="0">
              <a:solidFill>
                <a:srgbClr val="FF0000"/>
              </a:solidFill>
            </a:endParaRPr>
          </a:p>
        </p:txBody>
      </p:sp>
      <p:sp>
        <p:nvSpPr>
          <p:cNvPr id="7" name="Content Placeholder 3"/>
          <p:cNvSpPr txBox="1">
            <a:spLocks/>
          </p:cNvSpPr>
          <p:nvPr/>
        </p:nvSpPr>
        <p:spPr>
          <a:xfrm>
            <a:off x="254000" y="304801"/>
            <a:ext cx="3759200" cy="13081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Gastrointestinal disorders</a:t>
            </a:r>
            <a:endParaRPr lang="en-US" sz="2800" dirty="0">
              <a:solidFill>
                <a:srgbClr val="FF0000"/>
              </a:solidFill>
            </a:endParaRPr>
          </a:p>
        </p:txBody>
      </p:sp>
      <p:sp>
        <p:nvSpPr>
          <p:cNvPr id="8" name="Content Placeholder 3"/>
          <p:cNvSpPr txBox="1">
            <a:spLocks/>
          </p:cNvSpPr>
          <p:nvPr/>
        </p:nvSpPr>
        <p:spPr>
          <a:xfrm>
            <a:off x="12700" y="4953001"/>
            <a:ext cx="3416300" cy="14605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Cardio-vascular effects</a:t>
            </a:r>
            <a:endParaRPr lang="en-US" sz="2800" dirty="0">
              <a:solidFill>
                <a:srgbClr val="FF0000"/>
              </a:solidFill>
            </a:endParaRPr>
          </a:p>
        </p:txBody>
      </p:sp>
      <p:sp>
        <p:nvSpPr>
          <p:cNvPr id="9" name="Content Placeholder 3"/>
          <p:cNvSpPr txBox="1">
            <a:spLocks/>
          </p:cNvSpPr>
          <p:nvPr/>
        </p:nvSpPr>
        <p:spPr>
          <a:xfrm>
            <a:off x="6511925" y="2457452"/>
            <a:ext cx="1933575" cy="9016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Fatigue</a:t>
            </a:r>
            <a:endParaRPr lang="en-US" sz="2800" dirty="0">
              <a:solidFill>
                <a:srgbClr val="FF0000"/>
              </a:solidFill>
            </a:endParaRPr>
          </a:p>
        </p:txBody>
      </p:sp>
      <p:sp>
        <p:nvSpPr>
          <p:cNvPr id="11" name="Content Placeholder 3"/>
          <p:cNvSpPr txBox="1">
            <a:spLocks/>
          </p:cNvSpPr>
          <p:nvPr/>
        </p:nvSpPr>
        <p:spPr>
          <a:xfrm>
            <a:off x="5613400" y="4254501"/>
            <a:ext cx="3289300" cy="13081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Social Marginalisation</a:t>
            </a:r>
            <a:endParaRPr lang="en-US" sz="2800" dirty="0">
              <a:solidFill>
                <a:srgbClr val="FF0000"/>
              </a:solidFill>
            </a:endParaRPr>
          </a:p>
        </p:txBody>
      </p:sp>
      <p:sp>
        <p:nvSpPr>
          <p:cNvPr id="12" name="Content Placeholder 3"/>
          <p:cNvSpPr txBox="1">
            <a:spLocks/>
          </p:cNvSpPr>
          <p:nvPr/>
        </p:nvSpPr>
        <p:spPr>
          <a:xfrm>
            <a:off x="3603625" y="1206500"/>
            <a:ext cx="3765550" cy="13081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Family &amp; </a:t>
            </a:r>
            <a:r>
              <a:rPr lang="en-US" sz="2800" dirty="0">
                <a:solidFill>
                  <a:srgbClr val="FF0000"/>
                </a:solidFill>
              </a:rPr>
              <a:t>m</a:t>
            </a:r>
            <a:r>
              <a:rPr lang="en-US" sz="2800" dirty="0" smtClean="0">
                <a:solidFill>
                  <a:srgbClr val="FF0000"/>
                </a:solidFill>
              </a:rPr>
              <a:t>arital strain</a:t>
            </a:r>
            <a:endParaRPr lang="en-US" sz="2800" dirty="0">
              <a:solidFill>
                <a:srgbClr val="FF0000"/>
              </a:solidFill>
            </a:endParaRPr>
          </a:p>
        </p:txBody>
      </p:sp>
      <p:sp>
        <p:nvSpPr>
          <p:cNvPr id="13" name="Content Placeholder 3"/>
          <p:cNvSpPr txBox="1">
            <a:spLocks/>
          </p:cNvSpPr>
          <p:nvPr/>
        </p:nvSpPr>
        <p:spPr>
          <a:xfrm>
            <a:off x="5416550" y="304801"/>
            <a:ext cx="3359150" cy="13081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Depression</a:t>
            </a:r>
            <a:endParaRPr lang="en-US" sz="2800" dirty="0">
              <a:solidFill>
                <a:srgbClr val="FF0000"/>
              </a:solidFill>
            </a:endParaRPr>
          </a:p>
        </p:txBody>
      </p:sp>
      <p:sp>
        <p:nvSpPr>
          <p:cNvPr id="14" name="Content Placeholder 3"/>
          <p:cNvSpPr txBox="1">
            <a:spLocks/>
          </p:cNvSpPr>
          <p:nvPr/>
        </p:nvSpPr>
        <p:spPr>
          <a:xfrm>
            <a:off x="254000" y="1612901"/>
            <a:ext cx="2863850" cy="13081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Impaired cognitive function</a:t>
            </a:r>
            <a:endParaRPr lang="en-US" sz="2800" dirty="0">
              <a:solidFill>
                <a:srgbClr val="FF0000"/>
              </a:solidFill>
            </a:endParaRPr>
          </a:p>
        </p:txBody>
      </p:sp>
      <p:pic>
        <p:nvPicPr>
          <p:cNvPr id="16" name="Picture 15" descr="image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460753" y="2603501"/>
            <a:ext cx="4229417" cy="2197100"/>
          </a:xfrm>
          <a:prstGeom prst="rect">
            <a:avLst/>
          </a:prstGeom>
        </p:spPr>
      </p:pic>
    </p:spTree>
    <p:extLst>
      <p:ext uri="{BB962C8B-B14F-4D97-AF65-F5344CB8AC3E}">
        <p14:creationId xmlns:p14="http://schemas.microsoft.com/office/powerpoint/2010/main" val="3832988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p:bldP spid="7" grpId="0"/>
      <p:bldP spid="8" grpId="0"/>
      <p:bldP spid="9" grpId="0"/>
      <p:bldP spid="11" grpId="0"/>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4000" y="3390902"/>
            <a:ext cx="2374900" cy="1308100"/>
          </a:xfrm>
        </p:spPr>
        <p:txBody>
          <a:bodyPr>
            <a:normAutofit/>
          </a:bodyPr>
          <a:lstStyle/>
          <a:p>
            <a:pPr marL="0" indent="0" algn="ctr">
              <a:buNone/>
            </a:pPr>
            <a:r>
              <a:rPr lang="en-US" sz="2800" dirty="0" smtClean="0">
                <a:solidFill>
                  <a:srgbClr val="FF0000"/>
                </a:solidFill>
              </a:rPr>
              <a:t>Sleep</a:t>
            </a:r>
            <a:endParaRPr lang="en-US" sz="2800" dirty="0">
              <a:solidFill>
                <a:srgbClr val="FF0000"/>
              </a:solidFill>
            </a:endParaRPr>
          </a:p>
        </p:txBody>
      </p:sp>
      <p:sp>
        <p:nvSpPr>
          <p:cNvPr id="6" name="Content Placeholder 3"/>
          <p:cNvSpPr txBox="1">
            <a:spLocks/>
          </p:cNvSpPr>
          <p:nvPr/>
        </p:nvSpPr>
        <p:spPr>
          <a:xfrm>
            <a:off x="4699000" y="5473701"/>
            <a:ext cx="3035300" cy="11430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Anxiety &amp; Neuroticism</a:t>
            </a:r>
            <a:endParaRPr lang="en-US" sz="2800" dirty="0">
              <a:solidFill>
                <a:srgbClr val="FF0000"/>
              </a:solidFill>
            </a:endParaRPr>
          </a:p>
        </p:txBody>
      </p:sp>
      <p:sp>
        <p:nvSpPr>
          <p:cNvPr id="7" name="Content Placeholder 3"/>
          <p:cNvSpPr txBox="1">
            <a:spLocks/>
          </p:cNvSpPr>
          <p:nvPr/>
        </p:nvSpPr>
        <p:spPr>
          <a:xfrm>
            <a:off x="254000" y="304801"/>
            <a:ext cx="3759200" cy="13081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Gastrointestinal disorders</a:t>
            </a:r>
            <a:endParaRPr lang="en-US" sz="2800" dirty="0">
              <a:solidFill>
                <a:srgbClr val="FF0000"/>
              </a:solidFill>
            </a:endParaRPr>
          </a:p>
        </p:txBody>
      </p:sp>
      <p:sp>
        <p:nvSpPr>
          <p:cNvPr id="8" name="Content Placeholder 3"/>
          <p:cNvSpPr txBox="1">
            <a:spLocks/>
          </p:cNvSpPr>
          <p:nvPr/>
        </p:nvSpPr>
        <p:spPr>
          <a:xfrm>
            <a:off x="12700" y="4953001"/>
            <a:ext cx="3416300" cy="14605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Cardio-vascular effects</a:t>
            </a:r>
            <a:endParaRPr lang="en-US" sz="2800" dirty="0">
              <a:solidFill>
                <a:srgbClr val="FF0000"/>
              </a:solidFill>
            </a:endParaRPr>
          </a:p>
        </p:txBody>
      </p:sp>
      <p:sp>
        <p:nvSpPr>
          <p:cNvPr id="9" name="Content Placeholder 3"/>
          <p:cNvSpPr txBox="1">
            <a:spLocks/>
          </p:cNvSpPr>
          <p:nvPr/>
        </p:nvSpPr>
        <p:spPr>
          <a:xfrm>
            <a:off x="6511925" y="2457452"/>
            <a:ext cx="1933575" cy="9016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Fatigue</a:t>
            </a:r>
            <a:endParaRPr lang="en-US" sz="2800" dirty="0">
              <a:solidFill>
                <a:srgbClr val="FF0000"/>
              </a:solidFill>
            </a:endParaRPr>
          </a:p>
        </p:txBody>
      </p:sp>
      <p:sp>
        <p:nvSpPr>
          <p:cNvPr id="10" name="Content Placeholder 3"/>
          <p:cNvSpPr txBox="1">
            <a:spLocks/>
          </p:cNvSpPr>
          <p:nvPr/>
        </p:nvSpPr>
        <p:spPr>
          <a:xfrm>
            <a:off x="1828800" y="2171702"/>
            <a:ext cx="5067300" cy="2590799"/>
          </a:xfrm>
          <a:prstGeom prst="rect">
            <a:avLst/>
          </a:prstGeom>
        </p:spPr>
        <p:txBody>
          <a:bodyPr vert="horz" lIns="91440" tIns="45720" rIns="91440" bIns="45720" rtlCol="0">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None/>
            </a:pPr>
            <a:endParaRPr lang="en-US" sz="4800" b="1" spc="50" dirty="0" smtClean="0">
              <a:ln w="11430"/>
              <a:solidFill>
                <a:schemeClr val="tx2">
                  <a:lumMod val="60000"/>
                  <a:lumOff val="40000"/>
                </a:schemeClr>
              </a:solidFill>
              <a:effectLst>
                <a:outerShdw blurRad="76200" dist="50800" dir="5400000" algn="tl" rotWithShape="0">
                  <a:srgbClr val="000000">
                    <a:alpha val="65000"/>
                  </a:srgbClr>
                </a:outerShdw>
              </a:effectLst>
            </a:endParaRPr>
          </a:p>
          <a:p>
            <a:pPr marL="0" indent="0" algn="ctr">
              <a:buNone/>
            </a:pPr>
            <a:endParaRPr lang="en-US" sz="4800" b="1" spc="50" dirty="0">
              <a:ln w="11430"/>
              <a:solidFill>
                <a:schemeClr val="tx2">
                  <a:lumMod val="60000"/>
                  <a:lumOff val="40000"/>
                </a:schemeClr>
              </a:solidFill>
              <a:effectLst>
                <a:outerShdw blurRad="76200" dist="50800" dir="5400000" algn="tl" rotWithShape="0">
                  <a:srgbClr val="000000">
                    <a:alpha val="65000"/>
                  </a:srgbClr>
                </a:outerShdw>
              </a:effectLst>
            </a:endParaRPr>
          </a:p>
          <a:p>
            <a:pPr marL="0" indent="0" algn="ctr">
              <a:buNone/>
            </a:pPr>
            <a:endParaRPr lang="en-US" sz="4800" b="1" spc="50" dirty="0" smtClean="0">
              <a:ln w="11430"/>
              <a:solidFill>
                <a:schemeClr val="tx2">
                  <a:lumMod val="60000"/>
                  <a:lumOff val="40000"/>
                </a:schemeClr>
              </a:solidFill>
              <a:effectLst>
                <a:outerShdw blurRad="76200" dist="50800" dir="5400000" algn="tl" rotWithShape="0">
                  <a:srgbClr val="000000">
                    <a:alpha val="65000"/>
                  </a:srgbClr>
                </a:outerShdw>
              </a:effectLst>
            </a:endParaRPr>
          </a:p>
          <a:p>
            <a:pPr marL="0" indent="0" algn="ctr">
              <a:buNone/>
            </a:pPr>
            <a:r>
              <a:rPr lang="en-US" sz="4800" b="1" spc="50" dirty="0" smtClean="0">
                <a:ln w="11430"/>
                <a:solidFill>
                  <a:schemeClr val="tx2">
                    <a:lumMod val="60000"/>
                    <a:lumOff val="40000"/>
                  </a:schemeClr>
                </a:solidFill>
                <a:effectLst>
                  <a:outerShdw blurRad="76200" dist="50800" dir="5400000" algn="tl" rotWithShape="0">
                    <a:srgbClr val="000000">
                      <a:alpha val="65000"/>
                    </a:srgbClr>
                  </a:outerShdw>
                </a:effectLst>
              </a:rPr>
              <a:t>&gt;</a:t>
            </a:r>
            <a:r>
              <a:rPr lang="en-US" sz="4800" b="1" spc="50" dirty="0">
                <a:ln w="11430"/>
                <a:solidFill>
                  <a:schemeClr val="tx2">
                    <a:lumMod val="60000"/>
                    <a:lumOff val="40000"/>
                  </a:schemeClr>
                </a:solidFill>
                <a:effectLst>
                  <a:outerShdw blurRad="76200" dist="50800" dir="5400000" algn="tl" rotWithShape="0">
                    <a:srgbClr val="000000">
                      <a:alpha val="65000"/>
                    </a:srgbClr>
                  </a:outerShdw>
                </a:effectLst>
              </a:rPr>
              <a:t>8 hours</a:t>
            </a:r>
          </a:p>
        </p:txBody>
      </p:sp>
      <p:sp>
        <p:nvSpPr>
          <p:cNvPr id="11" name="Content Placeholder 3"/>
          <p:cNvSpPr txBox="1">
            <a:spLocks/>
          </p:cNvSpPr>
          <p:nvPr/>
        </p:nvSpPr>
        <p:spPr>
          <a:xfrm>
            <a:off x="5626100" y="4267201"/>
            <a:ext cx="3289300" cy="13081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Social Marginalisation</a:t>
            </a:r>
            <a:endParaRPr lang="en-US" sz="2800" dirty="0">
              <a:solidFill>
                <a:srgbClr val="FF0000"/>
              </a:solidFill>
            </a:endParaRPr>
          </a:p>
        </p:txBody>
      </p:sp>
      <p:sp>
        <p:nvSpPr>
          <p:cNvPr id="12" name="Content Placeholder 3"/>
          <p:cNvSpPr txBox="1">
            <a:spLocks/>
          </p:cNvSpPr>
          <p:nvPr/>
        </p:nvSpPr>
        <p:spPr>
          <a:xfrm>
            <a:off x="3603625" y="1206500"/>
            <a:ext cx="3765550" cy="13081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Family &amp; </a:t>
            </a:r>
            <a:r>
              <a:rPr lang="en-US" sz="2800" dirty="0">
                <a:solidFill>
                  <a:srgbClr val="FF0000"/>
                </a:solidFill>
              </a:rPr>
              <a:t>m</a:t>
            </a:r>
            <a:r>
              <a:rPr lang="en-US" sz="2800" dirty="0" smtClean="0">
                <a:solidFill>
                  <a:srgbClr val="FF0000"/>
                </a:solidFill>
              </a:rPr>
              <a:t>arital strain</a:t>
            </a:r>
            <a:endParaRPr lang="en-US" sz="2800" dirty="0">
              <a:solidFill>
                <a:srgbClr val="FF0000"/>
              </a:solidFill>
            </a:endParaRPr>
          </a:p>
        </p:txBody>
      </p:sp>
      <p:sp>
        <p:nvSpPr>
          <p:cNvPr id="13" name="Content Placeholder 3"/>
          <p:cNvSpPr txBox="1">
            <a:spLocks/>
          </p:cNvSpPr>
          <p:nvPr/>
        </p:nvSpPr>
        <p:spPr>
          <a:xfrm>
            <a:off x="5416550" y="304801"/>
            <a:ext cx="3359150" cy="13081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Depression</a:t>
            </a:r>
            <a:endParaRPr lang="en-US" sz="2800" dirty="0">
              <a:solidFill>
                <a:srgbClr val="FF0000"/>
              </a:solidFill>
            </a:endParaRPr>
          </a:p>
        </p:txBody>
      </p:sp>
      <p:sp>
        <p:nvSpPr>
          <p:cNvPr id="14" name="Content Placeholder 3"/>
          <p:cNvSpPr txBox="1">
            <a:spLocks/>
          </p:cNvSpPr>
          <p:nvPr/>
        </p:nvSpPr>
        <p:spPr>
          <a:xfrm>
            <a:off x="254000" y="1612901"/>
            <a:ext cx="2863850" cy="13081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Impaired cognitive function</a:t>
            </a:r>
            <a:endParaRPr lang="en-US" sz="2800" dirty="0">
              <a:solidFill>
                <a:srgbClr val="FF0000"/>
              </a:solidFill>
            </a:endParaRPr>
          </a:p>
        </p:txBody>
      </p:sp>
      <p:pic>
        <p:nvPicPr>
          <p:cNvPr id="15" name="Picture 14" descr="image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460753" y="2603501"/>
            <a:ext cx="4229417" cy="2197100"/>
          </a:xfrm>
          <a:prstGeom prst="rect">
            <a:avLst/>
          </a:prstGeom>
        </p:spPr>
      </p:pic>
    </p:spTree>
    <p:extLst>
      <p:ext uri="{BB962C8B-B14F-4D97-AF65-F5344CB8AC3E}">
        <p14:creationId xmlns:p14="http://schemas.microsoft.com/office/powerpoint/2010/main" val="8489630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4000" y="3644901"/>
            <a:ext cx="2374900" cy="1308100"/>
          </a:xfrm>
        </p:spPr>
        <p:txBody>
          <a:bodyPr>
            <a:normAutofit/>
          </a:bodyPr>
          <a:lstStyle/>
          <a:p>
            <a:pPr marL="0" indent="0" algn="ctr">
              <a:buNone/>
            </a:pPr>
            <a:r>
              <a:rPr lang="en-US" sz="2000" dirty="0" smtClean="0">
                <a:solidFill>
                  <a:srgbClr val="FF0000"/>
                </a:solidFill>
              </a:rPr>
              <a:t>Sleep</a:t>
            </a:r>
            <a:endParaRPr lang="en-US" sz="2000" dirty="0">
              <a:solidFill>
                <a:srgbClr val="FF0000"/>
              </a:solidFill>
            </a:endParaRPr>
          </a:p>
        </p:txBody>
      </p:sp>
      <p:sp>
        <p:nvSpPr>
          <p:cNvPr id="6" name="Content Placeholder 3"/>
          <p:cNvSpPr txBox="1">
            <a:spLocks/>
          </p:cNvSpPr>
          <p:nvPr/>
        </p:nvSpPr>
        <p:spPr>
          <a:xfrm>
            <a:off x="4699000" y="5473701"/>
            <a:ext cx="3035300" cy="11430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000" dirty="0" smtClean="0">
                <a:solidFill>
                  <a:srgbClr val="FF0000"/>
                </a:solidFill>
              </a:rPr>
              <a:t>Anxiety &amp; </a:t>
            </a:r>
          </a:p>
          <a:p>
            <a:pPr marL="0" indent="0" algn="ctr">
              <a:buFont typeface="Arial" pitchFamily="34" charset="0"/>
              <a:buNone/>
            </a:pPr>
            <a:r>
              <a:rPr lang="en-US" sz="2000" dirty="0" smtClean="0">
                <a:solidFill>
                  <a:srgbClr val="FF0000"/>
                </a:solidFill>
              </a:rPr>
              <a:t>Neuroticism</a:t>
            </a:r>
            <a:endParaRPr lang="en-US" sz="2000" dirty="0">
              <a:solidFill>
                <a:srgbClr val="FF0000"/>
              </a:solidFill>
            </a:endParaRPr>
          </a:p>
        </p:txBody>
      </p:sp>
      <p:sp>
        <p:nvSpPr>
          <p:cNvPr id="7" name="Content Placeholder 3"/>
          <p:cNvSpPr txBox="1">
            <a:spLocks/>
          </p:cNvSpPr>
          <p:nvPr/>
        </p:nvSpPr>
        <p:spPr>
          <a:xfrm>
            <a:off x="254000" y="304801"/>
            <a:ext cx="3759200" cy="13081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000" dirty="0" smtClean="0">
                <a:solidFill>
                  <a:srgbClr val="FF0000"/>
                </a:solidFill>
              </a:rPr>
              <a:t>Gastrointestinal </a:t>
            </a:r>
          </a:p>
          <a:p>
            <a:pPr marL="0" indent="0" algn="ctr">
              <a:buFont typeface="Arial" pitchFamily="34" charset="0"/>
              <a:buNone/>
            </a:pPr>
            <a:r>
              <a:rPr lang="en-US" sz="2000" dirty="0" smtClean="0">
                <a:solidFill>
                  <a:srgbClr val="FF0000"/>
                </a:solidFill>
              </a:rPr>
              <a:t>disorders</a:t>
            </a:r>
            <a:endParaRPr lang="en-US" sz="2000" dirty="0">
              <a:solidFill>
                <a:srgbClr val="FF0000"/>
              </a:solidFill>
            </a:endParaRPr>
          </a:p>
        </p:txBody>
      </p:sp>
      <p:sp>
        <p:nvSpPr>
          <p:cNvPr id="8" name="Content Placeholder 3"/>
          <p:cNvSpPr txBox="1">
            <a:spLocks/>
          </p:cNvSpPr>
          <p:nvPr/>
        </p:nvSpPr>
        <p:spPr>
          <a:xfrm>
            <a:off x="139700" y="4953001"/>
            <a:ext cx="3632200" cy="14605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000" dirty="0" smtClean="0">
                <a:solidFill>
                  <a:srgbClr val="FF0000"/>
                </a:solidFill>
              </a:rPr>
              <a:t>Cardio-vascular </a:t>
            </a:r>
          </a:p>
          <a:p>
            <a:pPr marL="0" indent="0" algn="ctr">
              <a:buFont typeface="Arial" pitchFamily="34" charset="0"/>
              <a:buNone/>
            </a:pPr>
            <a:r>
              <a:rPr lang="en-US" sz="2000" dirty="0" smtClean="0">
                <a:solidFill>
                  <a:srgbClr val="FF0000"/>
                </a:solidFill>
              </a:rPr>
              <a:t>effects</a:t>
            </a:r>
            <a:endParaRPr lang="en-US" sz="2000" dirty="0">
              <a:solidFill>
                <a:srgbClr val="FF0000"/>
              </a:solidFill>
            </a:endParaRPr>
          </a:p>
        </p:txBody>
      </p:sp>
      <p:sp>
        <p:nvSpPr>
          <p:cNvPr id="9" name="Content Placeholder 3"/>
          <p:cNvSpPr txBox="1">
            <a:spLocks/>
          </p:cNvSpPr>
          <p:nvPr/>
        </p:nvSpPr>
        <p:spPr>
          <a:xfrm>
            <a:off x="5727700" y="1866900"/>
            <a:ext cx="3126698" cy="157233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4800" b="1" dirty="0" smtClean="0">
                <a:solidFill>
                  <a:srgbClr val="FF0000"/>
                </a:solidFill>
              </a:rPr>
              <a:t>Fatigue</a:t>
            </a:r>
            <a:endParaRPr lang="en-US" sz="4800" b="1" dirty="0">
              <a:solidFill>
                <a:srgbClr val="FF0000"/>
              </a:solidFill>
            </a:endParaRPr>
          </a:p>
        </p:txBody>
      </p:sp>
      <p:sp>
        <p:nvSpPr>
          <p:cNvPr id="11" name="Content Placeholder 3"/>
          <p:cNvSpPr txBox="1">
            <a:spLocks/>
          </p:cNvSpPr>
          <p:nvPr/>
        </p:nvSpPr>
        <p:spPr>
          <a:xfrm>
            <a:off x="5486400" y="4368801"/>
            <a:ext cx="3289300" cy="13081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000" dirty="0" smtClean="0">
                <a:solidFill>
                  <a:srgbClr val="FF0000"/>
                </a:solidFill>
              </a:rPr>
              <a:t>Social </a:t>
            </a:r>
          </a:p>
          <a:p>
            <a:pPr marL="0" indent="0" algn="ctr">
              <a:buFont typeface="Arial" pitchFamily="34" charset="0"/>
              <a:buNone/>
            </a:pPr>
            <a:r>
              <a:rPr lang="en-US" sz="2000" dirty="0" smtClean="0">
                <a:solidFill>
                  <a:srgbClr val="FF0000"/>
                </a:solidFill>
              </a:rPr>
              <a:t>Marginalisation</a:t>
            </a:r>
            <a:endParaRPr lang="en-US" sz="2000" dirty="0">
              <a:solidFill>
                <a:srgbClr val="FF0000"/>
              </a:solidFill>
            </a:endParaRPr>
          </a:p>
        </p:txBody>
      </p:sp>
      <p:sp>
        <p:nvSpPr>
          <p:cNvPr id="12" name="Content Placeholder 3"/>
          <p:cNvSpPr txBox="1">
            <a:spLocks/>
          </p:cNvSpPr>
          <p:nvPr/>
        </p:nvSpPr>
        <p:spPr>
          <a:xfrm>
            <a:off x="3603625" y="1206500"/>
            <a:ext cx="3765550" cy="13081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000" dirty="0" smtClean="0">
                <a:solidFill>
                  <a:srgbClr val="FF0000"/>
                </a:solidFill>
              </a:rPr>
              <a:t>Family &amp; </a:t>
            </a:r>
            <a:r>
              <a:rPr lang="en-US" sz="2000" dirty="0">
                <a:solidFill>
                  <a:srgbClr val="FF0000"/>
                </a:solidFill>
              </a:rPr>
              <a:t>m</a:t>
            </a:r>
            <a:r>
              <a:rPr lang="en-US" sz="2000" dirty="0" smtClean="0">
                <a:solidFill>
                  <a:srgbClr val="FF0000"/>
                </a:solidFill>
              </a:rPr>
              <a:t>arital </a:t>
            </a:r>
          </a:p>
          <a:p>
            <a:pPr marL="0" indent="0" algn="ctr">
              <a:buFont typeface="Arial" pitchFamily="34" charset="0"/>
              <a:buNone/>
            </a:pPr>
            <a:r>
              <a:rPr lang="en-US" sz="2000" dirty="0" smtClean="0">
                <a:solidFill>
                  <a:srgbClr val="FF0000"/>
                </a:solidFill>
              </a:rPr>
              <a:t>strain</a:t>
            </a:r>
            <a:endParaRPr lang="en-US" sz="2000" dirty="0">
              <a:solidFill>
                <a:srgbClr val="FF0000"/>
              </a:solidFill>
            </a:endParaRPr>
          </a:p>
        </p:txBody>
      </p:sp>
      <p:sp>
        <p:nvSpPr>
          <p:cNvPr id="13" name="Content Placeholder 3"/>
          <p:cNvSpPr txBox="1">
            <a:spLocks/>
          </p:cNvSpPr>
          <p:nvPr/>
        </p:nvSpPr>
        <p:spPr>
          <a:xfrm>
            <a:off x="4571850" y="69961"/>
            <a:ext cx="4836326" cy="198712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4800" b="1" dirty="0" smtClean="0">
                <a:solidFill>
                  <a:srgbClr val="FF0000"/>
                </a:solidFill>
              </a:rPr>
              <a:t>Depression</a:t>
            </a:r>
            <a:endParaRPr lang="en-US" sz="4800" b="1" dirty="0">
              <a:solidFill>
                <a:srgbClr val="FF0000"/>
              </a:solidFill>
            </a:endParaRPr>
          </a:p>
        </p:txBody>
      </p:sp>
      <p:sp>
        <p:nvSpPr>
          <p:cNvPr id="14" name="Content Placeholder 3"/>
          <p:cNvSpPr txBox="1">
            <a:spLocks/>
          </p:cNvSpPr>
          <p:nvPr/>
        </p:nvSpPr>
        <p:spPr>
          <a:xfrm>
            <a:off x="-1263" y="1192235"/>
            <a:ext cx="3544564" cy="285528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buFont typeface="Arial" pitchFamily="34" charset="0"/>
              <a:buNone/>
            </a:pPr>
            <a:r>
              <a:rPr lang="en-US" sz="4800" b="1" dirty="0" smtClean="0">
                <a:solidFill>
                  <a:srgbClr val="FF0000"/>
                </a:solidFill>
              </a:rPr>
              <a:t>Impaired cognitive function</a:t>
            </a:r>
            <a:endParaRPr lang="en-US" sz="4800" b="1" dirty="0">
              <a:solidFill>
                <a:srgbClr val="FF0000"/>
              </a:solidFill>
            </a:endParaRPr>
          </a:p>
        </p:txBody>
      </p:sp>
      <p:sp>
        <p:nvSpPr>
          <p:cNvPr id="15" name="Content Placeholder 3"/>
          <p:cNvSpPr txBox="1">
            <a:spLocks/>
          </p:cNvSpPr>
          <p:nvPr/>
        </p:nvSpPr>
        <p:spPr>
          <a:xfrm>
            <a:off x="1828800" y="2171702"/>
            <a:ext cx="5067300" cy="2590799"/>
          </a:xfrm>
          <a:prstGeom prst="rect">
            <a:avLst/>
          </a:prstGeom>
        </p:spPr>
        <p:txBody>
          <a:bodyPr vert="horz" lIns="91440" tIns="45720" rIns="91440" bIns="45720" rtlCol="0">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None/>
            </a:pPr>
            <a:endParaRPr lang="en-US" sz="4800" b="1" spc="50" dirty="0" smtClean="0">
              <a:ln w="11430"/>
              <a:solidFill>
                <a:schemeClr val="tx2">
                  <a:lumMod val="60000"/>
                  <a:lumOff val="40000"/>
                </a:schemeClr>
              </a:solidFill>
              <a:effectLst>
                <a:outerShdw blurRad="76200" dist="50800" dir="5400000" algn="tl" rotWithShape="0">
                  <a:srgbClr val="000000">
                    <a:alpha val="65000"/>
                  </a:srgbClr>
                </a:outerShdw>
              </a:effectLst>
            </a:endParaRPr>
          </a:p>
          <a:p>
            <a:pPr marL="0" indent="0" algn="ctr">
              <a:buNone/>
            </a:pPr>
            <a:endParaRPr lang="en-US" sz="4800" b="1" spc="50" dirty="0">
              <a:ln w="11430"/>
              <a:solidFill>
                <a:schemeClr val="tx2">
                  <a:lumMod val="60000"/>
                  <a:lumOff val="40000"/>
                </a:schemeClr>
              </a:solidFill>
              <a:effectLst>
                <a:outerShdw blurRad="76200" dist="50800" dir="5400000" algn="tl" rotWithShape="0">
                  <a:srgbClr val="000000">
                    <a:alpha val="65000"/>
                  </a:srgbClr>
                </a:outerShdw>
              </a:effectLst>
            </a:endParaRPr>
          </a:p>
          <a:p>
            <a:pPr marL="0" indent="0" algn="ctr">
              <a:buNone/>
            </a:pPr>
            <a:endParaRPr lang="en-US" sz="4800" b="1" spc="50" dirty="0" smtClean="0">
              <a:ln w="11430"/>
              <a:solidFill>
                <a:schemeClr val="tx2">
                  <a:lumMod val="60000"/>
                  <a:lumOff val="40000"/>
                </a:schemeClr>
              </a:solidFill>
              <a:effectLst>
                <a:outerShdw blurRad="76200" dist="50800" dir="5400000" algn="tl" rotWithShape="0">
                  <a:srgbClr val="000000">
                    <a:alpha val="65000"/>
                  </a:srgbClr>
                </a:outerShdw>
              </a:effectLst>
            </a:endParaRPr>
          </a:p>
          <a:p>
            <a:pPr marL="0" indent="0" algn="ctr">
              <a:buNone/>
            </a:pPr>
            <a:r>
              <a:rPr lang="en-US" sz="4800" b="1" spc="50" dirty="0" smtClean="0">
                <a:ln w="11430"/>
                <a:solidFill>
                  <a:schemeClr val="tx2">
                    <a:lumMod val="60000"/>
                    <a:lumOff val="40000"/>
                  </a:schemeClr>
                </a:solidFill>
                <a:effectLst>
                  <a:outerShdw blurRad="76200" dist="50800" dir="5400000" algn="tl" rotWithShape="0">
                    <a:srgbClr val="000000">
                      <a:alpha val="65000"/>
                    </a:srgbClr>
                  </a:outerShdw>
                </a:effectLst>
              </a:rPr>
              <a:t>&gt;</a:t>
            </a:r>
            <a:r>
              <a:rPr lang="en-US" sz="4800" b="1" spc="50" dirty="0">
                <a:ln w="11430"/>
                <a:solidFill>
                  <a:schemeClr val="tx2">
                    <a:lumMod val="60000"/>
                    <a:lumOff val="40000"/>
                  </a:schemeClr>
                </a:solidFill>
                <a:effectLst>
                  <a:outerShdw blurRad="76200" dist="50800" dir="5400000" algn="tl" rotWithShape="0">
                    <a:srgbClr val="000000">
                      <a:alpha val="65000"/>
                    </a:srgbClr>
                  </a:outerShdw>
                </a:effectLst>
              </a:rPr>
              <a:t>8 hours</a:t>
            </a:r>
          </a:p>
        </p:txBody>
      </p:sp>
      <p:pic>
        <p:nvPicPr>
          <p:cNvPr id="16" name="Picture 15" descr="image1.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460753" y="2603501"/>
            <a:ext cx="4229417" cy="2197100"/>
          </a:xfrm>
          <a:prstGeom prst="rect">
            <a:avLst/>
          </a:prstGeom>
        </p:spPr>
      </p:pic>
    </p:spTree>
    <p:extLst>
      <p:ext uri="{BB962C8B-B14F-4D97-AF65-F5344CB8AC3E}">
        <p14:creationId xmlns:p14="http://schemas.microsoft.com/office/powerpoint/2010/main" val="34716613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413500" y="3054352"/>
            <a:ext cx="2235200" cy="1308100"/>
          </a:xfrm>
        </p:spPr>
        <p:txBody>
          <a:bodyPr>
            <a:normAutofit/>
          </a:bodyPr>
          <a:lstStyle/>
          <a:p>
            <a:pPr marL="0" indent="0" algn="ctr">
              <a:buNone/>
            </a:pPr>
            <a:r>
              <a:rPr lang="en-US" sz="2800" dirty="0" smtClean="0">
                <a:solidFill>
                  <a:srgbClr val="FF0000"/>
                </a:solidFill>
              </a:rPr>
              <a:t>Meal breaks</a:t>
            </a:r>
            <a:endParaRPr lang="en-US" sz="2800" dirty="0">
              <a:solidFill>
                <a:srgbClr val="FF0000"/>
              </a:solidFill>
            </a:endParaRPr>
          </a:p>
        </p:txBody>
      </p:sp>
      <p:sp>
        <p:nvSpPr>
          <p:cNvPr id="7" name="Content Placeholder 3"/>
          <p:cNvSpPr txBox="1">
            <a:spLocks/>
          </p:cNvSpPr>
          <p:nvPr/>
        </p:nvSpPr>
        <p:spPr>
          <a:xfrm>
            <a:off x="469900" y="622301"/>
            <a:ext cx="3349625" cy="13081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Little control of roster</a:t>
            </a:r>
            <a:endParaRPr lang="en-US" sz="2800" dirty="0">
              <a:solidFill>
                <a:srgbClr val="FF0000"/>
              </a:solidFill>
            </a:endParaRPr>
          </a:p>
        </p:txBody>
      </p:sp>
      <p:sp>
        <p:nvSpPr>
          <p:cNvPr id="8" name="Content Placeholder 3"/>
          <p:cNvSpPr txBox="1">
            <a:spLocks/>
          </p:cNvSpPr>
          <p:nvPr/>
        </p:nvSpPr>
        <p:spPr>
          <a:xfrm>
            <a:off x="800100" y="5540376"/>
            <a:ext cx="4038600" cy="7302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Toilet habits</a:t>
            </a:r>
            <a:endParaRPr lang="en-US" sz="2800" dirty="0">
              <a:solidFill>
                <a:srgbClr val="FF0000"/>
              </a:solidFill>
            </a:endParaRPr>
          </a:p>
        </p:txBody>
      </p:sp>
      <p:sp>
        <p:nvSpPr>
          <p:cNvPr id="10" name="Content Placeholder 3"/>
          <p:cNvSpPr txBox="1">
            <a:spLocks/>
          </p:cNvSpPr>
          <p:nvPr/>
        </p:nvSpPr>
        <p:spPr>
          <a:xfrm>
            <a:off x="1828800" y="2425702"/>
            <a:ext cx="5067300" cy="2590799"/>
          </a:xfrm>
          <a:prstGeom prst="rect">
            <a:avLst/>
          </a:prstGeom>
        </p:spPr>
        <p:txBody>
          <a:bodyPr vert="horz" lIns="91440" tIns="45720" rIns="91440" bIns="45720" rtlCol="0">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6600" b="1" spc="50" dirty="0" smtClean="0">
                <a:ln w="11430"/>
                <a:solidFill>
                  <a:schemeClr val="tx2">
                    <a:lumMod val="60000"/>
                    <a:lumOff val="40000"/>
                  </a:schemeClr>
                </a:solidFill>
                <a:effectLst>
                  <a:outerShdw blurRad="76200" dist="50800" dir="5400000" algn="tl" rotWithShape="0">
                    <a:srgbClr val="000000">
                      <a:alpha val="65000"/>
                    </a:srgbClr>
                  </a:outerShdw>
                </a:effectLst>
              </a:rPr>
              <a:t>REMOTE WORKERS</a:t>
            </a:r>
            <a:endParaRPr lang="en-US" sz="6600" b="1" spc="50" dirty="0">
              <a:ln w="11430"/>
              <a:solidFill>
                <a:schemeClr val="tx2">
                  <a:lumMod val="60000"/>
                  <a:lumOff val="40000"/>
                </a:schemeClr>
              </a:solidFill>
              <a:effectLst>
                <a:outerShdw blurRad="76200" dist="50800" dir="5400000" algn="tl" rotWithShape="0">
                  <a:srgbClr val="000000">
                    <a:alpha val="65000"/>
                  </a:srgbClr>
                </a:outerShdw>
              </a:effectLst>
            </a:endParaRPr>
          </a:p>
        </p:txBody>
      </p:sp>
      <p:sp>
        <p:nvSpPr>
          <p:cNvPr id="11" name="Content Placeholder 3"/>
          <p:cNvSpPr txBox="1">
            <a:spLocks/>
          </p:cNvSpPr>
          <p:nvPr/>
        </p:nvSpPr>
        <p:spPr>
          <a:xfrm>
            <a:off x="5486400" y="4597401"/>
            <a:ext cx="3289300" cy="13081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Social Marginalisation</a:t>
            </a:r>
            <a:endParaRPr lang="en-US" sz="2800" dirty="0">
              <a:solidFill>
                <a:srgbClr val="FF0000"/>
              </a:solidFill>
            </a:endParaRPr>
          </a:p>
        </p:txBody>
      </p:sp>
      <p:sp>
        <p:nvSpPr>
          <p:cNvPr id="12" name="Content Placeholder 3"/>
          <p:cNvSpPr txBox="1">
            <a:spLocks/>
          </p:cNvSpPr>
          <p:nvPr/>
        </p:nvSpPr>
        <p:spPr>
          <a:xfrm>
            <a:off x="5486400" y="1771652"/>
            <a:ext cx="3429000" cy="13081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Family &amp; </a:t>
            </a:r>
            <a:r>
              <a:rPr lang="en-US" sz="2800" dirty="0">
                <a:solidFill>
                  <a:srgbClr val="FF0000"/>
                </a:solidFill>
              </a:rPr>
              <a:t>m</a:t>
            </a:r>
            <a:r>
              <a:rPr lang="en-US" sz="2800" dirty="0" smtClean="0">
                <a:solidFill>
                  <a:srgbClr val="FF0000"/>
                </a:solidFill>
              </a:rPr>
              <a:t>arital strain</a:t>
            </a:r>
            <a:endParaRPr lang="en-US" sz="2800" dirty="0">
              <a:solidFill>
                <a:srgbClr val="FF0000"/>
              </a:solidFill>
            </a:endParaRPr>
          </a:p>
        </p:txBody>
      </p:sp>
      <p:sp>
        <p:nvSpPr>
          <p:cNvPr id="13" name="Content Placeholder 3"/>
          <p:cNvSpPr txBox="1">
            <a:spLocks/>
          </p:cNvSpPr>
          <p:nvPr/>
        </p:nvSpPr>
        <p:spPr>
          <a:xfrm>
            <a:off x="4121150" y="596901"/>
            <a:ext cx="3359150" cy="13081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Family un-friendly hours</a:t>
            </a:r>
            <a:endParaRPr lang="en-US" sz="2800" dirty="0">
              <a:solidFill>
                <a:srgbClr val="FF0000"/>
              </a:solidFill>
            </a:endParaRPr>
          </a:p>
        </p:txBody>
      </p:sp>
      <p:sp>
        <p:nvSpPr>
          <p:cNvPr id="14" name="Content Placeholder 3"/>
          <p:cNvSpPr txBox="1">
            <a:spLocks/>
          </p:cNvSpPr>
          <p:nvPr/>
        </p:nvSpPr>
        <p:spPr>
          <a:xfrm>
            <a:off x="76200" y="2451102"/>
            <a:ext cx="2705100" cy="13081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smtClean="0">
                <a:solidFill>
                  <a:srgbClr val="FF0000"/>
                </a:solidFill>
              </a:rPr>
              <a:t>Access to food</a:t>
            </a:r>
            <a:endParaRPr lang="en-US" sz="2800" dirty="0">
              <a:solidFill>
                <a:srgbClr val="FF0000"/>
              </a:solidFill>
            </a:endParaRPr>
          </a:p>
        </p:txBody>
      </p:sp>
      <p:sp>
        <p:nvSpPr>
          <p:cNvPr id="15" name="Content Placeholder 3"/>
          <p:cNvSpPr txBox="1">
            <a:spLocks/>
          </p:cNvSpPr>
          <p:nvPr/>
        </p:nvSpPr>
        <p:spPr>
          <a:xfrm>
            <a:off x="298450" y="4514851"/>
            <a:ext cx="3060700" cy="13081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r>
              <a:rPr lang="en-US" sz="2800" dirty="0" err="1" smtClean="0">
                <a:solidFill>
                  <a:srgbClr val="FF0000"/>
                </a:solidFill>
              </a:rPr>
              <a:t>Uncontactable</a:t>
            </a:r>
            <a:endParaRPr lang="en-US" sz="2800" dirty="0">
              <a:solidFill>
                <a:srgbClr val="FF0000"/>
              </a:solidFill>
            </a:endParaRPr>
          </a:p>
        </p:txBody>
      </p:sp>
    </p:spTree>
    <p:extLst>
      <p:ext uri="{BB962C8B-B14F-4D97-AF65-F5344CB8AC3E}">
        <p14:creationId xmlns:p14="http://schemas.microsoft.com/office/powerpoint/2010/main" val="396528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p:bldP spid="8" grpId="0"/>
      <p:bldP spid="11" grpId="0"/>
      <p:bldP spid="12" grpId="0"/>
      <p:bldP spid="13" grpId="0"/>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Studies</a:t>
            </a:r>
            <a:endParaRPr lang="en-US" dirty="0"/>
          </a:p>
        </p:txBody>
      </p:sp>
      <p:sp>
        <p:nvSpPr>
          <p:cNvPr id="3" name="Content Placeholder 2"/>
          <p:cNvSpPr>
            <a:spLocks noGrp="1"/>
          </p:cNvSpPr>
          <p:nvPr>
            <p:ph idx="1"/>
          </p:nvPr>
        </p:nvSpPr>
        <p:spPr>
          <a:xfrm>
            <a:off x="457200" y="1600200"/>
            <a:ext cx="8229600" cy="1011801"/>
          </a:xfrm>
        </p:spPr>
        <p:txBody>
          <a:bodyPr>
            <a:normAutofit/>
          </a:bodyPr>
          <a:lstStyle/>
          <a:p>
            <a:r>
              <a:rPr lang="en-US" dirty="0" smtClean="0"/>
              <a:t>“In the past 12 months, have you ever suffered from feelings of being </a:t>
            </a:r>
            <a:r>
              <a:rPr lang="en-US" b="1" dirty="0" smtClean="0"/>
              <a:t>depressed or anxious</a:t>
            </a:r>
            <a:r>
              <a:rPr lang="en-US" dirty="0" smtClean="0"/>
              <a:t>?”  (n=701)</a:t>
            </a:r>
            <a:endParaRPr lang="en-US" dirty="0"/>
          </a:p>
        </p:txBody>
      </p:sp>
    </p:spTree>
    <p:extLst>
      <p:ext uri="{BB962C8B-B14F-4D97-AF65-F5344CB8AC3E}">
        <p14:creationId xmlns:p14="http://schemas.microsoft.com/office/powerpoint/2010/main" val="587220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676"/>
            <a:ext cx="8229600" cy="1600200"/>
          </a:xfrm>
        </p:spPr>
        <p:txBody>
          <a:bodyPr/>
          <a:lstStyle/>
          <a:p>
            <a:r>
              <a:rPr lang="en-US" dirty="0" smtClean="0"/>
              <a:t>Mental Health Issues are on the Rise</a:t>
            </a:r>
            <a:endParaRPr lang="en-US" dirty="0"/>
          </a:p>
        </p:txBody>
      </p:sp>
      <p:sp>
        <p:nvSpPr>
          <p:cNvPr id="8" name="TextBox 7"/>
          <p:cNvSpPr txBox="1"/>
          <p:nvPr/>
        </p:nvSpPr>
        <p:spPr>
          <a:xfrm>
            <a:off x="596900" y="2318569"/>
            <a:ext cx="8089900" cy="1323439"/>
          </a:xfrm>
          <a:prstGeom prst="rect">
            <a:avLst/>
          </a:prstGeom>
          <a:noFill/>
        </p:spPr>
        <p:txBody>
          <a:bodyPr wrap="square" rtlCol="0">
            <a:spAutoFit/>
          </a:bodyPr>
          <a:lstStyle/>
          <a:p>
            <a:pPr algn="ctr"/>
            <a:r>
              <a:rPr lang="en-US" sz="8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30% - Lifetime</a:t>
            </a:r>
          </a:p>
        </p:txBody>
      </p:sp>
      <p:sp>
        <p:nvSpPr>
          <p:cNvPr id="12" name="TextBox 11"/>
          <p:cNvSpPr txBox="1"/>
          <p:nvPr/>
        </p:nvSpPr>
        <p:spPr>
          <a:xfrm>
            <a:off x="596900" y="4096569"/>
            <a:ext cx="8089900" cy="1323439"/>
          </a:xfrm>
          <a:prstGeom prst="rect">
            <a:avLst/>
          </a:prstGeom>
          <a:noFill/>
        </p:spPr>
        <p:txBody>
          <a:bodyPr wrap="square" rtlCol="0">
            <a:spAutoFit/>
          </a:bodyPr>
          <a:lstStyle/>
          <a:p>
            <a:pPr algn="ctr"/>
            <a:r>
              <a:rPr lang="en-US" sz="8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16% - Right Now</a:t>
            </a:r>
          </a:p>
        </p:txBody>
      </p:sp>
    </p:spTree>
    <p:extLst>
      <p:ext uri="{BB962C8B-B14F-4D97-AF65-F5344CB8AC3E}">
        <p14:creationId xmlns:p14="http://schemas.microsoft.com/office/powerpoint/2010/main" val="14003599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Studies</a:t>
            </a:r>
            <a:endParaRPr lang="en-US" dirty="0"/>
          </a:p>
        </p:txBody>
      </p:sp>
      <p:sp>
        <p:nvSpPr>
          <p:cNvPr id="3" name="Content Placeholder 2"/>
          <p:cNvSpPr>
            <a:spLocks noGrp="1"/>
          </p:cNvSpPr>
          <p:nvPr>
            <p:ph idx="1"/>
          </p:nvPr>
        </p:nvSpPr>
        <p:spPr>
          <a:xfrm>
            <a:off x="457200" y="1600200"/>
            <a:ext cx="8229600" cy="1011801"/>
          </a:xfrm>
        </p:spPr>
        <p:txBody>
          <a:bodyPr>
            <a:normAutofit/>
          </a:bodyPr>
          <a:lstStyle/>
          <a:p>
            <a:r>
              <a:rPr lang="en-US" dirty="0" smtClean="0"/>
              <a:t>“In the past 12 months, have you ever suffered from feelings of being </a:t>
            </a:r>
            <a:r>
              <a:rPr lang="en-US" b="1" dirty="0" smtClean="0"/>
              <a:t>depressed or anxious</a:t>
            </a:r>
            <a:r>
              <a:rPr lang="en-US" dirty="0" smtClean="0"/>
              <a:t>?”  (n=701)</a:t>
            </a:r>
            <a:endParaRPr lang="en-US" dirty="0"/>
          </a:p>
        </p:txBody>
      </p:sp>
      <p:sp>
        <p:nvSpPr>
          <p:cNvPr id="5" name="TextBox 4"/>
          <p:cNvSpPr txBox="1"/>
          <p:nvPr/>
        </p:nvSpPr>
        <p:spPr>
          <a:xfrm>
            <a:off x="2498261" y="5283910"/>
            <a:ext cx="4125498" cy="1200328"/>
          </a:xfrm>
          <a:prstGeom prst="rect">
            <a:avLst/>
          </a:prstGeom>
          <a:noFill/>
        </p:spPr>
        <p:txBody>
          <a:bodyPr wrap="none" rtlCol="0">
            <a:spAutoFit/>
          </a:bodyPr>
          <a:lstStyle/>
          <a:p>
            <a:pPr algn="ctr"/>
            <a:endParaRPr lang="en-US" sz="2400" b="1" dirty="0"/>
          </a:p>
          <a:p>
            <a:r>
              <a:rPr lang="en-US" sz="2400" b="1" dirty="0"/>
              <a:t>Correlation with duty hours</a:t>
            </a:r>
          </a:p>
          <a:p>
            <a:endParaRPr lang="en-US" sz="2400" dirty="0"/>
          </a:p>
        </p:txBody>
      </p:sp>
      <p:sp>
        <p:nvSpPr>
          <p:cNvPr id="6" name="Rectangle 5"/>
          <p:cNvSpPr/>
          <p:nvPr/>
        </p:nvSpPr>
        <p:spPr>
          <a:xfrm>
            <a:off x="1054271" y="2367171"/>
            <a:ext cx="7020483" cy="3154710"/>
          </a:xfrm>
          <a:prstGeom prst="rect">
            <a:avLst/>
          </a:prstGeom>
        </p:spPr>
        <p:txBody>
          <a:bodyPr wrap="square">
            <a:spAutoFit/>
          </a:bodyPr>
          <a:lstStyle/>
          <a:p>
            <a:pPr algn="ctr"/>
            <a:r>
              <a:rPr lang="en-US" sz="19900" b="1" dirty="0">
                <a:ln w="24500" cmpd="dbl">
                  <a:solidFill>
                    <a:schemeClr val="accent2">
                      <a:shade val="85000"/>
                      <a:satMod val="155000"/>
                    </a:schemeClr>
                  </a:solidFill>
                  <a:prstDash val="solid"/>
                  <a:miter lim="800000"/>
                </a:ln>
                <a:solidFill>
                  <a:srgbClr val="FF0000"/>
                </a:solidFill>
                <a:effectLst>
                  <a:outerShdw blurRad="38100" dist="38100" dir="7020000" algn="tl">
                    <a:srgbClr val="000000">
                      <a:alpha val="35000"/>
                    </a:srgbClr>
                  </a:outerShdw>
                </a:effectLst>
              </a:rPr>
              <a:t>54</a:t>
            </a:r>
            <a:r>
              <a:rPr lang="en-US" sz="19900" b="1" dirty="0" smtClean="0">
                <a:ln w="24500" cmpd="dbl">
                  <a:solidFill>
                    <a:schemeClr val="accent2">
                      <a:shade val="85000"/>
                      <a:satMod val="155000"/>
                    </a:schemeClr>
                  </a:solidFill>
                  <a:prstDash val="solid"/>
                  <a:miter lim="800000"/>
                </a:ln>
                <a:solidFill>
                  <a:srgbClr val="FF0000"/>
                </a:solidFill>
                <a:effectLst>
                  <a:outerShdw blurRad="38100" dist="38100" dir="7020000" algn="tl">
                    <a:srgbClr val="000000">
                      <a:alpha val="35000"/>
                    </a:srgbClr>
                  </a:outerShdw>
                </a:effectLst>
              </a:rPr>
              <a:t>%</a:t>
            </a:r>
            <a:endParaRPr lang="en-US" sz="19900" b="1" dirty="0">
              <a:ln w="24500" cmpd="dbl">
                <a:solidFill>
                  <a:schemeClr val="accent2">
                    <a:shade val="85000"/>
                    <a:satMod val="155000"/>
                  </a:schemeClr>
                </a:solidFill>
                <a:prstDash val="solid"/>
                <a:miter lim="800000"/>
              </a:ln>
              <a:solidFill>
                <a:srgbClr val="FF0000"/>
              </a:solidFill>
              <a:effectLst>
                <a:outerShdw blurRad="38100" dist="38100" dir="7020000" algn="tl">
                  <a:srgbClr val="000000">
                    <a:alpha val="35000"/>
                  </a:srgbClr>
                </a:outerShdw>
              </a:effectLst>
            </a:endParaRPr>
          </a:p>
        </p:txBody>
      </p:sp>
    </p:spTree>
    <p:extLst>
      <p:ext uri="{BB962C8B-B14F-4D97-AF65-F5344CB8AC3E}">
        <p14:creationId xmlns:p14="http://schemas.microsoft.com/office/powerpoint/2010/main" val="2353173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Studies</a:t>
            </a:r>
            <a:endParaRPr lang="en-US" dirty="0"/>
          </a:p>
        </p:txBody>
      </p:sp>
      <p:sp>
        <p:nvSpPr>
          <p:cNvPr id="3" name="Content Placeholder 2"/>
          <p:cNvSpPr>
            <a:spLocks noGrp="1"/>
          </p:cNvSpPr>
          <p:nvPr>
            <p:ph idx="1"/>
          </p:nvPr>
        </p:nvSpPr>
        <p:spPr>
          <a:xfrm>
            <a:off x="457200" y="1600200"/>
            <a:ext cx="8229600" cy="999819"/>
          </a:xfrm>
        </p:spPr>
        <p:txBody>
          <a:bodyPr/>
          <a:lstStyle/>
          <a:p>
            <a:r>
              <a:rPr lang="en-US" dirty="0" smtClean="0"/>
              <a:t> “In the past 12 months, have you ever suffered from feelings of being </a:t>
            </a:r>
            <a:r>
              <a:rPr lang="en-US" b="1" dirty="0" smtClean="0"/>
              <a:t>burnt out or exhausted</a:t>
            </a:r>
            <a:r>
              <a:rPr lang="en-US" dirty="0" smtClean="0"/>
              <a:t>?</a:t>
            </a:r>
            <a:r>
              <a:rPr lang="en-US" dirty="0"/>
              <a:t>” (n=701)</a:t>
            </a:r>
          </a:p>
        </p:txBody>
      </p:sp>
      <p:sp>
        <p:nvSpPr>
          <p:cNvPr id="4" name="TextBox 3"/>
          <p:cNvSpPr txBox="1"/>
          <p:nvPr/>
        </p:nvSpPr>
        <p:spPr>
          <a:xfrm>
            <a:off x="2068624" y="2600019"/>
            <a:ext cx="5005766" cy="3154710"/>
          </a:xfrm>
          <a:prstGeom prst="rect">
            <a:avLst/>
          </a:prstGeom>
          <a:noFill/>
        </p:spPr>
        <p:txBody>
          <a:bodyPr wrap="none" rtlCol="0">
            <a:spAutoFit/>
          </a:bodyPr>
          <a:lstStyle/>
          <a:p>
            <a:r>
              <a:rPr lang="en-US" sz="19900" b="1" dirty="0">
                <a:solidFill>
                  <a:srgbClr val="FF0000"/>
                </a:solidFill>
              </a:rPr>
              <a:t>78</a:t>
            </a:r>
            <a:r>
              <a:rPr lang="en-US" sz="19900" b="1" dirty="0" smtClean="0">
                <a:solidFill>
                  <a:srgbClr val="FF0000"/>
                </a:solidFill>
              </a:rPr>
              <a:t>%</a:t>
            </a:r>
            <a:endParaRPr lang="en-US" sz="3200" dirty="0"/>
          </a:p>
        </p:txBody>
      </p:sp>
    </p:spTree>
    <p:extLst>
      <p:ext uri="{BB962C8B-B14F-4D97-AF65-F5344CB8AC3E}">
        <p14:creationId xmlns:p14="http://schemas.microsoft.com/office/powerpoint/2010/main" val="3867493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Studies</a:t>
            </a:r>
            <a:endParaRPr lang="en-US" dirty="0"/>
          </a:p>
        </p:txBody>
      </p:sp>
      <p:sp>
        <p:nvSpPr>
          <p:cNvPr id="3" name="Content Placeholder 2"/>
          <p:cNvSpPr>
            <a:spLocks noGrp="1"/>
          </p:cNvSpPr>
          <p:nvPr>
            <p:ph idx="1"/>
          </p:nvPr>
        </p:nvSpPr>
        <p:spPr/>
        <p:txBody>
          <a:bodyPr>
            <a:normAutofit lnSpcReduction="10000"/>
          </a:bodyPr>
          <a:lstStyle/>
          <a:p>
            <a:r>
              <a:rPr lang="en-US" dirty="0" smtClean="0"/>
              <a:t>Assessed recently modified safety-critical SOP</a:t>
            </a:r>
          </a:p>
          <a:p>
            <a:r>
              <a:rPr lang="en-US" dirty="0" smtClean="0"/>
              <a:t>19.99% of crews </a:t>
            </a:r>
            <a:r>
              <a:rPr lang="en-US" dirty="0"/>
              <a:t>unsuccessful (n=332)</a:t>
            </a:r>
            <a:endParaRPr lang="en-US" dirty="0" smtClean="0"/>
          </a:p>
          <a:p>
            <a:r>
              <a:rPr lang="en-US" dirty="0" smtClean="0"/>
              <a:t>Correlation between Experience &amp; Success</a:t>
            </a:r>
          </a:p>
          <a:p>
            <a:pPr marL="0" indent="0">
              <a:buNone/>
            </a:pPr>
            <a:endParaRPr lang="en-US" dirty="0" smtClean="0"/>
          </a:p>
          <a:p>
            <a:r>
              <a:rPr lang="en-US" sz="3200" b="1" dirty="0" smtClean="0">
                <a:solidFill>
                  <a:srgbClr val="FF0000"/>
                </a:solidFill>
              </a:rPr>
              <a:t>Captain experience </a:t>
            </a:r>
            <a:r>
              <a:rPr lang="en-US" sz="3200" b="1" dirty="0" smtClean="0">
                <a:solidFill>
                  <a:srgbClr val="FF0000"/>
                </a:solidFill>
                <a:latin typeface="Wingdings"/>
                <a:ea typeface="Wingdings"/>
                <a:cs typeface="Wingdings"/>
                <a:sym typeface="Wingdings"/>
              </a:rPr>
              <a:t></a:t>
            </a:r>
            <a:r>
              <a:rPr lang="en-US" sz="3200" b="1" dirty="0" smtClean="0">
                <a:solidFill>
                  <a:srgbClr val="FF0000"/>
                </a:solidFill>
                <a:ea typeface="Wingdings"/>
                <a:cs typeface="Wingdings"/>
                <a:sym typeface="Wingdings"/>
              </a:rPr>
              <a:t>, </a:t>
            </a:r>
          </a:p>
          <a:p>
            <a:pPr marL="0" indent="0">
              <a:buNone/>
            </a:pPr>
            <a:r>
              <a:rPr lang="en-US" sz="3200" b="1" dirty="0">
                <a:solidFill>
                  <a:srgbClr val="FF0000"/>
                </a:solidFill>
                <a:ea typeface="Wingdings"/>
                <a:cs typeface="Wingdings"/>
                <a:sym typeface="Wingdings"/>
              </a:rPr>
              <a:t>	</a:t>
            </a:r>
            <a:r>
              <a:rPr lang="en-US" sz="3200" b="1" dirty="0" smtClean="0">
                <a:solidFill>
                  <a:srgbClr val="FF0000"/>
                </a:solidFill>
                <a:ea typeface="Wingdings"/>
                <a:cs typeface="Wingdings"/>
                <a:sym typeface="Wingdings"/>
              </a:rPr>
              <a:t>Successful Outcome</a:t>
            </a:r>
            <a:r>
              <a:rPr lang="en-US" sz="3200" b="1" dirty="0" smtClean="0">
                <a:solidFill>
                  <a:srgbClr val="FF0000"/>
                </a:solidFill>
                <a:latin typeface="Wingdings"/>
                <a:ea typeface="Wingdings"/>
                <a:cs typeface="Wingdings"/>
                <a:sym typeface="Wingdings"/>
              </a:rPr>
              <a:t></a:t>
            </a:r>
          </a:p>
          <a:p>
            <a:endParaRPr lang="en-US" dirty="0">
              <a:ea typeface="Wingdings"/>
              <a:cs typeface="Wingdings"/>
              <a:sym typeface="Wingdings"/>
            </a:endParaRPr>
          </a:p>
          <a:p>
            <a:r>
              <a:rPr lang="en-US" b="1" dirty="0" smtClean="0">
                <a:ea typeface="Wingdings"/>
                <a:cs typeface="Wingdings"/>
                <a:sym typeface="Wingdings"/>
              </a:rPr>
              <a:t>“Experienced Pilots may have become disengaged and are victims of fatigue resulting from high job demands and work overload in poor physical environments”</a:t>
            </a:r>
            <a:r>
              <a:rPr lang="en-US" b="1" dirty="0" smtClean="0"/>
              <a:t>   </a:t>
            </a:r>
            <a:endParaRPr lang="en-US" b="1" dirty="0"/>
          </a:p>
        </p:txBody>
      </p:sp>
    </p:spTree>
    <p:extLst>
      <p:ext uri="{BB962C8B-B14F-4D97-AF65-F5344CB8AC3E}">
        <p14:creationId xmlns:p14="http://schemas.microsoft.com/office/powerpoint/2010/main" val="4049386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838200"/>
            <a:ext cx="7772400" cy="2505075"/>
          </a:xfrm>
        </p:spPr>
        <p:txBody>
          <a:bodyPr/>
          <a:lstStyle/>
          <a:p>
            <a:r>
              <a:rPr lang="en-US" sz="6000" dirty="0" smtClean="0"/>
              <a:t>Pilot Well-being</a:t>
            </a:r>
            <a:endParaRPr lang="en-US" sz="6000" dirty="0"/>
          </a:p>
        </p:txBody>
      </p:sp>
      <p:sp>
        <p:nvSpPr>
          <p:cNvPr id="3" name="Text Placeholder 2"/>
          <p:cNvSpPr>
            <a:spLocks noGrp="1"/>
          </p:cNvSpPr>
          <p:nvPr>
            <p:ph type="body" idx="1"/>
          </p:nvPr>
        </p:nvSpPr>
        <p:spPr>
          <a:xfrm>
            <a:off x="722313" y="2354263"/>
            <a:ext cx="7772400" cy="1131887"/>
          </a:xfrm>
        </p:spPr>
        <p:txBody>
          <a:bodyPr>
            <a:normAutofit/>
          </a:bodyPr>
          <a:lstStyle/>
          <a:p>
            <a:r>
              <a:rPr lang="en-US" sz="5400" dirty="0" smtClean="0"/>
              <a:t>The Lived Experience</a:t>
            </a:r>
            <a:endParaRPr lang="en-US" sz="5400" dirty="0"/>
          </a:p>
        </p:txBody>
      </p:sp>
      <p:sp>
        <p:nvSpPr>
          <p:cNvPr id="4" name="TextBox 3"/>
          <p:cNvSpPr txBox="1"/>
          <p:nvPr/>
        </p:nvSpPr>
        <p:spPr>
          <a:xfrm>
            <a:off x="1574800" y="4495800"/>
            <a:ext cx="6070600" cy="2246769"/>
          </a:xfrm>
          <a:prstGeom prst="rect">
            <a:avLst/>
          </a:prstGeom>
          <a:noFill/>
        </p:spPr>
        <p:txBody>
          <a:bodyPr wrap="square" rtlCol="0">
            <a:spAutoFit/>
          </a:bodyPr>
          <a:lstStyle/>
          <a:p>
            <a:pPr marL="285750" indent="-285750" algn="ctr">
              <a:buFont typeface="Arial"/>
              <a:buChar char="•"/>
            </a:pPr>
            <a:r>
              <a:rPr lang="en-US" sz="2800" dirty="0">
                <a:solidFill>
                  <a:schemeClr val="tx1">
                    <a:lumMod val="50000"/>
                    <a:lumOff val="50000"/>
                  </a:schemeClr>
                </a:solidFill>
                <a:latin typeface="+mj-lt"/>
              </a:rPr>
              <a:t>Sources of Work Related Stress</a:t>
            </a:r>
          </a:p>
          <a:p>
            <a:pPr marL="285750" indent="-285750" algn="ctr">
              <a:buFont typeface="Arial"/>
              <a:buChar char="•"/>
            </a:pPr>
            <a:endParaRPr lang="en-US" sz="2800" dirty="0" smtClean="0">
              <a:solidFill>
                <a:schemeClr val="tx1">
                  <a:lumMod val="50000"/>
                  <a:lumOff val="50000"/>
                </a:schemeClr>
              </a:solidFill>
              <a:latin typeface="+mj-lt"/>
            </a:endParaRPr>
          </a:p>
          <a:p>
            <a:pPr marL="285750" indent="-285750" algn="ctr">
              <a:buFont typeface="Arial"/>
              <a:buChar char="•"/>
            </a:pPr>
            <a:r>
              <a:rPr lang="en-US" sz="2800" dirty="0" smtClean="0">
                <a:solidFill>
                  <a:schemeClr val="tx1">
                    <a:lumMod val="50000"/>
                    <a:lumOff val="50000"/>
                  </a:schemeClr>
                </a:solidFill>
                <a:latin typeface="+mj-lt"/>
              </a:rPr>
              <a:t>Field study (2015-2016)</a:t>
            </a:r>
          </a:p>
          <a:p>
            <a:pPr marL="285750" indent="-285750" algn="ctr">
              <a:buFont typeface="Arial"/>
              <a:buChar char="•"/>
            </a:pPr>
            <a:r>
              <a:rPr lang="en-US" sz="2800" dirty="0" smtClean="0">
                <a:solidFill>
                  <a:schemeClr val="tx1">
                    <a:lumMod val="50000"/>
                    <a:lumOff val="50000"/>
                  </a:schemeClr>
                </a:solidFill>
                <a:latin typeface="+mj-lt"/>
              </a:rPr>
              <a:t>n=103</a:t>
            </a:r>
            <a:endParaRPr lang="en-US" sz="2800" dirty="0">
              <a:solidFill>
                <a:schemeClr val="tx1">
                  <a:lumMod val="50000"/>
                  <a:lumOff val="50000"/>
                </a:schemeClr>
              </a:solidFill>
              <a:latin typeface="+mj-lt"/>
            </a:endParaRPr>
          </a:p>
          <a:p>
            <a:pPr algn="ctr"/>
            <a:endParaRPr lang="en-US" sz="2800" dirty="0">
              <a:solidFill>
                <a:schemeClr val="tx1">
                  <a:lumMod val="50000"/>
                  <a:lumOff val="50000"/>
                </a:schemeClr>
              </a:solidFill>
              <a:latin typeface="+mj-lt"/>
            </a:endParaRPr>
          </a:p>
        </p:txBody>
      </p:sp>
    </p:spTree>
    <p:extLst>
      <p:ext uri="{BB962C8B-B14F-4D97-AF65-F5344CB8AC3E}">
        <p14:creationId xmlns:p14="http://schemas.microsoft.com/office/powerpoint/2010/main" val="41323499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506.PNG"/>
          <p:cNvPicPr>
            <a:picLocks noChangeAspect="1"/>
          </p:cNvPicPr>
          <p:nvPr/>
        </p:nvPicPr>
        <p:blipFill rotWithShape="1">
          <a:blip r:embed="rId2" cstate="email">
            <a:extLst>
              <a:ext uri="{28A0092B-C50C-407E-A947-70E740481C1C}">
                <a14:useLocalDpi xmlns:a14="http://schemas.microsoft.com/office/drawing/2010/main" val="0"/>
              </a:ext>
            </a:extLst>
          </a:blip>
          <a:srcRect t="4136" b="4000"/>
          <a:stretch/>
        </p:blipFill>
        <p:spPr>
          <a:xfrm>
            <a:off x="0" y="283566"/>
            <a:ext cx="9144000" cy="6300113"/>
          </a:xfrm>
          <a:prstGeom prst="rect">
            <a:avLst/>
          </a:prstGeom>
        </p:spPr>
      </p:pic>
      <p:sp>
        <p:nvSpPr>
          <p:cNvPr id="3" name="TextBox 2"/>
          <p:cNvSpPr txBox="1"/>
          <p:nvPr/>
        </p:nvSpPr>
        <p:spPr>
          <a:xfrm>
            <a:off x="3759200" y="6194026"/>
            <a:ext cx="1383011" cy="461665"/>
          </a:xfrm>
          <a:prstGeom prst="rect">
            <a:avLst/>
          </a:prstGeom>
          <a:noFill/>
        </p:spPr>
        <p:txBody>
          <a:bodyPr wrap="none" rtlCol="0">
            <a:spAutoFit/>
          </a:bodyPr>
          <a:lstStyle/>
          <a:p>
            <a:r>
              <a:rPr lang="en-US" sz="2400" dirty="0">
                <a:solidFill>
                  <a:schemeClr val="tx1">
                    <a:lumMod val="50000"/>
                    <a:lumOff val="50000"/>
                  </a:schemeClr>
                </a:solidFill>
                <a:latin typeface="+mj-lt"/>
              </a:rPr>
              <a:t> (n</a:t>
            </a:r>
            <a:r>
              <a:rPr lang="en-US" sz="2400" dirty="0" smtClean="0">
                <a:solidFill>
                  <a:schemeClr val="tx1">
                    <a:lumMod val="50000"/>
                    <a:lumOff val="50000"/>
                  </a:schemeClr>
                </a:solidFill>
                <a:latin typeface="+mj-lt"/>
              </a:rPr>
              <a:t>=103)</a:t>
            </a:r>
            <a:endParaRPr lang="en-US" sz="2400" dirty="0">
              <a:solidFill>
                <a:schemeClr val="tx1">
                  <a:lumMod val="50000"/>
                  <a:lumOff val="50000"/>
                </a:schemeClr>
              </a:solidFill>
              <a:latin typeface="+mj-lt"/>
            </a:endParaRPr>
          </a:p>
        </p:txBody>
      </p:sp>
    </p:spTree>
    <p:extLst>
      <p:ext uri="{BB962C8B-B14F-4D97-AF65-F5344CB8AC3E}">
        <p14:creationId xmlns:p14="http://schemas.microsoft.com/office/powerpoint/2010/main" val="20628176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682880" y="970514"/>
            <a:ext cx="7787224" cy="1905083"/>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8000" dirty="0" smtClean="0">
                <a:ln w="10160">
                  <a:solidFill>
                    <a:schemeClr val="accent1"/>
                  </a:solidFill>
                  <a:prstDash val="solid"/>
                </a:ln>
                <a:solidFill>
                  <a:srgbClr val="FFFFFF"/>
                </a:solidFill>
                <a:effectLst>
                  <a:outerShdw blurRad="38100" dist="32000" dir="5400000" algn="tl">
                    <a:srgbClr val="000000">
                      <a:alpha val="30000"/>
                    </a:srgbClr>
                  </a:outerShdw>
                </a:effectLst>
              </a:rPr>
              <a:t>Well-being</a:t>
            </a:r>
            <a:endParaRPr lang="en-US" sz="800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3" name="Rounded Rectangle 2"/>
          <p:cNvSpPr/>
          <p:nvPr/>
        </p:nvSpPr>
        <p:spPr>
          <a:xfrm>
            <a:off x="682880" y="4433212"/>
            <a:ext cx="2240325" cy="1090331"/>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000" b="1" dirty="0" smtClean="0">
                <a:ln w="10160">
                  <a:solidFill>
                    <a:schemeClr val="accent1"/>
                  </a:solidFill>
                  <a:prstDash val="solid"/>
                </a:ln>
                <a:solidFill>
                  <a:srgbClr val="FFFFFF"/>
                </a:solidFill>
                <a:effectLst>
                  <a:outerShdw blurRad="38100" dist="32000" dir="5400000" algn="tl">
                    <a:srgbClr val="000000">
                      <a:alpha val="30000"/>
                    </a:srgbClr>
                  </a:outerShdw>
                </a:effectLst>
              </a:rPr>
              <a:t>Bio</a:t>
            </a:r>
            <a:endParaRPr lang="en-US" sz="4000" b="1"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6" name="Rounded Rectangle 5"/>
          <p:cNvSpPr/>
          <p:nvPr/>
        </p:nvSpPr>
        <p:spPr>
          <a:xfrm>
            <a:off x="3411056" y="4876533"/>
            <a:ext cx="2231690" cy="1090331"/>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4000" b="1" dirty="0" smtClean="0">
                <a:ln w="10160">
                  <a:solidFill>
                    <a:schemeClr val="accent1"/>
                  </a:solidFill>
                  <a:prstDash val="solid"/>
                </a:ln>
                <a:solidFill>
                  <a:srgbClr val="FFFFFF"/>
                </a:solidFill>
                <a:effectLst>
                  <a:outerShdw blurRad="38100" dist="32000" dir="5400000" algn="tl">
                    <a:srgbClr val="000000">
                      <a:alpha val="30000"/>
                    </a:srgbClr>
                  </a:outerShdw>
                </a:effectLst>
              </a:rPr>
              <a:t>Psycho</a:t>
            </a:r>
            <a:endParaRPr lang="en-US" sz="4000" b="1"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7" name="Rounded Rectangle 6"/>
          <p:cNvSpPr/>
          <p:nvPr/>
        </p:nvSpPr>
        <p:spPr>
          <a:xfrm>
            <a:off x="6223077" y="4433212"/>
            <a:ext cx="2247027" cy="1090331"/>
          </a:xfrm>
          <a:prstGeom prst="roundRect">
            <a:avLst/>
          </a:prstGeom>
          <a:solidFill>
            <a:srgbClr val="B076A6"/>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000" b="1" dirty="0" smtClean="0">
                <a:ln w="10160">
                  <a:solidFill>
                    <a:schemeClr val="accent1"/>
                  </a:solidFill>
                  <a:prstDash val="solid"/>
                </a:ln>
                <a:solidFill>
                  <a:srgbClr val="FFFFFF"/>
                </a:solidFill>
                <a:effectLst>
                  <a:outerShdw blurRad="38100" dist="32000" dir="5400000" algn="tl">
                    <a:srgbClr val="000000">
                      <a:alpha val="30000"/>
                    </a:srgbClr>
                  </a:outerShdw>
                </a:effectLst>
              </a:rPr>
              <a:t>Social</a:t>
            </a:r>
            <a:endParaRPr lang="en-US" sz="4000" b="1"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cxnSp>
        <p:nvCxnSpPr>
          <p:cNvPr id="28" name="Straight Arrow Connector 27"/>
          <p:cNvCxnSpPr/>
          <p:nvPr/>
        </p:nvCxnSpPr>
        <p:spPr>
          <a:xfrm flipV="1">
            <a:off x="1773091" y="2647946"/>
            <a:ext cx="323470" cy="178526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p:cNvCxnSpPr/>
          <p:nvPr/>
        </p:nvCxnSpPr>
        <p:spPr>
          <a:xfrm flipV="1">
            <a:off x="4516591" y="2875597"/>
            <a:ext cx="11980" cy="200093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2" name="Straight Arrow Connector 31"/>
          <p:cNvCxnSpPr/>
          <p:nvPr/>
        </p:nvCxnSpPr>
        <p:spPr>
          <a:xfrm flipH="1" flipV="1">
            <a:off x="7068405" y="2647946"/>
            <a:ext cx="239607" cy="178526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979942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o-Photo.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24896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sycho Pic.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46729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ocial Pic.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08912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3700"/>
            <a:ext cx="8229600" cy="1600200"/>
          </a:xfrm>
        </p:spPr>
        <p:txBody>
          <a:bodyPr/>
          <a:lstStyle/>
          <a:p>
            <a:r>
              <a:rPr lang="en-US" dirty="0" smtClean="0"/>
              <a:t>Tombstone Imperative</a:t>
            </a:r>
            <a:endParaRPr lang="en-US" dirty="0"/>
          </a:p>
        </p:txBody>
      </p:sp>
      <p:pic>
        <p:nvPicPr>
          <p:cNvPr id="5" name="Content Placeholder 4" descr="ColganAir.jpg"/>
          <p:cNvPicPr>
            <a:picLocks noGrp="1" noChangeAspect="1"/>
          </p:cNvPicPr>
          <p:nvPr>
            <p:ph idx="1"/>
          </p:nvPr>
        </p:nvPicPr>
        <p:blipFill>
          <a:blip r:embed="rId2">
            <a:extLst>
              <a:ext uri="{28A0092B-C50C-407E-A947-70E740481C1C}">
                <a14:useLocalDpi xmlns:a14="http://schemas.microsoft.com/office/drawing/2010/main" val="0"/>
              </a:ext>
            </a:extLst>
          </a:blip>
          <a:srcRect t="9161" b="9161"/>
          <a:stretch>
            <a:fillRect/>
          </a:stretch>
        </p:blipFill>
        <p:spPr/>
      </p:pic>
    </p:spTree>
    <p:extLst>
      <p:ext uri="{BB962C8B-B14F-4D97-AF65-F5344CB8AC3E}">
        <p14:creationId xmlns:p14="http://schemas.microsoft.com/office/powerpoint/2010/main" val="1491494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8300"/>
            <a:ext cx="8229600" cy="1600200"/>
          </a:xfrm>
        </p:spPr>
        <p:txBody>
          <a:bodyPr/>
          <a:lstStyle/>
          <a:p>
            <a:r>
              <a:rPr lang="en-US" dirty="0" smtClean="0"/>
              <a:t>Tombstone Imperative</a:t>
            </a:r>
            <a:endParaRPr lang="en-US" dirty="0"/>
          </a:p>
        </p:txBody>
      </p:sp>
      <p:pic>
        <p:nvPicPr>
          <p:cNvPr id="5" name="Content Placeholder 4" descr="Germanwings-plane-crash-567556.jpg"/>
          <p:cNvPicPr>
            <a:picLocks noGrp="1" noChangeAspect="1"/>
          </p:cNvPicPr>
          <p:nvPr>
            <p:ph idx="1"/>
          </p:nvPr>
        </p:nvPicPr>
        <p:blipFill>
          <a:blip r:embed="rId2">
            <a:extLst>
              <a:ext uri="{28A0092B-C50C-407E-A947-70E740481C1C}">
                <a14:useLocalDpi xmlns:a14="http://schemas.microsoft.com/office/drawing/2010/main" val="0"/>
              </a:ext>
            </a:extLst>
          </a:blip>
          <a:srcRect t="3646" b="3646"/>
          <a:stretch>
            <a:fillRect/>
          </a:stretch>
        </p:blipFill>
        <p:spPr/>
      </p:pic>
    </p:spTree>
    <p:extLst>
      <p:ext uri="{BB962C8B-B14F-4D97-AF65-F5344CB8AC3E}">
        <p14:creationId xmlns:p14="http://schemas.microsoft.com/office/powerpoint/2010/main" val="652829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ckpit Lock Door.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62029" y="4124583"/>
            <a:ext cx="4328259" cy="2266434"/>
          </a:xfrm>
          <a:prstGeom prst="rect">
            <a:avLst/>
          </a:prstGeom>
        </p:spPr>
      </p:pic>
      <p:pic>
        <p:nvPicPr>
          <p:cNvPr id="2" name="Picture 1" descr="Pyschologist Testi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6135" y="3203571"/>
            <a:ext cx="4114800" cy="3479800"/>
          </a:xfrm>
          <a:prstGeom prst="rect">
            <a:avLst/>
          </a:prstGeom>
        </p:spPr>
      </p:pic>
      <p:pic>
        <p:nvPicPr>
          <p:cNvPr id="4" name="Picture 3" descr="EASA-Germanwings-620x350.jp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35000" y="471172"/>
            <a:ext cx="5430367" cy="3065530"/>
          </a:xfrm>
          <a:prstGeom prst="rect">
            <a:avLst/>
          </a:prstGeom>
        </p:spPr>
      </p:pic>
    </p:spTree>
    <p:extLst>
      <p:ext uri="{BB962C8B-B14F-4D97-AF65-F5344CB8AC3E}">
        <p14:creationId xmlns:p14="http://schemas.microsoft.com/office/powerpoint/2010/main" val="26332763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olmes-Rahe-Stress-Inventory.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082801" y="707612"/>
            <a:ext cx="4711700" cy="6150388"/>
          </a:xfrm>
          <a:prstGeom prst="rect">
            <a:avLst/>
          </a:prstGeom>
        </p:spPr>
      </p:pic>
    </p:spTree>
    <p:extLst>
      <p:ext uri="{BB962C8B-B14F-4D97-AF65-F5344CB8AC3E}">
        <p14:creationId xmlns:p14="http://schemas.microsoft.com/office/powerpoint/2010/main" val="23004127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Isolation</a:t>
            </a:r>
            <a:endParaRPr lang="en-US" dirty="0"/>
          </a:p>
        </p:txBody>
      </p:sp>
      <p:pic>
        <p:nvPicPr>
          <p:cNvPr id="5" name="Content Placeholder 4" descr="social-isolation-2.jpg"/>
          <p:cNvPicPr>
            <a:picLocks noGrp="1" noChangeAspect="1"/>
          </p:cNvPicPr>
          <p:nvPr>
            <p:ph idx="1"/>
          </p:nvPr>
        </p:nvPicPr>
        <p:blipFill>
          <a:blip r:embed="rId2">
            <a:extLst>
              <a:ext uri="{28A0092B-C50C-407E-A947-70E740481C1C}">
                <a14:useLocalDpi xmlns:a14="http://schemas.microsoft.com/office/drawing/2010/main" val="0"/>
              </a:ext>
            </a:extLst>
          </a:blip>
          <a:srcRect t="-3918" b="-3918"/>
          <a:stretch>
            <a:fillRect/>
          </a:stretch>
        </p:blipFill>
        <p:spPr/>
      </p:pic>
    </p:spTree>
    <p:extLst>
      <p:ext uri="{BB962C8B-B14F-4D97-AF65-F5344CB8AC3E}">
        <p14:creationId xmlns:p14="http://schemas.microsoft.com/office/powerpoint/2010/main" val="7281626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Goals &amp; Vision</a:t>
            </a:r>
            <a:endParaRPr lang="en-US" dirty="0"/>
          </a:p>
        </p:txBody>
      </p:sp>
      <p:sp>
        <p:nvSpPr>
          <p:cNvPr id="3" name="Content Placeholder 2"/>
          <p:cNvSpPr>
            <a:spLocks noGrp="1"/>
          </p:cNvSpPr>
          <p:nvPr>
            <p:ph idx="1"/>
          </p:nvPr>
        </p:nvSpPr>
        <p:spPr>
          <a:xfrm>
            <a:off x="457200" y="1816100"/>
            <a:ext cx="8229600" cy="4310063"/>
          </a:xfrm>
        </p:spPr>
        <p:txBody>
          <a:bodyPr>
            <a:normAutofit/>
          </a:bodyPr>
          <a:lstStyle/>
          <a:p>
            <a:pPr>
              <a:lnSpc>
                <a:spcPct val="150000"/>
              </a:lnSpc>
            </a:pPr>
            <a:r>
              <a:rPr lang="en-US" sz="3200" dirty="0" smtClean="0"/>
              <a:t>Raise Awareness of Vulnerability</a:t>
            </a:r>
          </a:p>
          <a:p>
            <a:pPr>
              <a:lnSpc>
                <a:spcPct val="150000"/>
              </a:lnSpc>
            </a:pPr>
            <a:r>
              <a:rPr lang="en-US" sz="3200" dirty="0" err="1" smtClean="0"/>
              <a:t>Destigmatise</a:t>
            </a:r>
            <a:r>
              <a:rPr lang="en-US" sz="3200" dirty="0" smtClean="0"/>
              <a:t> MH among Pilots</a:t>
            </a:r>
          </a:p>
          <a:p>
            <a:pPr>
              <a:lnSpc>
                <a:spcPct val="150000"/>
              </a:lnSpc>
            </a:pPr>
            <a:r>
              <a:rPr lang="en-US" sz="3200" dirty="0" smtClean="0"/>
              <a:t>Ownership of one’s Well-being</a:t>
            </a:r>
          </a:p>
          <a:p>
            <a:pPr>
              <a:lnSpc>
                <a:spcPct val="150000"/>
              </a:lnSpc>
            </a:pPr>
            <a:r>
              <a:rPr lang="en-US" sz="3200" dirty="0" smtClean="0"/>
              <a:t>Start the conversation…..</a:t>
            </a:r>
            <a:endParaRPr lang="en-US" sz="3200" dirty="0"/>
          </a:p>
        </p:txBody>
      </p:sp>
    </p:spTree>
    <p:extLst>
      <p:ext uri="{BB962C8B-B14F-4D97-AF65-F5344CB8AC3E}">
        <p14:creationId xmlns:p14="http://schemas.microsoft.com/office/powerpoint/2010/main" val="2440883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opsychosocial_techV3.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21648" y="330200"/>
            <a:ext cx="7096725" cy="6299200"/>
          </a:xfrm>
          <a:prstGeom prst="rect">
            <a:avLst/>
          </a:prstGeom>
        </p:spPr>
      </p:pic>
    </p:spTree>
    <p:extLst>
      <p:ext uri="{BB962C8B-B14F-4D97-AF65-F5344CB8AC3E}">
        <p14:creationId xmlns:p14="http://schemas.microsoft.com/office/powerpoint/2010/main" val="93965323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opsychosocial_communityV3.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721168" y="304800"/>
            <a:ext cx="5521914" cy="6362700"/>
          </a:xfrm>
          <a:prstGeom prst="rect">
            <a:avLst/>
          </a:prstGeom>
        </p:spPr>
      </p:pic>
    </p:spTree>
    <p:extLst>
      <p:ext uri="{BB962C8B-B14F-4D97-AF65-F5344CB8AC3E}">
        <p14:creationId xmlns:p14="http://schemas.microsoft.com/office/powerpoint/2010/main" val="6178250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a:xfrm>
            <a:off x="457200" y="1917700"/>
            <a:ext cx="8229600" cy="4208463"/>
          </a:xfrm>
        </p:spPr>
        <p:txBody>
          <a:bodyPr>
            <a:normAutofit/>
          </a:bodyPr>
          <a:lstStyle/>
          <a:p>
            <a:r>
              <a:rPr lang="en-US" sz="3200" dirty="0" smtClean="0"/>
              <a:t>Consultation with all stakeholders</a:t>
            </a:r>
          </a:p>
          <a:p>
            <a:pPr lvl="1"/>
            <a:r>
              <a:rPr lang="en-US" sz="2000" dirty="0" smtClean="0"/>
              <a:t>Quantitative Study</a:t>
            </a:r>
          </a:p>
          <a:p>
            <a:endParaRPr lang="en-US" sz="3200" dirty="0" smtClean="0"/>
          </a:p>
          <a:p>
            <a:r>
              <a:rPr lang="en-US" sz="3200" dirty="0" smtClean="0"/>
              <a:t>General Health Questionnaire</a:t>
            </a:r>
          </a:p>
          <a:p>
            <a:endParaRPr lang="en-US" sz="3200" dirty="0"/>
          </a:p>
        </p:txBody>
      </p:sp>
    </p:spTree>
    <p:extLst>
      <p:ext uri="{BB962C8B-B14F-4D97-AF65-F5344CB8AC3E}">
        <p14:creationId xmlns:p14="http://schemas.microsoft.com/office/powerpoint/2010/main" val="7895121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65300"/>
            <a:ext cx="8229600" cy="1600200"/>
          </a:xfrm>
        </p:spPr>
        <p:txBody>
          <a:bodyPr/>
          <a:lstStyle/>
          <a:p>
            <a:r>
              <a:rPr lang="en-US" dirty="0" smtClean="0"/>
              <a:t>Thank You</a:t>
            </a:r>
            <a:endParaRPr lang="en-US" dirty="0"/>
          </a:p>
        </p:txBody>
      </p:sp>
    </p:spTree>
    <p:extLst>
      <p:ext uri="{BB962C8B-B14F-4D97-AF65-F5344CB8AC3E}">
        <p14:creationId xmlns:p14="http://schemas.microsoft.com/office/powerpoint/2010/main" val="31767296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Executive.thmx</Template>
  <TotalTime>3124</TotalTime>
  <Words>1044</Words>
  <Application>Microsoft Office PowerPoint</Application>
  <PresentationFormat>On-screen Show (4:3)</PresentationFormat>
  <Paragraphs>171</Paragraphs>
  <Slides>40</Slides>
  <Notes>3</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Executive</vt:lpstr>
      <vt:lpstr>Understanding Pilot Well-being, and its impact on professionalism &amp; flight safety.  Identifying self-management strategies to promote the Bio-Psycho-Social pillars of Well-being.</vt:lpstr>
      <vt:lpstr>Mental Health Issues are on the Rise</vt:lpstr>
      <vt:lpstr>Mental Health Issues are on the Rise</vt:lpstr>
      <vt:lpstr>Mental Health Issues are on the Rise</vt:lpstr>
      <vt:lpstr>Why Is This Happening</vt:lpstr>
      <vt:lpstr>Why Is This Happening</vt:lpstr>
      <vt:lpstr>What is “Health &amp; Well-being”?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Pilot Studies</vt:lpstr>
      <vt:lpstr>Mental Health Issues are on the Rise</vt:lpstr>
      <vt:lpstr>Pilot Studies</vt:lpstr>
      <vt:lpstr>Pilot Studies</vt:lpstr>
      <vt:lpstr>Pilot Studies</vt:lpstr>
      <vt:lpstr>Pilot Well-being</vt:lpstr>
      <vt:lpstr>PowerPoint Presentation</vt:lpstr>
      <vt:lpstr>PowerPoint Presentation</vt:lpstr>
      <vt:lpstr>PowerPoint Presentation</vt:lpstr>
      <vt:lpstr>PowerPoint Presentation</vt:lpstr>
      <vt:lpstr>PowerPoint Presentation</vt:lpstr>
      <vt:lpstr>Tombstone Imperative</vt:lpstr>
      <vt:lpstr>Tombstone Imperative</vt:lpstr>
      <vt:lpstr>PowerPoint Presentation</vt:lpstr>
      <vt:lpstr>PowerPoint Presentation</vt:lpstr>
      <vt:lpstr>Isolation</vt:lpstr>
      <vt:lpstr>Our Goals &amp; Vision</vt:lpstr>
      <vt:lpstr>PowerPoint Presentation</vt:lpstr>
      <vt:lpstr>PowerPoint Presentation</vt:lpstr>
      <vt:lpstr>Next steps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 Well-being</dc:title>
  <dc:creator>Paul Cullen</dc:creator>
  <cp:lastModifiedBy>Joan Cahill</cp:lastModifiedBy>
  <cp:revision>59</cp:revision>
  <dcterms:created xsi:type="dcterms:W3CDTF">2016-10-15T19:55:23Z</dcterms:created>
  <dcterms:modified xsi:type="dcterms:W3CDTF">2017-02-15T20:43:40Z</dcterms:modified>
</cp:coreProperties>
</file>