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F3"/>
    <a:srgbClr val="FF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3782" autoAdjust="0"/>
  </p:normalViewPr>
  <p:slideViewPr>
    <p:cSldViewPr>
      <p:cViewPr>
        <p:scale>
          <a:sx n="48" d="100"/>
          <a:sy n="48" d="100"/>
        </p:scale>
        <p:origin x="-2064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678" y="-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757EC3-411E-408F-B68C-8B8AADD0EA18}" type="datetimeFigureOut">
              <a:rPr lang="nl-NL" smtClean="0"/>
              <a:t>21-8-2017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0C28C-03EB-4E83-B44C-446B6A12B60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6315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43ED02-ADD7-4205-9C2F-A9463534B58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6191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ONE SLIDE ONLY !!!!</a:t>
            </a:r>
          </a:p>
          <a:p>
            <a:r>
              <a:rPr lang="en-GB" b="0" dirty="0">
                <a:solidFill>
                  <a:srgbClr val="FF0000"/>
                </a:solidFill>
              </a:rPr>
              <a:t>Leave timer on the right hand side intact and visible</a:t>
            </a:r>
          </a:p>
          <a:p>
            <a:r>
              <a:rPr lang="en-GB" b="1" dirty="0">
                <a:solidFill>
                  <a:srgbClr val="FF0000"/>
                </a:solidFill>
              </a:rPr>
              <a:t>Check total display time (20 s) by stopwatch and pressing F5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3ED02-ADD7-4205-9C2F-A9463534B58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815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60000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7091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07504" y="6397638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Rome 28.09.2017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584676"/>
            <a:ext cx="1273324" cy="127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5"/>
          <p:cNvSpPr txBox="1">
            <a:spLocks noChangeArrowheads="1"/>
          </p:cNvSpPr>
          <p:nvPr userDrawn="1"/>
        </p:nvSpPr>
        <p:spPr bwMode="auto">
          <a:xfrm>
            <a:off x="8223250" y="5157192"/>
            <a:ext cx="7556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 dirty="0"/>
              <a:t>00:20</a:t>
            </a:r>
            <a:endParaRPr lang="en-US" dirty="0"/>
          </a:p>
        </p:txBody>
      </p:sp>
      <p:sp>
        <p:nvSpPr>
          <p:cNvPr id="7" name="Text Box 16"/>
          <p:cNvSpPr txBox="1">
            <a:spLocks noChangeArrowheads="1"/>
          </p:cNvSpPr>
          <p:nvPr userDrawn="1"/>
        </p:nvSpPr>
        <p:spPr bwMode="auto">
          <a:xfrm>
            <a:off x="8223250" y="4790479"/>
            <a:ext cx="7556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 dirty="0">
                <a:solidFill>
                  <a:srgbClr val="FF3300"/>
                </a:solidFill>
              </a:rPr>
              <a:t>00:10</a:t>
            </a:r>
            <a:endParaRPr lang="en-US" dirty="0">
              <a:solidFill>
                <a:srgbClr val="FF3300"/>
              </a:solidFill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 userDrawn="1"/>
        </p:nvSpPr>
        <p:spPr bwMode="auto">
          <a:xfrm>
            <a:off x="8223250" y="4411067"/>
            <a:ext cx="755650" cy="366712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00:05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 userDrawn="1"/>
        </p:nvSpPr>
        <p:spPr bwMode="auto">
          <a:xfrm>
            <a:off x="7610748" y="4002962"/>
            <a:ext cx="13681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nl-NL" sz="2000" dirty="0" err="1">
                <a:solidFill>
                  <a:srgbClr val="FF3300"/>
                </a:solidFill>
              </a:rPr>
              <a:t>Time’s</a:t>
            </a:r>
            <a:r>
              <a:rPr lang="nl-NL" sz="2000" dirty="0">
                <a:solidFill>
                  <a:srgbClr val="FF3300"/>
                </a:solidFill>
              </a:rPr>
              <a:t> up!</a:t>
            </a:r>
            <a:endParaRPr lang="en-US" sz="2000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 advTm="60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advTm="60000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</p:cSld>
  <p:clrMapOvr>
    <a:masterClrMapping/>
  </p:clrMapOvr>
  <p:transition advTm="60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</p:cSld>
  <p:clrMapOvr>
    <a:masterClrMapping/>
  </p:clrMapOvr>
  <p:transition advTm="6000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</p:cSld>
  <p:clrMapOvr>
    <a:masterClrMapping/>
  </p:clrMapOvr>
  <p:transition advTm="60000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60000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advTm="60000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advTm="60000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</p:cSld>
  <p:clrMapOvr>
    <a:masterClrMapping/>
  </p:clrMapOvr>
  <p:transition advTm="60000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753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753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</p:cSld>
  <p:clrMapOvr>
    <a:masterClrMapping/>
  </p:clrMapOvr>
  <p:transition advTm="6000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34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245225"/>
            <a:ext cx="28082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/>
            </a:lvl1pPr>
          </a:lstStyle>
          <a:p>
            <a:r>
              <a:rPr lang="en-US" dirty="0"/>
              <a:t>Torino 16.10.2013</a:t>
            </a:r>
          </a:p>
        </p:txBody>
      </p:sp>
      <p:pic>
        <p:nvPicPr>
          <p:cNvPr id="1031" name="Picture 7" descr="logolblu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24750" y="5591175"/>
            <a:ext cx="1400175" cy="1266825"/>
          </a:xfrm>
          <a:prstGeom prst="rect">
            <a:avLst/>
          </a:prstGeom>
          <a:noFill/>
        </p:spPr>
      </p:pic>
      <p:pic>
        <p:nvPicPr>
          <p:cNvPr id="1035" name="Picture 11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60000">
    <p:fade thruBlk="1"/>
  </p:transition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6825422" y="1628800"/>
            <a:ext cx="2149409" cy="38327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2400" b="1" dirty="0"/>
              <a:t>New Technology Enabling Wellbeing, Independence, Successful Ageing, and Relationship Centred Care, for Older People Domicile in Residential Homes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6336704" cy="4709120"/>
          </a:xfrm>
        </p:spPr>
        <p:txBody>
          <a:bodyPr/>
          <a:lstStyle/>
          <a:p>
            <a:r>
              <a:rPr lang="en-IE" sz="1600" dirty="0"/>
              <a:t>The purpose and functionalities of </a:t>
            </a:r>
            <a:r>
              <a:rPr lang="en-IE" sz="1600" b="1" dirty="0"/>
              <a:t>gerontechnologies</a:t>
            </a:r>
            <a:r>
              <a:rPr lang="en-IE" sz="1600" dirty="0"/>
              <a:t> are often led by the requirements of their </a:t>
            </a:r>
            <a:r>
              <a:rPr lang="en-IE" sz="1600" b="1" dirty="0"/>
              <a:t>social</a:t>
            </a:r>
            <a:r>
              <a:rPr lang="en-IE" sz="1600" dirty="0"/>
              <a:t> and </a:t>
            </a:r>
            <a:r>
              <a:rPr lang="en-IE" sz="1600" b="1" dirty="0"/>
              <a:t>caregiving</a:t>
            </a:r>
            <a:r>
              <a:rPr lang="en-IE" sz="1600" dirty="0"/>
              <a:t> environments. </a:t>
            </a:r>
          </a:p>
          <a:p>
            <a:r>
              <a:rPr lang="en-IE" sz="1600" dirty="0"/>
              <a:t>Often, their functionalities do not match </a:t>
            </a:r>
            <a:r>
              <a:rPr lang="en-IE" sz="1600" b="1" dirty="0"/>
              <a:t>end user motivations </a:t>
            </a:r>
            <a:r>
              <a:rPr lang="en-IE" sz="1600" dirty="0"/>
              <a:t>and expected </a:t>
            </a:r>
            <a:r>
              <a:rPr lang="en-IE" sz="1600" b="1" dirty="0"/>
              <a:t>benefits</a:t>
            </a:r>
            <a:r>
              <a:rPr lang="en-IE" sz="1600" dirty="0"/>
              <a:t>.</a:t>
            </a:r>
          </a:p>
          <a:p>
            <a:r>
              <a:rPr lang="en-IE" sz="1600" b="1" dirty="0"/>
              <a:t>Action research study</a:t>
            </a:r>
            <a:r>
              <a:rPr lang="en-IE" sz="1600" dirty="0"/>
              <a:t>: interviews/observations and co-design activities (n=40 participants).</a:t>
            </a:r>
          </a:p>
          <a:p>
            <a:r>
              <a:rPr lang="en-IE" sz="1600" dirty="0"/>
              <a:t>The proposed technology is conceptualized in relation to </a:t>
            </a:r>
            <a:r>
              <a:rPr lang="en-IE" sz="1600" b="1" dirty="0"/>
              <a:t>stakeholder relationships </a:t>
            </a:r>
            <a:r>
              <a:rPr lang="en-IE" sz="1600" dirty="0"/>
              <a:t>and promoting </a:t>
            </a:r>
            <a:r>
              <a:rPr lang="en-IE" sz="1600" b="1" dirty="0"/>
              <a:t>relationship centred care</a:t>
            </a:r>
            <a:r>
              <a:rPr lang="en-IE" sz="1600" dirty="0"/>
              <a:t>. </a:t>
            </a:r>
          </a:p>
          <a:p>
            <a:r>
              <a:rPr lang="en-IE" sz="1600" dirty="0"/>
              <a:t>The proposed functionality addresses the three pillars of wellbeing (</a:t>
            </a:r>
            <a:r>
              <a:rPr lang="en-IE" sz="1600" b="1" dirty="0"/>
              <a:t>biopsychosocial</a:t>
            </a:r>
            <a:r>
              <a:rPr lang="en-IE" sz="1600" dirty="0"/>
              <a:t>), promoting </a:t>
            </a:r>
            <a:r>
              <a:rPr lang="en-IE" sz="1600" b="1" dirty="0"/>
              <a:t>self-management </a:t>
            </a:r>
            <a:r>
              <a:rPr lang="en-IE" sz="1600" dirty="0"/>
              <a:t>and </a:t>
            </a:r>
            <a:r>
              <a:rPr lang="en-IE" sz="1600" b="1" dirty="0"/>
              <a:t>successful ageing</a:t>
            </a:r>
            <a:r>
              <a:rPr lang="en-IE" sz="1600" dirty="0"/>
              <a:t>.</a:t>
            </a:r>
          </a:p>
          <a:p>
            <a:pPr marL="0" indent="0">
              <a:buNone/>
            </a:pPr>
            <a:endParaRPr lang="nl-NL" dirty="0"/>
          </a:p>
          <a:p>
            <a:endParaRPr lang="en-GB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68407" y="5064596"/>
            <a:ext cx="1371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7207" y="3812757"/>
            <a:ext cx="952813" cy="134398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763516"/>
            <a:ext cx="1790700" cy="1914525"/>
          </a:xfrm>
          <a:prstGeom prst="rect">
            <a:avLst/>
          </a:prstGeom>
        </p:spPr>
      </p:pic>
      <p:pic>
        <p:nvPicPr>
          <p:cNvPr id="45" name="Picture 4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250403"/>
            <a:ext cx="1190625" cy="410845"/>
          </a:xfrm>
          <a:prstGeom prst="rect">
            <a:avLst/>
          </a:prstGeom>
        </p:spPr>
      </p:pic>
      <p:pic>
        <p:nvPicPr>
          <p:cNvPr id="46" name="Picture 45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55" y="5780408"/>
            <a:ext cx="1828165" cy="351790"/>
          </a:xfrm>
          <a:prstGeom prst="rect">
            <a:avLst/>
          </a:prstGeom>
        </p:spPr>
      </p:pic>
      <p:pic>
        <p:nvPicPr>
          <p:cNvPr id="5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9608" y="5046624"/>
            <a:ext cx="1371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Rectangle 50"/>
          <p:cNvSpPr/>
          <p:nvPr/>
        </p:nvSpPr>
        <p:spPr>
          <a:xfrm>
            <a:off x="611560" y="5085184"/>
            <a:ext cx="2010849" cy="1296599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Tm="20000"/>
    </mc:Choice>
    <mc:Fallback xmlns="">
      <p:transition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129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New Technology Enabling Wellbeing, Independence, Successful Ageing, and Relationship Centred Care, for Older People Domicile in Residential Homes</vt:lpstr>
    </vt:vector>
  </TitlesOfParts>
  <Company>Rijksuniversiteit Groningen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Dick de Waard, Univ Groningen</dc:creator>
  <cp:lastModifiedBy>Joan Cahill</cp:lastModifiedBy>
  <cp:revision>53</cp:revision>
  <dcterms:created xsi:type="dcterms:W3CDTF">2007-08-03T11:54:34Z</dcterms:created>
  <dcterms:modified xsi:type="dcterms:W3CDTF">2017-08-21T12:02:49Z</dcterms:modified>
</cp:coreProperties>
</file>