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sldIdLst>
    <p:sldId id="257" r:id="rId2"/>
    <p:sldId id="259" r:id="rId3"/>
    <p:sldId id="260" r:id="rId4"/>
    <p:sldId id="261" r:id="rId5"/>
    <p:sldId id="262" r:id="rId6"/>
    <p:sldId id="264" r:id="rId7"/>
    <p:sldId id="274" r:id="rId8"/>
    <p:sldId id="275" r:id="rId9"/>
    <p:sldId id="276" r:id="rId10"/>
    <p:sldId id="277" r:id="rId11"/>
    <p:sldId id="278" r:id="rId12"/>
    <p:sldId id="279" r:id="rId13"/>
    <p:sldId id="282" r:id="rId14"/>
    <p:sldId id="283" r:id="rId15"/>
    <p:sldId id="284" r:id="rId16"/>
    <p:sldId id="286" r:id="rId17"/>
    <p:sldId id="285" r:id="rId18"/>
    <p:sldId id="271" r:id="rId19"/>
    <p:sldId id="272" r:id="rId20"/>
    <p:sldId id="287" r:id="rId21"/>
    <p:sldId id="273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125"/>
    <p:restoredTop sz="94674"/>
  </p:normalViewPr>
  <p:slideViewPr>
    <p:cSldViewPr snapToGrid="0" snapToObjects="1">
      <p:cViewPr varScale="1">
        <p:scale>
          <a:sx n="63" d="100"/>
          <a:sy n="63" d="100"/>
        </p:scale>
        <p:origin x="192" y="1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4F2F92-3158-294C-BC06-51B00999CCBD}" type="datetimeFigureOut">
              <a:rPr lang="en-US" smtClean="0"/>
              <a:t>10/24/17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8D88DE-BE29-B242-B7E5-C76A361B72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4376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hape 13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Shape 14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70572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ED887-9D34-184F-ACAC-1D65B8693B91}" type="datetimeFigureOut">
              <a:rPr lang="en-US" smtClean="0"/>
              <a:t>10/24/17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878BF-1ED0-C541-B122-A858AE172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6088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ED887-9D34-184F-ACAC-1D65B8693B91}" type="datetimeFigureOut">
              <a:rPr lang="en-US" smtClean="0"/>
              <a:t>10/24/17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878BF-1ED0-C541-B122-A858AE172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07519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ED887-9D34-184F-ACAC-1D65B8693B91}" type="datetimeFigureOut">
              <a:rPr lang="en-US" smtClean="0"/>
              <a:t>10/24/17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878BF-1ED0-C541-B122-A858AE172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93591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ED887-9D34-184F-ACAC-1D65B8693B91}" type="datetimeFigureOut">
              <a:rPr lang="en-US" smtClean="0"/>
              <a:t>10/24/17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878BF-1ED0-C541-B122-A858AE172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98474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ED887-9D34-184F-ACAC-1D65B8693B91}" type="datetimeFigureOut">
              <a:rPr lang="en-US" smtClean="0"/>
              <a:t>10/24/17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878BF-1ED0-C541-B122-A858AE172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183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ED887-9D34-184F-ACAC-1D65B8693B91}" type="datetimeFigureOut">
              <a:rPr lang="en-US" smtClean="0"/>
              <a:t>10/24/17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878BF-1ED0-C541-B122-A858AE172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5840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ED887-9D34-184F-ACAC-1D65B8693B91}" type="datetimeFigureOut">
              <a:rPr lang="en-US" smtClean="0"/>
              <a:t>10/24/17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878BF-1ED0-C541-B122-A858AE172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1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ED887-9D34-184F-ACAC-1D65B8693B91}" type="datetimeFigureOut">
              <a:rPr lang="en-US" smtClean="0"/>
              <a:t>10/24/17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878BF-1ED0-C541-B122-A858AE172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9167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ED887-9D34-184F-ACAC-1D65B8693B91}" type="datetimeFigureOut">
              <a:rPr lang="en-US" smtClean="0"/>
              <a:t>10/24/17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878BF-1ED0-C541-B122-A858AE172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9549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ED887-9D34-184F-ACAC-1D65B8693B91}" type="datetimeFigureOut">
              <a:rPr lang="en-US" smtClean="0"/>
              <a:t>10/24/17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878BF-1ED0-C541-B122-A858AE172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33259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ED887-9D34-184F-ACAC-1D65B8693B91}" type="datetimeFigureOut">
              <a:rPr lang="en-US" smtClean="0"/>
              <a:t>10/24/17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878BF-1ED0-C541-B122-A858AE172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9058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1" t="3974" r="3958" b="55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4899" y="3715200"/>
            <a:ext cx="10001252" cy="554850"/>
          </a:xfrm>
        </p:spPr>
        <p:txBody>
          <a:bodyPr/>
          <a:lstStyle>
            <a:lvl1pPr algn="l">
              <a:defRPr sz="2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4900" y="4289400"/>
            <a:ext cx="10001251" cy="361800"/>
          </a:xfrm>
        </p:spPr>
        <p:txBody>
          <a:bodyPr/>
          <a:lstStyle>
            <a:lvl1pPr marL="0" indent="0" algn="l">
              <a:buNone/>
              <a:defRPr sz="2000" b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900" y="525798"/>
            <a:ext cx="4027200" cy="807254"/>
          </a:xfrm>
          <a:prstGeom prst="rect">
            <a:avLst/>
          </a:prstGeom>
        </p:spPr>
      </p:pic>
      <p:sp>
        <p:nvSpPr>
          <p:cNvPr id="11" name="Text Placeholder 10"/>
          <p:cNvSpPr>
            <a:spLocks noGrp="1"/>
          </p:cNvSpPr>
          <p:nvPr>
            <p:ph type="body" sz="quarter" idx="10"/>
          </p:nvPr>
        </p:nvSpPr>
        <p:spPr>
          <a:xfrm>
            <a:off x="1104901" y="5481750"/>
            <a:ext cx="6239100" cy="979374"/>
          </a:xfrm>
        </p:spPr>
        <p:txBody>
          <a:bodyPr/>
          <a:lstStyle>
            <a:lvl1pPr>
              <a:spcBef>
                <a:spcPts val="0"/>
              </a:spcBef>
              <a:defRPr sz="14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2pPr>
            <a:lvl3pPr marL="0" indent="0">
              <a:spcBef>
                <a:spcPts val="567"/>
              </a:spcBef>
              <a:buNone/>
              <a:defRPr sz="1400">
                <a:solidFill>
                  <a:schemeClr val="bg1"/>
                </a:solidFill>
              </a:defRPr>
            </a:lvl3pPr>
            <a:lvl4pPr>
              <a:spcBef>
                <a:spcPts val="0"/>
              </a:spcBef>
              <a:defRPr sz="1400">
                <a:solidFill>
                  <a:schemeClr val="bg1"/>
                </a:solidFill>
              </a:defRPr>
            </a:lvl4pPr>
            <a:lvl5pPr>
              <a:spcBef>
                <a:spcPts val="0"/>
              </a:spcBef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8157451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&amp; 2 Column Content 20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5819776"/>
            <a:ext cx="12192000" cy="1036637"/>
          </a:xfrm>
          <a:prstGeom prst="rect">
            <a:avLst/>
          </a:prstGeom>
          <a:solidFill>
            <a:srgbClr val="0E73B9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727075" indent="0" algn="l"/>
            <a:endParaRPr lang="en-GB" sz="100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551" y="6046349"/>
            <a:ext cx="2746965" cy="55063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1104900" y="914401"/>
            <a:ext cx="10001251" cy="276225"/>
          </a:xfrm>
        </p:spPr>
        <p:txBody>
          <a:bodyPr/>
          <a:lstStyle>
            <a:lvl1pPr>
              <a:defRPr sz="2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0" y="1438275"/>
            <a:ext cx="12192000" cy="0"/>
          </a:xfrm>
          <a:prstGeom prst="line">
            <a:avLst/>
          </a:prstGeom>
          <a:ln w="95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1104900" y="1881075"/>
            <a:ext cx="10001251" cy="40401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814023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8ED887-9D34-184F-ACAC-1D65B8693B91}" type="datetimeFigureOut">
              <a:rPr lang="en-US" smtClean="0"/>
              <a:t>10/24/17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F878BF-1ED0-C541-B122-A858AE172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922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.jpg"/><Relationship Id="rId3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.jpg"/><Relationship Id="rId3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74977" y="3124312"/>
            <a:ext cx="7500939" cy="811201"/>
          </a:xfrm>
        </p:spPr>
        <p:txBody>
          <a:bodyPr>
            <a:normAutofit/>
          </a:bodyPr>
          <a:lstStyle/>
          <a:p>
            <a:r>
              <a:rPr lang="en-GB" sz="2800" dirty="0" smtClean="0"/>
              <a:t>European Human Rights Law and Death in </a:t>
            </a:r>
            <a:r>
              <a:rPr lang="en-GB" sz="2800" dirty="0" smtClean="0"/>
              <a:t>Prison:</a:t>
            </a:r>
            <a:endParaRPr lang="en-GB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52675" y="4122131"/>
            <a:ext cx="7500938" cy="361800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Obligations and Reforms 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800" dirty="0" smtClean="0"/>
              <a:t>Mary Rogan</a:t>
            </a:r>
          </a:p>
          <a:p>
            <a:pPr marL="0" indent="0">
              <a:buNone/>
            </a:pPr>
            <a:r>
              <a:rPr lang="en-GB" sz="1800" dirty="0" smtClean="0"/>
              <a:t>mary.rogan@tcd.ie </a:t>
            </a:r>
            <a:endParaRPr lang="en-GB" sz="1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7470" y="5582103"/>
            <a:ext cx="1161138" cy="87902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744" y="5582103"/>
            <a:ext cx="1295400" cy="879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8058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Human rights frameworks and death in prison</a:t>
            </a:r>
            <a:endParaRPr lang="en-GB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0"/>
          </p:nvPr>
        </p:nvSpPr>
        <p:spPr>
          <a:xfrm>
            <a:off x="1036320" y="1881075"/>
            <a:ext cx="8817293" cy="3850652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Prevention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b="0" dirty="0" smtClean="0"/>
              <a:t>Investigation</a:t>
            </a:r>
            <a:endParaRPr lang="en-GB" b="0" dirty="0" smtClean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b="0" dirty="0" smtClean="0"/>
              <a:t>Strengthening </a:t>
            </a:r>
            <a:r>
              <a:rPr lang="en-GB" b="0" dirty="0" smtClean="0"/>
              <a:t>powers of inspection and monitoring </a:t>
            </a:r>
            <a:r>
              <a:rPr lang="en-GB" b="0" dirty="0" smtClean="0"/>
              <a:t>mechanisms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b="0" dirty="0" smtClean="0"/>
              <a:t>The obligations arising out of European (and other) human rights principles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Suggestions for strengthening these principles</a:t>
            </a:r>
            <a:endParaRPr lang="en-GB" b="0" dirty="0" smtClean="0"/>
          </a:p>
        </p:txBody>
      </p:sp>
    </p:spTree>
    <p:extLst>
      <p:ext uri="{BB962C8B-B14F-4D97-AF65-F5344CB8AC3E}">
        <p14:creationId xmlns:p14="http://schemas.microsoft.com/office/powerpoint/2010/main" val="5920528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Death in </a:t>
            </a:r>
            <a:r>
              <a:rPr lang="en-GB" dirty="0" smtClean="0"/>
              <a:t>Prison</a:t>
            </a:r>
            <a:r>
              <a:rPr lang="en-GB" dirty="0" smtClean="0"/>
              <a:t>: </a:t>
            </a:r>
            <a:r>
              <a:rPr lang="en-GB" dirty="0" smtClean="0"/>
              <a:t>Prevention</a:t>
            </a:r>
            <a:endParaRPr lang="en-GB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0"/>
          </p:nvPr>
        </p:nvSpPr>
        <p:spPr>
          <a:xfrm>
            <a:off x="1079770" y="1881075"/>
            <a:ext cx="9385030" cy="3850652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b="0" dirty="0" smtClean="0"/>
              <a:t>Article 2 of the European Convention on Human Rights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dirty="0" smtClean="0"/>
              <a:t>The right to </a:t>
            </a:r>
            <a:r>
              <a:rPr lang="en-GB" dirty="0" smtClean="0"/>
              <a:t>life</a:t>
            </a:r>
            <a:endParaRPr lang="en-GB" dirty="0" smtClean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b="0" dirty="0" smtClean="0"/>
              <a:t>Duty not to take life intentionally or by a disproportionate use of force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dirty="0" smtClean="0"/>
              <a:t>Take reasonable steps to prevent deaths</a:t>
            </a:r>
            <a:endParaRPr lang="en-GB" b="0" dirty="0"/>
          </a:p>
        </p:txBody>
      </p:sp>
    </p:spTree>
    <p:extLst>
      <p:ext uri="{BB962C8B-B14F-4D97-AF65-F5344CB8AC3E}">
        <p14:creationId xmlns:p14="http://schemas.microsoft.com/office/powerpoint/2010/main" val="9579141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Prevention</a:t>
            </a:r>
            <a:endParaRPr lang="en-GB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0"/>
          </p:nvPr>
        </p:nvSpPr>
        <p:spPr>
          <a:xfrm>
            <a:off x="1167319" y="1881075"/>
            <a:ext cx="8686294" cy="3850652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b="0" i="1" dirty="0" smtClean="0"/>
              <a:t>Keenan v. UK</a:t>
            </a:r>
            <a:r>
              <a:rPr lang="en-GB" b="0" dirty="0" smtClean="0"/>
              <a:t>: </a:t>
            </a:r>
            <a:r>
              <a:rPr lang="en-GB" b="0" i="1" dirty="0" smtClean="0"/>
              <a:t> </a:t>
            </a:r>
            <a:r>
              <a:rPr lang="en-GB" b="0" dirty="0" smtClean="0"/>
              <a:t>prison authorities have a duty to safeguard life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Test: was there an immediate risk of suicide and did the authorities do all they could be reasonably expected to do?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b="0" i="1" dirty="0" smtClean="0"/>
              <a:t>Edwards v. UK</a:t>
            </a:r>
            <a:r>
              <a:rPr lang="en-GB" b="0" dirty="0" smtClean="0"/>
              <a:t>: authorities knew or ought to have known of a real and immediate risk to life</a:t>
            </a:r>
            <a:endParaRPr lang="en-GB" b="0" i="1" dirty="0"/>
          </a:p>
        </p:txBody>
      </p:sp>
    </p:spTree>
    <p:extLst>
      <p:ext uri="{BB962C8B-B14F-4D97-AF65-F5344CB8AC3E}">
        <p14:creationId xmlns:p14="http://schemas.microsoft.com/office/powerpoint/2010/main" val="21258692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Prevention</a:t>
            </a:r>
            <a:endParaRPr lang="en-GB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0"/>
          </p:nvPr>
        </p:nvSpPr>
        <p:spPr>
          <a:xfrm>
            <a:off x="1245140" y="1881075"/>
            <a:ext cx="8608473" cy="3850652"/>
          </a:xfrm>
        </p:spPr>
        <p:txBody>
          <a:bodyPr>
            <a:normAutofit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b="0" i="1" dirty="0" smtClean="0"/>
              <a:t>Kats v. Ukraine</a:t>
            </a:r>
            <a:r>
              <a:rPr lang="en-GB" b="0" dirty="0" smtClean="0"/>
              <a:t>: the fact of dying in custody in suspicious circumstances raises a concern about compliance with Article 2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i="1" dirty="0" err="1" smtClean="0"/>
              <a:t>Coselav</a:t>
            </a:r>
            <a:r>
              <a:rPr lang="en-GB" i="1" dirty="0" smtClean="0"/>
              <a:t> v. Turkey</a:t>
            </a:r>
            <a:r>
              <a:rPr lang="en-GB" dirty="0" smtClean="0"/>
              <a:t>: clear risk of death and precautions were not taken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i="1" dirty="0" err="1" smtClean="0"/>
              <a:t>Perisan</a:t>
            </a:r>
            <a:r>
              <a:rPr lang="en-GB" i="1" dirty="0" smtClean="0"/>
              <a:t> v. Turkey</a:t>
            </a:r>
            <a:r>
              <a:rPr lang="en-GB" dirty="0" smtClean="0"/>
              <a:t>: force used to quell disturbances was not absolutely necessary</a:t>
            </a:r>
            <a:endParaRPr lang="en-GB" i="1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i="1" dirty="0" err="1"/>
              <a:t>Yuiry</a:t>
            </a:r>
            <a:r>
              <a:rPr lang="en-US" i="1" dirty="0"/>
              <a:t> </a:t>
            </a:r>
            <a:r>
              <a:rPr lang="en-US" i="1" dirty="0" err="1"/>
              <a:t>Illarionovich</a:t>
            </a:r>
            <a:r>
              <a:rPr lang="en-US" i="1" dirty="0"/>
              <a:t> </a:t>
            </a:r>
            <a:r>
              <a:rPr lang="en-US" i="1" dirty="0" err="1"/>
              <a:t>Shcokin</a:t>
            </a:r>
            <a:r>
              <a:rPr lang="en-US" i="1" dirty="0"/>
              <a:t> v. </a:t>
            </a:r>
            <a:r>
              <a:rPr lang="en-US" i="1" dirty="0" smtClean="0"/>
              <a:t>Ukraine</a:t>
            </a:r>
            <a:r>
              <a:rPr lang="en-GB" dirty="0" smtClean="0"/>
              <a:t>: reiterated importance of taking steps to protect life</a:t>
            </a:r>
            <a:endParaRPr lang="en-GB" b="0" i="1" dirty="0"/>
          </a:p>
        </p:txBody>
      </p:sp>
    </p:spTree>
    <p:extLst>
      <p:ext uri="{BB962C8B-B14F-4D97-AF65-F5344CB8AC3E}">
        <p14:creationId xmlns:p14="http://schemas.microsoft.com/office/powerpoint/2010/main" val="17983437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Committee for the Prevention of Torture</a:t>
            </a:r>
            <a:endParaRPr lang="en-GB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0"/>
          </p:nvPr>
        </p:nvSpPr>
        <p:spPr>
          <a:xfrm>
            <a:off x="1468877" y="1881075"/>
            <a:ext cx="8384736" cy="3850652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b="0" dirty="0" smtClean="0"/>
              <a:t>Awareness of suicide prevention must be ensured throughout the prison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Medical screening on arrival and the reception process has an important role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b="0" dirty="0" smtClean="0"/>
              <a:t>Prison staff should be trained in recognising indications of suicidal risk </a:t>
            </a:r>
          </a:p>
          <a:p>
            <a:pPr marL="3086100" lvl="6" indent="-342900">
              <a:buFont typeface="Arial" panose="020B0604020202020204" pitchFamily="34" charset="0"/>
              <a:buChar char="•"/>
            </a:pPr>
            <a:r>
              <a:rPr lang="en-GB" dirty="0" smtClean="0"/>
              <a:t>Third General Report</a:t>
            </a:r>
            <a:endParaRPr lang="en-GB" b="0" dirty="0" smtClean="0"/>
          </a:p>
        </p:txBody>
      </p:sp>
    </p:spTree>
    <p:extLst>
      <p:ext uri="{BB962C8B-B14F-4D97-AF65-F5344CB8AC3E}">
        <p14:creationId xmlns:p14="http://schemas.microsoft.com/office/powerpoint/2010/main" val="18368288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Committee for the Prevention of Torture</a:t>
            </a:r>
            <a:endParaRPr lang="en-GB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0"/>
          </p:nvPr>
        </p:nvSpPr>
        <p:spPr>
          <a:xfrm>
            <a:off x="1650380" y="1881075"/>
            <a:ext cx="8203233" cy="3850652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Duty of care owed by custodial staff includes the responsibility to protect those in prison from those who wish to do them harm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b="0" dirty="0" smtClean="0"/>
              <a:t>Prison staff must be alert to the signs of trouble and resolved and trained to intervene when necessary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Positive relations is a decisive factor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b="0" dirty="0" smtClean="0"/>
              <a:t>Classification and distribution of those in prison</a:t>
            </a:r>
          </a:p>
          <a:p>
            <a:pPr marL="3086100" lvl="6" indent="-342900">
              <a:buFont typeface="Arial" panose="020B0604020202020204" pitchFamily="34" charset="0"/>
              <a:buChar char="•"/>
            </a:pPr>
            <a:r>
              <a:rPr lang="en-GB" dirty="0" smtClean="0"/>
              <a:t>11</a:t>
            </a:r>
            <a:r>
              <a:rPr lang="en-GB" baseline="30000" dirty="0" smtClean="0"/>
              <a:t>th</a:t>
            </a:r>
            <a:r>
              <a:rPr lang="en-GB" dirty="0" smtClean="0"/>
              <a:t> General Report </a:t>
            </a:r>
            <a:endParaRPr lang="en-GB" b="0" dirty="0" smtClean="0"/>
          </a:p>
        </p:txBody>
      </p:sp>
    </p:spTree>
    <p:extLst>
      <p:ext uri="{BB962C8B-B14F-4D97-AF65-F5344CB8AC3E}">
        <p14:creationId xmlns:p14="http://schemas.microsoft.com/office/powerpoint/2010/main" val="5060842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Committee for the Prevention of Torture</a:t>
            </a:r>
            <a:endParaRPr lang="en-GB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0"/>
          </p:nvPr>
        </p:nvSpPr>
        <p:spPr>
          <a:xfrm>
            <a:off x="1460810" y="1881075"/>
            <a:ext cx="8392803" cy="3850652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b="0" dirty="0" smtClean="0"/>
              <a:t>A medical file should be compiled for each patient and transferred with the person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Need for a proper flow of information within the establishment and between establishments (and their health care services) about people identified as potentially at risk</a:t>
            </a:r>
          </a:p>
          <a:p>
            <a:pPr marL="3086100" lvl="6" indent="-342900">
              <a:buFont typeface="Arial" panose="020B0604020202020204" pitchFamily="34" charset="0"/>
              <a:buChar char="•"/>
            </a:pPr>
            <a:r>
              <a:rPr lang="en-GB" dirty="0" smtClean="0"/>
              <a:t>Third General Report</a:t>
            </a:r>
            <a:endParaRPr lang="en-GB" b="0" dirty="0" smtClean="0"/>
          </a:p>
        </p:txBody>
      </p:sp>
    </p:spTree>
    <p:extLst>
      <p:ext uri="{BB962C8B-B14F-4D97-AF65-F5344CB8AC3E}">
        <p14:creationId xmlns:p14="http://schemas.microsoft.com/office/powerpoint/2010/main" val="15666261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European Prison Rules </a:t>
            </a:r>
            <a:endParaRPr lang="en-GB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0"/>
          </p:nvPr>
        </p:nvSpPr>
        <p:spPr>
          <a:xfrm>
            <a:off x="1186774" y="1881075"/>
            <a:ext cx="8666839" cy="3850652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Rule 15: at admission, record any visible injuries and complaints about prior ill-treatment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b="0" dirty="0" smtClean="0"/>
              <a:t>(Confidentiality) information on health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Rule 16: Medical examination as soon as possible after admission; assessment of level of security needed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b="0" dirty="0" smtClean="0"/>
              <a:t>Mandela Rules (30): identify any signs of psychological or other stress, including risk of suicide and self harm, and withdrawal from drugs</a:t>
            </a:r>
          </a:p>
        </p:txBody>
      </p:sp>
    </p:spTree>
    <p:extLst>
      <p:ext uri="{BB962C8B-B14F-4D97-AF65-F5344CB8AC3E}">
        <p14:creationId xmlns:p14="http://schemas.microsoft.com/office/powerpoint/2010/main" val="6871497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Healthcare</a:t>
            </a:r>
            <a:endParaRPr lang="en-GB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0"/>
          </p:nvPr>
        </p:nvSpPr>
        <p:spPr>
          <a:xfrm>
            <a:off x="1254034" y="1881075"/>
            <a:ext cx="8599579" cy="3850652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Inadequate </a:t>
            </a:r>
            <a:r>
              <a:rPr lang="en-GB" dirty="0" smtClean="0"/>
              <a:t>healthcare can give rise to a breach of Article 2, and Article 3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b="0" dirty="0" smtClean="0"/>
              <a:t>Need to transfer to hospital for specialist treatment not available in </a:t>
            </a:r>
            <a:r>
              <a:rPr lang="en-GB" b="0" dirty="0" smtClean="0"/>
              <a:t>prison </a:t>
            </a:r>
            <a:r>
              <a:rPr lang="en-GB" b="0" i="1" dirty="0" smtClean="0"/>
              <a:t>EPR 46</a:t>
            </a:r>
            <a:endParaRPr lang="en-GB" b="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Interdisciplinary teams and need for expertise in psychology and psychiatry</a:t>
            </a:r>
            <a:endParaRPr lang="en-GB" b="0" dirty="0"/>
          </a:p>
        </p:txBody>
      </p:sp>
    </p:spTree>
    <p:extLst>
      <p:ext uri="{BB962C8B-B14F-4D97-AF65-F5344CB8AC3E}">
        <p14:creationId xmlns:p14="http://schemas.microsoft.com/office/powerpoint/2010/main" val="16716907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role of medical professionals</a:t>
            </a:r>
            <a:endParaRPr lang="en-GB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0"/>
          </p:nvPr>
        </p:nvSpPr>
        <p:spPr>
          <a:xfrm>
            <a:off x="1180408" y="1881075"/>
            <a:ext cx="8673206" cy="3850652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b="0" dirty="0" smtClean="0"/>
              <a:t>“Potentially staff at risk” </a:t>
            </a:r>
            <a:r>
              <a:rPr lang="en-GB" b="0" i="1" dirty="0" smtClean="0"/>
              <a:t>CPT Third General Report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Clinical decisions should be governed by clinical criteria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b="0" dirty="0" smtClean="0"/>
              <a:t>Mandela Rules (27): </a:t>
            </a:r>
            <a:r>
              <a:rPr lang="mr-IN" b="0" dirty="0" smtClean="0"/>
              <a:t>…</a:t>
            </a:r>
            <a:r>
              <a:rPr lang="en-IE" b="0" dirty="0" smtClean="0"/>
              <a:t> may not be overruled or ignored by non-medical prison staff</a:t>
            </a:r>
            <a:endParaRPr lang="en-GB" b="0" dirty="0"/>
          </a:p>
        </p:txBody>
      </p:sp>
    </p:spTree>
    <p:extLst>
      <p:ext uri="{BB962C8B-B14F-4D97-AF65-F5344CB8AC3E}">
        <p14:creationId xmlns:p14="http://schemas.microsoft.com/office/powerpoint/2010/main" val="5770580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The question of release at the end of life</a:t>
            </a:r>
            <a:endParaRPr lang="en-GB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0"/>
          </p:nvPr>
        </p:nvSpPr>
        <p:spPr>
          <a:xfrm>
            <a:off x="838200" y="1881075"/>
            <a:ext cx="9015413" cy="3850652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b="0" dirty="0" smtClean="0"/>
              <a:t>Article 3 may require early release where ongoing detention is no longer compatible with dignity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i="1" dirty="0" err="1" smtClean="0"/>
              <a:t>Papon</a:t>
            </a:r>
            <a:r>
              <a:rPr lang="en-GB" i="1" dirty="0" smtClean="0"/>
              <a:t> v. France</a:t>
            </a:r>
            <a:r>
              <a:rPr lang="en-GB" dirty="0" smtClean="0"/>
              <a:t>: early release may be possible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i="1" dirty="0" err="1"/>
              <a:t>Farbthus</a:t>
            </a:r>
            <a:r>
              <a:rPr lang="en-GB" i="1" dirty="0"/>
              <a:t> v. </a:t>
            </a:r>
            <a:r>
              <a:rPr lang="en-GB" i="1" dirty="0" smtClean="0"/>
              <a:t>Latvia: </a:t>
            </a:r>
            <a:r>
              <a:rPr lang="en-GB" dirty="0" smtClean="0"/>
              <a:t>breach of Article 3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i="1" dirty="0" err="1"/>
              <a:t>Gülay</a:t>
            </a:r>
            <a:r>
              <a:rPr lang="en-GB" i="1" dirty="0"/>
              <a:t> </a:t>
            </a:r>
            <a:r>
              <a:rPr lang="en-GB" i="1" dirty="0" err="1"/>
              <a:t>Çetin</a:t>
            </a:r>
            <a:r>
              <a:rPr lang="en-GB" i="1" dirty="0"/>
              <a:t> v. </a:t>
            </a:r>
            <a:r>
              <a:rPr lang="en-GB" i="1" dirty="0" smtClean="0"/>
              <a:t>Turkey</a:t>
            </a:r>
            <a:r>
              <a:rPr lang="en-GB" dirty="0" smtClean="0"/>
              <a:t>: breach of Article 3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Compassionate release/medical release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i="1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b="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b="0" dirty="0"/>
          </a:p>
        </p:txBody>
      </p:sp>
    </p:spTree>
    <p:extLst>
      <p:ext uri="{BB962C8B-B14F-4D97-AF65-F5344CB8AC3E}">
        <p14:creationId xmlns:p14="http://schemas.microsoft.com/office/powerpoint/2010/main" val="5777569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Death in Prison: Investigation</a:t>
            </a:r>
            <a:endParaRPr lang="en-GB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0"/>
          </p:nvPr>
        </p:nvSpPr>
        <p:spPr>
          <a:xfrm>
            <a:off x="1397726" y="1881075"/>
            <a:ext cx="8455887" cy="3850652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Instigated by the state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Independent of those implicated in the death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b="0" dirty="0" smtClean="0"/>
              <a:t>Prompt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Allow sufficient public scrutiny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b="0" dirty="0" smtClean="0"/>
              <a:t>Be capable of giving rise to a finding of responsibility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Give the family an opportunity to participate</a:t>
            </a:r>
            <a:endParaRPr lang="en-GB" b="0" dirty="0"/>
          </a:p>
        </p:txBody>
      </p:sp>
    </p:spTree>
    <p:extLst>
      <p:ext uri="{BB962C8B-B14F-4D97-AF65-F5344CB8AC3E}">
        <p14:creationId xmlns:p14="http://schemas.microsoft.com/office/powerpoint/2010/main" val="13365141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Investigation</a:t>
            </a:r>
            <a:endParaRPr lang="en-GB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0"/>
          </p:nvPr>
        </p:nvSpPr>
        <p:spPr>
          <a:xfrm>
            <a:off x="1227909" y="1881075"/>
            <a:ext cx="8625704" cy="3850652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Powers of compellability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b="0" dirty="0" smtClean="0"/>
              <a:t>Securing of </a:t>
            </a:r>
            <a:r>
              <a:rPr lang="en-GB" b="0" dirty="0" smtClean="0"/>
              <a:t>evidence </a:t>
            </a:r>
            <a:r>
              <a:rPr lang="en-GB" b="0" i="1" dirty="0" smtClean="0"/>
              <a:t>Mustafayev v. Azerbaijan</a:t>
            </a:r>
            <a:endParaRPr lang="en-GB" b="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Public enquiries?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b="0" dirty="0" smtClean="0"/>
              <a:t>When is the </a:t>
            </a:r>
            <a:r>
              <a:rPr lang="en-GB" i="1" dirty="0" smtClean="0"/>
              <a:t>widest exposure possible</a:t>
            </a:r>
            <a:r>
              <a:rPr lang="en-GB" dirty="0" smtClean="0"/>
              <a:t> necessary?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b="0" dirty="0" smtClean="0"/>
              <a:t>How to ensure the family are involved properly?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b="0" dirty="0" smtClean="0"/>
              <a:t>Legal aid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b="0" dirty="0"/>
          </a:p>
        </p:txBody>
      </p:sp>
    </p:spTree>
    <p:extLst>
      <p:ext uri="{BB962C8B-B14F-4D97-AF65-F5344CB8AC3E}">
        <p14:creationId xmlns:p14="http://schemas.microsoft.com/office/powerpoint/2010/main" val="1147243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Record keeping</a:t>
            </a:r>
            <a:endParaRPr lang="en-GB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0"/>
          </p:nvPr>
        </p:nvSpPr>
        <p:spPr>
          <a:xfrm>
            <a:off x="1227909" y="1881075"/>
            <a:ext cx="8625704" cy="3850652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b="0" dirty="0" smtClean="0"/>
              <a:t>European Prison Rules: “meticulous record keeping </a:t>
            </a:r>
            <a:r>
              <a:rPr lang="mr-IN" b="0" dirty="0" smtClean="0"/>
              <a:t>…</a:t>
            </a:r>
            <a:r>
              <a:rPr lang="en-IE" b="0" dirty="0" smtClean="0"/>
              <a:t> vital protective measure”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dirty="0" smtClean="0"/>
              <a:t>Mandela Rules: secure audit trail; prevent unauthorised access or modification</a:t>
            </a:r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b="0" dirty="0" smtClean="0"/>
              <a:t>Access to records by inspectors: need for EPR reform</a:t>
            </a:r>
            <a:endParaRPr lang="en-GB" b="0" dirty="0"/>
          </a:p>
        </p:txBody>
      </p:sp>
    </p:spTree>
    <p:extLst>
      <p:ext uri="{BB962C8B-B14F-4D97-AF65-F5344CB8AC3E}">
        <p14:creationId xmlns:p14="http://schemas.microsoft.com/office/powerpoint/2010/main" val="18797728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hape 142"/>
          <p:cNvSpPr txBox="1"/>
          <p:nvPr/>
        </p:nvSpPr>
        <p:spPr>
          <a:xfrm>
            <a:off x="0" y="0"/>
            <a:ext cx="12192000" cy="6966800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r>
              <a:rPr lang="en" sz="1467"/>
              <a:t>		 	 	 		</a:t>
            </a:r>
          </a:p>
          <a:p>
            <a:r>
              <a:rPr lang="en" sz="1467"/>
              <a:t>			</a:t>
            </a:r>
          </a:p>
          <a:p>
            <a:r>
              <a:rPr lang="en" sz="1467"/>
              <a:t>				</a:t>
            </a:r>
          </a:p>
          <a:p>
            <a:r>
              <a:rPr lang="en" sz="1467"/>
              <a:t>					</a:t>
            </a:r>
          </a:p>
          <a:p>
            <a:pPr algn="just"/>
            <a:endParaRPr sz="3467"/>
          </a:p>
          <a:p>
            <a:r>
              <a:rPr lang="en" sz="1467"/>
              <a:t>				</a:t>
            </a:r>
          </a:p>
          <a:p>
            <a:r>
              <a:rPr lang="en" sz="1467"/>
              <a:t>			</a:t>
            </a:r>
          </a:p>
          <a:p>
            <a:r>
              <a:rPr lang="en" sz="1467"/>
              <a:t>		</a:t>
            </a:r>
          </a:p>
        </p:txBody>
      </p:sp>
      <p:pic>
        <p:nvPicPr>
          <p:cNvPr id="143" name="Shape 143" descr="Logo 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108799"/>
            <a:ext cx="12192000" cy="6966799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Shape 144"/>
          <p:cNvSpPr txBox="1"/>
          <p:nvPr/>
        </p:nvSpPr>
        <p:spPr>
          <a:xfrm>
            <a:off x="304800" y="2695967"/>
            <a:ext cx="9956785" cy="2997600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t" anchorCtr="0">
            <a:noAutofit/>
          </a:bodyPr>
          <a:lstStyle/>
          <a:p>
            <a:pPr algn="just"/>
            <a:r>
              <a:rPr lang="en-IE" sz="3467" dirty="0" smtClean="0">
                <a:solidFill>
                  <a:schemeClr val="bg1"/>
                </a:solidFill>
              </a:rPr>
              <a:t>Prevention, Oversight and Human Rights</a:t>
            </a:r>
            <a:endParaRPr lang="en" sz="3467" dirty="0">
              <a:solidFill>
                <a:schemeClr val="bg1"/>
              </a:solidFill>
            </a:endParaRPr>
          </a:p>
        </p:txBody>
      </p:sp>
      <p:sp>
        <p:nvSpPr>
          <p:cNvPr id="145" name="Shape 145"/>
          <p:cNvSpPr txBox="1"/>
          <p:nvPr/>
        </p:nvSpPr>
        <p:spPr>
          <a:xfrm>
            <a:off x="7377367" y="6035133"/>
            <a:ext cx="3121600" cy="155200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t" anchorCtr="0">
            <a:noAutofit/>
          </a:bodyPr>
          <a:lstStyle/>
          <a:p>
            <a:endParaRPr lang="en" sz="2000" dirty="0">
              <a:solidFill>
                <a:srgbClr val="EFEFE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50145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Prevention, Oversight and Human Rights</a:t>
            </a:r>
            <a:endParaRPr lang="en-GB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0"/>
          </p:nvPr>
        </p:nvSpPr>
        <p:spPr>
          <a:xfrm>
            <a:off x="1143000" y="1881075"/>
            <a:ext cx="8710613" cy="3850652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b="0" dirty="0" smtClean="0"/>
              <a:t>The connection between good oversight mechanisms and good prison outcomes: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dirty="0"/>
              <a:t>T</a:t>
            </a:r>
            <a:r>
              <a:rPr lang="en-GB" b="0" dirty="0" smtClean="0"/>
              <a:t>he prevention of ill-treatment;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dirty="0" smtClean="0"/>
              <a:t>Supporting a learning culture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b="0" dirty="0" smtClean="0"/>
              <a:t>International human rights law requires inspection and monitoring of prisons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OPCAT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b="0" dirty="0" smtClean="0"/>
              <a:t>European Prison Rules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b="0" dirty="0" smtClean="0"/>
          </a:p>
        </p:txBody>
      </p:sp>
    </p:spTree>
    <p:extLst>
      <p:ext uri="{BB962C8B-B14F-4D97-AF65-F5344CB8AC3E}">
        <p14:creationId xmlns:p14="http://schemas.microsoft.com/office/powerpoint/2010/main" val="14296840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EPR: </a:t>
            </a:r>
            <a:r>
              <a:rPr lang="en-GB" dirty="0" smtClean="0"/>
              <a:t>Inspection </a:t>
            </a:r>
            <a:r>
              <a:rPr lang="en-GB" dirty="0" smtClean="0"/>
              <a:t>and </a:t>
            </a:r>
            <a:r>
              <a:rPr lang="en-GB" dirty="0" smtClean="0"/>
              <a:t>Monitoring </a:t>
            </a:r>
            <a:endParaRPr lang="en-GB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0"/>
          </p:nvPr>
        </p:nvSpPr>
        <p:spPr>
          <a:xfrm>
            <a:off x="1013254" y="1881075"/>
            <a:ext cx="8840359" cy="3850652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b="0" dirty="0" smtClean="0"/>
              <a:t>Requires a complementary system of internal and external inspection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Internal inspection: too limited in the commentary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b="0" dirty="0" smtClean="0"/>
              <a:t>Independence requirement for external inspections needs to be strengthened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The powers of inspectors </a:t>
            </a:r>
            <a:endParaRPr lang="en-GB" b="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b="0" dirty="0"/>
          </a:p>
        </p:txBody>
      </p:sp>
    </p:spTree>
    <p:extLst>
      <p:ext uri="{BB962C8B-B14F-4D97-AF65-F5344CB8AC3E}">
        <p14:creationId xmlns:p14="http://schemas.microsoft.com/office/powerpoint/2010/main" val="8954011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Powers of Inspectors and the EPR</a:t>
            </a:r>
            <a:endParaRPr lang="en-GB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0"/>
          </p:nvPr>
        </p:nvSpPr>
        <p:spPr>
          <a:xfrm>
            <a:off x="1239520" y="1881075"/>
            <a:ext cx="8614093" cy="3850652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b="0" dirty="0" smtClean="0"/>
              <a:t>Need for an explicit power to have confidential conversations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Power to make recommendations should be explicitly stated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Power to access records, freely choose which prisons to visit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b="0" dirty="0" smtClean="0"/>
              <a:t>All the more necessary in the absence of ECtHR examination of inspection systems</a:t>
            </a:r>
            <a:endParaRPr lang="en-GB" b="0" dirty="0"/>
          </a:p>
        </p:txBody>
      </p:sp>
    </p:spTree>
    <p:extLst>
      <p:ext uri="{BB962C8B-B14F-4D97-AF65-F5344CB8AC3E}">
        <p14:creationId xmlns:p14="http://schemas.microsoft.com/office/powerpoint/2010/main" val="15885412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Human rights frameworks and death in prison</a:t>
            </a:r>
            <a:endParaRPr lang="en-GB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0"/>
          </p:nvPr>
        </p:nvSpPr>
        <p:spPr>
          <a:xfrm>
            <a:off x="1239520" y="1881075"/>
            <a:ext cx="8614093" cy="3850652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b="0" dirty="0" smtClean="0"/>
              <a:t>Strong obligations on states to take steps to prevent death and recognise the vulnerability of people in prison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Strong obligations on states to investigate deaths in prison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b="0" dirty="0" smtClean="0"/>
              <a:t>More support needed at European level for domestic inspection mechanisms to recognise their role in preventing, and supporting learning from, deaths in prison</a:t>
            </a:r>
            <a:endParaRPr lang="en-GB" b="0" dirty="0"/>
          </a:p>
        </p:txBody>
      </p:sp>
    </p:spTree>
    <p:extLst>
      <p:ext uri="{BB962C8B-B14F-4D97-AF65-F5344CB8AC3E}">
        <p14:creationId xmlns:p14="http://schemas.microsoft.com/office/powerpoint/2010/main" val="4260449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Thank you!</a:t>
            </a: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4900" y="4289400"/>
            <a:ext cx="10001251" cy="103444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				@</a:t>
            </a:r>
            <a:r>
              <a:rPr lang="en-US" sz="2800" dirty="0" err="1" smtClean="0"/>
              <a:t>MaryRogan</a:t>
            </a:r>
            <a:endParaRPr lang="en-US" sz="2800" dirty="0" smtClean="0"/>
          </a:p>
          <a:p>
            <a:r>
              <a:rPr lang="en-US" sz="2800" dirty="0" smtClean="0"/>
              <a:t>				@</a:t>
            </a:r>
            <a:r>
              <a:rPr lang="en-US" sz="2800" dirty="0" err="1" smtClean="0"/>
              <a:t>prila_tcd</a:t>
            </a:r>
            <a:r>
              <a:rPr lang="en-US" sz="2800" dirty="0" smtClean="0"/>
              <a:t> </a:t>
            </a:r>
            <a:endParaRPr lang="en-US" sz="28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710" y="1782263"/>
            <a:ext cx="1161138" cy="87902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3104" y="1782263"/>
            <a:ext cx="1295400" cy="879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9379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1132</TotalTime>
  <Words>873</Words>
  <Application>Microsoft Macintosh PowerPoint</Application>
  <PresentationFormat>Widescreen</PresentationFormat>
  <Paragraphs>110</Paragraphs>
  <Slides>21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Calibri</vt:lpstr>
      <vt:lpstr>Calibri Light</vt:lpstr>
      <vt:lpstr>Mangal</vt:lpstr>
      <vt:lpstr>Arial</vt:lpstr>
      <vt:lpstr>Office Theme</vt:lpstr>
      <vt:lpstr>European Human Rights Law and Death in Prison:</vt:lpstr>
      <vt:lpstr>Human rights frameworks and death in prison</vt:lpstr>
      <vt:lpstr>Death in Prison: Prevention</vt:lpstr>
      <vt:lpstr>Prevention</vt:lpstr>
      <vt:lpstr>Prevention</vt:lpstr>
      <vt:lpstr>The Committee for the Prevention of Torture</vt:lpstr>
      <vt:lpstr>The Committee for the Prevention of Torture</vt:lpstr>
      <vt:lpstr>The Committee for the Prevention of Torture</vt:lpstr>
      <vt:lpstr>The European Prison Rules </vt:lpstr>
      <vt:lpstr>Healthcare</vt:lpstr>
      <vt:lpstr>The role of medical professionals</vt:lpstr>
      <vt:lpstr>The question of release at the end of life</vt:lpstr>
      <vt:lpstr>Death in Prison: Investigation</vt:lpstr>
      <vt:lpstr>Investigation</vt:lpstr>
      <vt:lpstr>Record keeping</vt:lpstr>
      <vt:lpstr>PowerPoint Presentation</vt:lpstr>
      <vt:lpstr>Prevention, Oversight and Human Rights</vt:lpstr>
      <vt:lpstr>EPR: Inspection and Monitoring </vt:lpstr>
      <vt:lpstr>Powers of Inspectors and the EPR</vt:lpstr>
      <vt:lpstr>Human rights frameworks and death in prison</vt:lpstr>
      <vt:lpstr>Thank you!</vt:lpstr>
    </vt:vector>
  </TitlesOfParts>
  <Company/>
  <LinksUpToDate>false</LinksUpToDate>
  <SharedDoc>false</SharedDoc>
  <HyperlinksChanged>false</HyperlinksChanged>
  <AppVersion>15.0033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European Human Rights Law and Death in Prison</dc:title>
  <dc:creator>Mary Rogan</dc:creator>
  <cp:lastModifiedBy>Mary Rogan</cp:lastModifiedBy>
  <cp:revision>28</cp:revision>
  <dcterms:created xsi:type="dcterms:W3CDTF">2017-10-24T08:44:10Z</dcterms:created>
  <dcterms:modified xsi:type="dcterms:W3CDTF">2017-10-25T08:01:45Z</dcterms:modified>
</cp:coreProperties>
</file>