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06" r:id="rId2"/>
    <p:sldId id="313" r:id="rId3"/>
    <p:sldId id="269" r:id="rId4"/>
    <p:sldId id="270" r:id="rId5"/>
    <p:sldId id="305" r:id="rId6"/>
    <p:sldId id="271" r:id="rId7"/>
    <p:sldId id="291" r:id="rId8"/>
    <p:sldId id="281" r:id="rId9"/>
    <p:sldId id="292" r:id="rId10"/>
    <p:sldId id="273" r:id="rId11"/>
    <p:sldId id="293" r:id="rId12"/>
    <p:sldId id="294" r:id="rId13"/>
    <p:sldId id="275" r:id="rId14"/>
    <p:sldId id="295" r:id="rId15"/>
    <p:sldId id="296" r:id="rId16"/>
    <p:sldId id="297" r:id="rId17"/>
    <p:sldId id="277" r:id="rId18"/>
    <p:sldId id="298" r:id="rId19"/>
    <p:sldId id="274" r:id="rId20"/>
    <p:sldId id="299" r:id="rId21"/>
    <p:sldId id="278" r:id="rId22"/>
    <p:sldId id="300" r:id="rId23"/>
    <p:sldId id="301" r:id="rId24"/>
    <p:sldId id="307" r:id="rId25"/>
    <p:sldId id="308" r:id="rId26"/>
    <p:sldId id="272" r:id="rId27"/>
    <p:sldId id="280" r:id="rId28"/>
    <p:sldId id="302" r:id="rId29"/>
    <p:sldId id="303" r:id="rId30"/>
    <p:sldId id="309" r:id="rId31"/>
    <p:sldId id="310" r:id="rId32"/>
    <p:sldId id="314" r:id="rId33"/>
    <p:sldId id="315" r:id="rId34"/>
    <p:sldId id="316" r:id="rId35"/>
    <p:sldId id="260" r:id="rId36"/>
    <p:sldId id="282" r:id="rId37"/>
    <p:sldId id="312" r:id="rId38"/>
    <p:sldId id="283" r:id="rId39"/>
    <p:sldId id="284" r:id="rId40"/>
    <p:sldId id="285" r:id="rId41"/>
    <p:sldId id="311" r:id="rId42"/>
    <p:sldId id="288" r:id="rId43"/>
    <p:sldId id="289" r:id="rId44"/>
    <p:sldId id="287" r:id="rId45"/>
    <p:sldId id="286" r:id="rId46"/>
    <p:sldId id="262" r:id="rId47"/>
    <p:sldId id="257"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03BD"/>
    <a:srgbClr val="160AB6"/>
    <a:srgbClr val="230B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115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AEROBIC</c:v>
                </c:pt>
              </c:strCache>
            </c:strRef>
          </c:tx>
          <c:cat>
            <c:strRef>
              <c:f>Sheet1!$A$2:$A$4</c:f>
              <c:strCache>
                <c:ptCount val="3"/>
                <c:pt idx="0">
                  <c:v>A</c:v>
                </c:pt>
                <c:pt idx="1">
                  <c:v>B</c:v>
                </c:pt>
                <c:pt idx="2">
                  <c:v>C</c:v>
                </c:pt>
              </c:strCache>
            </c:strRef>
          </c:cat>
          <c:val>
            <c:numRef>
              <c:f>Sheet1!$B$2:$B$4</c:f>
              <c:numCache>
                <c:formatCode>General</c:formatCode>
                <c:ptCount val="3"/>
                <c:pt idx="0">
                  <c:v>10</c:v>
                </c:pt>
                <c:pt idx="1">
                  <c:v>45</c:v>
                </c:pt>
                <c:pt idx="2">
                  <c:v>45</c:v>
                </c:pt>
              </c:numCache>
            </c:numRef>
          </c:val>
          <c:extLst>
            <c:ext xmlns:c16="http://schemas.microsoft.com/office/drawing/2014/chart" uri="{C3380CC4-5D6E-409C-BE32-E72D297353CC}">
              <c16:uniqueId val="{00000000-0D00-436B-BCB4-7805253803BE}"/>
            </c:ext>
          </c:extLst>
        </c:ser>
        <c:dLbls>
          <c:showLegendKey val="0"/>
          <c:showVal val="0"/>
          <c:showCatName val="0"/>
          <c:showSerName val="0"/>
          <c:showPercent val="0"/>
          <c:showBubbleSize val="0"/>
          <c:showLeaderLines val="0"/>
        </c:dLbls>
        <c:firstSliceAng val="0"/>
      </c:pieChart>
    </c:plotArea>
    <c:legend>
      <c:legendPos val="r"/>
      <c:overlay val="0"/>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ANAEROBIC</c:v>
                </c:pt>
              </c:strCache>
            </c:strRef>
          </c:tx>
          <c:cat>
            <c:strRef>
              <c:f>Sheet1!$A$2:$A$6</c:f>
              <c:strCache>
                <c:ptCount val="5"/>
                <c:pt idx="0">
                  <c:v>A</c:v>
                </c:pt>
                <c:pt idx="1">
                  <c:v>B</c:v>
                </c:pt>
                <c:pt idx="2">
                  <c:v>C</c:v>
                </c:pt>
                <c:pt idx="3">
                  <c:v>D</c:v>
                </c:pt>
                <c:pt idx="4">
                  <c:v>E</c:v>
                </c:pt>
              </c:strCache>
            </c:strRef>
          </c:cat>
          <c:val>
            <c:numRef>
              <c:f>Sheet1!$B$2:$B$6</c:f>
              <c:numCache>
                <c:formatCode>General</c:formatCode>
                <c:ptCount val="5"/>
                <c:pt idx="0">
                  <c:v>10</c:v>
                </c:pt>
                <c:pt idx="1">
                  <c:v>10</c:v>
                </c:pt>
                <c:pt idx="2">
                  <c:v>10</c:v>
                </c:pt>
                <c:pt idx="3">
                  <c:v>45</c:v>
                </c:pt>
                <c:pt idx="4">
                  <c:v>25</c:v>
                </c:pt>
              </c:numCache>
            </c:numRef>
          </c:val>
          <c:extLst>
            <c:ext xmlns:c16="http://schemas.microsoft.com/office/drawing/2014/chart" uri="{C3380CC4-5D6E-409C-BE32-E72D297353CC}">
              <c16:uniqueId val="{00000000-5C9A-4B12-A460-E56E63F1C10D}"/>
            </c:ext>
          </c:extLst>
        </c:ser>
        <c:dLbls>
          <c:showLegendKey val="0"/>
          <c:showVal val="0"/>
          <c:showCatName val="0"/>
          <c:showSerName val="0"/>
          <c:showPercent val="0"/>
          <c:showBubbleSize val="0"/>
          <c:showLeaderLines val="0"/>
        </c:dLbls>
        <c:firstSliceAng val="0"/>
      </c:pieChart>
    </c:plotArea>
    <c:legend>
      <c:legendPos val="r"/>
      <c:overlay val="0"/>
    </c:legend>
    <c:plotVisOnly val="1"/>
    <c:dispBlanksAs val="zero"/>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E15571-160D-48E4-AE06-93F7B46EDAB3}" type="doc">
      <dgm:prSet loTypeId="urn:microsoft.com/office/officeart/2005/8/layout/process2" loCatId="process" qsTypeId="urn:microsoft.com/office/officeart/2005/8/quickstyle/simple1" qsCatId="simple" csTypeId="urn:microsoft.com/office/officeart/2005/8/colors/accent1_2" csCatId="accent1" phldr="1"/>
      <dgm:spPr/>
    </dgm:pt>
    <dgm:pt modelId="{5FAFCCC0-8C1F-41F7-92F0-4082BC0FB291}">
      <dgm:prSet phldrT="[Text]"/>
      <dgm:spPr/>
      <dgm:t>
        <a:bodyPr/>
        <a:lstStyle/>
        <a:p>
          <a:r>
            <a:rPr lang="en-IE" dirty="0"/>
            <a:t>Heterotrophic bacteria and fungi</a:t>
          </a:r>
        </a:p>
      </dgm:t>
    </dgm:pt>
    <dgm:pt modelId="{9B9D8A5F-B84F-4DDC-BB46-614CA73601C0}" type="parTrans" cxnId="{6CAB9FE8-E501-476C-A278-D3CDDC17269B}">
      <dgm:prSet/>
      <dgm:spPr/>
      <dgm:t>
        <a:bodyPr/>
        <a:lstStyle/>
        <a:p>
          <a:endParaRPr lang="en-IE"/>
        </a:p>
      </dgm:t>
    </dgm:pt>
    <dgm:pt modelId="{F1F7D50E-95DB-43A6-9815-9D564234E942}" type="sibTrans" cxnId="{6CAB9FE8-E501-476C-A278-D3CDDC17269B}">
      <dgm:prSet/>
      <dgm:spPr/>
      <dgm:t>
        <a:bodyPr/>
        <a:lstStyle/>
        <a:p>
          <a:endParaRPr lang="en-IE"/>
        </a:p>
      </dgm:t>
    </dgm:pt>
    <dgm:pt modelId="{5A07BB3C-BD38-4EF9-8E3F-4D66850B42E0}">
      <dgm:prSet phldrT="[Text]"/>
      <dgm:spPr/>
      <dgm:t>
        <a:bodyPr/>
        <a:lstStyle/>
        <a:p>
          <a:r>
            <a:rPr lang="en-IE" dirty="0" err="1"/>
            <a:t>Holozoic</a:t>
          </a:r>
          <a:r>
            <a:rPr lang="en-IE" dirty="0"/>
            <a:t> protozoa</a:t>
          </a:r>
        </a:p>
      </dgm:t>
    </dgm:pt>
    <dgm:pt modelId="{01627752-5462-43FC-83A5-C643F50F47BC}" type="parTrans" cxnId="{230779B1-0E2D-407F-9B2A-11C00FD920EB}">
      <dgm:prSet/>
      <dgm:spPr/>
      <dgm:t>
        <a:bodyPr/>
        <a:lstStyle/>
        <a:p>
          <a:endParaRPr lang="en-IE"/>
        </a:p>
      </dgm:t>
    </dgm:pt>
    <dgm:pt modelId="{6FDA0AC8-FC0F-4F3A-AFCE-0BC386B56756}" type="sibTrans" cxnId="{230779B1-0E2D-407F-9B2A-11C00FD920EB}">
      <dgm:prSet/>
      <dgm:spPr/>
      <dgm:t>
        <a:bodyPr/>
        <a:lstStyle/>
        <a:p>
          <a:endParaRPr lang="en-IE"/>
        </a:p>
      </dgm:t>
    </dgm:pt>
    <dgm:pt modelId="{61C9E363-6F0E-440F-81D3-47ECF6B25039}">
      <dgm:prSet phldrT="[Text]"/>
      <dgm:spPr/>
      <dgm:t>
        <a:bodyPr/>
        <a:lstStyle/>
        <a:p>
          <a:r>
            <a:rPr lang="en-IE" dirty="0"/>
            <a:t>Rotifers and nematodes</a:t>
          </a:r>
        </a:p>
      </dgm:t>
    </dgm:pt>
    <dgm:pt modelId="{EF2B3131-C8DB-4C5C-B18F-2CF5DBF99DEC}" type="parTrans" cxnId="{35040774-CCCE-4F2E-8B3F-70D27042B672}">
      <dgm:prSet/>
      <dgm:spPr/>
      <dgm:t>
        <a:bodyPr/>
        <a:lstStyle/>
        <a:p>
          <a:endParaRPr lang="en-IE"/>
        </a:p>
      </dgm:t>
    </dgm:pt>
    <dgm:pt modelId="{57C23E84-55A8-4426-AB03-47A39EF1C32C}" type="sibTrans" cxnId="{35040774-CCCE-4F2E-8B3F-70D27042B672}">
      <dgm:prSet/>
      <dgm:spPr/>
      <dgm:t>
        <a:bodyPr/>
        <a:lstStyle/>
        <a:p>
          <a:endParaRPr lang="en-IE"/>
        </a:p>
      </dgm:t>
    </dgm:pt>
    <dgm:pt modelId="{05E644E4-079C-4793-8084-EC4F15F17473}">
      <dgm:prSet phldrT="[Text]"/>
      <dgm:spPr/>
      <dgm:t>
        <a:bodyPr/>
        <a:lstStyle/>
        <a:p>
          <a:r>
            <a:rPr lang="en-IE" dirty="0"/>
            <a:t>Insects and worms</a:t>
          </a:r>
        </a:p>
      </dgm:t>
    </dgm:pt>
    <dgm:pt modelId="{06189BE3-2196-4A2D-9638-0544A30828AC}" type="parTrans" cxnId="{D2D16ADF-64D9-46F7-BD94-3E93D79B517F}">
      <dgm:prSet/>
      <dgm:spPr/>
      <dgm:t>
        <a:bodyPr/>
        <a:lstStyle/>
        <a:p>
          <a:endParaRPr lang="en-IE"/>
        </a:p>
      </dgm:t>
    </dgm:pt>
    <dgm:pt modelId="{5192E13F-5B64-4FB2-86F2-011226814D93}" type="sibTrans" cxnId="{D2D16ADF-64D9-46F7-BD94-3E93D79B517F}">
      <dgm:prSet/>
      <dgm:spPr/>
      <dgm:t>
        <a:bodyPr/>
        <a:lstStyle/>
        <a:p>
          <a:endParaRPr lang="en-IE"/>
        </a:p>
      </dgm:t>
    </dgm:pt>
    <dgm:pt modelId="{AB64DE21-163D-4A8F-A383-922D3927E578}">
      <dgm:prSet phldrT="[Text]"/>
      <dgm:spPr/>
      <dgm:t>
        <a:bodyPr/>
        <a:lstStyle/>
        <a:p>
          <a:r>
            <a:rPr lang="en-IE" dirty="0"/>
            <a:t>Birds</a:t>
          </a:r>
        </a:p>
      </dgm:t>
    </dgm:pt>
    <dgm:pt modelId="{0F7D7755-C622-4D88-BCD1-B5D32ACAF312}" type="parTrans" cxnId="{FFAF0CD6-A687-44DE-BD43-632A6019F1B4}">
      <dgm:prSet/>
      <dgm:spPr/>
      <dgm:t>
        <a:bodyPr/>
        <a:lstStyle/>
        <a:p>
          <a:endParaRPr lang="en-IE"/>
        </a:p>
      </dgm:t>
    </dgm:pt>
    <dgm:pt modelId="{8F08EF42-2217-4911-9F9C-4EBBE447E002}" type="sibTrans" cxnId="{FFAF0CD6-A687-44DE-BD43-632A6019F1B4}">
      <dgm:prSet/>
      <dgm:spPr/>
      <dgm:t>
        <a:bodyPr/>
        <a:lstStyle/>
        <a:p>
          <a:endParaRPr lang="en-IE"/>
        </a:p>
      </dgm:t>
    </dgm:pt>
    <dgm:pt modelId="{ABA7D3EA-20C3-4C29-B6E0-7C34B6758EF8}" type="pres">
      <dgm:prSet presAssocID="{91E15571-160D-48E4-AE06-93F7B46EDAB3}" presName="linearFlow" presStyleCnt="0">
        <dgm:presLayoutVars>
          <dgm:resizeHandles val="exact"/>
        </dgm:presLayoutVars>
      </dgm:prSet>
      <dgm:spPr/>
    </dgm:pt>
    <dgm:pt modelId="{82702AA0-E8D2-423A-AD1F-398043F84268}" type="pres">
      <dgm:prSet presAssocID="{5FAFCCC0-8C1F-41F7-92F0-4082BC0FB291}" presName="node" presStyleLbl="node1" presStyleIdx="0" presStyleCnt="5" custLinFactNeighborX="-1187" custLinFactNeighborY="-11069">
        <dgm:presLayoutVars>
          <dgm:bulletEnabled val="1"/>
        </dgm:presLayoutVars>
      </dgm:prSet>
      <dgm:spPr/>
    </dgm:pt>
    <dgm:pt modelId="{A061173E-BCEF-4672-BC31-96C1C7B0AD0D}" type="pres">
      <dgm:prSet presAssocID="{F1F7D50E-95DB-43A6-9815-9D564234E942}" presName="sibTrans" presStyleLbl="sibTrans2D1" presStyleIdx="0" presStyleCnt="4"/>
      <dgm:spPr/>
    </dgm:pt>
    <dgm:pt modelId="{4E348B39-12BB-47CB-8BB1-5DE66B8416DC}" type="pres">
      <dgm:prSet presAssocID="{F1F7D50E-95DB-43A6-9815-9D564234E942}" presName="connectorText" presStyleLbl="sibTrans2D1" presStyleIdx="0" presStyleCnt="4"/>
      <dgm:spPr/>
    </dgm:pt>
    <dgm:pt modelId="{3D9DB3F5-368C-474F-9712-09256E505BE9}" type="pres">
      <dgm:prSet presAssocID="{5A07BB3C-BD38-4EF9-8E3F-4D66850B42E0}" presName="node" presStyleLbl="node1" presStyleIdx="1" presStyleCnt="5">
        <dgm:presLayoutVars>
          <dgm:bulletEnabled val="1"/>
        </dgm:presLayoutVars>
      </dgm:prSet>
      <dgm:spPr/>
    </dgm:pt>
    <dgm:pt modelId="{809206DF-D5BA-401F-BF93-BAEB1A68FD51}" type="pres">
      <dgm:prSet presAssocID="{6FDA0AC8-FC0F-4F3A-AFCE-0BC386B56756}" presName="sibTrans" presStyleLbl="sibTrans2D1" presStyleIdx="1" presStyleCnt="4"/>
      <dgm:spPr/>
    </dgm:pt>
    <dgm:pt modelId="{9492BCBC-ECE9-471F-A8C1-A04B7799D55E}" type="pres">
      <dgm:prSet presAssocID="{6FDA0AC8-FC0F-4F3A-AFCE-0BC386B56756}" presName="connectorText" presStyleLbl="sibTrans2D1" presStyleIdx="1" presStyleCnt="4"/>
      <dgm:spPr/>
    </dgm:pt>
    <dgm:pt modelId="{D5232023-98F6-4D14-926E-C7DDEC1CC6F3}" type="pres">
      <dgm:prSet presAssocID="{61C9E363-6F0E-440F-81D3-47ECF6B25039}" presName="node" presStyleLbl="node1" presStyleIdx="2" presStyleCnt="5" custLinFactNeighborX="251" custLinFactNeighborY="1027">
        <dgm:presLayoutVars>
          <dgm:bulletEnabled val="1"/>
        </dgm:presLayoutVars>
      </dgm:prSet>
      <dgm:spPr/>
    </dgm:pt>
    <dgm:pt modelId="{1DC41EBE-3275-4CBC-B3BC-A89FF173FC7B}" type="pres">
      <dgm:prSet presAssocID="{57C23E84-55A8-4426-AB03-47A39EF1C32C}" presName="sibTrans" presStyleLbl="sibTrans2D1" presStyleIdx="2" presStyleCnt="4"/>
      <dgm:spPr/>
    </dgm:pt>
    <dgm:pt modelId="{ECEEAE11-1290-46BF-8CCE-250518CD0B9D}" type="pres">
      <dgm:prSet presAssocID="{57C23E84-55A8-4426-AB03-47A39EF1C32C}" presName="connectorText" presStyleLbl="sibTrans2D1" presStyleIdx="2" presStyleCnt="4"/>
      <dgm:spPr/>
    </dgm:pt>
    <dgm:pt modelId="{1CBE12A8-E9B0-4EEA-90C2-A03E0E9722B5}" type="pres">
      <dgm:prSet presAssocID="{05E644E4-079C-4793-8084-EC4F15F17473}" presName="node" presStyleLbl="node1" presStyleIdx="3" presStyleCnt="5">
        <dgm:presLayoutVars>
          <dgm:bulletEnabled val="1"/>
        </dgm:presLayoutVars>
      </dgm:prSet>
      <dgm:spPr/>
    </dgm:pt>
    <dgm:pt modelId="{DA682416-94A3-4C07-ADD1-A971986FA1F6}" type="pres">
      <dgm:prSet presAssocID="{5192E13F-5B64-4FB2-86F2-011226814D93}" presName="sibTrans" presStyleLbl="sibTrans2D1" presStyleIdx="3" presStyleCnt="4"/>
      <dgm:spPr/>
    </dgm:pt>
    <dgm:pt modelId="{B6556B5E-550A-42D0-9BC3-29A0F2B25817}" type="pres">
      <dgm:prSet presAssocID="{5192E13F-5B64-4FB2-86F2-011226814D93}" presName="connectorText" presStyleLbl="sibTrans2D1" presStyleIdx="3" presStyleCnt="4"/>
      <dgm:spPr/>
    </dgm:pt>
    <dgm:pt modelId="{987A7451-9A44-4190-BB9F-98770EB874B4}" type="pres">
      <dgm:prSet presAssocID="{AB64DE21-163D-4A8F-A383-922D3927E578}" presName="node" presStyleLbl="node1" presStyleIdx="4" presStyleCnt="5">
        <dgm:presLayoutVars>
          <dgm:bulletEnabled val="1"/>
        </dgm:presLayoutVars>
      </dgm:prSet>
      <dgm:spPr/>
    </dgm:pt>
  </dgm:ptLst>
  <dgm:cxnLst>
    <dgm:cxn modelId="{E6214A02-8121-43D2-8C54-783CD97DFA14}" type="presOf" srcId="{F1F7D50E-95DB-43A6-9815-9D564234E942}" destId="{4E348B39-12BB-47CB-8BB1-5DE66B8416DC}" srcOrd="1" destOrd="0" presId="urn:microsoft.com/office/officeart/2005/8/layout/process2"/>
    <dgm:cxn modelId="{90BC7012-9FAE-4BFA-80E6-B765A66AD999}" type="presOf" srcId="{AB64DE21-163D-4A8F-A383-922D3927E578}" destId="{987A7451-9A44-4190-BB9F-98770EB874B4}" srcOrd="0" destOrd="0" presId="urn:microsoft.com/office/officeart/2005/8/layout/process2"/>
    <dgm:cxn modelId="{A2CBA315-5C70-491B-893D-6A5D3081DD62}" type="presOf" srcId="{57C23E84-55A8-4426-AB03-47A39EF1C32C}" destId="{1DC41EBE-3275-4CBC-B3BC-A89FF173FC7B}" srcOrd="0" destOrd="0" presId="urn:microsoft.com/office/officeart/2005/8/layout/process2"/>
    <dgm:cxn modelId="{7ECEF724-2C54-4BFC-BB41-3F24BA7380A4}" type="presOf" srcId="{6FDA0AC8-FC0F-4F3A-AFCE-0BC386B56756}" destId="{809206DF-D5BA-401F-BF93-BAEB1A68FD51}" srcOrd="0" destOrd="0" presId="urn:microsoft.com/office/officeart/2005/8/layout/process2"/>
    <dgm:cxn modelId="{4C0A9426-EC31-4EAE-87C0-E8174BE83470}" type="presOf" srcId="{F1F7D50E-95DB-43A6-9815-9D564234E942}" destId="{A061173E-BCEF-4672-BC31-96C1C7B0AD0D}" srcOrd="0" destOrd="0" presId="urn:microsoft.com/office/officeart/2005/8/layout/process2"/>
    <dgm:cxn modelId="{379CE136-62E2-49E7-A49C-C26487128C27}" type="presOf" srcId="{91E15571-160D-48E4-AE06-93F7B46EDAB3}" destId="{ABA7D3EA-20C3-4C29-B6E0-7C34B6758EF8}" srcOrd="0" destOrd="0" presId="urn:microsoft.com/office/officeart/2005/8/layout/process2"/>
    <dgm:cxn modelId="{CE20DB3B-F514-4378-A5D7-65CCF23EA812}" type="presOf" srcId="{5192E13F-5B64-4FB2-86F2-011226814D93}" destId="{B6556B5E-550A-42D0-9BC3-29A0F2B25817}" srcOrd="1" destOrd="0" presId="urn:microsoft.com/office/officeart/2005/8/layout/process2"/>
    <dgm:cxn modelId="{AD816647-BF42-4D77-ABE8-3067F54005B6}" type="presOf" srcId="{5192E13F-5B64-4FB2-86F2-011226814D93}" destId="{DA682416-94A3-4C07-ADD1-A971986FA1F6}" srcOrd="0" destOrd="0" presId="urn:microsoft.com/office/officeart/2005/8/layout/process2"/>
    <dgm:cxn modelId="{F8FEE467-38C6-4E5E-BB45-15AF2C6B1981}" type="presOf" srcId="{6FDA0AC8-FC0F-4F3A-AFCE-0BC386B56756}" destId="{9492BCBC-ECE9-471F-A8C1-A04B7799D55E}" srcOrd="1" destOrd="0" presId="urn:microsoft.com/office/officeart/2005/8/layout/process2"/>
    <dgm:cxn modelId="{35040774-CCCE-4F2E-8B3F-70D27042B672}" srcId="{91E15571-160D-48E4-AE06-93F7B46EDAB3}" destId="{61C9E363-6F0E-440F-81D3-47ECF6B25039}" srcOrd="2" destOrd="0" parTransId="{EF2B3131-C8DB-4C5C-B18F-2CF5DBF99DEC}" sibTransId="{57C23E84-55A8-4426-AB03-47A39EF1C32C}"/>
    <dgm:cxn modelId="{41D20081-2D0F-4901-9437-6D97BE020E26}" type="presOf" srcId="{61C9E363-6F0E-440F-81D3-47ECF6B25039}" destId="{D5232023-98F6-4D14-926E-C7DDEC1CC6F3}" srcOrd="0" destOrd="0" presId="urn:microsoft.com/office/officeart/2005/8/layout/process2"/>
    <dgm:cxn modelId="{84FAA79B-68FD-4F73-8F81-786681C73157}" type="presOf" srcId="{57C23E84-55A8-4426-AB03-47A39EF1C32C}" destId="{ECEEAE11-1290-46BF-8CCE-250518CD0B9D}" srcOrd="1" destOrd="0" presId="urn:microsoft.com/office/officeart/2005/8/layout/process2"/>
    <dgm:cxn modelId="{D1B405AD-4330-4FD0-86AF-8B8262040FF2}" type="presOf" srcId="{5FAFCCC0-8C1F-41F7-92F0-4082BC0FB291}" destId="{82702AA0-E8D2-423A-AD1F-398043F84268}" srcOrd="0" destOrd="0" presId="urn:microsoft.com/office/officeart/2005/8/layout/process2"/>
    <dgm:cxn modelId="{230779B1-0E2D-407F-9B2A-11C00FD920EB}" srcId="{91E15571-160D-48E4-AE06-93F7B46EDAB3}" destId="{5A07BB3C-BD38-4EF9-8E3F-4D66850B42E0}" srcOrd="1" destOrd="0" parTransId="{01627752-5462-43FC-83A5-C643F50F47BC}" sibTransId="{6FDA0AC8-FC0F-4F3A-AFCE-0BC386B56756}"/>
    <dgm:cxn modelId="{626D27CF-945B-4571-8A7E-88BADE3AACC4}" type="presOf" srcId="{5A07BB3C-BD38-4EF9-8E3F-4D66850B42E0}" destId="{3D9DB3F5-368C-474F-9712-09256E505BE9}" srcOrd="0" destOrd="0" presId="urn:microsoft.com/office/officeart/2005/8/layout/process2"/>
    <dgm:cxn modelId="{FFAF0CD6-A687-44DE-BD43-632A6019F1B4}" srcId="{91E15571-160D-48E4-AE06-93F7B46EDAB3}" destId="{AB64DE21-163D-4A8F-A383-922D3927E578}" srcOrd="4" destOrd="0" parTransId="{0F7D7755-C622-4D88-BCD1-B5D32ACAF312}" sibTransId="{8F08EF42-2217-4911-9F9C-4EBBE447E002}"/>
    <dgm:cxn modelId="{D2D16ADF-64D9-46F7-BD94-3E93D79B517F}" srcId="{91E15571-160D-48E4-AE06-93F7B46EDAB3}" destId="{05E644E4-079C-4793-8084-EC4F15F17473}" srcOrd="3" destOrd="0" parTransId="{06189BE3-2196-4A2D-9638-0544A30828AC}" sibTransId="{5192E13F-5B64-4FB2-86F2-011226814D93}"/>
    <dgm:cxn modelId="{C9F7F1E1-CFE4-4D23-8E2C-B8719640F6C2}" type="presOf" srcId="{05E644E4-079C-4793-8084-EC4F15F17473}" destId="{1CBE12A8-E9B0-4EEA-90C2-A03E0E9722B5}" srcOrd="0" destOrd="0" presId="urn:microsoft.com/office/officeart/2005/8/layout/process2"/>
    <dgm:cxn modelId="{6CAB9FE8-E501-476C-A278-D3CDDC17269B}" srcId="{91E15571-160D-48E4-AE06-93F7B46EDAB3}" destId="{5FAFCCC0-8C1F-41F7-92F0-4082BC0FB291}" srcOrd="0" destOrd="0" parTransId="{9B9D8A5F-B84F-4DDC-BB46-614CA73601C0}" sibTransId="{F1F7D50E-95DB-43A6-9815-9D564234E942}"/>
    <dgm:cxn modelId="{50782F64-305D-4FB3-BC69-170BE7BA94D9}" type="presParOf" srcId="{ABA7D3EA-20C3-4C29-B6E0-7C34B6758EF8}" destId="{82702AA0-E8D2-423A-AD1F-398043F84268}" srcOrd="0" destOrd="0" presId="urn:microsoft.com/office/officeart/2005/8/layout/process2"/>
    <dgm:cxn modelId="{14EE3DEB-ED3C-4102-ACA3-CD2E3546EA3E}" type="presParOf" srcId="{ABA7D3EA-20C3-4C29-B6E0-7C34B6758EF8}" destId="{A061173E-BCEF-4672-BC31-96C1C7B0AD0D}" srcOrd="1" destOrd="0" presId="urn:microsoft.com/office/officeart/2005/8/layout/process2"/>
    <dgm:cxn modelId="{87C2EA1F-B039-4AC0-93E9-5620F7C4ECA4}" type="presParOf" srcId="{A061173E-BCEF-4672-BC31-96C1C7B0AD0D}" destId="{4E348B39-12BB-47CB-8BB1-5DE66B8416DC}" srcOrd="0" destOrd="0" presId="urn:microsoft.com/office/officeart/2005/8/layout/process2"/>
    <dgm:cxn modelId="{F3AF2DDF-676D-4C30-9CEA-047F64E504BD}" type="presParOf" srcId="{ABA7D3EA-20C3-4C29-B6E0-7C34B6758EF8}" destId="{3D9DB3F5-368C-474F-9712-09256E505BE9}" srcOrd="2" destOrd="0" presId="urn:microsoft.com/office/officeart/2005/8/layout/process2"/>
    <dgm:cxn modelId="{BF25CBA4-C926-436D-9EA7-6407640DF6D6}" type="presParOf" srcId="{ABA7D3EA-20C3-4C29-B6E0-7C34B6758EF8}" destId="{809206DF-D5BA-401F-BF93-BAEB1A68FD51}" srcOrd="3" destOrd="0" presId="urn:microsoft.com/office/officeart/2005/8/layout/process2"/>
    <dgm:cxn modelId="{911B4386-4549-43A1-A537-F45D1F602D86}" type="presParOf" srcId="{809206DF-D5BA-401F-BF93-BAEB1A68FD51}" destId="{9492BCBC-ECE9-471F-A8C1-A04B7799D55E}" srcOrd="0" destOrd="0" presId="urn:microsoft.com/office/officeart/2005/8/layout/process2"/>
    <dgm:cxn modelId="{4B3E2235-9CE2-4617-926C-10382D9AB977}" type="presParOf" srcId="{ABA7D3EA-20C3-4C29-B6E0-7C34B6758EF8}" destId="{D5232023-98F6-4D14-926E-C7DDEC1CC6F3}" srcOrd="4" destOrd="0" presId="urn:microsoft.com/office/officeart/2005/8/layout/process2"/>
    <dgm:cxn modelId="{9AA824B6-0995-4047-B218-832B13ACD124}" type="presParOf" srcId="{ABA7D3EA-20C3-4C29-B6E0-7C34B6758EF8}" destId="{1DC41EBE-3275-4CBC-B3BC-A89FF173FC7B}" srcOrd="5" destOrd="0" presId="urn:microsoft.com/office/officeart/2005/8/layout/process2"/>
    <dgm:cxn modelId="{45CB958F-7764-4245-B844-B29827A63C1E}" type="presParOf" srcId="{1DC41EBE-3275-4CBC-B3BC-A89FF173FC7B}" destId="{ECEEAE11-1290-46BF-8CCE-250518CD0B9D}" srcOrd="0" destOrd="0" presId="urn:microsoft.com/office/officeart/2005/8/layout/process2"/>
    <dgm:cxn modelId="{CD0453A6-FE54-498C-9CE1-CF0A7D19FDBD}" type="presParOf" srcId="{ABA7D3EA-20C3-4C29-B6E0-7C34B6758EF8}" destId="{1CBE12A8-E9B0-4EEA-90C2-A03E0E9722B5}" srcOrd="6" destOrd="0" presId="urn:microsoft.com/office/officeart/2005/8/layout/process2"/>
    <dgm:cxn modelId="{0D281429-9DFD-4F1F-B99B-1FDB2B3A4362}" type="presParOf" srcId="{ABA7D3EA-20C3-4C29-B6E0-7C34B6758EF8}" destId="{DA682416-94A3-4C07-ADD1-A971986FA1F6}" srcOrd="7" destOrd="0" presId="urn:microsoft.com/office/officeart/2005/8/layout/process2"/>
    <dgm:cxn modelId="{57CA4CC2-4128-4F78-8B57-559390BABF4E}" type="presParOf" srcId="{DA682416-94A3-4C07-ADD1-A971986FA1F6}" destId="{B6556B5E-550A-42D0-9BC3-29A0F2B25817}" srcOrd="0" destOrd="0" presId="urn:microsoft.com/office/officeart/2005/8/layout/process2"/>
    <dgm:cxn modelId="{7CA68728-2946-4552-A110-8CD4E74BE95E}" type="presParOf" srcId="{ABA7D3EA-20C3-4C29-B6E0-7C34B6758EF8}" destId="{987A7451-9A44-4190-BB9F-98770EB874B4}"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702AA0-E8D2-423A-AD1F-398043F84268}">
      <dsp:nvSpPr>
        <dsp:cNvPr id="0" name=""/>
        <dsp:cNvSpPr/>
      </dsp:nvSpPr>
      <dsp:spPr>
        <a:xfrm>
          <a:off x="982800" y="0"/>
          <a:ext cx="1760681" cy="6707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E" sz="1700" kern="1200" dirty="0"/>
            <a:t>Heterotrophic bacteria and fungi</a:t>
          </a:r>
        </a:p>
      </dsp:txBody>
      <dsp:txXfrm>
        <a:off x="1002445" y="19645"/>
        <a:ext cx="1721391" cy="631445"/>
      </dsp:txXfrm>
    </dsp:sp>
    <dsp:sp modelId="{A061173E-BCEF-4672-BC31-96C1C7B0AD0D}">
      <dsp:nvSpPr>
        <dsp:cNvPr id="0" name=""/>
        <dsp:cNvSpPr/>
      </dsp:nvSpPr>
      <dsp:spPr>
        <a:xfrm rot="5328640">
          <a:off x="1747585" y="687790"/>
          <a:ext cx="252010" cy="301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IE" sz="1200" kern="1200"/>
        </a:p>
      </dsp:txBody>
      <dsp:txXfrm rot="-5400000">
        <a:off x="1782256" y="712709"/>
        <a:ext cx="181099" cy="176407"/>
      </dsp:txXfrm>
    </dsp:sp>
    <dsp:sp modelId="{3D9DB3F5-368C-474F-9712-09256E505BE9}">
      <dsp:nvSpPr>
        <dsp:cNvPr id="0" name=""/>
        <dsp:cNvSpPr/>
      </dsp:nvSpPr>
      <dsp:spPr>
        <a:xfrm>
          <a:off x="1003699" y="1006676"/>
          <a:ext cx="1760681" cy="6707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E" sz="1700" kern="1200" dirty="0" err="1"/>
            <a:t>Holozoic</a:t>
          </a:r>
          <a:r>
            <a:rPr lang="en-IE" sz="1700" kern="1200" dirty="0"/>
            <a:t> protozoa</a:t>
          </a:r>
        </a:p>
      </dsp:txBody>
      <dsp:txXfrm>
        <a:off x="1023344" y="1026321"/>
        <a:ext cx="1721391" cy="631445"/>
      </dsp:txXfrm>
    </dsp:sp>
    <dsp:sp modelId="{809206DF-D5BA-401F-BF93-BAEB1A68FD51}">
      <dsp:nvSpPr>
        <dsp:cNvPr id="0" name=""/>
        <dsp:cNvSpPr/>
      </dsp:nvSpPr>
      <dsp:spPr>
        <a:xfrm rot="5384951">
          <a:off x="1759193" y="1695902"/>
          <a:ext cx="254111" cy="301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IE" sz="1200" kern="1200"/>
        </a:p>
      </dsp:txBody>
      <dsp:txXfrm rot="-5400000">
        <a:off x="1795533" y="1719762"/>
        <a:ext cx="181099" cy="177878"/>
      </dsp:txXfrm>
    </dsp:sp>
    <dsp:sp modelId="{D5232023-98F6-4D14-926E-C7DDEC1CC6F3}">
      <dsp:nvSpPr>
        <dsp:cNvPr id="0" name=""/>
        <dsp:cNvSpPr/>
      </dsp:nvSpPr>
      <dsp:spPr>
        <a:xfrm>
          <a:off x="1008118" y="2016224"/>
          <a:ext cx="1760681" cy="6707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E" sz="1700" kern="1200" dirty="0"/>
            <a:t>Rotifers and nematodes</a:t>
          </a:r>
        </a:p>
      </dsp:txBody>
      <dsp:txXfrm>
        <a:off x="1027763" y="2035869"/>
        <a:ext cx="1721391" cy="631445"/>
      </dsp:txXfrm>
    </dsp:sp>
    <dsp:sp modelId="{1DC41EBE-3275-4CBC-B3BC-A89FF173FC7B}">
      <dsp:nvSpPr>
        <dsp:cNvPr id="0" name=""/>
        <dsp:cNvSpPr/>
      </dsp:nvSpPr>
      <dsp:spPr>
        <a:xfrm rot="5415152">
          <a:off x="1761777" y="2702006"/>
          <a:ext cx="248945" cy="301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IE" sz="1200" kern="1200"/>
        </a:p>
      </dsp:txBody>
      <dsp:txXfrm rot="-5400000">
        <a:off x="1795865" y="2728449"/>
        <a:ext cx="181099" cy="174262"/>
      </dsp:txXfrm>
    </dsp:sp>
    <dsp:sp modelId="{1CBE12A8-E9B0-4EEA-90C2-A03E0E9722B5}">
      <dsp:nvSpPr>
        <dsp:cNvPr id="0" name=""/>
        <dsp:cNvSpPr/>
      </dsp:nvSpPr>
      <dsp:spPr>
        <a:xfrm>
          <a:off x="1003699" y="3018883"/>
          <a:ext cx="1760681" cy="6707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E" sz="1700" kern="1200" dirty="0"/>
            <a:t>Insects and worms</a:t>
          </a:r>
        </a:p>
      </dsp:txBody>
      <dsp:txXfrm>
        <a:off x="1023344" y="3038528"/>
        <a:ext cx="1721391" cy="631445"/>
      </dsp:txXfrm>
    </dsp:sp>
    <dsp:sp modelId="{DA682416-94A3-4C07-ADD1-A971986FA1F6}">
      <dsp:nvSpPr>
        <dsp:cNvPr id="0" name=""/>
        <dsp:cNvSpPr/>
      </dsp:nvSpPr>
      <dsp:spPr>
        <a:xfrm rot="5400000">
          <a:off x="1758277" y="3706387"/>
          <a:ext cx="251525" cy="301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IE" sz="1200" kern="1200"/>
        </a:p>
      </dsp:txBody>
      <dsp:txXfrm rot="-5400000">
        <a:off x="1793491" y="3731540"/>
        <a:ext cx="181099" cy="176068"/>
      </dsp:txXfrm>
    </dsp:sp>
    <dsp:sp modelId="{987A7451-9A44-4190-BB9F-98770EB874B4}">
      <dsp:nvSpPr>
        <dsp:cNvPr id="0" name=""/>
        <dsp:cNvSpPr/>
      </dsp:nvSpPr>
      <dsp:spPr>
        <a:xfrm>
          <a:off x="1003699" y="4024987"/>
          <a:ext cx="1760681" cy="6707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E" sz="1700" kern="1200" dirty="0"/>
            <a:t>Birds</a:t>
          </a:r>
        </a:p>
      </dsp:txBody>
      <dsp:txXfrm>
        <a:off x="1023344" y="4044632"/>
        <a:ext cx="1721391" cy="631445"/>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DF70EA-A37E-4398-AC93-91356E9CAF3F}" type="datetimeFigureOut">
              <a:rPr lang="en-IE" smtClean="0"/>
              <a:t>04/11/2017</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8FC5DF-3A67-4EE5-9DEA-347252E95C6E}" type="slidenum">
              <a:rPr lang="en-IE" smtClean="0"/>
              <a:t>‹#›</a:t>
            </a:fld>
            <a:endParaRPr lang="en-IE"/>
          </a:p>
        </p:txBody>
      </p:sp>
    </p:spTree>
    <p:extLst>
      <p:ext uri="{BB962C8B-B14F-4D97-AF65-F5344CB8AC3E}">
        <p14:creationId xmlns:p14="http://schemas.microsoft.com/office/powerpoint/2010/main" val="991190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B595C9A3-D34E-424F-ACC8-03F2CB2F0861}" type="datetimeFigureOut">
              <a:rPr lang="en-IE" smtClean="0"/>
              <a:pPr/>
              <a:t>04/11/2017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EC77B0-1781-4C0E-B47C-80948280A1FB}" type="slidenum">
              <a:rPr lang="en-IE" smtClean="0"/>
              <a:pPr/>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95C9A3-D34E-424F-ACC8-03F2CB2F0861}" type="datetimeFigureOut">
              <a:rPr lang="en-IE" smtClean="0"/>
              <a:pPr/>
              <a:t>04/11/2017</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EC77B0-1781-4C0E-B47C-80948280A1FB}" type="slidenum">
              <a:rPr lang="en-IE" smtClean="0"/>
              <a:pPr/>
              <a:t>‹#›</a:t>
            </a:fld>
            <a:endParaRPr lang="en-I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10.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6.gi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www.youtube.com/watch?v=ZSFdOjxB-1I" TargetMode="Externa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irishstatutebook.ie/2001/en/si/0254.html"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40.tif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796019" y="240967"/>
            <a:ext cx="6476256" cy="1470025"/>
          </a:xfrm>
        </p:spPr>
        <p:txBody>
          <a:bodyPr/>
          <a:lstStyle/>
          <a:p>
            <a:r>
              <a:rPr lang="en-IE" b="1" dirty="0">
                <a:solidFill>
                  <a:srgbClr val="993300"/>
                </a:solidFill>
              </a:rPr>
              <a:t>Wastewater Treatment</a:t>
            </a:r>
            <a:br>
              <a:rPr lang="en-IE" b="1" dirty="0">
                <a:solidFill>
                  <a:srgbClr val="993300"/>
                </a:solidFill>
              </a:rPr>
            </a:br>
            <a:r>
              <a:rPr lang="en-IE" sz="2800" b="1" dirty="0">
                <a:solidFill>
                  <a:srgbClr val="993300"/>
                </a:solidFill>
              </a:rPr>
              <a:t>Introduction to Unit processes</a:t>
            </a:r>
            <a:endParaRPr lang="en-IE" sz="2800" dirty="0"/>
          </a:p>
        </p:txBody>
      </p:sp>
      <p:sp>
        <p:nvSpPr>
          <p:cNvPr id="7" name="TextBox 6"/>
          <p:cNvSpPr txBox="1"/>
          <p:nvPr/>
        </p:nvSpPr>
        <p:spPr>
          <a:xfrm>
            <a:off x="6012160" y="3068960"/>
            <a:ext cx="3024336" cy="1231106"/>
          </a:xfrm>
          <a:prstGeom prst="rect">
            <a:avLst/>
          </a:prstGeom>
          <a:noFill/>
        </p:spPr>
        <p:txBody>
          <a:bodyPr wrap="square" rtlCol="0">
            <a:spAutoFit/>
          </a:bodyPr>
          <a:lstStyle/>
          <a:p>
            <a:pPr algn="r"/>
            <a:r>
              <a:rPr lang="en-IE" sz="2000" b="1" dirty="0"/>
              <a:t>Professor Nick </a:t>
            </a:r>
            <a:r>
              <a:rPr lang="en-IE" sz="2000" b="1" dirty="0" err="1"/>
              <a:t>Gray</a:t>
            </a:r>
            <a:endParaRPr lang="en-IE" sz="2000" b="1" dirty="0"/>
          </a:p>
          <a:p>
            <a:pPr algn="r"/>
            <a:r>
              <a:rPr lang="en-IE" dirty="0"/>
              <a:t>Centre for the Environment</a:t>
            </a:r>
          </a:p>
          <a:p>
            <a:pPr algn="r"/>
            <a:r>
              <a:rPr lang="en-IE" dirty="0"/>
              <a:t>Trinity College</a:t>
            </a:r>
          </a:p>
          <a:p>
            <a:pPr algn="r"/>
            <a:r>
              <a:rPr lang="en-IE" dirty="0"/>
              <a:t>University of Dublin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2132856"/>
            <a:ext cx="6032830" cy="3888432"/>
          </a:xfrm>
          <a:prstGeom prst="rect">
            <a:avLst/>
          </a:prstGeom>
        </p:spPr>
      </p:pic>
      <p:pic>
        <p:nvPicPr>
          <p:cNvPr id="8" name="Picture 7">
            <a:extLst>
              <a:ext uri="{FF2B5EF4-FFF2-40B4-BE49-F238E27FC236}">
                <a16:creationId xmlns:a16="http://schemas.microsoft.com/office/drawing/2014/main" id="{1C8B2681-D036-4152-B995-18A4083521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432" y="160527"/>
            <a:ext cx="967255" cy="1571149"/>
          </a:xfrm>
          <a:prstGeom prst="rect">
            <a:avLst/>
          </a:prstGeom>
        </p:spPr>
      </p:pic>
      <p:sp>
        <p:nvSpPr>
          <p:cNvPr id="9" name="TextBox 8">
            <a:extLst>
              <a:ext uri="{FF2B5EF4-FFF2-40B4-BE49-F238E27FC236}">
                <a16:creationId xmlns:a16="http://schemas.microsoft.com/office/drawing/2014/main" id="{3B7097FF-8317-4A1B-A540-1FC58A8B52FA}"/>
              </a:ext>
            </a:extLst>
          </p:cNvPr>
          <p:cNvSpPr txBox="1"/>
          <p:nvPr/>
        </p:nvSpPr>
        <p:spPr>
          <a:xfrm>
            <a:off x="6660232" y="6093296"/>
            <a:ext cx="2680138" cy="369332"/>
          </a:xfrm>
          <a:prstGeom prst="rect">
            <a:avLst/>
          </a:prstGeom>
          <a:noFill/>
        </p:spPr>
        <p:txBody>
          <a:bodyPr wrap="square" rtlCol="0">
            <a:spAutoFit/>
          </a:bodyPr>
          <a:lstStyle/>
          <a:p>
            <a:r>
              <a:rPr lang="en-IE" dirty="0"/>
              <a:t>© Tigroney Press</a:t>
            </a:r>
          </a:p>
        </p:txBody>
      </p:sp>
    </p:spTree>
    <p:extLst>
      <p:ext uri="{BB962C8B-B14F-4D97-AF65-F5344CB8AC3E}">
        <p14:creationId xmlns:p14="http://schemas.microsoft.com/office/powerpoint/2010/main" val="1303164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691680" y="332656"/>
            <a:ext cx="6476256" cy="1470025"/>
          </a:xfrm>
        </p:spPr>
        <p:txBody>
          <a:bodyPr/>
          <a:lstStyle/>
          <a:p>
            <a:r>
              <a:rPr lang="en-IE" b="1" dirty="0">
                <a:solidFill>
                  <a:srgbClr val="993300"/>
                </a:solidFill>
              </a:rPr>
              <a:t>Wastewater Treatment</a:t>
            </a:r>
            <a:br>
              <a:rPr lang="en-IE" b="1" dirty="0">
                <a:solidFill>
                  <a:srgbClr val="993300"/>
                </a:solidFill>
              </a:rPr>
            </a:br>
            <a:r>
              <a:rPr lang="en-IE" sz="2800" b="1" dirty="0">
                <a:solidFill>
                  <a:srgbClr val="993300"/>
                </a:solidFill>
              </a:rPr>
              <a:t>Introduction to Unit processes</a:t>
            </a:r>
            <a:endParaRPr lang="en-IE" sz="2800" dirty="0"/>
          </a:p>
        </p:txBody>
      </p:sp>
      <p:sp>
        <p:nvSpPr>
          <p:cNvPr id="3" name="TextBox 2"/>
          <p:cNvSpPr txBox="1"/>
          <p:nvPr/>
        </p:nvSpPr>
        <p:spPr>
          <a:xfrm>
            <a:off x="971600" y="2420888"/>
            <a:ext cx="7272808" cy="2877711"/>
          </a:xfrm>
          <a:prstGeom prst="rect">
            <a:avLst/>
          </a:prstGeom>
          <a:noFill/>
        </p:spPr>
        <p:txBody>
          <a:bodyPr wrap="square" rtlCol="0">
            <a:spAutoFit/>
          </a:bodyPr>
          <a:lstStyle/>
          <a:p>
            <a:r>
              <a:rPr lang="en-IE" sz="2400" b="1" dirty="0">
                <a:solidFill>
                  <a:schemeClr val="accent6">
                    <a:lumMod val="75000"/>
                  </a:schemeClr>
                </a:solidFill>
              </a:rPr>
              <a:t>Learning objectives:</a:t>
            </a:r>
          </a:p>
          <a:p>
            <a:endParaRPr lang="en-IE" sz="2400" b="1" dirty="0">
              <a:solidFill>
                <a:schemeClr val="accent6">
                  <a:lumMod val="75000"/>
                </a:schemeClr>
              </a:solidFill>
            </a:endParaRPr>
          </a:p>
          <a:p>
            <a:pPr marL="1200150" lvl="2" indent="-285750">
              <a:spcAft>
                <a:spcPts val="600"/>
              </a:spcAft>
              <a:buFont typeface="Wingdings" pitchFamily="2" charset="2"/>
              <a:buChar char="Ø"/>
            </a:pPr>
            <a:r>
              <a:rPr lang="en-IE" dirty="0"/>
              <a:t>Understand the aims and limitations of treatment</a:t>
            </a:r>
          </a:p>
          <a:p>
            <a:pPr marL="1200150" lvl="2" indent="-285750">
              <a:spcAft>
                <a:spcPts val="600"/>
              </a:spcAft>
              <a:buFont typeface="Wingdings" pitchFamily="2" charset="2"/>
              <a:buChar char="Ø"/>
            </a:pPr>
            <a:r>
              <a:rPr lang="en-IE" dirty="0"/>
              <a:t>Introduction to unit processes and key treatment steps</a:t>
            </a:r>
          </a:p>
          <a:p>
            <a:pPr marL="1200150" lvl="2" indent="-285750">
              <a:spcAft>
                <a:spcPts val="600"/>
              </a:spcAft>
              <a:buFont typeface="Wingdings" pitchFamily="2" charset="2"/>
              <a:buChar char="Ø"/>
            </a:pPr>
            <a:r>
              <a:rPr lang="en-IE" dirty="0"/>
              <a:t>Function of preliminary treatment</a:t>
            </a:r>
          </a:p>
          <a:p>
            <a:pPr marL="1200150" lvl="2" indent="-285750">
              <a:spcAft>
                <a:spcPts val="600"/>
              </a:spcAft>
              <a:buFont typeface="Wingdings" pitchFamily="2" charset="2"/>
              <a:buChar char="Ø"/>
            </a:pPr>
            <a:r>
              <a:rPr lang="en-IE" dirty="0"/>
              <a:t>Function and design of primary treatment</a:t>
            </a:r>
          </a:p>
          <a:p>
            <a:pPr marL="1200150" lvl="2" indent="-285750">
              <a:spcAft>
                <a:spcPts val="600"/>
              </a:spcAft>
              <a:buFont typeface="Wingdings" pitchFamily="2" charset="2"/>
              <a:buChar char="Ø"/>
            </a:pPr>
            <a:r>
              <a:rPr lang="en-IE" dirty="0"/>
              <a:t>Overview of treatment steps</a:t>
            </a:r>
          </a:p>
          <a:p>
            <a:pPr marL="1200150" lvl="2" indent="-285750">
              <a:spcAft>
                <a:spcPts val="600"/>
              </a:spcAft>
              <a:buFont typeface="Wingdings" pitchFamily="2" charset="2"/>
              <a:buChar char="Ø"/>
            </a:pPr>
            <a:r>
              <a:rPr lang="en-IE" dirty="0"/>
              <a:t>Concept of plant design</a:t>
            </a:r>
          </a:p>
        </p:txBody>
      </p:sp>
      <p:pic>
        <p:nvPicPr>
          <p:cNvPr id="7" name="Picture 6">
            <a:extLst>
              <a:ext uri="{FF2B5EF4-FFF2-40B4-BE49-F238E27FC236}">
                <a16:creationId xmlns:a16="http://schemas.microsoft.com/office/drawing/2014/main" id="{C0A619B5-5EA0-40E8-BA8A-1515751979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433" y="160527"/>
            <a:ext cx="726598" cy="1180241"/>
          </a:xfrm>
          <a:prstGeom prst="rect">
            <a:avLst/>
          </a:prstGeom>
        </p:spPr>
      </p:pic>
    </p:spTree>
    <p:extLst>
      <p:ext uri="{BB962C8B-B14F-4D97-AF65-F5344CB8AC3E}">
        <p14:creationId xmlns:p14="http://schemas.microsoft.com/office/powerpoint/2010/main" val="2511438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9901" y="1196752"/>
            <a:ext cx="8064896" cy="4093428"/>
          </a:xfrm>
          <a:prstGeom prst="rect">
            <a:avLst/>
          </a:prstGeom>
          <a:noFill/>
        </p:spPr>
        <p:txBody>
          <a:bodyPr wrap="square" rtlCol="0">
            <a:spAutoFit/>
          </a:bodyPr>
          <a:lstStyle/>
          <a:p>
            <a:r>
              <a:rPr lang="en-IE" sz="2000" b="1" dirty="0">
                <a:solidFill>
                  <a:srgbClr val="230BB5"/>
                </a:solidFill>
              </a:rPr>
              <a:t>Aims of Wastewater Treatment</a:t>
            </a:r>
          </a:p>
          <a:p>
            <a:endParaRPr lang="en-IE" dirty="0"/>
          </a:p>
          <a:p>
            <a:pPr>
              <a:spcBef>
                <a:spcPts val="1200"/>
              </a:spcBef>
              <a:buFont typeface="Wingdings" pitchFamily="2" charset="2"/>
              <a:buChar char="Ø"/>
            </a:pPr>
            <a:r>
              <a:rPr lang="en-IE" dirty="0"/>
              <a:t>To convert waste materials present in wastewater into stable oxidized end products that can be safely disposed of to inland waters without any adverse ecological effect</a:t>
            </a:r>
          </a:p>
          <a:p>
            <a:pPr>
              <a:spcBef>
                <a:spcPts val="1200"/>
              </a:spcBef>
              <a:buFont typeface="Wingdings" pitchFamily="2" charset="2"/>
              <a:buChar char="Ø"/>
            </a:pPr>
            <a:r>
              <a:rPr lang="en-IE" dirty="0"/>
              <a:t>To protect public health</a:t>
            </a:r>
          </a:p>
          <a:p>
            <a:pPr>
              <a:spcBef>
                <a:spcPts val="1200"/>
              </a:spcBef>
              <a:buFont typeface="Wingdings" pitchFamily="2" charset="2"/>
              <a:buChar char="Ø"/>
            </a:pPr>
            <a:r>
              <a:rPr lang="en-IE" dirty="0"/>
              <a:t>To ensure wastewater is effectively disposed of on a regular and reliable basis without nuisance or offence</a:t>
            </a:r>
          </a:p>
          <a:p>
            <a:pPr>
              <a:spcBef>
                <a:spcPts val="1200"/>
              </a:spcBef>
              <a:buFont typeface="Wingdings" pitchFamily="2" charset="2"/>
              <a:buChar char="Ø"/>
            </a:pPr>
            <a:r>
              <a:rPr lang="en-IE" dirty="0"/>
              <a:t>To recycle and recover the valuable components of wastewater</a:t>
            </a:r>
          </a:p>
          <a:p>
            <a:pPr>
              <a:spcBef>
                <a:spcPts val="1200"/>
              </a:spcBef>
              <a:buFont typeface="Wingdings" pitchFamily="2" charset="2"/>
              <a:buChar char="Ø"/>
            </a:pPr>
            <a:r>
              <a:rPr lang="en-IE" dirty="0"/>
              <a:t>To provide an economic method of disposal </a:t>
            </a:r>
          </a:p>
          <a:p>
            <a:pPr>
              <a:spcBef>
                <a:spcPts val="1200"/>
              </a:spcBef>
              <a:buFont typeface="Wingdings" pitchFamily="2" charset="2"/>
              <a:buChar char="Ø"/>
            </a:pPr>
            <a:r>
              <a:rPr lang="en-IE" dirty="0"/>
              <a:t>To comply with legal standards and consent conditions placed on dischargers.</a:t>
            </a:r>
          </a:p>
        </p:txBody>
      </p:sp>
      <p:sp>
        <p:nvSpPr>
          <p:cNvPr id="4"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6" name="Picture 5">
            <a:extLst>
              <a:ext uri="{FF2B5EF4-FFF2-40B4-BE49-F238E27FC236}">
                <a16:creationId xmlns:a16="http://schemas.microsoft.com/office/drawing/2014/main" id="{30162151-B6C1-4DBB-A570-07E014A32B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9757" y="1052736"/>
            <a:ext cx="7992888" cy="4293483"/>
          </a:xfrm>
          <a:prstGeom prst="rect">
            <a:avLst/>
          </a:prstGeom>
          <a:noFill/>
        </p:spPr>
        <p:txBody>
          <a:bodyPr wrap="square" rtlCol="0">
            <a:spAutoFit/>
          </a:bodyPr>
          <a:lstStyle/>
          <a:p>
            <a:r>
              <a:rPr lang="en-IE" sz="2000" b="1" dirty="0">
                <a:solidFill>
                  <a:srgbClr val="230BB5"/>
                </a:solidFill>
              </a:rPr>
              <a:t>Design basics:</a:t>
            </a:r>
          </a:p>
          <a:p>
            <a:pPr marL="342900" indent="-342900">
              <a:buFont typeface="Wingdings" pitchFamily="2" charset="2"/>
              <a:buChar char="§"/>
            </a:pPr>
            <a:endParaRPr lang="en-IE" sz="2000" dirty="0"/>
          </a:p>
          <a:p>
            <a:pPr algn="ctr">
              <a:spcAft>
                <a:spcPts val="600"/>
              </a:spcAft>
            </a:pPr>
            <a:r>
              <a:rPr lang="en-IE" b="1" dirty="0"/>
              <a:t>A wastewater treatment plant (WWTP or STW) is a combination of unit processes, selection dependant upon nature of wastewater itself.</a:t>
            </a:r>
          </a:p>
          <a:p>
            <a:pPr algn="ctr">
              <a:spcAft>
                <a:spcPts val="600"/>
              </a:spcAft>
            </a:pPr>
            <a:endParaRPr lang="en-IE" b="1" dirty="0"/>
          </a:p>
          <a:p>
            <a:pPr marL="342900" indent="-342900">
              <a:spcAft>
                <a:spcPts val="600"/>
              </a:spcAft>
              <a:buFont typeface="Wingdings" pitchFamily="2" charset="2"/>
              <a:buChar char="§"/>
            </a:pPr>
            <a:endParaRPr lang="en-IE" dirty="0"/>
          </a:p>
          <a:p>
            <a:pPr marL="342900" indent="-342900">
              <a:spcAft>
                <a:spcPts val="600"/>
              </a:spcAft>
              <a:buFont typeface="Wingdings" pitchFamily="2" charset="2"/>
              <a:buChar char="§"/>
            </a:pPr>
            <a:r>
              <a:rPr lang="en-IE" dirty="0"/>
              <a:t>By a suitable combination of these unit processes </a:t>
            </a:r>
            <a:r>
              <a:rPr lang="en-IE" u="sng" dirty="0"/>
              <a:t>it is possible to produce a specified final of effluent quality from virtually any type of influent wastewater</a:t>
            </a:r>
            <a:r>
              <a:rPr lang="en-IE" dirty="0"/>
              <a:t>.</a:t>
            </a:r>
          </a:p>
          <a:p>
            <a:pPr marL="342900" indent="-342900">
              <a:spcAft>
                <a:spcPts val="600"/>
              </a:spcAft>
              <a:buFont typeface="Wingdings" pitchFamily="2" charset="2"/>
              <a:buChar char="§"/>
            </a:pPr>
            <a:endParaRPr lang="en-IE" dirty="0"/>
          </a:p>
          <a:p>
            <a:pPr marL="342900" indent="-342900">
              <a:spcAft>
                <a:spcPts val="600"/>
              </a:spcAft>
              <a:buFont typeface="Wingdings" pitchFamily="2" charset="2"/>
              <a:buChar char="§"/>
            </a:pPr>
            <a:r>
              <a:rPr lang="en-IE" dirty="0"/>
              <a:t>Also required to process the separated solids to a suitable condition for disposal</a:t>
            </a:r>
          </a:p>
          <a:p>
            <a:pPr marL="342900" indent="-342900">
              <a:spcAft>
                <a:spcPts val="600"/>
              </a:spcAft>
              <a:buFont typeface="Wingdings" pitchFamily="2" charset="2"/>
              <a:buChar char="§"/>
            </a:pPr>
            <a:endParaRPr lang="en-IE" dirty="0"/>
          </a:p>
          <a:p>
            <a:pPr marL="342900" indent="-342900">
              <a:spcAft>
                <a:spcPts val="600"/>
              </a:spcAft>
              <a:buFont typeface="Wingdings" pitchFamily="2" charset="2"/>
              <a:buChar char="§"/>
            </a:pPr>
            <a:r>
              <a:rPr lang="en-IE" dirty="0"/>
              <a:t>Treated effluents generally discharged to surface waters (primarily rivers) can also be used for groundwater recharge or be recycled.</a:t>
            </a:r>
          </a:p>
        </p:txBody>
      </p:sp>
      <p:sp>
        <p:nvSpPr>
          <p:cNvPr id="4"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5" name="Picture 4">
            <a:extLst>
              <a:ext uri="{FF2B5EF4-FFF2-40B4-BE49-F238E27FC236}">
                <a16:creationId xmlns:a16="http://schemas.microsoft.com/office/drawing/2014/main" id="{2DD19A03-4683-4D65-82B3-DC911FB7EC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2204864"/>
            <a:ext cx="7632848" cy="2862322"/>
          </a:xfrm>
          <a:prstGeom prst="rect">
            <a:avLst/>
          </a:prstGeom>
          <a:noFill/>
        </p:spPr>
        <p:txBody>
          <a:bodyPr wrap="square" rtlCol="0">
            <a:spAutoFit/>
          </a:bodyPr>
          <a:lstStyle/>
          <a:p>
            <a:pPr marL="285750" indent="-285750">
              <a:buFont typeface="Wingdings" pitchFamily="2" charset="2"/>
              <a:buChar char="§"/>
            </a:pPr>
            <a:r>
              <a:rPr lang="en-IE" dirty="0"/>
              <a:t>The amount of treatment required depends largely on the water quality objectives of the receiving water and its dilution capacity.</a:t>
            </a:r>
          </a:p>
          <a:p>
            <a:pPr marL="285750" indent="-285750">
              <a:buFont typeface="Wingdings" pitchFamily="2" charset="2"/>
              <a:buChar char="§"/>
            </a:pPr>
            <a:endParaRPr lang="en-IE" dirty="0"/>
          </a:p>
          <a:p>
            <a:pPr marL="285750" indent="-285750">
              <a:buFont typeface="Wingdings" pitchFamily="2" charset="2"/>
              <a:buChar char="§"/>
            </a:pPr>
            <a:r>
              <a:rPr lang="en-IE" dirty="0"/>
              <a:t>Wastewater treatment is a mixture of settlement and either biological or </a:t>
            </a:r>
            <a:r>
              <a:rPr lang="en-IE" dirty="0" err="1"/>
              <a:t>physico</a:t>
            </a:r>
            <a:r>
              <a:rPr lang="en-IE" dirty="0"/>
              <a:t>-chemical processes.</a:t>
            </a:r>
          </a:p>
          <a:p>
            <a:pPr marL="285750" indent="-285750">
              <a:buFont typeface="Wingdings" pitchFamily="2" charset="2"/>
              <a:buChar char="§"/>
            </a:pPr>
            <a:endParaRPr lang="en-IE" dirty="0"/>
          </a:p>
          <a:p>
            <a:pPr marL="285750" indent="-285750">
              <a:buFont typeface="Wingdings" pitchFamily="2" charset="2"/>
              <a:buChar char="§"/>
            </a:pPr>
            <a:r>
              <a:rPr lang="en-IE" dirty="0"/>
              <a:t>The action of treatment is one of separation of suspended and soluble substrate from the water by various sorption processes to form particles large enough to be removed from suspension by settlement.</a:t>
            </a:r>
          </a:p>
          <a:p>
            <a:endParaRPr lang="en-US" dirty="0"/>
          </a:p>
        </p:txBody>
      </p:sp>
      <p:sp>
        <p:nvSpPr>
          <p:cNvPr id="4"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5" name="Picture 4">
            <a:extLst>
              <a:ext uri="{FF2B5EF4-FFF2-40B4-BE49-F238E27FC236}">
                <a16:creationId xmlns:a16="http://schemas.microsoft.com/office/drawing/2014/main" id="{82392D0E-DFBF-4DF7-BBF5-799B70C4CD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extLst>
      <p:ext uri="{BB962C8B-B14F-4D97-AF65-F5344CB8AC3E}">
        <p14:creationId xmlns:p14="http://schemas.microsoft.com/office/powerpoint/2010/main" val="105403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1961257"/>
            <a:ext cx="4032448" cy="3862596"/>
          </a:xfrm>
          <a:prstGeom prst="rect">
            <a:avLst/>
          </a:prstGeom>
          <a:noFill/>
        </p:spPr>
        <p:txBody>
          <a:bodyPr wrap="square" rtlCol="0">
            <a:spAutoFit/>
          </a:bodyPr>
          <a:lstStyle/>
          <a:p>
            <a:r>
              <a:rPr lang="en-IE" sz="2000" b="1" dirty="0">
                <a:solidFill>
                  <a:srgbClr val="00B050"/>
                </a:solidFill>
              </a:rPr>
              <a:t>Physical</a:t>
            </a:r>
          </a:p>
          <a:p>
            <a:pPr>
              <a:spcBef>
                <a:spcPts val="600"/>
              </a:spcBef>
              <a:buFont typeface="Wingdings" pitchFamily="2" charset="2"/>
              <a:buChar char="§"/>
            </a:pPr>
            <a:r>
              <a:rPr lang="en-IE" sz="2000" dirty="0"/>
              <a:t>Balancing</a:t>
            </a:r>
          </a:p>
          <a:p>
            <a:pPr>
              <a:spcBef>
                <a:spcPts val="600"/>
              </a:spcBef>
              <a:buFont typeface="Wingdings" pitchFamily="2" charset="2"/>
              <a:buChar char="§"/>
            </a:pPr>
            <a:r>
              <a:rPr lang="en-IE" sz="2000" dirty="0"/>
              <a:t>Screening</a:t>
            </a:r>
          </a:p>
          <a:p>
            <a:pPr>
              <a:spcBef>
                <a:spcPts val="600"/>
              </a:spcBef>
              <a:buFont typeface="Wingdings" pitchFamily="2" charset="2"/>
              <a:buChar char="§"/>
            </a:pPr>
            <a:r>
              <a:rPr lang="en-IE" sz="2000" dirty="0"/>
              <a:t>Sedimentation</a:t>
            </a:r>
          </a:p>
          <a:p>
            <a:pPr>
              <a:spcBef>
                <a:spcPts val="600"/>
              </a:spcBef>
              <a:buFont typeface="Wingdings" pitchFamily="2" charset="2"/>
              <a:buChar char="§"/>
            </a:pPr>
            <a:r>
              <a:rPr lang="en-IE" sz="2000" dirty="0"/>
              <a:t>Flotation</a:t>
            </a:r>
          </a:p>
          <a:p>
            <a:pPr>
              <a:spcBef>
                <a:spcPts val="600"/>
              </a:spcBef>
              <a:buFont typeface="Wingdings" pitchFamily="2" charset="2"/>
              <a:buChar char="§"/>
            </a:pPr>
            <a:r>
              <a:rPr lang="en-IE" sz="2000" dirty="0" err="1"/>
              <a:t>Hydrocyclone</a:t>
            </a:r>
            <a:endParaRPr lang="en-IE" sz="2000" dirty="0"/>
          </a:p>
          <a:p>
            <a:pPr>
              <a:spcBef>
                <a:spcPts val="600"/>
              </a:spcBef>
              <a:buFont typeface="Wingdings" pitchFamily="2" charset="2"/>
              <a:buChar char="§"/>
            </a:pPr>
            <a:r>
              <a:rPr lang="en-IE" sz="2000" dirty="0"/>
              <a:t>Filtration</a:t>
            </a:r>
          </a:p>
          <a:p>
            <a:pPr>
              <a:spcBef>
                <a:spcPts val="600"/>
              </a:spcBef>
              <a:buFont typeface="Wingdings" pitchFamily="2" charset="2"/>
              <a:buChar char="§"/>
            </a:pPr>
            <a:r>
              <a:rPr lang="en-IE" sz="2000" dirty="0"/>
              <a:t>Reverse osmosis</a:t>
            </a:r>
          </a:p>
          <a:p>
            <a:pPr>
              <a:spcBef>
                <a:spcPts val="600"/>
              </a:spcBef>
              <a:buFont typeface="Wingdings" pitchFamily="2" charset="2"/>
              <a:buChar char="§"/>
            </a:pPr>
            <a:r>
              <a:rPr lang="en-IE" sz="2000" dirty="0"/>
              <a:t>Ultra filtration and microfiltration</a:t>
            </a:r>
          </a:p>
          <a:p>
            <a:pPr>
              <a:spcBef>
                <a:spcPts val="600"/>
              </a:spcBef>
              <a:buFont typeface="Wingdings" pitchFamily="2" charset="2"/>
              <a:buChar char="§"/>
            </a:pPr>
            <a:r>
              <a:rPr lang="en-IE" sz="2000" dirty="0"/>
              <a:t>Adsorption</a:t>
            </a:r>
          </a:p>
        </p:txBody>
      </p:sp>
      <p:sp>
        <p:nvSpPr>
          <p:cNvPr id="3" name="TextBox 2"/>
          <p:cNvSpPr txBox="1"/>
          <p:nvPr/>
        </p:nvSpPr>
        <p:spPr>
          <a:xfrm>
            <a:off x="4427984" y="1933738"/>
            <a:ext cx="4320480" cy="4555093"/>
          </a:xfrm>
          <a:prstGeom prst="rect">
            <a:avLst/>
          </a:prstGeom>
          <a:noFill/>
        </p:spPr>
        <p:txBody>
          <a:bodyPr wrap="square" rtlCol="0">
            <a:spAutoFit/>
          </a:bodyPr>
          <a:lstStyle/>
          <a:p>
            <a:pPr>
              <a:spcBef>
                <a:spcPts val="600"/>
              </a:spcBef>
            </a:pPr>
            <a:r>
              <a:rPr lang="en-IE" sz="2000" b="1" dirty="0">
                <a:solidFill>
                  <a:srgbClr val="00B050"/>
                </a:solidFill>
              </a:rPr>
              <a:t>Chemical</a:t>
            </a:r>
          </a:p>
          <a:p>
            <a:pPr>
              <a:spcBef>
                <a:spcPts val="600"/>
              </a:spcBef>
              <a:buFont typeface="Wingdings" pitchFamily="2" charset="2"/>
              <a:buChar char="§"/>
            </a:pPr>
            <a:r>
              <a:rPr lang="en-IE" sz="2000" dirty="0"/>
              <a:t>Neutralization</a:t>
            </a:r>
          </a:p>
          <a:p>
            <a:pPr>
              <a:spcBef>
                <a:spcPts val="600"/>
              </a:spcBef>
              <a:buFont typeface="Wingdings" pitchFamily="2" charset="2"/>
              <a:buChar char="§"/>
            </a:pPr>
            <a:r>
              <a:rPr lang="en-IE" sz="2000" dirty="0"/>
              <a:t>Precipitation</a:t>
            </a:r>
          </a:p>
          <a:p>
            <a:pPr>
              <a:spcBef>
                <a:spcPts val="600"/>
              </a:spcBef>
              <a:buFont typeface="Wingdings" pitchFamily="2" charset="2"/>
              <a:buChar char="§"/>
            </a:pPr>
            <a:r>
              <a:rPr lang="en-IE" sz="2000" dirty="0"/>
              <a:t>Ion-exchange</a:t>
            </a:r>
          </a:p>
          <a:p>
            <a:pPr>
              <a:spcBef>
                <a:spcPts val="600"/>
              </a:spcBef>
              <a:buFont typeface="Wingdings" pitchFamily="2" charset="2"/>
              <a:buChar char="§"/>
            </a:pPr>
            <a:r>
              <a:rPr lang="en-IE" sz="2000" dirty="0"/>
              <a:t>Oxidation-reduction</a:t>
            </a:r>
          </a:p>
          <a:p>
            <a:pPr>
              <a:spcBef>
                <a:spcPts val="600"/>
              </a:spcBef>
            </a:pPr>
            <a:r>
              <a:rPr lang="en-IE" sz="2000" b="1" dirty="0">
                <a:solidFill>
                  <a:srgbClr val="00B050"/>
                </a:solidFill>
              </a:rPr>
              <a:t>Biological</a:t>
            </a:r>
          </a:p>
          <a:p>
            <a:pPr>
              <a:spcBef>
                <a:spcPts val="600"/>
              </a:spcBef>
              <a:buFont typeface="Wingdings" pitchFamily="2" charset="2"/>
              <a:buChar char="§"/>
            </a:pPr>
            <a:r>
              <a:rPr lang="en-IE" sz="2000" dirty="0"/>
              <a:t>Activated sludge</a:t>
            </a:r>
          </a:p>
          <a:p>
            <a:pPr>
              <a:spcBef>
                <a:spcPts val="600"/>
              </a:spcBef>
              <a:buFont typeface="Wingdings" pitchFamily="2" charset="2"/>
              <a:buChar char="§"/>
            </a:pPr>
            <a:r>
              <a:rPr lang="en-IE" sz="2000" dirty="0"/>
              <a:t>Fixed film filtration (aerobic, anoxic, anaerobic)</a:t>
            </a:r>
          </a:p>
          <a:p>
            <a:pPr>
              <a:spcBef>
                <a:spcPts val="600"/>
              </a:spcBef>
              <a:buFont typeface="Wingdings" pitchFamily="2" charset="2"/>
              <a:buChar char="§"/>
            </a:pPr>
            <a:r>
              <a:rPr lang="en-IE" sz="2000" dirty="0"/>
              <a:t>Reed beds and wetlands</a:t>
            </a:r>
          </a:p>
          <a:p>
            <a:pPr>
              <a:spcBef>
                <a:spcPts val="600"/>
              </a:spcBef>
              <a:buFont typeface="Wingdings" pitchFamily="2" charset="2"/>
              <a:buChar char="§"/>
            </a:pPr>
            <a:r>
              <a:rPr lang="en-IE" sz="2000" dirty="0"/>
              <a:t>Stabilization ponds</a:t>
            </a:r>
          </a:p>
          <a:p>
            <a:pPr>
              <a:spcBef>
                <a:spcPts val="600"/>
              </a:spcBef>
              <a:buFont typeface="Wingdings" pitchFamily="2" charset="2"/>
              <a:buChar char="§"/>
            </a:pPr>
            <a:r>
              <a:rPr lang="en-IE" sz="2000" dirty="0"/>
              <a:t>Anaerobic digestion</a:t>
            </a:r>
          </a:p>
        </p:txBody>
      </p:sp>
      <p:sp>
        <p:nvSpPr>
          <p:cNvPr id="4" name="TextBox 3"/>
          <p:cNvSpPr txBox="1"/>
          <p:nvPr/>
        </p:nvSpPr>
        <p:spPr>
          <a:xfrm>
            <a:off x="500945" y="1311694"/>
            <a:ext cx="7200800" cy="461665"/>
          </a:xfrm>
          <a:prstGeom prst="rect">
            <a:avLst/>
          </a:prstGeom>
          <a:noFill/>
        </p:spPr>
        <p:txBody>
          <a:bodyPr wrap="square" rtlCol="0">
            <a:spAutoFit/>
          </a:bodyPr>
          <a:lstStyle/>
          <a:p>
            <a:r>
              <a:rPr lang="en-IE" sz="2400" b="1" dirty="0">
                <a:solidFill>
                  <a:srgbClr val="160AB6"/>
                </a:solidFill>
              </a:rPr>
              <a:t>Unit processes in wastewater treatmen</a:t>
            </a:r>
            <a:r>
              <a:rPr lang="en-IE" sz="2400" b="1" dirty="0">
                <a:solidFill>
                  <a:srgbClr val="230BB5"/>
                </a:solidFill>
              </a:rPr>
              <a:t>t</a:t>
            </a:r>
          </a:p>
        </p:txBody>
      </p:sp>
      <p:sp>
        <p:nvSpPr>
          <p:cNvPr id="6" name="Title 5"/>
          <p:cNvSpPr txBox="1">
            <a:spLocks/>
          </p:cNvSpPr>
          <p:nvPr/>
        </p:nvSpPr>
        <p:spPr>
          <a:xfrm>
            <a:off x="1107434" y="267274"/>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7" name="Picture 6">
            <a:extLst>
              <a:ext uri="{FF2B5EF4-FFF2-40B4-BE49-F238E27FC236}">
                <a16:creationId xmlns:a16="http://schemas.microsoft.com/office/drawing/2014/main" id="{8568DC8B-17CC-4FBD-91AB-C8068829D2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0564" y="1124744"/>
            <a:ext cx="7848872" cy="4062651"/>
          </a:xfrm>
          <a:prstGeom prst="rect">
            <a:avLst/>
          </a:prstGeom>
          <a:noFill/>
        </p:spPr>
        <p:txBody>
          <a:bodyPr wrap="square" rtlCol="0">
            <a:spAutoFit/>
          </a:bodyPr>
          <a:lstStyle/>
          <a:p>
            <a:pPr>
              <a:spcBef>
                <a:spcPts val="600"/>
              </a:spcBef>
            </a:pPr>
            <a:r>
              <a:rPr lang="en-IE" sz="2000" b="1" dirty="0">
                <a:solidFill>
                  <a:srgbClr val="230BB5"/>
                </a:solidFill>
              </a:rPr>
              <a:t>Unit processes are classified into different functions:</a:t>
            </a:r>
          </a:p>
          <a:p>
            <a:pPr>
              <a:spcBef>
                <a:spcPts val="600"/>
              </a:spcBef>
            </a:pPr>
            <a:endParaRPr lang="en-IE" sz="2000" b="1" dirty="0"/>
          </a:p>
          <a:p>
            <a:pPr lvl="1">
              <a:spcBef>
                <a:spcPts val="600"/>
              </a:spcBef>
              <a:buFont typeface="Wingdings" pitchFamily="2" charset="2"/>
              <a:buChar char="Ø"/>
            </a:pPr>
            <a:r>
              <a:rPr lang="en-IE" sz="2000" dirty="0"/>
              <a:t>Preliminary treatment</a:t>
            </a:r>
            <a:r>
              <a:rPr lang="en-IE" sz="2000" b="1" dirty="0">
                <a:solidFill>
                  <a:srgbClr val="00B0F0"/>
                </a:solidFill>
              </a:rPr>
              <a:t> </a:t>
            </a:r>
          </a:p>
          <a:p>
            <a:pPr lvl="1">
              <a:spcBef>
                <a:spcPts val="600"/>
              </a:spcBef>
              <a:buFont typeface="Wingdings" pitchFamily="2" charset="2"/>
              <a:buChar char="Ø"/>
            </a:pPr>
            <a:r>
              <a:rPr lang="en-IE" sz="2000" dirty="0"/>
              <a:t>Primary (sedimentation) treatment</a:t>
            </a:r>
            <a:r>
              <a:rPr lang="en-IE" sz="2000" b="1" dirty="0">
                <a:solidFill>
                  <a:srgbClr val="00B0F0"/>
                </a:solidFill>
              </a:rPr>
              <a:t> </a:t>
            </a:r>
          </a:p>
          <a:p>
            <a:pPr lvl="1">
              <a:spcBef>
                <a:spcPts val="600"/>
              </a:spcBef>
              <a:buFont typeface="Wingdings" pitchFamily="2" charset="2"/>
              <a:buChar char="Ø"/>
            </a:pPr>
            <a:r>
              <a:rPr lang="en-IE" sz="2000" dirty="0"/>
              <a:t>Secondary (biological) treatment</a:t>
            </a:r>
            <a:r>
              <a:rPr lang="en-IE" sz="2000" b="1" dirty="0">
                <a:solidFill>
                  <a:srgbClr val="00B0F0"/>
                </a:solidFill>
              </a:rPr>
              <a:t> </a:t>
            </a:r>
          </a:p>
          <a:p>
            <a:pPr lvl="1">
              <a:spcBef>
                <a:spcPts val="600"/>
              </a:spcBef>
              <a:buFont typeface="Wingdings" pitchFamily="2" charset="2"/>
              <a:buChar char="Ø"/>
            </a:pPr>
            <a:r>
              <a:rPr lang="en-IE" sz="2000" dirty="0"/>
              <a:t>Tertiary treatment </a:t>
            </a:r>
            <a:r>
              <a:rPr lang="en-IE" sz="2000" b="1" dirty="0">
                <a:solidFill>
                  <a:srgbClr val="00B0F0"/>
                </a:solidFill>
              </a:rPr>
              <a:t> </a:t>
            </a:r>
          </a:p>
          <a:p>
            <a:pPr lvl="1">
              <a:spcBef>
                <a:spcPts val="600"/>
              </a:spcBef>
              <a:buFont typeface="Wingdings" pitchFamily="2" charset="2"/>
              <a:buChar char="Ø"/>
            </a:pPr>
            <a:r>
              <a:rPr lang="en-IE" sz="2000" dirty="0"/>
              <a:t>Sludge treatment</a:t>
            </a:r>
          </a:p>
          <a:p>
            <a:pPr lvl="1">
              <a:spcBef>
                <a:spcPts val="600"/>
              </a:spcBef>
            </a:pPr>
            <a:endParaRPr lang="en-IE" sz="2000" b="1" dirty="0">
              <a:solidFill>
                <a:srgbClr val="00B0F0"/>
              </a:solidFill>
            </a:endParaRPr>
          </a:p>
          <a:p>
            <a:pPr>
              <a:spcBef>
                <a:spcPts val="600"/>
              </a:spcBef>
            </a:pPr>
            <a:r>
              <a:rPr lang="en-IE" sz="2000" dirty="0"/>
              <a:t>Not all of these processes or stages will be present – depends on nature of wastewater and degree of treatment required.</a:t>
            </a:r>
          </a:p>
          <a:p>
            <a:endParaRPr lang="en-IE" dirty="0"/>
          </a:p>
        </p:txBody>
      </p:sp>
      <p:sp>
        <p:nvSpPr>
          <p:cNvPr id="4"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5" name="Picture 4">
            <a:extLst>
              <a:ext uri="{FF2B5EF4-FFF2-40B4-BE49-F238E27FC236}">
                <a16:creationId xmlns:a16="http://schemas.microsoft.com/office/drawing/2014/main" id="{D8D8FBB8-674A-4D3D-A512-AB243F3384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7704" y="1090083"/>
            <a:ext cx="5688632" cy="400110"/>
          </a:xfrm>
          <a:prstGeom prst="rect">
            <a:avLst/>
          </a:prstGeom>
          <a:noFill/>
        </p:spPr>
        <p:txBody>
          <a:bodyPr wrap="square" rtlCol="0">
            <a:spAutoFit/>
          </a:bodyPr>
          <a:lstStyle/>
          <a:p>
            <a:r>
              <a:rPr lang="en-IE" sz="2000" dirty="0"/>
              <a:t>Generalized layout of simple sewage treatment plant</a:t>
            </a:r>
          </a:p>
        </p:txBody>
      </p:sp>
      <p:pic>
        <p:nvPicPr>
          <p:cNvPr id="4" name="Picture 3" descr="bio4.gif"/>
          <p:cNvPicPr>
            <a:picLocks noChangeAspect="1"/>
          </p:cNvPicPr>
          <p:nvPr/>
        </p:nvPicPr>
        <p:blipFill>
          <a:blip r:embed="rId2" cstate="print"/>
          <a:stretch>
            <a:fillRect/>
          </a:stretch>
        </p:blipFill>
        <p:spPr>
          <a:xfrm>
            <a:off x="188368" y="1471229"/>
            <a:ext cx="8766822" cy="5386771"/>
          </a:xfrm>
          <a:prstGeom prst="rect">
            <a:avLst/>
          </a:prstGeom>
        </p:spPr>
      </p:pic>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7" name="Picture 6">
            <a:extLst>
              <a:ext uri="{FF2B5EF4-FFF2-40B4-BE49-F238E27FC236}">
                <a16:creationId xmlns:a16="http://schemas.microsoft.com/office/drawing/2014/main" id="{618F0BFB-40FD-4CCD-92F4-69B1214985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Screw pumps"/>
          <p:cNvPicPr>
            <a:picLocks noChangeAspect="1" noChangeArrowheads="1"/>
          </p:cNvPicPr>
          <p:nvPr/>
        </p:nvPicPr>
        <p:blipFill>
          <a:blip r:embed="rId2" cstate="print"/>
          <a:srcRect/>
          <a:stretch>
            <a:fillRect/>
          </a:stretch>
        </p:blipFill>
        <p:spPr bwMode="auto">
          <a:xfrm>
            <a:off x="1331640" y="851848"/>
            <a:ext cx="3978548" cy="5817239"/>
          </a:xfrm>
          <a:prstGeom prst="rect">
            <a:avLst/>
          </a:prstGeom>
          <a:noFill/>
        </p:spPr>
      </p:pic>
      <p:sp>
        <p:nvSpPr>
          <p:cNvPr id="15365" name="Text Box 5"/>
          <p:cNvSpPr txBox="1">
            <a:spLocks noChangeArrowheads="1"/>
          </p:cNvSpPr>
          <p:nvPr/>
        </p:nvSpPr>
        <p:spPr bwMode="auto">
          <a:xfrm>
            <a:off x="5508625" y="2349500"/>
            <a:ext cx="3313113" cy="2246769"/>
          </a:xfrm>
          <a:prstGeom prst="rect">
            <a:avLst/>
          </a:prstGeom>
          <a:noFill/>
          <a:ln w="9525">
            <a:noFill/>
            <a:miter lim="800000"/>
            <a:headEnd/>
            <a:tailEnd/>
          </a:ln>
          <a:effectLst/>
        </p:spPr>
        <p:txBody>
          <a:bodyPr>
            <a:spAutoFit/>
          </a:bodyPr>
          <a:lstStyle/>
          <a:p>
            <a:pPr>
              <a:spcBef>
                <a:spcPct val="50000"/>
              </a:spcBef>
            </a:pPr>
            <a:r>
              <a:rPr lang="en-IE" sz="2000" dirty="0"/>
              <a:t>Ideally the wastewater flows through plants by gravity.  So unless on a hill side, a hydraulic head will have to be created using </a:t>
            </a:r>
            <a:r>
              <a:rPr lang="en-IE" sz="2000" b="1" dirty="0"/>
              <a:t>screw pumps </a:t>
            </a:r>
            <a:r>
              <a:rPr lang="en-IE" sz="2000" dirty="0"/>
              <a:t>to provide sufficient hydraulic head from incoming sewers</a:t>
            </a:r>
            <a:endParaRPr lang="en-GB" sz="2000" dirty="0"/>
          </a:p>
        </p:txBody>
      </p:sp>
      <p:sp>
        <p:nvSpPr>
          <p:cNvPr id="5"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6" name="Picture 5">
            <a:extLst>
              <a:ext uri="{FF2B5EF4-FFF2-40B4-BE49-F238E27FC236}">
                <a16:creationId xmlns:a16="http://schemas.microsoft.com/office/drawing/2014/main" id="{CFED8D23-CDE8-488F-A6ED-9689E482F5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638" y="958776"/>
            <a:ext cx="7128792" cy="2215991"/>
          </a:xfrm>
          <a:prstGeom prst="rect">
            <a:avLst/>
          </a:prstGeom>
          <a:noFill/>
        </p:spPr>
        <p:txBody>
          <a:bodyPr wrap="square" rtlCol="0">
            <a:spAutoFit/>
          </a:bodyPr>
          <a:lstStyle/>
          <a:p>
            <a:r>
              <a:rPr lang="en-IE" sz="2400" b="1" dirty="0">
                <a:solidFill>
                  <a:srgbClr val="160AB6"/>
                </a:solidFill>
              </a:rPr>
              <a:t>Preliminary Treatment</a:t>
            </a:r>
          </a:p>
          <a:p>
            <a:endParaRPr lang="en-IE" sz="2400" dirty="0">
              <a:solidFill>
                <a:srgbClr val="00B0F0"/>
              </a:solidFill>
            </a:endParaRPr>
          </a:p>
          <a:p>
            <a:pPr>
              <a:buFont typeface="Wingdings" pitchFamily="2" charset="2"/>
              <a:buChar char="Ø"/>
            </a:pPr>
            <a:r>
              <a:rPr lang="en-IE" dirty="0"/>
              <a:t>Gross solids</a:t>
            </a:r>
          </a:p>
          <a:p>
            <a:pPr>
              <a:buFont typeface="Wingdings" pitchFamily="2" charset="2"/>
              <a:buChar char="Ø"/>
            </a:pPr>
            <a:r>
              <a:rPr lang="en-IE" dirty="0"/>
              <a:t>Grit removal</a:t>
            </a:r>
          </a:p>
          <a:p>
            <a:pPr>
              <a:buFont typeface="Wingdings" pitchFamily="2" charset="2"/>
              <a:buChar char="Ø"/>
            </a:pPr>
            <a:r>
              <a:rPr lang="en-IE" dirty="0"/>
              <a:t>Oil and Grease</a:t>
            </a:r>
          </a:p>
          <a:p>
            <a:pPr>
              <a:buFont typeface="Wingdings" pitchFamily="2" charset="2"/>
              <a:buChar char="Ø"/>
            </a:pPr>
            <a:r>
              <a:rPr lang="en-IE" dirty="0"/>
              <a:t>Storm water</a:t>
            </a:r>
          </a:p>
          <a:p>
            <a:pPr>
              <a:buFont typeface="Wingdings" pitchFamily="2" charset="2"/>
              <a:buChar char="Ø"/>
            </a:pPr>
            <a:r>
              <a:rPr lang="en-IE" dirty="0"/>
              <a:t>Pre-treatment of industrial wastewaters</a:t>
            </a:r>
          </a:p>
        </p:txBody>
      </p:sp>
      <p:pic>
        <p:nvPicPr>
          <p:cNvPr id="3" name="Picture 7" descr="bar screen 4"/>
          <p:cNvPicPr>
            <a:picLocks noChangeAspect="1" noChangeArrowheads="1"/>
          </p:cNvPicPr>
          <p:nvPr/>
        </p:nvPicPr>
        <p:blipFill>
          <a:blip r:embed="rId2" cstate="print"/>
          <a:srcRect/>
          <a:stretch>
            <a:fillRect/>
          </a:stretch>
        </p:blipFill>
        <p:spPr bwMode="auto">
          <a:xfrm>
            <a:off x="5137922" y="924226"/>
            <a:ext cx="3654425" cy="4872038"/>
          </a:xfrm>
          <a:prstGeom prst="rect">
            <a:avLst/>
          </a:prstGeom>
          <a:noFill/>
        </p:spPr>
      </p:pic>
      <p:pic>
        <p:nvPicPr>
          <p:cNvPr id="4" name="Picture 5" descr="bar screen 3"/>
          <p:cNvPicPr>
            <a:picLocks noChangeAspect="1" noChangeArrowheads="1"/>
          </p:cNvPicPr>
          <p:nvPr/>
        </p:nvPicPr>
        <p:blipFill>
          <a:blip r:embed="rId3" cstate="print"/>
          <a:srcRect/>
          <a:stretch>
            <a:fillRect/>
          </a:stretch>
        </p:blipFill>
        <p:spPr bwMode="auto">
          <a:xfrm>
            <a:off x="395536" y="3645024"/>
            <a:ext cx="3816350" cy="2509837"/>
          </a:xfrm>
          <a:prstGeom prst="rect">
            <a:avLst/>
          </a:prstGeom>
          <a:noFill/>
        </p:spPr>
      </p:pic>
      <p:sp>
        <p:nvSpPr>
          <p:cNvPr id="7"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8" name="Picture 7">
            <a:extLst>
              <a:ext uri="{FF2B5EF4-FFF2-40B4-BE49-F238E27FC236}">
                <a16:creationId xmlns:a16="http://schemas.microsoft.com/office/drawing/2014/main" id="{85709A89-1A78-4058-BBF4-0251F84368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bar screen 2"/>
          <p:cNvPicPr>
            <a:picLocks noChangeAspect="1" noChangeArrowheads="1"/>
          </p:cNvPicPr>
          <p:nvPr/>
        </p:nvPicPr>
        <p:blipFill>
          <a:blip r:embed="rId2" cstate="print"/>
          <a:srcRect/>
          <a:stretch>
            <a:fillRect/>
          </a:stretch>
        </p:blipFill>
        <p:spPr bwMode="auto">
          <a:xfrm>
            <a:off x="539750" y="5300663"/>
            <a:ext cx="1655763" cy="1241425"/>
          </a:xfrm>
          <a:prstGeom prst="rect">
            <a:avLst/>
          </a:prstGeom>
          <a:noFill/>
        </p:spPr>
      </p:pic>
      <p:pic>
        <p:nvPicPr>
          <p:cNvPr id="3077" name="Picture 5" descr="bar screen 3"/>
          <p:cNvPicPr>
            <a:picLocks noChangeAspect="1" noChangeArrowheads="1"/>
          </p:cNvPicPr>
          <p:nvPr/>
        </p:nvPicPr>
        <p:blipFill>
          <a:blip r:embed="rId3" cstate="print"/>
          <a:srcRect/>
          <a:stretch>
            <a:fillRect/>
          </a:stretch>
        </p:blipFill>
        <p:spPr bwMode="auto">
          <a:xfrm>
            <a:off x="323850" y="1125538"/>
            <a:ext cx="3816350" cy="2509837"/>
          </a:xfrm>
          <a:prstGeom prst="rect">
            <a:avLst/>
          </a:prstGeom>
          <a:noFill/>
        </p:spPr>
      </p:pic>
      <p:pic>
        <p:nvPicPr>
          <p:cNvPr id="3079" name="Picture 7" descr="bar screen 4"/>
          <p:cNvPicPr>
            <a:picLocks noChangeAspect="1" noChangeArrowheads="1"/>
          </p:cNvPicPr>
          <p:nvPr/>
        </p:nvPicPr>
        <p:blipFill>
          <a:blip r:embed="rId4" cstate="print"/>
          <a:srcRect/>
          <a:stretch>
            <a:fillRect/>
          </a:stretch>
        </p:blipFill>
        <p:spPr bwMode="auto">
          <a:xfrm>
            <a:off x="5148263" y="333375"/>
            <a:ext cx="3654425" cy="4872038"/>
          </a:xfrm>
          <a:prstGeom prst="rect">
            <a:avLst/>
          </a:prstGeom>
          <a:noFill/>
        </p:spPr>
      </p:pic>
      <p:sp>
        <p:nvSpPr>
          <p:cNvPr id="3080" name="Text Box 8"/>
          <p:cNvSpPr txBox="1">
            <a:spLocks noChangeArrowheads="1"/>
          </p:cNvSpPr>
          <p:nvPr/>
        </p:nvSpPr>
        <p:spPr bwMode="auto">
          <a:xfrm>
            <a:off x="6372201" y="5690542"/>
            <a:ext cx="1728192" cy="461665"/>
          </a:xfrm>
          <a:prstGeom prst="rect">
            <a:avLst/>
          </a:prstGeom>
          <a:noFill/>
          <a:ln w="9525">
            <a:noFill/>
            <a:miter lim="800000"/>
            <a:headEnd/>
            <a:tailEnd/>
          </a:ln>
          <a:effectLst/>
        </p:spPr>
        <p:txBody>
          <a:bodyPr wrap="square">
            <a:spAutoFit/>
          </a:bodyPr>
          <a:lstStyle/>
          <a:p>
            <a:pPr>
              <a:spcBef>
                <a:spcPct val="50000"/>
              </a:spcBef>
            </a:pPr>
            <a:r>
              <a:rPr lang="en-IE" sz="2400" b="1" dirty="0">
                <a:solidFill>
                  <a:srgbClr val="160AB6"/>
                </a:solidFill>
              </a:rPr>
              <a:t>Screening</a:t>
            </a:r>
            <a:endParaRPr lang="en-US" sz="2400" b="1" dirty="0">
              <a:solidFill>
                <a:srgbClr val="160AB6"/>
              </a:solidFill>
            </a:endParaRPr>
          </a:p>
        </p:txBody>
      </p:sp>
      <p:sp>
        <p:nvSpPr>
          <p:cNvPr id="3081" name="Text Box 9"/>
          <p:cNvSpPr txBox="1">
            <a:spLocks noChangeArrowheads="1"/>
          </p:cNvSpPr>
          <p:nvPr/>
        </p:nvSpPr>
        <p:spPr bwMode="auto">
          <a:xfrm>
            <a:off x="611188" y="3789363"/>
            <a:ext cx="3673475" cy="366712"/>
          </a:xfrm>
          <a:prstGeom prst="rect">
            <a:avLst/>
          </a:prstGeom>
          <a:noFill/>
          <a:ln w="9525">
            <a:noFill/>
            <a:miter lim="800000"/>
            <a:headEnd/>
            <a:tailEnd/>
          </a:ln>
          <a:effectLst/>
        </p:spPr>
        <p:txBody>
          <a:bodyPr>
            <a:spAutoFit/>
          </a:bodyPr>
          <a:lstStyle/>
          <a:p>
            <a:pPr>
              <a:spcBef>
                <a:spcPct val="50000"/>
              </a:spcBef>
            </a:pPr>
            <a:r>
              <a:rPr lang="en-IE"/>
              <a:t>Vertical bar</a:t>
            </a:r>
            <a:endParaRPr lang="en-US"/>
          </a:p>
        </p:txBody>
      </p:sp>
      <p:sp>
        <p:nvSpPr>
          <p:cNvPr id="3082" name="Text Box 10"/>
          <p:cNvSpPr txBox="1">
            <a:spLocks noChangeArrowheads="1"/>
          </p:cNvSpPr>
          <p:nvPr/>
        </p:nvSpPr>
        <p:spPr bwMode="auto">
          <a:xfrm>
            <a:off x="250825" y="4652963"/>
            <a:ext cx="2087563" cy="366712"/>
          </a:xfrm>
          <a:prstGeom prst="rect">
            <a:avLst/>
          </a:prstGeom>
          <a:noFill/>
          <a:ln w="9525">
            <a:noFill/>
            <a:miter lim="800000"/>
            <a:headEnd/>
            <a:tailEnd/>
          </a:ln>
          <a:effectLst/>
        </p:spPr>
        <p:txBody>
          <a:bodyPr>
            <a:spAutoFit/>
          </a:bodyPr>
          <a:lstStyle/>
          <a:p>
            <a:pPr>
              <a:spcBef>
                <a:spcPct val="50000"/>
              </a:spcBef>
            </a:pPr>
            <a:r>
              <a:rPr lang="en-IE"/>
              <a:t>Rotating drum</a:t>
            </a:r>
            <a:endParaRPr lang="en-US"/>
          </a:p>
        </p:txBody>
      </p:sp>
      <p:pic>
        <p:nvPicPr>
          <p:cNvPr id="3083" name="Picture 11" descr="rotary dum screen"/>
          <p:cNvPicPr>
            <a:picLocks noChangeAspect="1" noChangeArrowheads="1"/>
          </p:cNvPicPr>
          <p:nvPr/>
        </p:nvPicPr>
        <p:blipFill>
          <a:blip r:embed="rId5" cstate="print"/>
          <a:srcRect/>
          <a:stretch>
            <a:fillRect/>
          </a:stretch>
        </p:blipFill>
        <p:spPr bwMode="auto">
          <a:xfrm>
            <a:off x="2700338" y="4932363"/>
            <a:ext cx="2232025" cy="1560512"/>
          </a:xfrm>
          <a:prstGeom prst="rect">
            <a:avLst/>
          </a:prstGeom>
          <a:noFill/>
        </p:spPr>
      </p:pic>
      <p:sp>
        <p:nvSpPr>
          <p:cNvPr id="10"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11" name="Picture 10">
            <a:extLst>
              <a:ext uri="{FF2B5EF4-FFF2-40B4-BE49-F238E27FC236}">
                <a16:creationId xmlns:a16="http://schemas.microsoft.com/office/drawing/2014/main" id="{4E5DEB9E-C6D7-4A86-8381-02406D00081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bar screen 5"/>
          <p:cNvPicPr>
            <a:picLocks noChangeAspect="1" noChangeArrowheads="1"/>
          </p:cNvPicPr>
          <p:nvPr/>
        </p:nvPicPr>
        <p:blipFill>
          <a:blip r:embed="rId2" cstate="print"/>
          <a:srcRect/>
          <a:stretch>
            <a:fillRect/>
          </a:stretch>
        </p:blipFill>
        <p:spPr bwMode="auto">
          <a:xfrm>
            <a:off x="1331913" y="732203"/>
            <a:ext cx="6913562" cy="4316413"/>
          </a:xfrm>
          <a:prstGeom prst="rect">
            <a:avLst/>
          </a:prstGeom>
          <a:noFill/>
        </p:spPr>
      </p:pic>
      <p:pic>
        <p:nvPicPr>
          <p:cNvPr id="8197" name="Picture 5" descr="radialscreen"/>
          <p:cNvPicPr>
            <a:picLocks noChangeAspect="1" noChangeArrowheads="1"/>
          </p:cNvPicPr>
          <p:nvPr/>
        </p:nvPicPr>
        <p:blipFill>
          <a:blip r:embed="rId3" cstate="print"/>
          <a:srcRect/>
          <a:stretch>
            <a:fillRect/>
          </a:stretch>
        </p:blipFill>
        <p:spPr bwMode="auto">
          <a:xfrm>
            <a:off x="2411760" y="4772025"/>
            <a:ext cx="3390900" cy="2085975"/>
          </a:xfrm>
          <a:prstGeom prst="rect">
            <a:avLst/>
          </a:prstGeom>
          <a:noFill/>
        </p:spPr>
      </p:pic>
      <p:sp>
        <p:nvSpPr>
          <p:cNvPr id="5" name="Title 5"/>
          <p:cNvSpPr txBox="1">
            <a:spLocks/>
          </p:cNvSpPr>
          <p:nvPr/>
        </p:nvSpPr>
        <p:spPr>
          <a:xfrm>
            <a:off x="1107434" y="249153"/>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6" name="Picture 5">
            <a:extLst>
              <a:ext uri="{FF2B5EF4-FFF2-40B4-BE49-F238E27FC236}">
                <a16:creationId xmlns:a16="http://schemas.microsoft.com/office/drawing/2014/main" id="{AC705F61-0B2E-4D35-A1DE-4FCE540395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grit removal 1"/>
          <p:cNvPicPr>
            <a:picLocks noChangeAspect="1" noChangeArrowheads="1"/>
          </p:cNvPicPr>
          <p:nvPr/>
        </p:nvPicPr>
        <p:blipFill>
          <a:blip r:embed="rId2" cstate="print"/>
          <a:srcRect/>
          <a:stretch>
            <a:fillRect/>
          </a:stretch>
        </p:blipFill>
        <p:spPr bwMode="auto">
          <a:xfrm>
            <a:off x="605087" y="1062427"/>
            <a:ext cx="3455988" cy="2592388"/>
          </a:xfrm>
          <a:prstGeom prst="rect">
            <a:avLst/>
          </a:prstGeom>
          <a:noFill/>
        </p:spPr>
      </p:pic>
      <p:pic>
        <p:nvPicPr>
          <p:cNvPr id="9221" name="Picture 5" descr="grit removal 2"/>
          <p:cNvPicPr>
            <a:picLocks noChangeAspect="1" noChangeArrowheads="1"/>
          </p:cNvPicPr>
          <p:nvPr/>
        </p:nvPicPr>
        <p:blipFill>
          <a:blip r:embed="rId3" cstate="print"/>
          <a:srcRect/>
          <a:stretch>
            <a:fillRect/>
          </a:stretch>
        </p:blipFill>
        <p:spPr bwMode="auto">
          <a:xfrm>
            <a:off x="4381500" y="3105150"/>
            <a:ext cx="4762500" cy="3752850"/>
          </a:xfrm>
          <a:prstGeom prst="rect">
            <a:avLst/>
          </a:prstGeom>
          <a:noFill/>
        </p:spPr>
      </p:pic>
      <p:pic>
        <p:nvPicPr>
          <p:cNvPr id="9222" name="Picture 6" descr="grit separation channel"/>
          <p:cNvPicPr>
            <a:picLocks noChangeAspect="1" noChangeArrowheads="1"/>
          </p:cNvPicPr>
          <p:nvPr/>
        </p:nvPicPr>
        <p:blipFill>
          <a:blip r:embed="rId4" cstate="print"/>
          <a:srcRect/>
          <a:stretch>
            <a:fillRect/>
          </a:stretch>
        </p:blipFill>
        <p:spPr bwMode="auto">
          <a:xfrm>
            <a:off x="340768" y="3717032"/>
            <a:ext cx="1992313" cy="2997200"/>
          </a:xfrm>
          <a:prstGeom prst="rect">
            <a:avLst/>
          </a:prstGeom>
          <a:noFill/>
        </p:spPr>
      </p:pic>
      <p:sp>
        <p:nvSpPr>
          <p:cNvPr id="9223" name="Text Box 7"/>
          <p:cNvSpPr txBox="1">
            <a:spLocks noChangeArrowheads="1"/>
          </p:cNvSpPr>
          <p:nvPr/>
        </p:nvSpPr>
        <p:spPr bwMode="auto">
          <a:xfrm>
            <a:off x="4788024" y="1340768"/>
            <a:ext cx="4175125" cy="461665"/>
          </a:xfrm>
          <a:prstGeom prst="rect">
            <a:avLst/>
          </a:prstGeom>
          <a:noFill/>
          <a:ln w="9525">
            <a:noFill/>
            <a:miter lim="800000"/>
            <a:headEnd/>
            <a:tailEnd/>
          </a:ln>
          <a:effectLst/>
        </p:spPr>
        <p:txBody>
          <a:bodyPr>
            <a:spAutoFit/>
          </a:bodyPr>
          <a:lstStyle/>
          <a:p>
            <a:pPr>
              <a:spcBef>
                <a:spcPct val="50000"/>
              </a:spcBef>
            </a:pPr>
            <a:r>
              <a:rPr lang="en-IE" sz="2400" b="1" dirty="0">
                <a:solidFill>
                  <a:srgbClr val="160AB6"/>
                </a:solidFill>
              </a:rPr>
              <a:t>Grit separation</a:t>
            </a:r>
          </a:p>
        </p:txBody>
      </p:sp>
      <p:sp>
        <p:nvSpPr>
          <p:cNvPr id="9" name="Title 5"/>
          <p:cNvSpPr txBox="1">
            <a:spLocks/>
          </p:cNvSpPr>
          <p:nvPr/>
        </p:nvSpPr>
        <p:spPr>
          <a:xfrm>
            <a:off x="1115616" y="269549"/>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8" name="Picture 7">
            <a:extLst>
              <a:ext uri="{FF2B5EF4-FFF2-40B4-BE49-F238E27FC236}">
                <a16:creationId xmlns:a16="http://schemas.microsoft.com/office/drawing/2014/main" id="{D81D540C-FCF4-46A8-A86B-071858F047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detritor"/>
          <p:cNvPicPr>
            <a:picLocks noChangeAspect="1" noChangeArrowheads="1"/>
          </p:cNvPicPr>
          <p:nvPr/>
        </p:nvPicPr>
        <p:blipFill>
          <a:blip r:embed="rId2" cstate="print"/>
          <a:srcRect/>
          <a:stretch>
            <a:fillRect/>
          </a:stretch>
        </p:blipFill>
        <p:spPr bwMode="auto">
          <a:xfrm>
            <a:off x="611188" y="1196975"/>
            <a:ext cx="7920037" cy="5160963"/>
          </a:xfrm>
          <a:prstGeom prst="rect">
            <a:avLst/>
          </a:prstGeom>
          <a:noFill/>
        </p:spPr>
      </p:pic>
      <p:sp>
        <p:nvSpPr>
          <p:cNvPr id="12294" name="Text Box 6"/>
          <p:cNvSpPr txBox="1">
            <a:spLocks noChangeArrowheads="1"/>
          </p:cNvSpPr>
          <p:nvPr/>
        </p:nvSpPr>
        <p:spPr bwMode="auto">
          <a:xfrm>
            <a:off x="1258888" y="695626"/>
            <a:ext cx="6553200" cy="457200"/>
          </a:xfrm>
          <a:prstGeom prst="rect">
            <a:avLst/>
          </a:prstGeom>
          <a:noFill/>
          <a:ln w="9525">
            <a:noFill/>
            <a:miter lim="800000"/>
            <a:headEnd/>
            <a:tailEnd/>
          </a:ln>
          <a:effectLst/>
        </p:spPr>
        <p:txBody>
          <a:bodyPr>
            <a:spAutoFit/>
          </a:bodyPr>
          <a:lstStyle/>
          <a:p>
            <a:pPr algn="ctr">
              <a:spcBef>
                <a:spcPct val="50000"/>
              </a:spcBef>
            </a:pPr>
            <a:r>
              <a:rPr lang="en-IE" sz="2400" dirty="0"/>
              <a:t>Grit Separation using a </a:t>
            </a:r>
            <a:r>
              <a:rPr lang="en-IE" sz="2400" dirty="0" err="1"/>
              <a:t>Detritor</a:t>
            </a:r>
            <a:endParaRPr lang="en-GB" sz="2400" dirty="0"/>
          </a:p>
        </p:txBody>
      </p:sp>
      <p:sp>
        <p:nvSpPr>
          <p:cNvPr id="5"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6" name="Picture 5">
            <a:extLst>
              <a:ext uri="{FF2B5EF4-FFF2-40B4-BE49-F238E27FC236}">
                <a16:creationId xmlns:a16="http://schemas.microsoft.com/office/drawing/2014/main" id="{3AF96041-C77B-4D02-88E1-4A771CB1F2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defelection baffles"/>
          <p:cNvPicPr>
            <a:picLocks noChangeAspect="1" noChangeArrowheads="1"/>
          </p:cNvPicPr>
          <p:nvPr/>
        </p:nvPicPr>
        <p:blipFill>
          <a:blip r:embed="rId2" cstate="print"/>
          <a:srcRect/>
          <a:stretch>
            <a:fillRect/>
          </a:stretch>
        </p:blipFill>
        <p:spPr bwMode="auto">
          <a:xfrm>
            <a:off x="198442" y="924226"/>
            <a:ext cx="5649912" cy="3657600"/>
          </a:xfrm>
          <a:prstGeom prst="rect">
            <a:avLst/>
          </a:prstGeom>
          <a:noFill/>
        </p:spPr>
      </p:pic>
      <p:pic>
        <p:nvPicPr>
          <p:cNvPr id="13317" name="Picture 5" descr="classifier"/>
          <p:cNvPicPr>
            <a:picLocks noChangeAspect="1" noChangeArrowheads="1"/>
          </p:cNvPicPr>
          <p:nvPr/>
        </p:nvPicPr>
        <p:blipFill>
          <a:blip r:embed="rId3" cstate="print"/>
          <a:srcRect/>
          <a:stretch>
            <a:fillRect/>
          </a:stretch>
        </p:blipFill>
        <p:spPr bwMode="auto">
          <a:xfrm>
            <a:off x="5486400" y="936869"/>
            <a:ext cx="3657600" cy="5572125"/>
          </a:xfrm>
          <a:prstGeom prst="rect">
            <a:avLst/>
          </a:prstGeom>
          <a:noFill/>
        </p:spPr>
      </p:pic>
      <p:sp>
        <p:nvSpPr>
          <p:cNvPr id="13318" name="Text Box 6"/>
          <p:cNvSpPr txBox="1">
            <a:spLocks noChangeArrowheads="1"/>
          </p:cNvSpPr>
          <p:nvPr/>
        </p:nvSpPr>
        <p:spPr bwMode="auto">
          <a:xfrm>
            <a:off x="250825" y="4292600"/>
            <a:ext cx="5041900" cy="1739900"/>
          </a:xfrm>
          <a:prstGeom prst="rect">
            <a:avLst/>
          </a:prstGeom>
          <a:noFill/>
          <a:ln w="9525">
            <a:noFill/>
            <a:miter lim="800000"/>
            <a:headEnd/>
            <a:tailEnd/>
          </a:ln>
          <a:effectLst/>
        </p:spPr>
        <p:txBody>
          <a:bodyPr>
            <a:spAutoFit/>
          </a:bodyPr>
          <a:lstStyle/>
          <a:p>
            <a:pPr>
              <a:spcBef>
                <a:spcPct val="50000"/>
              </a:spcBef>
            </a:pPr>
            <a:endParaRPr lang="en-IE"/>
          </a:p>
          <a:p>
            <a:pPr>
              <a:spcBef>
                <a:spcPct val="50000"/>
              </a:spcBef>
            </a:pPr>
            <a:r>
              <a:rPr lang="en-IE" sz="2400"/>
              <a:t>The Detritor</a:t>
            </a:r>
          </a:p>
          <a:p>
            <a:pPr>
              <a:spcBef>
                <a:spcPct val="50000"/>
              </a:spcBef>
            </a:pPr>
            <a:r>
              <a:rPr lang="en-IE"/>
              <a:t>	Above: Deflection baffles</a:t>
            </a:r>
          </a:p>
          <a:p>
            <a:pPr>
              <a:spcBef>
                <a:spcPct val="50000"/>
              </a:spcBef>
            </a:pPr>
            <a:r>
              <a:rPr lang="en-IE"/>
              <a:t>	Left: Classifier</a:t>
            </a:r>
            <a:endParaRPr lang="en-GB"/>
          </a:p>
        </p:txBody>
      </p:sp>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7" name="Picture 6">
            <a:extLst>
              <a:ext uri="{FF2B5EF4-FFF2-40B4-BE49-F238E27FC236}">
                <a16:creationId xmlns:a16="http://schemas.microsoft.com/office/drawing/2014/main" id="{1016BAD5-54B4-444F-B3F6-362965C510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daf"/>
          <p:cNvPicPr>
            <a:picLocks noChangeAspect="1" noChangeArrowheads="1"/>
          </p:cNvPicPr>
          <p:nvPr/>
        </p:nvPicPr>
        <p:blipFill>
          <a:blip r:embed="rId2" cstate="print"/>
          <a:srcRect/>
          <a:stretch>
            <a:fillRect/>
          </a:stretch>
        </p:blipFill>
        <p:spPr bwMode="auto">
          <a:xfrm>
            <a:off x="1116013" y="1298575"/>
            <a:ext cx="6361112" cy="3921125"/>
          </a:xfrm>
          <a:prstGeom prst="rect">
            <a:avLst/>
          </a:prstGeom>
          <a:noFill/>
        </p:spPr>
      </p:pic>
      <p:sp>
        <p:nvSpPr>
          <p:cNvPr id="4"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5" name="Picture 4">
            <a:extLst>
              <a:ext uri="{FF2B5EF4-FFF2-40B4-BE49-F238E27FC236}">
                <a16:creationId xmlns:a16="http://schemas.microsoft.com/office/drawing/2014/main" id="{F249074C-BF70-4295-9F86-183352F17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
        <p:nvSpPr>
          <p:cNvPr id="6" name="TextBox 5">
            <a:extLst>
              <a:ext uri="{FF2B5EF4-FFF2-40B4-BE49-F238E27FC236}">
                <a16:creationId xmlns:a16="http://schemas.microsoft.com/office/drawing/2014/main" id="{45F0B91C-D130-4BE0-9770-52289A57CDE8}"/>
              </a:ext>
            </a:extLst>
          </p:cNvPr>
          <p:cNvSpPr txBox="1"/>
          <p:nvPr/>
        </p:nvSpPr>
        <p:spPr>
          <a:xfrm>
            <a:off x="918784" y="5759152"/>
            <a:ext cx="7920880" cy="461665"/>
          </a:xfrm>
          <a:prstGeom prst="rect">
            <a:avLst/>
          </a:prstGeom>
          <a:noFill/>
        </p:spPr>
        <p:txBody>
          <a:bodyPr wrap="square" rtlCol="0">
            <a:spAutoFit/>
          </a:bodyPr>
          <a:lstStyle/>
          <a:p>
            <a:r>
              <a:rPr lang="en-IE" sz="2400" b="1" dirty="0">
                <a:solidFill>
                  <a:srgbClr val="160AB6"/>
                </a:solidFill>
              </a:rPr>
              <a:t>Dissolved air flotation (DAF)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daf4"/>
          <p:cNvPicPr>
            <a:picLocks noChangeAspect="1" noChangeArrowheads="1"/>
          </p:cNvPicPr>
          <p:nvPr/>
        </p:nvPicPr>
        <p:blipFill>
          <a:blip r:embed="rId2" cstate="print"/>
          <a:srcRect/>
          <a:stretch>
            <a:fillRect/>
          </a:stretch>
        </p:blipFill>
        <p:spPr bwMode="auto">
          <a:xfrm>
            <a:off x="395288" y="1230313"/>
            <a:ext cx="3097212" cy="2349500"/>
          </a:xfrm>
          <a:prstGeom prst="rect">
            <a:avLst/>
          </a:prstGeom>
          <a:noFill/>
        </p:spPr>
      </p:pic>
      <p:pic>
        <p:nvPicPr>
          <p:cNvPr id="5125" name="Picture 5" descr="daf11"/>
          <p:cNvPicPr>
            <a:picLocks noChangeAspect="1" noChangeArrowheads="1"/>
          </p:cNvPicPr>
          <p:nvPr/>
        </p:nvPicPr>
        <p:blipFill>
          <a:blip r:embed="rId3" cstate="print"/>
          <a:srcRect/>
          <a:stretch>
            <a:fillRect/>
          </a:stretch>
        </p:blipFill>
        <p:spPr bwMode="auto">
          <a:xfrm>
            <a:off x="323850" y="4149725"/>
            <a:ext cx="4364038" cy="2395538"/>
          </a:xfrm>
          <a:prstGeom prst="rect">
            <a:avLst/>
          </a:prstGeom>
          <a:noFill/>
        </p:spPr>
      </p:pic>
      <p:pic>
        <p:nvPicPr>
          <p:cNvPr id="5126" name="Picture 6" descr="daf12"/>
          <p:cNvPicPr>
            <a:picLocks noChangeAspect="1" noChangeArrowheads="1"/>
          </p:cNvPicPr>
          <p:nvPr/>
        </p:nvPicPr>
        <p:blipFill>
          <a:blip r:embed="rId4" cstate="print"/>
          <a:srcRect/>
          <a:stretch>
            <a:fillRect/>
          </a:stretch>
        </p:blipFill>
        <p:spPr bwMode="auto">
          <a:xfrm>
            <a:off x="5435600" y="4365625"/>
            <a:ext cx="2808288" cy="2012950"/>
          </a:xfrm>
          <a:prstGeom prst="rect">
            <a:avLst/>
          </a:prstGeom>
          <a:noFill/>
        </p:spPr>
      </p:pic>
      <p:pic>
        <p:nvPicPr>
          <p:cNvPr id="5127" name="Picture 7" descr="Daf5"/>
          <p:cNvPicPr>
            <a:picLocks noChangeAspect="1" noChangeArrowheads="1"/>
          </p:cNvPicPr>
          <p:nvPr/>
        </p:nvPicPr>
        <p:blipFill>
          <a:blip r:embed="rId5" cstate="print"/>
          <a:srcRect/>
          <a:stretch>
            <a:fillRect/>
          </a:stretch>
        </p:blipFill>
        <p:spPr bwMode="auto">
          <a:xfrm>
            <a:off x="5003800" y="1412875"/>
            <a:ext cx="3255963" cy="2486025"/>
          </a:xfrm>
          <a:prstGeom prst="rect">
            <a:avLst/>
          </a:prstGeom>
          <a:noFill/>
        </p:spPr>
      </p:pic>
      <p:sp>
        <p:nvSpPr>
          <p:cNvPr id="5128" name="Text Box 8"/>
          <p:cNvSpPr txBox="1">
            <a:spLocks noChangeArrowheads="1"/>
          </p:cNvSpPr>
          <p:nvPr/>
        </p:nvSpPr>
        <p:spPr bwMode="auto">
          <a:xfrm>
            <a:off x="1799431" y="688558"/>
            <a:ext cx="7272338" cy="461665"/>
          </a:xfrm>
          <a:prstGeom prst="rect">
            <a:avLst/>
          </a:prstGeom>
          <a:noFill/>
          <a:ln w="9525">
            <a:noFill/>
            <a:miter lim="800000"/>
            <a:headEnd/>
            <a:tailEnd/>
          </a:ln>
          <a:effectLst/>
        </p:spPr>
        <p:txBody>
          <a:bodyPr>
            <a:spAutoFit/>
          </a:bodyPr>
          <a:lstStyle/>
          <a:p>
            <a:pPr>
              <a:spcBef>
                <a:spcPct val="50000"/>
              </a:spcBef>
            </a:pPr>
            <a:r>
              <a:rPr lang="en-IE" sz="2400" dirty="0"/>
              <a:t>DAF:  Rectangular or circular designs</a:t>
            </a:r>
            <a:endParaRPr lang="en-US" sz="2400" dirty="0"/>
          </a:p>
        </p:txBody>
      </p:sp>
      <p:sp>
        <p:nvSpPr>
          <p:cNvPr id="8"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11" name="Picture 10">
            <a:extLst>
              <a:ext uri="{FF2B5EF4-FFF2-40B4-BE49-F238E27FC236}">
                <a16:creationId xmlns:a16="http://schemas.microsoft.com/office/drawing/2014/main" id="{F9B2EE0A-BF3D-4EC4-BB02-7B75ADE78A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balancing"/>
          <p:cNvPicPr>
            <a:picLocks noChangeAspect="1" noChangeArrowheads="1"/>
          </p:cNvPicPr>
          <p:nvPr/>
        </p:nvPicPr>
        <p:blipFill>
          <a:blip r:embed="rId2" cstate="print"/>
          <a:srcRect/>
          <a:stretch>
            <a:fillRect/>
          </a:stretch>
        </p:blipFill>
        <p:spPr bwMode="auto">
          <a:xfrm>
            <a:off x="1116013" y="908050"/>
            <a:ext cx="7272337" cy="4725988"/>
          </a:xfrm>
          <a:prstGeom prst="rect">
            <a:avLst/>
          </a:prstGeom>
          <a:noFill/>
        </p:spPr>
      </p:pic>
      <p:sp>
        <p:nvSpPr>
          <p:cNvPr id="21510" name="Text Box 6"/>
          <p:cNvSpPr txBox="1">
            <a:spLocks noChangeArrowheads="1"/>
          </p:cNvSpPr>
          <p:nvPr/>
        </p:nvSpPr>
        <p:spPr bwMode="auto">
          <a:xfrm>
            <a:off x="1692275" y="5949950"/>
            <a:ext cx="6767513" cy="396875"/>
          </a:xfrm>
          <a:prstGeom prst="rect">
            <a:avLst/>
          </a:prstGeom>
          <a:noFill/>
          <a:ln w="9525">
            <a:noFill/>
            <a:miter lim="800000"/>
            <a:headEnd/>
            <a:tailEnd/>
          </a:ln>
          <a:effectLst/>
        </p:spPr>
        <p:txBody>
          <a:bodyPr>
            <a:spAutoFit/>
          </a:bodyPr>
          <a:lstStyle/>
          <a:p>
            <a:pPr>
              <a:spcBef>
                <a:spcPct val="50000"/>
              </a:spcBef>
            </a:pPr>
            <a:r>
              <a:rPr lang="en-IE" sz="2000"/>
              <a:t>Flow balancing/equalization and flow measurement</a:t>
            </a:r>
            <a:endParaRPr lang="en-GB" sz="2000"/>
          </a:p>
        </p:txBody>
      </p:sp>
      <p:sp>
        <p:nvSpPr>
          <p:cNvPr id="5"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6" name="Picture 5">
            <a:extLst>
              <a:ext uri="{FF2B5EF4-FFF2-40B4-BE49-F238E27FC236}">
                <a16:creationId xmlns:a16="http://schemas.microsoft.com/office/drawing/2014/main" id="{5DA7023D-2B43-4331-A27F-0A48252846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3275" y="807333"/>
            <a:ext cx="4006757" cy="461665"/>
          </a:xfrm>
          <a:prstGeom prst="rect">
            <a:avLst/>
          </a:prstGeom>
          <a:noFill/>
        </p:spPr>
        <p:txBody>
          <a:bodyPr wrap="square" rtlCol="0">
            <a:spAutoFit/>
          </a:bodyPr>
          <a:lstStyle/>
          <a:p>
            <a:r>
              <a:rPr lang="en-IE" sz="2400" b="1" dirty="0">
                <a:solidFill>
                  <a:srgbClr val="160AB6"/>
                </a:solidFill>
              </a:rPr>
              <a:t>Primary sedimentation</a:t>
            </a:r>
            <a:endParaRPr lang="en-IE" b="1" dirty="0">
              <a:solidFill>
                <a:srgbClr val="160AB6"/>
              </a:solidFill>
            </a:endParaRPr>
          </a:p>
        </p:txBody>
      </p:sp>
      <p:pic>
        <p:nvPicPr>
          <p:cNvPr id="3" name="Picture 4" descr="sed tank overview"/>
          <p:cNvPicPr>
            <a:picLocks noChangeAspect="1" noChangeArrowheads="1"/>
          </p:cNvPicPr>
          <p:nvPr/>
        </p:nvPicPr>
        <p:blipFill>
          <a:blip r:embed="rId2" cstate="print"/>
          <a:srcRect/>
          <a:stretch>
            <a:fillRect/>
          </a:stretch>
        </p:blipFill>
        <p:spPr bwMode="auto">
          <a:xfrm>
            <a:off x="251520" y="1412776"/>
            <a:ext cx="5649913" cy="3657600"/>
          </a:xfrm>
          <a:prstGeom prst="rect">
            <a:avLst/>
          </a:prstGeom>
          <a:noFill/>
        </p:spPr>
      </p:pic>
      <p:pic>
        <p:nvPicPr>
          <p:cNvPr id="4" name="Picture 5" descr="se tank empty"/>
          <p:cNvPicPr>
            <a:picLocks noChangeAspect="1" noChangeArrowheads="1"/>
          </p:cNvPicPr>
          <p:nvPr/>
        </p:nvPicPr>
        <p:blipFill>
          <a:blip r:embed="rId3" cstate="print"/>
          <a:srcRect/>
          <a:stretch>
            <a:fillRect/>
          </a:stretch>
        </p:blipFill>
        <p:spPr bwMode="auto">
          <a:xfrm>
            <a:off x="5486400" y="0"/>
            <a:ext cx="3657600" cy="5549900"/>
          </a:xfrm>
          <a:prstGeom prst="rect">
            <a:avLst/>
          </a:prstGeom>
          <a:noFill/>
        </p:spPr>
      </p:pic>
      <p:pic>
        <p:nvPicPr>
          <p:cNvPr id="5" name="Picture 4" descr="Sedimentation tank scum"/>
          <p:cNvPicPr>
            <a:picLocks noChangeAspect="1" noChangeArrowheads="1"/>
          </p:cNvPicPr>
          <p:nvPr/>
        </p:nvPicPr>
        <p:blipFill>
          <a:blip r:embed="rId4" cstate="print"/>
          <a:srcRect/>
          <a:stretch>
            <a:fillRect/>
          </a:stretch>
        </p:blipFill>
        <p:spPr bwMode="auto">
          <a:xfrm>
            <a:off x="1403648" y="4164907"/>
            <a:ext cx="4139952" cy="2693093"/>
          </a:xfrm>
          <a:prstGeom prst="rect">
            <a:avLst/>
          </a:prstGeom>
          <a:noFill/>
        </p:spPr>
      </p:pic>
      <p:sp>
        <p:nvSpPr>
          <p:cNvPr id="7"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sp>
        <p:nvSpPr>
          <p:cNvPr id="8" name="TextBox 7"/>
          <p:cNvSpPr txBox="1"/>
          <p:nvPr/>
        </p:nvSpPr>
        <p:spPr>
          <a:xfrm>
            <a:off x="5724128" y="5805264"/>
            <a:ext cx="3096344" cy="923330"/>
          </a:xfrm>
          <a:prstGeom prst="rect">
            <a:avLst/>
          </a:prstGeom>
          <a:noFill/>
        </p:spPr>
        <p:txBody>
          <a:bodyPr wrap="square" rtlCol="0">
            <a:spAutoFit/>
          </a:bodyPr>
          <a:lstStyle/>
          <a:p>
            <a:pPr algn="ctr"/>
            <a:r>
              <a:rPr lang="en-IE" dirty="0"/>
              <a:t>Removal of </a:t>
            </a:r>
            <a:r>
              <a:rPr lang="en-IE" dirty="0" err="1"/>
              <a:t>settleable</a:t>
            </a:r>
            <a:r>
              <a:rPr lang="en-IE" dirty="0"/>
              <a:t> solids (Primary Sludge)</a:t>
            </a:r>
          </a:p>
          <a:p>
            <a:endParaRPr lang="en-IE" dirty="0"/>
          </a:p>
        </p:txBody>
      </p:sp>
      <p:pic>
        <p:nvPicPr>
          <p:cNvPr id="9" name="Picture 8">
            <a:extLst>
              <a:ext uri="{FF2B5EF4-FFF2-40B4-BE49-F238E27FC236}">
                <a16:creationId xmlns:a16="http://schemas.microsoft.com/office/drawing/2014/main" id="{26DE5493-8E34-465B-B822-E29A09AA28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Sedimentation tank scum"/>
          <p:cNvPicPr>
            <a:picLocks noChangeAspect="1" noChangeArrowheads="1"/>
          </p:cNvPicPr>
          <p:nvPr/>
        </p:nvPicPr>
        <p:blipFill>
          <a:blip r:embed="rId2" cstate="print"/>
          <a:srcRect/>
          <a:stretch>
            <a:fillRect/>
          </a:stretch>
        </p:blipFill>
        <p:spPr bwMode="auto">
          <a:xfrm>
            <a:off x="520926" y="1052736"/>
            <a:ext cx="8353425" cy="5434012"/>
          </a:xfrm>
          <a:prstGeom prst="rect">
            <a:avLst/>
          </a:prstGeom>
          <a:noFill/>
        </p:spPr>
      </p:pic>
      <p:sp>
        <p:nvSpPr>
          <p:cNvPr id="4"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5" name="Picture 4">
            <a:extLst>
              <a:ext uri="{FF2B5EF4-FFF2-40B4-BE49-F238E27FC236}">
                <a16:creationId xmlns:a16="http://schemas.microsoft.com/office/drawing/2014/main" id="{E914A95F-87E6-47E3-8214-2B018A4FFA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io treatment.gif"/>
          <p:cNvPicPr>
            <a:picLocks noChangeAspect="1"/>
          </p:cNvPicPr>
          <p:nvPr/>
        </p:nvPicPr>
        <p:blipFill>
          <a:blip r:embed="rId2" cstate="print"/>
          <a:stretch>
            <a:fillRect/>
          </a:stretch>
        </p:blipFill>
        <p:spPr>
          <a:xfrm>
            <a:off x="1163620" y="1124744"/>
            <a:ext cx="7734274" cy="5263157"/>
          </a:xfrm>
          <a:prstGeom prst="rect">
            <a:avLst/>
          </a:prstGeom>
        </p:spPr>
      </p:pic>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sp>
        <p:nvSpPr>
          <p:cNvPr id="11" name="TextBox 10"/>
          <p:cNvSpPr txBox="1"/>
          <p:nvPr/>
        </p:nvSpPr>
        <p:spPr>
          <a:xfrm>
            <a:off x="2267744" y="692696"/>
            <a:ext cx="4960370" cy="677108"/>
          </a:xfrm>
          <a:prstGeom prst="rect">
            <a:avLst/>
          </a:prstGeom>
          <a:noFill/>
        </p:spPr>
        <p:txBody>
          <a:bodyPr wrap="square" rtlCol="0">
            <a:spAutoFit/>
          </a:bodyPr>
          <a:lstStyle/>
          <a:p>
            <a:r>
              <a:rPr lang="en-IE" sz="2000" b="1" dirty="0">
                <a:solidFill>
                  <a:srgbClr val="160AB6"/>
                </a:solidFill>
              </a:rPr>
              <a:t>Secondary (Biological) Treatment</a:t>
            </a:r>
          </a:p>
          <a:p>
            <a:endParaRPr lang="en-IE" dirty="0"/>
          </a:p>
        </p:txBody>
      </p:sp>
      <p:sp>
        <p:nvSpPr>
          <p:cNvPr id="12" name="TextBox 11"/>
          <p:cNvSpPr txBox="1"/>
          <p:nvPr/>
        </p:nvSpPr>
        <p:spPr>
          <a:xfrm>
            <a:off x="186331" y="1628800"/>
            <a:ext cx="2736304" cy="1554272"/>
          </a:xfrm>
          <a:prstGeom prst="rect">
            <a:avLst/>
          </a:prstGeom>
          <a:noFill/>
        </p:spPr>
        <p:txBody>
          <a:bodyPr wrap="square" rtlCol="0">
            <a:spAutoFit/>
          </a:bodyPr>
          <a:lstStyle/>
          <a:p>
            <a:pPr>
              <a:spcBef>
                <a:spcPts val="600"/>
              </a:spcBef>
              <a:buFont typeface="Wingdings" pitchFamily="2" charset="2"/>
              <a:buChar char="Ø"/>
            </a:pPr>
            <a:r>
              <a:rPr lang="en-IE" dirty="0"/>
              <a:t>Soluble and colloidal fractions removed</a:t>
            </a:r>
          </a:p>
          <a:p>
            <a:pPr>
              <a:spcBef>
                <a:spcPts val="600"/>
              </a:spcBef>
              <a:buFont typeface="Wingdings" pitchFamily="2" charset="2"/>
              <a:buChar char="Ø"/>
            </a:pPr>
            <a:r>
              <a:rPr lang="en-IE" dirty="0"/>
              <a:t>Organic fraction oxidized by micro-organisms</a:t>
            </a:r>
          </a:p>
          <a:p>
            <a:endParaRPr lang="en-IE" dirty="0"/>
          </a:p>
        </p:txBody>
      </p:sp>
      <p:pic>
        <p:nvPicPr>
          <p:cNvPr id="7" name="Picture 6">
            <a:extLst>
              <a:ext uri="{FF2B5EF4-FFF2-40B4-BE49-F238E27FC236}">
                <a16:creationId xmlns:a16="http://schemas.microsoft.com/office/drawing/2014/main" id="{AD28D8AD-C9EC-44E7-8EC9-A781D888D6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Percolating filter"/>
          <p:cNvPicPr>
            <a:picLocks noChangeAspect="1" noChangeArrowheads="1"/>
          </p:cNvPicPr>
          <p:nvPr/>
        </p:nvPicPr>
        <p:blipFill>
          <a:blip r:embed="rId2" cstate="print"/>
          <a:srcRect/>
          <a:stretch>
            <a:fillRect/>
          </a:stretch>
        </p:blipFill>
        <p:spPr bwMode="auto">
          <a:xfrm>
            <a:off x="0" y="0"/>
            <a:ext cx="5940425" cy="3856038"/>
          </a:xfrm>
          <a:prstGeom prst="rect">
            <a:avLst/>
          </a:prstGeom>
          <a:noFill/>
        </p:spPr>
      </p:pic>
      <p:pic>
        <p:nvPicPr>
          <p:cNvPr id="18437" name="Picture 5" descr="activated sludge"/>
          <p:cNvPicPr>
            <a:picLocks noChangeAspect="1" noChangeArrowheads="1"/>
          </p:cNvPicPr>
          <p:nvPr/>
        </p:nvPicPr>
        <p:blipFill>
          <a:blip r:embed="rId3" cstate="print"/>
          <a:srcRect/>
          <a:stretch>
            <a:fillRect/>
          </a:stretch>
        </p:blipFill>
        <p:spPr bwMode="auto">
          <a:xfrm>
            <a:off x="2411413" y="3009900"/>
            <a:ext cx="6732587" cy="3848100"/>
          </a:xfrm>
          <a:prstGeom prst="rect">
            <a:avLst/>
          </a:prstGeom>
          <a:noFill/>
        </p:spPr>
      </p:pic>
      <p:sp>
        <p:nvSpPr>
          <p:cNvPr id="18438" name="Text Box 6"/>
          <p:cNvSpPr txBox="1">
            <a:spLocks noChangeArrowheads="1"/>
          </p:cNvSpPr>
          <p:nvPr/>
        </p:nvSpPr>
        <p:spPr bwMode="auto">
          <a:xfrm>
            <a:off x="6156325" y="1125538"/>
            <a:ext cx="2987675" cy="396875"/>
          </a:xfrm>
          <a:prstGeom prst="rect">
            <a:avLst/>
          </a:prstGeom>
          <a:noFill/>
          <a:ln w="9525">
            <a:noFill/>
            <a:miter lim="800000"/>
            <a:headEnd/>
            <a:tailEnd/>
          </a:ln>
          <a:effectLst/>
        </p:spPr>
        <p:txBody>
          <a:bodyPr>
            <a:spAutoFit/>
          </a:bodyPr>
          <a:lstStyle/>
          <a:p>
            <a:pPr>
              <a:spcBef>
                <a:spcPct val="50000"/>
              </a:spcBef>
            </a:pPr>
            <a:r>
              <a:rPr lang="en-IE" sz="2000"/>
              <a:t>Biological Treatment</a:t>
            </a:r>
            <a:endParaRPr lang="en-GB" sz="2000"/>
          </a:p>
        </p:txBody>
      </p:sp>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7" name="Picture 6">
            <a:extLst>
              <a:ext uri="{FF2B5EF4-FFF2-40B4-BE49-F238E27FC236}">
                <a16:creationId xmlns:a16="http://schemas.microsoft.com/office/drawing/2014/main" id="{A005ED34-BC86-42B9-9749-93478870AC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leixlip 1980"/>
          <p:cNvPicPr>
            <a:picLocks noChangeAspect="1" noChangeArrowheads="1"/>
          </p:cNvPicPr>
          <p:nvPr/>
        </p:nvPicPr>
        <p:blipFill>
          <a:blip r:embed="rId2" cstate="print"/>
          <a:srcRect/>
          <a:stretch>
            <a:fillRect/>
          </a:stretch>
        </p:blipFill>
        <p:spPr bwMode="auto">
          <a:xfrm>
            <a:off x="323850" y="1125538"/>
            <a:ext cx="8569325" cy="5502275"/>
          </a:xfrm>
          <a:prstGeom prst="rect">
            <a:avLst/>
          </a:prstGeom>
          <a:noFill/>
        </p:spPr>
      </p:pic>
      <p:sp>
        <p:nvSpPr>
          <p:cNvPr id="20485" name="Text Box 5"/>
          <p:cNvSpPr txBox="1">
            <a:spLocks noChangeArrowheads="1"/>
          </p:cNvSpPr>
          <p:nvPr/>
        </p:nvSpPr>
        <p:spPr bwMode="auto">
          <a:xfrm>
            <a:off x="3348038" y="725788"/>
            <a:ext cx="2736850" cy="396875"/>
          </a:xfrm>
          <a:prstGeom prst="rect">
            <a:avLst/>
          </a:prstGeom>
          <a:noFill/>
          <a:ln w="9525">
            <a:noFill/>
            <a:miter lim="800000"/>
            <a:headEnd/>
            <a:tailEnd/>
          </a:ln>
          <a:effectLst/>
        </p:spPr>
        <p:txBody>
          <a:bodyPr>
            <a:spAutoFit/>
          </a:bodyPr>
          <a:lstStyle/>
          <a:p>
            <a:pPr algn="ctr">
              <a:spcBef>
                <a:spcPct val="50000"/>
              </a:spcBef>
            </a:pPr>
            <a:r>
              <a:rPr lang="en-IE" sz="2000"/>
              <a:t>Leixlip WWTP (1980)</a:t>
            </a:r>
            <a:endParaRPr lang="en-GB" sz="2000"/>
          </a:p>
        </p:txBody>
      </p:sp>
      <p:sp>
        <p:nvSpPr>
          <p:cNvPr id="5"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6" name="Picture 5">
            <a:extLst>
              <a:ext uri="{FF2B5EF4-FFF2-40B4-BE49-F238E27FC236}">
                <a16:creationId xmlns:a16="http://schemas.microsoft.com/office/drawing/2014/main" id="{1BDA1D23-FAD8-4BAB-938C-4EC8575F2D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Text Box 5"/>
          <p:cNvSpPr txBox="1">
            <a:spLocks noChangeArrowheads="1"/>
          </p:cNvSpPr>
          <p:nvPr/>
        </p:nvSpPr>
        <p:spPr bwMode="auto">
          <a:xfrm>
            <a:off x="3348038" y="725788"/>
            <a:ext cx="2736850" cy="707886"/>
          </a:xfrm>
          <a:prstGeom prst="rect">
            <a:avLst/>
          </a:prstGeom>
          <a:noFill/>
          <a:ln w="9525">
            <a:noFill/>
            <a:miter lim="800000"/>
            <a:headEnd/>
            <a:tailEnd/>
          </a:ln>
          <a:effectLst/>
        </p:spPr>
        <p:txBody>
          <a:bodyPr>
            <a:spAutoFit/>
          </a:bodyPr>
          <a:lstStyle/>
          <a:p>
            <a:pPr algn="ctr">
              <a:spcBef>
                <a:spcPct val="50000"/>
              </a:spcBef>
            </a:pPr>
            <a:r>
              <a:rPr lang="en-IE" sz="2000" dirty="0" err="1"/>
              <a:t>Osbertstown</a:t>
            </a:r>
            <a:r>
              <a:rPr lang="en-IE" sz="2000" dirty="0"/>
              <a:t> WWTP (2009)</a:t>
            </a:r>
            <a:endParaRPr lang="en-GB" sz="2000" dirty="0"/>
          </a:p>
        </p:txBody>
      </p:sp>
      <p:sp>
        <p:nvSpPr>
          <p:cNvPr id="5"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966" y="2101850"/>
            <a:ext cx="8259834" cy="2839318"/>
          </a:xfrm>
          <a:prstGeom prst="rect">
            <a:avLst/>
          </a:prstGeom>
        </p:spPr>
      </p:pic>
      <p:pic>
        <p:nvPicPr>
          <p:cNvPr id="6" name="Picture 5">
            <a:extLst>
              <a:ext uri="{FF2B5EF4-FFF2-40B4-BE49-F238E27FC236}">
                <a16:creationId xmlns:a16="http://schemas.microsoft.com/office/drawing/2014/main" id="{C0D7C562-91F9-473D-9FC2-84EF3DEFD5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extLst>
      <p:ext uri="{BB962C8B-B14F-4D97-AF65-F5344CB8AC3E}">
        <p14:creationId xmlns:p14="http://schemas.microsoft.com/office/powerpoint/2010/main" val="2923554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sp>
        <p:nvSpPr>
          <p:cNvPr id="3" name="Rectangle 2"/>
          <p:cNvSpPr/>
          <p:nvPr/>
        </p:nvSpPr>
        <p:spPr>
          <a:xfrm>
            <a:off x="1817908" y="724171"/>
            <a:ext cx="5598007" cy="400110"/>
          </a:xfrm>
          <a:prstGeom prst="rect">
            <a:avLst/>
          </a:prstGeom>
        </p:spPr>
        <p:txBody>
          <a:bodyPr wrap="none">
            <a:spAutoFit/>
          </a:bodyPr>
          <a:lstStyle/>
          <a:p>
            <a:r>
              <a:rPr lang="en-IE" sz="2000" dirty="0"/>
              <a:t>Sligo Wastewater treatment Plant at </a:t>
            </a:r>
            <a:r>
              <a:rPr lang="en-IE" sz="2000" dirty="0" err="1"/>
              <a:t>Finisklin</a:t>
            </a:r>
            <a:r>
              <a:rPr lang="en-IE" sz="2000" dirty="0"/>
              <a:t> (2011)</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7624" y="1165740"/>
            <a:ext cx="6768752" cy="5472959"/>
          </a:xfrm>
          <a:prstGeom prst="rect">
            <a:avLst/>
          </a:prstGeom>
        </p:spPr>
      </p:pic>
      <p:pic>
        <p:nvPicPr>
          <p:cNvPr id="7" name="Picture 6">
            <a:extLst>
              <a:ext uri="{FF2B5EF4-FFF2-40B4-BE49-F238E27FC236}">
                <a16:creationId xmlns:a16="http://schemas.microsoft.com/office/drawing/2014/main" id="{F3771B8A-C137-4932-87AD-A5EFC9F27A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extLst>
      <p:ext uri="{BB962C8B-B14F-4D97-AF65-F5344CB8AC3E}">
        <p14:creationId xmlns:p14="http://schemas.microsoft.com/office/powerpoint/2010/main" val="39808425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897078"/>
            <a:ext cx="8136904" cy="2816156"/>
          </a:xfrm>
          <a:prstGeom prst="rect">
            <a:avLst/>
          </a:prstGeom>
          <a:noFill/>
        </p:spPr>
        <p:txBody>
          <a:bodyPr wrap="square" rtlCol="0">
            <a:spAutoFit/>
          </a:bodyPr>
          <a:lstStyle/>
          <a:p>
            <a:r>
              <a:rPr lang="en-IE" sz="2000" b="1" dirty="0">
                <a:solidFill>
                  <a:srgbClr val="160AB6"/>
                </a:solidFill>
              </a:rPr>
              <a:t>Tertiary treatment</a:t>
            </a:r>
          </a:p>
          <a:p>
            <a:endParaRPr lang="en-IE" sz="2400" dirty="0">
              <a:solidFill>
                <a:srgbClr val="00B0F0"/>
              </a:solidFill>
            </a:endParaRPr>
          </a:p>
          <a:p>
            <a:r>
              <a:rPr lang="en-IE" b="1" dirty="0"/>
              <a:t>Further treatment to reduce: </a:t>
            </a:r>
          </a:p>
          <a:p>
            <a:pPr lvl="1">
              <a:spcBef>
                <a:spcPts val="600"/>
              </a:spcBef>
              <a:buFont typeface="Wingdings" pitchFamily="2" charset="2"/>
              <a:buChar char="Ø"/>
            </a:pPr>
            <a:r>
              <a:rPr lang="en-IE" dirty="0"/>
              <a:t>BOD</a:t>
            </a:r>
          </a:p>
          <a:p>
            <a:pPr lvl="1">
              <a:spcBef>
                <a:spcPts val="600"/>
              </a:spcBef>
              <a:buFont typeface="Wingdings" pitchFamily="2" charset="2"/>
              <a:buChar char="Ø"/>
            </a:pPr>
            <a:r>
              <a:rPr lang="en-IE" dirty="0"/>
              <a:t>Solids</a:t>
            </a:r>
          </a:p>
          <a:p>
            <a:pPr lvl="1">
              <a:spcBef>
                <a:spcPts val="600"/>
              </a:spcBef>
              <a:buFont typeface="Wingdings" pitchFamily="2" charset="2"/>
              <a:buChar char="Ø"/>
            </a:pPr>
            <a:r>
              <a:rPr lang="en-IE" dirty="0"/>
              <a:t>Pathogens</a:t>
            </a:r>
          </a:p>
          <a:p>
            <a:pPr lvl="1">
              <a:spcBef>
                <a:spcPts val="600"/>
              </a:spcBef>
              <a:buFont typeface="Wingdings" pitchFamily="2" charset="2"/>
              <a:buChar char="Ø"/>
            </a:pPr>
            <a:r>
              <a:rPr lang="en-IE" dirty="0"/>
              <a:t>nutrients </a:t>
            </a:r>
          </a:p>
          <a:p>
            <a:pPr lvl="1">
              <a:spcBef>
                <a:spcPts val="600"/>
              </a:spcBef>
              <a:buFont typeface="Wingdings" pitchFamily="2" charset="2"/>
              <a:buChar char="Ø"/>
            </a:pPr>
            <a:r>
              <a:rPr lang="en-IE" dirty="0"/>
              <a:t>specific toxic fraction</a:t>
            </a:r>
          </a:p>
        </p:txBody>
      </p:sp>
      <p:sp>
        <p:nvSpPr>
          <p:cNvPr id="3" name="TextBox 2"/>
          <p:cNvSpPr txBox="1"/>
          <p:nvPr/>
        </p:nvSpPr>
        <p:spPr>
          <a:xfrm>
            <a:off x="1107434" y="3743913"/>
            <a:ext cx="8136904" cy="2769989"/>
          </a:xfrm>
          <a:prstGeom prst="rect">
            <a:avLst/>
          </a:prstGeom>
          <a:noFill/>
        </p:spPr>
        <p:txBody>
          <a:bodyPr wrap="square" rtlCol="0">
            <a:spAutoFit/>
          </a:bodyPr>
          <a:lstStyle/>
          <a:p>
            <a:r>
              <a:rPr lang="en-IE" b="1" dirty="0"/>
              <a:t>Key methods:</a:t>
            </a:r>
          </a:p>
          <a:p>
            <a:pPr lvl="1">
              <a:spcBef>
                <a:spcPts val="600"/>
              </a:spcBef>
              <a:buFont typeface="Wingdings" pitchFamily="2" charset="2"/>
              <a:buChar char="Ø"/>
            </a:pPr>
            <a:r>
              <a:rPr lang="en-IE" dirty="0"/>
              <a:t>Filtration through sand or gravel</a:t>
            </a:r>
          </a:p>
          <a:p>
            <a:pPr lvl="1">
              <a:spcBef>
                <a:spcPts val="600"/>
              </a:spcBef>
              <a:buFont typeface="Wingdings" pitchFamily="2" charset="2"/>
              <a:buChar char="Ø"/>
            </a:pPr>
            <a:r>
              <a:rPr lang="en-IE" dirty="0"/>
              <a:t>Straining through fine mesh</a:t>
            </a:r>
          </a:p>
          <a:p>
            <a:pPr lvl="1">
              <a:spcBef>
                <a:spcPts val="600"/>
              </a:spcBef>
              <a:buFont typeface="Wingdings" pitchFamily="2" charset="2"/>
              <a:buChar char="Ø"/>
            </a:pPr>
            <a:r>
              <a:rPr lang="en-IE" dirty="0"/>
              <a:t>Irrigation onto grassland (land treatment)</a:t>
            </a:r>
          </a:p>
          <a:p>
            <a:pPr lvl="1">
              <a:spcBef>
                <a:spcPts val="600"/>
              </a:spcBef>
              <a:buFont typeface="Wingdings" pitchFamily="2" charset="2"/>
              <a:buChar char="Ø"/>
            </a:pPr>
            <a:r>
              <a:rPr lang="en-IE" dirty="0"/>
              <a:t>Prolonged settlement in lagoons</a:t>
            </a:r>
          </a:p>
          <a:p>
            <a:pPr lvl="1">
              <a:spcBef>
                <a:spcPts val="600"/>
              </a:spcBef>
              <a:buFont typeface="Wingdings" pitchFamily="2" charset="2"/>
              <a:buChar char="Ø"/>
            </a:pPr>
            <a:r>
              <a:rPr lang="en-IE" dirty="0"/>
              <a:t>Membrane filtration</a:t>
            </a:r>
          </a:p>
          <a:p>
            <a:pPr lvl="1">
              <a:spcBef>
                <a:spcPts val="600"/>
              </a:spcBef>
              <a:buFont typeface="Wingdings" pitchFamily="2" charset="2"/>
              <a:buChar char="Ø"/>
            </a:pPr>
            <a:r>
              <a:rPr lang="en-IE" dirty="0"/>
              <a:t>Disinfection/oxidation (Cl</a:t>
            </a:r>
            <a:r>
              <a:rPr lang="en-IE" baseline="-25000" dirty="0"/>
              <a:t>2</a:t>
            </a:r>
            <a:r>
              <a:rPr lang="en-IE" dirty="0"/>
              <a:t>, O</a:t>
            </a:r>
            <a:r>
              <a:rPr lang="en-IE" baseline="-25000" dirty="0"/>
              <a:t>3</a:t>
            </a:r>
            <a:r>
              <a:rPr lang="en-IE" dirty="0"/>
              <a:t>, UV irradiation)</a:t>
            </a:r>
          </a:p>
          <a:p>
            <a:pPr lvl="1"/>
            <a:endParaRPr lang="en-IE" dirty="0"/>
          </a:p>
        </p:txBody>
      </p:sp>
      <p:sp>
        <p:nvSpPr>
          <p:cNvPr id="5"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6" name="Picture 5">
            <a:extLst>
              <a:ext uri="{FF2B5EF4-FFF2-40B4-BE49-F238E27FC236}">
                <a16:creationId xmlns:a16="http://schemas.microsoft.com/office/drawing/2014/main" id="{8D31E3F7-6EEE-481E-A15D-BD20EBAB50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0564" y="924226"/>
            <a:ext cx="8136904" cy="2231380"/>
          </a:xfrm>
          <a:prstGeom prst="rect">
            <a:avLst/>
          </a:prstGeom>
          <a:noFill/>
        </p:spPr>
        <p:txBody>
          <a:bodyPr wrap="square" rtlCol="0">
            <a:spAutoFit/>
          </a:bodyPr>
          <a:lstStyle/>
          <a:p>
            <a:r>
              <a:rPr lang="en-IE" sz="2000" b="1" dirty="0">
                <a:solidFill>
                  <a:srgbClr val="230BB5"/>
                </a:solidFill>
              </a:rPr>
              <a:t>Sludge treatment</a:t>
            </a:r>
          </a:p>
          <a:p>
            <a:pPr lvl="1">
              <a:spcBef>
                <a:spcPts val="600"/>
              </a:spcBef>
              <a:buFont typeface="Wingdings" pitchFamily="2" charset="2"/>
              <a:buChar char="Ø"/>
            </a:pPr>
            <a:r>
              <a:rPr lang="en-IE" dirty="0"/>
              <a:t>Primary, Secondary and Tertiary </a:t>
            </a:r>
            <a:r>
              <a:rPr lang="en-IE" dirty="0" err="1"/>
              <a:t>Sludges</a:t>
            </a:r>
            <a:endParaRPr lang="en-IE" dirty="0"/>
          </a:p>
          <a:p>
            <a:pPr lvl="1">
              <a:spcBef>
                <a:spcPts val="600"/>
              </a:spcBef>
              <a:buFont typeface="Wingdings" pitchFamily="2" charset="2"/>
              <a:buChar char="Ø"/>
            </a:pPr>
            <a:r>
              <a:rPr lang="en-IE" dirty="0"/>
              <a:t>Thickening</a:t>
            </a:r>
          </a:p>
          <a:p>
            <a:pPr lvl="1">
              <a:spcBef>
                <a:spcPts val="600"/>
              </a:spcBef>
              <a:buFont typeface="Wingdings" pitchFamily="2" charset="2"/>
              <a:buChar char="Ø"/>
            </a:pPr>
            <a:r>
              <a:rPr lang="en-IE" dirty="0"/>
              <a:t>Stabilizing</a:t>
            </a:r>
          </a:p>
          <a:p>
            <a:pPr lvl="1">
              <a:spcBef>
                <a:spcPts val="600"/>
              </a:spcBef>
              <a:buFont typeface="Wingdings" pitchFamily="2" charset="2"/>
              <a:buChar char="Ø"/>
            </a:pPr>
            <a:r>
              <a:rPr lang="en-IE" dirty="0"/>
              <a:t>Dewatering</a:t>
            </a:r>
          </a:p>
          <a:p>
            <a:pPr lvl="1">
              <a:spcBef>
                <a:spcPts val="600"/>
              </a:spcBef>
              <a:buFont typeface="Wingdings" pitchFamily="2" charset="2"/>
              <a:buChar char="Ø"/>
            </a:pPr>
            <a:r>
              <a:rPr lang="en-IE" dirty="0"/>
              <a:t>Disposal</a:t>
            </a:r>
          </a:p>
        </p:txBody>
      </p:sp>
      <p:pic>
        <p:nvPicPr>
          <p:cNvPr id="3" name="Picture 6" descr="picket fence 2"/>
          <p:cNvPicPr>
            <a:picLocks noChangeAspect="1" noChangeArrowheads="1"/>
          </p:cNvPicPr>
          <p:nvPr/>
        </p:nvPicPr>
        <p:blipFill>
          <a:blip r:embed="rId2" cstate="print"/>
          <a:srcRect/>
          <a:stretch>
            <a:fillRect/>
          </a:stretch>
        </p:blipFill>
        <p:spPr bwMode="auto">
          <a:xfrm>
            <a:off x="2411760" y="2721150"/>
            <a:ext cx="5748784" cy="3597462"/>
          </a:xfrm>
          <a:prstGeom prst="rect">
            <a:avLst/>
          </a:prstGeom>
          <a:noFill/>
        </p:spPr>
      </p:pic>
      <p:sp>
        <p:nvSpPr>
          <p:cNvPr id="4" name="TextBox 3"/>
          <p:cNvSpPr txBox="1"/>
          <p:nvPr/>
        </p:nvSpPr>
        <p:spPr>
          <a:xfrm>
            <a:off x="4139952" y="6323510"/>
            <a:ext cx="2232248" cy="369332"/>
          </a:xfrm>
          <a:prstGeom prst="rect">
            <a:avLst/>
          </a:prstGeom>
          <a:noFill/>
        </p:spPr>
        <p:txBody>
          <a:bodyPr wrap="square" rtlCol="0">
            <a:spAutoFit/>
          </a:bodyPr>
          <a:lstStyle/>
          <a:p>
            <a:r>
              <a:rPr lang="en-IE" dirty="0"/>
              <a:t>Picket fence thickener</a:t>
            </a:r>
          </a:p>
        </p:txBody>
      </p:sp>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7" name="Picture 6">
            <a:extLst>
              <a:ext uri="{FF2B5EF4-FFF2-40B4-BE49-F238E27FC236}">
                <a16:creationId xmlns:a16="http://schemas.microsoft.com/office/drawing/2014/main" id="{5B8218E5-0971-4FB9-A85F-A11F4C132A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Scada_std_anim"/>
          <p:cNvPicPr>
            <a:picLocks noChangeAspect="1" noChangeArrowheads="1" noCrop="1"/>
          </p:cNvPicPr>
          <p:nvPr/>
        </p:nvPicPr>
        <p:blipFill>
          <a:blip r:embed="rId2" cstate="print"/>
          <a:srcRect/>
          <a:stretch>
            <a:fillRect/>
          </a:stretch>
        </p:blipFill>
        <p:spPr bwMode="auto">
          <a:xfrm>
            <a:off x="3887110" y="3578363"/>
            <a:ext cx="4987925" cy="3282950"/>
          </a:xfrm>
          <a:prstGeom prst="rect">
            <a:avLst/>
          </a:prstGeom>
          <a:noFill/>
        </p:spPr>
      </p:pic>
      <p:sp>
        <p:nvSpPr>
          <p:cNvPr id="7173" name="Text Box 5"/>
          <p:cNvSpPr txBox="1">
            <a:spLocks noChangeArrowheads="1"/>
          </p:cNvSpPr>
          <p:nvPr/>
        </p:nvSpPr>
        <p:spPr bwMode="auto">
          <a:xfrm>
            <a:off x="755576" y="841169"/>
            <a:ext cx="8642350" cy="2795588"/>
          </a:xfrm>
          <a:prstGeom prst="rect">
            <a:avLst/>
          </a:prstGeom>
          <a:noFill/>
          <a:ln w="9525">
            <a:noFill/>
            <a:miter lim="800000"/>
            <a:headEnd/>
            <a:tailEnd/>
          </a:ln>
          <a:effectLst/>
        </p:spPr>
        <p:txBody>
          <a:bodyPr>
            <a:spAutoFit/>
          </a:bodyPr>
          <a:lstStyle/>
          <a:p>
            <a:pPr>
              <a:spcBef>
                <a:spcPct val="50000"/>
              </a:spcBef>
            </a:pPr>
            <a:r>
              <a:rPr lang="en-IE" sz="2000" b="1" dirty="0">
                <a:solidFill>
                  <a:srgbClr val="1903BD"/>
                </a:solidFill>
              </a:rPr>
              <a:t>SCADA – supervisory control and data acquisition</a:t>
            </a:r>
          </a:p>
          <a:p>
            <a:pPr lvl="1">
              <a:spcBef>
                <a:spcPct val="50000"/>
              </a:spcBef>
              <a:buFontTx/>
              <a:buChar char="•"/>
            </a:pPr>
            <a:r>
              <a:rPr lang="en-IE" dirty="0"/>
              <a:t>Computer system that collects and co-ordinates data from all equipment and displays it centrally</a:t>
            </a:r>
          </a:p>
          <a:p>
            <a:pPr lvl="1">
              <a:spcBef>
                <a:spcPct val="50000"/>
              </a:spcBef>
              <a:buFontTx/>
              <a:buChar char="•"/>
            </a:pPr>
            <a:r>
              <a:rPr lang="en-IE" dirty="0"/>
              <a:t>allows the operator to monitor the status of operational stages</a:t>
            </a:r>
            <a:r>
              <a:rPr lang="en-US" dirty="0"/>
              <a:t> in real time</a:t>
            </a:r>
          </a:p>
          <a:p>
            <a:pPr lvl="1">
              <a:spcBef>
                <a:spcPct val="50000"/>
              </a:spcBef>
              <a:buFontTx/>
              <a:buChar char="•"/>
            </a:pPr>
            <a:r>
              <a:rPr lang="en-IE" dirty="0"/>
              <a:t>Able to make operational changes (on/off) from central location.</a:t>
            </a:r>
          </a:p>
          <a:p>
            <a:pPr lvl="1">
              <a:spcBef>
                <a:spcPct val="50000"/>
              </a:spcBef>
              <a:buFontTx/>
              <a:buChar char="•"/>
            </a:pPr>
            <a:r>
              <a:rPr lang="en-IE" dirty="0"/>
              <a:t>Also able to makes simple decisions for itself</a:t>
            </a:r>
          </a:p>
          <a:p>
            <a:pPr lvl="1">
              <a:spcBef>
                <a:spcPct val="50000"/>
              </a:spcBef>
              <a:buFontTx/>
              <a:buChar char="•"/>
            </a:pPr>
            <a:r>
              <a:rPr lang="en-IE" dirty="0"/>
              <a:t>Plus able to report any problems by telephone /email when unmanned.</a:t>
            </a:r>
            <a:endParaRPr lang="en-US" dirty="0"/>
          </a:p>
        </p:txBody>
      </p:sp>
      <p:sp>
        <p:nvSpPr>
          <p:cNvPr id="7174" name="Text Box 6"/>
          <p:cNvSpPr txBox="1">
            <a:spLocks noChangeArrowheads="1"/>
          </p:cNvSpPr>
          <p:nvPr/>
        </p:nvSpPr>
        <p:spPr bwMode="auto">
          <a:xfrm>
            <a:off x="495903" y="4475162"/>
            <a:ext cx="3240088" cy="923330"/>
          </a:xfrm>
          <a:prstGeom prst="rect">
            <a:avLst/>
          </a:prstGeom>
          <a:noFill/>
          <a:ln w="9525">
            <a:noFill/>
            <a:miter lim="800000"/>
            <a:headEnd/>
            <a:tailEnd/>
          </a:ln>
          <a:effectLst/>
        </p:spPr>
        <p:txBody>
          <a:bodyPr>
            <a:spAutoFit/>
          </a:bodyPr>
          <a:lstStyle/>
          <a:p>
            <a:pPr>
              <a:spcBef>
                <a:spcPct val="50000"/>
              </a:spcBef>
            </a:pPr>
            <a:r>
              <a:rPr lang="en-IE" dirty="0"/>
              <a:t>System changes can be made from anywhere where there is an Internet  connection</a:t>
            </a:r>
            <a:endParaRPr lang="en-US" dirty="0"/>
          </a:p>
        </p:txBody>
      </p:sp>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7" name="Picture 6">
            <a:extLst>
              <a:ext uri="{FF2B5EF4-FFF2-40B4-BE49-F238E27FC236}">
                <a16:creationId xmlns:a16="http://schemas.microsoft.com/office/drawing/2014/main" id="{6DF9DD24-E818-4D90-982A-A09B9B2A60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813835" y="1268760"/>
            <a:ext cx="7777162" cy="3370153"/>
          </a:xfrm>
          <a:prstGeom prst="rect">
            <a:avLst/>
          </a:prstGeom>
          <a:noFill/>
          <a:ln w="9525">
            <a:noFill/>
            <a:miter lim="800000"/>
            <a:headEnd/>
            <a:tailEnd/>
          </a:ln>
          <a:effectLst/>
        </p:spPr>
        <p:txBody>
          <a:bodyPr>
            <a:spAutoFit/>
          </a:bodyPr>
          <a:lstStyle/>
          <a:p>
            <a:pPr>
              <a:spcBef>
                <a:spcPct val="50000"/>
              </a:spcBef>
            </a:pPr>
            <a:r>
              <a:rPr lang="en-IE" sz="2000" b="1" dirty="0"/>
              <a:t>Functions:</a:t>
            </a:r>
          </a:p>
          <a:p>
            <a:pPr lvl="1">
              <a:spcBef>
                <a:spcPct val="50000"/>
              </a:spcBef>
              <a:buFontTx/>
              <a:buChar char="•"/>
            </a:pPr>
            <a:r>
              <a:rPr lang="en-IE" b="1" dirty="0"/>
              <a:t>Control:</a:t>
            </a:r>
            <a:r>
              <a:rPr lang="en-IE" dirty="0"/>
              <a:t> maintaining prescribed flow rates, aeration levels; basic programming functions</a:t>
            </a:r>
          </a:p>
          <a:p>
            <a:pPr lvl="1">
              <a:spcBef>
                <a:spcPct val="50000"/>
              </a:spcBef>
              <a:buFontTx/>
              <a:buChar char="•"/>
            </a:pPr>
            <a:r>
              <a:rPr lang="en-IE" b="1" dirty="0"/>
              <a:t>Monitoring:</a:t>
            </a:r>
            <a:r>
              <a:rPr lang="en-IE" dirty="0"/>
              <a:t> visual interface between process and operator in real time, trends</a:t>
            </a:r>
          </a:p>
          <a:p>
            <a:pPr lvl="1">
              <a:spcBef>
                <a:spcPct val="50000"/>
              </a:spcBef>
              <a:buFontTx/>
              <a:buChar char="•"/>
            </a:pPr>
            <a:r>
              <a:rPr lang="en-IE" b="1" dirty="0"/>
              <a:t>Data logging:</a:t>
            </a:r>
            <a:r>
              <a:rPr lang="en-IE" dirty="0"/>
              <a:t> historical data; data retrieval</a:t>
            </a:r>
          </a:p>
          <a:p>
            <a:pPr lvl="1">
              <a:spcBef>
                <a:spcPct val="50000"/>
              </a:spcBef>
              <a:buFontTx/>
              <a:buChar char="•"/>
            </a:pPr>
            <a:r>
              <a:rPr lang="en-IE" b="1" dirty="0"/>
              <a:t>Alarm:</a:t>
            </a:r>
            <a:r>
              <a:rPr lang="en-IE" dirty="0"/>
              <a:t> visual, audible, auto paging</a:t>
            </a:r>
          </a:p>
          <a:p>
            <a:pPr lvl="1">
              <a:spcBef>
                <a:spcPct val="50000"/>
              </a:spcBef>
              <a:buFontTx/>
              <a:buChar char="•"/>
            </a:pPr>
            <a:r>
              <a:rPr lang="en-IE" b="1" dirty="0"/>
              <a:t>Diagnostic:</a:t>
            </a:r>
            <a:r>
              <a:rPr lang="en-IE" dirty="0"/>
              <a:t>  on-line statistical analysis; detects when something has changed for no reason</a:t>
            </a:r>
            <a:endParaRPr lang="en-US" dirty="0"/>
          </a:p>
        </p:txBody>
      </p:sp>
      <p:sp>
        <p:nvSpPr>
          <p:cNvPr id="4"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5" name="Picture 4">
            <a:extLst>
              <a:ext uri="{FF2B5EF4-FFF2-40B4-BE49-F238E27FC236}">
                <a16:creationId xmlns:a16="http://schemas.microsoft.com/office/drawing/2014/main" id="{50800A4C-F5F7-4C6F-B513-B8A1E6C50E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Text Box 5"/>
          <p:cNvSpPr txBox="1">
            <a:spLocks noChangeArrowheads="1"/>
          </p:cNvSpPr>
          <p:nvPr/>
        </p:nvSpPr>
        <p:spPr bwMode="auto">
          <a:xfrm>
            <a:off x="755576" y="841169"/>
            <a:ext cx="8642350" cy="1508105"/>
          </a:xfrm>
          <a:prstGeom prst="rect">
            <a:avLst/>
          </a:prstGeom>
          <a:noFill/>
          <a:ln w="9525">
            <a:noFill/>
            <a:miter lim="800000"/>
            <a:headEnd/>
            <a:tailEnd/>
          </a:ln>
          <a:effectLst/>
        </p:spPr>
        <p:txBody>
          <a:bodyPr>
            <a:spAutoFit/>
          </a:bodyPr>
          <a:lstStyle/>
          <a:p>
            <a:pPr>
              <a:spcBef>
                <a:spcPct val="50000"/>
              </a:spcBef>
            </a:pPr>
            <a:r>
              <a:rPr lang="en-IE" sz="2000" b="1" dirty="0">
                <a:solidFill>
                  <a:srgbClr val="1903BD"/>
                </a:solidFill>
              </a:rPr>
              <a:t>SCADA – supervisory control and data acquisition</a:t>
            </a:r>
          </a:p>
          <a:p>
            <a:pPr lvl="1">
              <a:spcBef>
                <a:spcPct val="50000"/>
              </a:spcBef>
            </a:pPr>
            <a:r>
              <a:rPr lang="en-IE" dirty="0"/>
              <a:t>Used not only for water and wastewater treatment, but all utilities (gas and electricity) as well as transportation and process manufacturing and production.</a:t>
            </a:r>
          </a:p>
          <a:p>
            <a:pPr lvl="1">
              <a:spcBef>
                <a:spcPct val="50000"/>
              </a:spcBef>
              <a:buFontTx/>
              <a:buChar char="•"/>
            </a:pPr>
            <a:endParaRPr lang="en-US" dirty="0"/>
          </a:p>
        </p:txBody>
      </p:sp>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sp>
        <p:nvSpPr>
          <p:cNvPr id="7" name="Text Box 6"/>
          <p:cNvSpPr txBox="1">
            <a:spLocks noChangeArrowheads="1"/>
          </p:cNvSpPr>
          <p:nvPr/>
        </p:nvSpPr>
        <p:spPr bwMode="auto">
          <a:xfrm>
            <a:off x="188368" y="5488394"/>
            <a:ext cx="6524369" cy="1369606"/>
          </a:xfrm>
          <a:prstGeom prst="rect">
            <a:avLst/>
          </a:prstGeom>
          <a:noFill/>
          <a:ln w="9525">
            <a:noFill/>
            <a:miter lim="800000"/>
            <a:headEnd/>
            <a:tailEnd/>
          </a:ln>
          <a:effectLst/>
        </p:spPr>
        <p:txBody>
          <a:bodyPr wrap="square">
            <a:spAutoFit/>
          </a:bodyPr>
          <a:lstStyle/>
          <a:p>
            <a:pPr>
              <a:spcBef>
                <a:spcPct val="50000"/>
              </a:spcBef>
            </a:pPr>
            <a:r>
              <a:rPr lang="en-IE" sz="1400" dirty="0">
                <a:hlinkClick r:id="rId2"/>
              </a:rPr>
              <a:t>http://www.youtube.com/watch?v=gpZ8ReCLQgM</a:t>
            </a:r>
          </a:p>
          <a:p>
            <a:pPr>
              <a:spcBef>
                <a:spcPct val="50000"/>
              </a:spcBef>
            </a:pPr>
            <a:r>
              <a:rPr lang="en-IE" sz="1400" dirty="0">
                <a:hlinkClick r:id="rId2"/>
              </a:rPr>
              <a:t>http://www.youtube.com/watch?v=dVdTOPVzQGE</a:t>
            </a:r>
          </a:p>
          <a:p>
            <a:pPr>
              <a:spcBef>
                <a:spcPct val="50000"/>
              </a:spcBef>
            </a:pPr>
            <a:r>
              <a:rPr lang="en-IE" sz="1400" dirty="0">
                <a:hlinkClick r:id="rId2"/>
              </a:rPr>
              <a:t>http://www.youtube.com/watch?v=ZSFdOjxB-1I</a:t>
            </a:r>
            <a:endParaRPr lang="en-IE" sz="1400" dirty="0"/>
          </a:p>
          <a:p>
            <a:pPr>
              <a:spcBef>
                <a:spcPct val="50000"/>
              </a:spcBef>
            </a:pP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0552" y="2176288"/>
            <a:ext cx="4860032" cy="3312106"/>
          </a:xfrm>
          <a:prstGeom prst="rect">
            <a:avLst/>
          </a:prstGeom>
        </p:spPr>
      </p:pic>
      <p:pic>
        <p:nvPicPr>
          <p:cNvPr id="8" name="Picture 7">
            <a:extLst>
              <a:ext uri="{FF2B5EF4-FFF2-40B4-BE49-F238E27FC236}">
                <a16:creationId xmlns:a16="http://schemas.microsoft.com/office/drawing/2014/main" id="{3C5C8C24-C701-4FB3-A53D-D59BF6D542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extLst>
      <p:ext uri="{BB962C8B-B14F-4D97-AF65-F5344CB8AC3E}">
        <p14:creationId xmlns:p14="http://schemas.microsoft.com/office/powerpoint/2010/main" val="2733359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761" y="924226"/>
            <a:ext cx="7796178" cy="5313086"/>
          </a:xfrm>
          <a:prstGeom prst="rect">
            <a:avLst/>
          </a:prstGeom>
        </p:spPr>
      </p:pic>
      <p:pic>
        <p:nvPicPr>
          <p:cNvPr id="7" name="Picture 6">
            <a:extLst>
              <a:ext uri="{FF2B5EF4-FFF2-40B4-BE49-F238E27FC236}">
                <a16:creationId xmlns:a16="http://schemas.microsoft.com/office/drawing/2014/main" id="{2C32AC78-84EE-4FE7-B6E9-6EA6CA6AE5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extLst>
      <p:ext uri="{BB962C8B-B14F-4D97-AF65-F5344CB8AC3E}">
        <p14:creationId xmlns:p14="http://schemas.microsoft.com/office/powerpoint/2010/main" val="1625166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sp>
        <p:nvSpPr>
          <p:cNvPr id="3" name="TextBox 2"/>
          <p:cNvSpPr txBox="1"/>
          <p:nvPr/>
        </p:nvSpPr>
        <p:spPr>
          <a:xfrm>
            <a:off x="683568" y="1514401"/>
            <a:ext cx="7848872" cy="646331"/>
          </a:xfrm>
          <a:prstGeom prst="rect">
            <a:avLst/>
          </a:prstGeom>
          <a:noFill/>
        </p:spPr>
        <p:txBody>
          <a:bodyPr wrap="square" rtlCol="0">
            <a:spAutoFit/>
          </a:bodyPr>
          <a:lstStyle/>
          <a:p>
            <a:pPr algn="ctr"/>
            <a:r>
              <a:rPr lang="en-GB" b="1" dirty="0"/>
              <a:t>Required dilution for various levels of treatment employed </a:t>
            </a:r>
            <a:r>
              <a:rPr lang="en-GB" b="1" dirty="0">
                <a:solidFill>
                  <a:srgbClr val="FF0000"/>
                </a:solidFill>
              </a:rPr>
              <a:t>prior </a:t>
            </a:r>
            <a:r>
              <a:rPr lang="en-GB" b="1" dirty="0"/>
              <a:t>to the implementation of the Urban Waste Water Treatment Directive </a:t>
            </a:r>
          </a:p>
        </p:txBody>
      </p:sp>
      <p:graphicFrame>
        <p:nvGraphicFramePr>
          <p:cNvPr id="4" name="Table 3"/>
          <p:cNvGraphicFramePr>
            <a:graphicFrameLocks noGrp="1"/>
          </p:cNvGraphicFramePr>
          <p:nvPr>
            <p:extLst>
              <p:ext uri="{D42A27DB-BD31-4B8C-83A1-F6EECF244321}">
                <p14:modId xmlns:p14="http://schemas.microsoft.com/office/powerpoint/2010/main" val="3173346782"/>
              </p:ext>
            </p:extLst>
          </p:nvPr>
        </p:nvGraphicFramePr>
        <p:xfrm>
          <a:off x="952761" y="3212976"/>
          <a:ext cx="7497014" cy="26670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3433014">
                  <a:extLst>
                    <a:ext uri="{9D8B030D-6E8A-4147-A177-3AD203B41FA5}">
                      <a16:colId xmlns:a16="http://schemas.microsoft.com/office/drawing/2014/main" val="20002"/>
                    </a:ext>
                  </a:extLst>
                </a:gridCol>
              </a:tblGrid>
              <a:tr h="792088">
                <a:tc>
                  <a:txBody>
                    <a:bodyPr/>
                    <a:lstStyle/>
                    <a:p>
                      <a:r>
                        <a:rPr lang="en-GB" b="1" i="1" dirty="0"/>
                        <a:t>Ratio of receiving</a:t>
                      </a:r>
                    </a:p>
                    <a:p>
                      <a:r>
                        <a:rPr lang="en-GB" b="1" i="1" dirty="0"/>
                        <a:t>water to effluent </a:t>
                      </a:r>
                      <a:endParaRPr lang="en-IE" dirty="0"/>
                    </a:p>
                  </a:txBody>
                  <a:tcPr/>
                </a:tc>
                <a:tc>
                  <a:txBody>
                    <a:bodyPr/>
                    <a:lstStyle/>
                    <a:p>
                      <a:r>
                        <a:rPr lang="en-GB" b="1" i="1" dirty="0"/>
                        <a:t>Required standard</a:t>
                      </a:r>
                    </a:p>
                    <a:p>
                      <a:pPr marL="0" marR="0" indent="0" algn="l" defTabSz="914400" rtl="0" eaLnBrk="1" fontAlgn="auto" latinLnBrk="0" hangingPunct="1">
                        <a:lnSpc>
                          <a:spcPct val="100000"/>
                        </a:lnSpc>
                        <a:spcBef>
                          <a:spcPts val="0"/>
                        </a:spcBef>
                        <a:spcAft>
                          <a:spcPts val="0"/>
                        </a:spcAft>
                        <a:buClrTx/>
                        <a:buSzTx/>
                        <a:buFontTx/>
                        <a:buNone/>
                        <a:tabLst/>
                        <a:defRPr/>
                      </a:pPr>
                      <a:r>
                        <a:rPr lang="en-GB" b="1" i="1" dirty="0"/>
                        <a:t>(mgl</a:t>
                      </a:r>
                      <a:r>
                        <a:rPr lang="en-GB" b="1" i="1" baseline="30000" dirty="0"/>
                        <a:t>-1</a:t>
                      </a:r>
                      <a:r>
                        <a:rPr lang="en-GB" b="1" i="1" dirty="0"/>
                        <a:t>)</a:t>
                      </a:r>
                    </a:p>
                    <a:p>
                      <a:endParaRPr lang="en-I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i="1" dirty="0"/>
                        <a:t>Treatment level required</a:t>
                      </a:r>
                      <a:endParaRPr lang="en-IE" b="1" i="1" dirty="0"/>
                    </a:p>
                    <a:p>
                      <a:endParaRPr lang="en-IE" dirty="0"/>
                    </a:p>
                  </a:txBody>
                  <a:tcPr/>
                </a:tc>
                <a:extLst>
                  <a:ext uri="{0D108BD9-81ED-4DB2-BD59-A6C34878D82A}">
                    <a16:rowId xmlns:a16="http://schemas.microsoft.com/office/drawing/2014/main" val="10000"/>
                  </a:ext>
                </a:extLst>
              </a:tr>
              <a:tr h="370840">
                <a:tc>
                  <a:txBody>
                    <a:bodyPr/>
                    <a:lstStyle/>
                    <a:p>
                      <a:r>
                        <a:rPr lang="en-GB" dirty="0"/>
                        <a:t>&lt;8</a:t>
                      </a:r>
                      <a:endParaRPr lang="en-IE" dirty="0"/>
                    </a:p>
                  </a:txBody>
                  <a:tcPr/>
                </a:tc>
                <a:tc>
                  <a:txBody>
                    <a:bodyPr/>
                    <a:lstStyle/>
                    <a:p>
                      <a:r>
                        <a:rPr lang="en-GB" dirty="0"/>
                        <a:t>BOD 20 SS 30</a:t>
                      </a:r>
                      <a:endParaRPr lang="en-I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At least secondary and possibly tertiary</a:t>
                      </a:r>
                      <a:endParaRPr lang="en-IE" dirty="0"/>
                    </a:p>
                  </a:txBody>
                  <a:tcPr/>
                </a:tc>
                <a:extLst>
                  <a:ext uri="{0D108BD9-81ED-4DB2-BD59-A6C34878D82A}">
                    <a16:rowId xmlns:a16="http://schemas.microsoft.com/office/drawing/2014/main" val="10001"/>
                  </a:ext>
                </a:extLst>
              </a:tr>
              <a:tr h="370840">
                <a:tc>
                  <a:txBody>
                    <a:bodyPr/>
                    <a:lstStyle/>
                    <a:p>
                      <a:r>
                        <a:rPr lang="en-GB" dirty="0"/>
                        <a:t>150–300</a:t>
                      </a:r>
                      <a:endParaRPr lang="en-IE" dirty="0"/>
                    </a:p>
                  </a:txBody>
                  <a:tcPr/>
                </a:tc>
                <a:tc>
                  <a:txBody>
                    <a:bodyPr/>
                    <a:lstStyle/>
                    <a:p>
                      <a:r>
                        <a:rPr lang="en-GB" dirty="0"/>
                        <a:t>BOD 100 SS 60</a:t>
                      </a:r>
                      <a:endParaRPr lang="en-I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High-rate biological treatment</a:t>
                      </a:r>
                      <a:endParaRPr lang="en-IE" dirty="0"/>
                    </a:p>
                  </a:txBody>
                  <a:tcPr/>
                </a:tc>
                <a:extLst>
                  <a:ext uri="{0D108BD9-81ED-4DB2-BD59-A6C34878D82A}">
                    <a16:rowId xmlns:a16="http://schemas.microsoft.com/office/drawing/2014/main" val="10002"/>
                  </a:ext>
                </a:extLst>
              </a:tr>
              <a:tr h="370840">
                <a:tc>
                  <a:txBody>
                    <a:bodyPr/>
                    <a:lstStyle/>
                    <a:p>
                      <a:r>
                        <a:rPr lang="en-GB" dirty="0"/>
                        <a:t>300–500</a:t>
                      </a:r>
                      <a:endParaRPr lang="en-IE" dirty="0"/>
                    </a:p>
                  </a:txBody>
                  <a:tcPr/>
                </a:tc>
                <a:tc>
                  <a:txBody>
                    <a:bodyPr/>
                    <a:lstStyle/>
                    <a:p>
                      <a:r>
                        <a:rPr lang="en-GB" dirty="0"/>
                        <a:t>BOD 240 SS 150</a:t>
                      </a:r>
                      <a:endParaRPr lang="en-I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Primary sedimentation only</a:t>
                      </a:r>
                      <a:endParaRPr lang="en-IE" dirty="0"/>
                    </a:p>
                  </a:txBody>
                  <a:tcPr/>
                </a:tc>
                <a:extLst>
                  <a:ext uri="{0D108BD9-81ED-4DB2-BD59-A6C34878D82A}">
                    <a16:rowId xmlns:a16="http://schemas.microsoft.com/office/drawing/2014/main" val="10003"/>
                  </a:ext>
                </a:extLst>
              </a:tr>
              <a:tr h="370840">
                <a:tc>
                  <a:txBody>
                    <a:bodyPr/>
                    <a:lstStyle/>
                    <a:p>
                      <a:r>
                        <a:rPr lang="en-GB" dirty="0"/>
                        <a:t>500</a:t>
                      </a:r>
                      <a:endParaRPr lang="en-IE" dirty="0"/>
                    </a:p>
                  </a:txBody>
                  <a:tcPr/>
                </a:tc>
                <a:tc>
                  <a:txBody>
                    <a:bodyPr/>
                    <a:lstStyle/>
                    <a:p>
                      <a:r>
                        <a:rPr lang="en-GB" dirty="0"/>
                        <a:t>Raw sewage</a:t>
                      </a:r>
                      <a:endParaRPr lang="en-I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Screening only</a:t>
                      </a:r>
                      <a:endParaRPr lang="en-IE" dirty="0"/>
                    </a:p>
                  </a:txBody>
                  <a:tcPr/>
                </a:tc>
                <a:extLst>
                  <a:ext uri="{0D108BD9-81ED-4DB2-BD59-A6C34878D82A}">
                    <a16:rowId xmlns:a16="http://schemas.microsoft.com/office/drawing/2014/main" val="10004"/>
                  </a:ext>
                </a:extLst>
              </a:tr>
            </a:tbl>
          </a:graphicData>
        </a:graphic>
      </p:graphicFrame>
      <p:pic>
        <p:nvPicPr>
          <p:cNvPr id="7" name="Picture 6">
            <a:extLst>
              <a:ext uri="{FF2B5EF4-FFF2-40B4-BE49-F238E27FC236}">
                <a16:creationId xmlns:a16="http://schemas.microsoft.com/office/drawing/2014/main" id="{9A3537BC-A95B-444C-8A97-51CC31C6D9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extLst>
      <p:ext uri="{BB962C8B-B14F-4D97-AF65-F5344CB8AC3E}">
        <p14:creationId xmlns:p14="http://schemas.microsoft.com/office/powerpoint/2010/main" val="3362630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sp>
        <p:nvSpPr>
          <p:cNvPr id="3" name="TextBox 2"/>
          <p:cNvSpPr txBox="1"/>
          <p:nvPr/>
        </p:nvSpPr>
        <p:spPr>
          <a:xfrm>
            <a:off x="683568" y="1196752"/>
            <a:ext cx="7848872" cy="5632311"/>
          </a:xfrm>
          <a:prstGeom prst="rect">
            <a:avLst/>
          </a:prstGeom>
          <a:noFill/>
        </p:spPr>
        <p:txBody>
          <a:bodyPr wrap="square" rtlCol="0">
            <a:spAutoFit/>
          </a:bodyPr>
          <a:lstStyle/>
          <a:p>
            <a:pPr algn="ctr"/>
            <a:r>
              <a:rPr lang="en-GB" b="1" dirty="0"/>
              <a:t>Requirements for discharges from wastewater treatment plants under the Urban Waste Water Treatment Directive (91/271/EEC) </a:t>
            </a:r>
          </a:p>
          <a:p>
            <a:endParaRPr lang="en-GB" dirty="0"/>
          </a:p>
          <a:p>
            <a:r>
              <a:rPr lang="en-GB" dirty="0">
                <a:solidFill>
                  <a:srgbClr val="1903BD"/>
                </a:solidFill>
              </a:rPr>
              <a:t>Values for total phosphorus and nitrogen only apply to discharges &gt;10,000 </a:t>
            </a:r>
            <a:r>
              <a:rPr lang="en-GB" dirty="0" err="1">
                <a:solidFill>
                  <a:srgbClr val="1903BD"/>
                </a:solidFill>
              </a:rPr>
              <a:t>pe</a:t>
            </a:r>
            <a:r>
              <a:rPr lang="en-GB" dirty="0">
                <a:solidFill>
                  <a:srgbClr val="1903BD"/>
                </a:solidFill>
              </a:rPr>
              <a:t> discharging to sensitive waters (i.e. those subject to eutrophication)</a:t>
            </a:r>
          </a:p>
          <a:p>
            <a:endParaRPr lang="en-GB" dirty="0"/>
          </a:p>
          <a:p>
            <a:endParaRPr lang="en-IE" dirty="0"/>
          </a:p>
          <a:p>
            <a:r>
              <a:rPr lang="en-GB" b="1" i="1" dirty="0"/>
              <a:t>Parameter		Minimum	Minimum percentage</a:t>
            </a:r>
            <a:endParaRPr lang="en-IE" b="1" i="1" dirty="0"/>
          </a:p>
          <a:p>
            <a:r>
              <a:rPr lang="en-GB" b="1" i="1" dirty="0"/>
              <a:t>			concentration	reduction</a:t>
            </a:r>
            <a:endParaRPr lang="en-IE" b="1" i="1" dirty="0"/>
          </a:p>
          <a:p>
            <a:r>
              <a:rPr lang="en-GB" dirty="0"/>
              <a:t>BOD</a:t>
            </a:r>
            <a:r>
              <a:rPr lang="en-GB" baseline="-25000" dirty="0"/>
              <a:t>5</a:t>
            </a:r>
            <a:r>
              <a:rPr lang="en-GB" dirty="0"/>
              <a:t>			25 mgO</a:t>
            </a:r>
            <a:r>
              <a:rPr lang="en-GB" baseline="-25000" dirty="0"/>
              <a:t>2</a:t>
            </a:r>
            <a:r>
              <a:rPr lang="en-GB" dirty="0"/>
              <a:t>l</a:t>
            </a:r>
            <a:r>
              <a:rPr lang="en-GB" baseline="30000" dirty="0"/>
              <a:t>-1</a:t>
            </a:r>
            <a:r>
              <a:rPr lang="en-GB" dirty="0"/>
              <a:t>	70–90%</a:t>
            </a:r>
            <a:endParaRPr lang="en-IE" dirty="0"/>
          </a:p>
          <a:p>
            <a:r>
              <a:rPr lang="en-GB" dirty="0"/>
              <a:t>COD			125 mgO</a:t>
            </a:r>
            <a:r>
              <a:rPr lang="en-GB" baseline="-25000" dirty="0"/>
              <a:t>2</a:t>
            </a:r>
            <a:r>
              <a:rPr lang="en-GB" dirty="0"/>
              <a:t>l</a:t>
            </a:r>
            <a:r>
              <a:rPr lang="en-GB" baseline="30000" dirty="0"/>
              <a:t>-1</a:t>
            </a:r>
            <a:r>
              <a:rPr lang="en-GB" dirty="0"/>
              <a:t>	75%</a:t>
            </a:r>
            <a:endParaRPr lang="en-IE" dirty="0"/>
          </a:p>
          <a:p>
            <a:r>
              <a:rPr lang="en-GB" dirty="0"/>
              <a:t>Suspended solids		35 mgl</a:t>
            </a:r>
            <a:r>
              <a:rPr lang="en-GB" baseline="30000" dirty="0"/>
              <a:t>-1</a:t>
            </a:r>
            <a:r>
              <a:rPr lang="en-GB" dirty="0"/>
              <a:t>		90%</a:t>
            </a:r>
            <a:endParaRPr lang="en-IE" dirty="0"/>
          </a:p>
          <a:p>
            <a:r>
              <a:rPr lang="en-GB" dirty="0"/>
              <a:t>Total phosphorus		1 mgPl</a:t>
            </a:r>
            <a:r>
              <a:rPr lang="en-GB" baseline="30000" dirty="0"/>
              <a:t>-1a	</a:t>
            </a:r>
            <a:r>
              <a:rPr lang="en-GB" dirty="0"/>
              <a:t>	80%</a:t>
            </a:r>
            <a:endParaRPr lang="en-IE" dirty="0"/>
          </a:p>
          <a:p>
            <a:r>
              <a:rPr lang="en-GB" dirty="0"/>
              <a:t>			2 mgPl</a:t>
            </a:r>
            <a:r>
              <a:rPr lang="en-GB" baseline="30000" dirty="0"/>
              <a:t>-1b</a:t>
            </a:r>
            <a:r>
              <a:rPr lang="en-GB" dirty="0"/>
              <a:t>		80%</a:t>
            </a:r>
            <a:endParaRPr lang="en-IE" dirty="0"/>
          </a:p>
          <a:p>
            <a:r>
              <a:rPr lang="en-GB" dirty="0"/>
              <a:t>Total nitrogen		10 mgNl</a:t>
            </a:r>
            <a:r>
              <a:rPr lang="en-GB" baseline="30000" dirty="0"/>
              <a:t>-1a</a:t>
            </a:r>
            <a:r>
              <a:rPr lang="en-GB" dirty="0"/>
              <a:t>	70–80%</a:t>
            </a:r>
            <a:endParaRPr lang="en-IE" dirty="0"/>
          </a:p>
          <a:p>
            <a:r>
              <a:rPr lang="en-GB" dirty="0"/>
              <a:t>			15 mgNl</a:t>
            </a:r>
            <a:r>
              <a:rPr lang="en-GB" baseline="30000" dirty="0"/>
              <a:t>-1b</a:t>
            </a:r>
            <a:r>
              <a:rPr lang="en-GB" dirty="0"/>
              <a:t>	70–80%</a:t>
            </a:r>
            <a:endParaRPr lang="en-IE" dirty="0"/>
          </a:p>
          <a:p>
            <a:r>
              <a:rPr lang="en-GB" baseline="30000" dirty="0"/>
              <a:t>a </a:t>
            </a:r>
            <a:r>
              <a:rPr lang="en-GB" dirty="0"/>
              <a:t>10 000–100 000 </a:t>
            </a:r>
            <a:r>
              <a:rPr lang="en-GB" dirty="0" err="1"/>
              <a:t>pe</a:t>
            </a:r>
            <a:r>
              <a:rPr lang="en-GB" dirty="0"/>
              <a:t>.</a:t>
            </a:r>
            <a:endParaRPr lang="en-IE" dirty="0"/>
          </a:p>
          <a:p>
            <a:r>
              <a:rPr lang="en-GB" baseline="30000" dirty="0"/>
              <a:t>b </a:t>
            </a:r>
            <a:r>
              <a:rPr lang="en-GB" dirty="0"/>
              <a:t>&gt;100 000 </a:t>
            </a:r>
            <a:r>
              <a:rPr lang="en-GB" dirty="0" err="1"/>
              <a:t>pe</a:t>
            </a:r>
            <a:r>
              <a:rPr lang="en-GB" dirty="0"/>
              <a:t>.</a:t>
            </a:r>
          </a:p>
          <a:p>
            <a:r>
              <a:rPr lang="en-IE" sz="1200" dirty="0">
                <a:hlinkClick r:id="rId2"/>
              </a:rPr>
              <a:t>http://www.irishstatutebook.ie/2001/en/si/0254.html</a:t>
            </a:r>
            <a:endParaRPr lang="en-IE" sz="1200" dirty="0"/>
          </a:p>
          <a:p>
            <a:endParaRPr lang="en-IE" dirty="0"/>
          </a:p>
        </p:txBody>
      </p:sp>
      <p:pic>
        <p:nvPicPr>
          <p:cNvPr id="7" name="Picture 6">
            <a:extLst>
              <a:ext uri="{FF2B5EF4-FFF2-40B4-BE49-F238E27FC236}">
                <a16:creationId xmlns:a16="http://schemas.microsoft.com/office/drawing/2014/main" id="{4DC7B512-58B8-4837-AACA-8DD88EE922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extLst>
      <p:ext uri="{BB962C8B-B14F-4D97-AF65-F5344CB8AC3E}">
        <p14:creationId xmlns:p14="http://schemas.microsoft.com/office/powerpoint/2010/main" val="281495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1107434" y="260648"/>
            <a:ext cx="4248472" cy="5172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Unit processes</a:t>
            </a:r>
            <a:endParaRPr lang="en-IE" sz="1800" dirty="0">
              <a:solidFill>
                <a:srgbClr val="0000FF"/>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162" y="1916832"/>
            <a:ext cx="7918626" cy="44644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08924" y="1071328"/>
            <a:ext cx="6128862" cy="646331"/>
          </a:xfrm>
          <a:prstGeom prst="rect">
            <a:avLst/>
          </a:prstGeom>
          <a:noFill/>
        </p:spPr>
        <p:txBody>
          <a:bodyPr wrap="square" rtlCol="0">
            <a:spAutoFit/>
          </a:bodyPr>
          <a:lstStyle/>
          <a:p>
            <a:pPr algn="ctr"/>
            <a:r>
              <a:rPr lang="en-IE" b="1" dirty="0">
                <a:solidFill>
                  <a:schemeClr val="accent6">
                    <a:lumMod val="75000"/>
                  </a:schemeClr>
                </a:solidFill>
              </a:rPr>
              <a:t>Schedule for the Introduction of UWWT Directive (91/271/EEC)</a:t>
            </a:r>
          </a:p>
        </p:txBody>
      </p:sp>
      <p:pic>
        <p:nvPicPr>
          <p:cNvPr id="7" name="Picture 6">
            <a:extLst>
              <a:ext uri="{FF2B5EF4-FFF2-40B4-BE49-F238E27FC236}">
                <a16:creationId xmlns:a16="http://schemas.microsoft.com/office/drawing/2014/main" id="{9067C798-D023-48F7-B6A5-40A88A3FB3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extLst>
      <p:ext uri="{BB962C8B-B14F-4D97-AF65-F5344CB8AC3E}">
        <p14:creationId xmlns:p14="http://schemas.microsoft.com/office/powerpoint/2010/main" val="36732383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8152" y="798623"/>
            <a:ext cx="8352928" cy="5909310"/>
          </a:xfrm>
          <a:prstGeom prst="rect">
            <a:avLst/>
          </a:prstGeom>
          <a:noFill/>
        </p:spPr>
        <p:txBody>
          <a:bodyPr wrap="square" rtlCol="0">
            <a:spAutoFit/>
          </a:bodyPr>
          <a:lstStyle/>
          <a:p>
            <a:pPr algn="ctr"/>
            <a:r>
              <a:rPr lang="en-IE" sz="2400" b="1" dirty="0">
                <a:solidFill>
                  <a:srgbClr val="230BB5"/>
                </a:solidFill>
              </a:rPr>
              <a:t>Secondary (Biological) Treatment</a:t>
            </a:r>
          </a:p>
          <a:p>
            <a:pPr>
              <a:spcBef>
                <a:spcPts val="1200"/>
              </a:spcBef>
              <a:buFont typeface="Wingdings" pitchFamily="2" charset="2"/>
              <a:buChar char="q"/>
            </a:pPr>
            <a:r>
              <a:rPr lang="en-IE" dirty="0"/>
              <a:t>Conversion of soluble and colloidal organic matter into a dense biomass</a:t>
            </a:r>
          </a:p>
          <a:p>
            <a:pPr>
              <a:spcBef>
                <a:spcPts val="1200"/>
              </a:spcBef>
              <a:buFont typeface="Wingdings" pitchFamily="2" charset="2"/>
              <a:buChar char="q"/>
            </a:pPr>
            <a:r>
              <a:rPr lang="en-IE" dirty="0"/>
              <a:t>Subsequently be removed from purified liquid…solids collected separately as a sludge</a:t>
            </a:r>
          </a:p>
          <a:p>
            <a:pPr>
              <a:spcBef>
                <a:spcPts val="1200"/>
              </a:spcBef>
              <a:buFont typeface="Wingdings" pitchFamily="2" charset="2"/>
              <a:buChar char="q"/>
            </a:pPr>
            <a:r>
              <a:rPr lang="en-IE" dirty="0"/>
              <a:t>Normally aerobic, but anoxic and anaerobic reactions can also be used</a:t>
            </a:r>
          </a:p>
          <a:p>
            <a:pPr>
              <a:spcBef>
                <a:spcPts val="1200"/>
              </a:spcBef>
              <a:buFont typeface="Wingdings" pitchFamily="2" charset="2"/>
              <a:buChar char="q"/>
            </a:pPr>
            <a:r>
              <a:rPr lang="en-IE" dirty="0"/>
              <a:t>Breakdown of organic matter carried out predominately by heterotrophic bacteria that are found naturally in surface waters. Fungi, algae, protozoa and higher organisms also play roles within specific reactor designs</a:t>
            </a:r>
          </a:p>
          <a:p>
            <a:pPr>
              <a:spcBef>
                <a:spcPts val="1200"/>
              </a:spcBef>
              <a:buFont typeface="Wingdings" pitchFamily="2" charset="2"/>
              <a:buChar char="q"/>
            </a:pPr>
            <a:r>
              <a:rPr lang="en-IE" dirty="0"/>
              <a:t>Reactor design provides an idea environment where maximum microbial activity can be harnessed</a:t>
            </a:r>
          </a:p>
          <a:p>
            <a:pPr>
              <a:spcBef>
                <a:spcPts val="1200"/>
              </a:spcBef>
              <a:buFont typeface="Wingdings" pitchFamily="2" charset="2"/>
              <a:buChar char="q"/>
            </a:pPr>
            <a:r>
              <a:rPr lang="en-IE" dirty="0"/>
              <a:t>The micro-organisms utilize the organic matter for:</a:t>
            </a:r>
          </a:p>
          <a:p>
            <a:pPr lvl="1">
              <a:spcBef>
                <a:spcPts val="1200"/>
              </a:spcBef>
              <a:buFont typeface="Wingdings" pitchFamily="2" charset="2"/>
              <a:buChar char="Ø"/>
            </a:pPr>
            <a:r>
              <a:rPr lang="en-IE" dirty="0"/>
              <a:t>Production of energy by cellular respiration</a:t>
            </a:r>
          </a:p>
          <a:p>
            <a:pPr lvl="1">
              <a:spcBef>
                <a:spcPts val="1200"/>
              </a:spcBef>
              <a:buFont typeface="Wingdings" pitchFamily="2" charset="2"/>
              <a:buChar char="Ø"/>
            </a:pPr>
            <a:r>
              <a:rPr lang="en-IE" dirty="0"/>
              <a:t>Synthesis of protein and other cellular constituents for manufacture of new cells</a:t>
            </a:r>
          </a:p>
          <a:p>
            <a:pPr>
              <a:spcBef>
                <a:spcPts val="1200"/>
              </a:spcBef>
              <a:buFont typeface="Wingdings" pitchFamily="2" charset="2"/>
              <a:buChar char="q"/>
            </a:pPr>
            <a:r>
              <a:rPr lang="en-IE" dirty="0"/>
              <a:t>Overall reaction in aerobic reactor:</a:t>
            </a:r>
          </a:p>
          <a:p>
            <a:pPr algn="ctr">
              <a:spcBef>
                <a:spcPts val="1200"/>
              </a:spcBef>
            </a:pPr>
            <a:r>
              <a:rPr lang="en-IE" sz="2000" b="1" dirty="0"/>
              <a:t>Organic matter + O</a:t>
            </a:r>
            <a:r>
              <a:rPr lang="en-IE" sz="2000" b="1" baseline="-25000" dirty="0"/>
              <a:t>2</a:t>
            </a:r>
            <a:r>
              <a:rPr lang="en-IE" sz="2000" b="1" dirty="0"/>
              <a:t> + NH</a:t>
            </a:r>
            <a:r>
              <a:rPr lang="en-IE" sz="2000" b="1" baseline="-25000" dirty="0"/>
              <a:t>4</a:t>
            </a:r>
            <a:r>
              <a:rPr lang="en-IE" sz="2000" b="1" dirty="0"/>
              <a:t> </a:t>
            </a:r>
            <a:r>
              <a:rPr lang="en-IE" sz="2000" b="1" dirty="0">
                <a:latin typeface="Calibri"/>
              </a:rPr>
              <a:t>→ New cells + CO</a:t>
            </a:r>
            <a:r>
              <a:rPr lang="en-IE" sz="2000" b="1" baseline="-25000" dirty="0">
                <a:latin typeface="Calibri"/>
              </a:rPr>
              <a:t>2 </a:t>
            </a:r>
            <a:r>
              <a:rPr lang="en-IE" sz="2000" b="1" dirty="0">
                <a:latin typeface="Calibri"/>
              </a:rPr>
              <a:t>+ H</a:t>
            </a:r>
            <a:r>
              <a:rPr lang="en-IE" sz="2000" b="1" baseline="-25000" dirty="0">
                <a:latin typeface="Calibri"/>
              </a:rPr>
              <a:t>2</a:t>
            </a:r>
            <a:r>
              <a:rPr lang="en-IE" sz="2000" b="1" dirty="0">
                <a:latin typeface="Calibri"/>
              </a:rPr>
              <a:t>O</a:t>
            </a:r>
          </a:p>
          <a:p>
            <a:endParaRPr lang="en-IE" dirty="0"/>
          </a:p>
        </p:txBody>
      </p:sp>
      <p:sp>
        <p:nvSpPr>
          <p:cNvPr id="4"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5" name="Picture 4">
            <a:extLst>
              <a:ext uri="{FF2B5EF4-FFF2-40B4-BE49-F238E27FC236}">
                <a16:creationId xmlns:a16="http://schemas.microsoft.com/office/drawing/2014/main" id="{DC9C980B-7D78-47D2-BA4F-D9384A8D28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1045473"/>
            <a:ext cx="8424936" cy="5232202"/>
          </a:xfrm>
          <a:prstGeom prst="rect">
            <a:avLst/>
          </a:prstGeom>
          <a:noFill/>
        </p:spPr>
        <p:txBody>
          <a:bodyPr wrap="square" rtlCol="0">
            <a:spAutoFit/>
          </a:bodyPr>
          <a:lstStyle/>
          <a:p>
            <a:r>
              <a:rPr lang="en-IE" sz="2400" dirty="0"/>
              <a:t>In some reactors substrate (food) is limiting</a:t>
            </a:r>
          </a:p>
          <a:p>
            <a:endParaRPr lang="en-IE" dirty="0"/>
          </a:p>
          <a:p>
            <a:r>
              <a:rPr lang="en-IE" b="1" dirty="0">
                <a:solidFill>
                  <a:srgbClr val="00B0F0"/>
                </a:solidFill>
              </a:rPr>
              <a:t>Oxidation</a:t>
            </a:r>
          </a:p>
          <a:p>
            <a:pPr algn="ctr"/>
            <a:r>
              <a:rPr lang="en-IE" b="1" dirty="0"/>
              <a:t>COHNS + O</a:t>
            </a:r>
            <a:r>
              <a:rPr lang="en-IE" b="1" baseline="-25000" dirty="0"/>
              <a:t>2</a:t>
            </a:r>
            <a:r>
              <a:rPr lang="en-IE" b="1" dirty="0"/>
              <a:t> + Bacteria </a:t>
            </a:r>
            <a:r>
              <a:rPr lang="en-IE" b="1" dirty="0">
                <a:latin typeface="Calibri"/>
              </a:rPr>
              <a:t>→CO</a:t>
            </a:r>
            <a:r>
              <a:rPr lang="en-IE" b="1" baseline="-25000" dirty="0">
                <a:latin typeface="Calibri"/>
              </a:rPr>
              <a:t>2</a:t>
            </a:r>
            <a:r>
              <a:rPr lang="en-IE" b="1" dirty="0">
                <a:latin typeface="Calibri"/>
              </a:rPr>
              <a:t>+NH</a:t>
            </a:r>
            <a:r>
              <a:rPr lang="en-IE" b="1" baseline="-25000" dirty="0">
                <a:latin typeface="Calibri"/>
              </a:rPr>
              <a:t>3</a:t>
            </a:r>
            <a:r>
              <a:rPr lang="en-IE" b="1" dirty="0">
                <a:latin typeface="Calibri"/>
              </a:rPr>
              <a:t>+ other end products + energy</a:t>
            </a:r>
            <a:endParaRPr lang="en-IE" b="1" dirty="0"/>
          </a:p>
          <a:p>
            <a:endParaRPr lang="en-IE" dirty="0"/>
          </a:p>
          <a:p>
            <a:r>
              <a:rPr lang="en-IE" b="1" dirty="0">
                <a:solidFill>
                  <a:srgbClr val="00B0F0"/>
                </a:solidFill>
              </a:rPr>
              <a:t>Biosynthesis</a:t>
            </a:r>
          </a:p>
          <a:p>
            <a:pPr algn="ctr"/>
            <a:r>
              <a:rPr lang="en-IE" b="1" dirty="0"/>
              <a:t>COHNS  + O</a:t>
            </a:r>
            <a:r>
              <a:rPr lang="en-IE" b="1" baseline="-25000" dirty="0"/>
              <a:t>2</a:t>
            </a:r>
            <a:r>
              <a:rPr lang="en-IE" b="1" dirty="0"/>
              <a:t> + Bacteria → C</a:t>
            </a:r>
            <a:r>
              <a:rPr lang="en-IE" b="1" baseline="-25000" dirty="0"/>
              <a:t>5</a:t>
            </a:r>
            <a:r>
              <a:rPr lang="en-IE" b="1" dirty="0"/>
              <a:t>H</a:t>
            </a:r>
            <a:r>
              <a:rPr lang="en-IE" b="1" baseline="-25000" dirty="0"/>
              <a:t>7</a:t>
            </a:r>
            <a:r>
              <a:rPr lang="en-IE" b="1" dirty="0"/>
              <a:t>NO</a:t>
            </a:r>
            <a:r>
              <a:rPr lang="en-IE" b="1" baseline="-25000" dirty="0"/>
              <a:t>2</a:t>
            </a:r>
          </a:p>
          <a:p>
            <a:endParaRPr lang="en-IE" dirty="0"/>
          </a:p>
          <a:p>
            <a:r>
              <a:rPr lang="en-IE" b="1" dirty="0">
                <a:solidFill>
                  <a:srgbClr val="00B0F0"/>
                </a:solidFill>
              </a:rPr>
              <a:t>Auto-oxidation</a:t>
            </a:r>
          </a:p>
          <a:p>
            <a:pPr algn="ctr"/>
            <a:r>
              <a:rPr lang="en-IE" b="1" dirty="0"/>
              <a:t>C</a:t>
            </a:r>
            <a:r>
              <a:rPr lang="en-IE" b="1" baseline="-25000" dirty="0"/>
              <a:t>5</a:t>
            </a:r>
            <a:r>
              <a:rPr lang="en-IE" b="1" dirty="0"/>
              <a:t>H</a:t>
            </a:r>
            <a:r>
              <a:rPr lang="en-IE" b="1" baseline="-25000" dirty="0"/>
              <a:t>7</a:t>
            </a:r>
            <a:r>
              <a:rPr lang="en-IE" b="1" dirty="0"/>
              <a:t>NO</a:t>
            </a:r>
            <a:r>
              <a:rPr lang="en-IE" b="1" baseline="-25000" dirty="0"/>
              <a:t>2</a:t>
            </a:r>
            <a:r>
              <a:rPr lang="en-IE" b="1" dirty="0"/>
              <a:t> + 5O</a:t>
            </a:r>
            <a:r>
              <a:rPr lang="en-IE" b="1" baseline="-25000" dirty="0"/>
              <a:t>2</a:t>
            </a:r>
            <a:r>
              <a:rPr lang="en-IE" b="1" dirty="0"/>
              <a:t> → 5CO</a:t>
            </a:r>
            <a:r>
              <a:rPr lang="en-IE" b="1" baseline="-25000" dirty="0"/>
              <a:t>2</a:t>
            </a:r>
            <a:r>
              <a:rPr lang="en-IE" b="1" dirty="0"/>
              <a:t> + NH</a:t>
            </a:r>
            <a:r>
              <a:rPr lang="en-IE" b="1" baseline="-25000" dirty="0"/>
              <a:t>3 </a:t>
            </a:r>
            <a:r>
              <a:rPr lang="en-IE" b="1" dirty="0"/>
              <a:t> + 2H</a:t>
            </a:r>
            <a:r>
              <a:rPr lang="en-IE" b="1" baseline="-25000" dirty="0"/>
              <a:t>2</a:t>
            </a:r>
            <a:r>
              <a:rPr lang="en-IE" b="1" dirty="0"/>
              <a:t>O + energy</a:t>
            </a:r>
          </a:p>
          <a:p>
            <a:pPr>
              <a:spcBef>
                <a:spcPts val="1200"/>
              </a:spcBef>
            </a:pPr>
            <a:endParaRPr lang="en-IE" dirty="0"/>
          </a:p>
          <a:p>
            <a:pPr marL="285750" indent="-285750">
              <a:spcBef>
                <a:spcPts val="1200"/>
              </a:spcBef>
              <a:buFont typeface="Wingdings" pitchFamily="2" charset="2"/>
              <a:buChar char="§"/>
            </a:pPr>
            <a:r>
              <a:rPr lang="en-IE" dirty="0"/>
              <a:t>All three processes occur simultaneously in the reactor</a:t>
            </a:r>
          </a:p>
          <a:p>
            <a:pPr marL="285750" indent="-285750">
              <a:spcBef>
                <a:spcPts val="1200"/>
              </a:spcBef>
              <a:buFont typeface="Wingdings" pitchFamily="2" charset="2"/>
              <a:buChar char="§"/>
            </a:pPr>
            <a:r>
              <a:rPr lang="en-IE" dirty="0"/>
              <a:t>Natural systems organic matter removed primarily by oxidation</a:t>
            </a:r>
          </a:p>
          <a:p>
            <a:pPr marL="285750" indent="-285750">
              <a:spcBef>
                <a:spcPts val="1200"/>
              </a:spcBef>
              <a:buFont typeface="Wingdings" pitchFamily="2" charset="2"/>
              <a:buChar char="§"/>
            </a:pPr>
            <a:r>
              <a:rPr lang="en-IE" dirty="0"/>
              <a:t>In wastewater treatment  adsorption and agglomeration onto biomass main removal processes (also removes non-degradable, synthetics, metals, </a:t>
            </a:r>
            <a:r>
              <a:rPr lang="en-IE" dirty="0" err="1"/>
              <a:t>radionuclides</a:t>
            </a:r>
            <a:r>
              <a:rPr lang="en-IE" dirty="0"/>
              <a:t>)</a:t>
            </a:r>
          </a:p>
          <a:p>
            <a:endParaRPr lang="en-IE" dirty="0"/>
          </a:p>
        </p:txBody>
      </p:sp>
      <p:sp>
        <p:nvSpPr>
          <p:cNvPr id="3" name="TextBox 2"/>
          <p:cNvSpPr txBox="1"/>
          <p:nvPr/>
        </p:nvSpPr>
        <p:spPr>
          <a:xfrm>
            <a:off x="1403648" y="2229717"/>
            <a:ext cx="1152128" cy="276999"/>
          </a:xfrm>
          <a:prstGeom prst="rect">
            <a:avLst/>
          </a:prstGeom>
          <a:noFill/>
        </p:spPr>
        <p:txBody>
          <a:bodyPr wrap="square" rtlCol="0">
            <a:spAutoFit/>
          </a:bodyPr>
          <a:lstStyle/>
          <a:p>
            <a:r>
              <a:rPr lang="en-IE" sz="1200" dirty="0"/>
              <a:t>Organic matter</a:t>
            </a:r>
          </a:p>
        </p:txBody>
      </p:sp>
      <p:sp>
        <p:nvSpPr>
          <p:cNvPr id="4" name="TextBox 3"/>
          <p:cNvSpPr txBox="1"/>
          <p:nvPr/>
        </p:nvSpPr>
        <p:spPr>
          <a:xfrm>
            <a:off x="2725011" y="3003641"/>
            <a:ext cx="1152128" cy="276999"/>
          </a:xfrm>
          <a:prstGeom prst="rect">
            <a:avLst/>
          </a:prstGeom>
          <a:noFill/>
        </p:spPr>
        <p:txBody>
          <a:bodyPr wrap="square" rtlCol="0">
            <a:spAutoFit/>
          </a:bodyPr>
          <a:lstStyle/>
          <a:p>
            <a:r>
              <a:rPr lang="en-IE" sz="1200" dirty="0"/>
              <a:t>Organic matter</a:t>
            </a:r>
          </a:p>
        </p:txBody>
      </p:sp>
      <p:sp>
        <p:nvSpPr>
          <p:cNvPr id="5" name="TextBox 4"/>
          <p:cNvSpPr txBox="1"/>
          <p:nvPr/>
        </p:nvSpPr>
        <p:spPr>
          <a:xfrm>
            <a:off x="5436096" y="3063443"/>
            <a:ext cx="1152128" cy="276999"/>
          </a:xfrm>
          <a:prstGeom prst="rect">
            <a:avLst/>
          </a:prstGeom>
          <a:noFill/>
        </p:spPr>
        <p:txBody>
          <a:bodyPr wrap="square" rtlCol="0">
            <a:spAutoFit/>
          </a:bodyPr>
          <a:lstStyle/>
          <a:p>
            <a:r>
              <a:rPr lang="en-IE" sz="1200" dirty="0"/>
              <a:t>New cells</a:t>
            </a:r>
          </a:p>
        </p:txBody>
      </p:sp>
      <p:sp>
        <p:nvSpPr>
          <p:cNvPr id="7" name="TextBox 6"/>
          <p:cNvSpPr txBox="1"/>
          <p:nvPr/>
        </p:nvSpPr>
        <p:spPr>
          <a:xfrm>
            <a:off x="2483768" y="3917099"/>
            <a:ext cx="720080" cy="288032"/>
          </a:xfrm>
          <a:prstGeom prst="rect">
            <a:avLst/>
          </a:prstGeom>
          <a:noFill/>
        </p:spPr>
        <p:txBody>
          <a:bodyPr wrap="square" rtlCol="0">
            <a:spAutoFit/>
          </a:bodyPr>
          <a:lstStyle/>
          <a:p>
            <a:r>
              <a:rPr lang="en-IE" sz="1200" dirty="0"/>
              <a:t>Bacteria</a:t>
            </a:r>
          </a:p>
        </p:txBody>
      </p:sp>
      <p:sp>
        <p:nvSpPr>
          <p:cNvPr id="9"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10" name="Picture 9">
            <a:extLst>
              <a:ext uri="{FF2B5EF4-FFF2-40B4-BE49-F238E27FC236}">
                <a16:creationId xmlns:a16="http://schemas.microsoft.com/office/drawing/2014/main" id="{4D11769B-110C-4D21-9D22-33ED926AC3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sp>
        <p:nvSpPr>
          <p:cNvPr id="6" name="TextBox 5"/>
          <p:cNvSpPr txBox="1"/>
          <p:nvPr/>
        </p:nvSpPr>
        <p:spPr>
          <a:xfrm>
            <a:off x="570564" y="1412776"/>
            <a:ext cx="7745852" cy="4678204"/>
          </a:xfrm>
          <a:prstGeom prst="rect">
            <a:avLst/>
          </a:prstGeom>
          <a:noFill/>
        </p:spPr>
        <p:txBody>
          <a:bodyPr wrap="square" rtlCol="0">
            <a:spAutoFit/>
          </a:bodyPr>
          <a:lstStyle/>
          <a:p>
            <a:r>
              <a:rPr lang="en-IE" dirty="0"/>
              <a:t>Better formulae for a micro-organism is:</a:t>
            </a:r>
          </a:p>
          <a:p>
            <a:endParaRPr lang="en-IE" dirty="0"/>
          </a:p>
          <a:p>
            <a:pPr algn="ctr"/>
            <a:r>
              <a:rPr lang="en-IE" sz="2400" b="1" dirty="0"/>
              <a:t>C</a:t>
            </a:r>
            <a:r>
              <a:rPr lang="en-IE" sz="2400" b="1" baseline="-25000" dirty="0"/>
              <a:t>60</a:t>
            </a:r>
            <a:r>
              <a:rPr lang="en-IE" sz="2400" b="1" dirty="0"/>
              <a:t>H</a:t>
            </a:r>
            <a:r>
              <a:rPr lang="en-IE" sz="2400" b="1" baseline="-25000" dirty="0"/>
              <a:t>87</a:t>
            </a:r>
            <a:r>
              <a:rPr lang="en-IE" sz="2400" b="1" dirty="0"/>
              <a:t>O</a:t>
            </a:r>
            <a:r>
              <a:rPr lang="en-IE" sz="2400" b="1" baseline="-25000" dirty="0"/>
              <a:t>25</a:t>
            </a:r>
            <a:r>
              <a:rPr lang="en-IE" sz="2400" b="1" dirty="0"/>
              <a:t>N</a:t>
            </a:r>
            <a:r>
              <a:rPr lang="en-IE" sz="2400" b="1" baseline="-25000" dirty="0"/>
              <a:t>12</a:t>
            </a:r>
            <a:r>
              <a:rPr lang="en-IE" sz="2400" b="1" dirty="0"/>
              <a:t>P</a:t>
            </a:r>
          </a:p>
          <a:p>
            <a:endParaRPr lang="en-IE" dirty="0"/>
          </a:p>
          <a:p>
            <a:r>
              <a:rPr lang="en-IE" dirty="0"/>
              <a:t>With the remaining 10% of the cell composed of:</a:t>
            </a:r>
          </a:p>
          <a:p>
            <a:pPr lvl="5"/>
            <a:r>
              <a:rPr lang="en-IE" dirty="0"/>
              <a:t>50% P</a:t>
            </a:r>
          </a:p>
          <a:p>
            <a:pPr lvl="5"/>
            <a:r>
              <a:rPr lang="en-IE" dirty="0"/>
              <a:t>15% S</a:t>
            </a:r>
          </a:p>
          <a:p>
            <a:pPr lvl="5"/>
            <a:r>
              <a:rPr lang="en-IE" dirty="0"/>
              <a:t>11% Na</a:t>
            </a:r>
          </a:p>
          <a:p>
            <a:pPr lvl="5"/>
            <a:r>
              <a:rPr lang="en-IE" dirty="0"/>
              <a:t>9% </a:t>
            </a:r>
            <a:r>
              <a:rPr lang="en-IE" dirty="0" err="1"/>
              <a:t>Ca</a:t>
            </a:r>
            <a:endParaRPr lang="en-IE" dirty="0"/>
          </a:p>
          <a:p>
            <a:pPr lvl="5"/>
            <a:r>
              <a:rPr lang="en-IE" dirty="0"/>
              <a:t>8% Mg</a:t>
            </a:r>
          </a:p>
          <a:p>
            <a:pPr lvl="5"/>
            <a:r>
              <a:rPr lang="en-IE" dirty="0"/>
              <a:t>6% K</a:t>
            </a:r>
          </a:p>
          <a:p>
            <a:pPr lvl="5"/>
            <a:r>
              <a:rPr lang="en-IE" dirty="0"/>
              <a:t>1% Fe</a:t>
            </a:r>
          </a:p>
          <a:p>
            <a:endParaRPr lang="en-IE" dirty="0"/>
          </a:p>
          <a:p>
            <a:r>
              <a:rPr lang="en-IE" dirty="0"/>
              <a:t>These and other trace elements must be present in adequate amounts for biomass formation in wastewater and optimum microbial efficiency.</a:t>
            </a:r>
          </a:p>
          <a:p>
            <a:endParaRPr lang="en-IE" dirty="0"/>
          </a:p>
        </p:txBody>
      </p:sp>
      <p:pic>
        <p:nvPicPr>
          <p:cNvPr id="5" name="Picture 4">
            <a:extLst>
              <a:ext uri="{FF2B5EF4-FFF2-40B4-BE49-F238E27FC236}">
                <a16:creationId xmlns:a16="http://schemas.microsoft.com/office/drawing/2014/main" id="{4BCA6A37-E7DE-4C91-8EB7-20C24CE597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extLst>
      <p:ext uri="{BB962C8B-B14F-4D97-AF65-F5344CB8AC3E}">
        <p14:creationId xmlns:p14="http://schemas.microsoft.com/office/powerpoint/2010/main" val="17026954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0564" y="869225"/>
            <a:ext cx="8208912" cy="4431983"/>
          </a:xfrm>
          <a:prstGeom prst="rect">
            <a:avLst/>
          </a:prstGeom>
          <a:noFill/>
        </p:spPr>
        <p:txBody>
          <a:bodyPr wrap="square" rtlCol="0">
            <a:spAutoFit/>
          </a:bodyPr>
          <a:lstStyle/>
          <a:p>
            <a:pPr marL="285750" indent="-285750">
              <a:buFont typeface="Wingdings" pitchFamily="2" charset="2"/>
              <a:buChar char="§"/>
            </a:pPr>
            <a:r>
              <a:rPr lang="en-IE" dirty="0"/>
              <a:t>In order for oxidation of organic matter to occur as quickly as possible sufficient oxygen must be supplied to the micro-organisms to maintain maximum treatment efficiency.</a:t>
            </a:r>
          </a:p>
          <a:p>
            <a:pPr marL="285750" indent="-285750">
              <a:buFont typeface="Wingdings" pitchFamily="2" charset="2"/>
              <a:buChar char="§"/>
            </a:pPr>
            <a:endParaRPr lang="en-IE" dirty="0"/>
          </a:p>
          <a:p>
            <a:pPr marL="285750" indent="-285750">
              <a:buFont typeface="Wingdings" pitchFamily="2" charset="2"/>
              <a:buChar char="§"/>
            </a:pPr>
            <a:r>
              <a:rPr lang="en-IE" dirty="0"/>
              <a:t>Secondary (aerobic) treatment reactors  are designed to achieve this using one of three methods:</a:t>
            </a:r>
          </a:p>
          <a:p>
            <a:pPr lvl="1">
              <a:spcBef>
                <a:spcPts val="1200"/>
              </a:spcBef>
              <a:buFont typeface="Wingdings" pitchFamily="2" charset="2"/>
              <a:buChar char="Ø"/>
            </a:pPr>
            <a:r>
              <a:rPr lang="en-IE" dirty="0"/>
              <a:t>Spreading the wastewater into a thin film of liquid that passes over and through a thin film of biomass supported on an inert substrate with oxygen supplied by gaseous diffusion from the atmosphere (e.g. percolating filter, rotating biological contactor)</a:t>
            </a:r>
          </a:p>
          <a:p>
            <a:pPr lvl="1">
              <a:spcBef>
                <a:spcPts val="1200"/>
              </a:spcBef>
              <a:buFont typeface="Wingdings" pitchFamily="2" charset="2"/>
              <a:buChar char="Ø"/>
            </a:pPr>
            <a:r>
              <a:rPr lang="en-IE" dirty="0"/>
              <a:t>Aerating wastewater by pumping bubbles of air or stirring vigorously (e.g. activated sludge)</a:t>
            </a:r>
          </a:p>
          <a:p>
            <a:pPr lvl="1">
              <a:spcBef>
                <a:spcPts val="1200"/>
              </a:spcBef>
              <a:buFont typeface="Wingdings" pitchFamily="2" charset="2"/>
              <a:buChar char="Ø"/>
            </a:pPr>
            <a:r>
              <a:rPr lang="en-IE" dirty="0"/>
              <a:t>Using algae to produce oxygen by photosynthesis  for  the bacteria (e.g. oxidation ponds)</a:t>
            </a:r>
          </a:p>
        </p:txBody>
      </p:sp>
      <p:sp>
        <p:nvSpPr>
          <p:cNvPr id="3" name="Rectangle 2"/>
          <p:cNvSpPr/>
          <p:nvPr/>
        </p:nvSpPr>
        <p:spPr>
          <a:xfrm>
            <a:off x="602410" y="5495560"/>
            <a:ext cx="7848872" cy="7905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TextBox 3"/>
          <p:cNvSpPr txBox="1"/>
          <p:nvPr/>
        </p:nvSpPr>
        <p:spPr>
          <a:xfrm>
            <a:off x="782430" y="5483743"/>
            <a:ext cx="7488832" cy="984885"/>
          </a:xfrm>
          <a:prstGeom prst="rect">
            <a:avLst/>
          </a:prstGeom>
          <a:noFill/>
        </p:spPr>
        <p:txBody>
          <a:bodyPr wrap="square" rtlCol="0">
            <a:spAutoFit/>
          </a:bodyPr>
          <a:lstStyle/>
          <a:p>
            <a:pPr algn="ctr"/>
            <a:r>
              <a:rPr lang="en-IE" sz="2000" dirty="0">
                <a:solidFill>
                  <a:schemeClr val="bg1"/>
                </a:solidFill>
              </a:rPr>
              <a:t>Artificial ecosystems controlled by operational practice - limited by food (organic loading) and oxygen (ventilation/aeration) availability</a:t>
            </a:r>
          </a:p>
          <a:p>
            <a:endParaRPr lang="en-IE" dirty="0"/>
          </a:p>
        </p:txBody>
      </p:sp>
      <p:sp>
        <p:nvSpPr>
          <p:cNvPr id="6"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7" name="Picture 6">
            <a:extLst>
              <a:ext uri="{FF2B5EF4-FFF2-40B4-BE49-F238E27FC236}">
                <a16:creationId xmlns:a16="http://schemas.microsoft.com/office/drawing/2014/main" id="{9617B943-AA42-4483-B588-FF6AAA2DA1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466679501"/>
              </p:ext>
            </p:extLst>
          </p:nvPr>
        </p:nvGraphicFramePr>
        <p:xfrm>
          <a:off x="4067944" y="1916832"/>
          <a:ext cx="3768080" cy="4696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279376" y="1052736"/>
            <a:ext cx="8640960" cy="646331"/>
          </a:xfrm>
          <a:prstGeom prst="rect">
            <a:avLst/>
          </a:prstGeom>
          <a:noFill/>
        </p:spPr>
        <p:txBody>
          <a:bodyPr wrap="square" rtlCol="0">
            <a:spAutoFit/>
          </a:bodyPr>
          <a:lstStyle/>
          <a:p>
            <a:pPr>
              <a:spcBef>
                <a:spcPts val="600"/>
              </a:spcBef>
            </a:pPr>
            <a:r>
              <a:rPr lang="en-IE" b="1" dirty="0"/>
              <a:t>Design criteria for secondary treatment reactors vary to create ideal habitats to support required community structure</a:t>
            </a:r>
          </a:p>
        </p:txBody>
      </p:sp>
      <p:sp>
        <p:nvSpPr>
          <p:cNvPr id="5" name="TextBox 4"/>
          <p:cNvSpPr txBox="1"/>
          <p:nvPr/>
        </p:nvSpPr>
        <p:spPr>
          <a:xfrm>
            <a:off x="1287488" y="4723403"/>
            <a:ext cx="3312368" cy="646331"/>
          </a:xfrm>
          <a:prstGeom prst="rect">
            <a:avLst/>
          </a:prstGeom>
          <a:noFill/>
        </p:spPr>
        <p:txBody>
          <a:bodyPr wrap="square" rtlCol="0">
            <a:spAutoFit/>
          </a:bodyPr>
          <a:lstStyle/>
          <a:p>
            <a:pPr marL="285750" indent="-285750">
              <a:buFont typeface="Wingdings" pitchFamily="2" charset="2"/>
              <a:buChar char="§"/>
            </a:pPr>
            <a:r>
              <a:rPr lang="en-IE" dirty="0"/>
              <a:t>In simplest form the reactor food chain comprises:</a:t>
            </a:r>
          </a:p>
        </p:txBody>
      </p:sp>
      <p:sp>
        <p:nvSpPr>
          <p:cNvPr id="7"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sp>
        <p:nvSpPr>
          <p:cNvPr id="2" name="TextBox 1"/>
          <p:cNvSpPr txBox="1"/>
          <p:nvPr/>
        </p:nvSpPr>
        <p:spPr>
          <a:xfrm>
            <a:off x="704730" y="2204864"/>
            <a:ext cx="3744416" cy="1554272"/>
          </a:xfrm>
          <a:prstGeom prst="rect">
            <a:avLst/>
          </a:prstGeom>
          <a:noFill/>
        </p:spPr>
        <p:txBody>
          <a:bodyPr wrap="square" rtlCol="0">
            <a:spAutoFit/>
          </a:bodyPr>
          <a:lstStyle/>
          <a:p>
            <a:pPr marL="285750" indent="-285750">
              <a:spcBef>
                <a:spcPts val="600"/>
              </a:spcBef>
              <a:buFont typeface="Wingdings" pitchFamily="2" charset="2"/>
              <a:buChar char="§"/>
            </a:pPr>
            <a:r>
              <a:rPr lang="en-IE" dirty="0"/>
              <a:t>All rely on heterotrophic bacteria and fungi.</a:t>
            </a:r>
          </a:p>
          <a:p>
            <a:pPr marL="285750" indent="-285750">
              <a:spcBef>
                <a:spcPts val="600"/>
              </a:spcBef>
              <a:buFont typeface="Wingdings" pitchFamily="2" charset="2"/>
              <a:buChar char="§"/>
            </a:pPr>
            <a:r>
              <a:rPr lang="en-IE" dirty="0"/>
              <a:t>Grazing levels also accommodated in different reactor types creating multiple trophic levels.</a:t>
            </a:r>
          </a:p>
        </p:txBody>
      </p:sp>
      <p:pic>
        <p:nvPicPr>
          <p:cNvPr id="8" name="Picture 7">
            <a:extLst>
              <a:ext uri="{FF2B5EF4-FFF2-40B4-BE49-F238E27FC236}">
                <a16:creationId xmlns:a16="http://schemas.microsoft.com/office/drawing/2014/main" id="{DFF42809-8FF5-4C34-BDB2-4F6A99CB87A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o treatment 2.gif"/>
          <p:cNvPicPr>
            <a:picLocks noChangeAspect="1"/>
          </p:cNvPicPr>
          <p:nvPr/>
        </p:nvPicPr>
        <p:blipFill>
          <a:blip r:embed="rId2" cstate="print"/>
          <a:stretch>
            <a:fillRect/>
          </a:stretch>
        </p:blipFill>
        <p:spPr>
          <a:xfrm>
            <a:off x="539552" y="471098"/>
            <a:ext cx="8028384" cy="5347460"/>
          </a:xfrm>
          <a:prstGeom prst="rect">
            <a:avLst/>
          </a:prstGeom>
        </p:spPr>
      </p:pic>
      <p:sp>
        <p:nvSpPr>
          <p:cNvPr id="3" name="TextBox 2"/>
          <p:cNvSpPr txBox="1"/>
          <p:nvPr/>
        </p:nvSpPr>
        <p:spPr>
          <a:xfrm>
            <a:off x="395536" y="5803413"/>
            <a:ext cx="8424936" cy="646331"/>
          </a:xfrm>
          <a:prstGeom prst="rect">
            <a:avLst/>
          </a:prstGeom>
          <a:noFill/>
        </p:spPr>
        <p:txBody>
          <a:bodyPr wrap="square" rtlCol="0">
            <a:spAutoFit/>
          </a:bodyPr>
          <a:lstStyle/>
          <a:p>
            <a:pPr algn="ctr"/>
            <a:r>
              <a:rPr lang="en-IE" b="1" dirty="0"/>
              <a:t>Due to the nature of the reactor, suspended growth systems have fewer </a:t>
            </a:r>
            <a:r>
              <a:rPr lang="en-IE" b="1" dirty="0" err="1"/>
              <a:t>trophic</a:t>
            </a:r>
            <a:r>
              <a:rPr lang="en-IE" b="1" dirty="0"/>
              <a:t> levels than attached growth systems.</a:t>
            </a:r>
          </a:p>
        </p:txBody>
      </p:sp>
      <p:sp>
        <p:nvSpPr>
          <p:cNvPr id="5"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6" name="Picture 5">
            <a:extLst>
              <a:ext uri="{FF2B5EF4-FFF2-40B4-BE49-F238E27FC236}">
                <a16:creationId xmlns:a16="http://schemas.microsoft.com/office/drawing/2014/main" id="{1CC34EFD-E3EE-4ED4-B1AF-B81331BA9A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8368" y="1484784"/>
            <a:ext cx="8568952" cy="3508653"/>
          </a:xfrm>
          <a:prstGeom prst="rect">
            <a:avLst/>
          </a:prstGeom>
          <a:noFill/>
        </p:spPr>
        <p:txBody>
          <a:bodyPr wrap="square" rtlCol="0">
            <a:spAutoFit/>
          </a:bodyPr>
          <a:lstStyle/>
          <a:p>
            <a:r>
              <a:rPr lang="en-IE" sz="2400" dirty="0">
                <a:solidFill>
                  <a:srgbClr val="230BB5"/>
                </a:solidFill>
              </a:rPr>
              <a:t>Bacteria</a:t>
            </a:r>
          </a:p>
          <a:p>
            <a:endParaRPr lang="en-IE" dirty="0"/>
          </a:p>
          <a:p>
            <a:r>
              <a:rPr lang="en-IE" b="1" dirty="0"/>
              <a:t>Classified by source of nutrients:</a:t>
            </a:r>
          </a:p>
          <a:p>
            <a:endParaRPr lang="en-IE" b="1" dirty="0"/>
          </a:p>
          <a:p>
            <a:pPr lvl="1">
              <a:buFont typeface="Wingdings" pitchFamily="2" charset="2"/>
              <a:buChar char="Ø"/>
            </a:pPr>
            <a:r>
              <a:rPr lang="en-IE" b="1" i="1" dirty="0"/>
              <a:t>Heterotrophic </a:t>
            </a:r>
            <a:r>
              <a:rPr lang="en-IE" dirty="0"/>
              <a:t>- require organic matter for both energy and source of C for synthesis</a:t>
            </a:r>
          </a:p>
          <a:p>
            <a:pPr lvl="1">
              <a:buFont typeface="Wingdings" pitchFamily="2" charset="2"/>
              <a:buChar char="Ø"/>
            </a:pPr>
            <a:endParaRPr lang="en-IE" dirty="0"/>
          </a:p>
          <a:p>
            <a:pPr lvl="1">
              <a:buFont typeface="Wingdings" pitchFamily="2" charset="2"/>
              <a:buChar char="Ø"/>
            </a:pPr>
            <a:r>
              <a:rPr lang="en-IE" b="1" i="1" dirty="0"/>
              <a:t>Autotrophic </a:t>
            </a:r>
            <a:r>
              <a:rPr lang="en-IE" dirty="0"/>
              <a:t>-  don’t use organic matter but oxidize inorganic compounds for energy and CO</a:t>
            </a:r>
            <a:r>
              <a:rPr lang="en-IE" baseline="-25000" dirty="0"/>
              <a:t>2</a:t>
            </a:r>
            <a:r>
              <a:rPr lang="en-IE" dirty="0"/>
              <a:t> or carbonate as source of C for synthesis.</a:t>
            </a:r>
          </a:p>
          <a:p>
            <a:pPr lvl="1">
              <a:buFont typeface="Wingdings" pitchFamily="2" charset="2"/>
              <a:buChar char="Ø"/>
            </a:pPr>
            <a:endParaRPr lang="en-IE" dirty="0"/>
          </a:p>
          <a:p>
            <a:endParaRPr lang="en-IE" dirty="0"/>
          </a:p>
          <a:p>
            <a:endParaRPr lang="en-IE" dirty="0"/>
          </a:p>
        </p:txBody>
      </p:sp>
      <p:sp>
        <p:nvSpPr>
          <p:cNvPr id="5"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6" name="Picture 5">
            <a:extLst>
              <a:ext uri="{FF2B5EF4-FFF2-40B4-BE49-F238E27FC236}">
                <a16:creationId xmlns:a16="http://schemas.microsoft.com/office/drawing/2014/main" id="{178125D3-6F4C-441E-A563-D13AC8B1C7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extLst>
      <p:ext uri="{BB962C8B-B14F-4D97-AF65-F5344CB8AC3E}">
        <p14:creationId xmlns:p14="http://schemas.microsoft.com/office/powerpoint/2010/main" val="34018858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1052736"/>
            <a:ext cx="8568952" cy="5447645"/>
          </a:xfrm>
          <a:prstGeom prst="rect">
            <a:avLst/>
          </a:prstGeom>
          <a:noFill/>
        </p:spPr>
        <p:txBody>
          <a:bodyPr wrap="square" rtlCol="0">
            <a:spAutoFit/>
          </a:bodyPr>
          <a:lstStyle/>
          <a:p>
            <a:pPr lvl="1">
              <a:buFont typeface="Wingdings" pitchFamily="2" charset="2"/>
              <a:buChar char="Ø"/>
            </a:pPr>
            <a:endParaRPr lang="en-IE" sz="2000" b="1" dirty="0">
              <a:solidFill>
                <a:srgbClr val="160AB6"/>
              </a:solidFill>
            </a:endParaRPr>
          </a:p>
          <a:p>
            <a:r>
              <a:rPr lang="en-IE" sz="2000" b="1" dirty="0">
                <a:solidFill>
                  <a:srgbClr val="160AB6"/>
                </a:solidFill>
              </a:rPr>
              <a:t>Heterotrophs further subdivided:</a:t>
            </a:r>
          </a:p>
          <a:p>
            <a:endParaRPr lang="en-IE" sz="2000" b="1" dirty="0">
              <a:solidFill>
                <a:srgbClr val="160AB6"/>
              </a:solidFill>
            </a:endParaRPr>
          </a:p>
          <a:p>
            <a:pPr lvl="1">
              <a:buFont typeface="Wingdings" pitchFamily="2" charset="2"/>
              <a:buChar char="Ø"/>
            </a:pPr>
            <a:r>
              <a:rPr lang="en-IE" b="1" dirty="0"/>
              <a:t>Aerobes </a:t>
            </a:r>
            <a:r>
              <a:rPr lang="en-IE" dirty="0"/>
              <a:t>require free oxygen  to decompose  organic matter</a:t>
            </a:r>
          </a:p>
          <a:p>
            <a:pPr lvl="1">
              <a:buFont typeface="Wingdings" pitchFamily="2" charset="2"/>
              <a:buChar char="Ø"/>
            </a:pPr>
            <a:r>
              <a:rPr lang="en-IE" b="1" dirty="0"/>
              <a:t>Anaerobes</a:t>
            </a:r>
            <a:r>
              <a:rPr lang="en-IE" dirty="0"/>
              <a:t> oxidize organic matter using O</a:t>
            </a:r>
            <a:r>
              <a:rPr lang="en-IE" baseline="-25000" dirty="0"/>
              <a:t>2</a:t>
            </a:r>
            <a:r>
              <a:rPr lang="en-IE" dirty="0"/>
              <a:t> bound up in inorganic compounds</a:t>
            </a:r>
          </a:p>
          <a:p>
            <a:endParaRPr lang="en-IE" dirty="0"/>
          </a:p>
          <a:p>
            <a:pPr marL="285750" indent="-285750">
              <a:buFont typeface="Wingdings" pitchFamily="2" charset="2"/>
              <a:buChar char="§"/>
            </a:pPr>
            <a:r>
              <a:rPr lang="en-IE" b="1" dirty="0"/>
              <a:t>Aerobic processes </a:t>
            </a:r>
            <a:r>
              <a:rPr lang="en-IE" dirty="0"/>
              <a:t>are biochemically efficient, rapid, by-products are simple and highly oxidized – can be disposed to surface waters safely</a:t>
            </a:r>
          </a:p>
          <a:p>
            <a:endParaRPr lang="en-IE" dirty="0"/>
          </a:p>
          <a:p>
            <a:pPr marL="285750" indent="-285750">
              <a:buFont typeface="Wingdings" pitchFamily="2" charset="2"/>
              <a:buChar char="§"/>
            </a:pPr>
            <a:r>
              <a:rPr lang="en-IE" b="1" dirty="0"/>
              <a:t>Anaerobic processes </a:t>
            </a:r>
            <a:r>
              <a:rPr lang="en-IE" dirty="0"/>
              <a:t>are  biochemically inefficient, slow, by-products are complex, partially oxidized, often foul smelling, unsafe for disposal without further treatment</a:t>
            </a:r>
          </a:p>
          <a:p>
            <a:pPr>
              <a:buFont typeface="Wingdings" pitchFamily="2" charset="2"/>
              <a:buChar char="q"/>
            </a:pPr>
            <a:endParaRPr lang="en-IE" dirty="0"/>
          </a:p>
          <a:p>
            <a:pPr lvl="1">
              <a:buFont typeface="Wingdings" pitchFamily="2" charset="2"/>
              <a:buChar char="Ø"/>
            </a:pPr>
            <a:r>
              <a:rPr lang="en-IE" b="1" dirty="0"/>
              <a:t>Facultative bacteria </a:t>
            </a:r>
            <a:r>
              <a:rPr lang="en-IE" dirty="0"/>
              <a:t>use free DO when available or under anaerobic conditions use oxygen bound up in inorganic compounds</a:t>
            </a:r>
          </a:p>
          <a:p>
            <a:pPr lvl="1">
              <a:buFont typeface="Wingdings" pitchFamily="2" charset="2"/>
              <a:buChar char="Ø"/>
            </a:pPr>
            <a:endParaRPr lang="en-IE" dirty="0"/>
          </a:p>
          <a:p>
            <a:pPr lvl="1">
              <a:buFont typeface="Wingdings" pitchFamily="2" charset="2"/>
              <a:buChar char="Ø"/>
            </a:pPr>
            <a:r>
              <a:rPr lang="en-IE" b="1" dirty="0"/>
              <a:t>Obligate bacteria only </a:t>
            </a:r>
            <a:r>
              <a:rPr lang="en-IE" dirty="0"/>
              <a:t>grow in the presence of DO (obligate aerobe) or in its absence (obligate anaerobe)</a:t>
            </a:r>
          </a:p>
          <a:p>
            <a:endParaRPr lang="en-IE" dirty="0"/>
          </a:p>
          <a:p>
            <a:endParaRPr lang="en-IE" dirty="0"/>
          </a:p>
        </p:txBody>
      </p:sp>
      <p:sp>
        <p:nvSpPr>
          <p:cNvPr id="5"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6" name="Picture 5">
            <a:extLst>
              <a:ext uri="{FF2B5EF4-FFF2-40B4-BE49-F238E27FC236}">
                <a16:creationId xmlns:a16="http://schemas.microsoft.com/office/drawing/2014/main" id="{E7D4AAD4-2D5D-4D29-8BAE-282A36571B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2489246421"/>
              </p:ext>
            </p:extLst>
          </p:nvPr>
        </p:nvGraphicFramePr>
        <p:xfrm>
          <a:off x="921929" y="1844824"/>
          <a:ext cx="3240360" cy="37444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p:cNvGraphicFramePr/>
          <p:nvPr>
            <p:extLst>
              <p:ext uri="{D42A27DB-BD31-4B8C-83A1-F6EECF244321}">
                <p14:modId xmlns:p14="http://schemas.microsoft.com/office/powerpoint/2010/main" val="3241754560"/>
              </p:ext>
            </p:extLst>
          </p:nvPr>
        </p:nvGraphicFramePr>
        <p:xfrm>
          <a:off x="4788024" y="1844824"/>
          <a:ext cx="3240360"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763553" y="777911"/>
            <a:ext cx="7488832" cy="984885"/>
          </a:xfrm>
          <a:prstGeom prst="rect">
            <a:avLst/>
          </a:prstGeom>
          <a:noFill/>
        </p:spPr>
        <p:txBody>
          <a:bodyPr wrap="square" rtlCol="0">
            <a:spAutoFit/>
          </a:bodyPr>
          <a:lstStyle/>
          <a:p>
            <a:pPr algn="ctr"/>
            <a:r>
              <a:rPr lang="en-IE" sz="2000" b="1" dirty="0"/>
              <a:t>Portion of the total energy lost in wastewater utilized under aerobic and anaerobic metabolism</a:t>
            </a:r>
          </a:p>
          <a:p>
            <a:endParaRPr lang="en-IE" dirty="0"/>
          </a:p>
        </p:txBody>
      </p:sp>
      <p:sp>
        <p:nvSpPr>
          <p:cNvPr id="5" name="TextBox 4"/>
          <p:cNvSpPr txBox="1"/>
          <p:nvPr/>
        </p:nvSpPr>
        <p:spPr>
          <a:xfrm>
            <a:off x="403513" y="5923131"/>
            <a:ext cx="8208912" cy="646331"/>
          </a:xfrm>
          <a:prstGeom prst="rect">
            <a:avLst/>
          </a:prstGeom>
          <a:noFill/>
        </p:spPr>
        <p:txBody>
          <a:bodyPr wrap="square" rtlCol="0">
            <a:spAutoFit/>
          </a:bodyPr>
          <a:lstStyle/>
          <a:p>
            <a:pPr algn="ctr"/>
            <a:r>
              <a:rPr lang="en-IE" b="1" dirty="0"/>
              <a:t>A </a:t>
            </a:r>
            <a:r>
              <a:rPr lang="en-IE" dirty="0"/>
              <a:t>- lost heat energy; </a:t>
            </a:r>
            <a:r>
              <a:rPr lang="en-IE" b="1" dirty="0"/>
              <a:t>B</a:t>
            </a:r>
            <a:r>
              <a:rPr lang="en-IE" dirty="0"/>
              <a:t> – respiration; </a:t>
            </a:r>
            <a:r>
              <a:rPr lang="en-IE" b="1" dirty="0"/>
              <a:t>C </a:t>
            </a:r>
            <a:r>
              <a:rPr lang="en-IE" dirty="0"/>
              <a:t>– synthesis; </a:t>
            </a:r>
            <a:r>
              <a:rPr lang="en-IE" b="1" dirty="0"/>
              <a:t>D </a:t>
            </a:r>
            <a:r>
              <a:rPr lang="en-IE" dirty="0"/>
              <a:t>– energy bound in end products; </a:t>
            </a:r>
            <a:r>
              <a:rPr lang="en-IE" b="1" dirty="0"/>
              <a:t>E</a:t>
            </a:r>
            <a:r>
              <a:rPr lang="en-IE" dirty="0"/>
              <a:t> -   unused energy due to lack of hydrogen or  electron acceptors</a:t>
            </a:r>
          </a:p>
        </p:txBody>
      </p:sp>
      <p:sp>
        <p:nvSpPr>
          <p:cNvPr id="7"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8" name="Picture 7">
            <a:extLst>
              <a:ext uri="{FF2B5EF4-FFF2-40B4-BE49-F238E27FC236}">
                <a16:creationId xmlns:a16="http://schemas.microsoft.com/office/drawing/2014/main" id="{998D8BCC-3F54-4897-BB35-55AD438F5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106" y="924226"/>
            <a:ext cx="8280920" cy="6924973"/>
          </a:xfrm>
          <a:prstGeom prst="rect">
            <a:avLst/>
          </a:prstGeom>
          <a:noFill/>
        </p:spPr>
        <p:txBody>
          <a:bodyPr wrap="square" rtlCol="0">
            <a:spAutoFit/>
          </a:bodyPr>
          <a:lstStyle/>
          <a:p>
            <a:pPr marL="285750" indent="-285750">
              <a:spcBef>
                <a:spcPts val="1800"/>
              </a:spcBef>
              <a:buFont typeface="Wingdings" pitchFamily="2" charset="2"/>
              <a:buChar char="§"/>
            </a:pPr>
            <a:r>
              <a:rPr lang="en-IE" dirty="0"/>
              <a:t>Biological treatment can be carried out under aerobic, anoxic or anaerobic conditions.</a:t>
            </a:r>
          </a:p>
          <a:p>
            <a:pPr marL="285750" indent="-285750">
              <a:spcBef>
                <a:spcPts val="1800"/>
              </a:spcBef>
              <a:buFont typeface="Wingdings" pitchFamily="2" charset="2"/>
              <a:buChar char="§"/>
            </a:pPr>
            <a:r>
              <a:rPr lang="en-IE" dirty="0"/>
              <a:t>This involves different micro-organisms and reactions</a:t>
            </a:r>
          </a:p>
          <a:p>
            <a:pPr marL="285750" indent="-285750">
              <a:spcBef>
                <a:spcPts val="1800"/>
              </a:spcBef>
              <a:buFont typeface="Wingdings" pitchFamily="2" charset="2"/>
              <a:buChar char="§"/>
            </a:pPr>
            <a:r>
              <a:rPr lang="en-IE" dirty="0"/>
              <a:t>The reactions that occur depend on the substrate available, the </a:t>
            </a:r>
            <a:r>
              <a:rPr lang="en-IE" dirty="0" err="1"/>
              <a:t>redox</a:t>
            </a:r>
            <a:r>
              <a:rPr lang="en-IE" dirty="0"/>
              <a:t> of the reactor and the availability of electron acceptors</a:t>
            </a:r>
          </a:p>
          <a:p>
            <a:pPr marL="285750" indent="-285750">
              <a:spcBef>
                <a:spcPts val="1800"/>
              </a:spcBef>
              <a:buFont typeface="Wingdings" pitchFamily="2" charset="2"/>
              <a:buChar char="§"/>
            </a:pPr>
            <a:r>
              <a:rPr lang="en-IE" dirty="0"/>
              <a:t>Electron acceptors only become involved in the oxidation of organic matter at the end of a long series of integrated enzyme chemical reactions</a:t>
            </a:r>
          </a:p>
          <a:p>
            <a:pPr marL="285750" indent="-285750">
              <a:spcBef>
                <a:spcPts val="1800"/>
              </a:spcBef>
              <a:buFont typeface="Wingdings" pitchFamily="2" charset="2"/>
              <a:buChar char="§"/>
            </a:pPr>
            <a:r>
              <a:rPr lang="en-IE" dirty="0"/>
              <a:t>The hydrogen or </a:t>
            </a:r>
            <a:r>
              <a:rPr lang="en-IE" b="1" dirty="0"/>
              <a:t>electron donors (substrate) gives up electrons</a:t>
            </a:r>
          </a:p>
          <a:p>
            <a:pPr marL="285750" indent="-285750">
              <a:spcBef>
                <a:spcPts val="1800"/>
              </a:spcBef>
              <a:buFont typeface="Wingdings" pitchFamily="2" charset="2"/>
              <a:buChar char="§"/>
            </a:pPr>
            <a:r>
              <a:rPr lang="en-IE" dirty="0"/>
              <a:t>These are transported via a complicated biochemical pathway to the ultimate </a:t>
            </a:r>
            <a:r>
              <a:rPr lang="en-IE" b="1" dirty="0"/>
              <a:t>terminal electron acceptor (normally oxygen)</a:t>
            </a:r>
          </a:p>
          <a:p>
            <a:pPr marL="742950" lvl="1" indent="-285750">
              <a:spcBef>
                <a:spcPts val="1800"/>
              </a:spcBef>
              <a:buFont typeface="Wingdings" pitchFamily="2" charset="2"/>
              <a:buChar char="Ø"/>
            </a:pPr>
            <a:r>
              <a:rPr lang="en-IE" dirty="0"/>
              <a:t>Heterotrophic metabolism use organic electron donors</a:t>
            </a:r>
          </a:p>
          <a:p>
            <a:pPr marL="742950" lvl="1" indent="-285750">
              <a:spcBef>
                <a:spcPts val="1800"/>
              </a:spcBef>
              <a:buFont typeface="Wingdings" pitchFamily="2" charset="2"/>
              <a:buChar char="Ø"/>
            </a:pPr>
            <a:r>
              <a:rPr lang="en-IE" dirty="0"/>
              <a:t>Autotrophic metabolism uses inorganic electron donors </a:t>
            </a:r>
          </a:p>
          <a:p>
            <a:pPr marL="285750" indent="-285750">
              <a:spcBef>
                <a:spcPts val="1800"/>
              </a:spcBef>
              <a:buFont typeface="Wingdings" pitchFamily="2" charset="2"/>
              <a:buChar char="§"/>
            </a:pPr>
            <a:r>
              <a:rPr lang="en-IE" dirty="0"/>
              <a:t>Preferential use of electron acceptors is based on energy yields.</a:t>
            </a:r>
          </a:p>
          <a:p>
            <a:endParaRPr lang="en-IE" dirty="0"/>
          </a:p>
          <a:p>
            <a:endParaRPr lang="en-IE" dirty="0"/>
          </a:p>
          <a:p>
            <a:endParaRPr lang="en-IE" dirty="0"/>
          </a:p>
          <a:p>
            <a:endParaRPr lang="en-IE" dirty="0"/>
          </a:p>
          <a:p>
            <a:endParaRPr lang="en-IE" dirty="0"/>
          </a:p>
        </p:txBody>
      </p:sp>
      <p:sp>
        <p:nvSpPr>
          <p:cNvPr id="4"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5" name="Picture 4">
            <a:extLst>
              <a:ext uri="{FF2B5EF4-FFF2-40B4-BE49-F238E27FC236}">
                <a16:creationId xmlns:a16="http://schemas.microsoft.com/office/drawing/2014/main" id="{3E000451-F731-4FB1-ACBC-351F122EF9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o3.tif"/>
          <p:cNvPicPr>
            <a:picLocks noChangeAspect="1"/>
          </p:cNvPicPr>
          <p:nvPr/>
        </p:nvPicPr>
        <p:blipFill>
          <a:blip r:embed="rId2" cstate="print"/>
          <a:stretch>
            <a:fillRect/>
          </a:stretch>
        </p:blipFill>
        <p:spPr>
          <a:xfrm>
            <a:off x="3738803" y="528181"/>
            <a:ext cx="4989410" cy="6484753"/>
          </a:xfrm>
          <a:prstGeom prst="rect">
            <a:avLst/>
          </a:prstGeom>
        </p:spPr>
      </p:pic>
      <p:sp>
        <p:nvSpPr>
          <p:cNvPr id="3" name="TextBox 2"/>
          <p:cNvSpPr txBox="1"/>
          <p:nvPr/>
        </p:nvSpPr>
        <p:spPr>
          <a:xfrm>
            <a:off x="251520" y="2420888"/>
            <a:ext cx="2160240" cy="1477328"/>
          </a:xfrm>
          <a:prstGeom prst="rect">
            <a:avLst/>
          </a:prstGeom>
          <a:noFill/>
        </p:spPr>
        <p:txBody>
          <a:bodyPr wrap="square" rtlCol="0">
            <a:spAutoFit/>
          </a:bodyPr>
          <a:lstStyle/>
          <a:p>
            <a:pPr algn="ctr"/>
            <a:r>
              <a:rPr lang="en-IE" dirty="0"/>
              <a:t>Preferential use of electron acceptors is based on energy yields.</a:t>
            </a:r>
          </a:p>
          <a:p>
            <a:pPr>
              <a:buFont typeface="Wingdings" pitchFamily="2" charset="2"/>
              <a:buChar char="q"/>
            </a:pPr>
            <a:endParaRPr lang="en-IE" dirty="0"/>
          </a:p>
        </p:txBody>
      </p:sp>
      <p:sp>
        <p:nvSpPr>
          <p:cNvPr id="5"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6" name="Picture 5">
            <a:extLst>
              <a:ext uri="{FF2B5EF4-FFF2-40B4-BE49-F238E27FC236}">
                <a16:creationId xmlns:a16="http://schemas.microsoft.com/office/drawing/2014/main" id="{88FDD695-6B25-45F9-AB42-A24170F57A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406" y="1268760"/>
            <a:ext cx="8280920" cy="4124206"/>
          </a:xfrm>
          <a:prstGeom prst="rect">
            <a:avLst/>
          </a:prstGeom>
          <a:noFill/>
        </p:spPr>
        <p:txBody>
          <a:bodyPr wrap="square" rtlCol="0">
            <a:spAutoFit/>
          </a:bodyPr>
          <a:lstStyle/>
          <a:p>
            <a:r>
              <a:rPr lang="en-IE" sz="2400" b="1" dirty="0">
                <a:solidFill>
                  <a:srgbClr val="230BB5"/>
                </a:solidFill>
              </a:rPr>
              <a:t>Conclusions</a:t>
            </a:r>
          </a:p>
          <a:p>
            <a:pPr marL="285750" indent="-285750">
              <a:spcBef>
                <a:spcPts val="1200"/>
              </a:spcBef>
              <a:buFont typeface="Wingdings" pitchFamily="2" charset="2"/>
              <a:buChar char="§"/>
            </a:pPr>
            <a:r>
              <a:rPr lang="en-US" dirty="0"/>
              <a:t>Wastewater treatment employs aerobic, anoxic and anaerobic reactions  in a wide range of reactor designs</a:t>
            </a:r>
          </a:p>
          <a:p>
            <a:pPr marL="285750" indent="-285750">
              <a:spcBef>
                <a:spcPts val="1200"/>
              </a:spcBef>
              <a:buFont typeface="Wingdings" pitchFamily="2" charset="2"/>
              <a:buChar char="§"/>
            </a:pPr>
            <a:r>
              <a:rPr lang="en-US" dirty="0"/>
              <a:t>Wastewater treatment is the key mechanism for the protection of public health and the environment.</a:t>
            </a:r>
          </a:p>
          <a:p>
            <a:pPr marL="285750" indent="-285750">
              <a:spcBef>
                <a:spcPts val="1200"/>
              </a:spcBef>
              <a:buFont typeface="Wingdings" pitchFamily="2" charset="2"/>
              <a:buChar char="§"/>
            </a:pPr>
            <a:r>
              <a:rPr lang="en-US" dirty="0"/>
              <a:t>Wastewater treatment relies on microbial processes to remove all soluble and colloidal material both organic and inert that poses a risk to environmental and human health</a:t>
            </a:r>
          </a:p>
          <a:p>
            <a:pPr marL="285750" indent="-285750">
              <a:spcBef>
                <a:spcPts val="1200"/>
              </a:spcBef>
              <a:buFont typeface="Wingdings" pitchFamily="2" charset="2"/>
              <a:buChar char="§"/>
            </a:pPr>
            <a:r>
              <a:rPr lang="en-US" dirty="0"/>
              <a:t>Wastewater treatment also removes pathogens through a mixture of adsorption onto biomass and grazing by </a:t>
            </a:r>
            <a:r>
              <a:rPr lang="en-US" dirty="0" err="1"/>
              <a:t>mesofauna</a:t>
            </a:r>
            <a:r>
              <a:rPr lang="en-US" dirty="0"/>
              <a:t>.</a:t>
            </a:r>
          </a:p>
          <a:p>
            <a:pPr>
              <a:buFont typeface="Wingdings" pitchFamily="2" charset="2"/>
              <a:buChar char="q"/>
            </a:pPr>
            <a:endParaRPr lang="en-US" dirty="0"/>
          </a:p>
          <a:p>
            <a:r>
              <a:rPr lang="en-US" dirty="0"/>
              <a:t> </a:t>
            </a:r>
            <a:endParaRPr lang="en-IE" dirty="0"/>
          </a:p>
        </p:txBody>
      </p:sp>
      <p:sp>
        <p:nvSpPr>
          <p:cNvPr id="4"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5" name="Picture 4">
            <a:extLst>
              <a:ext uri="{FF2B5EF4-FFF2-40B4-BE49-F238E27FC236}">
                <a16:creationId xmlns:a16="http://schemas.microsoft.com/office/drawing/2014/main" id="{4F01DF7B-2001-4809-9D7E-C0EA38D546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1628800"/>
            <a:ext cx="7776864" cy="3631763"/>
          </a:xfrm>
          <a:prstGeom prst="rect">
            <a:avLst/>
          </a:prstGeom>
          <a:noFill/>
        </p:spPr>
        <p:txBody>
          <a:bodyPr wrap="square" rtlCol="0">
            <a:spAutoFit/>
          </a:bodyPr>
          <a:lstStyle/>
          <a:p>
            <a:r>
              <a:rPr lang="en-IE" sz="2000" b="1" dirty="0">
                <a:solidFill>
                  <a:srgbClr val="160AB6"/>
                </a:solidFill>
              </a:rPr>
              <a:t>Read: </a:t>
            </a:r>
          </a:p>
          <a:p>
            <a:r>
              <a:rPr lang="en-IE" dirty="0"/>
              <a:t>Chapter 10 course text as a brief overview or  Section 3.6 in </a:t>
            </a:r>
            <a:r>
              <a:rPr lang="en-IE" dirty="0" err="1"/>
              <a:t>Gray</a:t>
            </a:r>
            <a:r>
              <a:rPr lang="en-IE" dirty="0"/>
              <a:t>, N.F. (2004) </a:t>
            </a:r>
            <a:r>
              <a:rPr lang="en-IE" i="1" dirty="0"/>
              <a:t>Biology of Wastewater Treatment,</a:t>
            </a:r>
            <a:r>
              <a:rPr lang="en-IE" dirty="0"/>
              <a:t> Imperial College Press, London for a fuller picture.</a:t>
            </a:r>
          </a:p>
          <a:p>
            <a:endParaRPr lang="en-IE" b="1" dirty="0">
              <a:solidFill>
                <a:srgbClr val="230BB5"/>
              </a:solidFill>
            </a:endParaRPr>
          </a:p>
          <a:p>
            <a:r>
              <a:rPr lang="en-IE" b="1" dirty="0">
                <a:solidFill>
                  <a:srgbClr val="230BB5"/>
                </a:solidFill>
              </a:rPr>
              <a:t>References:</a:t>
            </a:r>
            <a:endParaRPr lang="en-IE" dirty="0"/>
          </a:p>
          <a:p>
            <a:pPr>
              <a:spcBef>
                <a:spcPts val="1200"/>
              </a:spcBef>
              <a:buFont typeface="Wingdings" pitchFamily="2" charset="2"/>
              <a:buChar char="v"/>
            </a:pPr>
            <a:r>
              <a:rPr lang="en-IE" dirty="0" err="1"/>
              <a:t>Gray</a:t>
            </a:r>
            <a:r>
              <a:rPr lang="en-IE" dirty="0"/>
              <a:t>, N.F. (2004) </a:t>
            </a:r>
            <a:r>
              <a:rPr lang="en-IE" i="1" dirty="0"/>
              <a:t>Biology of Wastewater Treatment</a:t>
            </a:r>
            <a:r>
              <a:rPr lang="en-IE" dirty="0"/>
              <a:t>. Imperial College Press, London (Chapter 3) </a:t>
            </a:r>
          </a:p>
          <a:p>
            <a:pPr>
              <a:spcBef>
                <a:spcPts val="1200"/>
              </a:spcBef>
              <a:buFont typeface="Wingdings" pitchFamily="2" charset="2"/>
              <a:buChar char="v"/>
            </a:pPr>
            <a:r>
              <a:rPr lang="en-IE" dirty="0" err="1"/>
              <a:t>Bitton</a:t>
            </a:r>
            <a:r>
              <a:rPr lang="en-IE" dirty="0"/>
              <a:t>, G.  (2005) </a:t>
            </a:r>
            <a:r>
              <a:rPr lang="en-IE" i="1" dirty="0"/>
              <a:t>Wastewater Microbiology. </a:t>
            </a:r>
            <a:r>
              <a:rPr lang="en-IE" dirty="0" err="1"/>
              <a:t>Wiely-Liss</a:t>
            </a:r>
            <a:r>
              <a:rPr lang="en-IE" dirty="0"/>
              <a:t> Inc.  New York.</a:t>
            </a:r>
          </a:p>
          <a:p>
            <a:pPr>
              <a:spcBef>
                <a:spcPts val="1200"/>
              </a:spcBef>
              <a:buFont typeface="Wingdings" pitchFamily="2" charset="2"/>
              <a:buChar char="v"/>
            </a:pPr>
            <a:r>
              <a:rPr lang="en-IE" dirty="0"/>
              <a:t>Mara, D. and Horan, N. (</a:t>
            </a:r>
            <a:r>
              <a:rPr lang="en-IE" dirty="0" err="1"/>
              <a:t>eds</a:t>
            </a:r>
            <a:r>
              <a:rPr lang="en-IE" dirty="0"/>
              <a:t>) (2003) </a:t>
            </a:r>
            <a:r>
              <a:rPr lang="en-IE" i="1" dirty="0"/>
              <a:t>Handbook of Water and Wastewater Microbiology. </a:t>
            </a:r>
            <a:r>
              <a:rPr lang="en-IE" dirty="0"/>
              <a:t>Academic Press, London.</a:t>
            </a:r>
          </a:p>
        </p:txBody>
      </p:sp>
      <p:sp>
        <p:nvSpPr>
          <p:cNvPr id="7" name="Title 5"/>
          <p:cNvSpPr txBox="1">
            <a:spLocks/>
          </p:cNvSpPr>
          <p:nvPr/>
        </p:nvSpPr>
        <p:spPr>
          <a:xfrm>
            <a:off x="1107434" y="260648"/>
            <a:ext cx="4248472" cy="5172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1800" b="1" dirty="0">
                <a:solidFill>
                  <a:srgbClr val="993300"/>
                </a:solidFill>
              </a:rPr>
              <a:t>Wastewater Treatment: </a:t>
            </a:r>
            <a:r>
              <a:rPr lang="en-IE" sz="1800" b="1" dirty="0">
                <a:solidFill>
                  <a:srgbClr val="0000FF"/>
                </a:solidFill>
              </a:rPr>
              <a:t>Biological treatment</a:t>
            </a:r>
            <a:endParaRPr lang="en-IE" sz="1800" dirty="0">
              <a:solidFill>
                <a:srgbClr val="0000FF"/>
              </a:solidFill>
            </a:endParaRPr>
          </a:p>
        </p:txBody>
      </p:sp>
      <p:pic>
        <p:nvPicPr>
          <p:cNvPr id="5" name="Picture 4">
            <a:extLst>
              <a:ext uri="{FF2B5EF4-FFF2-40B4-BE49-F238E27FC236}">
                <a16:creationId xmlns:a16="http://schemas.microsoft.com/office/drawing/2014/main" id="{A9CF29C1-6E9A-4996-9C7C-E972CED244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160527"/>
            <a:ext cx="504944" cy="8202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622</TotalTime>
  <Words>2168</Words>
  <Application>Microsoft Office PowerPoint</Application>
  <PresentationFormat>On-screen Show (4:3)</PresentationFormat>
  <Paragraphs>332</Paragraphs>
  <Slides>47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Wingdings</vt:lpstr>
      <vt:lpstr>Office Theme</vt:lpstr>
      <vt:lpstr>Wastewater Treatment Introduction to Unit processes</vt:lpstr>
      <vt:lpstr>Wastewater Treatment Introduction to Unit processes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Biotechnology Introduction</dc:title>
  <dc:creator>TCDuser</dc:creator>
  <cp:lastModifiedBy>Administrator</cp:lastModifiedBy>
  <cp:revision>90</cp:revision>
  <dcterms:created xsi:type="dcterms:W3CDTF">2012-03-15T12:47:34Z</dcterms:created>
  <dcterms:modified xsi:type="dcterms:W3CDTF">2017-11-04T16:54:32Z</dcterms:modified>
</cp:coreProperties>
</file>