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handoutMasterIdLst>
    <p:handoutMasterId r:id="rId42"/>
  </p:handoutMasterIdLst>
  <p:sldIdLst>
    <p:sldId id="256" r:id="rId2"/>
    <p:sldId id="425" r:id="rId3"/>
    <p:sldId id="420" r:id="rId4"/>
    <p:sldId id="421" r:id="rId5"/>
    <p:sldId id="430" r:id="rId6"/>
    <p:sldId id="284" r:id="rId7"/>
    <p:sldId id="389" r:id="rId8"/>
    <p:sldId id="375" r:id="rId9"/>
    <p:sldId id="376" r:id="rId10"/>
    <p:sldId id="431" r:id="rId11"/>
    <p:sldId id="374" r:id="rId12"/>
    <p:sldId id="390" r:id="rId13"/>
    <p:sldId id="380" r:id="rId14"/>
    <p:sldId id="418" r:id="rId15"/>
    <p:sldId id="417" r:id="rId16"/>
    <p:sldId id="435" r:id="rId17"/>
    <p:sldId id="429" r:id="rId18"/>
    <p:sldId id="377" r:id="rId19"/>
    <p:sldId id="409" r:id="rId20"/>
    <p:sldId id="356" r:id="rId21"/>
    <p:sldId id="383" r:id="rId22"/>
    <p:sldId id="382" r:id="rId23"/>
    <p:sldId id="395" r:id="rId24"/>
    <p:sldId id="396" r:id="rId25"/>
    <p:sldId id="398" r:id="rId26"/>
    <p:sldId id="397" r:id="rId27"/>
    <p:sldId id="304" r:id="rId28"/>
    <p:sldId id="432" r:id="rId29"/>
    <p:sldId id="434" r:id="rId30"/>
    <p:sldId id="433" r:id="rId31"/>
    <p:sldId id="419" r:id="rId32"/>
    <p:sldId id="408" r:id="rId33"/>
    <p:sldId id="386" r:id="rId34"/>
    <p:sldId id="423" r:id="rId35"/>
    <p:sldId id="424" r:id="rId36"/>
    <p:sldId id="427" r:id="rId37"/>
    <p:sldId id="426" r:id="rId38"/>
    <p:sldId id="378" r:id="rId39"/>
    <p:sldId id="428" r:id="rId40"/>
  </p:sldIdLst>
  <p:sldSz cx="12188825" cy="6858000"/>
  <p:notesSz cx="6797675" cy="9874250"/>
  <p:defaultTextStyle>
    <a:defPPr>
      <a:defRPr lang="en-US"/>
    </a:defPPr>
    <a:lvl1pPr marL="0" algn="l" defTabSz="544115" rtl="0" eaLnBrk="1" latinLnBrk="0" hangingPunct="1">
      <a:defRPr sz="2200" kern="1200">
        <a:solidFill>
          <a:schemeClr val="tx1"/>
        </a:solidFill>
        <a:latin typeface="+mn-lt"/>
        <a:ea typeface="+mn-ea"/>
        <a:cs typeface="+mn-cs"/>
      </a:defRPr>
    </a:lvl1pPr>
    <a:lvl2pPr marL="544115" algn="l" defTabSz="544115" rtl="0" eaLnBrk="1" latinLnBrk="0" hangingPunct="1">
      <a:defRPr sz="2200" kern="1200">
        <a:solidFill>
          <a:schemeClr val="tx1"/>
        </a:solidFill>
        <a:latin typeface="+mn-lt"/>
        <a:ea typeface="+mn-ea"/>
        <a:cs typeface="+mn-cs"/>
      </a:defRPr>
    </a:lvl2pPr>
    <a:lvl3pPr marL="1088231" algn="l" defTabSz="544115" rtl="0" eaLnBrk="1" latinLnBrk="0" hangingPunct="1">
      <a:defRPr sz="2200" kern="1200">
        <a:solidFill>
          <a:schemeClr val="tx1"/>
        </a:solidFill>
        <a:latin typeface="+mn-lt"/>
        <a:ea typeface="+mn-ea"/>
        <a:cs typeface="+mn-cs"/>
      </a:defRPr>
    </a:lvl3pPr>
    <a:lvl4pPr marL="1632347" algn="l" defTabSz="544115" rtl="0" eaLnBrk="1" latinLnBrk="0" hangingPunct="1">
      <a:defRPr sz="2200" kern="1200">
        <a:solidFill>
          <a:schemeClr val="tx1"/>
        </a:solidFill>
        <a:latin typeface="+mn-lt"/>
        <a:ea typeface="+mn-ea"/>
        <a:cs typeface="+mn-cs"/>
      </a:defRPr>
    </a:lvl4pPr>
    <a:lvl5pPr marL="2176463" algn="l" defTabSz="544115" rtl="0" eaLnBrk="1" latinLnBrk="0" hangingPunct="1">
      <a:defRPr sz="2200" kern="1200">
        <a:solidFill>
          <a:schemeClr val="tx1"/>
        </a:solidFill>
        <a:latin typeface="+mn-lt"/>
        <a:ea typeface="+mn-ea"/>
        <a:cs typeface="+mn-cs"/>
      </a:defRPr>
    </a:lvl5pPr>
    <a:lvl6pPr marL="2720578" algn="l" defTabSz="544115" rtl="0" eaLnBrk="1" latinLnBrk="0" hangingPunct="1">
      <a:defRPr sz="2200" kern="1200">
        <a:solidFill>
          <a:schemeClr val="tx1"/>
        </a:solidFill>
        <a:latin typeface="+mn-lt"/>
        <a:ea typeface="+mn-ea"/>
        <a:cs typeface="+mn-cs"/>
      </a:defRPr>
    </a:lvl6pPr>
    <a:lvl7pPr marL="3264694" algn="l" defTabSz="544115" rtl="0" eaLnBrk="1" latinLnBrk="0" hangingPunct="1">
      <a:defRPr sz="2200" kern="1200">
        <a:solidFill>
          <a:schemeClr val="tx1"/>
        </a:solidFill>
        <a:latin typeface="+mn-lt"/>
        <a:ea typeface="+mn-ea"/>
        <a:cs typeface="+mn-cs"/>
      </a:defRPr>
    </a:lvl7pPr>
    <a:lvl8pPr marL="3808809" algn="l" defTabSz="544115" rtl="0" eaLnBrk="1" latinLnBrk="0" hangingPunct="1">
      <a:defRPr sz="2200" kern="1200">
        <a:solidFill>
          <a:schemeClr val="tx1"/>
        </a:solidFill>
        <a:latin typeface="+mn-lt"/>
        <a:ea typeface="+mn-ea"/>
        <a:cs typeface="+mn-cs"/>
      </a:defRPr>
    </a:lvl8pPr>
    <a:lvl9pPr marL="4352925" algn="l" defTabSz="544115" rtl="0" eaLnBrk="1" latinLnBrk="0" hangingPunct="1">
      <a:defRPr sz="2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26">
          <p15:clr>
            <a:srgbClr val="A4A3A4"/>
          </p15:clr>
        </p15:guide>
        <p15:guide id="2" orient="horz" pos="356">
          <p15:clr>
            <a:srgbClr val="A4A3A4"/>
          </p15:clr>
        </p15:guide>
        <p15:guide id="3" orient="horz" pos="2637">
          <p15:clr>
            <a:srgbClr val="A4A3A4"/>
          </p15:clr>
        </p15:guide>
        <p15:guide id="4" orient="horz" pos="1440">
          <p15:clr>
            <a:srgbClr val="A4A3A4"/>
          </p15:clr>
        </p15:guide>
        <p15:guide id="5" pos="399">
          <p15:clr>
            <a:srgbClr val="A4A3A4"/>
          </p15:clr>
        </p15:guide>
        <p15:guide id="6" pos="4892">
          <p15:clr>
            <a:srgbClr val="A4A3A4"/>
          </p15:clr>
        </p15:guide>
        <p15:guide id="7" pos="2880">
          <p15:clr>
            <a:srgbClr val="A4A3A4"/>
          </p15:clr>
        </p15:guide>
        <p15:guide id="8" pos="5102">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an Cahill" initials="JC"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CCCCFF"/>
    <a:srgbClr val="FFFFFF"/>
    <a:srgbClr val="0D1F2B"/>
    <a:srgbClr val="41788C"/>
    <a:srgbClr val="82A0B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25131" autoAdjust="0"/>
    <p:restoredTop sz="81705" autoAdjust="0"/>
  </p:normalViewPr>
  <p:slideViewPr>
    <p:cSldViewPr snapToGrid="0" snapToObjects="1" showGuides="1">
      <p:cViewPr varScale="1">
        <p:scale>
          <a:sx n="70" d="100"/>
          <a:sy n="70" d="100"/>
        </p:scale>
        <p:origin x="1589" y="38"/>
      </p:cViewPr>
      <p:guideLst>
        <p:guide orient="horz" pos="1726"/>
        <p:guide orient="horz" pos="356"/>
        <p:guide orient="horz" pos="2637"/>
        <p:guide orient="horz" pos="1440"/>
        <p:guide pos="399"/>
        <p:guide pos="4892"/>
        <p:guide pos="2880"/>
        <p:guide pos="5102"/>
      </p:guideLst>
    </p:cSldViewPr>
  </p:slideViewPr>
  <p:outlineViewPr>
    <p:cViewPr>
      <p:scale>
        <a:sx n="33" d="100"/>
        <a:sy n="33" d="100"/>
      </p:scale>
      <p:origin x="0" y="0"/>
    </p:cViewPr>
  </p:outlineViewPr>
  <p:notesTextViewPr>
    <p:cViewPr>
      <p:scale>
        <a:sx n="75" d="100"/>
        <a:sy n="75" d="100"/>
      </p:scale>
      <p:origin x="0" y="0"/>
    </p:cViewPr>
  </p:notesTextViewPr>
  <p:sorterViewPr>
    <p:cViewPr varScale="1">
      <p:scale>
        <a:sx n="1" d="1"/>
        <a:sy n="1" d="1"/>
      </p:scale>
      <p:origin x="0" y="0"/>
    </p:cViewPr>
  </p:sorterViewPr>
  <p:notesViewPr>
    <p:cSldViewPr snapToGrid="0" snapToObjects="1">
      <p:cViewPr varScale="1">
        <p:scale>
          <a:sx n="56" d="100"/>
          <a:sy n="56" d="100"/>
        </p:scale>
        <p:origin x="-2838" y="-84"/>
      </p:cViewPr>
      <p:guideLst>
        <p:guide orient="horz" pos="3110"/>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48"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475EA2-144C-4F94-AF7D-A545806D05BA}"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en-US"/>
        </a:p>
      </dgm:t>
    </dgm:pt>
    <dgm:pt modelId="{BEABBF56-A0E9-4991-88BA-8E2A018242D5}">
      <dgm:prSet phldrT="[Text]" custT="1"/>
      <dgm:spPr/>
      <dgm:t>
        <a:bodyPr/>
        <a:lstStyle/>
        <a:p>
          <a:endParaRPr lang="en-US" sz="1600" dirty="0"/>
        </a:p>
      </dgm:t>
    </dgm:pt>
    <dgm:pt modelId="{DBF5C875-83C7-48FE-ABCD-07F06D37D231}" type="parTrans" cxnId="{6D2439FF-C3E4-4DED-BEA8-964A98BD74DC}">
      <dgm:prSet/>
      <dgm:spPr/>
      <dgm:t>
        <a:bodyPr/>
        <a:lstStyle/>
        <a:p>
          <a:endParaRPr lang="en-US"/>
        </a:p>
      </dgm:t>
    </dgm:pt>
    <dgm:pt modelId="{5F107174-14D6-44D7-BE93-FB8E8E98587E}" type="sibTrans" cxnId="{6D2439FF-C3E4-4DED-BEA8-964A98BD74DC}">
      <dgm:prSet/>
      <dgm:spPr/>
      <dgm:t>
        <a:bodyPr/>
        <a:lstStyle/>
        <a:p>
          <a:endParaRPr lang="en-US"/>
        </a:p>
      </dgm:t>
    </dgm:pt>
    <dgm:pt modelId="{BC14B22A-30FC-4119-9C03-E996E55B92F3}">
      <dgm:prSet phldrT="[Text]"/>
      <dgm:spPr/>
      <dgm:t>
        <a:bodyPr/>
        <a:lstStyle/>
        <a:p>
          <a:r>
            <a:rPr lang="en-US" dirty="0"/>
            <a:t>Bio</a:t>
          </a:r>
        </a:p>
      </dgm:t>
    </dgm:pt>
    <dgm:pt modelId="{B7958F33-856A-4D29-A267-0DB9AD4FB9F4}" type="parTrans" cxnId="{8B75094A-0C2E-4961-BE6B-0E00E1C62CA3}">
      <dgm:prSet/>
      <dgm:spPr/>
      <dgm:t>
        <a:bodyPr/>
        <a:lstStyle/>
        <a:p>
          <a:endParaRPr lang="en-US"/>
        </a:p>
      </dgm:t>
    </dgm:pt>
    <dgm:pt modelId="{966C421B-1DEA-4A50-834C-6429541229D3}" type="sibTrans" cxnId="{8B75094A-0C2E-4961-BE6B-0E00E1C62CA3}">
      <dgm:prSet/>
      <dgm:spPr/>
      <dgm:t>
        <a:bodyPr/>
        <a:lstStyle/>
        <a:p>
          <a:endParaRPr lang="en-US"/>
        </a:p>
      </dgm:t>
    </dgm:pt>
    <dgm:pt modelId="{E6B9DB7E-50EF-43E9-A675-14C697391331}">
      <dgm:prSet phldrT="[Text]"/>
      <dgm:spPr/>
      <dgm:t>
        <a:bodyPr/>
        <a:lstStyle/>
        <a:p>
          <a:r>
            <a:rPr lang="en-US" dirty="0"/>
            <a:t>Social</a:t>
          </a:r>
        </a:p>
      </dgm:t>
    </dgm:pt>
    <dgm:pt modelId="{CDC31976-12BC-42FF-8095-16D4D2EDB0DF}" type="parTrans" cxnId="{FB1D96F7-E8CF-445C-B149-D6983AF7CF19}">
      <dgm:prSet/>
      <dgm:spPr/>
      <dgm:t>
        <a:bodyPr/>
        <a:lstStyle/>
        <a:p>
          <a:endParaRPr lang="en-US"/>
        </a:p>
      </dgm:t>
    </dgm:pt>
    <dgm:pt modelId="{FDF8C553-3786-4E45-B402-4016D9A9C0C6}" type="sibTrans" cxnId="{FB1D96F7-E8CF-445C-B149-D6983AF7CF19}">
      <dgm:prSet/>
      <dgm:spPr/>
      <dgm:t>
        <a:bodyPr/>
        <a:lstStyle/>
        <a:p>
          <a:endParaRPr lang="en-US"/>
        </a:p>
      </dgm:t>
    </dgm:pt>
    <dgm:pt modelId="{351D69CC-C53B-4B2A-8F39-BB6C2713D5C8}">
      <dgm:prSet phldrT="[Text]"/>
      <dgm:spPr/>
      <dgm:t>
        <a:bodyPr/>
        <a:lstStyle/>
        <a:p>
          <a:r>
            <a:rPr lang="en-US" dirty="0"/>
            <a:t>Psychological</a:t>
          </a:r>
        </a:p>
      </dgm:t>
    </dgm:pt>
    <dgm:pt modelId="{1150A347-DB2D-4AB6-AE6F-1C350B1BD22D}" type="parTrans" cxnId="{F8F1F2D1-601C-45F3-97CD-9A067BCD1A7C}">
      <dgm:prSet/>
      <dgm:spPr/>
      <dgm:t>
        <a:bodyPr/>
        <a:lstStyle/>
        <a:p>
          <a:endParaRPr lang="en-US"/>
        </a:p>
      </dgm:t>
    </dgm:pt>
    <dgm:pt modelId="{CE21BDE4-C58B-4037-9A7B-993892713F0D}" type="sibTrans" cxnId="{F8F1F2D1-601C-45F3-97CD-9A067BCD1A7C}">
      <dgm:prSet/>
      <dgm:spPr/>
      <dgm:t>
        <a:bodyPr/>
        <a:lstStyle/>
        <a:p>
          <a:endParaRPr lang="en-US"/>
        </a:p>
      </dgm:t>
    </dgm:pt>
    <dgm:pt modelId="{B221537E-97EC-4FE2-AD37-B90ECED17052}" type="pres">
      <dgm:prSet presAssocID="{2E475EA2-144C-4F94-AF7D-A545806D05BA}" presName="composite" presStyleCnt="0">
        <dgm:presLayoutVars>
          <dgm:chMax val="1"/>
          <dgm:dir/>
          <dgm:resizeHandles val="exact"/>
        </dgm:presLayoutVars>
      </dgm:prSet>
      <dgm:spPr/>
    </dgm:pt>
    <dgm:pt modelId="{4B1E5312-9447-48DD-9934-92EB4FAC48DA}" type="pres">
      <dgm:prSet presAssocID="{2E475EA2-144C-4F94-AF7D-A545806D05BA}" presName="radial" presStyleCnt="0">
        <dgm:presLayoutVars>
          <dgm:animLvl val="ctr"/>
        </dgm:presLayoutVars>
      </dgm:prSet>
      <dgm:spPr/>
    </dgm:pt>
    <dgm:pt modelId="{D5AF3806-0ADF-47B9-A2FD-024E2A7713E2}" type="pres">
      <dgm:prSet presAssocID="{BEABBF56-A0E9-4991-88BA-8E2A018242D5}" presName="centerShape" presStyleLbl="vennNode1" presStyleIdx="0" presStyleCnt="4" custScaleX="150821" custScaleY="156842" custLinFactNeighborX="19" custLinFactNeighborY="-853"/>
      <dgm:spPr/>
    </dgm:pt>
    <dgm:pt modelId="{06455464-FB98-4BBE-B8E0-1F753EB5EEF3}" type="pres">
      <dgm:prSet presAssocID="{BC14B22A-30FC-4119-9C03-E996E55B92F3}" presName="node" presStyleLbl="vennNode1" presStyleIdx="1" presStyleCnt="4" custScaleX="105567" custRadScaleRad="99783" custRadScaleInc="82">
        <dgm:presLayoutVars>
          <dgm:bulletEnabled val="1"/>
        </dgm:presLayoutVars>
      </dgm:prSet>
      <dgm:spPr/>
    </dgm:pt>
    <dgm:pt modelId="{0AB0FF53-79A2-4CA9-93A5-AFF93B2F972F}" type="pres">
      <dgm:prSet presAssocID="{E6B9DB7E-50EF-43E9-A675-14C697391331}" presName="node" presStyleLbl="vennNode1" presStyleIdx="2" presStyleCnt="4" custRadScaleRad="105934" custRadScaleInc="7804">
        <dgm:presLayoutVars>
          <dgm:bulletEnabled val="1"/>
        </dgm:presLayoutVars>
      </dgm:prSet>
      <dgm:spPr/>
    </dgm:pt>
    <dgm:pt modelId="{B4FEF5D5-2582-4283-9033-ED250B164583}" type="pres">
      <dgm:prSet presAssocID="{351D69CC-C53B-4B2A-8F39-BB6C2713D5C8}" presName="node" presStyleLbl="vennNode1" presStyleIdx="3" presStyleCnt="4" custScaleX="118890" custRadScaleRad="108400" custRadScaleInc="-7519">
        <dgm:presLayoutVars>
          <dgm:bulletEnabled val="1"/>
        </dgm:presLayoutVars>
      </dgm:prSet>
      <dgm:spPr/>
    </dgm:pt>
  </dgm:ptLst>
  <dgm:cxnLst>
    <dgm:cxn modelId="{DA5BD95C-D3AF-4245-BDCD-17DDFB798AA2}" type="presOf" srcId="{BC14B22A-30FC-4119-9C03-E996E55B92F3}" destId="{06455464-FB98-4BBE-B8E0-1F753EB5EEF3}" srcOrd="0" destOrd="0" presId="urn:microsoft.com/office/officeart/2005/8/layout/radial3"/>
    <dgm:cxn modelId="{8B75094A-0C2E-4961-BE6B-0E00E1C62CA3}" srcId="{BEABBF56-A0E9-4991-88BA-8E2A018242D5}" destId="{BC14B22A-30FC-4119-9C03-E996E55B92F3}" srcOrd="0" destOrd="0" parTransId="{B7958F33-856A-4D29-A267-0DB9AD4FB9F4}" sibTransId="{966C421B-1DEA-4A50-834C-6429541229D3}"/>
    <dgm:cxn modelId="{F2C2756E-67CE-46F5-95A9-F9C8B0ED9E1F}" type="presOf" srcId="{BEABBF56-A0E9-4991-88BA-8E2A018242D5}" destId="{D5AF3806-0ADF-47B9-A2FD-024E2A7713E2}" srcOrd="0" destOrd="0" presId="urn:microsoft.com/office/officeart/2005/8/layout/radial3"/>
    <dgm:cxn modelId="{BCF8A283-8309-4F44-B345-062761DEA799}" type="presOf" srcId="{351D69CC-C53B-4B2A-8F39-BB6C2713D5C8}" destId="{B4FEF5D5-2582-4283-9033-ED250B164583}" srcOrd="0" destOrd="0" presId="urn:microsoft.com/office/officeart/2005/8/layout/radial3"/>
    <dgm:cxn modelId="{CBB54FA8-E912-417C-999D-10B24EFD218D}" type="presOf" srcId="{E6B9DB7E-50EF-43E9-A675-14C697391331}" destId="{0AB0FF53-79A2-4CA9-93A5-AFF93B2F972F}" srcOrd="0" destOrd="0" presId="urn:microsoft.com/office/officeart/2005/8/layout/radial3"/>
    <dgm:cxn modelId="{C4FD86D1-C16B-4170-993B-12E6AD38DAA4}" type="presOf" srcId="{2E475EA2-144C-4F94-AF7D-A545806D05BA}" destId="{B221537E-97EC-4FE2-AD37-B90ECED17052}" srcOrd="0" destOrd="0" presId="urn:microsoft.com/office/officeart/2005/8/layout/radial3"/>
    <dgm:cxn modelId="{F8F1F2D1-601C-45F3-97CD-9A067BCD1A7C}" srcId="{BEABBF56-A0E9-4991-88BA-8E2A018242D5}" destId="{351D69CC-C53B-4B2A-8F39-BB6C2713D5C8}" srcOrd="2" destOrd="0" parTransId="{1150A347-DB2D-4AB6-AE6F-1C350B1BD22D}" sibTransId="{CE21BDE4-C58B-4037-9A7B-993892713F0D}"/>
    <dgm:cxn modelId="{FB1D96F7-E8CF-445C-B149-D6983AF7CF19}" srcId="{BEABBF56-A0E9-4991-88BA-8E2A018242D5}" destId="{E6B9DB7E-50EF-43E9-A675-14C697391331}" srcOrd="1" destOrd="0" parTransId="{CDC31976-12BC-42FF-8095-16D4D2EDB0DF}" sibTransId="{FDF8C553-3786-4E45-B402-4016D9A9C0C6}"/>
    <dgm:cxn modelId="{6D2439FF-C3E4-4DED-BEA8-964A98BD74DC}" srcId="{2E475EA2-144C-4F94-AF7D-A545806D05BA}" destId="{BEABBF56-A0E9-4991-88BA-8E2A018242D5}" srcOrd="0" destOrd="0" parTransId="{DBF5C875-83C7-48FE-ABCD-07F06D37D231}" sibTransId="{5F107174-14D6-44D7-BE93-FB8E8E98587E}"/>
    <dgm:cxn modelId="{96A65BD4-1783-4120-AB87-DB79F2DAE6AC}" type="presParOf" srcId="{B221537E-97EC-4FE2-AD37-B90ECED17052}" destId="{4B1E5312-9447-48DD-9934-92EB4FAC48DA}" srcOrd="0" destOrd="0" presId="urn:microsoft.com/office/officeart/2005/8/layout/radial3"/>
    <dgm:cxn modelId="{D47ED179-2270-45CD-B3D7-C0ABAD698D2A}" type="presParOf" srcId="{4B1E5312-9447-48DD-9934-92EB4FAC48DA}" destId="{D5AF3806-0ADF-47B9-A2FD-024E2A7713E2}" srcOrd="0" destOrd="0" presId="urn:microsoft.com/office/officeart/2005/8/layout/radial3"/>
    <dgm:cxn modelId="{8A20F0E8-13D2-48A2-9D55-683977854995}" type="presParOf" srcId="{4B1E5312-9447-48DD-9934-92EB4FAC48DA}" destId="{06455464-FB98-4BBE-B8E0-1F753EB5EEF3}" srcOrd="1" destOrd="0" presId="urn:microsoft.com/office/officeart/2005/8/layout/radial3"/>
    <dgm:cxn modelId="{A8D72196-6FAF-45B4-B153-DF3F7D44D2B1}" type="presParOf" srcId="{4B1E5312-9447-48DD-9934-92EB4FAC48DA}" destId="{0AB0FF53-79A2-4CA9-93A5-AFF93B2F972F}" srcOrd="2" destOrd="0" presId="urn:microsoft.com/office/officeart/2005/8/layout/radial3"/>
    <dgm:cxn modelId="{7C3B525C-A43C-466A-80C2-249CED1788D6}" type="presParOf" srcId="{4B1E5312-9447-48DD-9934-92EB4FAC48DA}" destId="{B4FEF5D5-2582-4283-9033-ED250B164583}" srcOrd="3"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475EA2-144C-4F94-AF7D-A545806D05BA}"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en-US"/>
        </a:p>
      </dgm:t>
    </dgm:pt>
    <dgm:pt modelId="{BEABBF56-A0E9-4991-88BA-8E2A018242D5}">
      <dgm:prSet phldrT="[Text]" custT="1"/>
      <dgm:spPr/>
      <dgm:t>
        <a:bodyPr/>
        <a:lstStyle/>
        <a:p>
          <a:endParaRPr lang="en-US" sz="1600" dirty="0"/>
        </a:p>
      </dgm:t>
    </dgm:pt>
    <dgm:pt modelId="{DBF5C875-83C7-48FE-ABCD-07F06D37D231}" type="parTrans" cxnId="{6D2439FF-C3E4-4DED-BEA8-964A98BD74DC}">
      <dgm:prSet/>
      <dgm:spPr/>
      <dgm:t>
        <a:bodyPr/>
        <a:lstStyle/>
        <a:p>
          <a:endParaRPr lang="en-US"/>
        </a:p>
      </dgm:t>
    </dgm:pt>
    <dgm:pt modelId="{5F107174-14D6-44D7-BE93-FB8E8E98587E}" type="sibTrans" cxnId="{6D2439FF-C3E4-4DED-BEA8-964A98BD74DC}">
      <dgm:prSet/>
      <dgm:spPr/>
      <dgm:t>
        <a:bodyPr/>
        <a:lstStyle/>
        <a:p>
          <a:endParaRPr lang="en-US"/>
        </a:p>
      </dgm:t>
    </dgm:pt>
    <dgm:pt modelId="{BC14B22A-30FC-4119-9C03-E996E55B92F3}">
      <dgm:prSet phldrT="[Text]"/>
      <dgm:spPr/>
      <dgm:t>
        <a:bodyPr/>
        <a:lstStyle/>
        <a:p>
          <a:r>
            <a:rPr lang="en-US" dirty="0"/>
            <a:t>Bio</a:t>
          </a:r>
        </a:p>
      </dgm:t>
    </dgm:pt>
    <dgm:pt modelId="{B7958F33-856A-4D29-A267-0DB9AD4FB9F4}" type="parTrans" cxnId="{8B75094A-0C2E-4961-BE6B-0E00E1C62CA3}">
      <dgm:prSet/>
      <dgm:spPr/>
      <dgm:t>
        <a:bodyPr/>
        <a:lstStyle/>
        <a:p>
          <a:endParaRPr lang="en-US"/>
        </a:p>
      </dgm:t>
    </dgm:pt>
    <dgm:pt modelId="{966C421B-1DEA-4A50-834C-6429541229D3}" type="sibTrans" cxnId="{8B75094A-0C2E-4961-BE6B-0E00E1C62CA3}">
      <dgm:prSet/>
      <dgm:spPr/>
      <dgm:t>
        <a:bodyPr/>
        <a:lstStyle/>
        <a:p>
          <a:endParaRPr lang="en-US"/>
        </a:p>
      </dgm:t>
    </dgm:pt>
    <dgm:pt modelId="{E6B9DB7E-50EF-43E9-A675-14C697391331}">
      <dgm:prSet phldrT="[Text]"/>
      <dgm:spPr/>
      <dgm:t>
        <a:bodyPr/>
        <a:lstStyle/>
        <a:p>
          <a:r>
            <a:rPr lang="en-US" dirty="0"/>
            <a:t>Social</a:t>
          </a:r>
        </a:p>
      </dgm:t>
    </dgm:pt>
    <dgm:pt modelId="{CDC31976-12BC-42FF-8095-16D4D2EDB0DF}" type="parTrans" cxnId="{FB1D96F7-E8CF-445C-B149-D6983AF7CF19}">
      <dgm:prSet/>
      <dgm:spPr/>
      <dgm:t>
        <a:bodyPr/>
        <a:lstStyle/>
        <a:p>
          <a:endParaRPr lang="en-US"/>
        </a:p>
      </dgm:t>
    </dgm:pt>
    <dgm:pt modelId="{FDF8C553-3786-4E45-B402-4016D9A9C0C6}" type="sibTrans" cxnId="{FB1D96F7-E8CF-445C-B149-D6983AF7CF19}">
      <dgm:prSet/>
      <dgm:spPr/>
      <dgm:t>
        <a:bodyPr/>
        <a:lstStyle/>
        <a:p>
          <a:endParaRPr lang="en-US"/>
        </a:p>
      </dgm:t>
    </dgm:pt>
    <dgm:pt modelId="{351D69CC-C53B-4B2A-8F39-BB6C2713D5C8}">
      <dgm:prSet phldrT="[Text]"/>
      <dgm:spPr/>
      <dgm:t>
        <a:bodyPr/>
        <a:lstStyle/>
        <a:p>
          <a:r>
            <a:rPr lang="en-US" dirty="0"/>
            <a:t>Psychological</a:t>
          </a:r>
        </a:p>
      </dgm:t>
    </dgm:pt>
    <dgm:pt modelId="{1150A347-DB2D-4AB6-AE6F-1C350B1BD22D}" type="parTrans" cxnId="{F8F1F2D1-601C-45F3-97CD-9A067BCD1A7C}">
      <dgm:prSet/>
      <dgm:spPr/>
      <dgm:t>
        <a:bodyPr/>
        <a:lstStyle/>
        <a:p>
          <a:endParaRPr lang="en-US"/>
        </a:p>
      </dgm:t>
    </dgm:pt>
    <dgm:pt modelId="{CE21BDE4-C58B-4037-9A7B-993892713F0D}" type="sibTrans" cxnId="{F8F1F2D1-601C-45F3-97CD-9A067BCD1A7C}">
      <dgm:prSet/>
      <dgm:spPr/>
      <dgm:t>
        <a:bodyPr/>
        <a:lstStyle/>
        <a:p>
          <a:endParaRPr lang="en-US"/>
        </a:p>
      </dgm:t>
    </dgm:pt>
    <dgm:pt modelId="{B221537E-97EC-4FE2-AD37-B90ECED17052}" type="pres">
      <dgm:prSet presAssocID="{2E475EA2-144C-4F94-AF7D-A545806D05BA}" presName="composite" presStyleCnt="0">
        <dgm:presLayoutVars>
          <dgm:chMax val="1"/>
          <dgm:dir/>
          <dgm:resizeHandles val="exact"/>
        </dgm:presLayoutVars>
      </dgm:prSet>
      <dgm:spPr/>
    </dgm:pt>
    <dgm:pt modelId="{4B1E5312-9447-48DD-9934-92EB4FAC48DA}" type="pres">
      <dgm:prSet presAssocID="{2E475EA2-144C-4F94-AF7D-A545806D05BA}" presName="radial" presStyleCnt="0">
        <dgm:presLayoutVars>
          <dgm:animLvl val="ctr"/>
        </dgm:presLayoutVars>
      </dgm:prSet>
      <dgm:spPr/>
    </dgm:pt>
    <dgm:pt modelId="{D5AF3806-0ADF-47B9-A2FD-024E2A7713E2}" type="pres">
      <dgm:prSet presAssocID="{BEABBF56-A0E9-4991-88BA-8E2A018242D5}" presName="centerShape" presStyleLbl="vennNode1" presStyleIdx="0" presStyleCnt="4" custScaleX="150821" custScaleY="156842" custLinFactNeighborX="19" custLinFactNeighborY="-853"/>
      <dgm:spPr/>
    </dgm:pt>
    <dgm:pt modelId="{06455464-FB98-4BBE-B8E0-1F753EB5EEF3}" type="pres">
      <dgm:prSet presAssocID="{BC14B22A-30FC-4119-9C03-E996E55B92F3}" presName="node" presStyleLbl="vennNode1" presStyleIdx="1" presStyleCnt="4" custScaleX="105567" custRadScaleRad="99783" custRadScaleInc="82">
        <dgm:presLayoutVars>
          <dgm:bulletEnabled val="1"/>
        </dgm:presLayoutVars>
      </dgm:prSet>
      <dgm:spPr/>
    </dgm:pt>
    <dgm:pt modelId="{0AB0FF53-79A2-4CA9-93A5-AFF93B2F972F}" type="pres">
      <dgm:prSet presAssocID="{E6B9DB7E-50EF-43E9-A675-14C697391331}" presName="node" presStyleLbl="vennNode1" presStyleIdx="2" presStyleCnt="4" custRadScaleRad="105934" custRadScaleInc="7804">
        <dgm:presLayoutVars>
          <dgm:bulletEnabled val="1"/>
        </dgm:presLayoutVars>
      </dgm:prSet>
      <dgm:spPr/>
    </dgm:pt>
    <dgm:pt modelId="{B4FEF5D5-2582-4283-9033-ED250B164583}" type="pres">
      <dgm:prSet presAssocID="{351D69CC-C53B-4B2A-8F39-BB6C2713D5C8}" presName="node" presStyleLbl="vennNode1" presStyleIdx="3" presStyleCnt="4" custRadScaleRad="108400" custRadScaleInc="-7519">
        <dgm:presLayoutVars>
          <dgm:bulletEnabled val="1"/>
        </dgm:presLayoutVars>
      </dgm:prSet>
      <dgm:spPr/>
    </dgm:pt>
  </dgm:ptLst>
  <dgm:cxnLst>
    <dgm:cxn modelId="{DA5BD95C-D3AF-4245-BDCD-17DDFB798AA2}" type="presOf" srcId="{BC14B22A-30FC-4119-9C03-E996E55B92F3}" destId="{06455464-FB98-4BBE-B8E0-1F753EB5EEF3}" srcOrd="0" destOrd="0" presId="urn:microsoft.com/office/officeart/2005/8/layout/radial3"/>
    <dgm:cxn modelId="{8B75094A-0C2E-4961-BE6B-0E00E1C62CA3}" srcId="{BEABBF56-A0E9-4991-88BA-8E2A018242D5}" destId="{BC14B22A-30FC-4119-9C03-E996E55B92F3}" srcOrd="0" destOrd="0" parTransId="{B7958F33-856A-4D29-A267-0DB9AD4FB9F4}" sibTransId="{966C421B-1DEA-4A50-834C-6429541229D3}"/>
    <dgm:cxn modelId="{F2C2756E-67CE-46F5-95A9-F9C8B0ED9E1F}" type="presOf" srcId="{BEABBF56-A0E9-4991-88BA-8E2A018242D5}" destId="{D5AF3806-0ADF-47B9-A2FD-024E2A7713E2}" srcOrd="0" destOrd="0" presId="urn:microsoft.com/office/officeart/2005/8/layout/radial3"/>
    <dgm:cxn modelId="{BCF8A283-8309-4F44-B345-062761DEA799}" type="presOf" srcId="{351D69CC-C53B-4B2A-8F39-BB6C2713D5C8}" destId="{B4FEF5D5-2582-4283-9033-ED250B164583}" srcOrd="0" destOrd="0" presId="urn:microsoft.com/office/officeart/2005/8/layout/radial3"/>
    <dgm:cxn modelId="{CBB54FA8-E912-417C-999D-10B24EFD218D}" type="presOf" srcId="{E6B9DB7E-50EF-43E9-A675-14C697391331}" destId="{0AB0FF53-79A2-4CA9-93A5-AFF93B2F972F}" srcOrd="0" destOrd="0" presId="urn:microsoft.com/office/officeart/2005/8/layout/radial3"/>
    <dgm:cxn modelId="{C4FD86D1-C16B-4170-993B-12E6AD38DAA4}" type="presOf" srcId="{2E475EA2-144C-4F94-AF7D-A545806D05BA}" destId="{B221537E-97EC-4FE2-AD37-B90ECED17052}" srcOrd="0" destOrd="0" presId="urn:microsoft.com/office/officeart/2005/8/layout/radial3"/>
    <dgm:cxn modelId="{F8F1F2D1-601C-45F3-97CD-9A067BCD1A7C}" srcId="{BEABBF56-A0E9-4991-88BA-8E2A018242D5}" destId="{351D69CC-C53B-4B2A-8F39-BB6C2713D5C8}" srcOrd="2" destOrd="0" parTransId="{1150A347-DB2D-4AB6-AE6F-1C350B1BD22D}" sibTransId="{CE21BDE4-C58B-4037-9A7B-993892713F0D}"/>
    <dgm:cxn modelId="{FB1D96F7-E8CF-445C-B149-D6983AF7CF19}" srcId="{BEABBF56-A0E9-4991-88BA-8E2A018242D5}" destId="{E6B9DB7E-50EF-43E9-A675-14C697391331}" srcOrd="1" destOrd="0" parTransId="{CDC31976-12BC-42FF-8095-16D4D2EDB0DF}" sibTransId="{FDF8C553-3786-4E45-B402-4016D9A9C0C6}"/>
    <dgm:cxn modelId="{6D2439FF-C3E4-4DED-BEA8-964A98BD74DC}" srcId="{2E475EA2-144C-4F94-AF7D-A545806D05BA}" destId="{BEABBF56-A0E9-4991-88BA-8E2A018242D5}" srcOrd="0" destOrd="0" parTransId="{DBF5C875-83C7-48FE-ABCD-07F06D37D231}" sibTransId="{5F107174-14D6-44D7-BE93-FB8E8E98587E}"/>
    <dgm:cxn modelId="{96A65BD4-1783-4120-AB87-DB79F2DAE6AC}" type="presParOf" srcId="{B221537E-97EC-4FE2-AD37-B90ECED17052}" destId="{4B1E5312-9447-48DD-9934-92EB4FAC48DA}" srcOrd="0" destOrd="0" presId="urn:microsoft.com/office/officeart/2005/8/layout/radial3"/>
    <dgm:cxn modelId="{D47ED179-2270-45CD-B3D7-C0ABAD698D2A}" type="presParOf" srcId="{4B1E5312-9447-48DD-9934-92EB4FAC48DA}" destId="{D5AF3806-0ADF-47B9-A2FD-024E2A7713E2}" srcOrd="0" destOrd="0" presId="urn:microsoft.com/office/officeart/2005/8/layout/radial3"/>
    <dgm:cxn modelId="{8A20F0E8-13D2-48A2-9D55-683977854995}" type="presParOf" srcId="{4B1E5312-9447-48DD-9934-92EB4FAC48DA}" destId="{06455464-FB98-4BBE-B8E0-1F753EB5EEF3}" srcOrd="1" destOrd="0" presId="urn:microsoft.com/office/officeart/2005/8/layout/radial3"/>
    <dgm:cxn modelId="{A8D72196-6FAF-45B4-B153-DF3F7D44D2B1}" type="presParOf" srcId="{4B1E5312-9447-48DD-9934-92EB4FAC48DA}" destId="{0AB0FF53-79A2-4CA9-93A5-AFF93B2F972F}" srcOrd="2" destOrd="0" presId="urn:microsoft.com/office/officeart/2005/8/layout/radial3"/>
    <dgm:cxn modelId="{7C3B525C-A43C-466A-80C2-249CED1788D6}" type="presParOf" srcId="{4B1E5312-9447-48DD-9934-92EB4FAC48DA}" destId="{B4FEF5D5-2582-4283-9033-ED250B164583}" srcOrd="3"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AF3806-0ADF-47B9-A2FD-024E2A7713E2}">
      <dsp:nvSpPr>
        <dsp:cNvPr id="0" name=""/>
        <dsp:cNvSpPr/>
      </dsp:nvSpPr>
      <dsp:spPr>
        <a:xfrm>
          <a:off x="1519805" y="237768"/>
          <a:ext cx="4664887" cy="4851116"/>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dirty="0"/>
        </a:p>
      </dsp:txBody>
      <dsp:txXfrm>
        <a:off x="2202962" y="948197"/>
        <a:ext cx="3298573" cy="3430258"/>
      </dsp:txXfrm>
    </dsp:sp>
    <dsp:sp modelId="{06455464-FB98-4BBE-B8E0-1F753EB5EEF3}">
      <dsp:nvSpPr>
        <dsp:cNvPr id="0" name=""/>
        <dsp:cNvSpPr/>
      </dsp:nvSpPr>
      <dsp:spPr>
        <a:xfrm>
          <a:off x="3038636" y="-83506"/>
          <a:ext cx="1632591" cy="154649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Bio</a:t>
          </a:r>
        </a:p>
      </dsp:txBody>
      <dsp:txXfrm>
        <a:off x="3277723" y="142973"/>
        <a:ext cx="1154417" cy="1093539"/>
      </dsp:txXfrm>
    </dsp:sp>
    <dsp:sp modelId="{0AB0FF53-79A2-4CA9-93A5-AFF93B2F972F}">
      <dsp:nvSpPr>
        <dsp:cNvPr id="0" name=""/>
        <dsp:cNvSpPr/>
      </dsp:nvSpPr>
      <dsp:spPr>
        <a:xfrm>
          <a:off x="4726295" y="3276444"/>
          <a:ext cx="1546497" cy="154649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Social</a:t>
          </a:r>
        </a:p>
      </dsp:txBody>
      <dsp:txXfrm>
        <a:off x="4952774" y="3502923"/>
        <a:ext cx="1093539" cy="1093539"/>
      </dsp:txXfrm>
    </dsp:sp>
    <dsp:sp modelId="{B4FEF5D5-2582-4283-9033-ED250B164583}">
      <dsp:nvSpPr>
        <dsp:cNvPr id="0" name=""/>
        <dsp:cNvSpPr/>
      </dsp:nvSpPr>
      <dsp:spPr>
        <a:xfrm>
          <a:off x="1237514" y="3297826"/>
          <a:ext cx="1838631" cy="154649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Psychological</a:t>
          </a:r>
        </a:p>
      </dsp:txBody>
      <dsp:txXfrm>
        <a:off x="1506775" y="3524305"/>
        <a:ext cx="1300109" cy="10935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AF3806-0ADF-47B9-A2FD-024E2A7713E2}">
      <dsp:nvSpPr>
        <dsp:cNvPr id="0" name=""/>
        <dsp:cNvSpPr/>
      </dsp:nvSpPr>
      <dsp:spPr>
        <a:xfrm>
          <a:off x="1446771" y="237768"/>
          <a:ext cx="4664887" cy="4851116"/>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dirty="0"/>
        </a:p>
      </dsp:txBody>
      <dsp:txXfrm>
        <a:off x="2129928" y="948197"/>
        <a:ext cx="3298573" cy="3430258"/>
      </dsp:txXfrm>
    </dsp:sp>
    <dsp:sp modelId="{06455464-FB98-4BBE-B8E0-1F753EB5EEF3}">
      <dsp:nvSpPr>
        <dsp:cNvPr id="0" name=""/>
        <dsp:cNvSpPr/>
      </dsp:nvSpPr>
      <dsp:spPr>
        <a:xfrm>
          <a:off x="2965603" y="-83506"/>
          <a:ext cx="1632591" cy="154649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Bio</a:t>
          </a:r>
        </a:p>
      </dsp:txBody>
      <dsp:txXfrm>
        <a:off x="3204690" y="142973"/>
        <a:ext cx="1154417" cy="1093539"/>
      </dsp:txXfrm>
    </dsp:sp>
    <dsp:sp modelId="{0AB0FF53-79A2-4CA9-93A5-AFF93B2F972F}">
      <dsp:nvSpPr>
        <dsp:cNvPr id="0" name=""/>
        <dsp:cNvSpPr/>
      </dsp:nvSpPr>
      <dsp:spPr>
        <a:xfrm>
          <a:off x="4653262" y="3276444"/>
          <a:ext cx="1546497" cy="154649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Social</a:t>
          </a:r>
        </a:p>
      </dsp:txBody>
      <dsp:txXfrm>
        <a:off x="4879741" y="3502923"/>
        <a:ext cx="1093539" cy="1093539"/>
      </dsp:txXfrm>
    </dsp:sp>
    <dsp:sp modelId="{B4FEF5D5-2582-4283-9033-ED250B164583}">
      <dsp:nvSpPr>
        <dsp:cNvPr id="0" name=""/>
        <dsp:cNvSpPr/>
      </dsp:nvSpPr>
      <dsp:spPr>
        <a:xfrm>
          <a:off x="1310548" y="3297826"/>
          <a:ext cx="1546497" cy="154649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Psychological</a:t>
          </a:r>
        </a:p>
      </dsp:txBody>
      <dsp:txXfrm>
        <a:off x="1537027" y="3524305"/>
        <a:ext cx="1093539" cy="1093539"/>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50443" y="0"/>
            <a:ext cx="2945659" cy="493713"/>
          </a:xfrm>
          <a:prstGeom prst="rect">
            <a:avLst/>
          </a:prstGeom>
        </p:spPr>
        <p:txBody>
          <a:bodyPr vert="horz" lIns="91440" tIns="45720" rIns="91440" bIns="45720" rtlCol="0"/>
          <a:lstStyle>
            <a:lvl1pPr algn="r">
              <a:defRPr sz="1200"/>
            </a:lvl1pPr>
          </a:lstStyle>
          <a:p>
            <a:fld id="{355E6C59-D0EB-B147-98FA-B8295B8081C1}" type="datetimeFigureOut">
              <a:rPr lang="en-US" smtClean="0"/>
              <a:t>3/13/2018</a:t>
            </a:fld>
            <a:endParaRPr lang="en-US" dirty="0"/>
          </a:p>
        </p:txBody>
      </p:sp>
      <p:sp>
        <p:nvSpPr>
          <p:cNvPr id="4" name="Footer Placeholder 3"/>
          <p:cNvSpPr>
            <a:spLocks noGrp="1"/>
          </p:cNvSpPr>
          <p:nvPr>
            <p:ph type="ftr" sz="quarter" idx="2"/>
          </p:nvPr>
        </p:nvSpPr>
        <p:spPr>
          <a:xfrm>
            <a:off x="0" y="9378824"/>
            <a:ext cx="2945659" cy="493713"/>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50443" y="9378824"/>
            <a:ext cx="2945659" cy="493713"/>
          </a:xfrm>
          <a:prstGeom prst="rect">
            <a:avLst/>
          </a:prstGeom>
        </p:spPr>
        <p:txBody>
          <a:bodyPr vert="horz" lIns="91440" tIns="45720" rIns="91440" bIns="45720" rtlCol="0" anchor="b"/>
          <a:lstStyle>
            <a:lvl1pPr algn="r">
              <a:defRPr sz="1200"/>
            </a:lvl1pPr>
          </a:lstStyle>
          <a:p>
            <a:fld id="{47BDB60C-4DDE-554D-AB14-A423A8E0DFB0}" type="slidenum">
              <a:rPr lang="en-US" smtClean="0"/>
              <a:t>‹#›</a:t>
            </a:fld>
            <a:endParaRPr lang="en-US" dirty="0"/>
          </a:p>
        </p:txBody>
      </p:sp>
    </p:spTree>
    <p:extLst>
      <p:ext uri="{BB962C8B-B14F-4D97-AF65-F5344CB8AC3E}">
        <p14:creationId xmlns:p14="http://schemas.microsoft.com/office/powerpoint/2010/main" val="76220593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3713"/>
          </a:xfrm>
          <a:prstGeom prst="rect">
            <a:avLst/>
          </a:prstGeom>
        </p:spPr>
        <p:txBody>
          <a:bodyPr vert="horz" lIns="91440" tIns="45720" rIns="91440" bIns="45720" rtlCol="0"/>
          <a:lstStyle>
            <a:lvl1pPr algn="r">
              <a:defRPr sz="1200"/>
            </a:lvl1pPr>
          </a:lstStyle>
          <a:p>
            <a:fld id="{3D1427E0-BBE6-6043-A2B1-4A5EA824D5F0}" type="datetimeFigureOut">
              <a:rPr lang="en-US" smtClean="0"/>
              <a:t>3/13/2018</a:t>
            </a:fld>
            <a:endParaRPr lang="en-US" dirty="0"/>
          </a:p>
        </p:txBody>
      </p:sp>
      <p:sp>
        <p:nvSpPr>
          <p:cNvPr id="4" name="Slide Image Placeholder 3"/>
          <p:cNvSpPr>
            <a:spLocks noGrp="1" noRot="1" noChangeAspect="1"/>
          </p:cNvSpPr>
          <p:nvPr>
            <p:ph type="sldImg" idx="2"/>
          </p:nvPr>
        </p:nvSpPr>
        <p:spPr>
          <a:xfrm>
            <a:off x="109538" y="741363"/>
            <a:ext cx="6578600" cy="37020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690269"/>
            <a:ext cx="5438140" cy="444341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8824"/>
            <a:ext cx="2945659" cy="493713"/>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378824"/>
            <a:ext cx="2945659" cy="493713"/>
          </a:xfrm>
          <a:prstGeom prst="rect">
            <a:avLst/>
          </a:prstGeom>
        </p:spPr>
        <p:txBody>
          <a:bodyPr vert="horz" lIns="91440" tIns="45720" rIns="91440" bIns="45720" rtlCol="0" anchor="b"/>
          <a:lstStyle>
            <a:lvl1pPr algn="r">
              <a:defRPr sz="1200"/>
            </a:lvl1pPr>
          </a:lstStyle>
          <a:p>
            <a:fld id="{EB365008-8DB6-0E4B-A537-4086CEE5D4E1}" type="slidenum">
              <a:rPr lang="en-US" smtClean="0"/>
              <a:t>‹#›</a:t>
            </a:fld>
            <a:endParaRPr lang="en-US" dirty="0"/>
          </a:p>
        </p:txBody>
      </p:sp>
    </p:spTree>
    <p:extLst>
      <p:ext uri="{BB962C8B-B14F-4D97-AF65-F5344CB8AC3E}">
        <p14:creationId xmlns:p14="http://schemas.microsoft.com/office/powerpoint/2010/main" val="310997740"/>
      </p:ext>
    </p:extLst>
  </p:cSld>
  <p:clrMap bg1="lt1" tx1="dk1" bg2="lt2" tx2="dk2" accent1="accent1" accent2="accent2" accent3="accent3" accent4="accent4" accent5="accent5" accent6="accent6" hlink="hlink" folHlink="folHlink"/>
  <p:hf hdr="0" ftr="0" dt="0"/>
  <p:notesStyle>
    <a:lvl1pPr marL="0" algn="l" defTabSz="544115" rtl="0" eaLnBrk="1" latinLnBrk="0" hangingPunct="1">
      <a:defRPr sz="1400" kern="1200">
        <a:solidFill>
          <a:schemeClr val="tx1"/>
        </a:solidFill>
        <a:latin typeface="+mn-lt"/>
        <a:ea typeface="+mn-ea"/>
        <a:cs typeface="+mn-cs"/>
      </a:defRPr>
    </a:lvl1pPr>
    <a:lvl2pPr marL="544115" algn="l" defTabSz="544115" rtl="0" eaLnBrk="1" latinLnBrk="0" hangingPunct="1">
      <a:defRPr sz="1400" kern="1200">
        <a:solidFill>
          <a:schemeClr val="tx1"/>
        </a:solidFill>
        <a:latin typeface="+mn-lt"/>
        <a:ea typeface="+mn-ea"/>
        <a:cs typeface="+mn-cs"/>
      </a:defRPr>
    </a:lvl2pPr>
    <a:lvl3pPr marL="1088231" algn="l" defTabSz="544115" rtl="0" eaLnBrk="1" latinLnBrk="0" hangingPunct="1">
      <a:defRPr sz="1400" kern="1200">
        <a:solidFill>
          <a:schemeClr val="tx1"/>
        </a:solidFill>
        <a:latin typeface="+mn-lt"/>
        <a:ea typeface="+mn-ea"/>
        <a:cs typeface="+mn-cs"/>
      </a:defRPr>
    </a:lvl3pPr>
    <a:lvl4pPr marL="1632347" algn="l" defTabSz="544115" rtl="0" eaLnBrk="1" latinLnBrk="0" hangingPunct="1">
      <a:defRPr sz="1400" kern="1200">
        <a:solidFill>
          <a:schemeClr val="tx1"/>
        </a:solidFill>
        <a:latin typeface="+mn-lt"/>
        <a:ea typeface="+mn-ea"/>
        <a:cs typeface="+mn-cs"/>
      </a:defRPr>
    </a:lvl4pPr>
    <a:lvl5pPr marL="2176463" algn="l" defTabSz="544115" rtl="0" eaLnBrk="1" latinLnBrk="0" hangingPunct="1">
      <a:defRPr sz="1400" kern="1200">
        <a:solidFill>
          <a:schemeClr val="tx1"/>
        </a:solidFill>
        <a:latin typeface="+mn-lt"/>
        <a:ea typeface="+mn-ea"/>
        <a:cs typeface="+mn-cs"/>
      </a:defRPr>
    </a:lvl5pPr>
    <a:lvl6pPr marL="2720578" algn="l" defTabSz="544115" rtl="0" eaLnBrk="1" latinLnBrk="0" hangingPunct="1">
      <a:defRPr sz="1400" kern="1200">
        <a:solidFill>
          <a:schemeClr val="tx1"/>
        </a:solidFill>
        <a:latin typeface="+mn-lt"/>
        <a:ea typeface="+mn-ea"/>
        <a:cs typeface="+mn-cs"/>
      </a:defRPr>
    </a:lvl6pPr>
    <a:lvl7pPr marL="3264694" algn="l" defTabSz="544115" rtl="0" eaLnBrk="1" latinLnBrk="0" hangingPunct="1">
      <a:defRPr sz="1400" kern="1200">
        <a:solidFill>
          <a:schemeClr val="tx1"/>
        </a:solidFill>
        <a:latin typeface="+mn-lt"/>
        <a:ea typeface="+mn-ea"/>
        <a:cs typeface="+mn-cs"/>
      </a:defRPr>
    </a:lvl7pPr>
    <a:lvl8pPr marL="3808809" algn="l" defTabSz="544115" rtl="0" eaLnBrk="1" latinLnBrk="0" hangingPunct="1">
      <a:defRPr sz="1400" kern="1200">
        <a:solidFill>
          <a:schemeClr val="tx1"/>
        </a:solidFill>
        <a:latin typeface="+mn-lt"/>
        <a:ea typeface="+mn-ea"/>
        <a:cs typeface="+mn-cs"/>
      </a:defRPr>
    </a:lvl8pPr>
    <a:lvl9pPr marL="4352925" algn="l" defTabSz="544115"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B365008-8DB6-0E4B-A537-4086CEE5D4E1}" type="slidenum">
              <a:rPr lang="en-US" smtClean="0"/>
              <a:t>1</a:t>
            </a:fld>
            <a:endParaRPr lang="en-US" dirty="0"/>
          </a:p>
        </p:txBody>
      </p:sp>
    </p:spTree>
    <p:extLst>
      <p:ext uri="{BB962C8B-B14F-4D97-AF65-F5344CB8AC3E}">
        <p14:creationId xmlns:p14="http://schemas.microsoft.com/office/powerpoint/2010/main" val="1278887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B365008-8DB6-0E4B-A537-4086CEE5D4E1}" type="slidenum">
              <a:rPr lang="en-US" smtClean="0"/>
              <a:t>2</a:t>
            </a:fld>
            <a:endParaRPr lang="en-US" dirty="0"/>
          </a:p>
        </p:txBody>
      </p:sp>
    </p:spTree>
    <p:extLst>
      <p:ext uri="{BB962C8B-B14F-4D97-AF65-F5344CB8AC3E}">
        <p14:creationId xmlns:p14="http://schemas.microsoft.com/office/powerpoint/2010/main" val="979767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b="0" dirty="0"/>
          </a:p>
        </p:txBody>
      </p:sp>
      <p:sp>
        <p:nvSpPr>
          <p:cNvPr id="4" name="Slide Number Placeholder 3"/>
          <p:cNvSpPr>
            <a:spLocks noGrp="1"/>
          </p:cNvSpPr>
          <p:nvPr>
            <p:ph type="sldNum" sz="quarter" idx="10"/>
          </p:nvPr>
        </p:nvSpPr>
        <p:spPr/>
        <p:txBody>
          <a:bodyPr/>
          <a:lstStyle/>
          <a:p>
            <a:fld id="{EB365008-8DB6-0E4B-A537-4086CEE5D4E1}" type="slidenum">
              <a:rPr lang="en-US" smtClean="0"/>
              <a:t>4</a:t>
            </a:fld>
            <a:endParaRPr lang="en-US" dirty="0"/>
          </a:p>
        </p:txBody>
      </p:sp>
    </p:spTree>
    <p:extLst>
      <p:ext uri="{BB962C8B-B14F-4D97-AF65-F5344CB8AC3E}">
        <p14:creationId xmlns:p14="http://schemas.microsoft.com/office/powerpoint/2010/main" val="2765419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b="0" dirty="0"/>
          </a:p>
        </p:txBody>
      </p:sp>
      <p:sp>
        <p:nvSpPr>
          <p:cNvPr id="4" name="Slide Number Placeholder 3"/>
          <p:cNvSpPr>
            <a:spLocks noGrp="1"/>
          </p:cNvSpPr>
          <p:nvPr>
            <p:ph type="sldNum" sz="quarter" idx="10"/>
          </p:nvPr>
        </p:nvSpPr>
        <p:spPr/>
        <p:txBody>
          <a:bodyPr/>
          <a:lstStyle/>
          <a:p>
            <a:fld id="{EB365008-8DB6-0E4B-A537-4086CEE5D4E1}" type="slidenum">
              <a:rPr lang="en-US" smtClean="0"/>
              <a:t>5</a:t>
            </a:fld>
            <a:endParaRPr lang="en-US" dirty="0"/>
          </a:p>
        </p:txBody>
      </p:sp>
    </p:spTree>
    <p:extLst>
      <p:ext uri="{BB962C8B-B14F-4D97-AF65-F5344CB8AC3E}">
        <p14:creationId xmlns:p14="http://schemas.microsoft.com/office/powerpoint/2010/main" val="2234551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Research seeks to establish the appropriate balance between enabling the independence and well-being of residents (including supporting their privacy) and protecting residents from potential hazards</a:t>
            </a:r>
            <a:endParaRPr lang="en-IE" b="0" dirty="0"/>
          </a:p>
          <a:p>
            <a:endParaRPr lang="en-IE" b="0" dirty="0"/>
          </a:p>
        </p:txBody>
      </p:sp>
      <p:sp>
        <p:nvSpPr>
          <p:cNvPr id="4" name="Slide Number Placeholder 3"/>
          <p:cNvSpPr>
            <a:spLocks noGrp="1"/>
          </p:cNvSpPr>
          <p:nvPr>
            <p:ph type="sldNum" sz="quarter" idx="10"/>
          </p:nvPr>
        </p:nvSpPr>
        <p:spPr/>
        <p:txBody>
          <a:bodyPr/>
          <a:lstStyle/>
          <a:p>
            <a:fld id="{EB365008-8DB6-0E4B-A537-4086CEE5D4E1}" type="slidenum">
              <a:rPr lang="en-US" smtClean="0"/>
              <a:t>7</a:t>
            </a:fld>
            <a:endParaRPr lang="en-US" dirty="0"/>
          </a:p>
        </p:txBody>
      </p:sp>
    </p:spTree>
    <p:extLst>
      <p:ext uri="{BB962C8B-B14F-4D97-AF65-F5344CB8AC3E}">
        <p14:creationId xmlns:p14="http://schemas.microsoft.com/office/powerpoint/2010/main" val="2719951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B365008-8DB6-0E4B-A537-4086CEE5D4E1}" type="slidenum">
              <a:rPr lang="en-US" smtClean="0"/>
              <a:t>9</a:t>
            </a:fld>
            <a:endParaRPr lang="en-US" dirty="0"/>
          </a:p>
        </p:txBody>
      </p:sp>
    </p:spTree>
    <p:extLst>
      <p:ext uri="{BB962C8B-B14F-4D97-AF65-F5344CB8AC3E}">
        <p14:creationId xmlns:p14="http://schemas.microsoft.com/office/powerpoint/2010/main" val="3749400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B365008-8DB6-0E4B-A537-4086CEE5D4E1}" type="slidenum">
              <a:rPr lang="en-US" smtClean="0"/>
              <a:t>10</a:t>
            </a:fld>
            <a:endParaRPr lang="en-US" dirty="0"/>
          </a:p>
        </p:txBody>
      </p:sp>
    </p:spTree>
    <p:extLst>
      <p:ext uri="{BB962C8B-B14F-4D97-AF65-F5344CB8AC3E}">
        <p14:creationId xmlns:p14="http://schemas.microsoft.com/office/powerpoint/2010/main" val="3993754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Participatory Design</a:t>
            </a:r>
            <a:r>
              <a:rPr lang="en-IE" baseline="0" dirty="0"/>
              <a:t> spans – tools for residents (preadmissions, admissions, daily life), and for family and nurses etc</a:t>
            </a:r>
          </a:p>
          <a:p>
            <a:r>
              <a:rPr lang="en-IE" baseline="0" dirty="0"/>
              <a:t>Ethics approval for all</a:t>
            </a:r>
          </a:p>
          <a:p>
            <a:r>
              <a:rPr lang="en-IE" baseline="0" dirty="0"/>
              <a:t>Post Acute Care Service = Mater Hospital (TCD and hospital approval</a:t>
            </a:r>
          </a:p>
          <a:p>
            <a:r>
              <a:rPr lang="en-IE" baseline="0" dirty="0"/>
              <a:t>Residential Home = Strathmore Lodge  - Private Nursing Home (</a:t>
            </a:r>
            <a:r>
              <a:rPr lang="en-IE" baseline="0" dirty="0" err="1"/>
              <a:t>TCDl</a:t>
            </a:r>
            <a:r>
              <a:rPr lang="en-IE" baseline="0" dirty="0"/>
              <a:t> approval)</a:t>
            </a:r>
          </a:p>
        </p:txBody>
      </p:sp>
      <p:sp>
        <p:nvSpPr>
          <p:cNvPr id="4" name="Slide Number Placeholder 3"/>
          <p:cNvSpPr>
            <a:spLocks noGrp="1"/>
          </p:cNvSpPr>
          <p:nvPr>
            <p:ph type="sldNum" sz="quarter" idx="10"/>
          </p:nvPr>
        </p:nvSpPr>
        <p:spPr/>
        <p:txBody>
          <a:bodyPr/>
          <a:lstStyle/>
          <a:p>
            <a:fld id="{EB365008-8DB6-0E4B-A537-4086CEE5D4E1}" type="slidenum">
              <a:rPr lang="en-US" smtClean="0"/>
              <a:t>12</a:t>
            </a:fld>
            <a:endParaRPr lang="en-US" dirty="0"/>
          </a:p>
        </p:txBody>
      </p:sp>
    </p:spTree>
    <p:extLst>
      <p:ext uri="{BB962C8B-B14F-4D97-AF65-F5344CB8AC3E}">
        <p14:creationId xmlns:p14="http://schemas.microsoft.com/office/powerpoint/2010/main" val="1226706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B365008-8DB6-0E4B-A537-4086CEE5D4E1}" type="slidenum">
              <a:rPr lang="en-US" smtClean="0"/>
              <a:t>14</a:t>
            </a:fld>
            <a:endParaRPr lang="en-US" dirty="0"/>
          </a:p>
        </p:txBody>
      </p:sp>
    </p:spTree>
    <p:extLst>
      <p:ext uri="{BB962C8B-B14F-4D97-AF65-F5344CB8AC3E}">
        <p14:creationId xmlns:p14="http://schemas.microsoft.com/office/powerpoint/2010/main" val="1736990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B365008-8DB6-0E4B-A537-4086CEE5D4E1}" type="slidenum">
              <a:rPr lang="en-US" smtClean="0"/>
              <a:t>15</a:t>
            </a:fld>
            <a:endParaRPr lang="en-US" dirty="0"/>
          </a:p>
        </p:txBody>
      </p:sp>
    </p:spTree>
    <p:extLst>
      <p:ext uri="{BB962C8B-B14F-4D97-AF65-F5344CB8AC3E}">
        <p14:creationId xmlns:p14="http://schemas.microsoft.com/office/powerpoint/2010/main" val="1579936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B365008-8DB6-0E4B-A537-4086CEE5D4E1}" type="slidenum">
              <a:rPr lang="en-US" smtClean="0"/>
              <a:t>16</a:t>
            </a:fld>
            <a:endParaRPr lang="en-US" dirty="0"/>
          </a:p>
        </p:txBody>
      </p:sp>
    </p:spTree>
    <p:extLst>
      <p:ext uri="{BB962C8B-B14F-4D97-AF65-F5344CB8AC3E}">
        <p14:creationId xmlns:p14="http://schemas.microsoft.com/office/powerpoint/2010/main" val="8761648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B365008-8DB6-0E4B-A537-4086CEE5D4E1}" type="slidenum">
              <a:rPr lang="en-US" smtClean="0"/>
              <a:t>19</a:t>
            </a:fld>
            <a:endParaRPr lang="en-US" dirty="0"/>
          </a:p>
        </p:txBody>
      </p:sp>
    </p:spTree>
    <p:extLst>
      <p:ext uri="{BB962C8B-B14F-4D97-AF65-F5344CB8AC3E}">
        <p14:creationId xmlns:p14="http://schemas.microsoft.com/office/powerpoint/2010/main" val="32003119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B365008-8DB6-0E4B-A537-4086CEE5D4E1}" type="slidenum">
              <a:rPr lang="en-US" smtClean="0"/>
              <a:t>20</a:t>
            </a:fld>
            <a:endParaRPr lang="en-US" dirty="0"/>
          </a:p>
        </p:txBody>
      </p:sp>
    </p:spTree>
    <p:extLst>
      <p:ext uri="{BB962C8B-B14F-4D97-AF65-F5344CB8AC3E}">
        <p14:creationId xmlns:p14="http://schemas.microsoft.com/office/powerpoint/2010/main" val="12488540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aseline="0" dirty="0"/>
              <a:t>We are mindful of the complexities and challenges of ageing and understand the opportunities to advance technology that manages and mitigates potential challenging states and behaviours while optimising positive states. </a:t>
            </a:r>
          </a:p>
          <a:p>
            <a:endParaRPr lang="en-IE" baseline="0" dirty="0"/>
          </a:p>
          <a:p>
            <a:r>
              <a:rPr lang="en-IE" baseline="0" dirty="0"/>
              <a:t>During our requirements gathering stage, we address:</a:t>
            </a:r>
          </a:p>
          <a:p>
            <a:pPr marL="285750" indent="-285750">
              <a:buFont typeface="Arial" panose="020B0604020202020204" pitchFamily="34" charset="0"/>
              <a:buChar char="•"/>
            </a:pPr>
            <a:r>
              <a:rPr lang="en-IE" baseline="0" dirty="0"/>
              <a:t>The states, or lived experience, to be achieved for each of the relevant end users and stakeholders</a:t>
            </a:r>
          </a:p>
          <a:p>
            <a:pPr marL="285750" indent="-285750">
              <a:buFont typeface="Arial" panose="020B0604020202020204" pitchFamily="34" charset="0"/>
              <a:buChar char="•"/>
            </a:pPr>
            <a:r>
              <a:rPr lang="en-IE" baseline="0" dirty="0"/>
              <a:t>How Oneview’s technology will support this. </a:t>
            </a:r>
          </a:p>
          <a:p>
            <a:pPr marL="285750" indent="-285750">
              <a:buFont typeface="Arial" panose="020B0604020202020204" pitchFamily="34" charset="0"/>
              <a:buChar char="•"/>
            </a:pPr>
            <a:endParaRPr lang="en-IE" baseline="0" dirty="0"/>
          </a:p>
          <a:p>
            <a:pPr marL="0" indent="0">
              <a:buFont typeface="Arial" panose="020B0604020202020204" pitchFamily="34" charset="0"/>
              <a:buNone/>
            </a:pPr>
            <a:r>
              <a:rPr lang="en-IE" baseline="0" dirty="0"/>
              <a:t>This means working with you to identify each of the states and outcomes to be achieved by implementation of the Oneview solution. This exercise will inform the ultimate solution design and implementation plan. </a:t>
            </a:r>
          </a:p>
          <a:p>
            <a:pPr marL="0" indent="0">
              <a:buFont typeface="Arial" panose="020B0604020202020204" pitchFamily="34" charset="0"/>
              <a:buNone/>
            </a:pPr>
            <a:endParaRPr lang="en-IE" baseline="0" dirty="0"/>
          </a:p>
          <a:p>
            <a:pPr marL="0" indent="0">
              <a:buFont typeface="Arial" panose="020B0604020202020204" pitchFamily="34" charset="0"/>
              <a:buNone/>
            </a:pPr>
            <a:r>
              <a:rPr lang="en-IE" baseline="0" dirty="0"/>
              <a:t>Our implementation team includes a number of Outcomes Managers who will work with your facility/facilities to assist in the change management process and track achievement against the target states and outcomes. </a:t>
            </a:r>
          </a:p>
        </p:txBody>
      </p:sp>
      <p:sp>
        <p:nvSpPr>
          <p:cNvPr id="4" name="Slide Number Placeholder 3"/>
          <p:cNvSpPr>
            <a:spLocks noGrp="1"/>
          </p:cNvSpPr>
          <p:nvPr>
            <p:ph type="sldNum" sz="quarter" idx="10"/>
          </p:nvPr>
        </p:nvSpPr>
        <p:spPr/>
        <p:txBody>
          <a:bodyPr/>
          <a:lstStyle/>
          <a:p>
            <a:fld id="{EB365008-8DB6-0E4B-A537-4086CEE5D4E1}" type="slidenum">
              <a:rPr lang="en-US" smtClean="0"/>
              <a:t>21</a:t>
            </a:fld>
            <a:endParaRPr lang="en-US" dirty="0"/>
          </a:p>
        </p:txBody>
      </p:sp>
    </p:spTree>
    <p:extLst>
      <p:ext uri="{BB962C8B-B14F-4D97-AF65-F5344CB8AC3E}">
        <p14:creationId xmlns:p14="http://schemas.microsoft.com/office/powerpoint/2010/main" val="22783572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B365008-8DB6-0E4B-A537-4086CEE5D4E1}" type="slidenum">
              <a:rPr lang="en-US" smtClean="0"/>
              <a:t>24</a:t>
            </a:fld>
            <a:endParaRPr lang="en-US" dirty="0"/>
          </a:p>
        </p:txBody>
      </p:sp>
    </p:spTree>
    <p:extLst>
      <p:ext uri="{BB962C8B-B14F-4D97-AF65-F5344CB8AC3E}">
        <p14:creationId xmlns:p14="http://schemas.microsoft.com/office/powerpoint/2010/main" val="10070330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IE" dirty="0"/>
              <a:t>To do this,</a:t>
            </a:r>
            <a:r>
              <a:rPr lang="en-IE" baseline="0" dirty="0"/>
              <a:t> we recognise that e</a:t>
            </a:r>
            <a:r>
              <a:rPr lang="en-IE" dirty="0"/>
              <a:t>ach resident is supported</a:t>
            </a:r>
            <a:r>
              <a:rPr lang="en-IE" baseline="0" dirty="0"/>
              <a:t> by a community of professional and personal stakeholders. </a:t>
            </a:r>
          </a:p>
          <a:p>
            <a:pPr marL="285750" indent="-285750">
              <a:buFont typeface="Arial" panose="020B0604020202020204" pitchFamily="34" charset="0"/>
              <a:buChar char="•"/>
            </a:pPr>
            <a:r>
              <a:rPr lang="en-IE" baseline="0" dirty="0"/>
              <a:t>Our solution is premised on the knowledge that improving the social, information, and process relationships between stakeholders ultimately optimises resident wellness. </a:t>
            </a:r>
          </a:p>
          <a:p>
            <a:pPr marL="285750" indent="-285750">
              <a:buFont typeface="Arial" panose="020B0604020202020204" pitchFamily="34" charset="0"/>
              <a:buChar char="•"/>
            </a:pPr>
            <a:endParaRPr lang="en-IE" dirty="0"/>
          </a:p>
        </p:txBody>
      </p:sp>
      <p:sp>
        <p:nvSpPr>
          <p:cNvPr id="4" name="Slide Number Placeholder 3"/>
          <p:cNvSpPr>
            <a:spLocks noGrp="1"/>
          </p:cNvSpPr>
          <p:nvPr>
            <p:ph type="sldNum" sz="quarter" idx="10"/>
          </p:nvPr>
        </p:nvSpPr>
        <p:spPr/>
        <p:txBody>
          <a:bodyPr/>
          <a:lstStyle/>
          <a:p>
            <a:fld id="{EB365008-8DB6-0E4B-A537-4086CEE5D4E1}" type="slidenum">
              <a:rPr lang="en-US" smtClean="0"/>
              <a:t>25</a:t>
            </a:fld>
            <a:endParaRPr lang="en-US" dirty="0"/>
          </a:p>
        </p:txBody>
      </p:sp>
    </p:spTree>
    <p:extLst>
      <p:ext uri="{BB962C8B-B14F-4D97-AF65-F5344CB8AC3E}">
        <p14:creationId xmlns:p14="http://schemas.microsoft.com/office/powerpoint/2010/main" val="24087811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IE" dirty="0"/>
              <a:t>Other aged care technology providers have developed solutions from a base of billing management or electronic</a:t>
            </a:r>
            <a:r>
              <a:rPr lang="en-IE" baseline="0" dirty="0"/>
              <a:t> medical records. </a:t>
            </a:r>
          </a:p>
          <a:p>
            <a:pPr marL="285750" indent="-285750">
              <a:buFont typeface="Arial" panose="020B0604020202020204" pitchFamily="34" charset="0"/>
              <a:buChar char="•"/>
            </a:pPr>
            <a:r>
              <a:rPr lang="en-IE" baseline="0" dirty="0"/>
              <a:t>To truly deliver care that meets the needs of consumers who want to age with dignity and retain control over their care, a resident-centred solution is needed. </a:t>
            </a:r>
          </a:p>
          <a:p>
            <a:pPr marL="285750" indent="-285750">
              <a:buFont typeface="Arial" panose="020B0604020202020204" pitchFamily="34" charset="0"/>
              <a:buChar char="•"/>
            </a:pPr>
            <a:r>
              <a:rPr lang="en-IE" baseline="0" dirty="0"/>
              <a:t>This is our key differentiator. </a:t>
            </a:r>
          </a:p>
          <a:p>
            <a:pPr marL="285750" indent="-285750">
              <a:buFont typeface="Arial" panose="020B0604020202020204" pitchFamily="34" charset="0"/>
              <a:buChar char="•"/>
            </a:pPr>
            <a:r>
              <a:rPr lang="en-IE" baseline="0" dirty="0"/>
              <a:t>To this end, we are conducting extensive human factors research into the role of technology in enhancing and enabling resident-centred care within an aged care environment. </a:t>
            </a:r>
          </a:p>
          <a:p>
            <a:pPr marL="285750" indent="-285750">
              <a:buFont typeface="Arial" panose="020B0604020202020204" pitchFamily="34" charset="0"/>
              <a:buChar char="•"/>
            </a:pPr>
            <a:r>
              <a:rPr lang="en-IE" dirty="0"/>
              <a:t>Each component of our technology solution maps to one or more of these three pillars of wellness,</a:t>
            </a:r>
            <a:r>
              <a:rPr lang="en-IE" baseline="0" dirty="0"/>
              <a:t> to provide a truly resident-centred solution. </a:t>
            </a:r>
            <a:endParaRPr lang="en-IE" dirty="0"/>
          </a:p>
        </p:txBody>
      </p:sp>
      <p:sp>
        <p:nvSpPr>
          <p:cNvPr id="4" name="Slide Number Placeholder 3"/>
          <p:cNvSpPr>
            <a:spLocks noGrp="1"/>
          </p:cNvSpPr>
          <p:nvPr>
            <p:ph type="sldNum" sz="quarter" idx="10"/>
          </p:nvPr>
        </p:nvSpPr>
        <p:spPr/>
        <p:txBody>
          <a:bodyPr/>
          <a:lstStyle/>
          <a:p>
            <a:fld id="{EB365008-8DB6-0E4B-A537-4086CEE5D4E1}" type="slidenum">
              <a:rPr lang="en-US" smtClean="0"/>
              <a:t>27</a:t>
            </a:fld>
            <a:endParaRPr lang="en-US" dirty="0"/>
          </a:p>
        </p:txBody>
      </p:sp>
    </p:spTree>
    <p:extLst>
      <p:ext uri="{BB962C8B-B14F-4D97-AF65-F5344CB8AC3E}">
        <p14:creationId xmlns:p14="http://schemas.microsoft.com/office/powerpoint/2010/main" val="34732532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IE" dirty="0"/>
              <a:t>Other aged care technology providers have developed solutions from a base of billing management or electronic</a:t>
            </a:r>
            <a:r>
              <a:rPr lang="en-IE" baseline="0" dirty="0"/>
              <a:t> medical records. </a:t>
            </a:r>
          </a:p>
          <a:p>
            <a:pPr marL="285750" indent="-285750">
              <a:buFont typeface="Arial" panose="020B0604020202020204" pitchFamily="34" charset="0"/>
              <a:buChar char="•"/>
            </a:pPr>
            <a:r>
              <a:rPr lang="en-IE" baseline="0" dirty="0"/>
              <a:t>To truly deliver care that meets the needs of consumers who want to age with dignity and retain control over their care, a resident-centred solution is needed. </a:t>
            </a:r>
          </a:p>
          <a:p>
            <a:pPr marL="285750" indent="-285750">
              <a:buFont typeface="Arial" panose="020B0604020202020204" pitchFamily="34" charset="0"/>
              <a:buChar char="•"/>
            </a:pPr>
            <a:r>
              <a:rPr lang="en-IE" baseline="0" dirty="0"/>
              <a:t>This is our key differentiator. </a:t>
            </a:r>
          </a:p>
          <a:p>
            <a:pPr marL="285750" indent="-285750">
              <a:buFont typeface="Arial" panose="020B0604020202020204" pitchFamily="34" charset="0"/>
              <a:buChar char="•"/>
            </a:pPr>
            <a:r>
              <a:rPr lang="en-IE" baseline="0" dirty="0"/>
              <a:t>To this end, we are conducting extensive human factors research into the role of technology in enhancing and enabling resident-centred care within an aged care environment. </a:t>
            </a:r>
          </a:p>
          <a:p>
            <a:pPr marL="285750" indent="-285750">
              <a:buFont typeface="Arial" panose="020B0604020202020204" pitchFamily="34" charset="0"/>
              <a:buChar char="•"/>
            </a:pPr>
            <a:r>
              <a:rPr lang="en-IE" dirty="0"/>
              <a:t>Each component of our technology solution maps to one or more of these three pillars of wellness,</a:t>
            </a:r>
            <a:r>
              <a:rPr lang="en-IE" baseline="0" dirty="0"/>
              <a:t> to provide a truly resident-centred solution. </a:t>
            </a:r>
            <a:endParaRPr lang="en-IE" dirty="0"/>
          </a:p>
        </p:txBody>
      </p:sp>
      <p:sp>
        <p:nvSpPr>
          <p:cNvPr id="4" name="Slide Number Placeholder 3"/>
          <p:cNvSpPr>
            <a:spLocks noGrp="1"/>
          </p:cNvSpPr>
          <p:nvPr>
            <p:ph type="sldNum" sz="quarter" idx="10"/>
          </p:nvPr>
        </p:nvSpPr>
        <p:spPr/>
        <p:txBody>
          <a:bodyPr/>
          <a:lstStyle/>
          <a:p>
            <a:fld id="{EB365008-8DB6-0E4B-A537-4086CEE5D4E1}" type="slidenum">
              <a:rPr lang="en-US" smtClean="0"/>
              <a:t>28</a:t>
            </a:fld>
            <a:endParaRPr lang="en-US" dirty="0"/>
          </a:p>
        </p:txBody>
      </p:sp>
    </p:spTree>
    <p:extLst>
      <p:ext uri="{BB962C8B-B14F-4D97-AF65-F5344CB8AC3E}">
        <p14:creationId xmlns:p14="http://schemas.microsoft.com/office/powerpoint/2010/main" val="21973828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B365008-8DB6-0E4B-A537-4086CEE5D4E1}" type="slidenum">
              <a:rPr lang="en-US" smtClean="0"/>
              <a:t>29</a:t>
            </a:fld>
            <a:endParaRPr lang="en-US" dirty="0"/>
          </a:p>
        </p:txBody>
      </p:sp>
    </p:spTree>
    <p:extLst>
      <p:ext uri="{BB962C8B-B14F-4D97-AF65-F5344CB8AC3E}">
        <p14:creationId xmlns:p14="http://schemas.microsoft.com/office/powerpoint/2010/main" val="1100703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B365008-8DB6-0E4B-A537-4086CEE5D4E1}" type="slidenum">
              <a:rPr lang="en-US" smtClean="0"/>
              <a:t>31</a:t>
            </a:fld>
            <a:endParaRPr lang="en-US" dirty="0"/>
          </a:p>
        </p:txBody>
      </p:sp>
    </p:spTree>
    <p:extLst>
      <p:ext uri="{BB962C8B-B14F-4D97-AF65-F5344CB8AC3E}">
        <p14:creationId xmlns:p14="http://schemas.microsoft.com/office/powerpoint/2010/main" val="34696504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B365008-8DB6-0E4B-A537-4086CEE5D4E1}" type="slidenum">
              <a:rPr lang="en-US" smtClean="0"/>
              <a:t>33</a:t>
            </a:fld>
            <a:endParaRPr lang="en-US" dirty="0"/>
          </a:p>
        </p:txBody>
      </p:sp>
    </p:spTree>
    <p:extLst>
      <p:ext uri="{BB962C8B-B14F-4D97-AF65-F5344CB8AC3E}">
        <p14:creationId xmlns:p14="http://schemas.microsoft.com/office/powerpoint/2010/main" val="32386332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B365008-8DB6-0E4B-A537-4086CEE5D4E1}" type="slidenum">
              <a:rPr lang="en-US" smtClean="0"/>
              <a:t>35</a:t>
            </a:fld>
            <a:endParaRPr lang="en-US" dirty="0"/>
          </a:p>
        </p:txBody>
      </p:sp>
    </p:spTree>
    <p:extLst>
      <p:ext uri="{BB962C8B-B14F-4D97-AF65-F5344CB8AC3E}">
        <p14:creationId xmlns:p14="http://schemas.microsoft.com/office/powerpoint/2010/main" val="40237746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B365008-8DB6-0E4B-A537-4086CEE5D4E1}" type="slidenum">
              <a:rPr lang="en-US" smtClean="0"/>
              <a:t>36</a:t>
            </a:fld>
            <a:endParaRPr lang="en-US" dirty="0"/>
          </a:p>
        </p:txBody>
      </p:sp>
    </p:spTree>
    <p:extLst>
      <p:ext uri="{BB962C8B-B14F-4D97-AF65-F5344CB8AC3E}">
        <p14:creationId xmlns:p14="http://schemas.microsoft.com/office/powerpoint/2010/main" val="11893200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B365008-8DB6-0E4B-A537-4086CEE5D4E1}" type="slidenum">
              <a:rPr lang="en-US" smtClean="0"/>
              <a:t>37</a:t>
            </a:fld>
            <a:endParaRPr lang="en-US" dirty="0"/>
          </a:p>
        </p:txBody>
      </p:sp>
    </p:spTree>
    <p:extLst>
      <p:ext uri="{BB962C8B-B14F-4D97-AF65-F5344CB8AC3E}">
        <p14:creationId xmlns:p14="http://schemas.microsoft.com/office/powerpoint/2010/main" val="9345385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B365008-8DB6-0E4B-A537-4086CEE5D4E1}" type="slidenum">
              <a:rPr lang="en-US" smtClean="0"/>
              <a:t>39</a:t>
            </a:fld>
            <a:endParaRPr lang="en-US" dirty="0"/>
          </a:p>
        </p:txBody>
      </p:sp>
    </p:spTree>
    <p:extLst>
      <p:ext uri="{BB962C8B-B14F-4D97-AF65-F5344CB8AC3E}">
        <p14:creationId xmlns:p14="http://schemas.microsoft.com/office/powerpoint/2010/main" val="27666955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4.emf"/><Relationship Id="rId2" Type="http://schemas.openxmlformats.org/officeDocument/2006/relationships/image" Target="../media/image8.emf"/><Relationship Id="rId1" Type="http://schemas.openxmlformats.org/officeDocument/2006/relationships/slideMaster" Target="../slideMasters/slideMaster1.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1.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vider 1">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523406C-6804-EA43-99CD-93EF802ED599}" type="slidenum">
              <a:rPr lang="en-US" smtClean="0"/>
              <a:t>‹#›</a:t>
            </a:fld>
            <a:endParaRPr lang="en-US" dirty="0"/>
          </a:p>
        </p:txBody>
      </p:sp>
      <p:pic>
        <p:nvPicPr>
          <p:cNvPr id="7" name="Picture 6" descr="Oneview_Divider_2.pdf"/>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9" name="Text Placeholder 8"/>
          <p:cNvSpPr>
            <a:spLocks noGrp="1"/>
          </p:cNvSpPr>
          <p:nvPr>
            <p:ph type="body" sz="quarter" idx="13"/>
          </p:nvPr>
        </p:nvSpPr>
        <p:spPr>
          <a:xfrm>
            <a:off x="486617" y="1732116"/>
            <a:ext cx="7920038" cy="2480311"/>
          </a:xfrm>
        </p:spPr>
        <p:txBody>
          <a:bodyPr>
            <a:normAutofit/>
          </a:bodyPr>
          <a:lstStyle>
            <a:lvl1pPr marL="0" indent="0">
              <a:lnSpc>
                <a:spcPct val="80000"/>
              </a:lnSpc>
              <a:buNone/>
              <a:defRPr sz="5000">
                <a:solidFill>
                  <a:schemeClr val="accent5"/>
                </a:solidFill>
              </a:defRPr>
            </a:lvl1pPr>
          </a:lstStyle>
          <a:p>
            <a:pPr lvl="0"/>
            <a:r>
              <a:rPr lang="en-US" dirty="0"/>
              <a:t>Click to edit Master text styles</a:t>
            </a:r>
          </a:p>
        </p:txBody>
      </p:sp>
      <p:sp>
        <p:nvSpPr>
          <p:cNvPr id="10" name="Text Placeholder 7"/>
          <p:cNvSpPr>
            <a:spLocks noGrp="1"/>
          </p:cNvSpPr>
          <p:nvPr>
            <p:ph type="body" sz="quarter" idx="14"/>
          </p:nvPr>
        </p:nvSpPr>
        <p:spPr>
          <a:xfrm>
            <a:off x="528390" y="1225055"/>
            <a:ext cx="5395446" cy="546100"/>
          </a:xfrm>
        </p:spPr>
        <p:txBody>
          <a:bodyPr>
            <a:normAutofit/>
          </a:bodyPr>
          <a:lstStyle>
            <a:lvl1pPr marL="0" indent="0">
              <a:buNone/>
              <a:defRPr sz="2200">
                <a:solidFill>
                  <a:schemeClr val="tx1"/>
                </a:solidFill>
              </a:defRPr>
            </a:lvl1pPr>
          </a:lstStyle>
          <a:p>
            <a:pPr lvl="0"/>
            <a:r>
              <a:rPr lang="en-US" dirty="0"/>
              <a:t>Click to edit Master text styles</a:t>
            </a:r>
          </a:p>
        </p:txBody>
      </p:sp>
      <p:pic>
        <p:nvPicPr>
          <p:cNvPr id="11" name="Picture 10" descr="Oneview_RGB.pdf"/>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8176" y="6413178"/>
            <a:ext cx="1235074" cy="238009"/>
          </a:xfrm>
          <a:prstGeom prst="rect">
            <a:avLst/>
          </a:prstGeom>
        </p:spPr>
      </p:pic>
    </p:spTree>
    <p:extLst>
      <p:ext uri="{BB962C8B-B14F-4D97-AF65-F5344CB8AC3E}">
        <p14:creationId xmlns:p14="http://schemas.microsoft.com/office/powerpoint/2010/main" val="1287561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523406C-6804-EA43-99CD-93EF802ED599}" type="slidenum">
              <a:rPr lang="en-US" smtClean="0"/>
              <a:pPr/>
              <a:t>‹#›</a:t>
            </a:fld>
            <a:endParaRPr lang="en-US" dirty="0"/>
          </a:p>
        </p:txBody>
      </p:sp>
      <p:pic>
        <p:nvPicPr>
          <p:cNvPr id="4" name="Picture 3" descr="Oneview_Divider_3.pdf"/>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6" name="Content Placeholder 5"/>
          <p:cNvSpPr>
            <a:spLocks noGrp="1"/>
          </p:cNvSpPr>
          <p:nvPr>
            <p:ph sz="quarter" idx="11"/>
          </p:nvPr>
        </p:nvSpPr>
        <p:spPr>
          <a:xfrm>
            <a:off x="488849" y="1727499"/>
            <a:ext cx="6799600" cy="1693514"/>
          </a:xfrm>
        </p:spPr>
        <p:txBody>
          <a:bodyPr>
            <a:normAutofit/>
          </a:bodyPr>
          <a:lstStyle>
            <a:lvl1pPr marL="0" indent="0">
              <a:lnSpc>
                <a:spcPct val="80000"/>
              </a:lnSpc>
              <a:buNone/>
              <a:defRPr sz="5000">
                <a:solidFill>
                  <a:srgbClr val="00A0BE"/>
                </a:solidFill>
              </a:defRPr>
            </a:lvl1pPr>
            <a:lvl2pPr marL="544116" indent="0">
              <a:buNone/>
              <a:defRPr/>
            </a:lvl2pPr>
            <a:lvl3pPr marL="1088231" indent="0">
              <a:buNone/>
              <a:defRPr/>
            </a:lvl3pPr>
            <a:lvl4pPr marL="1632347" indent="0">
              <a:buNone/>
              <a:defRPr/>
            </a:lvl4pPr>
            <a:lvl5pPr marL="2176462" indent="0">
              <a:buNone/>
              <a:defRPr/>
            </a:lvl5pPr>
          </a:lstStyle>
          <a:p>
            <a:pPr lvl="0"/>
            <a:r>
              <a:rPr lang="en-US" dirty="0"/>
              <a:t>Click to edit Master text styles</a:t>
            </a:r>
          </a:p>
        </p:txBody>
      </p:sp>
      <p:pic>
        <p:nvPicPr>
          <p:cNvPr id="9" name="Picture 8" descr="Oneview_RGB.pdf"/>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8176" y="6413178"/>
            <a:ext cx="1235074" cy="238009"/>
          </a:xfrm>
          <a:prstGeom prst="rect">
            <a:avLst/>
          </a:prstGeom>
        </p:spPr>
      </p:pic>
      <p:sp>
        <p:nvSpPr>
          <p:cNvPr id="7" name="Text Placeholder 7"/>
          <p:cNvSpPr>
            <a:spLocks noGrp="1"/>
          </p:cNvSpPr>
          <p:nvPr>
            <p:ph type="body" sz="quarter" idx="14"/>
          </p:nvPr>
        </p:nvSpPr>
        <p:spPr>
          <a:xfrm>
            <a:off x="528390" y="1225055"/>
            <a:ext cx="5395446" cy="546100"/>
          </a:xfrm>
        </p:spPr>
        <p:txBody>
          <a:bodyPr>
            <a:normAutofit/>
          </a:bodyPr>
          <a:lstStyle>
            <a:lvl1pPr marL="0" indent="0">
              <a:buNone/>
              <a:defRPr sz="2200">
                <a:solidFill>
                  <a:schemeClr val="tx1"/>
                </a:solidFill>
              </a:defRPr>
            </a:lvl1pPr>
          </a:lstStyle>
          <a:p>
            <a:pPr lvl="0"/>
            <a:r>
              <a:rPr lang="en-US" dirty="0"/>
              <a:t>Click to edit Master text styles</a:t>
            </a:r>
          </a:p>
        </p:txBody>
      </p:sp>
    </p:spTree>
    <p:extLst>
      <p:ext uri="{BB962C8B-B14F-4D97-AF65-F5344CB8AC3E}">
        <p14:creationId xmlns:p14="http://schemas.microsoft.com/office/powerpoint/2010/main" val="2535004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descr="Oneview_Divider_4.pdf"/>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3" name="Slide Number Placeholder 2"/>
          <p:cNvSpPr>
            <a:spLocks noGrp="1"/>
          </p:cNvSpPr>
          <p:nvPr>
            <p:ph type="sldNum" sz="quarter" idx="10"/>
          </p:nvPr>
        </p:nvSpPr>
        <p:spPr/>
        <p:txBody>
          <a:bodyPr/>
          <a:lstStyle/>
          <a:p>
            <a:fld id="{3523406C-6804-EA43-99CD-93EF802ED599}" type="slidenum">
              <a:rPr lang="en-US" smtClean="0"/>
              <a:pPr/>
              <a:t>‹#›</a:t>
            </a:fld>
            <a:endParaRPr lang="en-US" dirty="0"/>
          </a:p>
        </p:txBody>
      </p:sp>
      <p:sp>
        <p:nvSpPr>
          <p:cNvPr id="5" name="Content Placeholder 5"/>
          <p:cNvSpPr>
            <a:spLocks noGrp="1"/>
          </p:cNvSpPr>
          <p:nvPr>
            <p:ph sz="quarter" idx="11"/>
          </p:nvPr>
        </p:nvSpPr>
        <p:spPr>
          <a:xfrm>
            <a:off x="488849" y="1727499"/>
            <a:ext cx="6799600" cy="2421814"/>
          </a:xfrm>
        </p:spPr>
        <p:txBody>
          <a:bodyPr>
            <a:normAutofit/>
          </a:bodyPr>
          <a:lstStyle>
            <a:lvl1pPr marL="0" indent="0">
              <a:lnSpc>
                <a:spcPct val="80000"/>
              </a:lnSpc>
              <a:buNone/>
              <a:defRPr sz="5000">
                <a:solidFill>
                  <a:srgbClr val="00A0BE"/>
                </a:solidFill>
              </a:defRPr>
            </a:lvl1pPr>
            <a:lvl2pPr marL="544116" indent="0">
              <a:buNone/>
              <a:defRPr/>
            </a:lvl2pPr>
            <a:lvl3pPr marL="1088231" indent="0">
              <a:buNone/>
              <a:defRPr/>
            </a:lvl3pPr>
            <a:lvl4pPr marL="1632347" indent="0">
              <a:buNone/>
              <a:defRPr/>
            </a:lvl4pPr>
            <a:lvl5pPr marL="2176462" indent="0">
              <a:buNone/>
              <a:defRPr/>
            </a:lvl5pPr>
          </a:lstStyle>
          <a:p>
            <a:pPr lvl="0"/>
            <a:r>
              <a:rPr lang="en-US" dirty="0"/>
              <a:t>Click to edit Master text styles</a:t>
            </a:r>
          </a:p>
        </p:txBody>
      </p:sp>
      <p:pic>
        <p:nvPicPr>
          <p:cNvPr id="6" name="Picture 5" descr="Oneview_RGB.pdf"/>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8176" y="6413178"/>
            <a:ext cx="1235074" cy="238009"/>
          </a:xfrm>
          <a:prstGeom prst="rect">
            <a:avLst/>
          </a:prstGeom>
        </p:spPr>
      </p:pic>
      <p:sp>
        <p:nvSpPr>
          <p:cNvPr id="7" name="Text Placeholder 7"/>
          <p:cNvSpPr>
            <a:spLocks noGrp="1"/>
          </p:cNvSpPr>
          <p:nvPr>
            <p:ph type="body" sz="quarter" idx="14"/>
          </p:nvPr>
        </p:nvSpPr>
        <p:spPr>
          <a:xfrm>
            <a:off x="528390" y="1225055"/>
            <a:ext cx="5395446" cy="546100"/>
          </a:xfrm>
        </p:spPr>
        <p:txBody>
          <a:bodyPr>
            <a:normAutofit/>
          </a:bodyPr>
          <a:lstStyle>
            <a:lvl1pPr marL="0" indent="0">
              <a:buNone/>
              <a:defRPr sz="2200">
                <a:solidFill>
                  <a:schemeClr val="tx1"/>
                </a:solidFill>
              </a:defRPr>
            </a:lvl1pPr>
          </a:lstStyle>
          <a:p>
            <a:pPr lvl="0"/>
            <a:r>
              <a:rPr lang="en-US" dirty="0"/>
              <a:t>Click to edit Master text styles</a:t>
            </a:r>
          </a:p>
        </p:txBody>
      </p:sp>
    </p:spTree>
    <p:extLst>
      <p:ext uri="{BB962C8B-B14F-4D97-AF65-F5344CB8AC3E}">
        <p14:creationId xmlns:p14="http://schemas.microsoft.com/office/powerpoint/2010/main" val="992241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523406C-6804-EA43-99CD-93EF802ED599}" type="slidenum">
              <a:rPr lang="en-US" smtClean="0"/>
              <a:pPr/>
              <a:t>‹#›</a:t>
            </a:fld>
            <a:endParaRPr lang="en-US" dirty="0"/>
          </a:p>
        </p:txBody>
      </p:sp>
      <p:pic>
        <p:nvPicPr>
          <p:cNvPr id="4" name="Picture 3" descr="Oneview_Divider_5.pdf"/>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5" name="Content Placeholder 5"/>
          <p:cNvSpPr>
            <a:spLocks noGrp="1"/>
          </p:cNvSpPr>
          <p:nvPr>
            <p:ph sz="quarter" idx="11"/>
          </p:nvPr>
        </p:nvSpPr>
        <p:spPr>
          <a:xfrm>
            <a:off x="488849" y="1727499"/>
            <a:ext cx="6799600" cy="1475202"/>
          </a:xfrm>
        </p:spPr>
        <p:txBody>
          <a:bodyPr>
            <a:normAutofit/>
          </a:bodyPr>
          <a:lstStyle>
            <a:lvl1pPr marL="0" indent="0">
              <a:lnSpc>
                <a:spcPct val="80000"/>
              </a:lnSpc>
              <a:buNone/>
              <a:defRPr sz="5000">
                <a:solidFill>
                  <a:srgbClr val="00A0BE"/>
                </a:solidFill>
              </a:defRPr>
            </a:lvl1pPr>
            <a:lvl2pPr marL="544116" indent="0">
              <a:buNone/>
              <a:defRPr/>
            </a:lvl2pPr>
            <a:lvl3pPr marL="1088231" indent="0">
              <a:buNone/>
              <a:defRPr/>
            </a:lvl3pPr>
            <a:lvl4pPr marL="1632347" indent="0">
              <a:buNone/>
              <a:defRPr/>
            </a:lvl4pPr>
            <a:lvl5pPr marL="2176462" indent="0">
              <a:buNone/>
              <a:defRPr/>
            </a:lvl5pPr>
          </a:lstStyle>
          <a:p>
            <a:pPr lvl="0"/>
            <a:r>
              <a:rPr lang="en-US" dirty="0"/>
              <a:t>Click to edit Master text styles</a:t>
            </a:r>
          </a:p>
        </p:txBody>
      </p:sp>
      <p:sp>
        <p:nvSpPr>
          <p:cNvPr id="6" name="Text Placeholder 9"/>
          <p:cNvSpPr>
            <a:spLocks noGrp="1"/>
          </p:cNvSpPr>
          <p:nvPr>
            <p:ph type="body" sz="quarter" idx="13"/>
          </p:nvPr>
        </p:nvSpPr>
        <p:spPr>
          <a:xfrm>
            <a:off x="285450" y="3533814"/>
            <a:ext cx="8245475" cy="43068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Oneview_RGB.pdf"/>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8176" y="6413178"/>
            <a:ext cx="1235074" cy="238009"/>
          </a:xfrm>
          <a:prstGeom prst="rect">
            <a:avLst/>
          </a:prstGeom>
        </p:spPr>
      </p:pic>
      <p:sp>
        <p:nvSpPr>
          <p:cNvPr id="8" name="Text Placeholder 7"/>
          <p:cNvSpPr>
            <a:spLocks noGrp="1"/>
          </p:cNvSpPr>
          <p:nvPr>
            <p:ph type="body" sz="quarter" idx="14"/>
          </p:nvPr>
        </p:nvSpPr>
        <p:spPr>
          <a:xfrm>
            <a:off x="528390" y="1225055"/>
            <a:ext cx="5395446" cy="546100"/>
          </a:xfrm>
        </p:spPr>
        <p:txBody>
          <a:bodyPr>
            <a:normAutofit/>
          </a:bodyPr>
          <a:lstStyle>
            <a:lvl1pPr marL="0" indent="0">
              <a:buNone/>
              <a:defRPr sz="2200">
                <a:solidFill>
                  <a:schemeClr val="tx1"/>
                </a:solidFill>
              </a:defRPr>
            </a:lvl1pPr>
          </a:lstStyle>
          <a:p>
            <a:pPr lvl="0"/>
            <a:r>
              <a:rPr lang="en-US" dirty="0"/>
              <a:t>Click to edit Master text styles</a:t>
            </a:r>
          </a:p>
        </p:txBody>
      </p:sp>
    </p:spTree>
    <p:extLst>
      <p:ext uri="{BB962C8B-B14F-4D97-AF65-F5344CB8AC3E}">
        <p14:creationId xmlns:p14="http://schemas.microsoft.com/office/powerpoint/2010/main" val="2116338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5" name="Picture 4" descr="Oneview_Divider_6.pdf"/>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3" name="Slide Number Placeholder 2"/>
          <p:cNvSpPr>
            <a:spLocks noGrp="1"/>
          </p:cNvSpPr>
          <p:nvPr>
            <p:ph type="sldNum" sz="quarter" idx="10"/>
          </p:nvPr>
        </p:nvSpPr>
        <p:spPr/>
        <p:txBody>
          <a:bodyPr/>
          <a:lstStyle/>
          <a:p>
            <a:fld id="{3523406C-6804-EA43-99CD-93EF802ED599}" type="slidenum">
              <a:rPr lang="en-US" smtClean="0"/>
              <a:pPr/>
              <a:t>‹#›</a:t>
            </a:fld>
            <a:endParaRPr lang="en-US" dirty="0"/>
          </a:p>
        </p:txBody>
      </p:sp>
      <p:sp>
        <p:nvSpPr>
          <p:cNvPr id="4" name="Content Placeholder 5"/>
          <p:cNvSpPr>
            <a:spLocks noGrp="1"/>
          </p:cNvSpPr>
          <p:nvPr>
            <p:ph sz="quarter" idx="11"/>
          </p:nvPr>
        </p:nvSpPr>
        <p:spPr>
          <a:xfrm>
            <a:off x="488849" y="1727499"/>
            <a:ext cx="6799600" cy="1475202"/>
          </a:xfrm>
        </p:spPr>
        <p:txBody>
          <a:bodyPr>
            <a:normAutofit/>
          </a:bodyPr>
          <a:lstStyle>
            <a:lvl1pPr marL="0" indent="0">
              <a:lnSpc>
                <a:spcPct val="80000"/>
              </a:lnSpc>
              <a:buNone/>
              <a:defRPr sz="5000">
                <a:solidFill>
                  <a:srgbClr val="00A0BE"/>
                </a:solidFill>
              </a:defRPr>
            </a:lvl1pPr>
            <a:lvl2pPr marL="544116" indent="0">
              <a:buNone/>
              <a:defRPr/>
            </a:lvl2pPr>
            <a:lvl3pPr marL="1088231" indent="0">
              <a:buNone/>
              <a:defRPr/>
            </a:lvl3pPr>
            <a:lvl4pPr marL="1632347" indent="0">
              <a:buNone/>
              <a:defRPr/>
            </a:lvl4pPr>
            <a:lvl5pPr marL="2176462" indent="0">
              <a:buNone/>
              <a:defRPr/>
            </a:lvl5pPr>
          </a:lstStyle>
          <a:p>
            <a:pPr lvl="0"/>
            <a:r>
              <a:rPr lang="en-US" dirty="0"/>
              <a:t>Click to edit Master text styles</a:t>
            </a:r>
          </a:p>
        </p:txBody>
      </p:sp>
      <p:pic>
        <p:nvPicPr>
          <p:cNvPr id="6" name="Picture 5" descr="Oneview_RGB.pdf"/>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8176" y="6413178"/>
            <a:ext cx="1235074" cy="238009"/>
          </a:xfrm>
          <a:prstGeom prst="rect">
            <a:avLst/>
          </a:prstGeom>
        </p:spPr>
      </p:pic>
      <p:sp>
        <p:nvSpPr>
          <p:cNvPr id="7" name="Text Placeholder 7"/>
          <p:cNvSpPr>
            <a:spLocks noGrp="1"/>
          </p:cNvSpPr>
          <p:nvPr>
            <p:ph type="body" sz="quarter" idx="14"/>
          </p:nvPr>
        </p:nvSpPr>
        <p:spPr>
          <a:xfrm>
            <a:off x="528390" y="1225055"/>
            <a:ext cx="5395446" cy="546100"/>
          </a:xfrm>
        </p:spPr>
        <p:txBody>
          <a:bodyPr>
            <a:normAutofit/>
          </a:bodyPr>
          <a:lstStyle>
            <a:lvl1pPr marL="0" indent="0">
              <a:buNone/>
              <a:defRPr sz="2200">
                <a:solidFill>
                  <a:schemeClr val="tx1"/>
                </a:solidFill>
              </a:defRPr>
            </a:lvl1pPr>
          </a:lstStyle>
          <a:p>
            <a:pPr lvl="0"/>
            <a:r>
              <a:rPr lang="en-US" dirty="0"/>
              <a:t>Click to edit Master text styles</a:t>
            </a:r>
          </a:p>
        </p:txBody>
      </p:sp>
    </p:spTree>
    <p:extLst>
      <p:ext uri="{BB962C8B-B14F-4D97-AF65-F5344CB8AC3E}">
        <p14:creationId xmlns:p14="http://schemas.microsoft.com/office/powerpoint/2010/main" val="3087208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523406C-6804-EA43-99CD-93EF802ED599}" type="slidenum">
              <a:rPr lang="en-US" smtClean="0"/>
              <a:pPr/>
              <a:t>‹#›</a:t>
            </a:fld>
            <a:endParaRPr lang="en-US" dirty="0"/>
          </a:p>
        </p:txBody>
      </p:sp>
      <p:pic>
        <p:nvPicPr>
          <p:cNvPr id="4" name="Picture 3" descr="Oneview_Divider_7.pdf"/>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5" name="Content Placeholder 5"/>
          <p:cNvSpPr>
            <a:spLocks noGrp="1"/>
          </p:cNvSpPr>
          <p:nvPr>
            <p:ph sz="quarter" idx="11"/>
          </p:nvPr>
        </p:nvSpPr>
        <p:spPr>
          <a:xfrm>
            <a:off x="488849" y="1727499"/>
            <a:ext cx="6799600" cy="1475202"/>
          </a:xfrm>
        </p:spPr>
        <p:txBody>
          <a:bodyPr>
            <a:normAutofit/>
          </a:bodyPr>
          <a:lstStyle>
            <a:lvl1pPr marL="0" indent="0">
              <a:lnSpc>
                <a:spcPct val="80000"/>
              </a:lnSpc>
              <a:buNone/>
              <a:defRPr sz="5000">
                <a:solidFill>
                  <a:srgbClr val="00A0BE"/>
                </a:solidFill>
              </a:defRPr>
            </a:lvl1pPr>
            <a:lvl2pPr marL="544116" indent="0">
              <a:buNone/>
              <a:defRPr/>
            </a:lvl2pPr>
            <a:lvl3pPr marL="1088231" indent="0">
              <a:buNone/>
              <a:defRPr/>
            </a:lvl3pPr>
            <a:lvl4pPr marL="1632347" indent="0">
              <a:buNone/>
              <a:defRPr/>
            </a:lvl4pPr>
            <a:lvl5pPr marL="2176462" indent="0">
              <a:buNone/>
              <a:defRPr/>
            </a:lvl5pPr>
          </a:lstStyle>
          <a:p>
            <a:pPr lvl="0"/>
            <a:r>
              <a:rPr lang="en-US" dirty="0"/>
              <a:t>Click to edit Master text styles</a:t>
            </a:r>
          </a:p>
        </p:txBody>
      </p:sp>
      <p:pic>
        <p:nvPicPr>
          <p:cNvPr id="6" name="Picture 5" descr="Oneview_RGB.pdf"/>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8176" y="6413178"/>
            <a:ext cx="1235074" cy="238009"/>
          </a:xfrm>
          <a:prstGeom prst="rect">
            <a:avLst/>
          </a:prstGeom>
        </p:spPr>
      </p:pic>
      <p:sp>
        <p:nvSpPr>
          <p:cNvPr id="7" name="Text Placeholder 7"/>
          <p:cNvSpPr>
            <a:spLocks noGrp="1"/>
          </p:cNvSpPr>
          <p:nvPr>
            <p:ph type="body" sz="quarter" idx="14"/>
          </p:nvPr>
        </p:nvSpPr>
        <p:spPr>
          <a:xfrm>
            <a:off x="528390" y="1225055"/>
            <a:ext cx="5395446" cy="546100"/>
          </a:xfrm>
        </p:spPr>
        <p:txBody>
          <a:bodyPr>
            <a:normAutofit/>
          </a:bodyPr>
          <a:lstStyle>
            <a:lvl1pPr marL="0" indent="0">
              <a:buNone/>
              <a:defRPr sz="2200">
                <a:solidFill>
                  <a:schemeClr val="tx1"/>
                </a:solidFill>
              </a:defRPr>
            </a:lvl1pPr>
          </a:lstStyle>
          <a:p>
            <a:pPr lvl="0"/>
            <a:r>
              <a:rPr lang="en-US" dirty="0"/>
              <a:t>Click to edit Master text styles</a:t>
            </a:r>
          </a:p>
        </p:txBody>
      </p:sp>
    </p:spTree>
    <p:extLst>
      <p:ext uri="{BB962C8B-B14F-4D97-AF65-F5344CB8AC3E}">
        <p14:creationId xmlns:p14="http://schemas.microsoft.com/office/powerpoint/2010/main" val="3728759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1" name="Picture 10" descr="Oneview_BG_Folio.pdf"/>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235862"/>
            <a:ext cx="12188825" cy="622138"/>
          </a:xfrm>
          <a:prstGeom prst="rect">
            <a:avLst/>
          </a:prstGeom>
        </p:spPr>
      </p:pic>
      <p:pic>
        <p:nvPicPr>
          <p:cNvPr id="12" name="Picture 11" descr="Oneview_White.pdf"/>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443" y="6395252"/>
            <a:ext cx="1280220" cy="276631"/>
          </a:xfrm>
          <a:prstGeom prst="rect">
            <a:avLst/>
          </a:prstGeom>
        </p:spPr>
      </p:pic>
      <p:sp>
        <p:nvSpPr>
          <p:cNvPr id="6" name="Slide Number Placeholder 5"/>
          <p:cNvSpPr>
            <a:spLocks noGrp="1"/>
          </p:cNvSpPr>
          <p:nvPr>
            <p:ph type="sldNum" sz="quarter" idx="12"/>
          </p:nvPr>
        </p:nvSpPr>
        <p:spPr/>
        <p:txBody>
          <a:bodyPr/>
          <a:lstStyle/>
          <a:p>
            <a:fld id="{3523406C-6804-EA43-99CD-93EF802ED599}" type="slidenum">
              <a:rPr lang="en-US" smtClean="0"/>
              <a:t>‹#›</a:t>
            </a:fld>
            <a:endParaRPr lang="en-US" dirty="0"/>
          </a:p>
        </p:txBody>
      </p:sp>
      <p:sp>
        <p:nvSpPr>
          <p:cNvPr id="7" name="Title Placeholder 1"/>
          <p:cNvSpPr>
            <a:spLocks noGrp="1"/>
          </p:cNvSpPr>
          <p:nvPr>
            <p:ph type="title"/>
          </p:nvPr>
        </p:nvSpPr>
        <p:spPr>
          <a:xfrm>
            <a:off x="491122" y="124766"/>
            <a:ext cx="10969942" cy="1143000"/>
          </a:xfrm>
          <a:prstGeom prst="rect">
            <a:avLst/>
          </a:prstGeom>
        </p:spPr>
        <p:txBody>
          <a:bodyPr vert="horz" lIns="108823" tIns="54411" rIns="108823" bIns="54411" rtlCol="0" anchor="ctr">
            <a:normAutofit/>
          </a:bodyPr>
          <a:lstStyle/>
          <a:p>
            <a:r>
              <a:rPr lang="en-US" dirty="0"/>
              <a:t>Click to edit Master title style</a:t>
            </a:r>
          </a:p>
        </p:txBody>
      </p:sp>
      <p:sp>
        <p:nvSpPr>
          <p:cNvPr id="10" name="Text Placeholder 9"/>
          <p:cNvSpPr>
            <a:spLocks noGrp="1"/>
          </p:cNvSpPr>
          <p:nvPr>
            <p:ph type="body" sz="quarter" idx="13"/>
          </p:nvPr>
        </p:nvSpPr>
        <p:spPr>
          <a:xfrm>
            <a:off x="285450" y="1498600"/>
            <a:ext cx="8245475" cy="43068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C:\Users\callartc\Documents\TCD\CIHS\Trinity_RGB_tranparent_main.png">
            <a:extLst>
              <a:ext uri="{FF2B5EF4-FFF2-40B4-BE49-F238E27FC236}">
                <a16:creationId xmlns:a16="http://schemas.microsoft.com/office/drawing/2014/main" id="{235B2653-56F1-4C80-9DEB-636C3C448240}"/>
              </a:ext>
            </a:extLst>
          </p:cNvPr>
          <p:cNvPicPr/>
          <p:nvPr userDrawn="1"/>
        </p:nvPicPr>
        <p:blipFill>
          <a:blip r:embed="rId4"/>
          <a:srcRect/>
          <a:stretch>
            <a:fillRect/>
          </a:stretch>
        </p:blipFill>
        <p:spPr>
          <a:xfrm>
            <a:off x="2035307" y="6163195"/>
            <a:ext cx="2332355" cy="802640"/>
          </a:xfrm>
          <a:prstGeom prst="rect">
            <a:avLst/>
          </a:prstGeom>
          <a:noFill/>
          <a:ln>
            <a:noFill/>
            <a:prstDash/>
          </a:ln>
        </p:spPr>
      </p:pic>
    </p:spTree>
    <p:extLst>
      <p:ext uri="{BB962C8B-B14F-4D97-AF65-F5344CB8AC3E}">
        <p14:creationId xmlns:p14="http://schemas.microsoft.com/office/powerpoint/2010/main" val="334787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1" name="Picture 10" descr="Oneview_BG_Folio.pdf"/>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235862"/>
            <a:ext cx="12188825" cy="622138"/>
          </a:xfrm>
          <a:prstGeom prst="rect">
            <a:avLst/>
          </a:prstGeom>
        </p:spPr>
      </p:pic>
      <p:pic>
        <p:nvPicPr>
          <p:cNvPr id="12" name="Picture 11" descr="Oneview_White.pdf"/>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443" y="6395252"/>
            <a:ext cx="1280220" cy="276631"/>
          </a:xfrm>
          <a:prstGeom prst="rect">
            <a:avLst/>
          </a:prstGeom>
        </p:spPr>
      </p:pic>
      <p:sp>
        <p:nvSpPr>
          <p:cNvPr id="9" name="Slide Number Placeholder 8"/>
          <p:cNvSpPr>
            <a:spLocks noGrp="1"/>
          </p:cNvSpPr>
          <p:nvPr>
            <p:ph type="sldNum" sz="quarter" idx="12"/>
          </p:nvPr>
        </p:nvSpPr>
        <p:spPr/>
        <p:txBody>
          <a:bodyPr/>
          <a:lstStyle/>
          <a:p>
            <a:fld id="{3523406C-6804-EA43-99CD-93EF802ED599}" type="slidenum">
              <a:rPr lang="en-US" smtClean="0"/>
              <a:t>‹#›</a:t>
            </a:fld>
            <a:endParaRPr lang="en-US" dirty="0"/>
          </a:p>
        </p:txBody>
      </p:sp>
      <p:sp>
        <p:nvSpPr>
          <p:cNvPr id="10" name="Title Placeholder 1"/>
          <p:cNvSpPr>
            <a:spLocks noGrp="1"/>
          </p:cNvSpPr>
          <p:nvPr>
            <p:ph type="title"/>
          </p:nvPr>
        </p:nvSpPr>
        <p:spPr>
          <a:xfrm>
            <a:off x="491122" y="124766"/>
            <a:ext cx="10969942" cy="1143000"/>
          </a:xfrm>
          <a:prstGeom prst="rect">
            <a:avLst/>
          </a:prstGeom>
        </p:spPr>
        <p:txBody>
          <a:bodyPr vert="horz" lIns="108823" tIns="54411" rIns="108823" bIns="54411" rtlCol="0" anchor="ctr">
            <a:normAutofit/>
          </a:bodyPr>
          <a:lstStyle/>
          <a:p>
            <a:r>
              <a:rPr lang="en-US" dirty="0"/>
              <a:t>Click to edit Master title style</a:t>
            </a:r>
          </a:p>
        </p:txBody>
      </p:sp>
    </p:spTree>
    <p:extLst>
      <p:ext uri="{BB962C8B-B14F-4D97-AF65-F5344CB8AC3E}">
        <p14:creationId xmlns:p14="http://schemas.microsoft.com/office/powerpoint/2010/main" val="1415456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Oneview_BG_Folio.pdf"/>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235862"/>
            <a:ext cx="12188825" cy="622138"/>
          </a:xfrm>
          <a:prstGeom prst="rect">
            <a:avLst/>
          </a:prstGeom>
        </p:spPr>
      </p:pic>
      <p:pic>
        <p:nvPicPr>
          <p:cNvPr id="7" name="Picture 6" descr="Oneview_White.pdf"/>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443" y="6395252"/>
            <a:ext cx="1280220" cy="276631"/>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3523406C-6804-EA43-99CD-93EF802ED599}" type="slidenum">
              <a:rPr lang="en-US" smtClean="0"/>
              <a:t>‹#›</a:t>
            </a:fld>
            <a:endParaRPr lang="en-US" dirty="0"/>
          </a:p>
        </p:txBody>
      </p:sp>
      <p:sp>
        <p:nvSpPr>
          <p:cNvPr id="8" name="Text Placeholder 9"/>
          <p:cNvSpPr>
            <a:spLocks noGrp="1"/>
          </p:cNvSpPr>
          <p:nvPr>
            <p:ph type="body" sz="quarter" idx="13"/>
          </p:nvPr>
        </p:nvSpPr>
        <p:spPr>
          <a:xfrm>
            <a:off x="285450" y="1498600"/>
            <a:ext cx="8245475" cy="4306888"/>
          </a:xfrm>
        </p:spPr>
        <p:txBody>
          <a:bodyPr/>
          <a:lstStyle>
            <a:lvl1pPr>
              <a:defRPr sz="3000" b="1" i="0">
                <a:solidFill>
                  <a:schemeClr val="tx1"/>
                </a:solidFill>
                <a:latin typeface="Calibri"/>
                <a:cs typeface="Calibri"/>
              </a:defRPr>
            </a:lvl1pPr>
            <a:lvl2pPr>
              <a:defRPr sz="2200">
                <a:solidFill>
                  <a:schemeClr val="tx1"/>
                </a:solidFill>
              </a:defRPr>
            </a:lvl2pPr>
            <a:lvl3pPr>
              <a:defRPr sz="2200">
                <a:solidFill>
                  <a:schemeClr val="tx1"/>
                </a:solidFill>
              </a:defRPr>
            </a:lvl3pPr>
            <a:lvl4pPr>
              <a:defRPr sz="2200">
                <a:solidFill>
                  <a:schemeClr val="tx1"/>
                </a:solidFill>
              </a:defRPr>
            </a:lvl4pPr>
            <a:lvl5pPr>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04554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6" name="Picture 5" descr="Oneview_BG_Folio.pdf"/>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235862"/>
            <a:ext cx="12188825" cy="622138"/>
          </a:xfrm>
          <a:prstGeom prst="rect">
            <a:avLst/>
          </a:prstGeom>
        </p:spPr>
      </p:pic>
      <p:pic>
        <p:nvPicPr>
          <p:cNvPr id="7" name="Picture 6" descr="Oneview_White.pdf"/>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443" y="6395252"/>
            <a:ext cx="1280220" cy="276631"/>
          </a:xfrm>
          <a:prstGeom prst="rect">
            <a:avLst/>
          </a:prstGeom>
        </p:spPr>
      </p:pic>
      <p:sp>
        <p:nvSpPr>
          <p:cNvPr id="2" name="Title 1"/>
          <p:cNvSpPr>
            <a:spLocks noGrp="1"/>
          </p:cNvSpPr>
          <p:nvPr>
            <p:ph type="title"/>
          </p:nvPr>
        </p:nvSpPr>
        <p:spPr>
          <a:xfrm>
            <a:off x="491122" y="124766"/>
            <a:ext cx="8244203" cy="114300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3523406C-6804-EA43-99CD-93EF802ED599}" type="slidenum">
              <a:rPr lang="en-US" smtClean="0"/>
              <a:t>‹#›</a:t>
            </a:fld>
            <a:endParaRPr lang="en-US" dirty="0"/>
          </a:p>
        </p:txBody>
      </p:sp>
      <p:sp>
        <p:nvSpPr>
          <p:cNvPr id="8" name="Text Placeholder 9"/>
          <p:cNvSpPr>
            <a:spLocks noGrp="1"/>
          </p:cNvSpPr>
          <p:nvPr>
            <p:ph type="body" sz="quarter" idx="13"/>
          </p:nvPr>
        </p:nvSpPr>
        <p:spPr>
          <a:xfrm>
            <a:off x="533459" y="2454449"/>
            <a:ext cx="3284702" cy="1731789"/>
          </a:xfrm>
        </p:spPr>
        <p:txBody>
          <a:bodyPr/>
          <a:lstStyle>
            <a:lvl1pPr marL="0" indent="0">
              <a:buFontTx/>
              <a:buNone/>
              <a:defRPr sz="1600" b="1" i="0">
                <a:solidFill>
                  <a:schemeClr val="tx1"/>
                </a:solidFill>
                <a:latin typeface="Calibri"/>
                <a:cs typeface="Calibri"/>
              </a:defRPr>
            </a:lvl1pPr>
            <a:lvl2pPr marL="338138" indent="-225425">
              <a:spcBef>
                <a:spcPts val="888"/>
              </a:spcBef>
              <a:spcAft>
                <a:spcPts val="1200"/>
              </a:spcAft>
              <a:buFont typeface="Arial"/>
              <a:buChar char="•"/>
              <a:defRPr sz="1200">
                <a:solidFill>
                  <a:schemeClr val="tx1"/>
                </a:solidFill>
              </a:defRPr>
            </a:lvl2pPr>
            <a:lvl3pPr>
              <a:defRPr sz="2200">
                <a:solidFill>
                  <a:schemeClr val="tx1"/>
                </a:solidFill>
              </a:defRPr>
            </a:lvl3pPr>
            <a:lvl4pPr>
              <a:defRPr sz="2200">
                <a:solidFill>
                  <a:schemeClr val="tx1"/>
                </a:solidFill>
              </a:defRPr>
            </a:lvl4pPr>
            <a:lvl5pPr>
              <a:defRPr sz="2200">
                <a:solidFill>
                  <a:schemeClr val="tx1"/>
                </a:solidFill>
              </a:defRPr>
            </a:lvl5pPr>
          </a:lstStyle>
          <a:p>
            <a:pPr lvl="0"/>
            <a:r>
              <a:rPr lang="en-US" dirty="0"/>
              <a:t>Click to edit Master text styles</a:t>
            </a:r>
          </a:p>
          <a:p>
            <a:pPr lvl="1"/>
            <a:r>
              <a:rPr lang="en-US" dirty="0"/>
              <a:t>Second level</a:t>
            </a:r>
          </a:p>
        </p:txBody>
      </p:sp>
      <p:sp>
        <p:nvSpPr>
          <p:cNvPr id="4" name="Picture Placeholder 3"/>
          <p:cNvSpPr>
            <a:spLocks noGrp="1"/>
          </p:cNvSpPr>
          <p:nvPr>
            <p:ph type="pic" sz="quarter" idx="14"/>
          </p:nvPr>
        </p:nvSpPr>
        <p:spPr>
          <a:xfrm>
            <a:off x="633413" y="1411465"/>
            <a:ext cx="2582863" cy="804862"/>
          </a:xfrm>
        </p:spPr>
        <p:txBody>
          <a:bodyPr/>
          <a:lstStyle/>
          <a:p>
            <a:endParaRPr lang="en-US" dirty="0"/>
          </a:p>
        </p:txBody>
      </p:sp>
      <p:sp>
        <p:nvSpPr>
          <p:cNvPr id="9" name="Picture Placeholder 3"/>
          <p:cNvSpPr>
            <a:spLocks noGrp="1"/>
          </p:cNvSpPr>
          <p:nvPr>
            <p:ph type="pic" sz="quarter" idx="15"/>
          </p:nvPr>
        </p:nvSpPr>
        <p:spPr>
          <a:xfrm>
            <a:off x="6533633" y="2722562"/>
            <a:ext cx="4904656" cy="3189993"/>
          </a:xfrm>
        </p:spPr>
        <p:txBody>
          <a:bodyPr/>
          <a:lstStyle/>
          <a:p>
            <a:endParaRPr lang="en-US" dirty="0"/>
          </a:p>
        </p:txBody>
      </p:sp>
      <p:sp>
        <p:nvSpPr>
          <p:cNvPr id="10" name="Oval 9"/>
          <p:cNvSpPr/>
          <p:nvPr userDrawn="1"/>
        </p:nvSpPr>
        <p:spPr>
          <a:xfrm>
            <a:off x="8919933" y="524179"/>
            <a:ext cx="420369" cy="420369"/>
          </a:xfrm>
          <a:prstGeom prst="ellipse">
            <a:avLst/>
          </a:prstGeom>
          <a:no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lumMod val="50000"/>
                </a:schemeClr>
              </a:solidFill>
            </a:endParaRPr>
          </a:p>
        </p:txBody>
      </p:sp>
      <p:sp>
        <p:nvSpPr>
          <p:cNvPr id="11" name="Oval 10"/>
          <p:cNvSpPr/>
          <p:nvPr userDrawn="1"/>
        </p:nvSpPr>
        <p:spPr>
          <a:xfrm>
            <a:off x="11083455" y="524179"/>
            <a:ext cx="420369" cy="420369"/>
          </a:xfrm>
          <a:prstGeom prst="ellipse">
            <a:avLst/>
          </a:prstGeom>
          <a:noFill/>
          <a:ln w="38100" cmpd="sng">
            <a:solidFill>
              <a:srgbClr val="5FCD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lumMod val="50000"/>
                </a:schemeClr>
              </a:solidFill>
            </a:endParaRPr>
          </a:p>
        </p:txBody>
      </p:sp>
      <p:cxnSp>
        <p:nvCxnSpPr>
          <p:cNvPr id="12" name="Straight Connector 11"/>
          <p:cNvCxnSpPr>
            <a:stCxn id="10" idx="6"/>
          </p:cNvCxnSpPr>
          <p:nvPr userDrawn="1"/>
        </p:nvCxnSpPr>
        <p:spPr>
          <a:xfrm>
            <a:off x="9354600" y="734364"/>
            <a:ext cx="285953" cy="0"/>
          </a:xfrm>
          <a:prstGeom prst="line">
            <a:avLst/>
          </a:prstGeom>
          <a:ln w="381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userDrawn="1"/>
        </p:nvCxnSpPr>
        <p:spPr>
          <a:xfrm>
            <a:off x="10091180" y="734364"/>
            <a:ext cx="285953" cy="0"/>
          </a:xfrm>
          <a:prstGeom prst="line">
            <a:avLst/>
          </a:prstGeom>
          <a:ln w="381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userDrawn="1"/>
        </p:nvCxnSpPr>
        <p:spPr>
          <a:xfrm>
            <a:off x="10797502" y="734364"/>
            <a:ext cx="285953" cy="0"/>
          </a:xfrm>
          <a:prstGeom prst="line">
            <a:avLst/>
          </a:prstGeom>
          <a:ln w="381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a:off x="11503824" y="734364"/>
            <a:ext cx="685001" cy="0"/>
          </a:xfrm>
          <a:prstGeom prst="line">
            <a:avLst/>
          </a:prstGeom>
          <a:ln w="381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userDrawn="1"/>
        </p:nvSpPr>
        <p:spPr>
          <a:xfrm>
            <a:off x="10468083" y="991741"/>
            <a:ext cx="1661509" cy="400110"/>
          </a:xfrm>
          <a:prstGeom prst="rect">
            <a:avLst/>
          </a:prstGeom>
          <a:noFill/>
        </p:spPr>
        <p:txBody>
          <a:bodyPr wrap="square" rtlCol="0">
            <a:spAutoFit/>
          </a:bodyPr>
          <a:lstStyle/>
          <a:p>
            <a:pPr algn="ctr"/>
            <a:r>
              <a:rPr lang="en-US" sz="1000" dirty="0">
                <a:solidFill>
                  <a:schemeClr val="accent4"/>
                </a:solidFill>
                <a:latin typeface="Calibri Light"/>
                <a:cs typeface="Calibri Light"/>
              </a:rPr>
              <a:t>Realizing </a:t>
            </a:r>
            <a:br>
              <a:rPr lang="en-US" sz="1000" dirty="0">
                <a:solidFill>
                  <a:schemeClr val="accent4"/>
                </a:solidFill>
                <a:latin typeface="Calibri Light"/>
                <a:cs typeface="Calibri Light"/>
              </a:rPr>
            </a:br>
            <a:r>
              <a:rPr lang="en-US" sz="1000" dirty="0">
                <a:solidFill>
                  <a:schemeClr val="accent4"/>
                </a:solidFill>
                <a:latin typeface="Calibri Light"/>
                <a:cs typeface="Calibri Light"/>
              </a:rPr>
              <a:t>ROI</a:t>
            </a:r>
          </a:p>
        </p:txBody>
      </p:sp>
      <p:pic>
        <p:nvPicPr>
          <p:cNvPr id="17" name="Picture 16" descr="People_gray.pdf"/>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006370" y="633640"/>
            <a:ext cx="234472" cy="201448"/>
          </a:xfrm>
          <a:prstGeom prst="rect">
            <a:avLst/>
          </a:prstGeom>
        </p:spPr>
      </p:pic>
      <p:sp>
        <p:nvSpPr>
          <p:cNvPr id="18" name="Oval 17"/>
          <p:cNvSpPr/>
          <p:nvPr userDrawn="1"/>
        </p:nvSpPr>
        <p:spPr>
          <a:xfrm>
            <a:off x="9670811" y="524179"/>
            <a:ext cx="420369" cy="420369"/>
          </a:xfrm>
          <a:prstGeom prst="ellipse">
            <a:avLst/>
          </a:prstGeom>
          <a:noFill/>
          <a:ln w="38100" cmpd="sng">
            <a:solidFill>
              <a:srgbClr val="7F7F7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7F7F7F"/>
              </a:solidFill>
            </a:endParaRPr>
          </a:p>
        </p:txBody>
      </p:sp>
      <p:pic>
        <p:nvPicPr>
          <p:cNvPr id="19" name="Picture 18" descr="Heart_Gray.pdf"/>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772969" y="653270"/>
            <a:ext cx="216650" cy="190012"/>
          </a:xfrm>
          <a:prstGeom prst="rect">
            <a:avLst/>
          </a:prstGeom>
        </p:spPr>
      </p:pic>
      <p:sp>
        <p:nvSpPr>
          <p:cNvPr id="20" name="Oval 19"/>
          <p:cNvSpPr/>
          <p:nvPr userDrawn="1"/>
        </p:nvSpPr>
        <p:spPr>
          <a:xfrm>
            <a:off x="10377133" y="524179"/>
            <a:ext cx="420369" cy="420369"/>
          </a:xfrm>
          <a:prstGeom prst="ellipse">
            <a:avLst/>
          </a:prstGeom>
          <a:no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lumMod val="50000"/>
                </a:schemeClr>
              </a:solidFill>
            </a:endParaRPr>
          </a:p>
        </p:txBody>
      </p:sp>
      <p:pic>
        <p:nvPicPr>
          <p:cNvPr id="21" name="Picture 20" descr="IT_Gray.pdf"/>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492662" y="603569"/>
            <a:ext cx="180378" cy="223325"/>
          </a:xfrm>
          <a:prstGeom prst="rect">
            <a:avLst/>
          </a:prstGeom>
        </p:spPr>
      </p:pic>
      <p:pic>
        <p:nvPicPr>
          <p:cNvPr id="22" name="Picture 21" descr="ROI_Navy.pdf"/>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1177640" y="619188"/>
            <a:ext cx="234472" cy="215900"/>
          </a:xfrm>
          <a:prstGeom prst="rect">
            <a:avLst/>
          </a:prstGeom>
        </p:spPr>
      </p:pic>
      <p:cxnSp>
        <p:nvCxnSpPr>
          <p:cNvPr id="24" name="Straight Connector 23"/>
          <p:cNvCxnSpPr/>
          <p:nvPr userDrawn="1"/>
        </p:nvCxnSpPr>
        <p:spPr>
          <a:xfrm>
            <a:off x="628651" y="4514644"/>
            <a:ext cx="3189510"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5" name="Text Placeholder 9"/>
          <p:cNvSpPr>
            <a:spLocks noGrp="1"/>
          </p:cNvSpPr>
          <p:nvPr>
            <p:ph type="body" sz="quarter" idx="16"/>
          </p:nvPr>
        </p:nvSpPr>
        <p:spPr>
          <a:xfrm>
            <a:off x="533459" y="4663463"/>
            <a:ext cx="3502436" cy="1432537"/>
          </a:xfrm>
        </p:spPr>
        <p:txBody>
          <a:bodyPr>
            <a:normAutofit/>
          </a:bodyPr>
          <a:lstStyle>
            <a:lvl1pPr marL="0" indent="0">
              <a:buFontTx/>
              <a:buNone/>
              <a:defRPr sz="1200" b="0" i="1">
                <a:solidFill>
                  <a:schemeClr val="tx1"/>
                </a:solidFill>
                <a:latin typeface="Calibri"/>
                <a:cs typeface="Calibri"/>
              </a:defRPr>
            </a:lvl1pPr>
            <a:lvl2pPr marL="338138" indent="-225425">
              <a:spcBef>
                <a:spcPts val="888"/>
              </a:spcBef>
              <a:spcAft>
                <a:spcPts val="1200"/>
              </a:spcAft>
              <a:buFont typeface="Arial"/>
              <a:buChar char="•"/>
              <a:defRPr sz="1200">
                <a:solidFill>
                  <a:schemeClr val="tx1"/>
                </a:solidFill>
              </a:defRPr>
            </a:lvl2pPr>
            <a:lvl3pPr>
              <a:defRPr sz="2200">
                <a:solidFill>
                  <a:schemeClr val="tx1"/>
                </a:solidFill>
              </a:defRPr>
            </a:lvl3pPr>
            <a:lvl4pPr>
              <a:defRPr sz="2200">
                <a:solidFill>
                  <a:schemeClr val="tx1"/>
                </a:solidFill>
              </a:defRPr>
            </a:lvl4pPr>
            <a:lvl5pPr>
              <a:defRPr sz="2200">
                <a:solidFill>
                  <a:schemeClr val="tx1"/>
                </a:solidFill>
              </a:defRPr>
            </a:lvl5pPr>
          </a:lstStyle>
          <a:p>
            <a:pPr lvl="0"/>
            <a:r>
              <a:rPr lang="en-US" dirty="0"/>
              <a:t>Click to edit Master text styles</a:t>
            </a:r>
          </a:p>
        </p:txBody>
      </p:sp>
    </p:spTree>
    <p:extLst>
      <p:ext uri="{BB962C8B-B14F-4D97-AF65-F5344CB8AC3E}">
        <p14:creationId xmlns:p14="http://schemas.microsoft.com/office/powerpoint/2010/main" val="3959747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6" name="Picture 5" descr="Oneview_BG_Folio.pdf"/>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235862"/>
            <a:ext cx="12188825" cy="622138"/>
          </a:xfrm>
          <a:prstGeom prst="rect">
            <a:avLst/>
          </a:prstGeom>
        </p:spPr>
      </p:pic>
      <p:pic>
        <p:nvPicPr>
          <p:cNvPr id="7" name="Picture 6" descr="Oneview_White.pdf"/>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443" y="6395252"/>
            <a:ext cx="1280220" cy="276631"/>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3523406C-6804-EA43-99CD-93EF802ED599}" type="slidenum">
              <a:rPr lang="en-US" smtClean="0"/>
              <a:t>‹#›</a:t>
            </a:fld>
            <a:endParaRPr lang="en-US" dirty="0"/>
          </a:p>
        </p:txBody>
      </p:sp>
      <p:sp>
        <p:nvSpPr>
          <p:cNvPr id="8" name="Text Placeholder 9"/>
          <p:cNvSpPr>
            <a:spLocks noGrp="1"/>
          </p:cNvSpPr>
          <p:nvPr>
            <p:ph type="body" sz="quarter" idx="13"/>
          </p:nvPr>
        </p:nvSpPr>
        <p:spPr>
          <a:xfrm>
            <a:off x="524772" y="1862667"/>
            <a:ext cx="2410422" cy="3956932"/>
          </a:xfrm>
        </p:spPr>
        <p:txBody>
          <a:bodyPr/>
          <a:lstStyle>
            <a:lvl1pPr marL="0" indent="0">
              <a:buFontTx/>
              <a:buNone/>
              <a:defRPr sz="1600" b="1" i="0">
                <a:solidFill>
                  <a:schemeClr val="tx1"/>
                </a:solidFill>
                <a:latin typeface="Calibri"/>
                <a:cs typeface="Calibri"/>
              </a:defRPr>
            </a:lvl1pPr>
            <a:lvl2pPr marL="282575" indent="-169863">
              <a:buFont typeface="Arial"/>
              <a:buChar cha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US" dirty="0"/>
              <a:t>Click to edit Master text styles</a:t>
            </a:r>
          </a:p>
          <a:p>
            <a:pPr lvl="1"/>
            <a:r>
              <a:rPr lang="en-US" dirty="0"/>
              <a:t>Second level</a:t>
            </a:r>
          </a:p>
        </p:txBody>
      </p:sp>
      <p:sp>
        <p:nvSpPr>
          <p:cNvPr id="13" name="Text Placeholder 9"/>
          <p:cNvSpPr>
            <a:spLocks noGrp="1"/>
          </p:cNvSpPr>
          <p:nvPr>
            <p:ph type="body" sz="quarter" idx="14"/>
          </p:nvPr>
        </p:nvSpPr>
        <p:spPr>
          <a:xfrm>
            <a:off x="3107180" y="1862667"/>
            <a:ext cx="2410422" cy="3956932"/>
          </a:xfrm>
        </p:spPr>
        <p:txBody>
          <a:bodyPr/>
          <a:lstStyle>
            <a:lvl1pPr marL="0" indent="0">
              <a:buFontTx/>
              <a:buNone/>
              <a:defRPr sz="1600" b="1" i="0">
                <a:solidFill>
                  <a:schemeClr val="tx1"/>
                </a:solidFill>
                <a:latin typeface="Calibri"/>
                <a:cs typeface="Calibri"/>
              </a:defRPr>
            </a:lvl1pPr>
            <a:lvl2pPr marL="282575" indent="-169863">
              <a:buFont typeface="Arial"/>
              <a:buChar cha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US" dirty="0"/>
              <a:t>Click to edit Master text styles</a:t>
            </a:r>
          </a:p>
          <a:p>
            <a:pPr lvl="1"/>
            <a:r>
              <a:rPr lang="en-US" dirty="0"/>
              <a:t>Second level</a:t>
            </a:r>
          </a:p>
        </p:txBody>
      </p:sp>
      <p:sp>
        <p:nvSpPr>
          <p:cNvPr id="14" name="Text Placeholder 9"/>
          <p:cNvSpPr>
            <a:spLocks noGrp="1"/>
          </p:cNvSpPr>
          <p:nvPr>
            <p:ph type="body" sz="quarter" idx="15"/>
          </p:nvPr>
        </p:nvSpPr>
        <p:spPr>
          <a:xfrm>
            <a:off x="5689003" y="1862667"/>
            <a:ext cx="2410422" cy="3956932"/>
          </a:xfrm>
        </p:spPr>
        <p:txBody>
          <a:bodyPr/>
          <a:lstStyle>
            <a:lvl1pPr marL="0" indent="0">
              <a:buFontTx/>
              <a:buNone/>
              <a:defRPr sz="1600" b="1" i="0">
                <a:solidFill>
                  <a:schemeClr val="tx1"/>
                </a:solidFill>
                <a:latin typeface="Calibri"/>
                <a:cs typeface="Calibri"/>
              </a:defRPr>
            </a:lvl1pPr>
            <a:lvl2pPr marL="282575" indent="-169863">
              <a:buFont typeface="Arial"/>
              <a:buChar cha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US" dirty="0"/>
              <a:t>Click to edit Master text styles</a:t>
            </a:r>
          </a:p>
          <a:p>
            <a:pPr lvl="1"/>
            <a:r>
              <a:rPr lang="en-US" dirty="0"/>
              <a:t>Second level</a:t>
            </a:r>
          </a:p>
        </p:txBody>
      </p:sp>
      <p:sp>
        <p:nvSpPr>
          <p:cNvPr id="15" name="Text Placeholder 9"/>
          <p:cNvSpPr>
            <a:spLocks noGrp="1"/>
          </p:cNvSpPr>
          <p:nvPr>
            <p:ph type="body" sz="quarter" idx="16"/>
          </p:nvPr>
        </p:nvSpPr>
        <p:spPr>
          <a:xfrm>
            <a:off x="8285522" y="1862667"/>
            <a:ext cx="2410422" cy="3956932"/>
          </a:xfrm>
        </p:spPr>
        <p:txBody>
          <a:bodyPr/>
          <a:lstStyle>
            <a:lvl1pPr marL="0" indent="0">
              <a:buFontTx/>
              <a:buNone/>
              <a:defRPr sz="1600" b="1" i="0">
                <a:solidFill>
                  <a:schemeClr val="tx1"/>
                </a:solidFill>
                <a:latin typeface="Calibri"/>
                <a:cs typeface="Calibri"/>
              </a:defRPr>
            </a:lvl1pPr>
            <a:lvl2pPr marL="282575" indent="-169863">
              <a:buFont typeface="Arial"/>
              <a:buChar cha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5112886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3523406C-6804-EA43-99CD-93EF802ED599}" type="slidenum">
              <a:rPr lang="en-US" smtClean="0"/>
              <a:t>‹#›</a:t>
            </a:fld>
            <a:endParaRPr lang="en-US" dirty="0"/>
          </a:p>
        </p:txBody>
      </p:sp>
    </p:spTree>
    <p:extLst>
      <p:ext uri="{BB962C8B-B14F-4D97-AF65-F5344CB8AC3E}">
        <p14:creationId xmlns:p14="http://schemas.microsoft.com/office/powerpoint/2010/main" val="2838800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1122" y="124766"/>
            <a:ext cx="10969942" cy="1143000"/>
          </a:xfrm>
          <a:prstGeom prst="rect">
            <a:avLst/>
          </a:prstGeom>
        </p:spPr>
        <p:txBody>
          <a:bodyPr vert="horz" lIns="108823" tIns="54411" rIns="108823" bIns="54411" rtlCol="0" anchor="ctr">
            <a:normAutofit/>
          </a:bodyPr>
          <a:lstStyle/>
          <a:p>
            <a:r>
              <a:rPr lang="en-US" dirty="0"/>
              <a:t>Click to edit Master title style</a:t>
            </a:r>
          </a:p>
        </p:txBody>
      </p:sp>
      <p:sp>
        <p:nvSpPr>
          <p:cNvPr id="3" name="Text Placeholder 2"/>
          <p:cNvSpPr>
            <a:spLocks noGrp="1"/>
          </p:cNvSpPr>
          <p:nvPr>
            <p:ph type="body" idx="1"/>
          </p:nvPr>
        </p:nvSpPr>
        <p:spPr>
          <a:xfrm>
            <a:off x="270258" y="1600201"/>
            <a:ext cx="10969942" cy="4525963"/>
          </a:xfrm>
          <a:prstGeom prst="rect">
            <a:avLst/>
          </a:prstGeom>
        </p:spPr>
        <p:txBody>
          <a:bodyPr vert="horz" lIns="108823" tIns="54411" rIns="108823" bIns="54411"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735325" y="6356351"/>
            <a:ext cx="2844059" cy="365125"/>
          </a:xfrm>
          <a:prstGeom prst="rect">
            <a:avLst/>
          </a:prstGeom>
        </p:spPr>
        <p:txBody>
          <a:bodyPr vert="horz" lIns="108823" tIns="54411" rIns="108823" bIns="54411" rtlCol="0" anchor="ctr"/>
          <a:lstStyle>
            <a:lvl1pPr algn="r">
              <a:defRPr sz="1400" b="1">
                <a:solidFill>
                  <a:schemeClr val="bg1"/>
                </a:solidFill>
              </a:defRPr>
            </a:lvl1pPr>
          </a:lstStyle>
          <a:p>
            <a:fld id="{3523406C-6804-EA43-99CD-93EF802ED599}" type="slidenum">
              <a:rPr lang="en-US" smtClean="0"/>
              <a:pPr/>
              <a:t>‹#›</a:t>
            </a:fld>
            <a:endParaRPr lang="en-US" dirty="0"/>
          </a:p>
        </p:txBody>
      </p:sp>
    </p:spTree>
    <p:extLst>
      <p:ext uri="{BB962C8B-B14F-4D97-AF65-F5344CB8AC3E}">
        <p14:creationId xmlns:p14="http://schemas.microsoft.com/office/powerpoint/2010/main" val="405887606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64" r:id="rId6"/>
    <p:sldLayoutId id="2147483650" r:id="rId7"/>
    <p:sldLayoutId id="2147483653" r:id="rId8"/>
    <p:sldLayoutId id="2147483654" r:id="rId9"/>
    <p:sldLayoutId id="2147483666" r:id="rId10"/>
    <p:sldLayoutId id="2147483665" r:id="rId11"/>
    <p:sldLayoutId id="2147483658" r:id="rId12"/>
  </p:sldLayoutIdLst>
  <p:hf hdr="0" ftr="0" dt="0"/>
  <p:txStyles>
    <p:titleStyle>
      <a:lvl1pPr algn="l" defTabSz="544115" rtl="0" eaLnBrk="1" latinLnBrk="0" hangingPunct="1">
        <a:spcBef>
          <a:spcPct val="0"/>
        </a:spcBef>
        <a:buNone/>
        <a:defRPr sz="3500" b="0" i="0" kern="1200">
          <a:solidFill>
            <a:schemeClr val="accent5"/>
          </a:solidFill>
          <a:latin typeface="Calibri Light"/>
          <a:ea typeface="+mj-ea"/>
          <a:cs typeface="Calibri Light"/>
        </a:defRPr>
      </a:lvl1pPr>
    </p:titleStyle>
    <p:bodyStyle>
      <a:lvl1pPr marL="228600" indent="-228600" algn="l" defTabSz="544115" rtl="0" eaLnBrk="1" latinLnBrk="0" hangingPunct="1">
        <a:spcBef>
          <a:spcPct val="20000"/>
        </a:spcBef>
        <a:buClr>
          <a:schemeClr val="tx1"/>
        </a:buClr>
        <a:buSzPct val="80000"/>
        <a:buFont typeface="Arial"/>
        <a:buChar char="•"/>
        <a:defRPr sz="2200" b="0" i="0" kern="1200">
          <a:solidFill>
            <a:schemeClr val="tx1"/>
          </a:solidFill>
          <a:latin typeface="Calibri Light"/>
          <a:ea typeface="+mn-ea"/>
          <a:cs typeface="Calibri Light"/>
        </a:defRPr>
      </a:lvl1pPr>
      <a:lvl2pPr marL="884188" indent="-340072"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2pPr>
      <a:lvl3pPr marL="1360289"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3pPr>
      <a:lvl4pPr marL="1904405"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4pPr>
      <a:lvl5pPr marL="2448520"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5pPr>
      <a:lvl6pPr marL="2992636" indent="-272058" algn="l" defTabSz="544115" rtl="0" eaLnBrk="1" latinLnBrk="0" hangingPunct="1">
        <a:spcBef>
          <a:spcPct val="20000"/>
        </a:spcBef>
        <a:buFont typeface="Arial"/>
        <a:buChar char="•"/>
        <a:defRPr sz="2400" kern="1200">
          <a:solidFill>
            <a:schemeClr val="tx1"/>
          </a:solidFill>
          <a:latin typeface="+mn-lt"/>
          <a:ea typeface="+mn-ea"/>
          <a:cs typeface="+mn-cs"/>
        </a:defRPr>
      </a:lvl6pPr>
      <a:lvl7pPr marL="3536751" indent="-272058" algn="l" defTabSz="544115" rtl="0" eaLnBrk="1" latinLnBrk="0" hangingPunct="1">
        <a:spcBef>
          <a:spcPct val="20000"/>
        </a:spcBef>
        <a:buFont typeface="Arial"/>
        <a:buChar char="•"/>
        <a:defRPr sz="2400" kern="1200">
          <a:solidFill>
            <a:schemeClr val="tx1"/>
          </a:solidFill>
          <a:latin typeface="+mn-lt"/>
          <a:ea typeface="+mn-ea"/>
          <a:cs typeface="+mn-cs"/>
        </a:defRPr>
      </a:lvl7pPr>
      <a:lvl8pPr marL="4080868" indent="-272058" algn="l" defTabSz="544115" rtl="0" eaLnBrk="1" latinLnBrk="0" hangingPunct="1">
        <a:spcBef>
          <a:spcPct val="20000"/>
        </a:spcBef>
        <a:buFont typeface="Arial"/>
        <a:buChar char="•"/>
        <a:defRPr sz="2400" kern="1200">
          <a:solidFill>
            <a:schemeClr val="tx1"/>
          </a:solidFill>
          <a:latin typeface="+mn-lt"/>
          <a:ea typeface="+mn-ea"/>
          <a:cs typeface="+mn-cs"/>
        </a:defRPr>
      </a:lvl8pPr>
      <a:lvl9pPr marL="4624983" indent="-272058" algn="l" defTabSz="544115" rtl="0" eaLnBrk="1" latinLnBrk="0" hangingPunct="1">
        <a:spcBef>
          <a:spcPct val="20000"/>
        </a:spcBef>
        <a:buFont typeface="Arial"/>
        <a:buChar char="•"/>
        <a:defRPr sz="2400" kern="1200">
          <a:solidFill>
            <a:schemeClr val="tx1"/>
          </a:solidFill>
          <a:latin typeface="+mn-lt"/>
          <a:ea typeface="+mn-ea"/>
          <a:cs typeface="+mn-cs"/>
        </a:defRPr>
      </a:lvl9pPr>
    </p:bodyStyle>
    <p:otherStyle>
      <a:defPPr>
        <a:defRPr lang="en-US"/>
      </a:defPPr>
      <a:lvl1pPr marL="0" algn="l" defTabSz="544115" rtl="0" eaLnBrk="1" latinLnBrk="0" hangingPunct="1">
        <a:defRPr sz="2200" kern="1200">
          <a:solidFill>
            <a:schemeClr val="tx1"/>
          </a:solidFill>
          <a:latin typeface="+mn-lt"/>
          <a:ea typeface="+mn-ea"/>
          <a:cs typeface="+mn-cs"/>
        </a:defRPr>
      </a:lvl1pPr>
      <a:lvl2pPr marL="544115" algn="l" defTabSz="544115" rtl="0" eaLnBrk="1" latinLnBrk="0" hangingPunct="1">
        <a:defRPr sz="2200" kern="1200">
          <a:solidFill>
            <a:schemeClr val="tx1"/>
          </a:solidFill>
          <a:latin typeface="+mn-lt"/>
          <a:ea typeface="+mn-ea"/>
          <a:cs typeface="+mn-cs"/>
        </a:defRPr>
      </a:lvl2pPr>
      <a:lvl3pPr marL="1088231" algn="l" defTabSz="544115" rtl="0" eaLnBrk="1" latinLnBrk="0" hangingPunct="1">
        <a:defRPr sz="2200" kern="1200">
          <a:solidFill>
            <a:schemeClr val="tx1"/>
          </a:solidFill>
          <a:latin typeface="+mn-lt"/>
          <a:ea typeface="+mn-ea"/>
          <a:cs typeface="+mn-cs"/>
        </a:defRPr>
      </a:lvl3pPr>
      <a:lvl4pPr marL="1632347" algn="l" defTabSz="544115" rtl="0" eaLnBrk="1" latinLnBrk="0" hangingPunct="1">
        <a:defRPr sz="2200" kern="1200">
          <a:solidFill>
            <a:schemeClr val="tx1"/>
          </a:solidFill>
          <a:latin typeface="+mn-lt"/>
          <a:ea typeface="+mn-ea"/>
          <a:cs typeface="+mn-cs"/>
        </a:defRPr>
      </a:lvl4pPr>
      <a:lvl5pPr marL="2176463" algn="l" defTabSz="544115" rtl="0" eaLnBrk="1" latinLnBrk="0" hangingPunct="1">
        <a:defRPr sz="2200" kern="1200">
          <a:solidFill>
            <a:schemeClr val="tx1"/>
          </a:solidFill>
          <a:latin typeface="+mn-lt"/>
          <a:ea typeface="+mn-ea"/>
          <a:cs typeface="+mn-cs"/>
        </a:defRPr>
      </a:lvl5pPr>
      <a:lvl6pPr marL="2720578" algn="l" defTabSz="544115" rtl="0" eaLnBrk="1" latinLnBrk="0" hangingPunct="1">
        <a:defRPr sz="2200" kern="1200">
          <a:solidFill>
            <a:schemeClr val="tx1"/>
          </a:solidFill>
          <a:latin typeface="+mn-lt"/>
          <a:ea typeface="+mn-ea"/>
          <a:cs typeface="+mn-cs"/>
        </a:defRPr>
      </a:lvl6pPr>
      <a:lvl7pPr marL="3264694" algn="l" defTabSz="544115" rtl="0" eaLnBrk="1" latinLnBrk="0" hangingPunct="1">
        <a:defRPr sz="2200" kern="1200">
          <a:solidFill>
            <a:schemeClr val="tx1"/>
          </a:solidFill>
          <a:latin typeface="+mn-lt"/>
          <a:ea typeface="+mn-ea"/>
          <a:cs typeface="+mn-cs"/>
        </a:defRPr>
      </a:lvl7pPr>
      <a:lvl8pPr marL="3808809" algn="l" defTabSz="544115" rtl="0" eaLnBrk="1" latinLnBrk="0" hangingPunct="1">
        <a:defRPr sz="2200" kern="1200">
          <a:solidFill>
            <a:schemeClr val="tx1"/>
          </a:solidFill>
          <a:latin typeface="+mn-lt"/>
          <a:ea typeface="+mn-ea"/>
          <a:cs typeface="+mn-cs"/>
        </a:defRPr>
      </a:lvl8pPr>
      <a:lvl9pPr marL="4352925" algn="l" defTabSz="544115"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emf"/></Relationships>
</file>

<file path=ppt/slides/_rels/slide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1.emf"/><Relationship Id="rId7"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0.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43.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9.xml"/><Relationship Id="rId5" Type="http://schemas.openxmlformats.org/officeDocument/2006/relationships/image" Target="../media/image47.jpg"/><Relationship Id="rId4" Type="http://schemas.openxmlformats.org/officeDocument/2006/relationships/image" Target="../media/image46.jpg"/></Relationships>
</file>

<file path=ppt/slides/_rels/slide2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26.jpg"/></Relationships>
</file>

<file path=ppt/slides/_rels/slide30.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4.jp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51.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hyperlink" Target="mailto:cahilljo@tcd.ie"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neview_BG_Cover.pd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6" name="TextBox 5"/>
          <p:cNvSpPr txBox="1"/>
          <p:nvPr/>
        </p:nvSpPr>
        <p:spPr>
          <a:xfrm>
            <a:off x="401099" y="556813"/>
            <a:ext cx="7695461" cy="2862322"/>
          </a:xfrm>
          <a:prstGeom prst="rect">
            <a:avLst/>
          </a:prstGeom>
          <a:noFill/>
        </p:spPr>
        <p:txBody>
          <a:bodyPr wrap="square" rtlCol="0">
            <a:spAutoFit/>
          </a:bodyPr>
          <a:lstStyle/>
          <a:p>
            <a:r>
              <a:rPr lang="en-IE" sz="3600" b="1" dirty="0">
                <a:solidFill>
                  <a:schemeClr val="bg1"/>
                </a:solidFill>
                <a:latin typeface="Calibri Light"/>
                <a:cs typeface="Calibri Light"/>
              </a:rPr>
              <a:t>Biopsychosocial models of wellness and the human factors design of new technologies for older adults domicile in residential homes and assisted living communities</a:t>
            </a:r>
            <a:endParaRPr lang="en-US" sz="3600" b="1" dirty="0">
              <a:solidFill>
                <a:schemeClr val="bg1"/>
              </a:solidFill>
              <a:latin typeface="Calibri Light"/>
              <a:cs typeface="Calibri Light"/>
            </a:endParaRPr>
          </a:p>
        </p:txBody>
      </p:sp>
      <p:pic>
        <p:nvPicPr>
          <p:cNvPr id="9" name="Picture 8" descr="Oneview_White.pdf"/>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9443" y="6395252"/>
            <a:ext cx="1280220" cy="276631"/>
          </a:xfrm>
          <a:prstGeom prst="rect">
            <a:avLst/>
          </a:prstGeom>
        </p:spPr>
      </p:pic>
      <p:sp>
        <p:nvSpPr>
          <p:cNvPr id="8" name="TextBox 7"/>
          <p:cNvSpPr txBox="1"/>
          <p:nvPr/>
        </p:nvSpPr>
        <p:spPr>
          <a:xfrm>
            <a:off x="401099" y="3860832"/>
            <a:ext cx="11579382" cy="954107"/>
          </a:xfrm>
          <a:prstGeom prst="rect">
            <a:avLst/>
          </a:prstGeom>
          <a:noFill/>
        </p:spPr>
        <p:txBody>
          <a:bodyPr wrap="square" rtlCol="0">
            <a:spAutoFit/>
          </a:bodyPr>
          <a:lstStyle/>
          <a:p>
            <a:r>
              <a:rPr lang="en-US" sz="2800" b="1" dirty="0">
                <a:solidFill>
                  <a:schemeClr val="tx2"/>
                </a:solidFill>
                <a:cs typeface="Calibri Light"/>
              </a:rPr>
              <a:t>Joan Cahill</a:t>
            </a:r>
            <a:r>
              <a:rPr lang="en-US" sz="2800" dirty="0">
                <a:solidFill>
                  <a:schemeClr val="tx2"/>
                </a:solidFill>
                <a:cs typeface="Calibri Light"/>
              </a:rPr>
              <a:t>, School of Psychology, Trinity College Dublin (TCD), Dublin, Ireland</a:t>
            </a:r>
          </a:p>
          <a:p>
            <a:r>
              <a:rPr lang="en-US" sz="2800" b="1" dirty="0">
                <a:solidFill>
                  <a:schemeClr val="tx2"/>
                </a:solidFill>
                <a:cs typeface="Calibri Light"/>
              </a:rPr>
              <a:t>Sean Mc Loughlin</a:t>
            </a:r>
            <a:r>
              <a:rPr lang="en-US" sz="2800" dirty="0">
                <a:solidFill>
                  <a:schemeClr val="tx2"/>
                </a:solidFill>
              </a:rPr>
              <a:t>, </a:t>
            </a:r>
            <a:r>
              <a:rPr lang="en-US" sz="2800" dirty="0" err="1">
                <a:solidFill>
                  <a:schemeClr val="tx2"/>
                </a:solidFill>
              </a:rPr>
              <a:t>Oneview</a:t>
            </a:r>
            <a:r>
              <a:rPr lang="en-US" sz="2800" dirty="0">
                <a:solidFill>
                  <a:schemeClr val="tx2"/>
                </a:solidFill>
              </a:rPr>
              <a:t> Healthcare, Ireland</a:t>
            </a:r>
            <a:endParaRPr lang="en-US" sz="2800" dirty="0">
              <a:solidFill>
                <a:schemeClr val="tx2"/>
              </a:solidFill>
              <a:cs typeface="Calibri Light"/>
            </a:endParaRPr>
          </a:p>
        </p:txBody>
      </p:sp>
    </p:spTree>
    <p:extLst>
      <p:ext uri="{BB962C8B-B14F-4D97-AF65-F5344CB8AC3E}">
        <p14:creationId xmlns:p14="http://schemas.microsoft.com/office/powerpoint/2010/main" val="4291886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523406C-6804-EA43-99CD-93EF802ED599}" type="slidenum">
              <a:rPr lang="en-US" smtClean="0"/>
              <a:t>2</a:t>
            </a:fld>
            <a:endParaRPr lang="en-US" dirty="0"/>
          </a:p>
        </p:txBody>
      </p:sp>
      <p:sp>
        <p:nvSpPr>
          <p:cNvPr id="3" name="Title 2"/>
          <p:cNvSpPr>
            <a:spLocks noGrp="1"/>
          </p:cNvSpPr>
          <p:nvPr>
            <p:ph type="title"/>
          </p:nvPr>
        </p:nvSpPr>
        <p:spPr/>
        <p:txBody>
          <a:bodyPr/>
          <a:lstStyle/>
          <a:p>
            <a:r>
              <a:rPr lang="en-IE" dirty="0"/>
              <a:t>Topic &amp; Objectives</a:t>
            </a:r>
          </a:p>
        </p:txBody>
      </p:sp>
      <p:sp>
        <p:nvSpPr>
          <p:cNvPr id="4" name="Text Placeholder 3"/>
          <p:cNvSpPr>
            <a:spLocks noGrp="1"/>
          </p:cNvSpPr>
          <p:nvPr>
            <p:ph type="body" sz="quarter" idx="13"/>
          </p:nvPr>
        </p:nvSpPr>
        <p:spPr>
          <a:xfrm>
            <a:off x="558531" y="1380736"/>
            <a:ext cx="11210336" cy="818813"/>
          </a:xfrm>
          <a:solidFill>
            <a:schemeClr val="bg1">
              <a:lumMod val="95000"/>
            </a:schemeClr>
          </a:solidFill>
          <a:ln>
            <a:solidFill>
              <a:schemeClr val="accent1"/>
            </a:solidFill>
          </a:ln>
        </p:spPr>
        <p:txBody>
          <a:bodyPr>
            <a:noAutofit/>
          </a:bodyPr>
          <a:lstStyle/>
          <a:p>
            <a:pPr marL="0" indent="0">
              <a:buNone/>
            </a:pPr>
            <a:r>
              <a:rPr lang="en-IE" sz="2400" b="1" dirty="0">
                <a:solidFill>
                  <a:srgbClr val="0070C0"/>
                </a:solidFill>
              </a:rPr>
              <a:t>Biopsychosocial models of wellness and the human factors design of new technologies for older adults domicile in residential homes and assisted living communities</a:t>
            </a:r>
          </a:p>
        </p:txBody>
      </p:sp>
      <p:sp>
        <p:nvSpPr>
          <p:cNvPr id="7" name="Text Placeholder 3"/>
          <p:cNvSpPr txBox="1">
            <a:spLocks/>
          </p:cNvSpPr>
          <p:nvPr/>
        </p:nvSpPr>
        <p:spPr>
          <a:xfrm>
            <a:off x="558531" y="2438829"/>
            <a:ext cx="6394029" cy="3318682"/>
          </a:xfrm>
          <a:prstGeom prst="rect">
            <a:avLst/>
          </a:prstGeom>
          <a:solidFill>
            <a:schemeClr val="bg1"/>
          </a:solidFill>
          <a:ln>
            <a:solidFill>
              <a:schemeClr val="bg1"/>
            </a:solidFill>
          </a:ln>
        </p:spPr>
        <p:txBody>
          <a:bodyPr vert="horz" lIns="108823" tIns="54411" rIns="108823" bIns="54411" rtlCol="0">
            <a:noAutofit/>
          </a:bodyPr>
          <a:lstStyle>
            <a:lvl1pPr marL="228600" indent="-228600" algn="l" defTabSz="544115" rtl="0" eaLnBrk="1" latinLnBrk="0" hangingPunct="1">
              <a:spcBef>
                <a:spcPct val="20000"/>
              </a:spcBef>
              <a:buClr>
                <a:schemeClr val="tx1"/>
              </a:buClr>
              <a:buSzPct val="80000"/>
              <a:buFont typeface="Arial"/>
              <a:buChar char="•"/>
              <a:defRPr sz="2200" b="0" i="0" kern="1200">
                <a:solidFill>
                  <a:schemeClr val="tx1"/>
                </a:solidFill>
                <a:latin typeface="Calibri Light"/>
                <a:ea typeface="+mn-ea"/>
                <a:cs typeface="Calibri Light"/>
              </a:defRPr>
            </a:lvl1pPr>
            <a:lvl2pPr marL="884188" indent="-340072"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2pPr>
            <a:lvl3pPr marL="1360289"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3pPr>
            <a:lvl4pPr marL="1904405"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4pPr>
            <a:lvl5pPr marL="2448520"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5pPr>
            <a:lvl6pPr marL="2992636" indent="-272058" algn="l" defTabSz="544115" rtl="0" eaLnBrk="1" latinLnBrk="0" hangingPunct="1">
              <a:spcBef>
                <a:spcPct val="20000"/>
              </a:spcBef>
              <a:buFont typeface="Arial"/>
              <a:buChar char="•"/>
              <a:defRPr sz="2400" kern="1200">
                <a:solidFill>
                  <a:schemeClr val="tx1"/>
                </a:solidFill>
                <a:latin typeface="+mn-lt"/>
                <a:ea typeface="+mn-ea"/>
                <a:cs typeface="+mn-cs"/>
              </a:defRPr>
            </a:lvl6pPr>
            <a:lvl7pPr marL="3536751" indent="-272058" algn="l" defTabSz="544115" rtl="0" eaLnBrk="1" latinLnBrk="0" hangingPunct="1">
              <a:spcBef>
                <a:spcPct val="20000"/>
              </a:spcBef>
              <a:buFont typeface="Arial"/>
              <a:buChar char="•"/>
              <a:defRPr sz="2400" kern="1200">
                <a:solidFill>
                  <a:schemeClr val="tx1"/>
                </a:solidFill>
                <a:latin typeface="+mn-lt"/>
                <a:ea typeface="+mn-ea"/>
                <a:cs typeface="+mn-cs"/>
              </a:defRPr>
            </a:lvl7pPr>
            <a:lvl8pPr marL="4080868" indent="-272058" algn="l" defTabSz="544115" rtl="0" eaLnBrk="1" latinLnBrk="0" hangingPunct="1">
              <a:spcBef>
                <a:spcPct val="20000"/>
              </a:spcBef>
              <a:buFont typeface="Arial"/>
              <a:buChar char="•"/>
              <a:defRPr sz="2400" kern="1200">
                <a:solidFill>
                  <a:schemeClr val="tx1"/>
                </a:solidFill>
                <a:latin typeface="+mn-lt"/>
                <a:ea typeface="+mn-ea"/>
                <a:cs typeface="+mn-cs"/>
              </a:defRPr>
            </a:lvl8pPr>
            <a:lvl9pPr marL="4624983" indent="-272058" algn="l" defTabSz="544115" rtl="0" eaLnBrk="1" latinLnBrk="0" hangingPunct="1">
              <a:spcBef>
                <a:spcPct val="20000"/>
              </a:spcBef>
              <a:buFont typeface="Arial"/>
              <a:buChar char="•"/>
              <a:defRPr sz="2400" kern="1200">
                <a:solidFill>
                  <a:schemeClr val="tx1"/>
                </a:solidFill>
                <a:latin typeface="+mn-lt"/>
                <a:ea typeface="+mn-ea"/>
                <a:cs typeface="+mn-cs"/>
              </a:defRPr>
            </a:lvl9pPr>
          </a:lstStyle>
          <a:p>
            <a:pPr marL="342900" indent="-342900">
              <a:buFont typeface="+mj-lt"/>
              <a:buAutoNum type="arabicPeriod"/>
            </a:pPr>
            <a:r>
              <a:rPr lang="en-GB" sz="2400" dirty="0">
                <a:solidFill>
                  <a:schemeClr val="accent3"/>
                </a:solidFill>
              </a:rPr>
              <a:t>Overview of research and specifically, </a:t>
            </a:r>
            <a:r>
              <a:rPr lang="en-GB" sz="2400" b="1" dirty="0">
                <a:solidFill>
                  <a:schemeClr val="accent3"/>
                </a:solidFill>
              </a:rPr>
              <a:t>human factors/stakeholder evaluation approach</a:t>
            </a:r>
          </a:p>
          <a:p>
            <a:pPr marL="342900" indent="-342900">
              <a:buFont typeface="+mj-lt"/>
              <a:buAutoNum type="arabicPeriod"/>
            </a:pPr>
            <a:r>
              <a:rPr lang="en-GB" sz="2400" dirty="0">
                <a:solidFill>
                  <a:schemeClr val="accent3"/>
                </a:solidFill>
              </a:rPr>
              <a:t>Outline proposed technology &amp; biopsychosocial approach</a:t>
            </a:r>
          </a:p>
          <a:p>
            <a:pPr marL="342900" indent="-342900">
              <a:buFont typeface="+mj-lt"/>
              <a:buAutoNum type="arabicPeriod"/>
            </a:pPr>
            <a:r>
              <a:rPr lang="en-GB" sz="2400" dirty="0">
                <a:solidFill>
                  <a:schemeClr val="accent3"/>
                </a:solidFill>
              </a:rPr>
              <a:t>Discuss some issues arising in relation to introduction of new technologies</a:t>
            </a:r>
          </a:p>
          <a:p>
            <a:pPr marL="342900" indent="-342900">
              <a:buFont typeface="+mj-lt"/>
              <a:buAutoNum type="arabicPeriod"/>
            </a:pPr>
            <a:r>
              <a:rPr lang="en-GB" sz="2400" dirty="0">
                <a:solidFill>
                  <a:schemeClr val="accent3"/>
                </a:solidFill>
              </a:rPr>
              <a:t>Highlight importance of engaging in </a:t>
            </a:r>
            <a:r>
              <a:rPr lang="en-GB" sz="2400" b="1" dirty="0">
                <a:solidFill>
                  <a:schemeClr val="accent3"/>
                </a:solidFill>
              </a:rPr>
              <a:t>Human Factors research</a:t>
            </a:r>
            <a:endParaRPr lang="en-US" sz="2400" dirty="0">
              <a:solidFill>
                <a:schemeClr val="accent3"/>
              </a:solidFill>
            </a:endParaRPr>
          </a:p>
        </p:txBody>
      </p:sp>
      <p:pic>
        <p:nvPicPr>
          <p:cNvPr id="5" name="Picture 4"/>
          <p:cNvPicPr/>
          <p:nvPr/>
        </p:nvPicPr>
        <p:blipFill rotWithShape="1">
          <a:blip r:embed="rId3"/>
          <a:srcRect t="3563" b="12040"/>
          <a:stretch/>
        </p:blipFill>
        <p:spPr>
          <a:xfrm>
            <a:off x="8256006" y="2334837"/>
            <a:ext cx="2529960" cy="1379236"/>
          </a:xfrm>
          <a:prstGeom prst="rect">
            <a:avLst/>
          </a:prstGeom>
        </p:spPr>
      </p:pic>
      <p:grpSp>
        <p:nvGrpSpPr>
          <p:cNvPr id="9" name="Group 8">
            <a:extLst>
              <a:ext uri="{FF2B5EF4-FFF2-40B4-BE49-F238E27FC236}">
                <a16:creationId xmlns:a16="http://schemas.microsoft.com/office/drawing/2014/main" id="{9A44DA24-4F32-4554-A64E-27723A91D715}"/>
              </a:ext>
            </a:extLst>
          </p:cNvPr>
          <p:cNvGrpSpPr/>
          <p:nvPr/>
        </p:nvGrpSpPr>
        <p:grpSpPr>
          <a:xfrm>
            <a:off x="6952560" y="3861476"/>
            <a:ext cx="5071142" cy="2347472"/>
            <a:chOff x="6556601" y="1033520"/>
            <a:chExt cx="4744668" cy="4355930"/>
          </a:xfrm>
        </p:grpSpPr>
        <p:sp>
          <p:nvSpPr>
            <p:cNvPr id="10" name="Freeform: Shape 9">
              <a:extLst>
                <a:ext uri="{FF2B5EF4-FFF2-40B4-BE49-F238E27FC236}">
                  <a16:creationId xmlns:a16="http://schemas.microsoft.com/office/drawing/2014/main" id="{CD6331DD-0B31-45B5-8094-D098F83066F1}"/>
                </a:ext>
              </a:extLst>
            </p:cNvPr>
            <p:cNvSpPr/>
            <p:nvPr/>
          </p:nvSpPr>
          <p:spPr>
            <a:xfrm>
              <a:off x="7523841" y="1033520"/>
              <a:ext cx="2680571" cy="2680573"/>
            </a:xfrm>
            <a:custGeom>
              <a:avLst/>
              <a:gdLst>
                <a:gd name="connsiteX0" fmla="*/ 0 w 2680572"/>
                <a:gd name="connsiteY0" fmla="*/ 1340286 h 2680572"/>
                <a:gd name="connsiteX1" fmla="*/ 1340286 w 2680572"/>
                <a:gd name="connsiteY1" fmla="*/ 0 h 2680572"/>
                <a:gd name="connsiteX2" fmla="*/ 2680572 w 2680572"/>
                <a:gd name="connsiteY2" fmla="*/ 1340286 h 2680572"/>
                <a:gd name="connsiteX3" fmla="*/ 1340286 w 2680572"/>
                <a:gd name="connsiteY3" fmla="*/ 2680572 h 2680572"/>
                <a:gd name="connsiteX4" fmla="*/ 0 w 2680572"/>
                <a:gd name="connsiteY4" fmla="*/ 1340286 h 268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0572" h="2680572">
                  <a:moveTo>
                    <a:pt x="0" y="1340286"/>
                  </a:moveTo>
                  <a:cubicBezTo>
                    <a:pt x="0" y="600066"/>
                    <a:pt x="600066" y="0"/>
                    <a:pt x="1340286" y="0"/>
                  </a:cubicBezTo>
                  <a:cubicBezTo>
                    <a:pt x="2080506" y="0"/>
                    <a:pt x="2680572" y="600066"/>
                    <a:pt x="2680572" y="1340286"/>
                  </a:cubicBezTo>
                  <a:cubicBezTo>
                    <a:pt x="2680572" y="2080506"/>
                    <a:pt x="2080506" y="2680572"/>
                    <a:pt x="1340286" y="2680572"/>
                  </a:cubicBezTo>
                  <a:cubicBezTo>
                    <a:pt x="600066" y="2680572"/>
                    <a:pt x="0" y="2080506"/>
                    <a:pt x="0" y="1340286"/>
                  </a:cubicBezTo>
                  <a:close/>
                </a:path>
              </a:pathLst>
            </a:custGeom>
            <a:ln>
              <a:noFill/>
            </a:ln>
          </p:spPr>
          <p:style>
            <a:lnRef idx="3">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57409" tIns="469100" rIns="357410" bIns="1005215" numCol="1" spcCol="1270" anchor="ctr" anchorCtr="0">
              <a:noAutofit/>
            </a:bodyPr>
            <a:lstStyle/>
            <a:p>
              <a:pPr marL="0" lvl="0" indent="0" algn="ctr" defTabSz="1778000">
                <a:lnSpc>
                  <a:spcPct val="90000"/>
                </a:lnSpc>
                <a:spcBef>
                  <a:spcPct val="0"/>
                </a:spcBef>
                <a:spcAft>
                  <a:spcPct val="35000"/>
                </a:spcAft>
                <a:buNone/>
              </a:pPr>
              <a:r>
                <a:rPr lang="en-US" sz="2400" b="1" kern="1200" dirty="0"/>
                <a:t>Biological</a:t>
              </a:r>
            </a:p>
          </p:txBody>
        </p:sp>
        <p:sp>
          <p:nvSpPr>
            <p:cNvPr id="11" name="Freeform: Shape 10">
              <a:extLst>
                <a:ext uri="{FF2B5EF4-FFF2-40B4-BE49-F238E27FC236}">
                  <a16:creationId xmlns:a16="http://schemas.microsoft.com/office/drawing/2014/main" id="{07ED4E06-EA27-4F26-B376-857A24EA993A}"/>
                </a:ext>
              </a:extLst>
            </p:cNvPr>
            <p:cNvSpPr/>
            <p:nvPr/>
          </p:nvSpPr>
          <p:spPr>
            <a:xfrm>
              <a:off x="8491081" y="2708877"/>
              <a:ext cx="2810188" cy="2680573"/>
            </a:xfrm>
            <a:custGeom>
              <a:avLst/>
              <a:gdLst>
                <a:gd name="connsiteX0" fmla="*/ 0 w 2680572"/>
                <a:gd name="connsiteY0" fmla="*/ 1340286 h 2680572"/>
                <a:gd name="connsiteX1" fmla="*/ 1340286 w 2680572"/>
                <a:gd name="connsiteY1" fmla="*/ 0 h 2680572"/>
                <a:gd name="connsiteX2" fmla="*/ 2680572 w 2680572"/>
                <a:gd name="connsiteY2" fmla="*/ 1340286 h 2680572"/>
                <a:gd name="connsiteX3" fmla="*/ 1340286 w 2680572"/>
                <a:gd name="connsiteY3" fmla="*/ 2680572 h 2680572"/>
                <a:gd name="connsiteX4" fmla="*/ 0 w 2680572"/>
                <a:gd name="connsiteY4" fmla="*/ 1340286 h 268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0572" h="2680572">
                  <a:moveTo>
                    <a:pt x="0" y="1340286"/>
                  </a:moveTo>
                  <a:cubicBezTo>
                    <a:pt x="0" y="600066"/>
                    <a:pt x="600066" y="0"/>
                    <a:pt x="1340286" y="0"/>
                  </a:cubicBezTo>
                  <a:cubicBezTo>
                    <a:pt x="2080506" y="0"/>
                    <a:pt x="2680572" y="600066"/>
                    <a:pt x="2680572" y="1340286"/>
                  </a:cubicBezTo>
                  <a:cubicBezTo>
                    <a:pt x="2680572" y="2080506"/>
                    <a:pt x="2080506" y="2680572"/>
                    <a:pt x="1340286" y="2680572"/>
                  </a:cubicBezTo>
                  <a:cubicBezTo>
                    <a:pt x="600066" y="2680572"/>
                    <a:pt x="0" y="2080506"/>
                    <a:pt x="0" y="1340286"/>
                  </a:cubicBezTo>
                  <a:close/>
                </a:path>
              </a:pathLst>
            </a:custGeom>
            <a:ln>
              <a:noFill/>
            </a:ln>
          </p:spPr>
          <p:style>
            <a:lnRef idx="3">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819808" tIns="692481" rIns="252421" bIns="513777" numCol="1" spcCol="1270" anchor="ctr" anchorCtr="0">
              <a:noAutofit/>
            </a:bodyPr>
            <a:lstStyle/>
            <a:p>
              <a:pPr marL="0" lvl="0" indent="0" algn="ctr" defTabSz="1778000">
                <a:lnSpc>
                  <a:spcPct val="90000"/>
                </a:lnSpc>
                <a:spcBef>
                  <a:spcPct val="0"/>
                </a:spcBef>
                <a:spcAft>
                  <a:spcPct val="35000"/>
                </a:spcAft>
                <a:buNone/>
              </a:pPr>
              <a:r>
                <a:rPr lang="en-US" sz="2400" b="1" kern="1200" dirty="0"/>
                <a:t>Social</a:t>
              </a:r>
            </a:p>
          </p:txBody>
        </p:sp>
        <p:sp>
          <p:nvSpPr>
            <p:cNvPr id="12" name="Freeform: Shape 11">
              <a:extLst>
                <a:ext uri="{FF2B5EF4-FFF2-40B4-BE49-F238E27FC236}">
                  <a16:creationId xmlns:a16="http://schemas.microsoft.com/office/drawing/2014/main" id="{6EAF2552-DBB2-4C92-A84C-839A8D85A381}"/>
                </a:ext>
              </a:extLst>
            </p:cNvPr>
            <p:cNvSpPr/>
            <p:nvPr/>
          </p:nvSpPr>
          <p:spPr>
            <a:xfrm>
              <a:off x="6556601" y="2708877"/>
              <a:ext cx="2680572" cy="2680573"/>
            </a:xfrm>
            <a:custGeom>
              <a:avLst/>
              <a:gdLst>
                <a:gd name="connsiteX0" fmla="*/ 0 w 2680572"/>
                <a:gd name="connsiteY0" fmla="*/ 1340286 h 2680572"/>
                <a:gd name="connsiteX1" fmla="*/ 1340286 w 2680572"/>
                <a:gd name="connsiteY1" fmla="*/ 0 h 2680572"/>
                <a:gd name="connsiteX2" fmla="*/ 2680572 w 2680572"/>
                <a:gd name="connsiteY2" fmla="*/ 1340286 h 2680572"/>
                <a:gd name="connsiteX3" fmla="*/ 1340286 w 2680572"/>
                <a:gd name="connsiteY3" fmla="*/ 2680572 h 2680572"/>
                <a:gd name="connsiteX4" fmla="*/ 0 w 2680572"/>
                <a:gd name="connsiteY4" fmla="*/ 1340286 h 268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0572" h="2680572">
                  <a:moveTo>
                    <a:pt x="0" y="1340286"/>
                  </a:moveTo>
                  <a:cubicBezTo>
                    <a:pt x="0" y="600066"/>
                    <a:pt x="600066" y="0"/>
                    <a:pt x="1340286" y="0"/>
                  </a:cubicBezTo>
                  <a:cubicBezTo>
                    <a:pt x="2080506" y="0"/>
                    <a:pt x="2680572" y="600066"/>
                    <a:pt x="2680572" y="1340286"/>
                  </a:cubicBezTo>
                  <a:cubicBezTo>
                    <a:pt x="2680572" y="2080506"/>
                    <a:pt x="2080506" y="2680572"/>
                    <a:pt x="1340286" y="2680572"/>
                  </a:cubicBezTo>
                  <a:cubicBezTo>
                    <a:pt x="600066" y="2680572"/>
                    <a:pt x="0" y="2080506"/>
                    <a:pt x="0" y="1340286"/>
                  </a:cubicBezTo>
                  <a:close/>
                </a:path>
              </a:pathLst>
            </a:custGeom>
            <a:ln>
              <a:noFill/>
            </a:ln>
          </p:spPr>
          <p:style>
            <a:lnRef idx="3">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52420" tIns="692481" rIns="819809" bIns="513777" numCol="1" spcCol="1270" anchor="ctr" anchorCtr="0">
              <a:noAutofit/>
            </a:bodyPr>
            <a:lstStyle/>
            <a:p>
              <a:pPr marL="0" lvl="0" indent="0" algn="ctr" defTabSz="1778000">
                <a:lnSpc>
                  <a:spcPct val="90000"/>
                </a:lnSpc>
                <a:spcBef>
                  <a:spcPct val="0"/>
                </a:spcBef>
                <a:spcAft>
                  <a:spcPct val="35000"/>
                </a:spcAft>
                <a:buNone/>
              </a:pPr>
              <a:r>
                <a:rPr lang="en-US" sz="2400" b="1" kern="1200" dirty="0"/>
                <a:t>Psychological</a:t>
              </a:r>
            </a:p>
          </p:txBody>
        </p:sp>
      </p:grpSp>
      <p:pic>
        <p:nvPicPr>
          <p:cNvPr id="13" name="Picture 12">
            <a:extLst>
              <a:ext uri="{FF2B5EF4-FFF2-40B4-BE49-F238E27FC236}">
                <a16:creationId xmlns:a16="http://schemas.microsoft.com/office/drawing/2014/main" id="{7740DE97-CDF2-4697-86A3-214101563E31}"/>
              </a:ext>
            </a:extLst>
          </p:cNvPr>
          <p:cNvPicPr>
            <a:picLocks noChangeAspect="1"/>
          </p:cNvPicPr>
          <p:nvPr/>
        </p:nvPicPr>
        <p:blipFill>
          <a:blip r:embed="rId4"/>
          <a:stretch>
            <a:fillRect/>
          </a:stretch>
        </p:blipFill>
        <p:spPr>
          <a:xfrm>
            <a:off x="8735325" y="4578900"/>
            <a:ext cx="1571322" cy="1178611"/>
          </a:xfrm>
          <a:prstGeom prst="ellipse">
            <a:avLst/>
          </a:prstGeom>
          <a:effectLst>
            <a:softEdge rad="63500"/>
          </a:effectLst>
        </p:spPr>
      </p:pic>
    </p:spTree>
    <p:extLst>
      <p:ext uri="{BB962C8B-B14F-4D97-AF65-F5344CB8AC3E}">
        <p14:creationId xmlns:p14="http://schemas.microsoft.com/office/powerpoint/2010/main" val="3126086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3523406C-6804-EA43-99CD-93EF802ED599}" type="slidenum">
              <a:rPr lang="en-US" smtClean="0"/>
              <a:pPr/>
              <a:t>3</a:t>
            </a:fld>
            <a:endParaRPr lang="en-US" dirty="0"/>
          </a:p>
        </p:txBody>
      </p:sp>
      <p:sp>
        <p:nvSpPr>
          <p:cNvPr id="3" name="Content Placeholder 2"/>
          <p:cNvSpPr>
            <a:spLocks noGrp="1"/>
          </p:cNvSpPr>
          <p:nvPr>
            <p:ph sz="quarter" idx="11"/>
          </p:nvPr>
        </p:nvSpPr>
        <p:spPr/>
        <p:txBody>
          <a:bodyPr/>
          <a:lstStyle/>
          <a:p>
            <a:r>
              <a:rPr lang="en-US" dirty="0"/>
              <a:t>Human Factors</a:t>
            </a:r>
          </a:p>
        </p:txBody>
      </p:sp>
    </p:spTree>
    <p:extLst>
      <p:ext uri="{BB962C8B-B14F-4D97-AF65-F5344CB8AC3E}">
        <p14:creationId xmlns:p14="http://schemas.microsoft.com/office/powerpoint/2010/main" val="740004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523406C-6804-EA43-99CD-93EF802ED599}" type="slidenum">
              <a:rPr lang="en-US" smtClean="0"/>
              <a:t>4</a:t>
            </a:fld>
            <a:endParaRPr lang="en-US" dirty="0"/>
          </a:p>
        </p:txBody>
      </p:sp>
      <p:sp>
        <p:nvSpPr>
          <p:cNvPr id="3" name="Title 2"/>
          <p:cNvSpPr>
            <a:spLocks noGrp="1"/>
          </p:cNvSpPr>
          <p:nvPr>
            <p:ph type="title"/>
          </p:nvPr>
        </p:nvSpPr>
        <p:spPr/>
        <p:txBody>
          <a:bodyPr/>
          <a:lstStyle/>
          <a:p>
            <a:r>
              <a:rPr lang="en-IE" dirty="0"/>
              <a:t>Human Factors</a:t>
            </a:r>
          </a:p>
        </p:txBody>
      </p:sp>
      <p:sp>
        <p:nvSpPr>
          <p:cNvPr id="4" name="Text Placeholder 3"/>
          <p:cNvSpPr>
            <a:spLocks noGrp="1"/>
          </p:cNvSpPr>
          <p:nvPr>
            <p:ph type="body" sz="quarter" idx="13"/>
          </p:nvPr>
        </p:nvSpPr>
        <p:spPr>
          <a:xfrm>
            <a:off x="285450" y="1498599"/>
            <a:ext cx="9175037" cy="2536763"/>
          </a:xfrm>
        </p:spPr>
        <p:txBody>
          <a:bodyPr>
            <a:noAutofit/>
          </a:bodyPr>
          <a:lstStyle/>
          <a:p>
            <a:r>
              <a:rPr lang="en-IE" sz="2400" b="1" dirty="0"/>
              <a:t>What</a:t>
            </a:r>
          </a:p>
          <a:p>
            <a:pPr lvl="1"/>
            <a:r>
              <a:rPr lang="en-IE" sz="2400" dirty="0"/>
              <a:t>The practice of </a:t>
            </a:r>
            <a:r>
              <a:rPr lang="en-IE" sz="2400" b="1" dirty="0"/>
              <a:t>designing</a:t>
            </a:r>
            <a:r>
              <a:rPr lang="en-IE" sz="2400" dirty="0"/>
              <a:t> products, systems, or processes to take proper account of the </a:t>
            </a:r>
            <a:r>
              <a:rPr lang="en-IE" sz="2400" b="1" dirty="0"/>
              <a:t>interaction</a:t>
            </a:r>
            <a:r>
              <a:rPr lang="en-IE" sz="2400" dirty="0"/>
              <a:t> between them and the </a:t>
            </a:r>
            <a:r>
              <a:rPr lang="en-IE" sz="2400" b="1" dirty="0"/>
              <a:t>people who use them </a:t>
            </a:r>
            <a:r>
              <a:rPr lang="en-IE" sz="2400" dirty="0"/>
              <a:t>(ISO 6385)</a:t>
            </a:r>
          </a:p>
          <a:p>
            <a:pPr lvl="1"/>
            <a:r>
              <a:rPr lang="en-IE" sz="2400" dirty="0"/>
              <a:t>Applies theory, principles, data and methods to design in order to </a:t>
            </a:r>
            <a:r>
              <a:rPr lang="en-IE" sz="2400" b="1" dirty="0"/>
              <a:t>optimize human well-being and overall system performance</a:t>
            </a:r>
            <a:endParaRPr lang="en-US" sz="2400" b="1" dirty="0"/>
          </a:p>
        </p:txBody>
      </p:sp>
      <p:pic>
        <p:nvPicPr>
          <p:cNvPr id="5" name="Picture 4">
            <a:extLst>
              <a:ext uri="{FF2B5EF4-FFF2-40B4-BE49-F238E27FC236}">
                <a16:creationId xmlns:a16="http://schemas.microsoft.com/office/drawing/2014/main" id="{42CEDA55-2FDB-4BBD-81EF-4209B3533997}"/>
              </a:ext>
            </a:extLst>
          </p:cNvPr>
          <p:cNvPicPr>
            <a:picLocks noChangeAspect="1"/>
          </p:cNvPicPr>
          <p:nvPr/>
        </p:nvPicPr>
        <p:blipFill>
          <a:blip r:embed="rId3"/>
          <a:stretch>
            <a:fillRect/>
          </a:stretch>
        </p:blipFill>
        <p:spPr>
          <a:xfrm>
            <a:off x="9597071" y="3881764"/>
            <a:ext cx="1996283" cy="1419579"/>
          </a:xfrm>
          <a:prstGeom prst="rect">
            <a:avLst/>
          </a:prstGeom>
          <a:effectLst>
            <a:outerShdw blurRad="50800" dist="38100" dir="2700000" algn="tl" rotWithShape="0">
              <a:prstClr val="black">
                <a:alpha val="40000"/>
              </a:prstClr>
            </a:outerShdw>
            <a:softEdge rad="177800"/>
          </a:effectLst>
        </p:spPr>
      </p:pic>
      <p:pic>
        <p:nvPicPr>
          <p:cNvPr id="6" name="Picture 5">
            <a:extLst>
              <a:ext uri="{FF2B5EF4-FFF2-40B4-BE49-F238E27FC236}">
                <a16:creationId xmlns:a16="http://schemas.microsoft.com/office/drawing/2014/main" id="{7E963A3E-AB35-4A70-B0EF-E0E89ED8577C}"/>
              </a:ext>
            </a:extLst>
          </p:cNvPr>
          <p:cNvPicPr>
            <a:picLocks noChangeAspect="1"/>
          </p:cNvPicPr>
          <p:nvPr/>
        </p:nvPicPr>
        <p:blipFill>
          <a:blip r:embed="rId4"/>
          <a:stretch>
            <a:fillRect/>
          </a:stretch>
        </p:blipFill>
        <p:spPr>
          <a:xfrm>
            <a:off x="9597071" y="1794913"/>
            <a:ext cx="1982313" cy="1793842"/>
          </a:xfrm>
          <a:prstGeom prst="rect">
            <a:avLst/>
          </a:prstGeom>
          <a:effectLst>
            <a:softEdge rad="101600"/>
          </a:effectLst>
        </p:spPr>
      </p:pic>
      <p:sp>
        <p:nvSpPr>
          <p:cNvPr id="7" name="Rectangle 6">
            <a:extLst>
              <a:ext uri="{FF2B5EF4-FFF2-40B4-BE49-F238E27FC236}">
                <a16:creationId xmlns:a16="http://schemas.microsoft.com/office/drawing/2014/main" id="{C9820B4B-CF59-4913-A1E9-7CC0027C3098}"/>
              </a:ext>
            </a:extLst>
          </p:cNvPr>
          <p:cNvSpPr/>
          <p:nvPr/>
        </p:nvSpPr>
        <p:spPr>
          <a:xfrm>
            <a:off x="824337" y="4112129"/>
            <a:ext cx="8704442" cy="172084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lvl="1"/>
            <a:r>
              <a:rPr lang="en-US" sz="2400" dirty="0">
                <a:solidFill>
                  <a:schemeClr val="tx1"/>
                </a:solidFill>
              </a:rPr>
              <a:t>Understanding who the </a:t>
            </a:r>
            <a:r>
              <a:rPr lang="en-US" sz="2400" b="1" dirty="0">
                <a:solidFill>
                  <a:schemeClr val="tx1"/>
                </a:solidFill>
              </a:rPr>
              <a:t>users </a:t>
            </a:r>
            <a:r>
              <a:rPr lang="en-US" sz="2400" dirty="0">
                <a:solidFill>
                  <a:schemeClr val="tx1"/>
                </a:solidFill>
              </a:rPr>
              <a:t>of the technology are </a:t>
            </a:r>
            <a:r>
              <a:rPr lang="en-US" sz="2400" b="1" dirty="0">
                <a:solidFill>
                  <a:schemeClr val="tx1"/>
                </a:solidFill>
              </a:rPr>
              <a:t>as people</a:t>
            </a:r>
            <a:r>
              <a:rPr lang="en-US" sz="2400" dirty="0">
                <a:solidFill>
                  <a:schemeClr val="tx1"/>
                </a:solidFill>
              </a:rPr>
              <a:t>:</a:t>
            </a:r>
          </a:p>
          <a:p>
            <a:pPr marL="887015" lvl="1" indent="-342900">
              <a:buFont typeface="Arial" panose="020B0604020202020204" pitchFamily="34" charset="0"/>
              <a:buChar char="•"/>
            </a:pPr>
            <a:r>
              <a:rPr lang="en-US" sz="2000" b="1" dirty="0">
                <a:solidFill>
                  <a:schemeClr val="tx1"/>
                </a:solidFill>
              </a:rPr>
              <a:t>Needs</a:t>
            </a:r>
          </a:p>
          <a:p>
            <a:pPr marL="887015" lvl="1" indent="-342900">
              <a:buFont typeface="Arial" panose="020B0604020202020204" pitchFamily="34" charset="0"/>
              <a:buChar char="•"/>
            </a:pPr>
            <a:r>
              <a:rPr lang="en-US" sz="2000" dirty="0">
                <a:solidFill>
                  <a:schemeClr val="tx1"/>
                </a:solidFill>
              </a:rPr>
              <a:t>Preferences, </a:t>
            </a:r>
            <a:r>
              <a:rPr lang="en-US" sz="2000" b="1" dirty="0">
                <a:solidFill>
                  <a:schemeClr val="tx1"/>
                </a:solidFill>
              </a:rPr>
              <a:t>values and acceptability</a:t>
            </a:r>
          </a:p>
          <a:p>
            <a:pPr marL="887015" lvl="1" indent="-342900">
              <a:buFont typeface="Arial" panose="020B0604020202020204" pitchFamily="34" charset="0"/>
              <a:buChar char="•"/>
            </a:pPr>
            <a:r>
              <a:rPr lang="en-US" sz="2000" b="1" dirty="0">
                <a:solidFill>
                  <a:schemeClr val="tx1"/>
                </a:solidFill>
              </a:rPr>
              <a:t>Ability</a:t>
            </a:r>
            <a:r>
              <a:rPr lang="en-US" sz="2000" dirty="0">
                <a:solidFill>
                  <a:schemeClr val="tx1"/>
                </a:solidFill>
              </a:rPr>
              <a:t> (cognitive, motor, vision, hearing..)</a:t>
            </a:r>
          </a:p>
          <a:p>
            <a:pPr marL="887015" lvl="1" indent="-342900">
              <a:buFont typeface="Arial" panose="020B0604020202020204" pitchFamily="34" charset="0"/>
              <a:buChar char="•"/>
            </a:pPr>
            <a:r>
              <a:rPr lang="en-US" sz="2000" b="1" dirty="0">
                <a:solidFill>
                  <a:schemeClr val="tx1"/>
                </a:solidFill>
              </a:rPr>
              <a:t>Motivation </a:t>
            </a:r>
          </a:p>
        </p:txBody>
      </p:sp>
    </p:spTree>
    <p:extLst>
      <p:ext uri="{BB962C8B-B14F-4D97-AF65-F5344CB8AC3E}">
        <p14:creationId xmlns:p14="http://schemas.microsoft.com/office/powerpoint/2010/main" val="3983059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523406C-6804-EA43-99CD-93EF802ED599}" type="slidenum">
              <a:rPr lang="en-US" smtClean="0"/>
              <a:t>5</a:t>
            </a:fld>
            <a:endParaRPr lang="en-US" dirty="0"/>
          </a:p>
        </p:txBody>
      </p:sp>
      <p:sp>
        <p:nvSpPr>
          <p:cNvPr id="3" name="Title 2"/>
          <p:cNvSpPr>
            <a:spLocks noGrp="1"/>
          </p:cNvSpPr>
          <p:nvPr>
            <p:ph type="title"/>
          </p:nvPr>
        </p:nvSpPr>
        <p:spPr/>
        <p:txBody>
          <a:bodyPr/>
          <a:lstStyle/>
          <a:p>
            <a:r>
              <a:rPr lang="en-IE" dirty="0"/>
              <a:t>Human Factors</a:t>
            </a:r>
          </a:p>
        </p:txBody>
      </p:sp>
      <p:sp>
        <p:nvSpPr>
          <p:cNvPr id="4" name="Text Placeholder 3"/>
          <p:cNvSpPr>
            <a:spLocks noGrp="1"/>
          </p:cNvSpPr>
          <p:nvPr>
            <p:ph type="body" sz="quarter" idx="13"/>
          </p:nvPr>
        </p:nvSpPr>
        <p:spPr>
          <a:xfrm>
            <a:off x="285450" y="1498599"/>
            <a:ext cx="9175037" cy="4564743"/>
          </a:xfrm>
        </p:spPr>
        <p:txBody>
          <a:bodyPr>
            <a:noAutofit/>
          </a:bodyPr>
          <a:lstStyle/>
          <a:p>
            <a:r>
              <a:rPr lang="en-IE" sz="2400" b="1" dirty="0"/>
              <a:t>Why</a:t>
            </a:r>
          </a:p>
          <a:p>
            <a:pPr lvl="1"/>
            <a:r>
              <a:rPr lang="en-IE" sz="2400" dirty="0"/>
              <a:t>Enhance product usability and address user/stakeholder acceptability</a:t>
            </a:r>
          </a:p>
          <a:p>
            <a:r>
              <a:rPr lang="en-US" sz="2400" b="1" dirty="0"/>
              <a:t>How</a:t>
            </a:r>
          </a:p>
          <a:p>
            <a:pPr lvl="1"/>
            <a:r>
              <a:rPr lang="en-US" sz="2400" b="1" dirty="0"/>
              <a:t>Stakeholder involvement &amp; Use of Community of Practice (COP)</a:t>
            </a:r>
          </a:p>
          <a:p>
            <a:pPr lvl="1"/>
            <a:r>
              <a:rPr lang="en-US" sz="2400" b="1" dirty="0"/>
              <a:t>Find out about end users </a:t>
            </a:r>
            <a:r>
              <a:rPr lang="en-US" sz="2400" dirty="0"/>
              <a:t>and other stakeholders (interviews, observations, personae, requirements definition)</a:t>
            </a:r>
          </a:p>
          <a:p>
            <a:pPr lvl="1"/>
            <a:r>
              <a:rPr lang="en-US" sz="2400" b="1" dirty="0"/>
              <a:t>Design and evaluate with end users and other stakeholders </a:t>
            </a:r>
            <a:r>
              <a:rPr lang="en-US" sz="2400" dirty="0"/>
              <a:t>(participatory evaluation, co-design)</a:t>
            </a:r>
          </a:p>
        </p:txBody>
      </p:sp>
      <p:pic>
        <p:nvPicPr>
          <p:cNvPr id="7" name="Picture 6">
            <a:extLst>
              <a:ext uri="{FF2B5EF4-FFF2-40B4-BE49-F238E27FC236}">
                <a16:creationId xmlns:a16="http://schemas.microsoft.com/office/drawing/2014/main" id="{804A6FF3-E325-4DCD-9FAC-4A9C5E36328C}"/>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9191051" y="1682248"/>
            <a:ext cx="2388333" cy="1343980"/>
          </a:xfrm>
          <a:prstGeom prst="rect">
            <a:avLst/>
          </a:prstGeom>
        </p:spPr>
      </p:pic>
    </p:spTree>
    <p:extLst>
      <p:ext uri="{BB962C8B-B14F-4D97-AF65-F5344CB8AC3E}">
        <p14:creationId xmlns:p14="http://schemas.microsoft.com/office/powerpoint/2010/main" val="2729286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3523406C-6804-EA43-99CD-93EF802ED599}" type="slidenum">
              <a:rPr lang="en-US" smtClean="0"/>
              <a:pPr/>
              <a:t>6</a:t>
            </a:fld>
            <a:endParaRPr lang="en-US" dirty="0"/>
          </a:p>
        </p:txBody>
      </p:sp>
      <p:sp>
        <p:nvSpPr>
          <p:cNvPr id="3" name="Content Placeholder 2"/>
          <p:cNvSpPr>
            <a:spLocks noGrp="1"/>
          </p:cNvSpPr>
          <p:nvPr>
            <p:ph sz="quarter" idx="11"/>
          </p:nvPr>
        </p:nvSpPr>
        <p:spPr/>
        <p:txBody>
          <a:bodyPr/>
          <a:lstStyle/>
          <a:p>
            <a:r>
              <a:rPr lang="en-US" dirty="0"/>
              <a:t>Overview of Research Project</a:t>
            </a:r>
          </a:p>
        </p:txBody>
      </p:sp>
    </p:spTree>
    <p:extLst>
      <p:ext uri="{BB962C8B-B14F-4D97-AF65-F5344CB8AC3E}">
        <p14:creationId xmlns:p14="http://schemas.microsoft.com/office/powerpoint/2010/main" val="3179910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450639" y="1498600"/>
            <a:ext cx="5356997" cy="4445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sp>
        <p:nvSpPr>
          <p:cNvPr id="2" name="Slide Number Placeholder 1"/>
          <p:cNvSpPr>
            <a:spLocks noGrp="1"/>
          </p:cNvSpPr>
          <p:nvPr>
            <p:ph type="sldNum" sz="quarter" idx="12"/>
          </p:nvPr>
        </p:nvSpPr>
        <p:spPr/>
        <p:txBody>
          <a:bodyPr/>
          <a:lstStyle/>
          <a:p>
            <a:fld id="{3523406C-6804-EA43-99CD-93EF802ED599}" type="slidenum">
              <a:rPr lang="en-US" smtClean="0"/>
              <a:t>7</a:t>
            </a:fld>
            <a:endParaRPr lang="en-US" dirty="0"/>
          </a:p>
        </p:txBody>
      </p:sp>
      <p:sp>
        <p:nvSpPr>
          <p:cNvPr id="3" name="Title 2"/>
          <p:cNvSpPr>
            <a:spLocks noGrp="1"/>
          </p:cNvSpPr>
          <p:nvPr>
            <p:ph type="title"/>
          </p:nvPr>
        </p:nvSpPr>
        <p:spPr/>
        <p:txBody>
          <a:bodyPr/>
          <a:lstStyle/>
          <a:p>
            <a:r>
              <a:rPr lang="en-IE" dirty="0"/>
              <a:t>Project Background</a:t>
            </a:r>
          </a:p>
        </p:txBody>
      </p:sp>
      <p:sp>
        <p:nvSpPr>
          <p:cNvPr id="4" name="Text Placeholder 3"/>
          <p:cNvSpPr>
            <a:spLocks noGrp="1"/>
          </p:cNvSpPr>
          <p:nvPr>
            <p:ph type="body" sz="quarter" idx="13"/>
          </p:nvPr>
        </p:nvSpPr>
        <p:spPr>
          <a:xfrm>
            <a:off x="285451" y="1498600"/>
            <a:ext cx="6165188" cy="4306888"/>
          </a:xfrm>
        </p:spPr>
        <p:txBody>
          <a:bodyPr>
            <a:normAutofit/>
          </a:bodyPr>
          <a:lstStyle/>
          <a:p>
            <a:r>
              <a:rPr lang="en-GB" sz="2400" dirty="0"/>
              <a:t>The </a:t>
            </a:r>
            <a:r>
              <a:rPr lang="en-GB" sz="2400" b="1" dirty="0"/>
              <a:t>participatory design </a:t>
            </a:r>
            <a:r>
              <a:rPr lang="en-GB" sz="2400" dirty="0"/>
              <a:t>and evaluation of new technology to </a:t>
            </a:r>
            <a:r>
              <a:rPr lang="en-GB" sz="2400" b="1" dirty="0"/>
              <a:t>enable independent living, social participation </a:t>
            </a:r>
            <a:r>
              <a:rPr lang="en-GB" sz="2400" dirty="0"/>
              <a:t>and </a:t>
            </a:r>
            <a:r>
              <a:rPr lang="en-GB" sz="2400" b="1" dirty="0"/>
              <a:t>quality of life </a:t>
            </a:r>
            <a:r>
              <a:rPr lang="en-GB" sz="2400" dirty="0"/>
              <a:t>for </a:t>
            </a:r>
            <a:r>
              <a:rPr lang="en-GB" sz="2400" b="1" dirty="0"/>
              <a:t>older people </a:t>
            </a:r>
            <a:r>
              <a:rPr lang="en-GB" sz="2400" dirty="0"/>
              <a:t>domicile in</a:t>
            </a:r>
            <a:r>
              <a:rPr lang="en-GB" sz="2400" b="1" dirty="0"/>
              <a:t> residential homes and/or assistive living communities</a:t>
            </a:r>
          </a:p>
          <a:p>
            <a:r>
              <a:rPr lang="en-GB" sz="2400" b="1" dirty="0"/>
              <a:t>Resident technology and experience</a:t>
            </a:r>
          </a:p>
          <a:p>
            <a:r>
              <a:rPr lang="en-GB" sz="2400" b="1" dirty="0"/>
              <a:t>Consider technology for other actors</a:t>
            </a:r>
          </a:p>
          <a:p>
            <a:r>
              <a:rPr lang="en-GB" sz="2400" b="1" dirty="0">
                <a:solidFill>
                  <a:schemeClr val="accent4">
                    <a:lumMod val="50000"/>
                  </a:schemeClr>
                </a:solidFill>
              </a:rPr>
              <a:t>Industry/Academia collaboration</a:t>
            </a:r>
            <a:br>
              <a:rPr lang="en-GB" sz="2400" dirty="0">
                <a:solidFill>
                  <a:schemeClr val="accent4">
                    <a:lumMod val="50000"/>
                  </a:schemeClr>
                </a:solidFill>
              </a:rPr>
            </a:br>
            <a:r>
              <a:rPr lang="en-GB" sz="2400" dirty="0">
                <a:solidFill>
                  <a:schemeClr val="accent4">
                    <a:lumMod val="50000"/>
                  </a:schemeClr>
                </a:solidFill>
              </a:rPr>
              <a:t>- Trinity College Dublin, Ireland</a:t>
            </a:r>
            <a:br>
              <a:rPr lang="en-GB" sz="2400" dirty="0">
                <a:solidFill>
                  <a:schemeClr val="accent4">
                    <a:lumMod val="50000"/>
                  </a:schemeClr>
                </a:solidFill>
              </a:rPr>
            </a:br>
            <a:r>
              <a:rPr lang="en-GB" sz="2400" dirty="0">
                <a:solidFill>
                  <a:schemeClr val="accent4">
                    <a:lumMod val="50000"/>
                  </a:schemeClr>
                </a:solidFill>
              </a:rPr>
              <a:t>- </a:t>
            </a:r>
            <a:r>
              <a:rPr lang="en-GB" sz="2400" dirty="0" err="1">
                <a:solidFill>
                  <a:schemeClr val="accent4">
                    <a:lumMod val="50000"/>
                  </a:schemeClr>
                </a:solidFill>
              </a:rPr>
              <a:t>Oneview</a:t>
            </a:r>
            <a:r>
              <a:rPr lang="en-GB" sz="2400" dirty="0">
                <a:solidFill>
                  <a:schemeClr val="accent4">
                    <a:lumMod val="50000"/>
                  </a:schemeClr>
                </a:solidFill>
              </a:rPr>
              <a:t> Healthcare, Ireland</a:t>
            </a:r>
          </a:p>
          <a:p>
            <a:endParaRPr lang="en-GB" sz="2000" b="1" dirty="0"/>
          </a:p>
        </p:txBody>
      </p:sp>
      <p:pic>
        <p:nvPicPr>
          <p:cNvPr id="6" name="Picture 5"/>
          <p:cNvPicPr>
            <a:picLocks noChangeAspect="1"/>
          </p:cNvPicPr>
          <p:nvPr/>
        </p:nvPicPr>
        <p:blipFill>
          <a:blip r:embed="rId3"/>
          <a:stretch>
            <a:fillRect/>
          </a:stretch>
        </p:blipFill>
        <p:spPr>
          <a:xfrm>
            <a:off x="8199151" y="2658527"/>
            <a:ext cx="1905626" cy="2687960"/>
          </a:xfrm>
          <a:prstGeom prst="rect">
            <a:avLst/>
          </a:prstGeom>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6676" y="4041404"/>
            <a:ext cx="1659877" cy="15829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79582" y="1876619"/>
            <a:ext cx="1586910" cy="18455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39777" y="1867094"/>
            <a:ext cx="1441821" cy="1822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35082" y="3842597"/>
            <a:ext cx="1628302" cy="18143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58799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3523406C-6804-EA43-99CD-93EF802ED599}" type="slidenum">
              <a:rPr lang="en-US" smtClean="0"/>
              <a:pPr/>
              <a:t>8</a:t>
            </a:fld>
            <a:endParaRPr lang="en-US" dirty="0"/>
          </a:p>
        </p:txBody>
      </p:sp>
      <p:sp>
        <p:nvSpPr>
          <p:cNvPr id="3" name="Content Placeholder 2"/>
          <p:cNvSpPr>
            <a:spLocks noGrp="1"/>
          </p:cNvSpPr>
          <p:nvPr>
            <p:ph sz="quarter" idx="11"/>
          </p:nvPr>
        </p:nvSpPr>
        <p:spPr/>
        <p:txBody>
          <a:bodyPr/>
          <a:lstStyle/>
          <a:p>
            <a:r>
              <a:rPr lang="en-US" dirty="0"/>
              <a:t>Underpinning </a:t>
            </a:r>
            <a:br>
              <a:rPr lang="en-US" dirty="0"/>
            </a:br>
            <a:r>
              <a:rPr lang="en-US" dirty="0"/>
              <a:t>Concepts</a:t>
            </a:r>
          </a:p>
        </p:txBody>
      </p:sp>
    </p:spTree>
    <p:extLst>
      <p:ext uri="{BB962C8B-B14F-4D97-AF65-F5344CB8AC3E}">
        <p14:creationId xmlns:p14="http://schemas.microsoft.com/office/powerpoint/2010/main" val="2126152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523406C-6804-EA43-99CD-93EF802ED599}" type="slidenum">
              <a:rPr lang="en-US" smtClean="0"/>
              <a:t>9</a:t>
            </a:fld>
            <a:endParaRPr lang="en-US" dirty="0"/>
          </a:p>
        </p:txBody>
      </p:sp>
      <p:sp>
        <p:nvSpPr>
          <p:cNvPr id="3" name="Title 2"/>
          <p:cNvSpPr>
            <a:spLocks noGrp="1"/>
          </p:cNvSpPr>
          <p:nvPr>
            <p:ph type="title"/>
          </p:nvPr>
        </p:nvSpPr>
        <p:spPr/>
        <p:txBody>
          <a:bodyPr/>
          <a:lstStyle/>
          <a:p>
            <a:r>
              <a:rPr lang="en-IE" dirty="0"/>
              <a:t>Underpinning Theory &amp; Concepts</a:t>
            </a:r>
          </a:p>
        </p:txBody>
      </p:sp>
      <p:sp>
        <p:nvSpPr>
          <p:cNvPr id="4" name="Text Placeholder 3"/>
          <p:cNvSpPr>
            <a:spLocks noGrp="1"/>
          </p:cNvSpPr>
          <p:nvPr>
            <p:ph type="body" sz="quarter" idx="13"/>
          </p:nvPr>
        </p:nvSpPr>
        <p:spPr>
          <a:xfrm>
            <a:off x="8007460" y="1407886"/>
            <a:ext cx="3836197" cy="4063999"/>
          </a:xfrm>
          <a:solidFill>
            <a:schemeClr val="bg1"/>
          </a:solidFill>
          <a:ln>
            <a:solidFill>
              <a:schemeClr val="accent1"/>
            </a:solidFill>
          </a:ln>
        </p:spPr>
        <p:txBody>
          <a:bodyPr>
            <a:noAutofit/>
          </a:bodyPr>
          <a:lstStyle/>
          <a:p>
            <a:pPr marL="0" indent="0">
              <a:buNone/>
            </a:pPr>
            <a:r>
              <a:rPr lang="en-GB" sz="2400" b="1" dirty="0">
                <a:latin typeface="Calibri" panose="020F0502020204030204" pitchFamily="34" charset="0"/>
              </a:rPr>
              <a:t>Theory</a:t>
            </a:r>
          </a:p>
          <a:p>
            <a:r>
              <a:rPr lang="en-GB" sz="2400" b="1" dirty="0"/>
              <a:t>Wellness (biopsychosocial)</a:t>
            </a:r>
          </a:p>
          <a:p>
            <a:r>
              <a:rPr lang="en-GB" sz="2400" dirty="0"/>
              <a:t>Relational autonomy</a:t>
            </a:r>
          </a:p>
          <a:p>
            <a:r>
              <a:rPr lang="en-GB" sz="2400" b="1" dirty="0"/>
              <a:t>Relationship centred care</a:t>
            </a:r>
          </a:p>
          <a:p>
            <a:r>
              <a:rPr lang="en-GB" sz="2400" b="1" dirty="0"/>
              <a:t>Social connection </a:t>
            </a:r>
            <a:r>
              <a:rPr lang="en-GB" sz="2400" dirty="0"/>
              <a:t>and community</a:t>
            </a:r>
          </a:p>
          <a:p>
            <a:r>
              <a:rPr lang="en-GB" sz="2400" dirty="0"/>
              <a:t>Self management</a:t>
            </a:r>
          </a:p>
          <a:p>
            <a:r>
              <a:rPr lang="en-GB" sz="2400" b="1" dirty="0"/>
              <a:t>Ability</a:t>
            </a:r>
          </a:p>
          <a:p>
            <a:r>
              <a:rPr lang="en-GB" sz="2400" b="1" dirty="0"/>
              <a:t>Ethics/rights</a:t>
            </a:r>
          </a:p>
          <a:p>
            <a:pPr marL="0" indent="0">
              <a:buNone/>
            </a:pPr>
            <a:endParaRPr lang="en-GB" sz="2400" dirty="0"/>
          </a:p>
        </p:txBody>
      </p:sp>
      <p:sp>
        <p:nvSpPr>
          <p:cNvPr id="5" name="Rectangle 4"/>
          <p:cNvSpPr/>
          <p:nvPr/>
        </p:nvSpPr>
        <p:spPr>
          <a:xfrm>
            <a:off x="678503" y="1407886"/>
            <a:ext cx="3599583" cy="404585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IE" sz="2400" b="1" dirty="0">
                <a:solidFill>
                  <a:sysClr val="windowText" lastClr="000000"/>
                </a:solidFill>
              </a:rPr>
              <a:t>Ageing &amp; Lived Experience</a:t>
            </a:r>
          </a:p>
          <a:p>
            <a:pPr marL="342900" indent="-342900">
              <a:buFont typeface="Arial" panose="020B0604020202020204" pitchFamily="34" charset="0"/>
              <a:buChar char="•"/>
            </a:pPr>
            <a:r>
              <a:rPr lang="en-US" sz="2400" dirty="0">
                <a:solidFill>
                  <a:schemeClr val="tx1"/>
                </a:solidFill>
              </a:rPr>
              <a:t>Ageing is a normal part of life</a:t>
            </a:r>
          </a:p>
          <a:p>
            <a:pPr marL="342900" indent="-342900">
              <a:buFont typeface="Arial" panose="020B0604020202020204" pitchFamily="34" charset="0"/>
              <a:buChar char="•"/>
            </a:pPr>
            <a:r>
              <a:rPr lang="en-US" sz="2400" dirty="0">
                <a:solidFill>
                  <a:schemeClr val="tx1"/>
                </a:solidFill>
              </a:rPr>
              <a:t>Spanning </a:t>
            </a:r>
            <a:r>
              <a:rPr lang="en-US" sz="2400" b="1" dirty="0">
                <a:solidFill>
                  <a:schemeClr val="tx1"/>
                </a:solidFill>
              </a:rPr>
              <a:t>3 to 4 </a:t>
            </a:r>
            <a:r>
              <a:rPr lang="en-US" sz="2400" dirty="0">
                <a:solidFill>
                  <a:schemeClr val="tx1"/>
                </a:solidFill>
              </a:rPr>
              <a:t>decades</a:t>
            </a:r>
          </a:p>
          <a:p>
            <a:pPr marL="342900" indent="-342900">
              <a:buFont typeface="Arial" panose="020B0604020202020204" pitchFamily="34" charset="0"/>
              <a:buChar char="•"/>
            </a:pPr>
            <a:r>
              <a:rPr lang="en-IE" sz="2400" dirty="0">
                <a:solidFill>
                  <a:sysClr val="windowText" lastClr="000000"/>
                </a:solidFill>
              </a:rPr>
              <a:t>Meaningful and purposeful </a:t>
            </a:r>
          </a:p>
          <a:p>
            <a:pPr marL="342900" indent="-342900">
              <a:buFont typeface="Arial" panose="020B0604020202020204" pitchFamily="34" charset="0"/>
              <a:buChar char="•"/>
            </a:pPr>
            <a:r>
              <a:rPr lang="en-IE" sz="2400" b="1" dirty="0">
                <a:solidFill>
                  <a:sysClr val="windowText" lastClr="000000"/>
                </a:solidFill>
              </a:rPr>
              <a:t>Quality of life</a:t>
            </a:r>
          </a:p>
          <a:p>
            <a:pPr marL="342900" indent="-342900">
              <a:buFont typeface="Arial" panose="020B0604020202020204" pitchFamily="34" charset="0"/>
              <a:buChar char="•"/>
            </a:pPr>
            <a:r>
              <a:rPr lang="en-IE" sz="2400" b="1" dirty="0">
                <a:solidFill>
                  <a:sysClr val="windowText" lastClr="000000"/>
                </a:solidFill>
              </a:rPr>
              <a:t>Wellness</a:t>
            </a:r>
          </a:p>
          <a:p>
            <a:pPr marL="342900" indent="-342900">
              <a:buFont typeface="Arial" panose="020B0604020202020204" pitchFamily="34" charset="0"/>
              <a:buChar char="•"/>
            </a:pPr>
            <a:r>
              <a:rPr lang="en-IE" sz="2400" dirty="0">
                <a:solidFill>
                  <a:sysClr val="windowText" lastClr="000000"/>
                </a:solidFill>
              </a:rPr>
              <a:t>Social participation</a:t>
            </a:r>
          </a:p>
        </p:txBody>
      </p:sp>
      <p:pic>
        <p:nvPicPr>
          <p:cNvPr id="8" name="Picture 7">
            <a:extLst>
              <a:ext uri="{FF2B5EF4-FFF2-40B4-BE49-F238E27FC236}">
                <a16:creationId xmlns:a16="http://schemas.microsoft.com/office/drawing/2014/main" id="{A967814A-1152-4D3D-89FA-C4BF02BB4AEF}"/>
              </a:ext>
            </a:extLst>
          </p:cNvPr>
          <p:cNvPicPr>
            <a:picLocks noChangeAspect="1"/>
          </p:cNvPicPr>
          <p:nvPr/>
        </p:nvPicPr>
        <p:blipFill>
          <a:blip r:embed="rId3"/>
          <a:stretch>
            <a:fillRect/>
          </a:stretch>
        </p:blipFill>
        <p:spPr>
          <a:xfrm>
            <a:off x="4757858" y="2287458"/>
            <a:ext cx="2937092" cy="2088599"/>
          </a:xfrm>
          <a:prstGeom prst="rect">
            <a:avLst/>
          </a:prstGeom>
          <a:effectLst>
            <a:outerShdw blurRad="50800" dist="38100" dir="2700000" algn="tl" rotWithShape="0">
              <a:prstClr val="black">
                <a:alpha val="40000"/>
              </a:prstClr>
            </a:outerShdw>
            <a:softEdge rad="177800"/>
          </a:effectLst>
        </p:spPr>
      </p:pic>
    </p:spTree>
    <p:extLst>
      <p:ext uri="{BB962C8B-B14F-4D97-AF65-F5344CB8AC3E}">
        <p14:creationId xmlns:p14="http://schemas.microsoft.com/office/powerpoint/2010/main" val="1959488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523406C-6804-EA43-99CD-93EF802ED599}" type="slidenum">
              <a:rPr lang="en-US" smtClean="0"/>
              <a:t>10</a:t>
            </a:fld>
            <a:endParaRPr lang="en-US" dirty="0"/>
          </a:p>
        </p:txBody>
      </p:sp>
      <p:sp>
        <p:nvSpPr>
          <p:cNvPr id="3" name="Title 2"/>
          <p:cNvSpPr>
            <a:spLocks noGrp="1"/>
          </p:cNvSpPr>
          <p:nvPr>
            <p:ph type="title"/>
          </p:nvPr>
        </p:nvSpPr>
        <p:spPr/>
        <p:txBody>
          <a:bodyPr/>
          <a:lstStyle/>
          <a:p>
            <a:r>
              <a:rPr lang="en-IE" dirty="0"/>
              <a:t>Biopsychosocial Models of Health &amp; Wellness</a:t>
            </a:r>
          </a:p>
        </p:txBody>
      </p:sp>
      <p:sp>
        <p:nvSpPr>
          <p:cNvPr id="9" name="Text Placeholder 3">
            <a:extLst>
              <a:ext uri="{FF2B5EF4-FFF2-40B4-BE49-F238E27FC236}">
                <a16:creationId xmlns:a16="http://schemas.microsoft.com/office/drawing/2014/main" id="{A537C34A-6A62-44F7-B97B-792769F2D342}"/>
              </a:ext>
            </a:extLst>
          </p:cNvPr>
          <p:cNvSpPr txBox="1">
            <a:spLocks/>
          </p:cNvSpPr>
          <p:nvPr/>
        </p:nvSpPr>
        <p:spPr>
          <a:xfrm>
            <a:off x="285450" y="1498600"/>
            <a:ext cx="5636379" cy="3405170"/>
          </a:xfrm>
          <a:prstGeom prst="rect">
            <a:avLst/>
          </a:prstGeom>
          <a:ln>
            <a:solidFill>
              <a:schemeClr val="accent1"/>
            </a:solidFill>
          </a:ln>
        </p:spPr>
        <p:txBody>
          <a:bodyPr vert="horz" lIns="108823" tIns="54411" rIns="108823" bIns="54411" rtlCol="0">
            <a:normAutofit/>
          </a:bodyPr>
          <a:lstStyle>
            <a:lvl1pPr marL="228600" indent="-228600" algn="l" defTabSz="544115" rtl="0" eaLnBrk="1" latinLnBrk="0" hangingPunct="1">
              <a:spcBef>
                <a:spcPct val="20000"/>
              </a:spcBef>
              <a:buClr>
                <a:schemeClr val="tx1"/>
              </a:buClr>
              <a:buSzPct val="80000"/>
              <a:buFont typeface="Arial"/>
              <a:buChar char="•"/>
              <a:defRPr sz="2200" b="0" i="0" kern="1200">
                <a:solidFill>
                  <a:schemeClr val="tx1"/>
                </a:solidFill>
                <a:latin typeface="Calibri Light"/>
                <a:ea typeface="+mn-ea"/>
                <a:cs typeface="Calibri Light"/>
              </a:defRPr>
            </a:lvl1pPr>
            <a:lvl2pPr marL="884188" indent="-340072"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2pPr>
            <a:lvl3pPr marL="1360289"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3pPr>
            <a:lvl4pPr marL="1904405"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4pPr>
            <a:lvl5pPr marL="2448520"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5pPr>
            <a:lvl6pPr marL="2992636" indent="-272058" algn="l" defTabSz="544115" rtl="0" eaLnBrk="1" latinLnBrk="0" hangingPunct="1">
              <a:spcBef>
                <a:spcPct val="20000"/>
              </a:spcBef>
              <a:buFont typeface="Arial"/>
              <a:buChar char="•"/>
              <a:defRPr sz="2400" kern="1200">
                <a:solidFill>
                  <a:schemeClr val="tx1"/>
                </a:solidFill>
                <a:latin typeface="+mn-lt"/>
                <a:ea typeface="+mn-ea"/>
                <a:cs typeface="+mn-cs"/>
              </a:defRPr>
            </a:lvl6pPr>
            <a:lvl7pPr marL="3536751" indent="-272058" algn="l" defTabSz="544115" rtl="0" eaLnBrk="1" latinLnBrk="0" hangingPunct="1">
              <a:spcBef>
                <a:spcPct val="20000"/>
              </a:spcBef>
              <a:buFont typeface="Arial"/>
              <a:buChar char="•"/>
              <a:defRPr sz="2400" kern="1200">
                <a:solidFill>
                  <a:schemeClr val="tx1"/>
                </a:solidFill>
                <a:latin typeface="+mn-lt"/>
                <a:ea typeface="+mn-ea"/>
                <a:cs typeface="+mn-cs"/>
              </a:defRPr>
            </a:lvl7pPr>
            <a:lvl8pPr marL="4080868" indent="-272058" algn="l" defTabSz="544115" rtl="0" eaLnBrk="1" latinLnBrk="0" hangingPunct="1">
              <a:spcBef>
                <a:spcPct val="20000"/>
              </a:spcBef>
              <a:buFont typeface="Arial"/>
              <a:buChar char="•"/>
              <a:defRPr sz="2400" kern="1200">
                <a:solidFill>
                  <a:schemeClr val="tx1"/>
                </a:solidFill>
                <a:latin typeface="+mn-lt"/>
                <a:ea typeface="+mn-ea"/>
                <a:cs typeface="+mn-cs"/>
              </a:defRPr>
            </a:lvl8pPr>
            <a:lvl9pPr marL="4624983" indent="-272058" algn="l" defTabSz="544115" rtl="0" eaLnBrk="1" latinLnBrk="0" hangingPunct="1">
              <a:spcBef>
                <a:spcPct val="20000"/>
              </a:spcBef>
              <a:buFont typeface="Arial"/>
              <a:buChar char="•"/>
              <a:defRPr sz="2400" kern="1200">
                <a:solidFill>
                  <a:schemeClr val="tx1"/>
                </a:solidFill>
                <a:latin typeface="+mn-lt"/>
                <a:ea typeface="+mn-ea"/>
                <a:cs typeface="+mn-cs"/>
              </a:defRPr>
            </a:lvl9pPr>
          </a:lstStyle>
          <a:p>
            <a:r>
              <a:rPr lang="en-IE" sz="2400" dirty="0"/>
              <a:t>Emphasize the </a:t>
            </a:r>
            <a:r>
              <a:rPr lang="en-IE" sz="2400" b="1" dirty="0"/>
              <a:t>varied determinants</a:t>
            </a:r>
            <a:r>
              <a:rPr lang="en-IE" sz="2400" dirty="0"/>
              <a:t> of wellbeing (Engel, 1977; </a:t>
            </a:r>
            <a:r>
              <a:rPr lang="en-IE" sz="2400" dirty="0" err="1"/>
              <a:t>Havelka</a:t>
            </a:r>
            <a:r>
              <a:rPr lang="en-IE" sz="2400" dirty="0"/>
              <a:t>, </a:t>
            </a:r>
            <a:r>
              <a:rPr lang="en-IE" sz="2400" dirty="0" err="1"/>
              <a:t>Lucanin</a:t>
            </a:r>
            <a:r>
              <a:rPr lang="en-IE" sz="2400" dirty="0"/>
              <a:t> &amp; </a:t>
            </a:r>
            <a:r>
              <a:rPr lang="en-IE" sz="2400" dirty="0" err="1"/>
              <a:t>Lucanin</a:t>
            </a:r>
            <a:r>
              <a:rPr lang="en-IE" sz="2400" dirty="0"/>
              <a:t>, 2009) </a:t>
            </a:r>
          </a:p>
          <a:p>
            <a:pPr lvl="1"/>
            <a:r>
              <a:rPr lang="en-IE" sz="2400" b="1" dirty="0"/>
              <a:t>Medical</a:t>
            </a:r>
          </a:p>
          <a:p>
            <a:pPr lvl="1"/>
            <a:r>
              <a:rPr lang="en-IE" sz="2400" b="1" dirty="0"/>
              <a:t>Psychological</a:t>
            </a:r>
          </a:p>
          <a:p>
            <a:pPr lvl="1"/>
            <a:r>
              <a:rPr lang="en-IE" sz="2400" b="1" dirty="0"/>
              <a:t>Family </a:t>
            </a:r>
          </a:p>
          <a:p>
            <a:pPr lvl="1"/>
            <a:r>
              <a:rPr lang="en-IE" sz="2400" b="1" dirty="0"/>
              <a:t>Social factors</a:t>
            </a:r>
            <a:endParaRPr lang="en-GB" sz="2400" b="1" dirty="0"/>
          </a:p>
        </p:txBody>
      </p:sp>
      <p:pic>
        <p:nvPicPr>
          <p:cNvPr id="6" name="Picture 5">
            <a:extLst>
              <a:ext uri="{FF2B5EF4-FFF2-40B4-BE49-F238E27FC236}">
                <a16:creationId xmlns:a16="http://schemas.microsoft.com/office/drawing/2014/main" id="{9C4487BA-FFDD-48D3-B905-556892203EB3}"/>
              </a:ext>
            </a:extLst>
          </p:cNvPr>
          <p:cNvPicPr/>
          <p:nvPr/>
        </p:nvPicPr>
        <p:blipFill>
          <a:blip r:embed="rId3">
            <a:extLst>
              <a:ext uri="{28A0092B-C50C-407E-A947-70E740481C1C}">
                <a14:useLocalDpi xmlns:a14="http://schemas.microsoft.com/office/drawing/2010/main" val="0"/>
              </a:ext>
            </a:extLst>
          </a:blip>
          <a:stretch>
            <a:fillRect/>
          </a:stretch>
        </p:blipFill>
        <p:spPr>
          <a:xfrm>
            <a:off x="6797901" y="1455056"/>
            <a:ext cx="4501470" cy="3606800"/>
          </a:xfrm>
          <a:prstGeom prst="rect">
            <a:avLst/>
          </a:prstGeom>
        </p:spPr>
      </p:pic>
    </p:spTree>
    <p:extLst>
      <p:ext uri="{BB962C8B-B14F-4D97-AF65-F5344CB8AC3E}">
        <p14:creationId xmlns:p14="http://schemas.microsoft.com/office/powerpoint/2010/main" val="462497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3523406C-6804-EA43-99CD-93EF802ED599}" type="slidenum">
              <a:rPr lang="en-US" smtClean="0"/>
              <a:pPr/>
              <a:t>11</a:t>
            </a:fld>
            <a:endParaRPr lang="en-US" dirty="0"/>
          </a:p>
        </p:txBody>
      </p:sp>
      <p:sp>
        <p:nvSpPr>
          <p:cNvPr id="3" name="Content Placeholder 2"/>
          <p:cNvSpPr>
            <a:spLocks noGrp="1"/>
          </p:cNvSpPr>
          <p:nvPr>
            <p:ph sz="quarter" idx="11"/>
          </p:nvPr>
        </p:nvSpPr>
        <p:spPr/>
        <p:txBody>
          <a:bodyPr/>
          <a:lstStyle/>
          <a:p>
            <a:r>
              <a:rPr lang="en-US" dirty="0"/>
              <a:t>Methodology</a:t>
            </a:r>
          </a:p>
        </p:txBody>
      </p:sp>
    </p:spTree>
    <p:extLst>
      <p:ext uri="{BB962C8B-B14F-4D97-AF65-F5344CB8AC3E}">
        <p14:creationId xmlns:p14="http://schemas.microsoft.com/office/powerpoint/2010/main" val="3779372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523406C-6804-EA43-99CD-93EF802ED599}" type="slidenum">
              <a:rPr lang="en-US" smtClean="0"/>
              <a:t>12</a:t>
            </a:fld>
            <a:endParaRPr lang="en-US" dirty="0"/>
          </a:p>
        </p:txBody>
      </p:sp>
      <p:sp>
        <p:nvSpPr>
          <p:cNvPr id="3" name="Title 2"/>
          <p:cNvSpPr>
            <a:spLocks noGrp="1"/>
          </p:cNvSpPr>
          <p:nvPr>
            <p:ph type="title"/>
          </p:nvPr>
        </p:nvSpPr>
        <p:spPr/>
        <p:txBody>
          <a:bodyPr/>
          <a:lstStyle/>
          <a:p>
            <a:r>
              <a:rPr lang="en-IE" dirty="0"/>
              <a:t>Methodology</a:t>
            </a:r>
          </a:p>
        </p:txBody>
      </p:sp>
      <p:sp>
        <p:nvSpPr>
          <p:cNvPr id="5" name="Text Placeholder 3"/>
          <p:cNvSpPr txBox="1">
            <a:spLocks/>
          </p:cNvSpPr>
          <p:nvPr/>
        </p:nvSpPr>
        <p:spPr>
          <a:xfrm>
            <a:off x="285450" y="1498599"/>
            <a:ext cx="5005007" cy="4542971"/>
          </a:xfrm>
          <a:prstGeom prst="rect">
            <a:avLst/>
          </a:prstGeom>
          <a:ln>
            <a:solidFill>
              <a:schemeClr val="accent1"/>
            </a:solidFill>
          </a:ln>
        </p:spPr>
        <p:txBody>
          <a:bodyPr vert="horz" lIns="108823" tIns="54411" rIns="108823" bIns="54411" rtlCol="0">
            <a:noAutofit/>
          </a:bodyPr>
          <a:lstStyle>
            <a:lvl1pPr marL="228600" indent="-228600" algn="l" defTabSz="544115" rtl="0" eaLnBrk="1" latinLnBrk="0" hangingPunct="1">
              <a:spcBef>
                <a:spcPct val="20000"/>
              </a:spcBef>
              <a:buClr>
                <a:schemeClr val="tx1"/>
              </a:buClr>
              <a:buSzPct val="80000"/>
              <a:buFont typeface="Arial"/>
              <a:buChar char="•"/>
              <a:defRPr sz="2200" b="0" i="0" kern="1200">
                <a:solidFill>
                  <a:schemeClr val="tx1"/>
                </a:solidFill>
                <a:latin typeface="Calibri Light"/>
                <a:ea typeface="+mn-ea"/>
                <a:cs typeface="Calibri Light"/>
              </a:defRPr>
            </a:lvl1pPr>
            <a:lvl2pPr marL="884188" indent="-340072"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2pPr>
            <a:lvl3pPr marL="1360289"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3pPr>
            <a:lvl4pPr marL="1904405"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4pPr>
            <a:lvl5pPr marL="2448520"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5pPr>
            <a:lvl6pPr marL="2992636" indent="-272058" algn="l" defTabSz="544115" rtl="0" eaLnBrk="1" latinLnBrk="0" hangingPunct="1">
              <a:spcBef>
                <a:spcPct val="20000"/>
              </a:spcBef>
              <a:buFont typeface="Arial"/>
              <a:buChar char="•"/>
              <a:defRPr sz="2400" kern="1200">
                <a:solidFill>
                  <a:schemeClr val="tx1"/>
                </a:solidFill>
                <a:latin typeface="+mn-lt"/>
                <a:ea typeface="+mn-ea"/>
                <a:cs typeface="+mn-cs"/>
              </a:defRPr>
            </a:lvl6pPr>
            <a:lvl7pPr marL="3536751" indent="-272058" algn="l" defTabSz="544115" rtl="0" eaLnBrk="1" latinLnBrk="0" hangingPunct="1">
              <a:spcBef>
                <a:spcPct val="20000"/>
              </a:spcBef>
              <a:buFont typeface="Arial"/>
              <a:buChar char="•"/>
              <a:defRPr sz="2400" kern="1200">
                <a:solidFill>
                  <a:schemeClr val="tx1"/>
                </a:solidFill>
                <a:latin typeface="+mn-lt"/>
                <a:ea typeface="+mn-ea"/>
                <a:cs typeface="+mn-cs"/>
              </a:defRPr>
            </a:lvl7pPr>
            <a:lvl8pPr marL="4080868" indent="-272058" algn="l" defTabSz="544115" rtl="0" eaLnBrk="1" latinLnBrk="0" hangingPunct="1">
              <a:spcBef>
                <a:spcPct val="20000"/>
              </a:spcBef>
              <a:buFont typeface="Arial"/>
              <a:buChar char="•"/>
              <a:defRPr sz="2400" kern="1200">
                <a:solidFill>
                  <a:schemeClr val="tx1"/>
                </a:solidFill>
                <a:latin typeface="+mn-lt"/>
                <a:ea typeface="+mn-ea"/>
                <a:cs typeface="+mn-cs"/>
              </a:defRPr>
            </a:lvl8pPr>
            <a:lvl9pPr marL="4624983" indent="-272058" algn="l" defTabSz="544115" rtl="0" eaLnBrk="1" latinLnBrk="0" hangingPunct="1">
              <a:spcBef>
                <a:spcPct val="20000"/>
              </a:spcBef>
              <a:buFont typeface="Arial"/>
              <a:buChar char="•"/>
              <a:defRPr sz="2400" kern="1200">
                <a:solidFill>
                  <a:schemeClr val="tx1"/>
                </a:solidFill>
                <a:latin typeface="+mn-lt"/>
                <a:ea typeface="+mn-ea"/>
                <a:cs typeface="+mn-cs"/>
              </a:defRPr>
            </a:lvl9pPr>
          </a:lstStyle>
          <a:p>
            <a:r>
              <a:rPr lang="en-IE" sz="2400" b="1" dirty="0"/>
              <a:t>Action research (qualitative)</a:t>
            </a:r>
          </a:p>
          <a:p>
            <a:r>
              <a:rPr lang="en-US" sz="2400" dirty="0"/>
              <a:t>The human factors design approach is premised on the assumption that the </a:t>
            </a:r>
            <a:r>
              <a:rPr lang="en-US" sz="2400" b="1" dirty="0"/>
              <a:t>solutions for seniors and other actors are necessarily interrelated</a:t>
            </a:r>
          </a:p>
          <a:p>
            <a:r>
              <a:rPr lang="en-US" sz="2400" b="1" dirty="0"/>
              <a:t>Stakeholder evaluation involving use of a community of practice (COP)</a:t>
            </a:r>
          </a:p>
          <a:p>
            <a:r>
              <a:rPr lang="en-US" sz="2400" b="1" dirty="0"/>
              <a:t>Lifespan perspective – home, assisted living community and residential homes</a:t>
            </a:r>
            <a:endParaRPr lang="en-IE" sz="2400" dirty="0"/>
          </a:p>
          <a:p>
            <a:r>
              <a:rPr lang="en-IE" sz="2400" b="1" dirty="0"/>
              <a:t>Ethics approval</a:t>
            </a:r>
          </a:p>
        </p:txBody>
      </p:sp>
      <p:sp>
        <p:nvSpPr>
          <p:cNvPr id="6" name="Text Placeholder 3"/>
          <p:cNvSpPr txBox="1">
            <a:spLocks/>
          </p:cNvSpPr>
          <p:nvPr/>
        </p:nvSpPr>
        <p:spPr>
          <a:xfrm>
            <a:off x="6041572" y="1498599"/>
            <a:ext cx="5170716" cy="4542972"/>
          </a:xfrm>
          <a:prstGeom prst="rect">
            <a:avLst/>
          </a:prstGeom>
          <a:ln>
            <a:solidFill>
              <a:schemeClr val="bg1"/>
            </a:solidFill>
          </a:ln>
        </p:spPr>
        <p:txBody>
          <a:bodyPr vert="horz" lIns="108823" tIns="54411" rIns="108823" bIns="54411" rtlCol="0">
            <a:noAutofit/>
          </a:bodyPr>
          <a:lstStyle>
            <a:lvl1pPr marL="228600" indent="-228600" algn="l" defTabSz="544115" rtl="0" eaLnBrk="1" latinLnBrk="0" hangingPunct="1">
              <a:spcBef>
                <a:spcPct val="20000"/>
              </a:spcBef>
              <a:buClr>
                <a:schemeClr val="tx1"/>
              </a:buClr>
              <a:buSzPct val="80000"/>
              <a:buFont typeface="Arial"/>
              <a:buChar char="•"/>
              <a:defRPr sz="2200" b="0" i="0" kern="1200">
                <a:solidFill>
                  <a:schemeClr val="tx1"/>
                </a:solidFill>
                <a:latin typeface="Calibri Light"/>
                <a:ea typeface="+mn-ea"/>
                <a:cs typeface="Calibri Light"/>
              </a:defRPr>
            </a:lvl1pPr>
            <a:lvl2pPr marL="884188" indent="-340072"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2pPr>
            <a:lvl3pPr marL="1360289"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3pPr>
            <a:lvl4pPr marL="1904405"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4pPr>
            <a:lvl5pPr marL="2448520"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5pPr>
            <a:lvl6pPr marL="2992636" indent="-272058" algn="l" defTabSz="544115" rtl="0" eaLnBrk="1" latinLnBrk="0" hangingPunct="1">
              <a:spcBef>
                <a:spcPct val="20000"/>
              </a:spcBef>
              <a:buFont typeface="Arial"/>
              <a:buChar char="•"/>
              <a:defRPr sz="2400" kern="1200">
                <a:solidFill>
                  <a:schemeClr val="tx1"/>
                </a:solidFill>
                <a:latin typeface="+mn-lt"/>
                <a:ea typeface="+mn-ea"/>
                <a:cs typeface="+mn-cs"/>
              </a:defRPr>
            </a:lvl6pPr>
            <a:lvl7pPr marL="3536751" indent="-272058" algn="l" defTabSz="544115" rtl="0" eaLnBrk="1" latinLnBrk="0" hangingPunct="1">
              <a:spcBef>
                <a:spcPct val="20000"/>
              </a:spcBef>
              <a:buFont typeface="Arial"/>
              <a:buChar char="•"/>
              <a:defRPr sz="2400" kern="1200">
                <a:solidFill>
                  <a:schemeClr val="tx1"/>
                </a:solidFill>
                <a:latin typeface="+mn-lt"/>
                <a:ea typeface="+mn-ea"/>
                <a:cs typeface="+mn-cs"/>
              </a:defRPr>
            </a:lvl7pPr>
            <a:lvl8pPr marL="4080868" indent="-272058" algn="l" defTabSz="544115" rtl="0" eaLnBrk="1" latinLnBrk="0" hangingPunct="1">
              <a:spcBef>
                <a:spcPct val="20000"/>
              </a:spcBef>
              <a:buFont typeface="Arial"/>
              <a:buChar char="•"/>
              <a:defRPr sz="2400" kern="1200">
                <a:solidFill>
                  <a:schemeClr val="tx1"/>
                </a:solidFill>
                <a:latin typeface="+mn-lt"/>
                <a:ea typeface="+mn-ea"/>
                <a:cs typeface="+mn-cs"/>
              </a:defRPr>
            </a:lvl8pPr>
            <a:lvl9pPr marL="4624983" indent="-272058" algn="l" defTabSz="544115" rtl="0" eaLnBrk="1" latinLnBrk="0" hangingPunct="1">
              <a:spcBef>
                <a:spcPct val="20000"/>
              </a:spcBef>
              <a:buFont typeface="Arial"/>
              <a:buChar char="•"/>
              <a:defRPr sz="2400" kern="1200">
                <a:solidFill>
                  <a:schemeClr val="tx1"/>
                </a:solidFill>
                <a:latin typeface="+mn-lt"/>
                <a:ea typeface="+mn-ea"/>
                <a:cs typeface="+mn-cs"/>
              </a:defRPr>
            </a:lvl9pPr>
          </a:lstStyle>
          <a:p>
            <a:r>
              <a:rPr lang="en-IE" sz="2400" dirty="0"/>
              <a:t>Field Research</a:t>
            </a:r>
          </a:p>
          <a:p>
            <a:pPr lvl="1"/>
            <a:r>
              <a:rPr lang="en-IE" sz="2400" b="1" dirty="0"/>
              <a:t>Ethnography  (interviews n = 47)</a:t>
            </a:r>
          </a:p>
          <a:p>
            <a:pPr lvl="1"/>
            <a:r>
              <a:rPr lang="en-IE" sz="2400" b="1" dirty="0"/>
              <a:t>Observations (day hospitals)</a:t>
            </a:r>
          </a:p>
          <a:p>
            <a:pPr lvl="1"/>
            <a:r>
              <a:rPr lang="en-IE" sz="2400" b="1" dirty="0"/>
              <a:t>Participatory Design/Evaluation (n=10)</a:t>
            </a:r>
          </a:p>
          <a:p>
            <a:pPr lvl="1"/>
            <a:r>
              <a:rPr lang="en-IE" sz="2400" b="1" dirty="0"/>
              <a:t>Validation/Evaluation: Post Acute Care Service (n=15)</a:t>
            </a:r>
          </a:p>
          <a:p>
            <a:pPr lvl="1"/>
            <a:r>
              <a:rPr lang="en-IE" sz="2400" b="1" i="1" dirty="0">
                <a:solidFill>
                  <a:schemeClr val="tx1">
                    <a:lumMod val="60000"/>
                    <a:lumOff val="40000"/>
                  </a:schemeClr>
                </a:solidFill>
              </a:rPr>
              <a:t>Evaluation: Residential Home</a:t>
            </a:r>
          </a:p>
          <a:p>
            <a:pPr lvl="1"/>
            <a:endParaRPr lang="en-IE" sz="2400" b="1" dirty="0"/>
          </a:p>
          <a:p>
            <a:pPr marL="0" indent="0">
              <a:buNone/>
            </a:pPr>
            <a:endParaRPr lang="en-IE" sz="2400" dirty="0"/>
          </a:p>
        </p:txBody>
      </p:sp>
      <p:pic>
        <p:nvPicPr>
          <p:cNvPr id="7" name="Picture 6">
            <a:extLst>
              <a:ext uri="{FF2B5EF4-FFF2-40B4-BE49-F238E27FC236}">
                <a16:creationId xmlns:a16="http://schemas.microsoft.com/office/drawing/2014/main" id="{22DF860C-FC96-4FD1-BE9B-4D1935B8C163}"/>
              </a:ext>
            </a:extLst>
          </p:cNvPr>
          <p:cNvPicPr>
            <a:picLocks noChangeAspect="1"/>
          </p:cNvPicPr>
          <p:nvPr/>
        </p:nvPicPr>
        <p:blipFill>
          <a:blip r:embed="rId3"/>
          <a:stretch>
            <a:fillRect/>
          </a:stretch>
        </p:blipFill>
        <p:spPr>
          <a:xfrm>
            <a:off x="7908539" y="5186602"/>
            <a:ext cx="3582855" cy="738708"/>
          </a:xfrm>
          <a:prstGeom prst="rect">
            <a:avLst/>
          </a:prstGeom>
        </p:spPr>
      </p:pic>
      <p:pic>
        <p:nvPicPr>
          <p:cNvPr id="8" name="Picture 6" descr="Strathmore Lodge Nursing Home, Callan, Co. Kilkenny.">
            <a:extLst>
              <a:ext uri="{FF2B5EF4-FFF2-40B4-BE49-F238E27FC236}">
                <a16:creationId xmlns:a16="http://schemas.microsoft.com/office/drawing/2014/main" id="{3EB04215-47B7-4F6F-A249-07AAECD95F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2466" y="5378008"/>
            <a:ext cx="1905785" cy="547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3230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Personae</a:t>
            </a:r>
          </a:p>
        </p:txBody>
      </p:sp>
      <p:sp>
        <p:nvSpPr>
          <p:cNvPr id="3" name="Slide Number Placeholder 2"/>
          <p:cNvSpPr>
            <a:spLocks noGrp="1"/>
          </p:cNvSpPr>
          <p:nvPr>
            <p:ph type="sldNum" sz="quarter" idx="12"/>
          </p:nvPr>
        </p:nvSpPr>
        <p:spPr/>
        <p:txBody>
          <a:bodyPr/>
          <a:lstStyle/>
          <a:p>
            <a:fld id="{3523406C-6804-EA43-99CD-93EF802ED599}" type="slidenum">
              <a:rPr lang="en-US" smtClean="0"/>
              <a:t>13</a:t>
            </a:fld>
            <a:endParaRPr lang="en-US" dirty="0"/>
          </a:p>
        </p:txBody>
      </p:sp>
      <p:sp>
        <p:nvSpPr>
          <p:cNvPr id="4" name="Text Placeholder 3"/>
          <p:cNvSpPr>
            <a:spLocks noGrp="1"/>
          </p:cNvSpPr>
          <p:nvPr>
            <p:ph type="body" sz="quarter" idx="13"/>
          </p:nvPr>
        </p:nvSpPr>
        <p:spPr/>
        <p:txBody>
          <a:bodyPr/>
          <a:lstStyle/>
          <a:p>
            <a:endParaRPr lang="en-IE" dirty="0"/>
          </a:p>
        </p:txBody>
      </p:sp>
      <p:pic>
        <p:nvPicPr>
          <p:cNvPr id="11" name="Picture 10">
            <a:extLst>
              <a:ext uri="{FF2B5EF4-FFF2-40B4-BE49-F238E27FC236}">
                <a16:creationId xmlns:a16="http://schemas.microsoft.com/office/drawing/2014/main" id="{F89958D2-4C19-45AA-98AD-AF305FF21BE3}"/>
              </a:ext>
            </a:extLst>
          </p:cNvPr>
          <p:cNvPicPr>
            <a:picLocks noChangeAspect="1"/>
          </p:cNvPicPr>
          <p:nvPr/>
        </p:nvPicPr>
        <p:blipFill>
          <a:blip r:embed="rId2"/>
          <a:stretch>
            <a:fillRect/>
          </a:stretch>
        </p:blipFill>
        <p:spPr>
          <a:xfrm>
            <a:off x="1167577" y="1498600"/>
            <a:ext cx="8245475" cy="4275196"/>
          </a:xfrm>
          <a:prstGeom prst="rect">
            <a:avLst/>
          </a:prstGeom>
        </p:spPr>
      </p:pic>
    </p:spTree>
    <p:extLst>
      <p:ext uri="{BB962C8B-B14F-4D97-AF65-F5344CB8AC3E}">
        <p14:creationId xmlns:p14="http://schemas.microsoft.com/office/powerpoint/2010/main" val="2186317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E8162C6-1E12-45D8-B5C4-2CB925456231}"/>
              </a:ext>
            </a:extLst>
          </p:cNvPr>
          <p:cNvSpPr>
            <a:spLocks noGrp="1"/>
          </p:cNvSpPr>
          <p:nvPr>
            <p:ph type="title"/>
          </p:nvPr>
        </p:nvSpPr>
        <p:spPr/>
        <p:txBody>
          <a:bodyPr/>
          <a:lstStyle/>
          <a:p>
            <a:endParaRPr lang="en-IE"/>
          </a:p>
        </p:txBody>
      </p:sp>
      <p:sp>
        <p:nvSpPr>
          <p:cNvPr id="3" name="Slide Number Placeholder 2">
            <a:extLst>
              <a:ext uri="{FF2B5EF4-FFF2-40B4-BE49-F238E27FC236}">
                <a16:creationId xmlns:a16="http://schemas.microsoft.com/office/drawing/2014/main" id="{4D76B340-97A6-43DE-A1B1-3C59B3F6BE38}"/>
              </a:ext>
            </a:extLst>
          </p:cNvPr>
          <p:cNvSpPr>
            <a:spLocks noGrp="1"/>
          </p:cNvSpPr>
          <p:nvPr>
            <p:ph type="sldNum" sz="quarter" idx="12"/>
          </p:nvPr>
        </p:nvSpPr>
        <p:spPr/>
        <p:txBody>
          <a:bodyPr/>
          <a:lstStyle/>
          <a:p>
            <a:fld id="{3523406C-6804-EA43-99CD-93EF802ED599}" type="slidenum">
              <a:rPr lang="en-US" smtClean="0"/>
              <a:t>14</a:t>
            </a:fld>
            <a:endParaRPr lang="en-US" dirty="0"/>
          </a:p>
        </p:txBody>
      </p:sp>
      <p:graphicFrame>
        <p:nvGraphicFramePr>
          <p:cNvPr id="5" name="Table 4">
            <a:extLst>
              <a:ext uri="{FF2B5EF4-FFF2-40B4-BE49-F238E27FC236}">
                <a16:creationId xmlns:a16="http://schemas.microsoft.com/office/drawing/2014/main" id="{EB19F340-B3C2-490D-B191-C12963AB5755}"/>
              </a:ext>
            </a:extLst>
          </p:cNvPr>
          <p:cNvGraphicFramePr>
            <a:graphicFrameLocks noGrp="1"/>
          </p:cNvGraphicFramePr>
          <p:nvPr>
            <p:extLst>
              <p:ext uri="{D42A27DB-BD31-4B8C-83A1-F6EECF244321}">
                <p14:modId xmlns:p14="http://schemas.microsoft.com/office/powerpoint/2010/main" val="2954472250"/>
              </p:ext>
            </p:extLst>
          </p:nvPr>
        </p:nvGraphicFramePr>
        <p:xfrm>
          <a:off x="285830" y="108078"/>
          <a:ext cx="11568203" cy="6613398"/>
        </p:xfrm>
        <a:graphic>
          <a:graphicData uri="http://schemas.openxmlformats.org/drawingml/2006/table">
            <a:tbl>
              <a:tblPr firstRow="1" firstCol="1" bandRow="1">
                <a:tableStyleId>{5C22544A-7EE6-4342-B048-85BDC9FD1C3A}</a:tableStyleId>
              </a:tblPr>
              <a:tblGrid>
                <a:gridCol w="4080880">
                  <a:extLst>
                    <a:ext uri="{9D8B030D-6E8A-4147-A177-3AD203B41FA5}">
                      <a16:colId xmlns:a16="http://schemas.microsoft.com/office/drawing/2014/main" val="3312906772"/>
                    </a:ext>
                  </a:extLst>
                </a:gridCol>
                <a:gridCol w="4184725">
                  <a:extLst>
                    <a:ext uri="{9D8B030D-6E8A-4147-A177-3AD203B41FA5}">
                      <a16:colId xmlns:a16="http://schemas.microsoft.com/office/drawing/2014/main" val="2147963137"/>
                    </a:ext>
                  </a:extLst>
                </a:gridCol>
                <a:gridCol w="3302598">
                  <a:extLst>
                    <a:ext uri="{9D8B030D-6E8A-4147-A177-3AD203B41FA5}">
                      <a16:colId xmlns:a16="http://schemas.microsoft.com/office/drawing/2014/main" val="1696969901"/>
                    </a:ext>
                  </a:extLst>
                </a:gridCol>
              </a:tblGrid>
              <a:tr h="6613398">
                <a:tc>
                  <a:txBody>
                    <a:bodyPr/>
                    <a:lstStyle/>
                    <a:p>
                      <a:pPr>
                        <a:lnSpc>
                          <a:spcPct val="107000"/>
                        </a:lnSpc>
                        <a:spcAft>
                          <a:spcPts val="0"/>
                        </a:spcAft>
                      </a:pPr>
                      <a:endParaRPr lang="en-US" sz="1400" dirty="0">
                        <a:solidFill>
                          <a:schemeClr val="tx2"/>
                        </a:solidFill>
                        <a:effectLst/>
                      </a:endParaRPr>
                    </a:p>
                    <a:p>
                      <a:pPr>
                        <a:lnSpc>
                          <a:spcPct val="107000"/>
                        </a:lnSpc>
                        <a:spcAft>
                          <a:spcPts val="0"/>
                        </a:spcAft>
                      </a:pPr>
                      <a:r>
                        <a:rPr lang="en-US" sz="1800" dirty="0">
                          <a:solidFill>
                            <a:schemeClr val="tx2"/>
                          </a:solidFill>
                          <a:effectLst/>
                        </a:rPr>
                        <a:t>Name: Zena </a:t>
                      </a:r>
                      <a:r>
                        <a:rPr lang="en-US" sz="1800" dirty="0" err="1">
                          <a:solidFill>
                            <a:schemeClr val="tx2"/>
                          </a:solidFill>
                          <a:effectLst/>
                        </a:rPr>
                        <a:t>Kobitz</a:t>
                      </a:r>
                      <a:endParaRPr lang="en-IE" sz="1800" dirty="0">
                        <a:solidFill>
                          <a:schemeClr val="tx2"/>
                        </a:solidFill>
                        <a:effectLst/>
                      </a:endParaRPr>
                    </a:p>
                    <a:p>
                      <a:pPr>
                        <a:lnSpc>
                          <a:spcPct val="107000"/>
                        </a:lnSpc>
                        <a:spcAft>
                          <a:spcPts val="0"/>
                        </a:spcAft>
                      </a:pPr>
                      <a:r>
                        <a:rPr lang="en-US" sz="1800" dirty="0">
                          <a:solidFill>
                            <a:schemeClr val="tx2"/>
                          </a:solidFill>
                          <a:effectLst/>
                        </a:rPr>
                        <a:t>Age: 60 years</a:t>
                      </a:r>
                    </a:p>
                    <a:p>
                      <a:pPr>
                        <a:lnSpc>
                          <a:spcPct val="107000"/>
                        </a:lnSpc>
                        <a:spcAft>
                          <a:spcPts val="0"/>
                        </a:spcAft>
                      </a:pPr>
                      <a:endParaRPr lang="en-IE" sz="1000" dirty="0">
                        <a:solidFill>
                          <a:schemeClr val="tx2"/>
                        </a:solidFill>
                        <a:effectLst/>
                      </a:endParaRPr>
                    </a:p>
                    <a:p>
                      <a:pPr>
                        <a:lnSpc>
                          <a:spcPct val="107000"/>
                        </a:lnSpc>
                        <a:spcAft>
                          <a:spcPts val="0"/>
                        </a:spcAft>
                      </a:pPr>
                      <a:r>
                        <a:rPr lang="en-US" sz="1600" dirty="0">
                          <a:solidFill>
                            <a:schemeClr val="tx2"/>
                          </a:solidFill>
                          <a:effectLst/>
                        </a:rPr>
                        <a:t>Social &amp; Personal History:</a:t>
                      </a:r>
                      <a:endParaRPr lang="en-IE" sz="1600" dirty="0">
                        <a:solidFill>
                          <a:schemeClr val="tx2"/>
                        </a:solidFill>
                        <a:effectLst/>
                      </a:endParaRPr>
                    </a:p>
                    <a:p>
                      <a:pPr>
                        <a:lnSpc>
                          <a:spcPct val="107000"/>
                        </a:lnSpc>
                        <a:spcAft>
                          <a:spcPts val="0"/>
                        </a:spcAft>
                      </a:pPr>
                      <a:r>
                        <a:rPr lang="en-US" sz="1000" dirty="0">
                          <a:solidFill>
                            <a:schemeClr val="tx2"/>
                          </a:solidFill>
                          <a:effectLst/>
                        </a:rPr>
                        <a:t>Loving family</a:t>
                      </a:r>
                      <a:endParaRPr lang="en-IE" sz="1000" dirty="0">
                        <a:solidFill>
                          <a:schemeClr val="tx2"/>
                        </a:solidFill>
                        <a:effectLst/>
                      </a:endParaRPr>
                    </a:p>
                    <a:p>
                      <a:pPr>
                        <a:lnSpc>
                          <a:spcPct val="107000"/>
                        </a:lnSpc>
                        <a:spcAft>
                          <a:spcPts val="0"/>
                        </a:spcAft>
                      </a:pPr>
                      <a:r>
                        <a:rPr lang="en-US" sz="1000" dirty="0">
                          <a:solidFill>
                            <a:schemeClr val="tx2"/>
                          </a:solidFill>
                          <a:effectLst/>
                        </a:rPr>
                        <a:t>Worked as an office receptionist for 35 years – law firm</a:t>
                      </a:r>
                      <a:endParaRPr lang="en-IE" sz="1000" dirty="0">
                        <a:solidFill>
                          <a:schemeClr val="tx2"/>
                        </a:solidFill>
                        <a:effectLst/>
                      </a:endParaRPr>
                    </a:p>
                    <a:p>
                      <a:pPr>
                        <a:lnSpc>
                          <a:spcPct val="107000"/>
                        </a:lnSpc>
                        <a:spcAft>
                          <a:spcPts val="0"/>
                        </a:spcAft>
                      </a:pPr>
                      <a:r>
                        <a:rPr lang="en-US" sz="1000" dirty="0">
                          <a:solidFill>
                            <a:schemeClr val="tx2"/>
                          </a:solidFill>
                          <a:effectLst/>
                        </a:rPr>
                        <a:t>Used to have active/busy social life – sang in choir, enjoyed exercise (was member of tennis and swim clubs)</a:t>
                      </a:r>
                    </a:p>
                    <a:p>
                      <a:pPr>
                        <a:lnSpc>
                          <a:spcPct val="107000"/>
                        </a:lnSpc>
                        <a:spcAft>
                          <a:spcPts val="0"/>
                        </a:spcAft>
                      </a:pPr>
                      <a:endParaRPr lang="en-IE" sz="1000" dirty="0">
                        <a:solidFill>
                          <a:schemeClr val="tx2"/>
                        </a:solidFill>
                        <a:effectLst/>
                      </a:endParaRPr>
                    </a:p>
                    <a:p>
                      <a:pPr>
                        <a:lnSpc>
                          <a:spcPct val="107000"/>
                        </a:lnSpc>
                        <a:spcAft>
                          <a:spcPts val="0"/>
                        </a:spcAft>
                      </a:pPr>
                      <a:r>
                        <a:rPr lang="en-US" sz="1600" dirty="0">
                          <a:solidFill>
                            <a:schemeClr val="tx2"/>
                          </a:solidFill>
                          <a:effectLst/>
                        </a:rPr>
                        <a:t>Dementia Background</a:t>
                      </a:r>
                      <a:endParaRPr lang="en-IE" sz="16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Alzheimer's Disease </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Four years’ ago, Zena started showing diminished cognitive ability (aged 56, early onset)</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Heath changes has had a profound impact on her life, level of social participation, ability to work (stopped working)</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Prior to moving to residential home, attended day care center daily</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In recent months, Zena has lost the ability to speak and her mobility has worsened</a:t>
                      </a:r>
                    </a:p>
                    <a:p>
                      <a:pPr marL="0" lvl="0" indent="0">
                        <a:lnSpc>
                          <a:spcPct val="107000"/>
                        </a:lnSpc>
                        <a:spcAft>
                          <a:spcPts val="0"/>
                        </a:spcAft>
                        <a:buFont typeface="Symbol" panose="05050102010706020507" pitchFamily="18" charset="2"/>
                        <a:buNone/>
                      </a:pPr>
                      <a:endParaRPr lang="en-IE" sz="1000" dirty="0">
                        <a:solidFill>
                          <a:schemeClr val="tx2"/>
                        </a:solidFill>
                        <a:effectLst/>
                      </a:endParaRPr>
                    </a:p>
                    <a:p>
                      <a:pPr>
                        <a:lnSpc>
                          <a:spcPct val="107000"/>
                        </a:lnSpc>
                        <a:spcAft>
                          <a:spcPts val="0"/>
                        </a:spcAft>
                      </a:pPr>
                      <a:r>
                        <a:rPr lang="en-US" sz="1600" dirty="0">
                          <a:solidFill>
                            <a:schemeClr val="tx2"/>
                          </a:solidFill>
                          <a:effectLst/>
                        </a:rPr>
                        <a:t>Health:</a:t>
                      </a:r>
                      <a:endParaRPr lang="en-IE" sz="1600" dirty="0">
                        <a:solidFill>
                          <a:schemeClr val="tx2"/>
                        </a:solidFill>
                        <a:effectLst/>
                      </a:endParaRPr>
                    </a:p>
                    <a:p>
                      <a:pPr marL="171450" indent="-171450">
                        <a:lnSpc>
                          <a:spcPct val="107000"/>
                        </a:lnSpc>
                        <a:spcAft>
                          <a:spcPts val="0"/>
                        </a:spcAft>
                        <a:buFont typeface="Arial" panose="020B0604020202020204" pitchFamily="34" charset="0"/>
                        <a:buChar char="•"/>
                      </a:pPr>
                      <a:r>
                        <a:rPr lang="en-US" sz="1000" dirty="0">
                          <a:solidFill>
                            <a:schemeClr val="tx2"/>
                          </a:solidFill>
                          <a:effectLst/>
                        </a:rPr>
                        <a:t>Mid Stage Dementia (Stage 5)</a:t>
                      </a:r>
                      <a:endParaRPr lang="en-IE" sz="1000" dirty="0">
                        <a:solidFill>
                          <a:schemeClr val="tx2"/>
                        </a:solidFill>
                        <a:effectLst/>
                      </a:endParaRPr>
                    </a:p>
                    <a:p>
                      <a:pPr marL="171450" indent="-171450">
                        <a:lnSpc>
                          <a:spcPct val="107000"/>
                        </a:lnSpc>
                        <a:spcAft>
                          <a:spcPts val="0"/>
                        </a:spcAft>
                        <a:buFont typeface="Arial" panose="020B0604020202020204" pitchFamily="34" charset="0"/>
                        <a:buChar char="•"/>
                      </a:pPr>
                      <a:r>
                        <a:rPr lang="en-US" sz="1000" dirty="0">
                          <a:solidFill>
                            <a:schemeClr val="tx2"/>
                          </a:solidFill>
                          <a:effectLst/>
                        </a:rPr>
                        <a:t>Mobility &amp; ADL:</a:t>
                      </a:r>
                      <a:endParaRPr lang="en-IE" sz="1000" dirty="0">
                        <a:solidFill>
                          <a:schemeClr val="tx2"/>
                        </a:solidFill>
                        <a:effectLst/>
                      </a:endParaRPr>
                    </a:p>
                    <a:p>
                      <a:pPr marL="171450" indent="-171450">
                        <a:lnSpc>
                          <a:spcPct val="107000"/>
                        </a:lnSpc>
                        <a:spcAft>
                          <a:spcPts val="0"/>
                        </a:spcAft>
                        <a:buFont typeface="Arial" panose="020B0604020202020204" pitchFamily="34" charset="0"/>
                        <a:buChar char="•"/>
                      </a:pPr>
                      <a:r>
                        <a:rPr lang="en-US" sz="1000" dirty="0">
                          <a:solidFill>
                            <a:schemeClr val="tx2"/>
                          </a:solidFill>
                          <a:effectLst/>
                        </a:rPr>
                        <a:t>Cannot function independently (Barthel, 20)</a:t>
                      </a:r>
                      <a:endParaRPr lang="en-IE" sz="1000" dirty="0">
                        <a:solidFill>
                          <a:schemeClr val="tx2"/>
                        </a:solidFill>
                        <a:effectLst/>
                      </a:endParaRPr>
                    </a:p>
                    <a:p>
                      <a:pPr marL="171450" indent="-171450">
                        <a:lnSpc>
                          <a:spcPct val="107000"/>
                        </a:lnSpc>
                        <a:spcAft>
                          <a:spcPts val="0"/>
                        </a:spcAft>
                        <a:buFont typeface="Arial" panose="020B0604020202020204" pitchFamily="34" charset="0"/>
                        <a:buChar char="•"/>
                      </a:pPr>
                      <a:r>
                        <a:rPr lang="en-US" sz="1000" dirty="0">
                          <a:solidFill>
                            <a:schemeClr val="tx2"/>
                          </a:solidFill>
                          <a:effectLst/>
                        </a:rPr>
                        <a:t>Needs assistance for most ADL, restricted movement</a:t>
                      </a:r>
                    </a:p>
                    <a:p>
                      <a:pPr>
                        <a:lnSpc>
                          <a:spcPct val="107000"/>
                        </a:lnSpc>
                        <a:spcAft>
                          <a:spcPts val="0"/>
                        </a:spcAft>
                      </a:pPr>
                      <a:endParaRPr lang="en-IE" sz="1000" dirty="0">
                        <a:solidFill>
                          <a:schemeClr val="tx2"/>
                        </a:solidFill>
                        <a:effectLst/>
                      </a:endParaRPr>
                    </a:p>
                    <a:p>
                      <a:pPr>
                        <a:lnSpc>
                          <a:spcPct val="107000"/>
                        </a:lnSpc>
                        <a:spcAft>
                          <a:spcPts val="0"/>
                        </a:spcAft>
                      </a:pPr>
                      <a:r>
                        <a:rPr lang="en-US" sz="1600" dirty="0">
                          <a:solidFill>
                            <a:schemeClr val="tx2"/>
                          </a:solidFill>
                          <a:effectLst/>
                        </a:rPr>
                        <a:t>Family:</a:t>
                      </a:r>
                      <a:endParaRPr lang="en-IE" sz="1600" dirty="0">
                        <a:solidFill>
                          <a:schemeClr val="tx2"/>
                        </a:solidFill>
                        <a:effectLst/>
                      </a:endParaRPr>
                    </a:p>
                    <a:p>
                      <a:pPr>
                        <a:lnSpc>
                          <a:spcPct val="107000"/>
                        </a:lnSpc>
                        <a:spcAft>
                          <a:spcPts val="0"/>
                        </a:spcAft>
                      </a:pPr>
                      <a:r>
                        <a:rPr lang="en-US" sz="1000" dirty="0">
                          <a:solidFill>
                            <a:schemeClr val="tx2"/>
                          </a:solidFill>
                          <a:effectLst/>
                        </a:rPr>
                        <a:t>Husband Barry, Daughter Jane and Sally, and Grandchild Sarah (Janes Daughter)</a:t>
                      </a:r>
                    </a:p>
                    <a:p>
                      <a:pPr>
                        <a:lnSpc>
                          <a:spcPct val="107000"/>
                        </a:lnSpc>
                        <a:spcAft>
                          <a:spcPts val="0"/>
                        </a:spcAft>
                      </a:pPr>
                      <a:endParaRPr lang="en-IE" sz="1000" dirty="0">
                        <a:solidFill>
                          <a:schemeClr val="tx2"/>
                        </a:solidFill>
                        <a:effectLst/>
                      </a:endParaRPr>
                    </a:p>
                    <a:p>
                      <a:pPr>
                        <a:lnSpc>
                          <a:spcPct val="107000"/>
                        </a:lnSpc>
                        <a:spcAft>
                          <a:spcPts val="0"/>
                        </a:spcAft>
                      </a:pPr>
                      <a:r>
                        <a:rPr lang="en-US" sz="1600" dirty="0">
                          <a:solidFill>
                            <a:schemeClr val="tx2"/>
                          </a:solidFill>
                          <a:effectLst/>
                        </a:rPr>
                        <a:t>Interests:</a:t>
                      </a:r>
                      <a:endParaRPr lang="en-IE" sz="1600" dirty="0">
                        <a:solidFill>
                          <a:schemeClr val="tx2"/>
                        </a:solidFill>
                        <a:effectLst/>
                      </a:endParaRPr>
                    </a:p>
                    <a:p>
                      <a:pPr>
                        <a:lnSpc>
                          <a:spcPct val="107000"/>
                        </a:lnSpc>
                        <a:spcAft>
                          <a:spcPts val="0"/>
                        </a:spcAft>
                      </a:pPr>
                      <a:r>
                        <a:rPr lang="en-US" sz="1000" dirty="0">
                          <a:solidFill>
                            <a:schemeClr val="tx2"/>
                          </a:solidFill>
                          <a:effectLst/>
                        </a:rPr>
                        <a:t>Nature, music and singing, tennis, swimming, being outside in fresh air</a:t>
                      </a:r>
                      <a:endParaRPr lang="en-IE" sz="1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1306" marR="51306" marT="0" marB="0">
                    <a:solidFill>
                      <a:schemeClr val="tx1">
                        <a:lumMod val="20000"/>
                        <a:lumOff val="80000"/>
                      </a:schemeClr>
                    </a:solidFill>
                  </a:tcPr>
                </a:tc>
                <a:tc>
                  <a:txBody>
                    <a:bodyPr/>
                    <a:lstStyle/>
                    <a:p>
                      <a:pPr>
                        <a:lnSpc>
                          <a:spcPct val="107000"/>
                        </a:lnSpc>
                        <a:spcAft>
                          <a:spcPts val="0"/>
                        </a:spcAft>
                      </a:pPr>
                      <a:r>
                        <a:rPr lang="en-US" sz="1600" dirty="0">
                          <a:solidFill>
                            <a:schemeClr val="tx2"/>
                          </a:solidFill>
                          <a:effectLst/>
                        </a:rPr>
                        <a:t>Biological:</a:t>
                      </a:r>
                      <a:endParaRPr lang="en-IE" sz="16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Alzheimer's Disease</a:t>
                      </a: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Mid Stage Dementia: Stage 5, Moderately Severe Cognitive Decline (GDS)</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Stage 6 -- Moderately Severe Alzheimer's (FAST)</a:t>
                      </a: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Limited mobility/frailty</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Often tired/fatigued – given sleep problems</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Urinary incontinence</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Barthel (20/100)</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Fall risk </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endParaRPr lang="en-IE" sz="1000" dirty="0">
                        <a:solidFill>
                          <a:schemeClr val="tx2"/>
                        </a:solidFill>
                        <a:effectLst/>
                      </a:endParaRPr>
                    </a:p>
                    <a:p>
                      <a:pPr>
                        <a:lnSpc>
                          <a:spcPct val="107000"/>
                        </a:lnSpc>
                        <a:spcAft>
                          <a:spcPts val="0"/>
                        </a:spcAft>
                      </a:pPr>
                      <a:r>
                        <a:rPr lang="en-US" sz="1600" dirty="0">
                          <a:solidFill>
                            <a:schemeClr val="tx2"/>
                          </a:solidFill>
                          <a:effectLst/>
                        </a:rPr>
                        <a:t>Psychological:</a:t>
                      </a:r>
                      <a:endParaRPr lang="en-IE" sz="16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Potential for depression</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Easily overwhelmed and confused</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Angry at situation – occasional outbursts</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Frustration with loss of communication ability, loss of independence and loss of physical liberty</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Barry a strong source of support and comfort</a:t>
                      </a: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Risk of depression (7: Cornell Scale)</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Risk of self-harm </a:t>
                      </a:r>
                      <a:endParaRPr lang="en-IE" sz="1000" dirty="0">
                        <a:solidFill>
                          <a:schemeClr val="tx2"/>
                        </a:solidFill>
                        <a:effectLst/>
                      </a:endParaRPr>
                    </a:p>
                    <a:p>
                      <a:pPr marL="0" lvl="0" indent="0">
                        <a:lnSpc>
                          <a:spcPct val="107000"/>
                        </a:lnSpc>
                        <a:spcAft>
                          <a:spcPts val="0"/>
                        </a:spcAft>
                        <a:buFont typeface="Arial" panose="020B0604020202020204" pitchFamily="34" charset="0"/>
                        <a:buNone/>
                      </a:pPr>
                      <a:endParaRPr lang="en-IE" sz="1000" dirty="0">
                        <a:solidFill>
                          <a:schemeClr val="tx2"/>
                        </a:solidFill>
                        <a:effectLst/>
                      </a:endParaRPr>
                    </a:p>
                    <a:p>
                      <a:pPr>
                        <a:lnSpc>
                          <a:spcPct val="107000"/>
                        </a:lnSpc>
                        <a:spcAft>
                          <a:spcPts val="0"/>
                        </a:spcAft>
                      </a:pPr>
                      <a:r>
                        <a:rPr lang="en-US" sz="1600" dirty="0">
                          <a:solidFill>
                            <a:schemeClr val="tx2"/>
                          </a:solidFill>
                          <a:effectLst/>
                        </a:rPr>
                        <a:t>Cognitive:</a:t>
                      </a:r>
                      <a:endParaRPr lang="en-IE" sz="16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Difficulty understanding information </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Inability to complete simple tasks and/or long time</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Major memory deficiencies</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Includes major relevant aspects of current life (time of day and where they are, whether eaten), names of people and objects, recognizes husband Barry but does not recognize certain friends </a:t>
                      </a:r>
                      <a:endParaRPr lang="en-IE" sz="1000" dirty="0">
                        <a:solidFill>
                          <a:schemeClr val="tx2"/>
                        </a:solidFill>
                        <a:effectLst/>
                      </a:endParaRPr>
                    </a:p>
                    <a:p>
                      <a:pPr>
                        <a:lnSpc>
                          <a:spcPct val="107000"/>
                        </a:lnSpc>
                        <a:spcAft>
                          <a:spcPts val="0"/>
                        </a:spcAft>
                      </a:pPr>
                      <a:r>
                        <a:rPr lang="en-US" sz="1600">
                          <a:solidFill>
                            <a:schemeClr val="tx2"/>
                          </a:solidFill>
                          <a:effectLst/>
                        </a:rPr>
                        <a:t>Social:</a:t>
                      </a:r>
                      <a:endParaRPr lang="en-IE" sz="16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Loss of interest in activities</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Limited communication ability – difficulties speaking and finding words</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Withdrawn from family and friends</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Socialization very difficult/limited</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Open communication lines with Barry</a:t>
                      </a:r>
                    </a:p>
                    <a:p>
                      <a:pPr marL="171450" marR="0" lvl="0" indent="-171450" algn="l" defTabSz="544115"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US" sz="1000" dirty="0">
                          <a:solidFill>
                            <a:schemeClr val="tx2"/>
                          </a:solidFill>
                          <a:effectLst/>
                        </a:rPr>
                        <a:t>Risk of social isolation</a:t>
                      </a:r>
                      <a:endParaRPr lang="en-IE" sz="1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1306" marR="51306" marT="0" marB="0">
                    <a:solidFill>
                      <a:schemeClr val="accent2">
                        <a:lumMod val="60000"/>
                        <a:lumOff val="40000"/>
                      </a:schemeClr>
                    </a:solidFill>
                  </a:tcPr>
                </a:tc>
                <a:tc>
                  <a:txBody>
                    <a:bodyPr/>
                    <a:lstStyle/>
                    <a:p>
                      <a:pPr>
                        <a:lnSpc>
                          <a:spcPct val="107000"/>
                        </a:lnSpc>
                        <a:spcAft>
                          <a:spcPts val="0"/>
                        </a:spcAft>
                      </a:pPr>
                      <a:r>
                        <a:rPr lang="en-US" sz="1600" dirty="0">
                          <a:solidFill>
                            <a:schemeClr val="tx2"/>
                          </a:solidFill>
                          <a:effectLst/>
                        </a:rPr>
                        <a:t>Needs/What Matters:</a:t>
                      </a:r>
                      <a:endParaRPr lang="en-IE" sz="1600" dirty="0">
                        <a:solidFill>
                          <a:schemeClr val="tx2"/>
                        </a:solidFill>
                        <a:effectLst/>
                      </a:endParaRPr>
                    </a:p>
                    <a:p>
                      <a:pPr>
                        <a:lnSpc>
                          <a:spcPct val="107000"/>
                        </a:lnSpc>
                        <a:spcAft>
                          <a:spcPts val="0"/>
                        </a:spcAft>
                      </a:pPr>
                      <a:r>
                        <a:rPr lang="en-US" sz="1000" dirty="0">
                          <a:solidFill>
                            <a:schemeClr val="tx2"/>
                          </a:solidFill>
                          <a:effectLst/>
                        </a:rPr>
                        <a:t> </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Quality of life</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Maintaining abilities</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Managing frustration and agitation</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Keeping in touch with family</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Enjoying simple/everyday things (pleasure in here and now) </a:t>
                      </a:r>
                      <a:endParaRPr lang="en-IE" sz="1000" dirty="0">
                        <a:solidFill>
                          <a:schemeClr val="tx2"/>
                        </a:solidFill>
                        <a:effectLst/>
                      </a:endParaRPr>
                    </a:p>
                    <a:p>
                      <a:pPr>
                        <a:lnSpc>
                          <a:spcPct val="107000"/>
                        </a:lnSpc>
                        <a:spcAft>
                          <a:spcPts val="0"/>
                        </a:spcAft>
                      </a:pPr>
                      <a:r>
                        <a:rPr lang="en-US" sz="1000" dirty="0">
                          <a:solidFill>
                            <a:schemeClr val="tx2"/>
                          </a:solidFill>
                          <a:effectLst/>
                        </a:rPr>
                        <a:t> </a:t>
                      </a:r>
                      <a:endParaRPr lang="en-IE" sz="1000" dirty="0">
                        <a:solidFill>
                          <a:schemeClr val="tx2"/>
                        </a:solidFill>
                        <a:effectLst/>
                      </a:endParaRPr>
                    </a:p>
                    <a:p>
                      <a:pPr>
                        <a:lnSpc>
                          <a:spcPct val="107000"/>
                        </a:lnSpc>
                        <a:spcAft>
                          <a:spcPts val="0"/>
                        </a:spcAft>
                      </a:pPr>
                      <a:r>
                        <a:rPr lang="en-US" sz="1600" dirty="0">
                          <a:solidFill>
                            <a:schemeClr val="tx2"/>
                          </a:solidFill>
                          <a:effectLst/>
                        </a:rPr>
                        <a:t>Pain Points:</a:t>
                      </a:r>
                      <a:endParaRPr lang="en-IE" sz="1600" dirty="0">
                        <a:solidFill>
                          <a:schemeClr val="tx2"/>
                        </a:solidFill>
                        <a:effectLst/>
                      </a:endParaRPr>
                    </a:p>
                    <a:p>
                      <a:pPr>
                        <a:lnSpc>
                          <a:spcPct val="107000"/>
                        </a:lnSpc>
                        <a:spcAft>
                          <a:spcPts val="0"/>
                        </a:spcAft>
                      </a:pPr>
                      <a:r>
                        <a:rPr lang="en-US" sz="1200" dirty="0">
                          <a:solidFill>
                            <a:schemeClr val="tx2"/>
                          </a:solidFill>
                          <a:effectLst/>
                        </a:rPr>
                        <a:t> </a:t>
                      </a:r>
                      <a:endParaRPr lang="en-IE" sz="12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Lack of independence/loss of ability</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Managing communication challenges</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Social isolation and loneliness</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Boredom</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Loss of identity</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Infringements on dignity/privacy</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Being treated as a child</a:t>
                      </a:r>
                      <a:endParaRPr lang="en-IE" sz="1000" dirty="0">
                        <a:solidFill>
                          <a:schemeClr val="tx2"/>
                        </a:solidFill>
                        <a:effectLst/>
                      </a:endParaRPr>
                    </a:p>
                    <a:p>
                      <a:pPr>
                        <a:lnSpc>
                          <a:spcPct val="107000"/>
                        </a:lnSpc>
                        <a:spcAft>
                          <a:spcPts val="0"/>
                        </a:spcAft>
                      </a:pPr>
                      <a:r>
                        <a:rPr lang="en-US" sz="1000" dirty="0">
                          <a:solidFill>
                            <a:schemeClr val="tx2"/>
                          </a:solidFill>
                          <a:effectLst/>
                        </a:rPr>
                        <a:t> </a:t>
                      </a:r>
                      <a:endParaRPr lang="en-IE" sz="1000" dirty="0">
                        <a:solidFill>
                          <a:schemeClr val="tx2"/>
                        </a:solidFill>
                        <a:effectLst/>
                      </a:endParaRPr>
                    </a:p>
                    <a:p>
                      <a:pPr>
                        <a:lnSpc>
                          <a:spcPct val="107000"/>
                        </a:lnSpc>
                        <a:spcAft>
                          <a:spcPts val="0"/>
                        </a:spcAft>
                      </a:pPr>
                      <a:r>
                        <a:rPr lang="en-US" sz="1600" dirty="0">
                          <a:solidFill>
                            <a:schemeClr val="tx2"/>
                          </a:solidFill>
                          <a:effectLst/>
                        </a:rPr>
                        <a:t>Technology &amp; Ability:</a:t>
                      </a:r>
                      <a:endParaRPr lang="en-IE" sz="1600" dirty="0">
                        <a:solidFill>
                          <a:schemeClr val="tx2"/>
                        </a:solidFill>
                        <a:effectLst/>
                      </a:endParaRPr>
                    </a:p>
                    <a:p>
                      <a:pPr>
                        <a:lnSpc>
                          <a:spcPct val="107000"/>
                        </a:lnSpc>
                        <a:spcAft>
                          <a:spcPts val="0"/>
                        </a:spcAft>
                      </a:pPr>
                      <a:r>
                        <a:rPr lang="en-US" sz="1000" dirty="0">
                          <a:solidFill>
                            <a:schemeClr val="tx2"/>
                          </a:solidFill>
                          <a:effectLst/>
                        </a:rPr>
                        <a:t> </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Was computer literate – own tablet (Internet, Email) – but not using now</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No prior experience of Smartphone or social media</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Mild hearing loss</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Reading glasses </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Reduced fine-motor control</a:t>
                      </a:r>
                      <a:endParaRPr lang="en-IE" sz="1000" dirty="0">
                        <a:solidFill>
                          <a:schemeClr val="tx2"/>
                        </a:solidFill>
                        <a:effectLst/>
                      </a:endParaRPr>
                    </a:p>
                    <a:p>
                      <a:pPr marL="171450" lvl="0" indent="-171450">
                        <a:lnSpc>
                          <a:spcPct val="107000"/>
                        </a:lnSpc>
                        <a:spcAft>
                          <a:spcPts val="0"/>
                        </a:spcAft>
                        <a:buFont typeface="Arial" panose="020B0604020202020204" pitchFamily="34" charset="0"/>
                        <a:buChar char="•"/>
                      </a:pPr>
                      <a:r>
                        <a:rPr lang="en-US" sz="1000" dirty="0">
                          <a:solidFill>
                            <a:schemeClr val="tx2"/>
                          </a:solidFill>
                          <a:effectLst/>
                        </a:rPr>
                        <a:t>Reduced hand-eye coordination</a:t>
                      </a:r>
                      <a:endParaRPr lang="en-IE" sz="1000" dirty="0">
                        <a:solidFill>
                          <a:schemeClr val="tx2"/>
                        </a:solidFill>
                        <a:effectLst/>
                      </a:endParaRPr>
                    </a:p>
                  </a:txBody>
                  <a:tcPr marL="51306" marR="51306" marT="0" marB="0">
                    <a:solidFill>
                      <a:schemeClr val="accent1">
                        <a:lumMod val="20000"/>
                        <a:lumOff val="80000"/>
                      </a:schemeClr>
                    </a:solidFill>
                  </a:tcPr>
                </a:tc>
                <a:extLst>
                  <a:ext uri="{0D108BD9-81ED-4DB2-BD59-A6C34878D82A}">
                    <a16:rowId xmlns:a16="http://schemas.microsoft.com/office/drawing/2014/main" val="4040661872"/>
                  </a:ext>
                </a:extLst>
              </a:tr>
            </a:tbl>
          </a:graphicData>
        </a:graphic>
      </p:graphicFrame>
      <p:pic>
        <p:nvPicPr>
          <p:cNvPr id="6" name="Picture 5">
            <a:extLst>
              <a:ext uri="{FF2B5EF4-FFF2-40B4-BE49-F238E27FC236}">
                <a16:creationId xmlns:a16="http://schemas.microsoft.com/office/drawing/2014/main" id="{CA20C495-0E3C-4F1B-AA27-85E863095EE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10459" y="306814"/>
            <a:ext cx="1137597" cy="940828"/>
          </a:xfrm>
          <a:prstGeom prst="rect">
            <a:avLst/>
          </a:prstGeom>
        </p:spPr>
      </p:pic>
    </p:spTree>
    <p:extLst>
      <p:ext uri="{BB962C8B-B14F-4D97-AF65-F5344CB8AC3E}">
        <p14:creationId xmlns:p14="http://schemas.microsoft.com/office/powerpoint/2010/main" val="4222255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523406C-6804-EA43-99CD-93EF802ED599}" type="slidenum">
              <a:rPr lang="en-US" smtClean="0"/>
              <a:t>15</a:t>
            </a:fld>
            <a:endParaRPr lang="en-US" dirty="0"/>
          </a:p>
        </p:txBody>
      </p:sp>
      <p:sp>
        <p:nvSpPr>
          <p:cNvPr id="3" name="Title 2"/>
          <p:cNvSpPr>
            <a:spLocks noGrp="1"/>
          </p:cNvSpPr>
          <p:nvPr>
            <p:ph type="title"/>
          </p:nvPr>
        </p:nvSpPr>
        <p:spPr/>
        <p:txBody>
          <a:bodyPr/>
          <a:lstStyle/>
          <a:p>
            <a:r>
              <a:rPr lang="en-IE" dirty="0"/>
              <a:t>Preliminary Prototypes: Resident (Resident Dashboard)</a:t>
            </a:r>
          </a:p>
        </p:txBody>
      </p:sp>
      <p:pic>
        <p:nvPicPr>
          <p:cNvPr id="5" name="Picture 4">
            <a:extLst>
              <a:ext uri="{FF2B5EF4-FFF2-40B4-BE49-F238E27FC236}">
                <a16:creationId xmlns:a16="http://schemas.microsoft.com/office/drawing/2014/main" id="{03783694-8BEE-4D30-A507-9C487EBC5040}"/>
              </a:ext>
            </a:extLst>
          </p:cNvPr>
          <p:cNvPicPr>
            <a:picLocks noChangeAspect="1"/>
          </p:cNvPicPr>
          <p:nvPr/>
        </p:nvPicPr>
        <p:blipFill>
          <a:blip r:embed="rId3"/>
          <a:stretch>
            <a:fillRect/>
          </a:stretch>
        </p:blipFill>
        <p:spPr>
          <a:xfrm>
            <a:off x="4248215" y="1165676"/>
            <a:ext cx="3108190" cy="2334178"/>
          </a:xfrm>
          <a:prstGeom prst="rect">
            <a:avLst/>
          </a:prstGeom>
        </p:spPr>
      </p:pic>
      <p:pic>
        <p:nvPicPr>
          <p:cNvPr id="7" name="Picture 6">
            <a:extLst>
              <a:ext uri="{FF2B5EF4-FFF2-40B4-BE49-F238E27FC236}">
                <a16:creationId xmlns:a16="http://schemas.microsoft.com/office/drawing/2014/main" id="{4DE8E732-5683-42D8-B4CC-3DEA09C02BB9}"/>
              </a:ext>
            </a:extLst>
          </p:cNvPr>
          <p:cNvPicPr>
            <a:picLocks noChangeAspect="1"/>
          </p:cNvPicPr>
          <p:nvPr/>
        </p:nvPicPr>
        <p:blipFill>
          <a:blip r:embed="rId4"/>
          <a:stretch>
            <a:fillRect/>
          </a:stretch>
        </p:blipFill>
        <p:spPr>
          <a:xfrm>
            <a:off x="667745" y="1165675"/>
            <a:ext cx="3108190" cy="2334178"/>
          </a:xfrm>
          <a:prstGeom prst="rect">
            <a:avLst/>
          </a:prstGeom>
        </p:spPr>
      </p:pic>
      <p:pic>
        <p:nvPicPr>
          <p:cNvPr id="9" name="Picture 8">
            <a:extLst>
              <a:ext uri="{FF2B5EF4-FFF2-40B4-BE49-F238E27FC236}">
                <a16:creationId xmlns:a16="http://schemas.microsoft.com/office/drawing/2014/main" id="{991A56AB-5990-46B7-94CD-ADB4EA87C71A}"/>
              </a:ext>
            </a:extLst>
          </p:cNvPr>
          <p:cNvPicPr>
            <a:picLocks noChangeAspect="1"/>
          </p:cNvPicPr>
          <p:nvPr/>
        </p:nvPicPr>
        <p:blipFill>
          <a:blip r:embed="rId5"/>
          <a:stretch>
            <a:fillRect/>
          </a:stretch>
        </p:blipFill>
        <p:spPr>
          <a:xfrm>
            <a:off x="7828685" y="1165675"/>
            <a:ext cx="3108190" cy="2334178"/>
          </a:xfrm>
          <a:prstGeom prst="rect">
            <a:avLst/>
          </a:prstGeom>
        </p:spPr>
      </p:pic>
      <p:pic>
        <p:nvPicPr>
          <p:cNvPr id="11" name="Picture 10">
            <a:extLst>
              <a:ext uri="{FF2B5EF4-FFF2-40B4-BE49-F238E27FC236}">
                <a16:creationId xmlns:a16="http://schemas.microsoft.com/office/drawing/2014/main" id="{FE0AC61F-C72E-4024-ADD6-0A4923341734}"/>
              </a:ext>
            </a:extLst>
          </p:cNvPr>
          <p:cNvPicPr>
            <a:picLocks noChangeAspect="1"/>
          </p:cNvPicPr>
          <p:nvPr/>
        </p:nvPicPr>
        <p:blipFill>
          <a:blip r:embed="rId6"/>
          <a:stretch>
            <a:fillRect/>
          </a:stretch>
        </p:blipFill>
        <p:spPr>
          <a:xfrm>
            <a:off x="667744" y="3763758"/>
            <a:ext cx="3108191" cy="2334179"/>
          </a:xfrm>
          <a:prstGeom prst="rect">
            <a:avLst/>
          </a:prstGeom>
        </p:spPr>
      </p:pic>
      <p:pic>
        <p:nvPicPr>
          <p:cNvPr id="13" name="Picture 12">
            <a:extLst>
              <a:ext uri="{FF2B5EF4-FFF2-40B4-BE49-F238E27FC236}">
                <a16:creationId xmlns:a16="http://schemas.microsoft.com/office/drawing/2014/main" id="{F573D8B1-6E59-4F1C-8B70-E48C110A8FB2}"/>
              </a:ext>
            </a:extLst>
          </p:cNvPr>
          <p:cNvPicPr>
            <a:picLocks noChangeAspect="1"/>
          </p:cNvPicPr>
          <p:nvPr/>
        </p:nvPicPr>
        <p:blipFill>
          <a:blip r:embed="rId7"/>
          <a:stretch>
            <a:fillRect/>
          </a:stretch>
        </p:blipFill>
        <p:spPr>
          <a:xfrm>
            <a:off x="4248215" y="3763759"/>
            <a:ext cx="3108190" cy="2334178"/>
          </a:xfrm>
          <a:prstGeom prst="rect">
            <a:avLst/>
          </a:prstGeom>
        </p:spPr>
      </p:pic>
    </p:spTree>
    <p:extLst>
      <p:ext uri="{BB962C8B-B14F-4D97-AF65-F5344CB8AC3E}">
        <p14:creationId xmlns:p14="http://schemas.microsoft.com/office/powerpoint/2010/main" val="3505773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798CE7-28CA-4A38-9FE1-1FA43A0C6F14}"/>
              </a:ext>
            </a:extLst>
          </p:cNvPr>
          <p:cNvSpPr>
            <a:spLocks noGrp="1"/>
          </p:cNvSpPr>
          <p:nvPr>
            <p:ph type="sldNum" sz="quarter" idx="12"/>
          </p:nvPr>
        </p:nvSpPr>
        <p:spPr/>
        <p:txBody>
          <a:bodyPr/>
          <a:lstStyle/>
          <a:p>
            <a:fld id="{3523406C-6804-EA43-99CD-93EF802ED599}" type="slidenum">
              <a:rPr lang="en-US" smtClean="0"/>
              <a:t>16</a:t>
            </a:fld>
            <a:endParaRPr lang="en-US" dirty="0"/>
          </a:p>
        </p:txBody>
      </p:sp>
      <p:sp>
        <p:nvSpPr>
          <p:cNvPr id="3" name="Title 2">
            <a:extLst>
              <a:ext uri="{FF2B5EF4-FFF2-40B4-BE49-F238E27FC236}">
                <a16:creationId xmlns:a16="http://schemas.microsoft.com/office/drawing/2014/main" id="{56D1A9B7-8083-41A9-A108-872C526A68A7}"/>
              </a:ext>
            </a:extLst>
          </p:cNvPr>
          <p:cNvSpPr>
            <a:spLocks noGrp="1"/>
          </p:cNvSpPr>
          <p:nvPr>
            <p:ph type="title"/>
          </p:nvPr>
        </p:nvSpPr>
        <p:spPr/>
        <p:txBody>
          <a:bodyPr>
            <a:normAutofit/>
          </a:bodyPr>
          <a:lstStyle/>
          <a:p>
            <a:r>
              <a:rPr lang="en-IE" dirty="0"/>
              <a:t>Preliminary Prototypes: Wall Mounted Display</a:t>
            </a:r>
          </a:p>
        </p:txBody>
      </p:sp>
      <p:sp>
        <p:nvSpPr>
          <p:cNvPr id="4" name="Text Placeholder 3">
            <a:extLst>
              <a:ext uri="{FF2B5EF4-FFF2-40B4-BE49-F238E27FC236}">
                <a16:creationId xmlns:a16="http://schemas.microsoft.com/office/drawing/2014/main" id="{287760ED-FF3C-4E3B-8FF1-D398E961D228}"/>
              </a:ext>
            </a:extLst>
          </p:cNvPr>
          <p:cNvSpPr>
            <a:spLocks noGrp="1"/>
          </p:cNvSpPr>
          <p:nvPr>
            <p:ph type="body" sz="quarter" idx="13"/>
          </p:nvPr>
        </p:nvSpPr>
        <p:spPr/>
        <p:txBody>
          <a:bodyPr/>
          <a:lstStyle/>
          <a:p>
            <a:endParaRPr lang="en-IE" dirty="0"/>
          </a:p>
        </p:txBody>
      </p:sp>
      <p:pic>
        <p:nvPicPr>
          <p:cNvPr id="9" name="Picture 8">
            <a:extLst>
              <a:ext uri="{FF2B5EF4-FFF2-40B4-BE49-F238E27FC236}">
                <a16:creationId xmlns:a16="http://schemas.microsoft.com/office/drawing/2014/main" id="{D193FCB1-E1D0-45C8-8775-0BCD0E44305C}"/>
              </a:ext>
            </a:extLst>
          </p:cNvPr>
          <p:cNvPicPr>
            <a:picLocks noChangeAspect="1"/>
          </p:cNvPicPr>
          <p:nvPr/>
        </p:nvPicPr>
        <p:blipFill>
          <a:blip r:embed="rId3"/>
          <a:stretch>
            <a:fillRect/>
          </a:stretch>
        </p:blipFill>
        <p:spPr>
          <a:xfrm>
            <a:off x="2475408" y="1498600"/>
            <a:ext cx="5101050" cy="4223450"/>
          </a:xfrm>
          <a:prstGeom prst="rect">
            <a:avLst/>
          </a:prstGeom>
        </p:spPr>
      </p:pic>
    </p:spTree>
    <p:extLst>
      <p:ext uri="{BB962C8B-B14F-4D97-AF65-F5344CB8AC3E}">
        <p14:creationId xmlns:p14="http://schemas.microsoft.com/office/powerpoint/2010/main" val="672578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798CE7-28CA-4A38-9FE1-1FA43A0C6F14}"/>
              </a:ext>
            </a:extLst>
          </p:cNvPr>
          <p:cNvSpPr>
            <a:spLocks noGrp="1"/>
          </p:cNvSpPr>
          <p:nvPr>
            <p:ph type="sldNum" sz="quarter" idx="12"/>
          </p:nvPr>
        </p:nvSpPr>
        <p:spPr/>
        <p:txBody>
          <a:bodyPr/>
          <a:lstStyle/>
          <a:p>
            <a:fld id="{3523406C-6804-EA43-99CD-93EF802ED599}" type="slidenum">
              <a:rPr lang="en-US" smtClean="0"/>
              <a:t>17</a:t>
            </a:fld>
            <a:endParaRPr lang="en-US" dirty="0"/>
          </a:p>
        </p:txBody>
      </p:sp>
      <p:sp>
        <p:nvSpPr>
          <p:cNvPr id="3" name="Title 2">
            <a:extLst>
              <a:ext uri="{FF2B5EF4-FFF2-40B4-BE49-F238E27FC236}">
                <a16:creationId xmlns:a16="http://schemas.microsoft.com/office/drawing/2014/main" id="{56D1A9B7-8083-41A9-A108-872C526A68A7}"/>
              </a:ext>
            </a:extLst>
          </p:cNvPr>
          <p:cNvSpPr>
            <a:spLocks noGrp="1"/>
          </p:cNvSpPr>
          <p:nvPr>
            <p:ph type="title"/>
          </p:nvPr>
        </p:nvSpPr>
        <p:spPr/>
        <p:txBody>
          <a:bodyPr>
            <a:normAutofit/>
          </a:bodyPr>
          <a:lstStyle/>
          <a:p>
            <a:r>
              <a:rPr lang="en-IE" dirty="0"/>
              <a:t>Preliminary Prototypes: Phone App &amp; Nursing Whiteboard</a:t>
            </a:r>
          </a:p>
        </p:txBody>
      </p:sp>
      <p:sp>
        <p:nvSpPr>
          <p:cNvPr id="4" name="Text Placeholder 3">
            <a:extLst>
              <a:ext uri="{FF2B5EF4-FFF2-40B4-BE49-F238E27FC236}">
                <a16:creationId xmlns:a16="http://schemas.microsoft.com/office/drawing/2014/main" id="{287760ED-FF3C-4E3B-8FF1-D398E961D228}"/>
              </a:ext>
            </a:extLst>
          </p:cNvPr>
          <p:cNvSpPr>
            <a:spLocks noGrp="1"/>
          </p:cNvSpPr>
          <p:nvPr>
            <p:ph type="body" sz="quarter" idx="13"/>
          </p:nvPr>
        </p:nvSpPr>
        <p:spPr/>
        <p:txBody>
          <a:bodyPr/>
          <a:lstStyle/>
          <a:p>
            <a:endParaRPr lang="en-IE" dirty="0"/>
          </a:p>
        </p:txBody>
      </p:sp>
      <p:pic>
        <p:nvPicPr>
          <p:cNvPr id="9" name="Picture 8">
            <a:extLst>
              <a:ext uri="{FF2B5EF4-FFF2-40B4-BE49-F238E27FC236}">
                <a16:creationId xmlns:a16="http://schemas.microsoft.com/office/drawing/2014/main" id="{12326B99-913C-4FB4-B69A-F5A19A0B4700}"/>
              </a:ext>
            </a:extLst>
          </p:cNvPr>
          <p:cNvPicPr>
            <a:picLocks noChangeAspect="1"/>
          </p:cNvPicPr>
          <p:nvPr/>
        </p:nvPicPr>
        <p:blipFill>
          <a:blip r:embed="rId2"/>
          <a:stretch>
            <a:fillRect/>
          </a:stretch>
        </p:blipFill>
        <p:spPr>
          <a:xfrm>
            <a:off x="1018268" y="1498599"/>
            <a:ext cx="2650217" cy="4344171"/>
          </a:xfrm>
          <a:prstGeom prst="rect">
            <a:avLst/>
          </a:prstGeom>
        </p:spPr>
      </p:pic>
      <p:pic>
        <p:nvPicPr>
          <p:cNvPr id="11" name="Picture 10">
            <a:extLst>
              <a:ext uri="{FF2B5EF4-FFF2-40B4-BE49-F238E27FC236}">
                <a16:creationId xmlns:a16="http://schemas.microsoft.com/office/drawing/2014/main" id="{8D7FE042-A72B-4C9C-9307-B97E166460C1}"/>
              </a:ext>
            </a:extLst>
          </p:cNvPr>
          <p:cNvPicPr>
            <a:picLocks noChangeAspect="1"/>
          </p:cNvPicPr>
          <p:nvPr/>
        </p:nvPicPr>
        <p:blipFill>
          <a:blip r:embed="rId3"/>
          <a:stretch>
            <a:fillRect/>
          </a:stretch>
        </p:blipFill>
        <p:spPr>
          <a:xfrm>
            <a:off x="4706966" y="1498600"/>
            <a:ext cx="4805334" cy="4306888"/>
          </a:xfrm>
          <a:prstGeom prst="rect">
            <a:avLst/>
          </a:prstGeom>
        </p:spPr>
      </p:pic>
    </p:spTree>
    <p:extLst>
      <p:ext uri="{BB962C8B-B14F-4D97-AF65-F5344CB8AC3E}">
        <p14:creationId xmlns:p14="http://schemas.microsoft.com/office/powerpoint/2010/main" val="472770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3523406C-6804-EA43-99CD-93EF802ED599}" type="slidenum">
              <a:rPr lang="en-US" smtClean="0"/>
              <a:pPr/>
              <a:t>18</a:t>
            </a:fld>
            <a:endParaRPr lang="en-US" dirty="0"/>
          </a:p>
        </p:txBody>
      </p:sp>
      <p:sp>
        <p:nvSpPr>
          <p:cNvPr id="3" name="Content Placeholder 2"/>
          <p:cNvSpPr>
            <a:spLocks noGrp="1"/>
          </p:cNvSpPr>
          <p:nvPr>
            <p:ph sz="quarter" idx="11"/>
          </p:nvPr>
        </p:nvSpPr>
        <p:spPr/>
        <p:txBody>
          <a:bodyPr/>
          <a:lstStyle/>
          <a:p>
            <a:r>
              <a:rPr lang="en-US" dirty="0"/>
              <a:t>Key Findings</a:t>
            </a:r>
          </a:p>
        </p:txBody>
      </p:sp>
    </p:spTree>
    <p:extLst>
      <p:ext uri="{BB962C8B-B14F-4D97-AF65-F5344CB8AC3E}">
        <p14:creationId xmlns:p14="http://schemas.microsoft.com/office/powerpoint/2010/main" val="5194007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523406C-6804-EA43-99CD-93EF802ED599}" type="slidenum">
              <a:rPr lang="en-US" smtClean="0"/>
              <a:t>19</a:t>
            </a:fld>
            <a:endParaRPr lang="en-US" dirty="0"/>
          </a:p>
        </p:txBody>
      </p:sp>
      <p:sp>
        <p:nvSpPr>
          <p:cNvPr id="3" name="Title 2"/>
          <p:cNvSpPr>
            <a:spLocks noGrp="1"/>
          </p:cNvSpPr>
          <p:nvPr>
            <p:ph type="title"/>
          </p:nvPr>
        </p:nvSpPr>
        <p:spPr/>
        <p:txBody>
          <a:bodyPr/>
          <a:lstStyle/>
          <a:p>
            <a:r>
              <a:rPr lang="en-IE" dirty="0"/>
              <a:t>Care Context &amp; New Technology</a:t>
            </a:r>
          </a:p>
        </p:txBody>
      </p:sp>
      <p:sp>
        <p:nvSpPr>
          <p:cNvPr id="6" name="Text Placeholder 3"/>
          <p:cNvSpPr txBox="1">
            <a:spLocks/>
          </p:cNvSpPr>
          <p:nvPr/>
        </p:nvSpPr>
        <p:spPr>
          <a:xfrm>
            <a:off x="491122" y="1239170"/>
            <a:ext cx="5145749" cy="4847861"/>
          </a:xfrm>
          <a:prstGeom prst="rect">
            <a:avLst/>
          </a:prstGeom>
          <a:ln>
            <a:solidFill>
              <a:schemeClr val="accent1"/>
            </a:solidFill>
          </a:ln>
        </p:spPr>
        <p:txBody>
          <a:bodyPr vert="horz" lIns="108823" tIns="54411" rIns="108823" bIns="54411" rtlCol="0">
            <a:noAutofit/>
          </a:bodyPr>
          <a:lstStyle>
            <a:lvl1pPr marL="228600" indent="-228600" algn="l" defTabSz="544115" rtl="0" eaLnBrk="1" latinLnBrk="0" hangingPunct="1">
              <a:spcBef>
                <a:spcPct val="20000"/>
              </a:spcBef>
              <a:buClr>
                <a:schemeClr val="tx1"/>
              </a:buClr>
              <a:buSzPct val="80000"/>
              <a:buFont typeface="Arial"/>
              <a:buChar char="•"/>
              <a:defRPr sz="2200" b="0" i="0" kern="1200">
                <a:solidFill>
                  <a:schemeClr val="tx1"/>
                </a:solidFill>
                <a:latin typeface="Calibri Light"/>
                <a:ea typeface="+mn-ea"/>
                <a:cs typeface="Calibri Light"/>
              </a:defRPr>
            </a:lvl1pPr>
            <a:lvl2pPr marL="884188" indent="-340072"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2pPr>
            <a:lvl3pPr marL="1360289"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3pPr>
            <a:lvl4pPr marL="1904405"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4pPr>
            <a:lvl5pPr marL="2448520"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5pPr>
            <a:lvl6pPr marL="2992636" indent="-272058" algn="l" defTabSz="544115" rtl="0" eaLnBrk="1" latinLnBrk="0" hangingPunct="1">
              <a:spcBef>
                <a:spcPct val="20000"/>
              </a:spcBef>
              <a:buFont typeface="Arial"/>
              <a:buChar char="•"/>
              <a:defRPr sz="2400" kern="1200">
                <a:solidFill>
                  <a:schemeClr val="tx1"/>
                </a:solidFill>
                <a:latin typeface="+mn-lt"/>
                <a:ea typeface="+mn-ea"/>
                <a:cs typeface="+mn-cs"/>
              </a:defRPr>
            </a:lvl6pPr>
            <a:lvl7pPr marL="3536751" indent="-272058" algn="l" defTabSz="544115" rtl="0" eaLnBrk="1" latinLnBrk="0" hangingPunct="1">
              <a:spcBef>
                <a:spcPct val="20000"/>
              </a:spcBef>
              <a:buFont typeface="Arial"/>
              <a:buChar char="•"/>
              <a:defRPr sz="2400" kern="1200">
                <a:solidFill>
                  <a:schemeClr val="tx1"/>
                </a:solidFill>
                <a:latin typeface="+mn-lt"/>
                <a:ea typeface="+mn-ea"/>
                <a:cs typeface="+mn-cs"/>
              </a:defRPr>
            </a:lvl7pPr>
            <a:lvl8pPr marL="4080868" indent="-272058" algn="l" defTabSz="544115" rtl="0" eaLnBrk="1" latinLnBrk="0" hangingPunct="1">
              <a:spcBef>
                <a:spcPct val="20000"/>
              </a:spcBef>
              <a:buFont typeface="Arial"/>
              <a:buChar char="•"/>
              <a:defRPr sz="2400" kern="1200">
                <a:solidFill>
                  <a:schemeClr val="tx1"/>
                </a:solidFill>
                <a:latin typeface="+mn-lt"/>
                <a:ea typeface="+mn-ea"/>
                <a:cs typeface="+mn-cs"/>
              </a:defRPr>
            </a:lvl8pPr>
            <a:lvl9pPr marL="4624983" indent="-272058" algn="l" defTabSz="544115" rtl="0" eaLnBrk="1" latinLnBrk="0" hangingPunct="1">
              <a:spcBef>
                <a:spcPct val="20000"/>
              </a:spcBef>
              <a:buFont typeface="Arial"/>
              <a:buChar char="•"/>
              <a:defRPr sz="2400" kern="1200">
                <a:solidFill>
                  <a:schemeClr val="tx1"/>
                </a:solidFill>
                <a:latin typeface="+mn-lt"/>
                <a:ea typeface="+mn-ea"/>
                <a:cs typeface="+mn-cs"/>
              </a:defRPr>
            </a:lvl9pPr>
          </a:lstStyle>
          <a:p>
            <a:pPr marL="0" indent="0" algn="ctr">
              <a:buNone/>
            </a:pPr>
            <a:r>
              <a:rPr lang="en-US" sz="2400" b="1" dirty="0"/>
              <a:t>Historically</a:t>
            </a:r>
            <a:r>
              <a:rPr lang="en-US" sz="2400" dirty="0"/>
              <a:t>, residential care facilities </a:t>
            </a:r>
            <a:r>
              <a:rPr lang="en-US" sz="2400" b="1" dirty="0"/>
              <a:t>addressed societal goals  as opposed </a:t>
            </a:r>
            <a:r>
              <a:rPr lang="en-US" sz="2400" dirty="0"/>
              <a:t>to addressing the </a:t>
            </a:r>
            <a:r>
              <a:rPr lang="en-US" sz="2400" b="1" dirty="0"/>
              <a:t>needs of those domicile in them</a:t>
            </a:r>
          </a:p>
        </p:txBody>
      </p:sp>
      <p:sp>
        <p:nvSpPr>
          <p:cNvPr id="8" name="Text Placeholder 3"/>
          <p:cNvSpPr txBox="1">
            <a:spLocks/>
          </p:cNvSpPr>
          <p:nvPr/>
        </p:nvSpPr>
        <p:spPr>
          <a:xfrm>
            <a:off x="491122" y="3050662"/>
            <a:ext cx="4990350" cy="1371262"/>
          </a:xfrm>
          <a:prstGeom prst="rect">
            <a:avLst/>
          </a:prstGeom>
        </p:spPr>
        <p:txBody>
          <a:bodyPr vert="horz" lIns="108823" tIns="54411" rIns="108823" bIns="54411" rtlCol="0">
            <a:noAutofit/>
          </a:bodyPr>
          <a:lstStyle>
            <a:lvl1pPr marL="228600" indent="-228600" algn="l" defTabSz="544115" rtl="0" eaLnBrk="1" latinLnBrk="0" hangingPunct="1">
              <a:spcBef>
                <a:spcPct val="20000"/>
              </a:spcBef>
              <a:buClr>
                <a:schemeClr val="tx1"/>
              </a:buClr>
              <a:buSzPct val="80000"/>
              <a:buFont typeface="Arial"/>
              <a:buChar char="•"/>
              <a:defRPr sz="2200" b="0" i="0" kern="1200">
                <a:solidFill>
                  <a:schemeClr val="tx1"/>
                </a:solidFill>
                <a:latin typeface="Calibri Light"/>
                <a:ea typeface="+mn-ea"/>
                <a:cs typeface="Calibri Light"/>
              </a:defRPr>
            </a:lvl1pPr>
            <a:lvl2pPr marL="884188" indent="-340072"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2pPr>
            <a:lvl3pPr marL="1360289"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3pPr>
            <a:lvl4pPr marL="1904405"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4pPr>
            <a:lvl5pPr marL="2448520"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5pPr>
            <a:lvl6pPr marL="2992636" indent="-272058" algn="l" defTabSz="544115" rtl="0" eaLnBrk="1" latinLnBrk="0" hangingPunct="1">
              <a:spcBef>
                <a:spcPct val="20000"/>
              </a:spcBef>
              <a:buFont typeface="Arial"/>
              <a:buChar char="•"/>
              <a:defRPr sz="2400" kern="1200">
                <a:solidFill>
                  <a:schemeClr val="tx1"/>
                </a:solidFill>
                <a:latin typeface="+mn-lt"/>
                <a:ea typeface="+mn-ea"/>
                <a:cs typeface="+mn-cs"/>
              </a:defRPr>
            </a:lvl6pPr>
            <a:lvl7pPr marL="3536751" indent="-272058" algn="l" defTabSz="544115" rtl="0" eaLnBrk="1" latinLnBrk="0" hangingPunct="1">
              <a:spcBef>
                <a:spcPct val="20000"/>
              </a:spcBef>
              <a:buFont typeface="Arial"/>
              <a:buChar char="•"/>
              <a:defRPr sz="2400" kern="1200">
                <a:solidFill>
                  <a:schemeClr val="tx1"/>
                </a:solidFill>
                <a:latin typeface="+mn-lt"/>
                <a:ea typeface="+mn-ea"/>
                <a:cs typeface="+mn-cs"/>
              </a:defRPr>
            </a:lvl7pPr>
            <a:lvl8pPr marL="4080868" indent="-272058" algn="l" defTabSz="544115" rtl="0" eaLnBrk="1" latinLnBrk="0" hangingPunct="1">
              <a:spcBef>
                <a:spcPct val="20000"/>
              </a:spcBef>
              <a:buFont typeface="Arial"/>
              <a:buChar char="•"/>
              <a:defRPr sz="2400" kern="1200">
                <a:solidFill>
                  <a:schemeClr val="tx1"/>
                </a:solidFill>
                <a:latin typeface="+mn-lt"/>
                <a:ea typeface="+mn-ea"/>
                <a:cs typeface="+mn-cs"/>
              </a:defRPr>
            </a:lvl8pPr>
            <a:lvl9pPr marL="4624983" indent="-272058" algn="l" defTabSz="544115" rtl="0" eaLnBrk="1" latinLnBrk="0" hangingPunct="1">
              <a:spcBef>
                <a:spcPct val="20000"/>
              </a:spcBef>
              <a:buFont typeface="Arial"/>
              <a:buChar char="•"/>
              <a:defRPr sz="2400" kern="1200">
                <a:solidFill>
                  <a:schemeClr val="tx1"/>
                </a:solidFill>
                <a:latin typeface="+mn-lt"/>
                <a:ea typeface="+mn-ea"/>
                <a:cs typeface="+mn-cs"/>
              </a:defRPr>
            </a:lvl9pPr>
          </a:lstStyle>
          <a:p>
            <a:pPr marL="0" indent="0" algn="ctr">
              <a:buNone/>
            </a:pPr>
            <a:r>
              <a:rPr lang="en-US" dirty="0"/>
              <a:t>Now more attention to </a:t>
            </a:r>
            <a:r>
              <a:rPr lang="en-US" b="1" dirty="0"/>
              <a:t>relationships</a:t>
            </a:r>
            <a:r>
              <a:rPr lang="en-US" dirty="0"/>
              <a:t>, </a:t>
            </a:r>
            <a:r>
              <a:rPr lang="en-US" b="1" dirty="0"/>
              <a:t>resident well-being</a:t>
            </a:r>
            <a:r>
              <a:rPr lang="en-US" dirty="0"/>
              <a:t>, </a:t>
            </a:r>
            <a:r>
              <a:rPr lang="en-US" b="1" dirty="0"/>
              <a:t>resident preferences </a:t>
            </a:r>
            <a:r>
              <a:rPr lang="en-US" dirty="0"/>
              <a:t>and </a:t>
            </a:r>
            <a:r>
              <a:rPr lang="en-US" sz="2400" b="1" dirty="0"/>
              <a:t>promoting</a:t>
            </a:r>
            <a:r>
              <a:rPr lang="en-US" b="1" dirty="0"/>
              <a:t> intergenerational contact/communications</a:t>
            </a:r>
            <a:endParaRPr lang="en-US" sz="2400" b="1" dirty="0"/>
          </a:p>
        </p:txBody>
      </p:sp>
      <p:sp>
        <p:nvSpPr>
          <p:cNvPr id="5" name="Arrow: Down 4"/>
          <p:cNvSpPr/>
          <p:nvPr/>
        </p:nvSpPr>
        <p:spPr>
          <a:xfrm>
            <a:off x="2633534" y="2788333"/>
            <a:ext cx="617666" cy="28358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p>
        </p:txBody>
      </p:sp>
      <p:sp>
        <p:nvSpPr>
          <p:cNvPr id="12" name="Text Placeholder 3"/>
          <p:cNvSpPr txBox="1">
            <a:spLocks/>
          </p:cNvSpPr>
          <p:nvPr/>
        </p:nvSpPr>
        <p:spPr>
          <a:xfrm>
            <a:off x="6443865" y="1730756"/>
            <a:ext cx="4876176" cy="2840539"/>
          </a:xfrm>
          <a:prstGeom prst="rect">
            <a:avLst/>
          </a:prstGeom>
          <a:ln>
            <a:solidFill>
              <a:schemeClr val="accent1"/>
            </a:solidFill>
          </a:ln>
        </p:spPr>
        <p:txBody>
          <a:bodyPr vert="horz" lIns="108823" tIns="54411" rIns="108823" bIns="54411" rtlCol="0">
            <a:noAutofit/>
          </a:bodyPr>
          <a:lstStyle>
            <a:lvl1pPr marL="228600" indent="-228600" algn="l" defTabSz="544115" rtl="0" eaLnBrk="1" latinLnBrk="0" hangingPunct="1">
              <a:spcBef>
                <a:spcPct val="20000"/>
              </a:spcBef>
              <a:buClr>
                <a:schemeClr val="tx1"/>
              </a:buClr>
              <a:buSzPct val="80000"/>
              <a:buFont typeface="Arial"/>
              <a:buChar char="•"/>
              <a:defRPr sz="2200" b="0" i="0" kern="1200">
                <a:solidFill>
                  <a:schemeClr val="tx1"/>
                </a:solidFill>
                <a:latin typeface="Calibri Light"/>
                <a:ea typeface="+mn-ea"/>
                <a:cs typeface="Calibri Light"/>
              </a:defRPr>
            </a:lvl1pPr>
            <a:lvl2pPr marL="884188" indent="-340072"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2pPr>
            <a:lvl3pPr marL="1360289"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3pPr>
            <a:lvl4pPr marL="1904405"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4pPr>
            <a:lvl5pPr marL="2448520"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5pPr>
            <a:lvl6pPr marL="2992636" indent="-272058" algn="l" defTabSz="544115" rtl="0" eaLnBrk="1" latinLnBrk="0" hangingPunct="1">
              <a:spcBef>
                <a:spcPct val="20000"/>
              </a:spcBef>
              <a:buFont typeface="Arial"/>
              <a:buChar char="•"/>
              <a:defRPr sz="2400" kern="1200">
                <a:solidFill>
                  <a:schemeClr val="tx1"/>
                </a:solidFill>
                <a:latin typeface="+mn-lt"/>
                <a:ea typeface="+mn-ea"/>
                <a:cs typeface="+mn-cs"/>
              </a:defRPr>
            </a:lvl6pPr>
            <a:lvl7pPr marL="3536751" indent="-272058" algn="l" defTabSz="544115" rtl="0" eaLnBrk="1" latinLnBrk="0" hangingPunct="1">
              <a:spcBef>
                <a:spcPct val="20000"/>
              </a:spcBef>
              <a:buFont typeface="Arial"/>
              <a:buChar char="•"/>
              <a:defRPr sz="2400" kern="1200">
                <a:solidFill>
                  <a:schemeClr val="tx1"/>
                </a:solidFill>
                <a:latin typeface="+mn-lt"/>
                <a:ea typeface="+mn-ea"/>
                <a:cs typeface="+mn-cs"/>
              </a:defRPr>
            </a:lvl7pPr>
            <a:lvl8pPr marL="4080868" indent="-272058" algn="l" defTabSz="544115" rtl="0" eaLnBrk="1" latinLnBrk="0" hangingPunct="1">
              <a:spcBef>
                <a:spcPct val="20000"/>
              </a:spcBef>
              <a:buFont typeface="Arial"/>
              <a:buChar char="•"/>
              <a:defRPr sz="2400" kern="1200">
                <a:solidFill>
                  <a:schemeClr val="tx1"/>
                </a:solidFill>
                <a:latin typeface="+mn-lt"/>
                <a:ea typeface="+mn-ea"/>
                <a:cs typeface="+mn-cs"/>
              </a:defRPr>
            </a:lvl8pPr>
            <a:lvl9pPr marL="4624983" indent="-272058" algn="l" defTabSz="544115" rtl="0" eaLnBrk="1" latinLnBrk="0" hangingPunct="1">
              <a:spcBef>
                <a:spcPct val="20000"/>
              </a:spcBef>
              <a:buFont typeface="Arial"/>
              <a:buChar char="•"/>
              <a:defRPr sz="2400" kern="1200">
                <a:solidFill>
                  <a:schemeClr val="tx1"/>
                </a:solidFill>
                <a:latin typeface="+mn-lt"/>
                <a:ea typeface="+mn-ea"/>
                <a:cs typeface="+mn-cs"/>
              </a:defRPr>
            </a:lvl9pPr>
          </a:lstStyle>
          <a:p>
            <a:r>
              <a:rPr lang="en-IE" sz="2400" dirty="0"/>
              <a:t>Surveillance (risk assessment/safety)</a:t>
            </a:r>
          </a:p>
          <a:p>
            <a:r>
              <a:rPr lang="en-IE" sz="2400" dirty="0"/>
              <a:t>Community dwelling, social participation, well-being</a:t>
            </a:r>
          </a:p>
          <a:p>
            <a:r>
              <a:rPr lang="en-IE" sz="2400" dirty="0"/>
              <a:t>Resident analytics</a:t>
            </a:r>
          </a:p>
          <a:p>
            <a:r>
              <a:rPr lang="en-IE" sz="2400" b="1" dirty="0"/>
              <a:t>Balance – ethics, acceptability, benefits</a:t>
            </a:r>
          </a:p>
          <a:p>
            <a:endParaRPr lang="en-US" sz="2400" b="1" dirty="0"/>
          </a:p>
        </p:txBody>
      </p:sp>
      <p:sp>
        <p:nvSpPr>
          <p:cNvPr id="13" name="Text Placeholder 3"/>
          <p:cNvSpPr txBox="1">
            <a:spLocks/>
          </p:cNvSpPr>
          <p:nvPr/>
        </p:nvSpPr>
        <p:spPr>
          <a:xfrm>
            <a:off x="6443865" y="1239170"/>
            <a:ext cx="4876176" cy="491586"/>
          </a:xfrm>
          <a:prstGeom prst="rect">
            <a:avLst/>
          </a:prstGeom>
          <a:solidFill>
            <a:schemeClr val="bg2">
              <a:lumMod val="20000"/>
              <a:lumOff val="80000"/>
            </a:schemeClr>
          </a:solidFill>
          <a:ln>
            <a:solidFill>
              <a:schemeClr val="accent1"/>
            </a:solidFill>
          </a:ln>
        </p:spPr>
        <p:txBody>
          <a:bodyPr vert="horz" lIns="108823" tIns="54411" rIns="108823" bIns="54411" rtlCol="0">
            <a:noAutofit/>
          </a:bodyPr>
          <a:lstStyle>
            <a:lvl1pPr marL="228600" indent="-228600" algn="l" defTabSz="544115" rtl="0" eaLnBrk="1" latinLnBrk="0" hangingPunct="1">
              <a:spcBef>
                <a:spcPct val="20000"/>
              </a:spcBef>
              <a:buClr>
                <a:schemeClr val="tx1"/>
              </a:buClr>
              <a:buSzPct val="80000"/>
              <a:buFont typeface="Arial"/>
              <a:buChar char="•"/>
              <a:defRPr sz="2200" b="0" i="0" kern="1200">
                <a:solidFill>
                  <a:schemeClr val="tx1"/>
                </a:solidFill>
                <a:latin typeface="Calibri Light"/>
                <a:ea typeface="+mn-ea"/>
                <a:cs typeface="Calibri Light"/>
              </a:defRPr>
            </a:lvl1pPr>
            <a:lvl2pPr marL="884188" indent="-340072"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2pPr>
            <a:lvl3pPr marL="1360289"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3pPr>
            <a:lvl4pPr marL="1904405"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4pPr>
            <a:lvl5pPr marL="2448520"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5pPr>
            <a:lvl6pPr marL="2992636" indent="-272058" algn="l" defTabSz="544115" rtl="0" eaLnBrk="1" latinLnBrk="0" hangingPunct="1">
              <a:spcBef>
                <a:spcPct val="20000"/>
              </a:spcBef>
              <a:buFont typeface="Arial"/>
              <a:buChar char="•"/>
              <a:defRPr sz="2400" kern="1200">
                <a:solidFill>
                  <a:schemeClr val="tx1"/>
                </a:solidFill>
                <a:latin typeface="+mn-lt"/>
                <a:ea typeface="+mn-ea"/>
                <a:cs typeface="+mn-cs"/>
              </a:defRPr>
            </a:lvl6pPr>
            <a:lvl7pPr marL="3536751" indent="-272058" algn="l" defTabSz="544115" rtl="0" eaLnBrk="1" latinLnBrk="0" hangingPunct="1">
              <a:spcBef>
                <a:spcPct val="20000"/>
              </a:spcBef>
              <a:buFont typeface="Arial"/>
              <a:buChar char="•"/>
              <a:defRPr sz="2400" kern="1200">
                <a:solidFill>
                  <a:schemeClr val="tx1"/>
                </a:solidFill>
                <a:latin typeface="+mn-lt"/>
                <a:ea typeface="+mn-ea"/>
                <a:cs typeface="+mn-cs"/>
              </a:defRPr>
            </a:lvl7pPr>
            <a:lvl8pPr marL="4080868" indent="-272058" algn="l" defTabSz="544115" rtl="0" eaLnBrk="1" latinLnBrk="0" hangingPunct="1">
              <a:spcBef>
                <a:spcPct val="20000"/>
              </a:spcBef>
              <a:buFont typeface="Arial"/>
              <a:buChar char="•"/>
              <a:defRPr sz="2400" kern="1200">
                <a:solidFill>
                  <a:schemeClr val="tx1"/>
                </a:solidFill>
                <a:latin typeface="+mn-lt"/>
                <a:ea typeface="+mn-ea"/>
                <a:cs typeface="+mn-cs"/>
              </a:defRPr>
            </a:lvl8pPr>
            <a:lvl9pPr marL="4624983" indent="-272058" algn="l" defTabSz="544115" rtl="0" eaLnBrk="1" latinLnBrk="0" hangingPunct="1">
              <a:spcBef>
                <a:spcPct val="20000"/>
              </a:spcBef>
              <a:buFont typeface="Arial"/>
              <a:buChar char="•"/>
              <a:defRPr sz="2400" kern="1200">
                <a:solidFill>
                  <a:schemeClr val="tx1"/>
                </a:solidFill>
                <a:latin typeface="+mn-lt"/>
                <a:ea typeface="+mn-ea"/>
                <a:cs typeface="+mn-cs"/>
              </a:defRPr>
            </a:lvl9pPr>
          </a:lstStyle>
          <a:p>
            <a:pPr marL="0" indent="0">
              <a:buNone/>
            </a:pPr>
            <a:r>
              <a:rPr lang="en-IE" sz="2400" b="1" dirty="0"/>
              <a:t>TECHNOLOGIES</a:t>
            </a:r>
            <a:endParaRPr lang="en-IE" sz="2400" dirty="0"/>
          </a:p>
          <a:p>
            <a:endParaRPr lang="en-US" sz="2400" b="1" dirty="0"/>
          </a:p>
        </p:txBody>
      </p:sp>
      <p:sp>
        <p:nvSpPr>
          <p:cNvPr id="11" name="Text Placeholder 3"/>
          <p:cNvSpPr txBox="1">
            <a:spLocks/>
          </p:cNvSpPr>
          <p:nvPr/>
        </p:nvSpPr>
        <p:spPr>
          <a:xfrm>
            <a:off x="609426" y="4821941"/>
            <a:ext cx="4990350" cy="1371262"/>
          </a:xfrm>
          <a:prstGeom prst="rect">
            <a:avLst/>
          </a:prstGeom>
        </p:spPr>
        <p:txBody>
          <a:bodyPr vert="horz" lIns="108823" tIns="54411" rIns="108823" bIns="54411" rtlCol="0">
            <a:noAutofit/>
          </a:bodyPr>
          <a:lstStyle>
            <a:lvl1pPr marL="228600" indent="-228600" algn="l" defTabSz="544115" rtl="0" eaLnBrk="1" latinLnBrk="0" hangingPunct="1">
              <a:spcBef>
                <a:spcPct val="20000"/>
              </a:spcBef>
              <a:buClr>
                <a:schemeClr val="tx1"/>
              </a:buClr>
              <a:buSzPct val="80000"/>
              <a:buFont typeface="Arial"/>
              <a:buChar char="•"/>
              <a:defRPr sz="2200" b="0" i="0" kern="1200">
                <a:solidFill>
                  <a:schemeClr val="tx1"/>
                </a:solidFill>
                <a:latin typeface="Calibri Light"/>
                <a:ea typeface="+mn-ea"/>
                <a:cs typeface="Calibri Light"/>
              </a:defRPr>
            </a:lvl1pPr>
            <a:lvl2pPr marL="884188" indent="-340072"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2pPr>
            <a:lvl3pPr marL="1360289"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3pPr>
            <a:lvl4pPr marL="1904405"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4pPr>
            <a:lvl5pPr marL="2448520"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5pPr>
            <a:lvl6pPr marL="2992636" indent="-272058" algn="l" defTabSz="544115" rtl="0" eaLnBrk="1" latinLnBrk="0" hangingPunct="1">
              <a:spcBef>
                <a:spcPct val="20000"/>
              </a:spcBef>
              <a:buFont typeface="Arial"/>
              <a:buChar char="•"/>
              <a:defRPr sz="2400" kern="1200">
                <a:solidFill>
                  <a:schemeClr val="tx1"/>
                </a:solidFill>
                <a:latin typeface="+mn-lt"/>
                <a:ea typeface="+mn-ea"/>
                <a:cs typeface="+mn-cs"/>
              </a:defRPr>
            </a:lvl6pPr>
            <a:lvl7pPr marL="3536751" indent="-272058" algn="l" defTabSz="544115" rtl="0" eaLnBrk="1" latinLnBrk="0" hangingPunct="1">
              <a:spcBef>
                <a:spcPct val="20000"/>
              </a:spcBef>
              <a:buFont typeface="Arial"/>
              <a:buChar char="•"/>
              <a:defRPr sz="2400" kern="1200">
                <a:solidFill>
                  <a:schemeClr val="tx1"/>
                </a:solidFill>
                <a:latin typeface="+mn-lt"/>
                <a:ea typeface="+mn-ea"/>
                <a:cs typeface="+mn-cs"/>
              </a:defRPr>
            </a:lvl7pPr>
            <a:lvl8pPr marL="4080868" indent="-272058" algn="l" defTabSz="544115" rtl="0" eaLnBrk="1" latinLnBrk="0" hangingPunct="1">
              <a:spcBef>
                <a:spcPct val="20000"/>
              </a:spcBef>
              <a:buFont typeface="Arial"/>
              <a:buChar char="•"/>
              <a:defRPr sz="2400" kern="1200">
                <a:solidFill>
                  <a:schemeClr val="tx1"/>
                </a:solidFill>
                <a:latin typeface="+mn-lt"/>
                <a:ea typeface="+mn-ea"/>
                <a:cs typeface="+mn-cs"/>
              </a:defRPr>
            </a:lvl8pPr>
            <a:lvl9pPr marL="4624983" indent="-272058" algn="l" defTabSz="544115" rtl="0" eaLnBrk="1" latinLnBrk="0" hangingPunct="1">
              <a:spcBef>
                <a:spcPct val="20000"/>
              </a:spcBef>
              <a:buFont typeface="Arial"/>
              <a:buChar char="•"/>
              <a:defRPr sz="2400" kern="1200">
                <a:solidFill>
                  <a:schemeClr val="tx1"/>
                </a:solidFill>
                <a:latin typeface="+mn-lt"/>
                <a:ea typeface="+mn-ea"/>
                <a:cs typeface="+mn-cs"/>
              </a:defRPr>
            </a:lvl9pPr>
          </a:lstStyle>
          <a:p>
            <a:pPr marL="0" indent="0" algn="ctr">
              <a:buNone/>
            </a:pPr>
            <a:r>
              <a:rPr lang="en-US" sz="2400" b="1" dirty="0"/>
              <a:t>Information flows: </a:t>
            </a:r>
            <a:r>
              <a:rPr lang="en-US" sz="2400" dirty="0"/>
              <a:t>residents, family, nursing/care staff, clinicians and administrative staff</a:t>
            </a:r>
            <a:endParaRPr lang="en-US" sz="2400" b="1" dirty="0"/>
          </a:p>
        </p:txBody>
      </p:sp>
      <p:sp>
        <p:nvSpPr>
          <p:cNvPr id="14" name="Arrow: Down 4"/>
          <p:cNvSpPr/>
          <p:nvPr/>
        </p:nvSpPr>
        <p:spPr>
          <a:xfrm>
            <a:off x="2620501" y="4555537"/>
            <a:ext cx="617666" cy="28358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p>
        </p:txBody>
      </p:sp>
      <p:pic>
        <p:nvPicPr>
          <p:cNvPr id="15" name="Picture 14">
            <a:extLst>
              <a:ext uri="{FF2B5EF4-FFF2-40B4-BE49-F238E27FC236}">
                <a16:creationId xmlns:a16="http://schemas.microsoft.com/office/drawing/2014/main" id="{8CC7674D-B0C0-48DE-AAAC-BF5304B261F1}"/>
              </a:ext>
            </a:extLst>
          </p:cNvPr>
          <p:cNvPicPr>
            <a:picLocks noChangeAspect="1"/>
          </p:cNvPicPr>
          <p:nvPr/>
        </p:nvPicPr>
        <p:blipFill rotWithShape="1">
          <a:blip r:embed="rId3"/>
          <a:srcRect t="3649" b="-3649"/>
          <a:stretch/>
        </p:blipFill>
        <p:spPr>
          <a:xfrm>
            <a:off x="9148143" y="4744363"/>
            <a:ext cx="2018422" cy="1559404"/>
          </a:xfrm>
          <a:prstGeom prst="rect">
            <a:avLst/>
          </a:prstGeom>
        </p:spPr>
      </p:pic>
      <p:pic>
        <p:nvPicPr>
          <p:cNvPr id="17" name="Picture 16">
            <a:extLst>
              <a:ext uri="{FF2B5EF4-FFF2-40B4-BE49-F238E27FC236}">
                <a16:creationId xmlns:a16="http://schemas.microsoft.com/office/drawing/2014/main" id="{B24415E1-402A-4E4E-A0DA-E2FCC3137B04}"/>
              </a:ext>
            </a:extLst>
          </p:cNvPr>
          <p:cNvPicPr>
            <a:picLocks noChangeAspect="1"/>
          </p:cNvPicPr>
          <p:nvPr/>
        </p:nvPicPr>
        <p:blipFill>
          <a:blip r:embed="rId4"/>
          <a:stretch>
            <a:fillRect/>
          </a:stretch>
        </p:blipFill>
        <p:spPr>
          <a:xfrm>
            <a:off x="6443865" y="4839117"/>
            <a:ext cx="1949021" cy="1299347"/>
          </a:xfrm>
          <a:prstGeom prst="rect">
            <a:avLst/>
          </a:prstGeom>
          <a:effectLst>
            <a:softEdge rad="177800"/>
          </a:effectLst>
        </p:spPr>
      </p:pic>
    </p:spTree>
    <p:extLst>
      <p:ext uri="{BB962C8B-B14F-4D97-AF65-F5344CB8AC3E}">
        <p14:creationId xmlns:p14="http://schemas.microsoft.com/office/powerpoint/2010/main" val="2567782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523406C-6804-EA43-99CD-93EF802ED599}" type="slidenum">
              <a:rPr lang="en-US" smtClean="0"/>
              <a:t>20</a:t>
            </a:fld>
            <a:endParaRPr lang="en-US" dirty="0"/>
          </a:p>
        </p:txBody>
      </p:sp>
      <p:sp>
        <p:nvSpPr>
          <p:cNvPr id="3" name="Title 2"/>
          <p:cNvSpPr>
            <a:spLocks noGrp="1"/>
          </p:cNvSpPr>
          <p:nvPr>
            <p:ph type="title"/>
          </p:nvPr>
        </p:nvSpPr>
        <p:spPr/>
        <p:txBody>
          <a:bodyPr/>
          <a:lstStyle/>
          <a:p>
            <a:r>
              <a:rPr lang="en-IE" dirty="0"/>
              <a:t>Resident</a:t>
            </a:r>
          </a:p>
        </p:txBody>
      </p:sp>
      <p:sp>
        <p:nvSpPr>
          <p:cNvPr id="4" name="Text Placeholder 3"/>
          <p:cNvSpPr>
            <a:spLocks noGrp="1"/>
          </p:cNvSpPr>
          <p:nvPr>
            <p:ph type="body" sz="quarter" idx="13"/>
          </p:nvPr>
        </p:nvSpPr>
        <p:spPr>
          <a:xfrm>
            <a:off x="285450" y="1498599"/>
            <a:ext cx="5975501" cy="4608689"/>
          </a:xfrm>
        </p:spPr>
        <p:txBody>
          <a:bodyPr>
            <a:noAutofit/>
          </a:bodyPr>
          <a:lstStyle/>
          <a:p>
            <a:r>
              <a:rPr lang="en-US" sz="2400" dirty="0"/>
              <a:t>Successful ageing is multidimensional and includes </a:t>
            </a:r>
            <a:r>
              <a:rPr lang="en-US" sz="2400" b="1" dirty="0"/>
              <a:t>psycho social </a:t>
            </a:r>
            <a:r>
              <a:rPr lang="en-US" sz="2400" dirty="0"/>
              <a:t>elements </a:t>
            </a:r>
            <a:endParaRPr lang="en-IE" sz="2400" dirty="0"/>
          </a:p>
          <a:p>
            <a:r>
              <a:rPr lang="en-US" sz="2400" b="1" dirty="0"/>
              <a:t>Adaptation is a feature of the ageing experience</a:t>
            </a:r>
          </a:p>
          <a:p>
            <a:r>
              <a:rPr lang="en-US" sz="2400" b="1" dirty="0"/>
              <a:t>Loneliness </a:t>
            </a:r>
            <a:r>
              <a:rPr lang="en-US" sz="2400" dirty="0"/>
              <a:t>and </a:t>
            </a:r>
            <a:r>
              <a:rPr lang="en-US" sz="2400" b="1" dirty="0"/>
              <a:t>boredom</a:t>
            </a:r>
            <a:r>
              <a:rPr lang="en-US" sz="2400" dirty="0"/>
              <a:t> is a common experience</a:t>
            </a:r>
          </a:p>
          <a:p>
            <a:r>
              <a:rPr lang="en-US" sz="2400" b="1" dirty="0"/>
              <a:t>Experience of ageism</a:t>
            </a:r>
            <a:endParaRPr lang="en-US" sz="2400" dirty="0"/>
          </a:p>
          <a:p>
            <a:r>
              <a:rPr lang="en-US" sz="2400" dirty="0"/>
              <a:t>Well-being is strongly influenced by the quality of a </a:t>
            </a:r>
            <a:r>
              <a:rPr lang="en-US" sz="2400" b="1" dirty="0"/>
              <a:t>older person’s relationships </a:t>
            </a:r>
            <a:r>
              <a:rPr lang="en-US" sz="2400" dirty="0"/>
              <a:t>with members of their personal and professional </a:t>
            </a:r>
            <a:r>
              <a:rPr lang="en-US" sz="2400" b="1" dirty="0"/>
              <a:t>community</a:t>
            </a:r>
          </a:p>
        </p:txBody>
      </p:sp>
      <p:sp>
        <p:nvSpPr>
          <p:cNvPr id="7" name="Text Placeholder 3"/>
          <p:cNvSpPr txBox="1">
            <a:spLocks/>
          </p:cNvSpPr>
          <p:nvPr/>
        </p:nvSpPr>
        <p:spPr>
          <a:xfrm>
            <a:off x="6148582" y="1498598"/>
            <a:ext cx="5312482" cy="4608689"/>
          </a:xfrm>
          <a:prstGeom prst="rect">
            <a:avLst/>
          </a:prstGeom>
        </p:spPr>
        <p:txBody>
          <a:bodyPr vert="horz" lIns="108823" tIns="54411" rIns="108823" bIns="54411" rtlCol="0">
            <a:normAutofit/>
          </a:bodyPr>
          <a:lstStyle>
            <a:lvl1pPr marL="228600" indent="-228600" algn="l" defTabSz="544115" rtl="0" eaLnBrk="1" latinLnBrk="0" hangingPunct="1">
              <a:spcBef>
                <a:spcPct val="20000"/>
              </a:spcBef>
              <a:buClr>
                <a:schemeClr val="tx1"/>
              </a:buClr>
              <a:buSzPct val="80000"/>
              <a:buFont typeface="Arial"/>
              <a:buChar char="•"/>
              <a:defRPr sz="2200" b="0" i="0" kern="1200">
                <a:solidFill>
                  <a:schemeClr val="tx1"/>
                </a:solidFill>
                <a:latin typeface="Calibri Light"/>
                <a:ea typeface="+mn-ea"/>
                <a:cs typeface="Calibri Light"/>
              </a:defRPr>
            </a:lvl1pPr>
            <a:lvl2pPr marL="884188" indent="-340072"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2pPr>
            <a:lvl3pPr marL="1360289"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3pPr>
            <a:lvl4pPr marL="1904405"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4pPr>
            <a:lvl5pPr marL="2448520"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5pPr>
            <a:lvl6pPr marL="2992636" indent="-272058" algn="l" defTabSz="544115" rtl="0" eaLnBrk="1" latinLnBrk="0" hangingPunct="1">
              <a:spcBef>
                <a:spcPct val="20000"/>
              </a:spcBef>
              <a:buFont typeface="Arial"/>
              <a:buChar char="•"/>
              <a:defRPr sz="2400" kern="1200">
                <a:solidFill>
                  <a:schemeClr val="tx1"/>
                </a:solidFill>
                <a:latin typeface="+mn-lt"/>
                <a:ea typeface="+mn-ea"/>
                <a:cs typeface="+mn-cs"/>
              </a:defRPr>
            </a:lvl6pPr>
            <a:lvl7pPr marL="3536751" indent="-272058" algn="l" defTabSz="544115" rtl="0" eaLnBrk="1" latinLnBrk="0" hangingPunct="1">
              <a:spcBef>
                <a:spcPct val="20000"/>
              </a:spcBef>
              <a:buFont typeface="Arial"/>
              <a:buChar char="•"/>
              <a:defRPr sz="2400" kern="1200">
                <a:solidFill>
                  <a:schemeClr val="tx1"/>
                </a:solidFill>
                <a:latin typeface="+mn-lt"/>
                <a:ea typeface="+mn-ea"/>
                <a:cs typeface="+mn-cs"/>
              </a:defRPr>
            </a:lvl7pPr>
            <a:lvl8pPr marL="4080868" indent="-272058" algn="l" defTabSz="544115" rtl="0" eaLnBrk="1" latinLnBrk="0" hangingPunct="1">
              <a:spcBef>
                <a:spcPct val="20000"/>
              </a:spcBef>
              <a:buFont typeface="Arial"/>
              <a:buChar char="•"/>
              <a:defRPr sz="2400" kern="1200">
                <a:solidFill>
                  <a:schemeClr val="tx1"/>
                </a:solidFill>
                <a:latin typeface="+mn-lt"/>
                <a:ea typeface="+mn-ea"/>
                <a:cs typeface="+mn-cs"/>
              </a:defRPr>
            </a:lvl8pPr>
            <a:lvl9pPr marL="4624983" indent="-272058" algn="l" defTabSz="544115" rtl="0" eaLnBrk="1" latinLnBrk="0" hangingPunct="1">
              <a:spcBef>
                <a:spcPct val="20000"/>
              </a:spcBef>
              <a:buFont typeface="Arial"/>
              <a:buChar char="•"/>
              <a:defRPr sz="2400" kern="1200">
                <a:solidFill>
                  <a:schemeClr val="tx1"/>
                </a:solidFill>
                <a:latin typeface="+mn-lt"/>
                <a:ea typeface="+mn-ea"/>
                <a:cs typeface="+mn-cs"/>
              </a:defRPr>
            </a:lvl9pPr>
          </a:lstStyle>
          <a:p>
            <a:r>
              <a:rPr lang="en-US" sz="2400" b="1" dirty="0"/>
              <a:t>Older people want care with dignity and choice</a:t>
            </a:r>
          </a:p>
          <a:p>
            <a:r>
              <a:rPr lang="en-US" sz="2400" dirty="0"/>
              <a:t>Strong preference in relation to </a:t>
            </a:r>
            <a:r>
              <a:rPr lang="en-US" sz="2400" b="1" dirty="0"/>
              <a:t>remaining in their own homes</a:t>
            </a:r>
          </a:p>
          <a:p>
            <a:r>
              <a:rPr lang="en-US" sz="2400" dirty="0"/>
              <a:t>Future systems should not be used to replace </a:t>
            </a:r>
            <a:r>
              <a:rPr lang="en-US" sz="2400" b="1" dirty="0"/>
              <a:t>person centred care </a:t>
            </a:r>
            <a:r>
              <a:rPr lang="en-US" sz="2400" dirty="0"/>
              <a:t>and/or to reduce the time that nursing and care staff spend with residents</a:t>
            </a:r>
          </a:p>
          <a:p>
            <a:r>
              <a:rPr lang="en-US" sz="2400" dirty="0"/>
              <a:t>Residents should have the option to </a:t>
            </a:r>
            <a:r>
              <a:rPr lang="en-US" sz="2400" b="1" dirty="0"/>
              <a:t>opt in and out of sensors</a:t>
            </a:r>
          </a:p>
          <a:p>
            <a:r>
              <a:rPr lang="en-US" sz="2400" b="1" dirty="0"/>
              <a:t>Simplicity/ease of use (multimodal)</a:t>
            </a:r>
            <a:endParaRPr lang="en-IE" sz="2400" b="1" dirty="0"/>
          </a:p>
        </p:txBody>
      </p:sp>
    </p:spTree>
    <p:extLst>
      <p:ext uri="{BB962C8B-B14F-4D97-AF65-F5344CB8AC3E}">
        <p14:creationId xmlns:p14="http://schemas.microsoft.com/office/powerpoint/2010/main" val="551307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523406C-6804-EA43-99CD-93EF802ED599}" type="slidenum">
              <a:rPr lang="en-US" smtClean="0"/>
              <a:t>21</a:t>
            </a:fld>
            <a:endParaRPr lang="en-US" dirty="0"/>
          </a:p>
        </p:txBody>
      </p:sp>
      <p:sp>
        <p:nvSpPr>
          <p:cNvPr id="3" name="Title 2"/>
          <p:cNvSpPr>
            <a:spLocks noGrp="1"/>
          </p:cNvSpPr>
          <p:nvPr>
            <p:ph type="title"/>
          </p:nvPr>
        </p:nvSpPr>
        <p:spPr>
          <a:xfrm>
            <a:off x="406523" y="71375"/>
            <a:ext cx="10969942" cy="1143000"/>
          </a:xfrm>
        </p:spPr>
        <p:txBody>
          <a:bodyPr/>
          <a:lstStyle/>
          <a:p>
            <a:r>
              <a:rPr lang="en-US" dirty="0"/>
              <a:t>Delivering specific states of wellbeing</a:t>
            </a:r>
          </a:p>
        </p:txBody>
      </p:sp>
      <p:sp>
        <p:nvSpPr>
          <p:cNvPr id="34" name="TextBox 33"/>
          <p:cNvSpPr txBox="1"/>
          <p:nvPr/>
        </p:nvSpPr>
        <p:spPr>
          <a:xfrm>
            <a:off x="491122" y="1164328"/>
            <a:ext cx="2564312" cy="480131"/>
          </a:xfrm>
          <a:prstGeom prst="rect">
            <a:avLst/>
          </a:prstGeom>
          <a:noFill/>
        </p:spPr>
        <p:txBody>
          <a:bodyPr wrap="square" rtlCol="0">
            <a:spAutoFit/>
          </a:bodyPr>
          <a:lstStyle/>
          <a:p>
            <a:pPr>
              <a:lnSpc>
                <a:spcPct val="140000"/>
              </a:lnSpc>
            </a:pPr>
            <a:r>
              <a:rPr lang="en-US" sz="1800" b="1" dirty="0">
                <a:solidFill>
                  <a:srgbClr val="004664"/>
                </a:solidFill>
                <a:latin typeface="Calibri"/>
                <a:cs typeface="Calibri"/>
              </a:rPr>
              <a:t>Promote/Support</a:t>
            </a:r>
          </a:p>
        </p:txBody>
      </p:sp>
      <p:cxnSp>
        <p:nvCxnSpPr>
          <p:cNvPr id="35" name="Straight Connector 34"/>
          <p:cNvCxnSpPr/>
          <p:nvPr/>
        </p:nvCxnSpPr>
        <p:spPr>
          <a:xfrm>
            <a:off x="578282" y="1584956"/>
            <a:ext cx="3297682" cy="0"/>
          </a:xfrm>
          <a:prstGeom prst="line">
            <a:avLst/>
          </a:prstGeom>
          <a:ln>
            <a:solidFill>
              <a:srgbClr val="5FCDEB"/>
            </a:solidFill>
          </a:ln>
          <a:effectLst/>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4528622" y="1164328"/>
            <a:ext cx="3003859" cy="480131"/>
          </a:xfrm>
          <a:prstGeom prst="rect">
            <a:avLst/>
          </a:prstGeom>
          <a:noFill/>
        </p:spPr>
        <p:txBody>
          <a:bodyPr wrap="square" rtlCol="0">
            <a:spAutoFit/>
          </a:bodyPr>
          <a:lstStyle/>
          <a:p>
            <a:pPr>
              <a:lnSpc>
                <a:spcPct val="140000"/>
              </a:lnSpc>
            </a:pPr>
            <a:r>
              <a:rPr lang="en-US" sz="1800" b="1" dirty="0">
                <a:solidFill>
                  <a:srgbClr val="004664"/>
                </a:solidFill>
                <a:latin typeface="Calibri"/>
                <a:cs typeface="Calibri"/>
              </a:rPr>
              <a:t>Manage/Mitigate/Reduce</a:t>
            </a:r>
          </a:p>
        </p:txBody>
      </p:sp>
      <p:sp>
        <p:nvSpPr>
          <p:cNvPr id="37" name="TextBox 36"/>
          <p:cNvSpPr txBox="1"/>
          <p:nvPr/>
        </p:nvSpPr>
        <p:spPr>
          <a:xfrm>
            <a:off x="8531814" y="1164328"/>
            <a:ext cx="1845319" cy="444096"/>
          </a:xfrm>
          <a:prstGeom prst="rect">
            <a:avLst/>
          </a:prstGeom>
          <a:noFill/>
        </p:spPr>
        <p:txBody>
          <a:bodyPr wrap="square" rtlCol="0">
            <a:spAutoFit/>
          </a:bodyPr>
          <a:lstStyle/>
          <a:p>
            <a:pPr>
              <a:lnSpc>
                <a:spcPct val="140000"/>
              </a:lnSpc>
            </a:pPr>
            <a:r>
              <a:rPr lang="en-US" sz="1800" b="1" dirty="0">
                <a:solidFill>
                  <a:srgbClr val="004664"/>
                </a:solidFill>
                <a:latin typeface="Calibri"/>
                <a:cs typeface="Calibri"/>
              </a:rPr>
              <a:t>Avoid</a:t>
            </a:r>
          </a:p>
        </p:txBody>
      </p:sp>
      <p:cxnSp>
        <p:nvCxnSpPr>
          <p:cNvPr id="38" name="Straight Connector 37"/>
          <p:cNvCxnSpPr/>
          <p:nvPr/>
        </p:nvCxnSpPr>
        <p:spPr>
          <a:xfrm>
            <a:off x="4529712" y="1601371"/>
            <a:ext cx="3297682" cy="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8531814" y="1601371"/>
            <a:ext cx="2685610"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491122" y="1739696"/>
            <a:ext cx="1550769" cy="4324261"/>
          </a:xfrm>
          <a:prstGeom prst="rect">
            <a:avLst/>
          </a:prstGeom>
          <a:noFill/>
        </p:spPr>
        <p:txBody>
          <a:bodyPr wrap="square" rtlCol="0">
            <a:spAutoFit/>
          </a:bodyPr>
          <a:lstStyle/>
          <a:p>
            <a:pPr marL="171450" indent="-171450">
              <a:spcBef>
                <a:spcPts val="1000"/>
              </a:spcBef>
              <a:buFont typeface="Arial" panose="020B0604020202020204" pitchFamily="34" charset="0"/>
              <a:buChar char="•"/>
            </a:pPr>
            <a:r>
              <a:rPr lang="en-US" sz="1800" b="1" dirty="0">
                <a:latin typeface="Calibri Light"/>
                <a:cs typeface="Calibri Light"/>
              </a:rPr>
              <a:t>Quality of life</a:t>
            </a:r>
          </a:p>
          <a:p>
            <a:pPr marL="171450" indent="-171450">
              <a:spcBef>
                <a:spcPts val="1000"/>
              </a:spcBef>
              <a:buFont typeface="Arial" panose="020B0604020202020204" pitchFamily="34" charset="0"/>
              <a:buChar char="•"/>
            </a:pPr>
            <a:r>
              <a:rPr lang="en-US" sz="1200" dirty="0">
                <a:latin typeface="Calibri Light"/>
                <a:cs typeface="Calibri Light"/>
              </a:rPr>
              <a:t>Wellness</a:t>
            </a:r>
          </a:p>
          <a:p>
            <a:pPr marL="171450" indent="-171450">
              <a:spcBef>
                <a:spcPts val="1000"/>
              </a:spcBef>
              <a:buFont typeface="Arial" panose="020B0604020202020204" pitchFamily="34" charset="0"/>
              <a:buChar char="•"/>
            </a:pPr>
            <a:r>
              <a:rPr lang="en-US" sz="1600" dirty="0">
                <a:latin typeface="Calibri Light"/>
                <a:cs typeface="Calibri Light"/>
              </a:rPr>
              <a:t>Independence</a:t>
            </a:r>
          </a:p>
          <a:p>
            <a:pPr marL="171450" indent="-171450">
              <a:spcBef>
                <a:spcPts val="1000"/>
              </a:spcBef>
              <a:buFont typeface="Arial" panose="020B0604020202020204" pitchFamily="34" charset="0"/>
              <a:buChar char="•"/>
            </a:pPr>
            <a:r>
              <a:rPr lang="en-US" sz="1600" b="1" dirty="0">
                <a:latin typeface="Calibri Light"/>
                <a:cs typeface="Calibri Light"/>
              </a:rPr>
              <a:t>Social participation</a:t>
            </a:r>
          </a:p>
          <a:p>
            <a:pPr marL="171450" indent="-171450">
              <a:spcBef>
                <a:spcPts val="1000"/>
              </a:spcBef>
              <a:buFont typeface="Arial" panose="020B0604020202020204" pitchFamily="34" charset="0"/>
              <a:buChar char="•"/>
            </a:pPr>
            <a:r>
              <a:rPr lang="en-US" sz="1200" dirty="0">
                <a:latin typeface="Calibri Light"/>
                <a:cs typeface="Calibri Light"/>
              </a:rPr>
              <a:t>Communication</a:t>
            </a:r>
          </a:p>
          <a:p>
            <a:pPr marL="171450" indent="-171450">
              <a:spcBef>
                <a:spcPts val="1000"/>
              </a:spcBef>
              <a:buFont typeface="Arial" panose="020B0604020202020204" pitchFamily="34" charset="0"/>
              <a:buChar char="•"/>
            </a:pPr>
            <a:r>
              <a:rPr lang="en-US" sz="1200" dirty="0">
                <a:latin typeface="Calibri Light"/>
                <a:cs typeface="Calibri Light"/>
              </a:rPr>
              <a:t>Safety</a:t>
            </a:r>
          </a:p>
          <a:p>
            <a:pPr marL="171450" indent="-171450">
              <a:spcBef>
                <a:spcPts val="1000"/>
              </a:spcBef>
              <a:buFont typeface="Arial" panose="020B0604020202020204" pitchFamily="34" charset="0"/>
              <a:buChar char="•"/>
            </a:pPr>
            <a:r>
              <a:rPr lang="en-US" sz="1200" dirty="0">
                <a:latin typeface="Calibri Light"/>
                <a:cs typeface="Calibri Light"/>
              </a:rPr>
              <a:t>Identify</a:t>
            </a:r>
          </a:p>
          <a:p>
            <a:pPr marL="171450" indent="-171450">
              <a:spcBef>
                <a:spcPts val="1000"/>
              </a:spcBef>
              <a:buFont typeface="Arial" panose="020B0604020202020204" pitchFamily="34" charset="0"/>
              <a:buChar char="•"/>
            </a:pPr>
            <a:r>
              <a:rPr lang="en-US" sz="1200" dirty="0">
                <a:latin typeface="Calibri Light"/>
                <a:cs typeface="Calibri Light"/>
              </a:rPr>
              <a:t>Empowering person</a:t>
            </a:r>
          </a:p>
          <a:p>
            <a:pPr marL="171450" indent="-171450">
              <a:spcBef>
                <a:spcPts val="1000"/>
              </a:spcBef>
              <a:buFont typeface="Arial" panose="020B0604020202020204" pitchFamily="34" charset="0"/>
              <a:buChar char="•"/>
            </a:pPr>
            <a:r>
              <a:rPr lang="en-US" sz="1200" dirty="0">
                <a:latin typeface="Calibri Light"/>
                <a:cs typeface="Calibri Light"/>
              </a:rPr>
              <a:t>Dignity and respect</a:t>
            </a:r>
          </a:p>
          <a:p>
            <a:pPr marL="171450" indent="-171450">
              <a:spcBef>
                <a:spcPts val="1000"/>
              </a:spcBef>
              <a:buFont typeface="Arial" panose="020B0604020202020204" pitchFamily="34" charset="0"/>
              <a:buChar char="•"/>
            </a:pPr>
            <a:r>
              <a:rPr lang="en-US" sz="1600" b="1" dirty="0">
                <a:latin typeface="Calibri Light"/>
                <a:cs typeface="Calibri Light"/>
              </a:rPr>
              <a:t>Purposeful activity</a:t>
            </a:r>
          </a:p>
        </p:txBody>
      </p:sp>
      <p:sp>
        <p:nvSpPr>
          <p:cNvPr id="41" name="TextBox 40"/>
          <p:cNvSpPr txBox="1"/>
          <p:nvPr/>
        </p:nvSpPr>
        <p:spPr>
          <a:xfrm>
            <a:off x="2230457" y="1739696"/>
            <a:ext cx="1728226" cy="4549964"/>
          </a:xfrm>
          <a:prstGeom prst="rect">
            <a:avLst/>
          </a:prstGeom>
          <a:noFill/>
        </p:spPr>
        <p:txBody>
          <a:bodyPr wrap="square" rtlCol="0">
            <a:spAutoFit/>
          </a:bodyPr>
          <a:lstStyle/>
          <a:p>
            <a:pPr marL="171450" indent="-171450">
              <a:spcBef>
                <a:spcPts val="1000"/>
              </a:spcBef>
              <a:buFont typeface="Arial" panose="020B0604020202020204" pitchFamily="34" charset="0"/>
              <a:buChar char="•"/>
            </a:pPr>
            <a:r>
              <a:rPr lang="en-US" sz="1200" dirty="0">
                <a:latin typeface="Calibri Light"/>
                <a:cs typeface="Calibri Light"/>
              </a:rPr>
              <a:t>Sense of purpose</a:t>
            </a:r>
          </a:p>
          <a:p>
            <a:pPr marL="171450" indent="-171450">
              <a:spcBef>
                <a:spcPts val="1000"/>
              </a:spcBef>
              <a:buFont typeface="Arial" panose="020B0604020202020204" pitchFamily="34" charset="0"/>
              <a:buChar char="•"/>
            </a:pPr>
            <a:r>
              <a:rPr lang="en-US" sz="1200" dirty="0">
                <a:latin typeface="Calibri Light"/>
                <a:cs typeface="Calibri Light"/>
              </a:rPr>
              <a:t>Sense of usefulness</a:t>
            </a:r>
          </a:p>
          <a:p>
            <a:pPr marL="171450" indent="-171450">
              <a:spcBef>
                <a:spcPts val="1000"/>
              </a:spcBef>
              <a:buFont typeface="Arial" panose="020B0604020202020204" pitchFamily="34" charset="0"/>
              <a:buChar char="•"/>
            </a:pPr>
            <a:r>
              <a:rPr lang="en-US" sz="1200" dirty="0">
                <a:latin typeface="Calibri Light"/>
                <a:cs typeface="Calibri Light"/>
              </a:rPr>
              <a:t>Resilience/coping</a:t>
            </a:r>
          </a:p>
          <a:p>
            <a:pPr marL="171450" indent="-171450">
              <a:spcBef>
                <a:spcPts val="1000"/>
              </a:spcBef>
              <a:buFont typeface="Arial" panose="020B0604020202020204" pitchFamily="34" charset="0"/>
              <a:buChar char="•"/>
            </a:pPr>
            <a:r>
              <a:rPr lang="en-US" sz="1200" dirty="0">
                <a:latin typeface="Calibri Light"/>
                <a:cs typeface="Calibri Light"/>
              </a:rPr>
              <a:t>Self-management of health</a:t>
            </a:r>
          </a:p>
          <a:p>
            <a:pPr marL="171450" indent="-171450">
              <a:spcBef>
                <a:spcPts val="1000"/>
              </a:spcBef>
              <a:buFont typeface="Arial" panose="020B0604020202020204" pitchFamily="34" charset="0"/>
              <a:buChar char="•"/>
            </a:pPr>
            <a:r>
              <a:rPr lang="en-US" sz="1800" b="1" dirty="0">
                <a:latin typeface="Calibri Light"/>
                <a:cs typeface="Calibri Light"/>
              </a:rPr>
              <a:t>Engagement</a:t>
            </a:r>
          </a:p>
          <a:p>
            <a:pPr marL="171450" indent="-171450">
              <a:spcBef>
                <a:spcPts val="1000"/>
              </a:spcBef>
              <a:buFont typeface="Arial" panose="020B0604020202020204" pitchFamily="34" charset="0"/>
              <a:buChar char="•"/>
            </a:pPr>
            <a:r>
              <a:rPr lang="en-US" sz="1200" dirty="0">
                <a:latin typeface="Calibri Light"/>
                <a:cs typeface="Calibri Light"/>
              </a:rPr>
              <a:t>Sense of confidence in own ability</a:t>
            </a:r>
          </a:p>
          <a:p>
            <a:pPr marL="171450" indent="-171450">
              <a:spcBef>
                <a:spcPts val="1000"/>
              </a:spcBef>
              <a:buFont typeface="Arial" panose="020B0604020202020204" pitchFamily="34" charset="0"/>
              <a:buChar char="•"/>
            </a:pPr>
            <a:r>
              <a:rPr lang="en-US" sz="1200" dirty="0">
                <a:latin typeface="Calibri Light"/>
                <a:cs typeface="Calibri Light"/>
              </a:rPr>
              <a:t>Awareness</a:t>
            </a:r>
          </a:p>
          <a:p>
            <a:pPr marL="171450" indent="-171450">
              <a:spcBef>
                <a:spcPts val="1000"/>
              </a:spcBef>
              <a:buFont typeface="Arial" panose="020B0604020202020204" pitchFamily="34" charset="0"/>
              <a:buChar char="•"/>
            </a:pPr>
            <a:r>
              <a:rPr lang="en-US" sz="1200" dirty="0">
                <a:latin typeface="Calibri Light"/>
                <a:cs typeface="Calibri Light"/>
              </a:rPr>
              <a:t>Continuity</a:t>
            </a:r>
          </a:p>
          <a:p>
            <a:pPr marL="171450" indent="-171450">
              <a:spcBef>
                <a:spcPts val="1000"/>
              </a:spcBef>
              <a:buFont typeface="Arial" panose="020B0604020202020204" pitchFamily="34" charset="0"/>
              <a:buChar char="•"/>
            </a:pPr>
            <a:r>
              <a:rPr lang="en-US" sz="1200" dirty="0">
                <a:latin typeface="Calibri Light"/>
                <a:cs typeface="Calibri Light"/>
              </a:rPr>
              <a:t>Nurturing person</a:t>
            </a:r>
          </a:p>
          <a:p>
            <a:pPr marL="171450" indent="-171450">
              <a:spcBef>
                <a:spcPts val="1000"/>
              </a:spcBef>
              <a:buFont typeface="Arial" panose="020B0604020202020204" pitchFamily="34" charset="0"/>
              <a:buChar char="•"/>
            </a:pPr>
            <a:r>
              <a:rPr lang="en-US" sz="1200" dirty="0">
                <a:latin typeface="Calibri Light"/>
                <a:cs typeface="Calibri Light"/>
              </a:rPr>
              <a:t>Citizen participation</a:t>
            </a:r>
          </a:p>
          <a:p>
            <a:pPr marL="171450" indent="-171450">
              <a:spcBef>
                <a:spcPts val="1000"/>
              </a:spcBef>
              <a:buFont typeface="Arial" panose="020B0604020202020204" pitchFamily="34" charset="0"/>
              <a:buChar char="•"/>
            </a:pPr>
            <a:r>
              <a:rPr lang="en-US" sz="1800" b="1" dirty="0">
                <a:latin typeface="Calibri Light"/>
                <a:cs typeface="Calibri Light"/>
              </a:rPr>
              <a:t>Active and healthy living</a:t>
            </a:r>
          </a:p>
          <a:p>
            <a:pPr marL="171450" indent="-171450">
              <a:spcBef>
                <a:spcPts val="1000"/>
              </a:spcBef>
              <a:buFont typeface="Arial" panose="020B0604020202020204" pitchFamily="34" charset="0"/>
              <a:buChar char="•"/>
            </a:pPr>
            <a:endParaRPr lang="en-US" sz="1200" dirty="0">
              <a:latin typeface="Calibri Light"/>
              <a:cs typeface="Calibri Light"/>
            </a:endParaRPr>
          </a:p>
        </p:txBody>
      </p:sp>
      <p:sp>
        <p:nvSpPr>
          <p:cNvPr id="42" name="TextBox 41"/>
          <p:cNvSpPr txBox="1"/>
          <p:nvPr/>
        </p:nvSpPr>
        <p:spPr>
          <a:xfrm>
            <a:off x="4457817" y="1739696"/>
            <a:ext cx="1550769" cy="4324261"/>
          </a:xfrm>
          <a:prstGeom prst="rect">
            <a:avLst/>
          </a:prstGeom>
          <a:noFill/>
        </p:spPr>
        <p:txBody>
          <a:bodyPr wrap="square" rtlCol="0">
            <a:spAutoFit/>
          </a:bodyPr>
          <a:lstStyle/>
          <a:p>
            <a:pPr marL="171450" indent="-171450">
              <a:spcBef>
                <a:spcPts val="1000"/>
              </a:spcBef>
              <a:buFont typeface="Arial" panose="020B0604020202020204" pitchFamily="34" charset="0"/>
              <a:buChar char="•"/>
            </a:pPr>
            <a:r>
              <a:rPr lang="en-US" sz="1800" b="1" dirty="0">
                <a:latin typeface="Calibri Light"/>
                <a:cs typeface="Calibri Light"/>
              </a:rPr>
              <a:t>Loss of identity</a:t>
            </a:r>
          </a:p>
          <a:p>
            <a:pPr marL="171450" indent="-171450">
              <a:spcBef>
                <a:spcPts val="1000"/>
              </a:spcBef>
              <a:buFont typeface="Arial" panose="020B0604020202020204" pitchFamily="34" charset="0"/>
              <a:buChar char="•"/>
            </a:pPr>
            <a:r>
              <a:rPr lang="en-US" sz="1200" dirty="0">
                <a:latin typeface="Calibri Light"/>
                <a:cs typeface="Calibri Light"/>
              </a:rPr>
              <a:t>Loss of physical liberty</a:t>
            </a:r>
          </a:p>
          <a:p>
            <a:pPr marL="171450" indent="-171450">
              <a:spcBef>
                <a:spcPts val="1000"/>
              </a:spcBef>
              <a:buFont typeface="Arial" panose="020B0604020202020204" pitchFamily="34" charset="0"/>
              <a:buChar char="•"/>
            </a:pPr>
            <a:r>
              <a:rPr lang="en-US" sz="1200" dirty="0">
                <a:latin typeface="Calibri Light"/>
                <a:cs typeface="Calibri Light"/>
              </a:rPr>
              <a:t>Physical discomfort</a:t>
            </a:r>
          </a:p>
          <a:p>
            <a:pPr marL="171450" indent="-171450">
              <a:spcBef>
                <a:spcPts val="1000"/>
              </a:spcBef>
              <a:buFont typeface="Arial" panose="020B0604020202020204" pitchFamily="34" charset="0"/>
              <a:buChar char="•"/>
            </a:pPr>
            <a:r>
              <a:rPr lang="en-US" sz="1200" dirty="0">
                <a:latin typeface="Calibri Light"/>
                <a:cs typeface="Calibri Light"/>
              </a:rPr>
              <a:t>Communication difficulties</a:t>
            </a:r>
          </a:p>
          <a:p>
            <a:pPr marL="171450" indent="-171450">
              <a:spcBef>
                <a:spcPts val="1000"/>
              </a:spcBef>
              <a:buFont typeface="Arial" panose="020B0604020202020204" pitchFamily="34" charset="0"/>
              <a:buChar char="•"/>
            </a:pPr>
            <a:r>
              <a:rPr lang="en-US" sz="1200" dirty="0">
                <a:latin typeface="Calibri Light"/>
                <a:cs typeface="Calibri Light"/>
              </a:rPr>
              <a:t>Fear</a:t>
            </a:r>
          </a:p>
          <a:p>
            <a:pPr marL="171450" indent="-171450">
              <a:spcBef>
                <a:spcPts val="1000"/>
              </a:spcBef>
              <a:buFont typeface="Arial" panose="020B0604020202020204" pitchFamily="34" charset="0"/>
              <a:buChar char="•"/>
            </a:pPr>
            <a:r>
              <a:rPr lang="en-US" sz="1600" b="1" dirty="0">
                <a:latin typeface="Calibri Light"/>
                <a:cs typeface="Calibri Light"/>
              </a:rPr>
              <a:t>Sense of powerlessness</a:t>
            </a:r>
          </a:p>
          <a:p>
            <a:pPr marL="171450" indent="-171450">
              <a:spcBef>
                <a:spcPts val="1000"/>
              </a:spcBef>
              <a:buFont typeface="Arial" panose="020B0604020202020204" pitchFamily="34" charset="0"/>
              <a:buChar char="•"/>
            </a:pPr>
            <a:r>
              <a:rPr lang="en-US" sz="1200" dirty="0">
                <a:latin typeface="Calibri Light"/>
                <a:cs typeface="Calibri Light"/>
              </a:rPr>
              <a:t>Difficulty with new information</a:t>
            </a:r>
          </a:p>
          <a:p>
            <a:pPr marL="171450" indent="-171450">
              <a:spcBef>
                <a:spcPts val="1000"/>
              </a:spcBef>
              <a:buFont typeface="Arial" panose="020B0604020202020204" pitchFamily="34" charset="0"/>
              <a:buChar char="•"/>
            </a:pPr>
            <a:r>
              <a:rPr lang="en-US" sz="1200" dirty="0">
                <a:latin typeface="Calibri Light"/>
                <a:cs typeface="Calibri Light"/>
              </a:rPr>
              <a:t>Restlessness</a:t>
            </a:r>
          </a:p>
          <a:p>
            <a:pPr marL="171450" indent="-171450">
              <a:spcBef>
                <a:spcPts val="1000"/>
              </a:spcBef>
              <a:buFont typeface="Arial" panose="020B0604020202020204" pitchFamily="34" charset="0"/>
              <a:buChar char="•"/>
            </a:pPr>
            <a:r>
              <a:rPr lang="en-US" sz="1200" dirty="0">
                <a:latin typeface="Calibri Light"/>
                <a:cs typeface="Calibri Light"/>
              </a:rPr>
              <a:t>Feeling lost</a:t>
            </a:r>
          </a:p>
          <a:p>
            <a:pPr marL="171450" indent="-171450">
              <a:spcBef>
                <a:spcPts val="1000"/>
              </a:spcBef>
              <a:buFont typeface="Arial" panose="020B0604020202020204" pitchFamily="34" charset="0"/>
              <a:buChar char="•"/>
            </a:pPr>
            <a:r>
              <a:rPr lang="en-US" sz="1200" dirty="0">
                <a:latin typeface="Calibri Light"/>
                <a:cs typeface="Calibri Light"/>
              </a:rPr>
              <a:t>Stress</a:t>
            </a:r>
          </a:p>
        </p:txBody>
      </p:sp>
      <p:sp>
        <p:nvSpPr>
          <p:cNvPr id="43" name="TextBox 42"/>
          <p:cNvSpPr txBox="1"/>
          <p:nvPr/>
        </p:nvSpPr>
        <p:spPr>
          <a:xfrm>
            <a:off x="6178553" y="1739696"/>
            <a:ext cx="1550769" cy="4144724"/>
          </a:xfrm>
          <a:prstGeom prst="rect">
            <a:avLst/>
          </a:prstGeom>
          <a:noFill/>
        </p:spPr>
        <p:txBody>
          <a:bodyPr wrap="square" rtlCol="0">
            <a:spAutoFit/>
          </a:bodyPr>
          <a:lstStyle/>
          <a:p>
            <a:pPr marL="171450" indent="-171450">
              <a:spcBef>
                <a:spcPts val="1000"/>
              </a:spcBef>
              <a:buFont typeface="Arial" panose="020B0604020202020204" pitchFamily="34" charset="0"/>
              <a:buChar char="•"/>
            </a:pPr>
            <a:r>
              <a:rPr lang="en-US" sz="1200" dirty="0">
                <a:latin typeface="Calibri Light"/>
                <a:cs typeface="Calibri Light"/>
              </a:rPr>
              <a:t>Apathy/loss of interest</a:t>
            </a:r>
          </a:p>
          <a:p>
            <a:pPr marL="171450" indent="-171450">
              <a:spcBef>
                <a:spcPts val="1000"/>
              </a:spcBef>
              <a:buFont typeface="Arial" panose="020B0604020202020204" pitchFamily="34" charset="0"/>
              <a:buChar char="•"/>
            </a:pPr>
            <a:r>
              <a:rPr lang="en-US" sz="1800" b="1" dirty="0">
                <a:latin typeface="Calibri Light"/>
                <a:cs typeface="Calibri Light"/>
              </a:rPr>
              <a:t>Wandering</a:t>
            </a:r>
          </a:p>
          <a:p>
            <a:pPr marL="171450" indent="-171450">
              <a:spcBef>
                <a:spcPts val="1000"/>
              </a:spcBef>
              <a:buFont typeface="Arial" panose="020B0604020202020204" pitchFamily="34" charset="0"/>
              <a:buChar char="•"/>
            </a:pPr>
            <a:r>
              <a:rPr lang="en-US" sz="1200" dirty="0">
                <a:latin typeface="Calibri Light"/>
                <a:cs typeface="Calibri Light"/>
              </a:rPr>
              <a:t>Frustration</a:t>
            </a:r>
          </a:p>
          <a:p>
            <a:pPr marL="171450" indent="-171450">
              <a:spcBef>
                <a:spcPts val="1000"/>
              </a:spcBef>
              <a:buFont typeface="Arial" panose="020B0604020202020204" pitchFamily="34" charset="0"/>
              <a:buChar char="•"/>
            </a:pPr>
            <a:r>
              <a:rPr lang="en-US" sz="1200" dirty="0">
                <a:latin typeface="Calibri Light"/>
                <a:cs typeface="Calibri Light"/>
              </a:rPr>
              <a:t>Confusion</a:t>
            </a:r>
          </a:p>
          <a:p>
            <a:pPr marL="171450" indent="-171450">
              <a:spcBef>
                <a:spcPts val="1000"/>
              </a:spcBef>
              <a:buFont typeface="Arial" panose="020B0604020202020204" pitchFamily="34" charset="0"/>
              <a:buChar char="•"/>
            </a:pPr>
            <a:r>
              <a:rPr lang="en-US" sz="1200" dirty="0">
                <a:latin typeface="Calibri Light"/>
                <a:cs typeface="Calibri Light"/>
              </a:rPr>
              <a:t>Agitation</a:t>
            </a:r>
          </a:p>
          <a:p>
            <a:pPr marL="171450" indent="-171450">
              <a:spcBef>
                <a:spcPts val="1000"/>
              </a:spcBef>
              <a:buFont typeface="Arial" panose="020B0604020202020204" pitchFamily="34" charset="0"/>
              <a:buChar char="•"/>
            </a:pPr>
            <a:r>
              <a:rPr lang="en-US" sz="1200" dirty="0">
                <a:latin typeface="Calibri Light"/>
                <a:cs typeface="Calibri Light"/>
              </a:rPr>
              <a:t>Negative thinking</a:t>
            </a:r>
          </a:p>
          <a:p>
            <a:pPr marL="171450" indent="-171450">
              <a:spcBef>
                <a:spcPts val="1000"/>
              </a:spcBef>
              <a:buFont typeface="Arial" panose="020B0604020202020204" pitchFamily="34" charset="0"/>
              <a:buChar char="•"/>
            </a:pPr>
            <a:r>
              <a:rPr lang="en-US" sz="1800" b="1" dirty="0">
                <a:latin typeface="Calibri Light"/>
                <a:cs typeface="Calibri Light"/>
              </a:rPr>
              <a:t>Depression</a:t>
            </a:r>
          </a:p>
          <a:p>
            <a:pPr marL="171450" indent="-171450">
              <a:spcBef>
                <a:spcPts val="1000"/>
              </a:spcBef>
              <a:buFont typeface="Arial" panose="020B0604020202020204" pitchFamily="34" charset="0"/>
              <a:buChar char="•"/>
            </a:pPr>
            <a:r>
              <a:rPr lang="en-US" sz="1200" dirty="0">
                <a:latin typeface="Calibri Light"/>
                <a:cs typeface="Calibri Light"/>
              </a:rPr>
              <a:t>Aggression/anger</a:t>
            </a:r>
          </a:p>
          <a:p>
            <a:pPr marL="171450" indent="-171450">
              <a:spcBef>
                <a:spcPts val="1000"/>
              </a:spcBef>
              <a:buFont typeface="Arial" panose="020B0604020202020204" pitchFamily="34" charset="0"/>
              <a:buChar char="•"/>
            </a:pPr>
            <a:r>
              <a:rPr lang="en-US" sz="1200" dirty="0">
                <a:latin typeface="Calibri Light"/>
                <a:cs typeface="Calibri Light"/>
              </a:rPr>
              <a:t>Sleep disturbances and sundowning</a:t>
            </a:r>
          </a:p>
          <a:p>
            <a:pPr marL="171450" indent="-171450">
              <a:spcBef>
                <a:spcPts val="1000"/>
              </a:spcBef>
              <a:buFont typeface="Arial" panose="020B0604020202020204" pitchFamily="34" charset="0"/>
              <a:buChar char="•"/>
            </a:pPr>
            <a:r>
              <a:rPr lang="en-US" sz="1200" dirty="0">
                <a:latin typeface="Calibri Light"/>
                <a:cs typeface="Calibri Light"/>
              </a:rPr>
              <a:t>Suspicion and delusion</a:t>
            </a:r>
          </a:p>
          <a:p>
            <a:pPr marL="171450" indent="-171450">
              <a:spcBef>
                <a:spcPts val="1000"/>
              </a:spcBef>
              <a:buFont typeface="Arial" panose="020B0604020202020204" pitchFamily="34" charset="0"/>
              <a:buChar char="•"/>
            </a:pPr>
            <a:r>
              <a:rPr lang="en-US" sz="1200" dirty="0">
                <a:latin typeface="Calibri Light"/>
                <a:cs typeface="Calibri Light"/>
              </a:rPr>
              <a:t>Self-neglect</a:t>
            </a:r>
          </a:p>
        </p:txBody>
      </p:sp>
      <p:sp>
        <p:nvSpPr>
          <p:cNvPr id="44" name="TextBox 43"/>
          <p:cNvSpPr txBox="1"/>
          <p:nvPr/>
        </p:nvSpPr>
        <p:spPr>
          <a:xfrm>
            <a:off x="8536143" y="1739696"/>
            <a:ext cx="2551641" cy="3113673"/>
          </a:xfrm>
          <a:prstGeom prst="rect">
            <a:avLst/>
          </a:prstGeom>
          <a:noFill/>
        </p:spPr>
        <p:txBody>
          <a:bodyPr wrap="square" rtlCol="0">
            <a:spAutoFit/>
          </a:bodyPr>
          <a:lstStyle/>
          <a:p>
            <a:pPr marL="171450" indent="-171450">
              <a:spcBef>
                <a:spcPts val="1000"/>
              </a:spcBef>
              <a:buFont typeface="Arial" panose="020B0604020202020204" pitchFamily="34" charset="0"/>
              <a:buChar char="•"/>
            </a:pPr>
            <a:r>
              <a:rPr lang="en-US" sz="1200" dirty="0">
                <a:latin typeface="Calibri Light"/>
                <a:cs typeface="Calibri Light"/>
              </a:rPr>
              <a:t>Deception</a:t>
            </a:r>
          </a:p>
          <a:p>
            <a:pPr marL="171450" indent="-171450">
              <a:spcBef>
                <a:spcPts val="1000"/>
              </a:spcBef>
              <a:buFont typeface="Arial" panose="020B0604020202020204" pitchFamily="34" charset="0"/>
              <a:buChar char="•"/>
            </a:pPr>
            <a:r>
              <a:rPr lang="en-US" sz="1800" b="1" dirty="0">
                <a:latin typeface="Calibri Light"/>
                <a:cs typeface="Calibri Light"/>
              </a:rPr>
              <a:t>Infantilization</a:t>
            </a:r>
          </a:p>
          <a:p>
            <a:pPr marL="171450" indent="-171450">
              <a:spcBef>
                <a:spcPts val="1000"/>
              </a:spcBef>
              <a:buFont typeface="Arial" panose="020B0604020202020204" pitchFamily="34" charset="0"/>
              <a:buChar char="•"/>
            </a:pPr>
            <a:r>
              <a:rPr lang="en-US" sz="1200" dirty="0">
                <a:latin typeface="Calibri Light"/>
                <a:cs typeface="Calibri Light"/>
              </a:rPr>
              <a:t>Isolation</a:t>
            </a:r>
          </a:p>
          <a:p>
            <a:pPr marL="171450" indent="-171450">
              <a:spcBef>
                <a:spcPts val="1000"/>
              </a:spcBef>
              <a:buFont typeface="Arial" panose="020B0604020202020204" pitchFamily="34" charset="0"/>
              <a:buChar char="•"/>
            </a:pPr>
            <a:r>
              <a:rPr lang="en-US" sz="1200" dirty="0">
                <a:latin typeface="Calibri Light"/>
                <a:cs typeface="Calibri Light"/>
              </a:rPr>
              <a:t>Elder abuse</a:t>
            </a:r>
          </a:p>
          <a:p>
            <a:pPr marL="171450" indent="-171450">
              <a:spcBef>
                <a:spcPts val="1000"/>
              </a:spcBef>
              <a:buFont typeface="Arial" panose="020B0604020202020204" pitchFamily="34" charset="0"/>
              <a:buChar char="•"/>
            </a:pPr>
            <a:r>
              <a:rPr lang="en-US" sz="1200" dirty="0">
                <a:latin typeface="Calibri Light"/>
                <a:cs typeface="Calibri Light"/>
              </a:rPr>
              <a:t>Objectification of the dementia patient</a:t>
            </a:r>
          </a:p>
          <a:p>
            <a:pPr marL="171450" indent="-171450">
              <a:spcBef>
                <a:spcPts val="1000"/>
              </a:spcBef>
              <a:buFont typeface="Arial" panose="020B0604020202020204" pitchFamily="34" charset="0"/>
              <a:buChar char="•"/>
            </a:pPr>
            <a:r>
              <a:rPr lang="en-US" sz="1200" dirty="0">
                <a:latin typeface="Calibri Light"/>
                <a:cs typeface="Calibri Light"/>
              </a:rPr>
              <a:t>Unsafe behavior</a:t>
            </a:r>
          </a:p>
          <a:p>
            <a:pPr marL="171450" indent="-171450">
              <a:spcBef>
                <a:spcPts val="1000"/>
              </a:spcBef>
              <a:buFont typeface="Arial" panose="020B0604020202020204" pitchFamily="34" charset="0"/>
              <a:buChar char="•"/>
            </a:pPr>
            <a:r>
              <a:rPr lang="en-US" sz="1800" b="1" dirty="0">
                <a:latin typeface="Calibri Light"/>
                <a:cs typeface="Calibri Light"/>
              </a:rPr>
              <a:t>Reduction in human contact</a:t>
            </a:r>
          </a:p>
          <a:p>
            <a:pPr marL="171450" indent="-171450">
              <a:spcBef>
                <a:spcPts val="1000"/>
              </a:spcBef>
              <a:buFont typeface="Arial" panose="020B0604020202020204" pitchFamily="34" charset="0"/>
              <a:buChar char="•"/>
            </a:pPr>
            <a:r>
              <a:rPr lang="en-US" sz="1200" dirty="0">
                <a:latin typeface="Calibri Light"/>
                <a:cs typeface="Calibri Light"/>
              </a:rPr>
              <a:t>Neglect</a:t>
            </a:r>
          </a:p>
        </p:txBody>
      </p:sp>
    </p:spTree>
    <p:extLst>
      <p:ext uri="{BB962C8B-B14F-4D97-AF65-F5344CB8AC3E}">
        <p14:creationId xmlns:p14="http://schemas.microsoft.com/office/powerpoint/2010/main" val="37743388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3523406C-6804-EA43-99CD-93EF802ED599}" type="slidenum">
              <a:rPr lang="en-US" smtClean="0"/>
              <a:pPr/>
              <a:t>22</a:t>
            </a:fld>
            <a:endParaRPr lang="en-US" dirty="0"/>
          </a:p>
        </p:txBody>
      </p:sp>
      <p:sp>
        <p:nvSpPr>
          <p:cNvPr id="3" name="Content Placeholder 2"/>
          <p:cNvSpPr>
            <a:spLocks noGrp="1"/>
          </p:cNvSpPr>
          <p:nvPr>
            <p:ph sz="quarter" idx="11"/>
          </p:nvPr>
        </p:nvSpPr>
        <p:spPr/>
        <p:txBody>
          <a:bodyPr/>
          <a:lstStyle/>
          <a:p>
            <a:r>
              <a:rPr lang="en-US" dirty="0"/>
              <a:t>Proposed Concept</a:t>
            </a:r>
          </a:p>
        </p:txBody>
      </p:sp>
    </p:spTree>
    <p:extLst>
      <p:ext uri="{BB962C8B-B14F-4D97-AF65-F5344CB8AC3E}">
        <p14:creationId xmlns:p14="http://schemas.microsoft.com/office/powerpoint/2010/main" val="2814656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523406C-6804-EA43-99CD-93EF802ED599}" type="slidenum">
              <a:rPr lang="en-US" smtClean="0"/>
              <a:t>23</a:t>
            </a:fld>
            <a:endParaRPr lang="en-US" dirty="0"/>
          </a:p>
        </p:txBody>
      </p:sp>
      <p:sp>
        <p:nvSpPr>
          <p:cNvPr id="3" name="Title 2"/>
          <p:cNvSpPr>
            <a:spLocks noGrp="1"/>
          </p:cNvSpPr>
          <p:nvPr>
            <p:ph type="title"/>
          </p:nvPr>
        </p:nvSpPr>
        <p:spPr/>
        <p:txBody>
          <a:bodyPr/>
          <a:lstStyle/>
          <a:p>
            <a:r>
              <a:rPr lang="en-IE" dirty="0"/>
              <a:t>Vision</a:t>
            </a:r>
          </a:p>
        </p:txBody>
      </p:sp>
      <p:sp>
        <p:nvSpPr>
          <p:cNvPr id="4" name="Text Placeholder 3"/>
          <p:cNvSpPr>
            <a:spLocks noGrp="1"/>
          </p:cNvSpPr>
          <p:nvPr>
            <p:ph type="body" sz="quarter" idx="13"/>
          </p:nvPr>
        </p:nvSpPr>
        <p:spPr>
          <a:xfrm>
            <a:off x="285450" y="1498600"/>
            <a:ext cx="10450681" cy="2355770"/>
          </a:xfrm>
          <a:solidFill>
            <a:schemeClr val="bg1"/>
          </a:solidFill>
          <a:ln>
            <a:solidFill>
              <a:schemeClr val="accent1"/>
            </a:solidFill>
          </a:ln>
        </p:spPr>
        <p:txBody>
          <a:bodyPr>
            <a:normAutofit/>
          </a:bodyPr>
          <a:lstStyle/>
          <a:p>
            <a:r>
              <a:rPr lang="en-IE" sz="2400" dirty="0"/>
              <a:t>The proposed technology should enable a vision of care where older people are</a:t>
            </a:r>
          </a:p>
          <a:p>
            <a:pPr lvl="1"/>
            <a:r>
              <a:rPr lang="en-IE" sz="2400" b="1" dirty="0"/>
              <a:t>Socially engaged </a:t>
            </a:r>
            <a:r>
              <a:rPr lang="en-IE" sz="2400" dirty="0"/>
              <a:t>(connected to community, have psychosocial occupation)</a:t>
            </a:r>
          </a:p>
          <a:p>
            <a:pPr lvl="1"/>
            <a:r>
              <a:rPr lang="en-IE" sz="2400" b="1" dirty="0"/>
              <a:t>Have continuity in living experience </a:t>
            </a:r>
            <a:r>
              <a:rPr lang="en-IE" sz="2400" dirty="0"/>
              <a:t>(normalise ageing, not segregate older people) </a:t>
            </a:r>
          </a:p>
          <a:p>
            <a:pPr lvl="1"/>
            <a:r>
              <a:rPr lang="en-IE" sz="2400" b="1" dirty="0"/>
              <a:t>Have a voice </a:t>
            </a:r>
            <a:r>
              <a:rPr lang="en-IE" sz="2400" dirty="0"/>
              <a:t>(consent, participation, decision making, identity)</a:t>
            </a:r>
          </a:p>
          <a:p>
            <a:endParaRPr lang="en-IE" sz="2000" dirty="0"/>
          </a:p>
        </p:txBody>
      </p:sp>
      <p:sp>
        <p:nvSpPr>
          <p:cNvPr id="5" name="Rectangle 4"/>
          <p:cNvSpPr/>
          <p:nvPr/>
        </p:nvSpPr>
        <p:spPr>
          <a:xfrm>
            <a:off x="920235" y="4088113"/>
            <a:ext cx="3929557" cy="1384995"/>
          </a:xfrm>
          <a:prstGeom prst="rect">
            <a:avLst/>
          </a:prstGeom>
          <a:solidFill>
            <a:schemeClr val="bg2">
              <a:lumMod val="20000"/>
              <a:lumOff val="80000"/>
            </a:schemeClr>
          </a:solidFill>
        </p:spPr>
        <p:txBody>
          <a:bodyPr wrap="square">
            <a:spAutoFit/>
          </a:bodyPr>
          <a:lstStyle/>
          <a:p>
            <a:r>
              <a:rPr lang="en-IE" sz="2800" b="1" dirty="0"/>
              <a:t>Connection</a:t>
            </a:r>
          </a:p>
          <a:p>
            <a:r>
              <a:rPr lang="en-IE" sz="2800" b="1" dirty="0"/>
              <a:t>Purpose</a:t>
            </a:r>
          </a:p>
          <a:p>
            <a:r>
              <a:rPr lang="en-IE" sz="2800" b="1" dirty="0"/>
              <a:t>Psychosocial Occupation</a:t>
            </a:r>
          </a:p>
        </p:txBody>
      </p:sp>
      <p:pic>
        <p:nvPicPr>
          <p:cNvPr id="6" name="Picture 5">
            <a:extLst>
              <a:ext uri="{FF2B5EF4-FFF2-40B4-BE49-F238E27FC236}">
                <a16:creationId xmlns:a16="http://schemas.microsoft.com/office/drawing/2014/main" id="{5F4295A8-CB68-430A-961F-63BC955D355B}"/>
              </a:ext>
            </a:extLst>
          </p:cNvPr>
          <p:cNvPicPr>
            <a:picLocks noChangeAspect="1"/>
          </p:cNvPicPr>
          <p:nvPr/>
        </p:nvPicPr>
        <p:blipFill>
          <a:blip r:embed="rId2"/>
          <a:stretch>
            <a:fillRect/>
          </a:stretch>
        </p:blipFill>
        <p:spPr>
          <a:xfrm>
            <a:off x="5805583" y="4085204"/>
            <a:ext cx="3674084" cy="1955791"/>
          </a:xfrm>
          <a:prstGeom prst="rect">
            <a:avLst/>
          </a:prstGeom>
        </p:spPr>
      </p:pic>
    </p:spTree>
    <p:extLst>
      <p:ext uri="{BB962C8B-B14F-4D97-AF65-F5344CB8AC3E}">
        <p14:creationId xmlns:p14="http://schemas.microsoft.com/office/powerpoint/2010/main" val="22031720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523406C-6804-EA43-99CD-93EF802ED599}" type="slidenum">
              <a:rPr lang="en-US" smtClean="0"/>
              <a:t>24</a:t>
            </a:fld>
            <a:endParaRPr lang="en-US" dirty="0"/>
          </a:p>
        </p:txBody>
      </p:sp>
      <p:sp>
        <p:nvSpPr>
          <p:cNvPr id="3" name="Title 2"/>
          <p:cNvSpPr>
            <a:spLocks noGrp="1"/>
          </p:cNvSpPr>
          <p:nvPr>
            <p:ph type="title"/>
          </p:nvPr>
        </p:nvSpPr>
        <p:spPr/>
        <p:txBody>
          <a:bodyPr/>
          <a:lstStyle/>
          <a:p>
            <a:r>
              <a:rPr lang="en-IE" dirty="0"/>
              <a:t>Proposed Concept</a:t>
            </a:r>
          </a:p>
        </p:txBody>
      </p:sp>
      <p:sp>
        <p:nvSpPr>
          <p:cNvPr id="4" name="Text Placeholder 3"/>
          <p:cNvSpPr>
            <a:spLocks noGrp="1"/>
          </p:cNvSpPr>
          <p:nvPr>
            <p:ph type="body" sz="quarter" idx="13"/>
          </p:nvPr>
        </p:nvSpPr>
        <p:spPr>
          <a:xfrm>
            <a:off x="285450" y="1498600"/>
            <a:ext cx="5921712" cy="3726543"/>
          </a:xfrm>
        </p:spPr>
        <p:txBody>
          <a:bodyPr>
            <a:noAutofit/>
          </a:bodyPr>
          <a:lstStyle/>
          <a:p>
            <a:r>
              <a:rPr lang="en-IE" sz="2400" b="1" dirty="0"/>
              <a:t>Conceptualized in relation to stakeholder relationships</a:t>
            </a:r>
          </a:p>
          <a:p>
            <a:r>
              <a:rPr lang="en-IE" sz="2400" b="1" dirty="0"/>
              <a:t>Suite of interrelated technologies is being advanced for seniors and other stakeholders </a:t>
            </a:r>
            <a:r>
              <a:rPr lang="en-IE" sz="2400" dirty="0"/>
              <a:t>(i.e. nurses, care assistants, admissions/administration personnel, family members, GP etc.)</a:t>
            </a:r>
          </a:p>
          <a:p>
            <a:r>
              <a:rPr lang="en-IE" sz="2400" b="1" dirty="0"/>
              <a:t>Technology enables everybody to be involved in care</a:t>
            </a:r>
          </a:p>
        </p:txBody>
      </p:sp>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6320229" y="1322093"/>
            <a:ext cx="5412337" cy="3962400"/>
          </a:xfrm>
          <a:prstGeom prst="rect">
            <a:avLst/>
          </a:prstGeom>
        </p:spPr>
      </p:pic>
      <p:sp>
        <p:nvSpPr>
          <p:cNvPr id="6" name="Rectangle 5">
            <a:extLst>
              <a:ext uri="{FF2B5EF4-FFF2-40B4-BE49-F238E27FC236}">
                <a16:creationId xmlns:a16="http://schemas.microsoft.com/office/drawing/2014/main" id="{6DE5BE92-382C-43AA-A519-2DEC9BA87E73}"/>
              </a:ext>
            </a:extLst>
          </p:cNvPr>
          <p:cNvSpPr/>
          <p:nvPr/>
        </p:nvSpPr>
        <p:spPr>
          <a:xfrm>
            <a:off x="587829" y="5475514"/>
            <a:ext cx="2569028" cy="56605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IE" dirty="0">
                <a:solidFill>
                  <a:schemeClr val="tx2"/>
                </a:solidFill>
              </a:rPr>
              <a:t>In room sensors</a:t>
            </a:r>
          </a:p>
        </p:txBody>
      </p:sp>
      <p:sp>
        <p:nvSpPr>
          <p:cNvPr id="7" name="Rectangle 6">
            <a:extLst>
              <a:ext uri="{FF2B5EF4-FFF2-40B4-BE49-F238E27FC236}">
                <a16:creationId xmlns:a16="http://schemas.microsoft.com/office/drawing/2014/main" id="{D5561F58-3CD0-4A0B-BE3D-53EB9D1E236D}"/>
              </a:ext>
            </a:extLst>
          </p:cNvPr>
          <p:cNvSpPr/>
          <p:nvPr/>
        </p:nvSpPr>
        <p:spPr>
          <a:xfrm>
            <a:off x="3407065" y="5475514"/>
            <a:ext cx="2569028" cy="56605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IE" dirty="0">
                <a:solidFill>
                  <a:schemeClr val="tx2"/>
                </a:solidFill>
              </a:rPr>
              <a:t>Resident Tablet</a:t>
            </a:r>
          </a:p>
        </p:txBody>
      </p:sp>
      <p:sp>
        <p:nvSpPr>
          <p:cNvPr id="8" name="Rectangle 7">
            <a:extLst>
              <a:ext uri="{FF2B5EF4-FFF2-40B4-BE49-F238E27FC236}">
                <a16:creationId xmlns:a16="http://schemas.microsoft.com/office/drawing/2014/main" id="{26C8872A-F5CA-4099-AC09-ADFFB03CE54D}"/>
              </a:ext>
            </a:extLst>
          </p:cNvPr>
          <p:cNvSpPr/>
          <p:nvPr/>
        </p:nvSpPr>
        <p:spPr>
          <a:xfrm>
            <a:off x="6207162" y="5455977"/>
            <a:ext cx="2569028" cy="56605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IE" dirty="0">
                <a:solidFill>
                  <a:schemeClr val="tx2"/>
                </a:solidFill>
              </a:rPr>
              <a:t>Caregiver Tablet</a:t>
            </a:r>
          </a:p>
        </p:txBody>
      </p:sp>
      <p:sp>
        <p:nvSpPr>
          <p:cNvPr id="9" name="Rectangle 8">
            <a:extLst>
              <a:ext uri="{FF2B5EF4-FFF2-40B4-BE49-F238E27FC236}">
                <a16:creationId xmlns:a16="http://schemas.microsoft.com/office/drawing/2014/main" id="{7BFA2DC3-5EA2-41BA-AC7D-DD8454C60A89}"/>
              </a:ext>
            </a:extLst>
          </p:cNvPr>
          <p:cNvSpPr/>
          <p:nvPr/>
        </p:nvSpPr>
        <p:spPr>
          <a:xfrm>
            <a:off x="9026398" y="5447325"/>
            <a:ext cx="2569028" cy="56605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IE" dirty="0">
                <a:solidFill>
                  <a:schemeClr val="tx2"/>
                </a:solidFill>
              </a:rPr>
              <a:t>Wall-mounted Display</a:t>
            </a:r>
          </a:p>
        </p:txBody>
      </p:sp>
    </p:spTree>
    <p:extLst>
      <p:ext uri="{BB962C8B-B14F-4D97-AF65-F5344CB8AC3E}">
        <p14:creationId xmlns:p14="http://schemas.microsoft.com/office/powerpoint/2010/main" val="19326011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155" y="-74099"/>
            <a:ext cx="10969942" cy="1143000"/>
          </a:xfrm>
        </p:spPr>
        <p:txBody>
          <a:bodyPr/>
          <a:lstStyle/>
          <a:p>
            <a:r>
              <a:rPr lang="en-US" dirty="0"/>
              <a:t>Optimizing Stakeholder Relationships</a:t>
            </a:r>
          </a:p>
        </p:txBody>
      </p:sp>
      <p:sp>
        <p:nvSpPr>
          <p:cNvPr id="3" name="Slide Number Placeholder 2"/>
          <p:cNvSpPr>
            <a:spLocks noGrp="1"/>
          </p:cNvSpPr>
          <p:nvPr>
            <p:ph type="sldNum" sz="quarter" idx="12"/>
          </p:nvPr>
        </p:nvSpPr>
        <p:spPr/>
        <p:txBody>
          <a:bodyPr/>
          <a:lstStyle/>
          <a:p>
            <a:fld id="{3523406C-6804-EA43-99CD-93EF802ED599}" type="slidenum">
              <a:rPr lang="en-US" smtClean="0"/>
              <a:t>25</a:t>
            </a:fld>
            <a:endParaRPr lang="en-US" dirty="0"/>
          </a:p>
        </p:txBody>
      </p:sp>
      <p:sp>
        <p:nvSpPr>
          <p:cNvPr id="6" name="TextBox 5"/>
          <p:cNvSpPr txBox="1"/>
          <p:nvPr/>
        </p:nvSpPr>
        <p:spPr>
          <a:xfrm>
            <a:off x="447516" y="1169881"/>
            <a:ext cx="5206167" cy="1988237"/>
          </a:xfrm>
          <a:prstGeom prst="rect">
            <a:avLst/>
          </a:prstGeom>
          <a:noFill/>
        </p:spPr>
        <p:txBody>
          <a:bodyPr wrap="square" rtlCol="0">
            <a:spAutoFit/>
          </a:bodyPr>
          <a:lstStyle/>
          <a:p>
            <a:pPr>
              <a:lnSpc>
                <a:spcPct val="140000"/>
              </a:lnSpc>
              <a:spcAft>
                <a:spcPts val="1200"/>
              </a:spcAft>
            </a:pPr>
            <a:r>
              <a:rPr lang="en-IE" dirty="0">
                <a:latin typeface="Calibri Light"/>
                <a:cs typeface="Calibri Light"/>
              </a:rPr>
              <a:t>Solution is premised on the knowledge that improving the social, information, and process relationships between stakeholders ultimately optimizes resident wellness.</a:t>
            </a:r>
          </a:p>
        </p:txBody>
      </p:sp>
      <p:graphicFrame>
        <p:nvGraphicFramePr>
          <p:cNvPr id="33" name="Diagram 32">
            <a:extLst>
              <a:ext uri="{FF2B5EF4-FFF2-40B4-BE49-F238E27FC236}">
                <a16:creationId xmlns:a16="http://schemas.microsoft.com/office/drawing/2014/main" id="{92207609-13DF-4730-ACFC-69405E841C67}"/>
              </a:ext>
            </a:extLst>
          </p:cNvPr>
          <p:cNvGraphicFramePr/>
          <p:nvPr>
            <p:extLst>
              <p:ext uri="{D42A27DB-BD31-4B8C-83A1-F6EECF244321}">
                <p14:modId xmlns:p14="http://schemas.microsoft.com/office/powerpoint/2010/main" val="1993237661"/>
              </p:ext>
            </p:extLst>
          </p:nvPr>
        </p:nvGraphicFramePr>
        <p:xfrm>
          <a:off x="4822661" y="882308"/>
          <a:ext cx="7556901" cy="5035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4" name="Rectangle: Rounded Corners 33">
            <a:extLst>
              <a:ext uri="{FF2B5EF4-FFF2-40B4-BE49-F238E27FC236}">
                <a16:creationId xmlns:a16="http://schemas.microsoft.com/office/drawing/2014/main" id="{2E91B295-7480-4361-BC36-A9D2569C3573}"/>
              </a:ext>
            </a:extLst>
          </p:cNvPr>
          <p:cNvSpPr/>
          <p:nvPr/>
        </p:nvSpPr>
        <p:spPr>
          <a:xfrm>
            <a:off x="6765765" y="2136922"/>
            <a:ext cx="1123593" cy="356415"/>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Specialists</a:t>
            </a:r>
          </a:p>
        </p:txBody>
      </p:sp>
      <p:sp>
        <p:nvSpPr>
          <p:cNvPr id="36" name="Rectangle: Rounded Corners 35">
            <a:extLst>
              <a:ext uri="{FF2B5EF4-FFF2-40B4-BE49-F238E27FC236}">
                <a16:creationId xmlns:a16="http://schemas.microsoft.com/office/drawing/2014/main" id="{6430889B-0113-4E97-B2D1-E09A110A572E}"/>
              </a:ext>
            </a:extLst>
          </p:cNvPr>
          <p:cNvSpPr/>
          <p:nvPr/>
        </p:nvSpPr>
        <p:spPr>
          <a:xfrm>
            <a:off x="8060425" y="2545868"/>
            <a:ext cx="1123593" cy="356415"/>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Hospital</a:t>
            </a:r>
          </a:p>
        </p:txBody>
      </p:sp>
      <p:sp>
        <p:nvSpPr>
          <p:cNvPr id="37" name="Rectangle: Rounded Corners 36">
            <a:extLst>
              <a:ext uri="{FF2B5EF4-FFF2-40B4-BE49-F238E27FC236}">
                <a16:creationId xmlns:a16="http://schemas.microsoft.com/office/drawing/2014/main" id="{F3F7A936-AD9A-47C7-B38E-BB8A5C6FB384}"/>
              </a:ext>
            </a:extLst>
          </p:cNvPr>
          <p:cNvSpPr/>
          <p:nvPr/>
        </p:nvSpPr>
        <p:spPr>
          <a:xfrm>
            <a:off x="9297301" y="2129118"/>
            <a:ext cx="1123593" cy="356415"/>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GP</a:t>
            </a:r>
          </a:p>
        </p:txBody>
      </p:sp>
      <p:sp>
        <p:nvSpPr>
          <p:cNvPr id="38" name="Rectangle: Rounded Corners 37">
            <a:extLst>
              <a:ext uri="{FF2B5EF4-FFF2-40B4-BE49-F238E27FC236}">
                <a16:creationId xmlns:a16="http://schemas.microsoft.com/office/drawing/2014/main" id="{7F363E9B-40C3-461D-A07A-70B407D5FE23}"/>
              </a:ext>
            </a:extLst>
          </p:cNvPr>
          <p:cNvSpPr/>
          <p:nvPr/>
        </p:nvSpPr>
        <p:spPr>
          <a:xfrm>
            <a:off x="7853866" y="5449100"/>
            <a:ext cx="1413929" cy="339204"/>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Hairdresser</a:t>
            </a:r>
          </a:p>
        </p:txBody>
      </p:sp>
      <p:sp>
        <p:nvSpPr>
          <p:cNvPr id="39" name="Rectangle: Rounded Corners 38">
            <a:extLst>
              <a:ext uri="{FF2B5EF4-FFF2-40B4-BE49-F238E27FC236}">
                <a16:creationId xmlns:a16="http://schemas.microsoft.com/office/drawing/2014/main" id="{CCF40E1B-1D8A-4E6D-A1E2-D60FFFB7481B}"/>
              </a:ext>
            </a:extLst>
          </p:cNvPr>
          <p:cNvSpPr/>
          <p:nvPr/>
        </p:nvSpPr>
        <p:spPr>
          <a:xfrm>
            <a:off x="8020734" y="4201042"/>
            <a:ext cx="1123593" cy="356415"/>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Relatives</a:t>
            </a:r>
          </a:p>
        </p:txBody>
      </p:sp>
      <p:sp>
        <p:nvSpPr>
          <p:cNvPr id="40" name="Rectangle: Rounded Corners 39">
            <a:extLst>
              <a:ext uri="{FF2B5EF4-FFF2-40B4-BE49-F238E27FC236}">
                <a16:creationId xmlns:a16="http://schemas.microsoft.com/office/drawing/2014/main" id="{23CB1E72-199E-43EB-ADC9-8000923F693B}"/>
              </a:ext>
            </a:extLst>
          </p:cNvPr>
          <p:cNvSpPr/>
          <p:nvPr/>
        </p:nvSpPr>
        <p:spPr>
          <a:xfrm>
            <a:off x="6365802" y="3221769"/>
            <a:ext cx="1123593" cy="356415"/>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Care Team</a:t>
            </a:r>
          </a:p>
        </p:txBody>
      </p:sp>
      <p:sp>
        <p:nvSpPr>
          <p:cNvPr id="41" name="Rectangle: Rounded Corners 40">
            <a:extLst>
              <a:ext uri="{FF2B5EF4-FFF2-40B4-BE49-F238E27FC236}">
                <a16:creationId xmlns:a16="http://schemas.microsoft.com/office/drawing/2014/main" id="{8B1FDE1B-23F7-439C-B9B9-4D34DDA419A2}"/>
              </a:ext>
            </a:extLst>
          </p:cNvPr>
          <p:cNvSpPr/>
          <p:nvPr/>
        </p:nvSpPr>
        <p:spPr>
          <a:xfrm>
            <a:off x="6563982" y="2675965"/>
            <a:ext cx="1123593" cy="356415"/>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Rehab</a:t>
            </a:r>
          </a:p>
        </p:txBody>
      </p:sp>
      <p:sp>
        <p:nvSpPr>
          <p:cNvPr id="42" name="Rectangle: Rounded Corners 41">
            <a:extLst>
              <a:ext uri="{FF2B5EF4-FFF2-40B4-BE49-F238E27FC236}">
                <a16:creationId xmlns:a16="http://schemas.microsoft.com/office/drawing/2014/main" id="{02200655-8779-42B7-9E92-102060256B4A}"/>
              </a:ext>
            </a:extLst>
          </p:cNvPr>
          <p:cNvSpPr/>
          <p:nvPr/>
        </p:nvSpPr>
        <p:spPr>
          <a:xfrm>
            <a:off x="9555386" y="2674627"/>
            <a:ext cx="1123593" cy="356415"/>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Pharmacist</a:t>
            </a:r>
          </a:p>
        </p:txBody>
      </p:sp>
      <p:sp>
        <p:nvSpPr>
          <p:cNvPr id="43" name="Rectangle: Rounded Corners 42">
            <a:extLst>
              <a:ext uri="{FF2B5EF4-FFF2-40B4-BE49-F238E27FC236}">
                <a16:creationId xmlns:a16="http://schemas.microsoft.com/office/drawing/2014/main" id="{59F40492-25F1-4394-A18A-CBD7497E49D5}"/>
              </a:ext>
            </a:extLst>
          </p:cNvPr>
          <p:cNvSpPr/>
          <p:nvPr/>
        </p:nvSpPr>
        <p:spPr>
          <a:xfrm>
            <a:off x="9663280" y="3221769"/>
            <a:ext cx="1123593" cy="356415"/>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Children</a:t>
            </a:r>
          </a:p>
        </p:txBody>
      </p:sp>
      <p:sp>
        <p:nvSpPr>
          <p:cNvPr id="44" name="Rectangle: Rounded Corners 43">
            <a:extLst>
              <a:ext uri="{FF2B5EF4-FFF2-40B4-BE49-F238E27FC236}">
                <a16:creationId xmlns:a16="http://schemas.microsoft.com/office/drawing/2014/main" id="{A434CE40-6DA2-4010-8D0D-E30503AEA918}"/>
              </a:ext>
            </a:extLst>
          </p:cNvPr>
          <p:cNvSpPr/>
          <p:nvPr/>
        </p:nvSpPr>
        <p:spPr>
          <a:xfrm>
            <a:off x="6814159" y="3807912"/>
            <a:ext cx="1215547" cy="293601"/>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Spouse/Partner</a:t>
            </a:r>
          </a:p>
        </p:txBody>
      </p:sp>
      <p:sp>
        <p:nvSpPr>
          <p:cNvPr id="45" name="Rectangle: Rounded Corners 44">
            <a:extLst>
              <a:ext uri="{FF2B5EF4-FFF2-40B4-BE49-F238E27FC236}">
                <a16:creationId xmlns:a16="http://schemas.microsoft.com/office/drawing/2014/main" id="{0B5438F0-D4D9-416C-9C34-146133777A40}"/>
              </a:ext>
            </a:extLst>
          </p:cNvPr>
          <p:cNvSpPr/>
          <p:nvPr/>
        </p:nvSpPr>
        <p:spPr>
          <a:xfrm>
            <a:off x="7758482" y="4756259"/>
            <a:ext cx="1675465" cy="239904"/>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Exercise Instructor</a:t>
            </a:r>
          </a:p>
        </p:txBody>
      </p:sp>
      <p:sp>
        <p:nvSpPr>
          <p:cNvPr id="46" name="Rectangle: Rounded Corners 45">
            <a:extLst>
              <a:ext uri="{FF2B5EF4-FFF2-40B4-BE49-F238E27FC236}">
                <a16:creationId xmlns:a16="http://schemas.microsoft.com/office/drawing/2014/main" id="{FED13810-02B9-41CD-A5C6-FF052E101DFF}"/>
              </a:ext>
            </a:extLst>
          </p:cNvPr>
          <p:cNvSpPr/>
          <p:nvPr/>
        </p:nvSpPr>
        <p:spPr>
          <a:xfrm>
            <a:off x="9205758" y="3807912"/>
            <a:ext cx="1293580" cy="295020"/>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Friends</a:t>
            </a:r>
          </a:p>
        </p:txBody>
      </p:sp>
      <p:sp>
        <p:nvSpPr>
          <p:cNvPr id="47" name="Rectangle: Rounded Corners 46">
            <a:extLst>
              <a:ext uri="{FF2B5EF4-FFF2-40B4-BE49-F238E27FC236}">
                <a16:creationId xmlns:a16="http://schemas.microsoft.com/office/drawing/2014/main" id="{3A507330-1606-40B7-BD4F-61B214298E0A}"/>
              </a:ext>
            </a:extLst>
          </p:cNvPr>
          <p:cNvSpPr/>
          <p:nvPr/>
        </p:nvSpPr>
        <p:spPr>
          <a:xfrm>
            <a:off x="8102548" y="5152783"/>
            <a:ext cx="1019176" cy="196816"/>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Driver</a:t>
            </a:r>
          </a:p>
        </p:txBody>
      </p:sp>
      <p:pic>
        <p:nvPicPr>
          <p:cNvPr id="48" name="Picture 47">
            <a:extLst>
              <a:ext uri="{FF2B5EF4-FFF2-40B4-BE49-F238E27FC236}">
                <a16:creationId xmlns:a16="http://schemas.microsoft.com/office/drawing/2014/main" id="{04A36EB5-B4C1-4AA8-A637-C6E8D698DBB4}"/>
              </a:ext>
            </a:extLst>
          </p:cNvPr>
          <p:cNvPicPr>
            <a:picLocks noChangeAspect="1"/>
          </p:cNvPicPr>
          <p:nvPr/>
        </p:nvPicPr>
        <p:blipFill>
          <a:blip r:embed="rId8"/>
          <a:stretch>
            <a:fillRect/>
          </a:stretch>
        </p:blipFill>
        <p:spPr>
          <a:xfrm>
            <a:off x="7962697" y="3006195"/>
            <a:ext cx="1257199" cy="942900"/>
          </a:xfrm>
          <a:prstGeom prst="ellipse">
            <a:avLst/>
          </a:prstGeom>
          <a:effectLst>
            <a:softEdge rad="38100"/>
          </a:effectLst>
        </p:spPr>
      </p:pic>
    </p:spTree>
    <p:extLst>
      <p:ext uri="{BB962C8B-B14F-4D97-AF65-F5344CB8AC3E}">
        <p14:creationId xmlns:p14="http://schemas.microsoft.com/office/powerpoint/2010/main" val="2696389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fade">
                                      <p:cBhvr>
                                        <p:cTn id="30" dur="500"/>
                                        <p:tgtEl>
                                          <p:spTgt spid="4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fade">
                                      <p:cBhvr>
                                        <p:cTn id="36" dur="500"/>
                                        <p:tgtEl>
                                          <p:spTgt spid="4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500"/>
                                        <p:tgtEl>
                                          <p:spTgt spid="4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fade">
                                      <p:cBhvr>
                                        <p:cTn id="44" dur="500"/>
                                        <p:tgtEl>
                                          <p:spTgt spid="4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523406C-6804-EA43-99CD-93EF802ED599}" type="slidenum">
              <a:rPr lang="en-US" smtClean="0"/>
              <a:t>26</a:t>
            </a:fld>
            <a:endParaRPr lang="en-US" dirty="0"/>
          </a:p>
        </p:txBody>
      </p:sp>
      <p:sp>
        <p:nvSpPr>
          <p:cNvPr id="3" name="Title 2"/>
          <p:cNvSpPr>
            <a:spLocks noGrp="1"/>
          </p:cNvSpPr>
          <p:nvPr>
            <p:ph type="title"/>
          </p:nvPr>
        </p:nvSpPr>
        <p:spPr/>
        <p:txBody>
          <a:bodyPr/>
          <a:lstStyle/>
          <a:p>
            <a:r>
              <a:rPr lang="en-IE" dirty="0"/>
              <a:t>Proposed Concept: Resident</a:t>
            </a:r>
          </a:p>
        </p:txBody>
      </p:sp>
      <p:sp>
        <p:nvSpPr>
          <p:cNvPr id="4" name="Text Placeholder 3"/>
          <p:cNvSpPr>
            <a:spLocks noGrp="1"/>
          </p:cNvSpPr>
          <p:nvPr>
            <p:ph type="body" sz="quarter" idx="13"/>
          </p:nvPr>
        </p:nvSpPr>
        <p:spPr>
          <a:xfrm>
            <a:off x="285449" y="1498600"/>
            <a:ext cx="7133923" cy="4306888"/>
          </a:xfrm>
        </p:spPr>
        <p:txBody>
          <a:bodyPr>
            <a:normAutofit lnSpcReduction="10000"/>
          </a:bodyPr>
          <a:lstStyle/>
          <a:p>
            <a:r>
              <a:rPr lang="en-US" sz="2400" b="1" dirty="0"/>
              <a:t>Ability philosophy</a:t>
            </a:r>
          </a:p>
          <a:p>
            <a:r>
              <a:rPr lang="en-US" sz="2400" b="1" dirty="0"/>
              <a:t>Self-decided</a:t>
            </a:r>
            <a:r>
              <a:rPr lang="en-US" sz="2400" dirty="0"/>
              <a:t> services (opt in/out), based on what matters to older people</a:t>
            </a:r>
          </a:p>
          <a:p>
            <a:r>
              <a:rPr lang="en-US" sz="2400" dirty="0"/>
              <a:t>Design solution is </a:t>
            </a:r>
            <a:r>
              <a:rPr lang="en-US" sz="2400" b="1" dirty="0"/>
              <a:t>adaptive</a:t>
            </a:r>
            <a:r>
              <a:rPr lang="en-US" sz="2400" dirty="0"/>
              <a:t> in terms of age-related changes and characteristics</a:t>
            </a:r>
          </a:p>
          <a:p>
            <a:r>
              <a:rPr lang="en-US" sz="2400" dirty="0"/>
              <a:t>Allow for </a:t>
            </a:r>
            <a:r>
              <a:rPr lang="en-US" sz="2400" b="1" dirty="0"/>
              <a:t>personalization</a:t>
            </a:r>
          </a:p>
          <a:p>
            <a:r>
              <a:rPr lang="en-US" sz="2400" dirty="0"/>
              <a:t>Specific functions promote </a:t>
            </a:r>
            <a:r>
              <a:rPr lang="en-US" sz="2400" b="1" dirty="0"/>
              <a:t>wellness</a:t>
            </a:r>
            <a:r>
              <a:rPr lang="en-US" sz="2400" dirty="0"/>
              <a:t> and map to the underpinning biopsychosocial model of health and well-being</a:t>
            </a:r>
          </a:p>
          <a:p>
            <a:r>
              <a:rPr lang="en-US" sz="2400" b="1" dirty="0"/>
              <a:t>Interactions are simple and natural, </a:t>
            </a:r>
            <a:r>
              <a:rPr lang="en-US" sz="2400" dirty="0"/>
              <a:t>using touch (and potentially speech and gesture)</a:t>
            </a:r>
          </a:p>
        </p:txBody>
      </p:sp>
      <p:sp>
        <p:nvSpPr>
          <p:cNvPr id="5" name="Rectangle 4"/>
          <p:cNvSpPr/>
          <p:nvPr/>
        </p:nvSpPr>
        <p:spPr>
          <a:xfrm>
            <a:off x="8248936" y="1498600"/>
            <a:ext cx="3330448" cy="1765461"/>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accent3">
                    <a:lumMod val="90000"/>
                    <a:lumOff val="10000"/>
                  </a:schemeClr>
                </a:solidFill>
              </a:rPr>
              <a:t>Solutions for family/Carer’s will yield benefits for </a:t>
            </a:r>
            <a:r>
              <a:rPr lang="en-IE" sz="2400" b="1" dirty="0">
                <a:solidFill>
                  <a:schemeClr val="accent3">
                    <a:lumMod val="90000"/>
                    <a:lumOff val="10000"/>
                  </a:schemeClr>
                </a:solidFill>
              </a:rPr>
              <a:t>residents with Dementia</a:t>
            </a:r>
            <a:endParaRPr lang="en-IE" dirty="0">
              <a:solidFill>
                <a:schemeClr val="accent3">
                  <a:lumMod val="90000"/>
                  <a:lumOff val="10000"/>
                </a:schemeClr>
              </a:solidFill>
            </a:endParaRPr>
          </a:p>
          <a:p>
            <a:pPr algn="ctr"/>
            <a:endParaRPr lang="en-IE" dirty="0">
              <a:solidFill>
                <a:schemeClr val="accent3">
                  <a:lumMod val="90000"/>
                  <a:lumOff val="10000"/>
                </a:schemeClr>
              </a:solidFill>
            </a:endParaRPr>
          </a:p>
        </p:txBody>
      </p:sp>
      <p:pic>
        <p:nvPicPr>
          <p:cNvPr id="6" name="Picture 5"/>
          <p:cNvPicPr>
            <a:picLocks noChangeAspect="1"/>
          </p:cNvPicPr>
          <p:nvPr/>
        </p:nvPicPr>
        <p:blipFill>
          <a:blip r:embed="rId2"/>
          <a:stretch>
            <a:fillRect/>
          </a:stretch>
        </p:blipFill>
        <p:spPr>
          <a:xfrm>
            <a:off x="8248937" y="3494896"/>
            <a:ext cx="3330448" cy="1931920"/>
          </a:xfrm>
          <a:prstGeom prst="rect">
            <a:avLst/>
          </a:prstGeom>
        </p:spPr>
      </p:pic>
    </p:spTree>
    <p:extLst>
      <p:ext uri="{BB962C8B-B14F-4D97-AF65-F5344CB8AC3E}">
        <p14:creationId xmlns:p14="http://schemas.microsoft.com/office/powerpoint/2010/main" val="33169239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841" y="68198"/>
            <a:ext cx="10969942" cy="1143000"/>
          </a:xfrm>
        </p:spPr>
        <p:txBody>
          <a:bodyPr/>
          <a:lstStyle/>
          <a:p>
            <a:r>
              <a:rPr lang="en-US" dirty="0"/>
              <a:t>Resident-centered technology</a:t>
            </a:r>
          </a:p>
        </p:txBody>
      </p:sp>
      <p:sp>
        <p:nvSpPr>
          <p:cNvPr id="3" name="Slide Number Placeholder 2"/>
          <p:cNvSpPr>
            <a:spLocks noGrp="1"/>
          </p:cNvSpPr>
          <p:nvPr>
            <p:ph type="sldNum" sz="quarter" idx="12"/>
          </p:nvPr>
        </p:nvSpPr>
        <p:spPr/>
        <p:txBody>
          <a:bodyPr/>
          <a:lstStyle/>
          <a:p>
            <a:fld id="{3523406C-6804-EA43-99CD-93EF802ED599}" type="slidenum">
              <a:rPr lang="en-US" smtClean="0"/>
              <a:t>27</a:t>
            </a:fld>
            <a:endParaRPr lang="en-US" dirty="0"/>
          </a:p>
        </p:txBody>
      </p:sp>
      <p:graphicFrame>
        <p:nvGraphicFramePr>
          <p:cNvPr id="52" name="Diagram 51">
            <a:extLst>
              <a:ext uri="{FF2B5EF4-FFF2-40B4-BE49-F238E27FC236}">
                <a16:creationId xmlns:a16="http://schemas.microsoft.com/office/drawing/2014/main" id="{E1AC0CE0-4F5F-4B1C-92F6-471876D94190}"/>
              </a:ext>
            </a:extLst>
          </p:cNvPr>
          <p:cNvGraphicFramePr/>
          <p:nvPr>
            <p:extLst>
              <p:ext uri="{D42A27DB-BD31-4B8C-83A1-F6EECF244321}">
                <p14:modId xmlns:p14="http://schemas.microsoft.com/office/powerpoint/2010/main" val="784984768"/>
              </p:ext>
            </p:extLst>
          </p:nvPr>
        </p:nvGraphicFramePr>
        <p:xfrm>
          <a:off x="2031471" y="1102290"/>
          <a:ext cx="7556901" cy="5035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4" name="TextBox 53">
            <a:extLst>
              <a:ext uri="{FF2B5EF4-FFF2-40B4-BE49-F238E27FC236}">
                <a16:creationId xmlns:a16="http://schemas.microsoft.com/office/drawing/2014/main" id="{1704FF7D-F409-4CF4-B8AF-FC04DD779619}"/>
              </a:ext>
            </a:extLst>
          </p:cNvPr>
          <p:cNvSpPr txBox="1"/>
          <p:nvPr/>
        </p:nvSpPr>
        <p:spPr>
          <a:xfrm>
            <a:off x="5140293" y="3297016"/>
            <a:ext cx="1510312" cy="1096595"/>
          </a:xfrm>
          <a:prstGeom prst="rect">
            <a:avLst/>
          </a:prstGeom>
          <a:noFill/>
        </p:spPr>
        <p:txBody>
          <a:bodyPr wrap="square" rtlCol="0">
            <a:spAutoFit/>
          </a:bodyPr>
          <a:lstStyle/>
          <a:p>
            <a:endParaRPr lang="en-US" dirty="0"/>
          </a:p>
        </p:txBody>
      </p:sp>
      <p:sp>
        <p:nvSpPr>
          <p:cNvPr id="55" name="TextBox 54">
            <a:extLst>
              <a:ext uri="{FF2B5EF4-FFF2-40B4-BE49-F238E27FC236}">
                <a16:creationId xmlns:a16="http://schemas.microsoft.com/office/drawing/2014/main" id="{470A6949-ACBC-476A-BEA8-32FDA0AD327B}"/>
              </a:ext>
            </a:extLst>
          </p:cNvPr>
          <p:cNvSpPr txBox="1"/>
          <p:nvPr/>
        </p:nvSpPr>
        <p:spPr>
          <a:xfrm>
            <a:off x="5140293" y="3181611"/>
            <a:ext cx="1310611" cy="1212000"/>
          </a:xfrm>
          <a:prstGeom prst="rect">
            <a:avLst/>
          </a:prstGeom>
          <a:noFill/>
        </p:spPr>
        <p:txBody>
          <a:bodyPr wrap="square" rtlCol="0">
            <a:spAutoFit/>
          </a:bodyPr>
          <a:lstStyle/>
          <a:p>
            <a:endParaRPr lang="en-US" dirty="0"/>
          </a:p>
        </p:txBody>
      </p:sp>
      <p:pic>
        <p:nvPicPr>
          <p:cNvPr id="56" name="Picture 55">
            <a:extLst>
              <a:ext uri="{FF2B5EF4-FFF2-40B4-BE49-F238E27FC236}">
                <a16:creationId xmlns:a16="http://schemas.microsoft.com/office/drawing/2014/main" id="{96B55748-ACB7-4794-A4E3-5B702BB76D41}"/>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flipH="1">
            <a:off x="5248654" y="3242475"/>
            <a:ext cx="1122529" cy="989124"/>
          </a:xfrm>
          <a:prstGeom prst="ellipse">
            <a:avLst/>
          </a:prstGeom>
          <a:ln>
            <a:noFill/>
          </a:ln>
          <a:effectLst>
            <a:softEdge rad="112500"/>
          </a:effectLst>
        </p:spPr>
      </p:pic>
      <p:sp>
        <p:nvSpPr>
          <p:cNvPr id="57" name="Rectangle: Rounded Corners 56">
            <a:extLst>
              <a:ext uri="{FF2B5EF4-FFF2-40B4-BE49-F238E27FC236}">
                <a16:creationId xmlns:a16="http://schemas.microsoft.com/office/drawing/2014/main" id="{E3153166-2A0F-4CE6-86DE-B93376055789}"/>
              </a:ext>
            </a:extLst>
          </p:cNvPr>
          <p:cNvSpPr/>
          <p:nvPr/>
        </p:nvSpPr>
        <p:spPr>
          <a:xfrm>
            <a:off x="4997083" y="5554460"/>
            <a:ext cx="1597030" cy="344567"/>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Entertainment</a:t>
            </a:r>
          </a:p>
        </p:txBody>
      </p:sp>
      <p:sp>
        <p:nvSpPr>
          <p:cNvPr id="58" name="Rectangle: Rounded Corners 57">
            <a:extLst>
              <a:ext uri="{FF2B5EF4-FFF2-40B4-BE49-F238E27FC236}">
                <a16:creationId xmlns:a16="http://schemas.microsoft.com/office/drawing/2014/main" id="{C6A4A65C-3701-4378-930C-04B97E59D5AB}"/>
              </a:ext>
            </a:extLst>
          </p:cNvPr>
          <p:cNvSpPr/>
          <p:nvPr/>
        </p:nvSpPr>
        <p:spPr>
          <a:xfrm>
            <a:off x="6650605" y="1875723"/>
            <a:ext cx="1326636" cy="504401"/>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Medication Management</a:t>
            </a:r>
          </a:p>
        </p:txBody>
      </p:sp>
      <p:sp>
        <p:nvSpPr>
          <p:cNvPr id="59" name="Rectangle: Rounded Corners 58">
            <a:extLst>
              <a:ext uri="{FF2B5EF4-FFF2-40B4-BE49-F238E27FC236}">
                <a16:creationId xmlns:a16="http://schemas.microsoft.com/office/drawing/2014/main" id="{CC51A405-159A-425C-8587-95DBE7B71AEE}"/>
              </a:ext>
            </a:extLst>
          </p:cNvPr>
          <p:cNvSpPr/>
          <p:nvPr/>
        </p:nvSpPr>
        <p:spPr>
          <a:xfrm>
            <a:off x="5173714" y="2694015"/>
            <a:ext cx="1222174" cy="322270"/>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Digital Signage</a:t>
            </a:r>
          </a:p>
        </p:txBody>
      </p:sp>
      <p:sp>
        <p:nvSpPr>
          <p:cNvPr id="60" name="Rectangle: Rounded Corners 59">
            <a:extLst>
              <a:ext uri="{FF2B5EF4-FFF2-40B4-BE49-F238E27FC236}">
                <a16:creationId xmlns:a16="http://schemas.microsoft.com/office/drawing/2014/main" id="{1B0E1EF9-8B19-4EBE-8102-074C42E2A2BB}"/>
              </a:ext>
            </a:extLst>
          </p:cNvPr>
          <p:cNvSpPr/>
          <p:nvPr/>
        </p:nvSpPr>
        <p:spPr>
          <a:xfrm>
            <a:off x="6328973" y="3918955"/>
            <a:ext cx="1550344" cy="369628"/>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Communication</a:t>
            </a:r>
          </a:p>
        </p:txBody>
      </p:sp>
      <p:sp>
        <p:nvSpPr>
          <p:cNvPr id="61" name="Rectangle: Rounded Corners 60">
            <a:extLst>
              <a:ext uri="{FF2B5EF4-FFF2-40B4-BE49-F238E27FC236}">
                <a16:creationId xmlns:a16="http://schemas.microsoft.com/office/drawing/2014/main" id="{61E4D6CC-6D1E-4172-A6E7-72ECAFA4A07D}"/>
              </a:ext>
            </a:extLst>
          </p:cNvPr>
          <p:cNvSpPr/>
          <p:nvPr/>
        </p:nvSpPr>
        <p:spPr>
          <a:xfrm>
            <a:off x="5173613" y="4466778"/>
            <a:ext cx="1272610" cy="349974"/>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Meal Ordering</a:t>
            </a:r>
          </a:p>
        </p:txBody>
      </p:sp>
      <p:sp>
        <p:nvSpPr>
          <p:cNvPr id="62" name="Rectangle: Rounded Corners 61">
            <a:extLst>
              <a:ext uri="{FF2B5EF4-FFF2-40B4-BE49-F238E27FC236}">
                <a16:creationId xmlns:a16="http://schemas.microsoft.com/office/drawing/2014/main" id="{AB6EB7F8-713E-49DB-B9C7-F31DBF77B5C3}"/>
              </a:ext>
            </a:extLst>
          </p:cNvPr>
          <p:cNvSpPr/>
          <p:nvPr/>
        </p:nvSpPr>
        <p:spPr>
          <a:xfrm>
            <a:off x="3705787" y="1852825"/>
            <a:ext cx="1270502" cy="611027"/>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Wander Management</a:t>
            </a:r>
          </a:p>
        </p:txBody>
      </p:sp>
      <p:sp>
        <p:nvSpPr>
          <p:cNvPr id="63" name="Rectangle: Rounded Corners 62">
            <a:extLst>
              <a:ext uri="{FF2B5EF4-FFF2-40B4-BE49-F238E27FC236}">
                <a16:creationId xmlns:a16="http://schemas.microsoft.com/office/drawing/2014/main" id="{E620F474-16A4-4665-8725-4A0CAC6E3C17}"/>
              </a:ext>
            </a:extLst>
          </p:cNvPr>
          <p:cNvSpPr/>
          <p:nvPr/>
        </p:nvSpPr>
        <p:spPr>
          <a:xfrm>
            <a:off x="3791848" y="3230287"/>
            <a:ext cx="1308073" cy="568748"/>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Health Record  &amp; </a:t>
            </a:r>
            <a:r>
              <a:rPr lang="en-US" sz="1400" dirty="0" err="1">
                <a:solidFill>
                  <a:schemeClr val="bg1"/>
                </a:solidFill>
              </a:rPr>
              <a:t>Careplan</a:t>
            </a:r>
            <a:endParaRPr lang="en-US" sz="1400" dirty="0">
              <a:solidFill>
                <a:schemeClr val="bg1"/>
              </a:solidFill>
            </a:endParaRPr>
          </a:p>
        </p:txBody>
      </p:sp>
      <p:sp>
        <p:nvSpPr>
          <p:cNvPr id="64" name="Rectangle: Rounded Corners 63">
            <a:extLst>
              <a:ext uri="{FF2B5EF4-FFF2-40B4-BE49-F238E27FC236}">
                <a16:creationId xmlns:a16="http://schemas.microsoft.com/office/drawing/2014/main" id="{DC370FE3-34B9-4D3A-B498-D55E4F87FE2C}"/>
              </a:ext>
            </a:extLst>
          </p:cNvPr>
          <p:cNvSpPr/>
          <p:nvPr/>
        </p:nvSpPr>
        <p:spPr>
          <a:xfrm>
            <a:off x="3920219" y="2666289"/>
            <a:ext cx="976843" cy="380301"/>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Telehealth</a:t>
            </a:r>
          </a:p>
        </p:txBody>
      </p:sp>
      <p:sp>
        <p:nvSpPr>
          <p:cNvPr id="65" name="Rectangle: Rounded Corners 64">
            <a:extLst>
              <a:ext uri="{FF2B5EF4-FFF2-40B4-BE49-F238E27FC236}">
                <a16:creationId xmlns:a16="http://schemas.microsoft.com/office/drawing/2014/main" id="{DD65D392-8678-42EF-B8CB-984B0A0680B8}"/>
              </a:ext>
            </a:extLst>
          </p:cNvPr>
          <p:cNvSpPr/>
          <p:nvPr/>
        </p:nvSpPr>
        <p:spPr>
          <a:xfrm>
            <a:off x="6514338" y="2642272"/>
            <a:ext cx="1326150" cy="606666"/>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Education &amp; Coaching (Self-Management)</a:t>
            </a:r>
          </a:p>
        </p:txBody>
      </p:sp>
      <p:sp>
        <p:nvSpPr>
          <p:cNvPr id="66" name="Rectangle: Rounded Corners 65">
            <a:extLst>
              <a:ext uri="{FF2B5EF4-FFF2-40B4-BE49-F238E27FC236}">
                <a16:creationId xmlns:a16="http://schemas.microsoft.com/office/drawing/2014/main" id="{5FC7D792-D906-4A62-AE2A-BC2E4E7A600F}"/>
              </a:ext>
            </a:extLst>
          </p:cNvPr>
          <p:cNvSpPr/>
          <p:nvPr/>
        </p:nvSpPr>
        <p:spPr>
          <a:xfrm>
            <a:off x="6450904" y="3414216"/>
            <a:ext cx="1123593" cy="356415"/>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PIR Sensors</a:t>
            </a:r>
          </a:p>
        </p:txBody>
      </p:sp>
      <p:sp>
        <p:nvSpPr>
          <p:cNvPr id="67" name="Rectangle: Rounded Corners 66">
            <a:extLst>
              <a:ext uri="{FF2B5EF4-FFF2-40B4-BE49-F238E27FC236}">
                <a16:creationId xmlns:a16="http://schemas.microsoft.com/office/drawing/2014/main" id="{EAA4215E-94B0-4ED7-9E10-E516B08B433B}"/>
              </a:ext>
            </a:extLst>
          </p:cNvPr>
          <p:cNvSpPr/>
          <p:nvPr/>
        </p:nvSpPr>
        <p:spPr>
          <a:xfrm>
            <a:off x="3850745" y="3969776"/>
            <a:ext cx="1322969" cy="356415"/>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Bed &amp; Clothing Sensors</a:t>
            </a:r>
          </a:p>
        </p:txBody>
      </p:sp>
      <p:sp>
        <p:nvSpPr>
          <p:cNvPr id="68" name="Rectangle: Rounded Corners 67">
            <a:extLst>
              <a:ext uri="{FF2B5EF4-FFF2-40B4-BE49-F238E27FC236}">
                <a16:creationId xmlns:a16="http://schemas.microsoft.com/office/drawing/2014/main" id="{49BC5E66-4205-46FD-974F-67557F1C79E1}"/>
              </a:ext>
            </a:extLst>
          </p:cNvPr>
          <p:cNvSpPr/>
          <p:nvPr/>
        </p:nvSpPr>
        <p:spPr>
          <a:xfrm>
            <a:off x="5138302" y="4962913"/>
            <a:ext cx="1295652" cy="397370"/>
          </a:xfrm>
          <a:prstGeom prst="roundRect">
            <a:avLst/>
          </a:prstGeom>
          <a:solidFill>
            <a:srgbClr val="00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Data Analytics</a:t>
            </a:r>
          </a:p>
        </p:txBody>
      </p:sp>
      <p:sp>
        <p:nvSpPr>
          <p:cNvPr id="69" name="TextBox 68">
            <a:extLst>
              <a:ext uri="{FF2B5EF4-FFF2-40B4-BE49-F238E27FC236}">
                <a16:creationId xmlns:a16="http://schemas.microsoft.com/office/drawing/2014/main" id="{9E03938D-D5CE-476F-95FE-7DD385AF951C}"/>
              </a:ext>
            </a:extLst>
          </p:cNvPr>
          <p:cNvSpPr txBox="1"/>
          <p:nvPr/>
        </p:nvSpPr>
        <p:spPr>
          <a:xfrm>
            <a:off x="8134529" y="2480685"/>
            <a:ext cx="2021001" cy="430887"/>
          </a:xfrm>
          <a:prstGeom prst="rect">
            <a:avLst/>
          </a:prstGeom>
          <a:noFill/>
        </p:spPr>
        <p:txBody>
          <a:bodyPr wrap="square" rtlCol="0">
            <a:spAutoFit/>
          </a:bodyPr>
          <a:lstStyle/>
          <a:p>
            <a:r>
              <a:rPr lang="en-US" dirty="0"/>
              <a:t>Independence</a:t>
            </a:r>
          </a:p>
        </p:txBody>
      </p:sp>
      <p:sp>
        <p:nvSpPr>
          <p:cNvPr id="70" name="TextBox 69">
            <a:extLst>
              <a:ext uri="{FF2B5EF4-FFF2-40B4-BE49-F238E27FC236}">
                <a16:creationId xmlns:a16="http://schemas.microsoft.com/office/drawing/2014/main" id="{9D899D4B-073C-49E7-87E8-31217B816FD5}"/>
              </a:ext>
            </a:extLst>
          </p:cNvPr>
          <p:cNvSpPr txBox="1"/>
          <p:nvPr/>
        </p:nvSpPr>
        <p:spPr>
          <a:xfrm>
            <a:off x="8420594" y="3356724"/>
            <a:ext cx="1961862" cy="430887"/>
          </a:xfrm>
          <a:prstGeom prst="rect">
            <a:avLst/>
          </a:prstGeom>
          <a:noFill/>
        </p:spPr>
        <p:txBody>
          <a:bodyPr wrap="square" rtlCol="0">
            <a:spAutoFit/>
          </a:bodyPr>
          <a:lstStyle/>
          <a:p>
            <a:r>
              <a:rPr lang="en-US" dirty="0"/>
              <a:t>Engagement</a:t>
            </a:r>
          </a:p>
        </p:txBody>
      </p:sp>
      <p:sp>
        <p:nvSpPr>
          <p:cNvPr id="71" name="TextBox 70">
            <a:extLst>
              <a:ext uri="{FF2B5EF4-FFF2-40B4-BE49-F238E27FC236}">
                <a16:creationId xmlns:a16="http://schemas.microsoft.com/office/drawing/2014/main" id="{9701242A-B85F-4B15-B9AF-EFB566DA2241}"/>
              </a:ext>
            </a:extLst>
          </p:cNvPr>
          <p:cNvSpPr txBox="1"/>
          <p:nvPr/>
        </p:nvSpPr>
        <p:spPr>
          <a:xfrm>
            <a:off x="2100837" y="2862298"/>
            <a:ext cx="1202805" cy="430887"/>
          </a:xfrm>
          <a:prstGeom prst="rect">
            <a:avLst/>
          </a:prstGeom>
          <a:noFill/>
        </p:spPr>
        <p:txBody>
          <a:bodyPr wrap="square" rtlCol="0">
            <a:spAutoFit/>
          </a:bodyPr>
          <a:lstStyle/>
          <a:p>
            <a:r>
              <a:rPr lang="en-US" dirty="0"/>
              <a:t>Safety</a:t>
            </a:r>
          </a:p>
        </p:txBody>
      </p:sp>
      <p:sp>
        <p:nvSpPr>
          <p:cNvPr id="72" name="TextBox 71">
            <a:extLst>
              <a:ext uri="{FF2B5EF4-FFF2-40B4-BE49-F238E27FC236}">
                <a16:creationId xmlns:a16="http://schemas.microsoft.com/office/drawing/2014/main" id="{ED68A532-848A-46D8-BF55-CBFAF4E09674}"/>
              </a:ext>
            </a:extLst>
          </p:cNvPr>
          <p:cNvSpPr txBox="1"/>
          <p:nvPr/>
        </p:nvSpPr>
        <p:spPr>
          <a:xfrm>
            <a:off x="1831124" y="3592423"/>
            <a:ext cx="1708485" cy="430887"/>
          </a:xfrm>
          <a:prstGeom prst="rect">
            <a:avLst/>
          </a:prstGeom>
          <a:noFill/>
        </p:spPr>
        <p:txBody>
          <a:bodyPr wrap="square" rtlCol="0">
            <a:spAutoFit/>
          </a:bodyPr>
          <a:lstStyle/>
          <a:p>
            <a:r>
              <a:rPr lang="en-US" dirty="0"/>
              <a:t>Connection</a:t>
            </a:r>
          </a:p>
        </p:txBody>
      </p:sp>
      <p:sp>
        <p:nvSpPr>
          <p:cNvPr id="73" name="TextBox 72">
            <a:extLst>
              <a:ext uri="{FF2B5EF4-FFF2-40B4-BE49-F238E27FC236}">
                <a16:creationId xmlns:a16="http://schemas.microsoft.com/office/drawing/2014/main" id="{A5C8EBB5-8699-42AC-BED2-D09F6BCF5C1E}"/>
              </a:ext>
            </a:extLst>
          </p:cNvPr>
          <p:cNvSpPr txBox="1"/>
          <p:nvPr/>
        </p:nvSpPr>
        <p:spPr>
          <a:xfrm>
            <a:off x="8595847" y="4135376"/>
            <a:ext cx="1032385" cy="430887"/>
          </a:xfrm>
          <a:prstGeom prst="rect">
            <a:avLst/>
          </a:prstGeom>
          <a:noFill/>
        </p:spPr>
        <p:txBody>
          <a:bodyPr wrap="square" rtlCol="0">
            <a:spAutoFit/>
          </a:bodyPr>
          <a:lstStyle/>
          <a:p>
            <a:r>
              <a:rPr lang="en-US" dirty="0"/>
              <a:t>Ability</a:t>
            </a:r>
          </a:p>
        </p:txBody>
      </p:sp>
      <p:sp>
        <p:nvSpPr>
          <p:cNvPr id="74" name="TextBox 73">
            <a:extLst>
              <a:ext uri="{FF2B5EF4-FFF2-40B4-BE49-F238E27FC236}">
                <a16:creationId xmlns:a16="http://schemas.microsoft.com/office/drawing/2014/main" id="{C2DE4793-00B3-4219-95C9-98B48FA2C306}"/>
              </a:ext>
            </a:extLst>
          </p:cNvPr>
          <p:cNvSpPr txBox="1"/>
          <p:nvPr/>
        </p:nvSpPr>
        <p:spPr>
          <a:xfrm>
            <a:off x="1913021" y="2127923"/>
            <a:ext cx="1525644" cy="430887"/>
          </a:xfrm>
          <a:prstGeom prst="rect">
            <a:avLst/>
          </a:prstGeom>
          <a:noFill/>
        </p:spPr>
        <p:txBody>
          <a:bodyPr wrap="square" rtlCol="0">
            <a:spAutoFit/>
          </a:bodyPr>
          <a:lstStyle/>
          <a:p>
            <a:r>
              <a:rPr lang="en-US" dirty="0"/>
              <a:t>Resilience</a:t>
            </a:r>
          </a:p>
        </p:txBody>
      </p:sp>
      <p:sp>
        <p:nvSpPr>
          <p:cNvPr id="75" name="TextBox 74">
            <a:extLst>
              <a:ext uri="{FF2B5EF4-FFF2-40B4-BE49-F238E27FC236}">
                <a16:creationId xmlns:a16="http://schemas.microsoft.com/office/drawing/2014/main" id="{E0533151-9F7D-47DC-BE5C-0E6FC566D10E}"/>
              </a:ext>
            </a:extLst>
          </p:cNvPr>
          <p:cNvSpPr txBox="1"/>
          <p:nvPr/>
        </p:nvSpPr>
        <p:spPr>
          <a:xfrm>
            <a:off x="8367733" y="4838244"/>
            <a:ext cx="1710076" cy="437127"/>
          </a:xfrm>
          <a:prstGeom prst="rect">
            <a:avLst/>
          </a:prstGeom>
          <a:noFill/>
        </p:spPr>
        <p:txBody>
          <a:bodyPr wrap="square" rtlCol="0">
            <a:spAutoFit/>
          </a:bodyPr>
          <a:lstStyle/>
          <a:p>
            <a:r>
              <a:rPr lang="en-US" dirty="0"/>
              <a:t>Belonging</a:t>
            </a:r>
          </a:p>
        </p:txBody>
      </p:sp>
      <p:sp>
        <p:nvSpPr>
          <p:cNvPr id="76" name="TextBox 75">
            <a:extLst>
              <a:ext uri="{FF2B5EF4-FFF2-40B4-BE49-F238E27FC236}">
                <a16:creationId xmlns:a16="http://schemas.microsoft.com/office/drawing/2014/main" id="{2055962A-6C7E-46E5-AFFA-194530C5037D}"/>
              </a:ext>
            </a:extLst>
          </p:cNvPr>
          <p:cNvSpPr txBox="1"/>
          <p:nvPr/>
        </p:nvSpPr>
        <p:spPr>
          <a:xfrm>
            <a:off x="1831125" y="4350819"/>
            <a:ext cx="1757934" cy="430887"/>
          </a:xfrm>
          <a:prstGeom prst="rect">
            <a:avLst/>
          </a:prstGeom>
          <a:noFill/>
        </p:spPr>
        <p:txBody>
          <a:bodyPr wrap="square" rtlCol="0">
            <a:spAutoFit/>
          </a:bodyPr>
          <a:lstStyle/>
          <a:p>
            <a:r>
              <a:rPr lang="en-US" dirty="0"/>
              <a:t>Active Living</a:t>
            </a:r>
          </a:p>
        </p:txBody>
      </p:sp>
    </p:spTree>
    <p:extLst>
      <p:ext uri="{BB962C8B-B14F-4D97-AF65-F5344CB8AC3E}">
        <p14:creationId xmlns:p14="http://schemas.microsoft.com/office/powerpoint/2010/main" val="3323692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fade">
                                      <p:cBhvr>
                                        <p:cTn id="10" dur="500"/>
                                        <p:tgtEl>
                                          <p:spTgt spid="5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fade">
                                      <p:cBhvr>
                                        <p:cTn id="13" dur="500"/>
                                        <p:tgtEl>
                                          <p:spTgt spid="5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4"/>
                                        </p:tgtEl>
                                        <p:attrNameLst>
                                          <p:attrName>style.visibility</p:attrName>
                                        </p:attrNameLst>
                                      </p:cBhvr>
                                      <p:to>
                                        <p:strVal val="visible"/>
                                      </p:to>
                                    </p:set>
                                    <p:animEffect transition="in" filter="fade">
                                      <p:cBhvr>
                                        <p:cTn id="16" dur="500"/>
                                        <p:tgtEl>
                                          <p:spTgt spid="6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500"/>
                                        <p:tgtEl>
                                          <p:spTgt spid="6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fade">
                                      <p:cBhvr>
                                        <p:cTn id="27" dur="500"/>
                                        <p:tgtEl>
                                          <p:spTgt spid="6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6"/>
                                        </p:tgtEl>
                                        <p:attrNameLst>
                                          <p:attrName>style.visibility</p:attrName>
                                        </p:attrNameLst>
                                      </p:cBhvr>
                                      <p:to>
                                        <p:strVal val="visible"/>
                                      </p:to>
                                    </p:set>
                                    <p:animEffect transition="in" filter="fade">
                                      <p:cBhvr>
                                        <p:cTn id="30" dur="500"/>
                                        <p:tgtEl>
                                          <p:spTgt spid="6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7"/>
                                        </p:tgtEl>
                                        <p:attrNameLst>
                                          <p:attrName>style.visibility</p:attrName>
                                        </p:attrNameLst>
                                      </p:cBhvr>
                                      <p:to>
                                        <p:strVal val="visible"/>
                                      </p:to>
                                    </p:set>
                                    <p:animEffect transition="in" filter="fade">
                                      <p:cBhvr>
                                        <p:cTn id="36" dur="500"/>
                                        <p:tgtEl>
                                          <p:spTgt spid="6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8"/>
                                        </p:tgtEl>
                                        <p:attrNameLst>
                                          <p:attrName>style.visibility</p:attrName>
                                        </p:attrNameLst>
                                      </p:cBhvr>
                                      <p:to>
                                        <p:strVal val="visible"/>
                                      </p:to>
                                    </p:set>
                                    <p:animEffect transition="in" filter="fade">
                                      <p:cBhvr>
                                        <p:cTn id="41" dur="500"/>
                                        <p:tgtEl>
                                          <p:spTgt spid="6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500"/>
                                        <p:tgtEl>
                                          <p:spTgt spid="6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500"/>
                                        <p:tgtEl>
                                          <p:spTgt spid="5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fade">
                                      <p:cBhvr>
                                        <p:cTn id="52" dur="500"/>
                                        <p:tgtEl>
                                          <p:spTgt spid="6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0"/>
                                        </p:tgtEl>
                                        <p:attrNameLst>
                                          <p:attrName>style.visibility</p:attrName>
                                        </p:attrNameLst>
                                      </p:cBhvr>
                                      <p:to>
                                        <p:strVal val="visible"/>
                                      </p:to>
                                    </p:set>
                                    <p:animEffect transition="in" filter="fade">
                                      <p:cBhvr>
                                        <p:cTn id="57" dur="500"/>
                                        <p:tgtEl>
                                          <p:spTgt spid="7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fade">
                                      <p:cBhvr>
                                        <p:cTn id="62" dur="500"/>
                                        <p:tgtEl>
                                          <p:spTgt spid="7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75"/>
                                        </p:tgtEl>
                                        <p:attrNameLst>
                                          <p:attrName>style.visibility</p:attrName>
                                        </p:attrNameLst>
                                      </p:cBhvr>
                                      <p:to>
                                        <p:strVal val="visible"/>
                                      </p:to>
                                    </p:set>
                                    <p:animEffect transition="in" filter="fade">
                                      <p:cBhvr>
                                        <p:cTn id="67" dur="500"/>
                                        <p:tgtEl>
                                          <p:spTgt spid="75"/>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4"/>
                                        </p:tgtEl>
                                        <p:attrNameLst>
                                          <p:attrName>style.visibility</p:attrName>
                                        </p:attrNameLst>
                                      </p:cBhvr>
                                      <p:to>
                                        <p:strVal val="visible"/>
                                      </p:to>
                                    </p:set>
                                    <p:animEffect transition="in" filter="fade">
                                      <p:cBhvr>
                                        <p:cTn id="72" dur="500"/>
                                        <p:tgtEl>
                                          <p:spTgt spid="74"/>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71"/>
                                        </p:tgtEl>
                                        <p:attrNameLst>
                                          <p:attrName>style.visibility</p:attrName>
                                        </p:attrNameLst>
                                      </p:cBhvr>
                                      <p:to>
                                        <p:strVal val="visible"/>
                                      </p:to>
                                    </p:set>
                                    <p:animEffect transition="in" filter="fade">
                                      <p:cBhvr>
                                        <p:cTn id="77" dur="500"/>
                                        <p:tgtEl>
                                          <p:spTgt spid="7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72"/>
                                        </p:tgtEl>
                                        <p:attrNameLst>
                                          <p:attrName>style.visibility</p:attrName>
                                        </p:attrNameLst>
                                      </p:cBhvr>
                                      <p:to>
                                        <p:strVal val="visible"/>
                                      </p:to>
                                    </p:set>
                                    <p:animEffect transition="in" filter="fade">
                                      <p:cBhvr>
                                        <p:cTn id="82" dur="500"/>
                                        <p:tgtEl>
                                          <p:spTgt spid="72"/>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76"/>
                                        </p:tgtEl>
                                        <p:attrNameLst>
                                          <p:attrName>style.visibility</p:attrName>
                                        </p:attrNameLst>
                                      </p:cBhvr>
                                      <p:to>
                                        <p:strVal val="visible"/>
                                      </p:to>
                                    </p:set>
                                    <p:animEffect transition="in" filter="fade">
                                      <p:cBhvr>
                                        <p:cTn id="8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2" grpId="0">
        <p:bldAsOne/>
      </p:bldGraphic>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p:bldP spid="70" grpId="0"/>
      <p:bldP spid="71" grpId="0"/>
      <p:bldP spid="72" grpId="0"/>
      <p:bldP spid="73" grpId="0"/>
      <p:bldP spid="74" grpId="0"/>
      <p:bldP spid="75" grpId="0"/>
      <p:bldP spid="7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841" y="68198"/>
            <a:ext cx="10969942" cy="1143000"/>
          </a:xfrm>
        </p:spPr>
        <p:txBody>
          <a:bodyPr/>
          <a:lstStyle/>
          <a:p>
            <a:r>
              <a:rPr lang="en-US" dirty="0"/>
              <a:t>Evaluating Wellness &amp; Wellness Indicator</a:t>
            </a:r>
          </a:p>
        </p:txBody>
      </p:sp>
      <p:sp>
        <p:nvSpPr>
          <p:cNvPr id="3" name="Slide Number Placeholder 2"/>
          <p:cNvSpPr>
            <a:spLocks noGrp="1"/>
          </p:cNvSpPr>
          <p:nvPr>
            <p:ph type="sldNum" sz="quarter" idx="12"/>
          </p:nvPr>
        </p:nvSpPr>
        <p:spPr/>
        <p:txBody>
          <a:bodyPr/>
          <a:lstStyle/>
          <a:p>
            <a:fld id="{3523406C-6804-EA43-99CD-93EF802ED599}" type="slidenum">
              <a:rPr lang="en-US" smtClean="0"/>
              <a:t>28</a:t>
            </a:fld>
            <a:endParaRPr lang="en-US" dirty="0"/>
          </a:p>
        </p:txBody>
      </p:sp>
      <p:pic>
        <p:nvPicPr>
          <p:cNvPr id="9" name="Picture 8">
            <a:extLst>
              <a:ext uri="{FF2B5EF4-FFF2-40B4-BE49-F238E27FC236}">
                <a16:creationId xmlns:a16="http://schemas.microsoft.com/office/drawing/2014/main" id="{78957F3A-AE9F-4C81-B877-3C6454054583}"/>
              </a:ext>
            </a:extLst>
          </p:cNvPr>
          <p:cNvPicPr/>
          <p:nvPr/>
        </p:nvPicPr>
        <p:blipFill>
          <a:blip r:embed="rId3">
            <a:extLst>
              <a:ext uri="{28A0092B-C50C-407E-A947-70E740481C1C}">
                <a14:useLocalDpi xmlns:a14="http://schemas.microsoft.com/office/drawing/2010/main" val="0"/>
              </a:ext>
            </a:extLst>
          </a:blip>
          <a:stretch>
            <a:fillRect/>
          </a:stretch>
        </p:blipFill>
        <p:spPr>
          <a:xfrm>
            <a:off x="9249568" y="2934960"/>
            <a:ext cx="2049918" cy="1496461"/>
          </a:xfrm>
          <a:prstGeom prst="rect">
            <a:avLst/>
          </a:prstGeom>
        </p:spPr>
      </p:pic>
      <p:sp>
        <p:nvSpPr>
          <p:cNvPr id="8" name="Rectangle 7">
            <a:extLst>
              <a:ext uri="{FF2B5EF4-FFF2-40B4-BE49-F238E27FC236}">
                <a16:creationId xmlns:a16="http://schemas.microsoft.com/office/drawing/2014/main" id="{9E58ED8F-5385-482E-966B-5A82A44B0004}"/>
              </a:ext>
            </a:extLst>
          </p:cNvPr>
          <p:cNvSpPr/>
          <p:nvPr/>
        </p:nvSpPr>
        <p:spPr>
          <a:xfrm>
            <a:off x="424542" y="1214082"/>
            <a:ext cx="7935687" cy="4893968"/>
          </a:xfrm>
          <a:prstGeom prst="rect">
            <a:avLst/>
          </a:prstGeom>
        </p:spPr>
        <p:txBody>
          <a:bodyPr wrap="square">
            <a:spAutoFit/>
          </a:bodyPr>
          <a:lstStyle/>
          <a:p>
            <a:pPr marL="342900" indent="-342900">
              <a:lnSpc>
                <a:spcPct val="107000"/>
              </a:lnSpc>
              <a:spcAft>
                <a:spcPts val="800"/>
              </a:spcAft>
              <a:buFont typeface="Arial" panose="020B0604020202020204" pitchFamily="34" charset="0"/>
              <a:buChar char="•"/>
            </a:pPr>
            <a:r>
              <a:rPr lang="en-IE" sz="2400" dirty="0">
                <a:latin typeface="Calibri" panose="020F0502020204030204" pitchFamily="34" charset="0"/>
                <a:ea typeface="Calibri" panose="020F0502020204030204" pitchFamily="34" charset="0"/>
                <a:cs typeface="Times New Roman" panose="02020603050405020304" pitchFamily="18" charset="0"/>
              </a:rPr>
              <a:t>Provide all care staff with a high level indicator of the wellness of the resident</a:t>
            </a:r>
          </a:p>
          <a:p>
            <a:pPr marL="887015" lvl="1" indent="-342900">
              <a:lnSpc>
                <a:spcPct val="107000"/>
              </a:lnSpc>
              <a:spcAft>
                <a:spcPts val="800"/>
              </a:spcAft>
              <a:buFont typeface="Arial" panose="020B0604020202020204" pitchFamily="34" charset="0"/>
              <a:buChar char="•"/>
            </a:pPr>
            <a:r>
              <a:rPr lang="en-IE" sz="2000" dirty="0">
                <a:latin typeface="Calibri" panose="020F0502020204030204" pitchFamily="34" charset="0"/>
                <a:ea typeface="Calibri" panose="020F0502020204030204" pitchFamily="34" charset="0"/>
                <a:cs typeface="Times New Roman" panose="02020603050405020304" pitchFamily="18" charset="0"/>
              </a:rPr>
              <a:t>Enable holistic health care delivery </a:t>
            </a:r>
          </a:p>
          <a:p>
            <a:pPr marL="887015" lvl="1" indent="-342900">
              <a:lnSpc>
                <a:spcPct val="107000"/>
              </a:lnSpc>
              <a:spcAft>
                <a:spcPts val="800"/>
              </a:spcAft>
              <a:buFont typeface="Arial" panose="020B0604020202020204" pitchFamily="34" charset="0"/>
              <a:buChar char="•"/>
            </a:pPr>
            <a:r>
              <a:rPr lang="en-IE" sz="2000" dirty="0">
                <a:latin typeface="Calibri" panose="020F0502020204030204" pitchFamily="34" charset="0"/>
                <a:ea typeface="Calibri" panose="020F0502020204030204" pitchFamily="34" charset="0"/>
                <a:cs typeface="Times New Roman" panose="02020603050405020304" pitchFamily="18" charset="0"/>
              </a:rPr>
              <a:t>Attention to resident wellness - staff behaviour change</a:t>
            </a:r>
          </a:p>
          <a:p>
            <a:pPr marL="887015" lvl="1" indent="-342900">
              <a:lnSpc>
                <a:spcPct val="107000"/>
              </a:lnSpc>
              <a:spcAft>
                <a:spcPts val="800"/>
              </a:spcAft>
              <a:buFont typeface="Arial" panose="020B0604020202020204" pitchFamily="34" charset="0"/>
              <a:buChar char="•"/>
            </a:pPr>
            <a:r>
              <a:rPr lang="en-IE" sz="2000" dirty="0">
                <a:latin typeface="Calibri" panose="020F0502020204030204" pitchFamily="34" charset="0"/>
                <a:ea typeface="Calibri" panose="020F0502020204030204" pitchFamily="34" charset="0"/>
                <a:cs typeface="Times New Roman" panose="02020603050405020304" pitchFamily="18" charset="0"/>
              </a:rPr>
              <a:t>Predictive risk management </a:t>
            </a:r>
          </a:p>
          <a:p>
            <a:pPr marL="887015" lvl="1" indent="-342900">
              <a:lnSpc>
                <a:spcPct val="107000"/>
              </a:lnSpc>
              <a:spcAft>
                <a:spcPts val="800"/>
              </a:spcAft>
              <a:buFont typeface="Arial" panose="020B0604020202020204" pitchFamily="34" charset="0"/>
              <a:buChar char="•"/>
            </a:pPr>
            <a:r>
              <a:rPr lang="en-IE" sz="2000" dirty="0">
                <a:latin typeface="Calibri" panose="020F0502020204030204" pitchFamily="34" charset="0"/>
                <a:ea typeface="Calibri" panose="020F0502020204030204" pitchFamily="34" charset="0"/>
                <a:cs typeface="Times New Roman" panose="02020603050405020304" pitchFamily="18" charset="0"/>
              </a:rPr>
              <a:t>Support staff briefing and handover</a:t>
            </a:r>
          </a:p>
          <a:p>
            <a:pPr marL="342900" indent="-342900">
              <a:lnSpc>
                <a:spcPct val="107000"/>
              </a:lnSpc>
              <a:spcAft>
                <a:spcPts val="800"/>
              </a:spcAft>
              <a:buFont typeface="Arial" panose="020B0604020202020204" pitchFamily="34" charset="0"/>
              <a:buChar char="•"/>
            </a:pPr>
            <a:r>
              <a:rPr lang="en-IE" sz="2400" dirty="0">
                <a:latin typeface="Calibri" panose="020F0502020204030204" pitchFamily="34" charset="0"/>
                <a:ea typeface="Calibri" panose="020F0502020204030204" pitchFamily="34" charset="0"/>
                <a:cs typeface="Times New Roman" panose="02020603050405020304" pitchFamily="18" charset="0"/>
              </a:rPr>
              <a:t>Support resident/staff communication and care delivery</a:t>
            </a:r>
          </a:p>
          <a:p>
            <a:pPr marL="342900" indent="-342900">
              <a:lnSpc>
                <a:spcPct val="107000"/>
              </a:lnSpc>
              <a:spcAft>
                <a:spcPts val="800"/>
              </a:spcAft>
              <a:buFont typeface="Arial" panose="020B0604020202020204" pitchFamily="34" charset="0"/>
              <a:buChar char="•"/>
            </a:pPr>
            <a:r>
              <a:rPr lang="en-IE" sz="2400" dirty="0">
                <a:latin typeface="Calibri" panose="020F0502020204030204" pitchFamily="34" charset="0"/>
                <a:ea typeface="Calibri" panose="020F0502020204030204" pitchFamily="34" charset="0"/>
                <a:cs typeface="Times New Roman" panose="02020603050405020304" pitchFamily="18" charset="0"/>
              </a:rPr>
              <a:t>Provide resident with a high level indicator of their wellness (support self-management, engagement, communication)</a:t>
            </a:r>
          </a:p>
          <a:p>
            <a:pPr marL="342900" indent="-342900">
              <a:lnSpc>
                <a:spcPct val="107000"/>
              </a:lnSpc>
              <a:spcAft>
                <a:spcPts val="800"/>
              </a:spcAft>
              <a:buFont typeface="Arial" panose="020B0604020202020204" pitchFamily="34" charset="0"/>
              <a:buChar char="•"/>
            </a:pPr>
            <a:r>
              <a:rPr lang="en-IE" sz="2400" dirty="0">
                <a:latin typeface="Calibri" panose="020F0502020204030204" pitchFamily="34" charset="0"/>
                <a:ea typeface="Calibri" panose="020F0502020204030204" pitchFamily="34" charset="0"/>
                <a:cs typeface="Times New Roman" panose="02020603050405020304" pitchFamily="18" charset="0"/>
              </a:rPr>
              <a:t>Provide family with a high level indicator of the wellness of their loved one</a:t>
            </a:r>
            <a:endParaRPr lang="en-IE"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a:extLst>
              <a:ext uri="{FF2B5EF4-FFF2-40B4-BE49-F238E27FC236}">
                <a16:creationId xmlns:a16="http://schemas.microsoft.com/office/drawing/2014/main" id="{3371161C-3B57-48B2-BAC1-01CDDE35687B}"/>
              </a:ext>
            </a:extLst>
          </p:cNvPr>
          <p:cNvPicPr>
            <a:picLocks noChangeAspect="1"/>
          </p:cNvPicPr>
          <p:nvPr/>
        </p:nvPicPr>
        <p:blipFill>
          <a:blip r:embed="rId4"/>
          <a:stretch>
            <a:fillRect/>
          </a:stretch>
        </p:blipFill>
        <p:spPr>
          <a:xfrm>
            <a:off x="8820611" y="4593081"/>
            <a:ext cx="3061832" cy="1514969"/>
          </a:xfrm>
          <a:prstGeom prst="rect">
            <a:avLst/>
          </a:prstGeom>
        </p:spPr>
      </p:pic>
      <p:pic>
        <p:nvPicPr>
          <p:cNvPr id="5" name="Picture 4">
            <a:extLst>
              <a:ext uri="{FF2B5EF4-FFF2-40B4-BE49-F238E27FC236}">
                <a16:creationId xmlns:a16="http://schemas.microsoft.com/office/drawing/2014/main" id="{97C7972E-0E09-41FF-B56B-D8019B81A0F3}"/>
              </a:ext>
            </a:extLst>
          </p:cNvPr>
          <p:cNvPicPr>
            <a:picLocks noChangeAspect="1"/>
          </p:cNvPicPr>
          <p:nvPr/>
        </p:nvPicPr>
        <p:blipFill>
          <a:blip r:embed="rId5"/>
          <a:stretch>
            <a:fillRect/>
          </a:stretch>
        </p:blipFill>
        <p:spPr>
          <a:xfrm>
            <a:off x="8360229" y="1372858"/>
            <a:ext cx="3655898" cy="1223897"/>
          </a:xfrm>
          <a:prstGeom prst="rect">
            <a:avLst/>
          </a:prstGeom>
        </p:spPr>
      </p:pic>
    </p:spTree>
    <p:extLst>
      <p:ext uri="{BB962C8B-B14F-4D97-AF65-F5344CB8AC3E}">
        <p14:creationId xmlns:p14="http://schemas.microsoft.com/office/powerpoint/2010/main" val="31322809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7E201-C4A1-486A-B84E-25CB4C3C5A73}"/>
              </a:ext>
            </a:extLst>
          </p:cNvPr>
          <p:cNvSpPr>
            <a:spLocks noGrp="1"/>
          </p:cNvSpPr>
          <p:nvPr>
            <p:ph type="title"/>
          </p:nvPr>
        </p:nvSpPr>
        <p:spPr/>
        <p:txBody>
          <a:bodyPr/>
          <a:lstStyle/>
          <a:p>
            <a:r>
              <a:rPr lang="en-IE" dirty="0"/>
              <a:t>Evaluating Wellness</a:t>
            </a:r>
          </a:p>
        </p:txBody>
      </p:sp>
      <p:sp>
        <p:nvSpPr>
          <p:cNvPr id="3" name="Slide Number Placeholder 2">
            <a:extLst>
              <a:ext uri="{FF2B5EF4-FFF2-40B4-BE49-F238E27FC236}">
                <a16:creationId xmlns:a16="http://schemas.microsoft.com/office/drawing/2014/main" id="{DC867AA0-92B2-4F4C-9DB6-CC9CA74A7882}"/>
              </a:ext>
            </a:extLst>
          </p:cNvPr>
          <p:cNvSpPr>
            <a:spLocks noGrp="1"/>
          </p:cNvSpPr>
          <p:nvPr>
            <p:ph type="sldNum" sz="quarter" idx="12"/>
          </p:nvPr>
        </p:nvSpPr>
        <p:spPr/>
        <p:txBody>
          <a:bodyPr/>
          <a:lstStyle/>
          <a:p>
            <a:fld id="{3523406C-6804-EA43-99CD-93EF802ED599}" type="slidenum">
              <a:rPr lang="en-US" smtClean="0"/>
              <a:t>29</a:t>
            </a:fld>
            <a:endParaRPr lang="en-US" dirty="0"/>
          </a:p>
        </p:txBody>
      </p:sp>
      <p:sp>
        <p:nvSpPr>
          <p:cNvPr id="4" name="Text Placeholder 3">
            <a:extLst>
              <a:ext uri="{FF2B5EF4-FFF2-40B4-BE49-F238E27FC236}">
                <a16:creationId xmlns:a16="http://schemas.microsoft.com/office/drawing/2014/main" id="{C20D7200-516D-46BC-912D-14DD3D56E2FE}"/>
              </a:ext>
            </a:extLst>
          </p:cNvPr>
          <p:cNvSpPr>
            <a:spLocks noGrp="1"/>
          </p:cNvSpPr>
          <p:nvPr>
            <p:ph type="body" sz="quarter" idx="13"/>
          </p:nvPr>
        </p:nvSpPr>
        <p:spPr/>
        <p:txBody>
          <a:bodyPr/>
          <a:lstStyle/>
          <a:p>
            <a:endParaRPr lang="en-IE"/>
          </a:p>
        </p:txBody>
      </p:sp>
      <p:sp>
        <p:nvSpPr>
          <p:cNvPr id="5" name="Rectangle 4">
            <a:extLst>
              <a:ext uri="{FF2B5EF4-FFF2-40B4-BE49-F238E27FC236}">
                <a16:creationId xmlns:a16="http://schemas.microsoft.com/office/drawing/2014/main" id="{C7AD410E-85F0-43D1-BD72-6A009F5C9F89}"/>
              </a:ext>
            </a:extLst>
          </p:cNvPr>
          <p:cNvSpPr/>
          <p:nvPr/>
        </p:nvSpPr>
        <p:spPr>
          <a:xfrm>
            <a:off x="7766623" y="1511300"/>
            <a:ext cx="3293263" cy="26252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457200" indent="-457200">
              <a:buFont typeface="+mj-lt"/>
              <a:buAutoNum type="arabicPeriod"/>
            </a:pPr>
            <a:r>
              <a:rPr lang="en-IE" sz="2400" dirty="0">
                <a:solidFill>
                  <a:schemeClr val="accent4"/>
                </a:solidFill>
              </a:rPr>
              <a:t>Normal </a:t>
            </a:r>
            <a:br>
              <a:rPr lang="en-IE" sz="2400" dirty="0">
                <a:solidFill>
                  <a:schemeClr val="accent4"/>
                </a:solidFill>
              </a:rPr>
            </a:br>
            <a:r>
              <a:rPr lang="en-IE" sz="2400" dirty="0">
                <a:solidFill>
                  <a:schemeClr val="accent4"/>
                </a:solidFill>
              </a:rPr>
              <a:t>(no change to baseline)</a:t>
            </a:r>
          </a:p>
          <a:p>
            <a:pPr marL="457200" indent="-457200">
              <a:buFont typeface="+mj-lt"/>
              <a:buAutoNum type="arabicPeriod"/>
            </a:pPr>
            <a:r>
              <a:rPr lang="en-IE" sz="2400" dirty="0">
                <a:solidFill>
                  <a:schemeClr val="accent4"/>
                </a:solidFill>
              </a:rPr>
              <a:t>Minor change</a:t>
            </a:r>
          </a:p>
          <a:p>
            <a:pPr marL="457200" indent="-457200">
              <a:buFont typeface="+mj-lt"/>
              <a:buAutoNum type="arabicPeriod"/>
            </a:pPr>
            <a:r>
              <a:rPr lang="en-IE" sz="2400" dirty="0">
                <a:solidFill>
                  <a:schemeClr val="accent4"/>
                </a:solidFill>
              </a:rPr>
              <a:t>Significant change</a:t>
            </a:r>
          </a:p>
          <a:p>
            <a:pPr marL="457200" indent="-457200">
              <a:buFont typeface="+mj-lt"/>
              <a:buAutoNum type="arabicPeriod"/>
            </a:pPr>
            <a:r>
              <a:rPr lang="en-IE" sz="2400" dirty="0">
                <a:solidFill>
                  <a:schemeClr val="accent4"/>
                </a:solidFill>
              </a:rPr>
              <a:t>Very significant change</a:t>
            </a:r>
          </a:p>
        </p:txBody>
      </p:sp>
      <p:pic>
        <p:nvPicPr>
          <p:cNvPr id="6" name="Picture 5">
            <a:extLst>
              <a:ext uri="{FF2B5EF4-FFF2-40B4-BE49-F238E27FC236}">
                <a16:creationId xmlns:a16="http://schemas.microsoft.com/office/drawing/2014/main" id="{23E5AF27-98B8-403E-96F9-5770BA640A3C}"/>
              </a:ext>
            </a:extLst>
          </p:cNvPr>
          <p:cNvPicPr>
            <a:picLocks noChangeAspect="1"/>
          </p:cNvPicPr>
          <p:nvPr/>
        </p:nvPicPr>
        <p:blipFill>
          <a:blip r:embed="rId3"/>
          <a:stretch>
            <a:fillRect/>
          </a:stretch>
        </p:blipFill>
        <p:spPr>
          <a:xfrm>
            <a:off x="4218729" y="1347788"/>
            <a:ext cx="3276025" cy="4457700"/>
          </a:xfrm>
          <a:prstGeom prst="rect">
            <a:avLst/>
          </a:prstGeom>
        </p:spPr>
      </p:pic>
      <p:pic>
        <p:nvPicPr>
          <p:cNvPr id="7" name="Picture 6">
            <a:extLst>
              <a:ext uri="{FF2B5EF4-FFF2-40B4-BE49-F238E27FC236}">
                <a16:creationId xmlns:a16="http://schemas.microsoft.com/office/drawing/2014/main" id="{81596702-F8D7-44DB-9E0F-AB2957AA36B7}"/>
              </a:ext>
            </a:extLst>
          </p:cNvPr>
          <p:cNvPicPr/>
          <p:nvPr/>
        </p:nvPicPr>
        <p:blipFill>
          <a:blip r:embed="rId4">
            <a:extLst>
              <a:ext uri="{28A0092B-C50C-407E-A947-70E740481C1C}">
                <a14:useLocalDpi xmlns:a14="http://schemas.microsoft.com/office/drawing/2010/main" val="0"/>
              </a:ext>
            </a:extLst>
          </a:blip>
          <a:stretch>
            <a:fillRect/>
          </a:stretch>
        </p:blipFill>
        <p:spPr>
          <a:xfrm>
            <a:off x="664418" y="1498600"/>
            <a:ext cx="3369253" cy="3062514"/>
          </a:xfrm>
          <a:prstGeom prst="rect">
            <a:avLst/>
          </a:prstGeom>
        </p:spPr>
      </p:pic>
    </p:spTree>
    <p:extLst>
      <p:ext uri="{BB962C8B-B14F-4D97-AF65-F5344CB8AC3E}">
        <p14:creationId xmlns:p14="http://schemas.microsoft.com/office/powerpoint/2010/main" val="11300459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F8A02-EB13-4EE2-89A9-27445A858282}"/>
              </a:ext>
            </a:extLst>
          </p:cNvPr>
          <p:cNvSpPr>
            <a:spLocks noGrp="1"/>
          </p:cNvSpPr>
          <p:nvPr>
            <p:ph type="title"/>
          </p:nvPr>
        </p:nvSpPr>
        <p:spPr/>
        <p:txBody>
          <a:bodyPr/>
          <a:lstStyle/>
          <a:p>
            <a:endParaRPr lang="en-IE"/>
          </a:p>
        </p:txBody>
      </p:sp>
      <p:sp>
        <p:nvSpPr>
          <p:cNvPr id="3" name="Slide Number Placeholder 2">
            <a:extLst>
              <a:ext uri="{FF2B5EF4-FFF2-40B4-BE49-F238E27FC236}">
                <a16:creationId xmlns:a16="http://schemas.microsoft.com/office/drawing/2014/main" id="{0F990C5C-FCE2-48FA-A0DA-43ED5FBA61EC}"/>
              </a:ext>
            </a:extLst>
          </p:cNvPr>
          <p:cNvSpPr>
            <a:spLocks noGrp="1"/>
          </p:cNvSpPr>
          <p:nvPr>
            <p:ph type="sldNum" sz="quarter" idx="12"/>
          </p:nvPr>
        </p:nvSpPr>
        <p:spPr/>
        <p:txBody>
          <a:bodyPr/>
          <a:lstStyle/>
          <a:p>
            <a:fld id="{3523406C-6804-EA43-99CD-93EF802ED599}" type="slidenum">
              <a:rPr lang="en-US" smtClean="0"/>
              <a:t>30</a:t>
            </a:fld>
            <a:endParaRPr lang="en-US" dirty="0"/>
          </a:p>
        </p:txBody>
      </p:sp>
      <p:sp>
        <p:nvSpPr>
          <p:cNvPr id="4" name="Text Placeholder 3">
            <a:extLst>
              <a:ext uri="{FF2B5EF4-FFF2-40B4-BE49-F238E27FC236}">
                <a16:creationId xmlns:a16="http://schemas.microsoft.com/office/drawing/2014/main" id="{F9A7107B-0EC7-4E00-9C21-20085E50BAEC}"/>
              </a:ext>
            </a:extLst>
          </p:cNvPr>
          <p:cNvSpPr>
            <a:spLocks noGrp="1"/>
          </p:cNvSpPr>
          <p:nvPr>
            <p:ph type="body" sz="quarter" idx="13"/>
          </p:nvPr>
        </p:nvSpPr>
        <p:spPr/>
        <p:txBody>
          <a:bodyPr/>
          <a:lstStyle/>
          <a:p>
            <a:endParaRPr lang="en-IE"/>
          </a:p>
        </p:txBody>
      </p:sp>
      <p:pic>
        <p:nvPicPr>
          <p:cNvPr id="8" name="Picture 7">
            <a:extLst>
              <a:ext uri="{FF2B5EF4-FFF2-40B4-BE49-F238E27FC236}">
                <a16:creationId xmlns:a16="http://schemas.microsoft.com/office/drawing/2014/main" id="{A7681B03-F53D-4E1A-BA5B-66BCB6248944}"/>
              </a:ext>
            </a:extLst>
          </p:cNvPr>
          <p:cNvPicPr>
            <a:picLocks noChangeAspect="1"/>
          </p:cNvPicPr>
          <p:nvPr/>
        </p:nvPicPr>
        <p:blipFill>
          <a:blip r:embed="rId2"/>
          <a:stretch>
            <a:fillRect/>
          </a:stretch>
        </p:blipFill>
        <p:spPr>
          <a:xfrm>
            <a:off x="1045399" y="597407"/>
            <a:ext cx="9566085" cy="5282763"/>
          </a:xfrm>
          <a:prstGeom prst="rect">
            <a:avLst/>
          </a:prstGeom>
        </p:spPr>
      </p:pic>
    </p:spTree>
    <p:extLst>
      <p:ext uri="{BB962C8B-B14F-4D97-AF65-F5344CB8AC3E}">
        <p14:creationId xmlns:p14="http://schemas.microsoft.com/office/powerpoint/2010/main" val="11585615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2AA1A4C-2522-4EB6-8A64-9448078FC589}"/>
              </a:ext>
            </a:extLst>
          </p:cNvPr>
          <p:cNvGraphicFramePr>
            <a:graphicFrameLocks noGrp="1"/>
          </p:cNvGraphicFramePr>
          <p:nvPr>
            <p:extLst>
              <p:ext uri="{D42A27DB-BD31-4B8C-83A1-F6EECF244321}">
                <p14:modId xmlns:p14="http://schemas.microsoft.com/office/powerpoint/2010/main" val="589919012"/>
              </p:ext>
            </p:extLst>
          </p:nvPr>
        </p:nvGraphicFramePr>
        <p:xfrm>
          <a:off x="279699" y="572705"/>
          <a:ext cx="11585985" cy="5851700"/>
        </p:xfrm>
        <a:graphic>
          <a:graphicData uri="http://schemas.openxmlformats.org/drawingml/2006/table">
            <a:tbl>
              <a:tblPr firstRow="1" firstCol="1" bandRow="1">
                <a:tableStyleId>{5C22544A-7EE6-4342-B048-85BDC9FD1C3A}</a:tableStyleId>
              </a:tblPr>
              <a:tblGrid>
                <a:gridCol w="1410838">
                  <a:extLst>
                    <a:ext uri="{9D8B030D-6E8A-4147-A177-3AD203B41FA5}">
                      <a16:colId xmlns:a16="http://schemas.microsoft.com/office/drawing/2014/main" val="4159402267"/>
                    </a:ext>
                  </a:extLst>
                </a:gridCol>
                <a:gridCol w="4656269">
                  <a:extLst>
                    <a:ext uri="{9D8B030D-6E8A-4147-A177-3AD203B41FA5}">
                      <a16:colId xmlns:a16="http://schemas.microsoft.com/office/drawing/2014/main" val="118886250"/>
                    </a:ext>
                  </a:extLst>
                </a:gridCol>
                <a:gridCol w="5518878">
                  <a:extLst>
                    <a:ext uri="{9D8B030D-6E8A-4147-A177-3AD203B41FA5}">
                      <a16:colId xmlns:a16="http://schemas.microsoft.com/office/drawing/2014/main" val="3536460191"/>
                    </a:ext>
                  </a:extLst>
                </a:gridCol>
              </a:tblGrid>
              <a:tr h="262051">
                <a:tc>
                  <a:txBody>
                    <a:bodyPr/>
                    <a:lstStyle/>
                    <a:p>
                      <a:pPr algn="l">
                        <a:lnSpc>
                          <a:spcPct val="115000"/>
                        </a:lnSpc>
                        <a:spcAft>
                          <a:spcPts val="0"/>
                        </a:spcAft>
                      </a:pPr>
                      <a:r>
                        <a:rPr lang="en-US" sz="1600" dirty="0">
                          <a:effectLst/>
                        </a:rPr>
                        <a:t>Wellness Pillar</a:t>
                      </a:r>
                      <a:endParaRPr lang="en-IE" sz="1600" dirty="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600" dirty="0">
                          <a:effectLst/>
                        </a:rPr>
                        <a:t>Type</a:t>
                      </a:r>
                      <a:endParaRPr lang="en-IE" sz="1600" dirty="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600" dirty="0">
                          <a:effectLst/>
                        </a:rPr>
                        <a:t>Source</a:t>
                      </a:r>
                      <a:endParaRPr lang="en-IE" sz="1600" dirty="0">
                        <a:effectLst/>
                        <a:latin typeface="Times New Roman" panose="02020603050405020304" pitchFamily="18" charset="0"/>
                        <a:ea typeface="Times New Roman" panose="02020603050405020304" pitchFamily="18" charset="0"/>
                      </a:endParaRPr>
                    </a:p>
                  </a:txBody>
                  <a:tcPr marL="50601" marR="50601" marT="0" marB="0"/>
                </a:tc>
                <a:extLst>
                  <a:ext uri="{0D108BD9-81ED-4DB2-BD59-A6C34878D82A}">
                    <a16:rowId xmlns:a16="http://schemas.microsoft.com/office/drawing/2014/main" val="3384785547"/>
                  </a:ext>
                </a:extLst>
              </a:tr>
              <a:tr h="229282">
                <a:tc rowSpan="7">
                  <a:txBody>
                    <a:bodyPr/>
                    <a:lstStyle/>
                    <a:p>
                      <a:pPr algn="l">
                        <a:lnSpc>
                          <a:spcPct val="115000"/>
                        </a:lnSpc>
                        <a:spcAft>
                          <a:spcPts val="0"/>
                        </a:spcAft>
                      </a:pPr>
                      <a:r>
                        <a:rPr lang="en-US" sz="1400" dirty="0">
                          <a:effectLst/>
                        </a:rPr>
                        <a:t>Bio-medical</a:t>
                      </a:r>
                      <a:endParaRPr lang="en-IE" sz="1400" dirty="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400" dirty="0">
                          <a:effectLst/>
                        </a:rPr>
                        <a:t>Health profile, ability, medications and medical directives</a:t>
                      </a:r>
                      <a:endParaRPr lang="en-IE" sz="1400" dirty="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400">
                          <a:effectLst/>
                        </a:rPr>
                        <a:t>Care Plan and Assessments</a:t>
                      </a:r>
                      <a:endParaRPr lang="en-IE" sz="1400">
                        <a:effectLst/>
                        <a:latin typeface="Times New Roman" panose="02020603050405020304" pitchFamily="18" charset="0"/>
                        <a:ea typeface="Times New Roman" panose="02020603050405020304" pitchFamily="18" charset="0"/>
                      </a:endParaRPr>
                    </a:p>
                  </a:txBody>
                  <a:tcPr marL="50601" marR="50601" marT="0" marB="0"/>
                </a:tc>
                <a:extLst>
                  <a:ext uri="{0D108BD9-81ED-4DB2-BD59-A6C34878D82A}">
                    <a16:rowId xmlns:a16="http://schemas.microsoft.com/office/drawing/2014/main" val="3847480450"/>
                  </a:ext>
                </a:extLst>
              </a:tr>
              <a:tr h="196539">
                <a:tc vMerge="1">
                  <a:txBody>
                    <a:bodyPr/>
                    <a:lstStyle/>
                    <a:p>
                      <a:endParaRPr lang="en-IE"/>
                    </a:p>
                  </a:txBody>
                  <a:tcPr/>
                </a:tc>
                <a:tc>
                  <a:txBody>
                    <a:bodyPr/>
                    <a:lstStyle/>
                    <a:p>
                      <a:pPr algn="l">
                        <a:lnSpc>
                          <a:spcPct val="115000"/>
                        </a:lnSpc>
                        <a:spcAft>
                          <a:spcPts val="0"/>
                        </a:spcAft>
                      </a:pPr>
                      <a:r>
                        <a:rPr lang="en-US" sz="1400">
                          <a:effectLst/>
                        </a:rPr>
                        <a:t>Diet and nutrition, modified diet and allergies</a:t>
                      </a:r>
                      <a:endParaRPr lang="en-IE" sz="140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400">
                          <a:effectLst/>
                        </a:rPr>
                        <a:t>Care Plan and Assessments</a:t>
                      </a:r>
                      <a:endParaRPr lang="en-IE" sz="1400">
                        <a:effectLst/>
                        <a:latin typeface="Times New Roman" panose="02020603050405020304" pitchFamily="18" charset="0"/>
                        <a:ea typeface="Times New Roman" panose="02020603050405020304" pitchFamily="18" charset="0"/>
                      </a:endParaRPr>
                    </a:p>
                  </a:txBody>
                  <a:tcPr marL="50601" marR="50601" marT="0" marB="0"/>
                </a:tc>
                <a:extLst>
                  <a:ext uri="{0D108BD9-81ED-4DB2-BD59-A6C34878D82A}">
                    <a16:rowId xmlns:a16="http://schemas.microsoft.com/office/drawing/2014/main" val="794523213"/>
                  </a:ext>
                </a:extLst>
              </a:tr>
              <a:tr h="196539">
                <a:tc vMerge="1">
                  <a:txBody>
                    <a:bodyPr/>
                    <a:lstStyle/>
                    <a:p>
                      <a:endParaRPr lang="en-IE"/>
                    </a:p>
                  </a:txBody>
                  <a:tcPr/>
                </a:tc>
                <a:tc>
                  <a:txBody>
                    <a:bodyPr/>
                    <a:lstStyle/>
                    <a:p>
                      <a:pPr algn="l">
                        <a:lnSpc>
                          <a:spcPct val="115000"/>
                        </a:lnSpc>
                        <a:spcAft>
                          <a:spcPts val="0"/>
                        </a:spcAft>
                      </a:pPr>
                      <a:r>
                        <a:rPr lang="en-US" sz="1400">
                          <a:effectLst/>
                        </a:rPr>
                        <a:t>Current Vitals/health status</a:t>
                      </a:r>
                      <a:endParaRPr lang="en-IE" sz="140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400" dirty="0">
                          <a:effectLst/>
                        </a:rPr>
                        <a:t>Nurse report, health monitoring wearables</a:t>
                      </a:r>
                      <a:endParaRPr lang="en-IE" sz="1400" dirty="0">
                        <a:effectLst/>
                        <a:latin typeface="Times New Roman" panose="02020603050405020304" pitchFamily="18" charset="0"/>
                        <a:ea typeface="Times New Roman" panose="02020603050405020304" pitchFamily="18" charset="0"/>
                      </a:endParaRPr>
                    </a:p>
                  </a:txBody>
                  <a:tcPr marL="50601" marR="50601" marT="0" marB="0"/>
                </a:tc>
                <a:extLst>
                  <a:ext uri="{0D108BD9-81ED-4DB2-BD59-A6C34878D82A}">
                    <a16:rowId xmlns:a16="http://schemas.microsoft.com/office/drawing/2014/main" val="2586716770"/>
                  </a:ext>
                </a:extLst>
              </a:tr>
              <a:tr h="293375">
                <a:tc vMerge="1">
                  <a:txBody>
                    <a:bodyPr/>
                    <a:lstStyle/>
                    <a:p>
                      <a:endParaRPr lang="en-IE"/>
                    </a:p>
                  </a:txBody>
                  <a:tcPr/>
                </a:tc>
                <a:tc>
                  <a:txBody>
                    <a:bodyPr/>
                    <a:lstStyle/>
                    <a:p>
                      <a:pPr algn="l">
                        <a:lnSpc>
                          <a:spcPct val="115000"/>
                        </a:lnSpc>
                        <a:spcAft>
                          <a:spcPts val="0"/>
                        </a:spcAft>
                      </a:pPr>
                      <a:r>
                        <a:rPr lang="en-US" sz="1400">
                          <a:effectLst/>
                        </a:rPr>
                        <a:t>Daily care status</a:t>
                      </a:r>
                      <a:endParaRPr lang="en-IE" sz="140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400" dirty="0">
                          <a:effectLst/>
                        </a:rPr>
                        <a:t>Caregiver and nurse reports</a:t>
                      </a:r>
                      <a:r>
                        <a:rPr lang="en-IE" sz="1400" dirty="0">
                          <a:effectLst/>
                        </a:rPr>
                        <a:t>, </a:t>
                      </a:r>
                      <a:r>
                        <a:rPr lang="en-US" sz="1400" dirty="0">
                          <a:effectLst/>
                        </a:rPr>
                        <a:t>Sensor - care calls, care visits</a:t>
                      </a:r>
                      <a:endParaRPr lang="en-IE" sz="1400" dirty="0">
                        <a:effectLst/>
                        <a:latin typeface="Times New Roman" panose="02020603050405020304" pitchFamily="18" charset="0"/>
                        <a:ea typeface="Times New Roman" panose="02020603050405020304" pitchFamily="18" charset="0"/>
                      </a:endParaRPr>
                    </a:p>
                  </a:txBody>
                  <a:tcPr marL="50601" marR="50601" marT="0" marB="0"/>
                </a:tc>
                <a:extLst>
                  <a:ext uri="{0D108BD9-81ED-4DB2-BD59-A6C34878D82A}">
                    <a16:rowId xmlns:a16="http://schemas.microsoft.com/office/drawing/2014/main" val="1039025223"/>
                  </a:ext>
                </a:extLst>
              </a:tr>
              <a:tr h="196539">
                <a:tc vMerge="1">
                  <a:txBody>
                    <a:bodyPr/>
                    <a:lstStyle/>
                    <a:p>
                      <a:endParaRPr lang="en-IE"/>
                    </a:p>
                  </a:txBody>
                  <a:tcPr/>
                </a:tc>
                <a:tc>
                  <a:txBody>
                    <a:bodyPr/>
                    <a:lstStyle/>
                    <a:p>
                      <a:pPr algn="l">
                        <a:lnSpc>
                          <a:spcPct val="115000"/>
                        </a:lnSpc>
                        <a:spcAft>
                          <a:spcPts val="0"/>
                        </a:spcAft>
                      </a:pPr>
                      <a:r>
                        <a:rPr lang="en-US" sz="1400">
                          <a:effectLst/>
                        </a:rPr>
                        <a:t>Medications status</a:t>
                      </a:r>
                      <a:endParaRPr lang="en-IE" sz="140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400" dirty="0">
                          <a:effectLst/>
                        </a:rPr>
                        <a:t>Nurse report</a:t>
                      </a:r>
                      <a:endParaRPr lang="en-IE" sz="1400" dirty="0">
                        <a:effectLst/>
                        <a:latin typeface="Times New Roman" panose="02020603050405020304" pitchFamily="18" charset="0"/>
                        <a:ea typeface="Times New Roman" panose="02020603050405020304" pitchFamily="18" charset="0"/>
                      </a:endParaRPr>
                    </a:p>
                  </a:txBody>
                  <a:tcPr marL="50601" marR="50601" marT="0" marB="0"/>
                </a:tc>
                <a:extLst>
                  <a:ext uri="{0D108BD9-81ED-4DB2-BD59-A6C34878D82A}">
                    <a16:rowId xmlns:a16="http://schemas.microsoft.com/office/drawing/2014/main" val="2507002949"/>
                  </a:ext>
                </a:extLst>
              </a:tr>
              <a:tr h="218811">
                <a:tc vMerge="1">
                  <a:txBody>
                    <a:bodyPr/>
                    <a:lstStyle/>
                    <a:p>
                      <a:endParaRPr lang="en-IE"/>
                    </a:p>
                  </a:txBody>
                  <a:tcPr/>
                </a:tc>
                <a:tc>
                  <a:txBody>
                    <a:bodyPr/>
                    <a:lstStyle/>
                    <a:p>
                      <a:pPr algn="l">
                        <a:lnSpc>
                          <a:spcPct val="115000"/>
                        </a:lnSpc>
                        <a:spcAft>
                          <a:spcPts val="0"/>
                        </a:spcAft>
                      </a:pPr>
                      <a:r>
                        <a:rPr lang="en-US" sz="1400">
                          <a:effectLst/>
                        </a:rPr>
                        <a:t>Current physical activity</a:t>
                      </a:r>
                      <a:endParaRPr lang="en-IE" sz="140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400" dirty="0">
                          <a:effectLst/>
                        </a:rPr>
                        <a:t>Sensors – falls, bed </a:t>
                      </a:r>
                      <a:r>
                        <a:rPr lang="en-IE" sz="1400" dirty="0">
                          <a:effectLst/>
                        </a:rPr>
                        <a:t>, </a:t>
                      </a:r>
                      <a:r>
                        <a:rPr lang="en-US" sz="1400" dirty="0">
                          <a:effectLst/>
                        </a:rPr>
                        <a:t>Self-reports</a:t>
                      </a:r>
                      <a:r>
                        <a:rPr lang="en-IE" sz="1400" dirty="0">
                          <a:effectLst/>
                        </a:rPr>
                        <a:t>, </a:t>
                      </a:r>
                      <a:r>
                        <a:rPr lang="en-US" sz="1400" dirty="0">
                          <a:effectLst/>
                        </a:rPr>
                        <a:t>Caregiver and nurse reports</a:t>
                      </a:r>
                      <a:endParaRPr lang="en-IE" sz="1400" dirty="0">
                        <a:effectLst/>
                        <a:latin typeface="Times New Roman" panose="02020603050405020304" pitchFamily="18" charset="0"/>
                        <a:ea typeface="Times New Roman" panose="02020603050405020304" pitchFamily="18" charset="0"/>
                      </a:endParaRPr>
                    </a:p>
                  </a:txBody>
                  <a:tcPr marL="50601" marR="50601" marT="0" marB="0"/>
                </a:tc>
                <a:extLst>
                  <a:ext uri="{0D108BD9-81ED-4DB2-BD59-A6C34878D82A}">
                    <a16:rowId xmlns:a16="http://schemas.microsoft.com/office/drawing/2014/main" val="884737753"/>
                  </a:ext>
                </a:extLst>
              </a:tr>
              <a:tr h="297879">
                <a:tc vMerge="1">
                  <a:txBody>
                    <a:bodyPr/>
                    <a:lstStyle/>
                    <a:p>
                      <a:endParaRPr lang="en-IE"/>
                    </a:p>
                  </a:txBody>
                  <a:tcPr/>
                </a:tc>
                <a:tc>
                  <a:txBody>
                    <a:bodyPr/>
                    <a:lstStyle/>
                    <a:p>
                      <a:pPr algn="l">
                        <a:lnSpc>
                          <a:spcPct val="115000"/>
                        </a:lnSpc>
                        <a:spcAft>
                          <a:spcPts val="0"/>
                        </a:spcAft>
                      </a:pPr>
                      <a:r>
                        <a:rPr lang="en-US" sz="1400">
                          <a:effectLst/>
                        </a:rPr>
                        <a:t>Current Frailty and ADL</a:t>
                      </a:r>
                      <a:endParaRPr lang="en-IE" sz="140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400" dirty="0">
                          <a:effectLst/>
                        </a:rPr>
                        <a:t>Caregiver and nurse reports</a:t>
                      </a:r>
                      <a:r>
                        <a:rPr lang="en-IE" sz="1400" dirty="0">
                          <a:effectLst/>
                        </a:rPr>
                        <a:t>, </a:t>
                      </a:r>
                      <a:r>
                        <a:rPr lang="en-US" sz="1400" dirty="0">
                          <a:effectLst/>
                        </a:rPr>
                        <a:t>Sensors – activity, fall</a:t>
                      </a:r>
                      <a:endParaRPr lang="en-IE" sz="1400" dirty="0">
                        <a:effectLst/>
                        <a:latin typeface="Times New Roman" panose="02020603050405020304" pitchFamily="18" charset="0"/>
                        <a:ea typeface="Times New Roman" panose="02020603050405020304" pitchFamily="18" charset="0"/>
                      </a:endParaRPr>
                    </a:p>
                  </a:txBody>
                  <a:tcPr marL="50601" marR="50601" marT="0" marB="0"/>
                </a:tc>
                <a:extLst>
                  <a:ext uri="{0D108BD9-81ED-4DB2-BD59-A6C34878D82A}">
                    <a16:rowId xmlns:a16="http://schemas.microsoft.com/office/drawing/2014/main" val="195372802"/>
                  </a:ext>
                </a:extLst>
              </a:tr>
              <a:tr h="196539">
                <a:tc rowSpan="9">
                  <a:txBody>
                    <a:bodyPr/>
                    <a:lstStyle/>
                    <a:p>
                      <a:pPr algn="l">
                        <a:lnSpc>
                          <a:spcPct val="115000"/>
                        </a:lnSpc>
                        <a:spcAft>
                          <a:spcPts val="0"/>
                        </a:spcAft>
                      </a:pPr>
                      <a:r>
                        <a:rPr lang="en-US" sz="1400" dirty="0">
                          <a:effectLst/>
                        </a:rPr>
                        <a:t>Social</a:t>
                      </a:r>
                      <a:endParaRPr lang="en-IE" sz="1400" dirty="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400">
                          <a:effectLst/>
                        </a:rPr>
                        <a:t>Communication ability</a:t>
                      </a:r>
                      <a:endParaRPr lang="en-IE" sz="140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400" dirty="0">
                          <a:effectLst/>
                        </a:rPr>
                        <a:t>Care Plan and Assessments</a:t>
                      </a:r>
                      <a:endParaRPr lang="en-IE" sz="1400" dirty="0">
                        <a:effectLst/>
                        <a:latin typeface="Times New Roman" panose="02020603050405020304" pitchFamily="18" charset="0"/>
                        <a:ea typeface="Times New Roman" panose="02020603050405020304" pitchFamily="18" charset="0"/>
                      </a:endParaRPr>
                    </a:p>
                  </a:txBody>
                  <a:tcPr marL="50601" marR="50601" marT="0" marB="0"/>
                </a:tc>
                <a:extLst>
                  <a:ext uri="{0D108BD9-81ED-4DB2-BD59-A6C34878D82A}">
                    <a16:rowId xmlns:a16="http://schemas.microsoft.com/office/drawing/2014/main" val="1421858599"/>
                  </a:ext>
                </a:extLst>
              </a:tr>
              <a:tr h="196539">
                <a:tc vMerge="1">
                  <a:txBody>
                    <a:bodyPr/>
                    <a:lstStyle/>
                    <a:p>
                      <a:endParaRPr lang="en-IE"/>
                    </a:p>
                  </a:txBody>
                  <a:tcPr/>
                </a:tc>
                <a:tc>
                  <a:txBody>
                    <a:bodyPr/>
                    <a:lstStyle/>
                    <a:p>
                      <a:pPr algn="l">
                        <a:lnSpc>
                          <a:spcPct val="115000"/>
                        </a:lnSpc>
                        <a:spcAft>
                          <a:spcPts val="0"/>
                        </a:spcAft>
                      </a:pPr>
                      <a:r>
                        <a:rPr lang="en-US" sz="1400">
                          <a:effectLst/>
                        </a:rPr>
                        <a:t>Daily Routine</a:t>
                      </a:r>
                      <a:endParaRPr lang="en-IE" sz="140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400" dirty="0">
                          <a:effectLst/>
                        </a:rPr>
                        <a:t>Personal Profile, Care Plan</a:t>
                      </a:r>
                      <a:endParaRPr lang="en-IE" sz="1400" dirty="0">
                        <a:effectLst/>
                        <a:latin typeface="Times New Roman" panose="02020603050405020304" pitchFamily="18" charset="0"/>
                        <a:ea typeface="Times New Roman" panose="02020603050405020304" pitchFamily="18" charset="0"/>
                      </a:endParaRPr>
                    </a:p>
                  </a:txBody>
                  <a:tcPr marL="50601" marR="50601" marT="0" marB="0"/>
                </a:tc>
                <a:extLst>
                  <a:ext uri="{0D108BD9-81ED-4DB2-BD59-A6C34878D82A}">
                    <a16:rowId xmlns:a16="http://schemas.microsoft.com/office/drawing/2014/main" val="352959050"/>
                  </a:ext>
                </a:extLst>
              </a:tr>
              <a:tr h="196539">
                <a:tc vMerge="1">
                  <a:txBody>
                    <a:bodyPr/>
                    <a:lstStyle/>
                    <a:p>
                      <a:endParaRPr lang="en-IE"/>
                    </a:p>
                  </a:txBody>
                  <a:tcPr/>
                </a:tc>
                <a:tc>
                  <a:txBody>
                    <a:bodyPr/>
                    <a:lstStyle/>
                    <a:p>
                      <a:pPr algn="l">
                        <a:lnSpc>
                          <a:spcPct val="115000"/>
                        </a:lnSpc>
                        <a:spcAft>
                          <a:spcPts val="0"/>
                        </a:spcAft>
                      </a:pPr>
                      <a:r>
                        <a:rPr lang="en-US" sz="1400">
                          <a:effectLst/>
                        </a:rPr>
                        <a:t>Bio: personality and preferences</a:t>
                      </a:r>
                      <a:endParaRPr lang="en-IE" sz="140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400" dirty="0">
                          <a:effectLst/>
                        </a:rPr>
                        <a:t>Personal Profile</a:t>
                      </a:r>
                      <a:endParaRPr lang="en-IE" sz="1400" dirty="0">
                        <a:effectLst/>
                        <a:latin typeface="Times New Roman" panose="02020603050405020304" pitchFamily="18" charset="0"/>
                        <a:ea typeface="Times New Roman" panose="02020603050405020304" pitchFamily="18" charset="0"/>
                      </a:endParaRPr>
                    </a:p>
                  </a:txBody>
                  <a:tcPr marL="50601" marR="50601" marT="0" marB="0"/>
                </a:tc>
                <a:extLst>
                  <a:ext uri="{0D108BD9-81ED-4DB2-BD59-A6C34878D82A}">
                    <a16:rowId xmlns:a16="http://schemas.microsoft.com/office/drawing/2014/main" val="2620033321"/>
                  </a:ext>
                </a:extLst>
              </a:tr>
              <a:tr h="196539">
                <a:tc vMerge="1">
                  <a:txBody>
                    <a:bodyPr/>
                    <a:lstStyle/>
                    <a:p>
                      <a:endParaRPr lang="en-IE"/>
                    </a:p>
                  </a:txBody>
                  <a:tcPr/>
                </a:tc>
                <a:tc>
                  <a:txBody>
                    <a:bodyPr/>
                    <a:lstStyle/>
                    <a:p>
                      <a:pPr algn="l">
                        <a:lnSpc>
                          <a:spcPct val="115000"/>
                        </a:lnSpc>
                        <a:spcAft>
                          <a:spcPts val="0"/>
                        </a:spcAft>
                      </a:pPr>
                      <a:r>
                        <a:rPr lang="en-US" sz="1400">
                          <a:effectLst/>
                        </a:rPr>
                        <a:t>Family and friends</a:t>
                      </a:r>
                      <a:endParaRPr lang="en-IE" sz="140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400">
                          <a:effectLst/>
                        </a:rPr>
                        <a:t>Personal Profile </a:t>
                      </a:r>
                      <a:endParaRPr lang="en-IE" sz="1400">
                        <a:effectLst/>
                        <a:latin typeface="Times New Roman" panose="02020603050405020304" pitchFamily="18" charset="0"/>
                        <a:ea typeface="Times New Roman" panose="02020603050405020304" pitchFamily="18" charset="0"/>
                      </a:endParaRPr>
                    </a:p>
                  </a:txBody>
                  <a:tcPr marL="50601" marR="50601" marT="0" marB="0"/>
                </a:tc>
                <a:extLst>
                  <a:ext uri="{0D108BD9-81ED-4DB2-BD59-A6C34878D82A}">
                    <a16:rowId xmlns:a16="http://schemas.microsoft.com/office/drawing/2014/main" val="549030347"/>
                  </a:ext>
                </a:extLst>
              </a:tr>
              <a:tr h="196539">
                <a:tc vMerge="1">
                  <a:txBody>
                    <a:bodyPr/>
                    <a:lstStyle/>
                    <a:p>
                      <a:endParaRPr lang="en-IE"/>
                    </a:p>
                  </a:txBody>
                  <a:tcPr/>
                </a:tc>
                <a:tc>
                  <a:txBody>
                    <a:bodyPr/>
                    <a:lstStyle/>
                    <a:p>
                      <a:pPr algn="l">
                        <a:lnSpc>
                          <a:spcPct val="115000"/>
                        </a:lnSpc>
                        <a:spcAft>
                          <a:spcPts val="0"/>
                        </a:spcAft>
                      </a:pPr>
                      <a:r>
                        <a:rPr lang="en-US" sz="1400">
                          <a:effectLst/>
                        </a:rPr>
                        <a:t>Interests and Activities, Club Memberships</a:t>
                      </a:r>
                      <a:endParaRPr lang="en-IE" sz="140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400">
                          <a:effectLst/>
                        </a:rPr>
                        <a:t>Personal Profile</a:t>
                      </a:r>
                      <a:endParaRPr lang="en-IE" sz="1400">
                        <a:effectLst/>
                        <a:latin typeface="Times New Roman" panose="02020603050405020304" pitchFamily="18" charset="0"/>
                        <a:ea typeface="Times New Roman" panose="02020603050405020304" pitchFamily="18" charset="0"/>
                      </a:endParaRPr>
                    </a:p>
                  </a:txBody>
                  <a:tcPr marL="50601" marR="50601" marT="0" marB="0"/>
                </a:tc>
                <a:extLst>
                  <a:ext uri="{0D108BD9-81ED-4DB2-BD59-A6C34878D82A}">
                    <a16:rowId xmlns:a16="http://schemas.microsoft.com/office/drawing/2014/main" val="3151877688"/>
                  </a:ext>
                </a:extLst>
              </a:tr>
              <a:tr h="196539">
                <a:tc vMerge="1">
                  <a:txBody>
                    <a:bodyPr/>
                    <a:lstStyle/>
                    <a:p>
                      <a:endParaRPr lang="en-IE"/>
                    </a:p>
                  </a:txBody>
                  <a:tcPr/>
                </a:tc>
                <a:tc>
                  <a:txBody>
                    <a:bodyPr/>
                    <a:lstStyle/>
                    <a:p>
                      <a:pPr algn="l">
                        <a:lnSpc>
                          <a:spcPct val="115000"/>
                        </a:lnSpc>
                        <a:spcAft>
                          <a:spcPts val="0"/>
                        </a:spcAft>
                      </a:pPr>
                      <a:r>
                        <a:rPr lang="en-US" sz="1400">
                          <a:effectLst/>
                        </a:rPr>
                        <a:t>Current social activity – events/clubs</a:t>
                      </a:r>
                      <a:endParaRPr lang="en-IE" sz="140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400">
                          <a:effectLst/>
                        </a:rPr>
                        <a:t>Events calendar (attendance, level of, change)</a:t>
                      </a:r>
                      <a:endParaRPr lang="en-IE" sz="1400">
                        <a:effectLst/>
                        <a:latin typeface="Times New Roman" panose="02020603050405020304" pitchFamily="18" charset="0"/>
                        <a:ea typeface="Times New Roman" panose="02020603050405020304" pitchFamily="18" charset="0"/>
                      </a:endParaRPr>
                    </a:p>
                  </a:txBody>
                  <a:tcPr marL="50601" marR="50601" marT="0" marB="0"/>
                </a:tc>
                <a:extLst>
                  <a:ext uri="{0D108BD9-81ED-4DB2-BD59-A6C34878D82A}">
                    <a16:rowId xmlns:a16="http://schemas.microsoft.com/office/drawing/2014/main" val="3862441460"/>
                  </a:ext>
                </a:extLst>
              </a:tr>
              <a:tr h="285056">
                <a:tc vMerge="1">
                  <a:txBody>
                    <a:bodyPr/>
                    <a:lstStyle/>
                    <a:p>
                      <a:endParaRPr lang="en-IE"/>
                    </a:p>
                  </a:txBody>
                  <a:tcPr/>
                </a:tc>
                <a:tc>
                  <a:txBody>
                    <a:bodyPr/>
                    <a:lstStyle/>
                    <a:p>
                      <a:pPr algn="l">
                        <a:lnSpc>
                          <a:spcPct val="115000"/>
                        </a:lnSpc>
                        <a:spcAft>
                          <a:spcPts val="0"/>
                        </a:spcAft>
                      </a:pPr>
                      <a:r>
                        <a:rPr lang="en-US" sz="1400">
                          <a:effectLst/>
                        </a:rPr>
                        <a:t>Current family visits (recent and upcoming)</a:t>
                      </a:r>
                      <a:endParaRPr lang="en-IE" sz="140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400" dirty="0">
                          <a:effectLst/>
                        </a:rPr>
                        <a:t>Family visits log</a:t>
                      </a:r>
                      <a:r>
                        <a:rPr lang="en-IE" sz="1400" dirty="0">
                          <a:effectLst/>
                        </a:rPr>
                        <a:t>, </a:t>
                      </a:r>
                      <a:r>
                        <a:rPr lang="en-US" sz="1400" dirty="0">
                          <a:effectLst/>
                        </a:rPr>
                        <a:t>Events calendar</a:t>
                      </a:r>
                      <a:endParaRPr lang="en-IE" sz="1400" dirty="0">
                        <a:effectLst/>
                        <a:latin typeface="Times New Roman" panose="02020603050405020304" pitchFamily="18" charset="0"/>
                        <a:ea typeface="Times New Roman" panose="02020603050405020304" pitchFamily="18" charset="0"/>
                      </a:endParaRPr>
                    </a:p>
                  </a:txBody>
                  <a:tcPr marL="50601" marR="50601" marT="0" marB="0"/>
                </a:tc>
                <a:extLst>
                  <a:ext uri="{0D108BD9-81ED-4DB2-BD59-A6C34878D82A}">
                    <a16:rowId xmlns:a16="http://schemas.microsoft.com/office/drawing/2014/main" val="2465512448"/>
                  </a:ext>
                </a:extLst>
              </a:tr>
              <a:tr h="278422">
                <a:tc vMerge="1">
                  <a:txBody>
                    <a:bodyPr/>
                    <a:lstStyle/>
                    <a:p>
                      <a:endParaRPr lang="en-IE"/>
                    </a:p>
                  </a:txBody>
                  <a:tcPr/>
                </a:tc>
                <a:tc>
                  <a:txBody>
                    <a:bodyPr/>
                    <a:lstStyle/>
                    <a:p>
                      <a:pPr algn="l">
                        <a:lnSpc>
                          <a:spcPct val="115000"/>
                        </a:lnSpc>
                        <a:spcAft>
                          <a:spcPts val="0"/>
                        </a:spcAft>
                      </a:pPr>
                      <a:r>
                        <a:rPr lang="en-US" sz="1400" dirty="0">
                          <a:effectLst/>
                        </a:rPr>
                        <a:t>Current visits outside</a:t>
                      </a:r>
                      <a:endParaRPr lang="en-IE" sz="1400" dirty="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400" dirty="0">
                          <a:effectLst/>
                        </a:rPr>
                        <a:t>Events calendar</a:t>
                      </a:r>
                      <a:r>
                        <a:rPr lang="en-IE" sz="1400" dirty="0">
                          <a:effectLst/>
                        </a:rPr>
                        <a:t>, </a:t>
                      </a:r>
                      <a:r>
                        <a:rPr lang="en-US" sz="1400" dirty="0">
                          <a:effectLst/>
                        </a:rPr>
                        <a:t>Concierge requests (taxi, bookings)</a:t>
                      </a:r>
                      <a:endParaRPr lang="en-IE" sz="1400" dirty="0">
                        <a:effectLst/>
                        <a:latin typeface="Times New Roman" panose="02020603050405020304" pitchFamily="18" charset="0"/>
                        <a:ea typeface="Times New Roman" panose="02020603050405020304" pitchFamily="18" charset="0"/>
                      </a:endParaRPr>
                    </a:p>
                  </a:txBody>
                  <a:tcPr marL="50601" marR="50601" marT="0" marB="0"/>
                </a:tc>
                <a:extLst>
                  <a:ext uri="{0D108BD9-81ED-4DB2-BD59-A6C34878D82A}">
                    <a16:rowId xmlns:a16="http://schemas.microsoft.com/office/drawing/2014/main" val="2262331359"/>
                  </a:ext>
                </a:extLst>
              </a:tr>
              <a:tr h="196539">
                <a:tc vMerge="1">
                  <a:txBody>
                    <a:bodyPr/>
                    <a:lstStyle/>
                    <a:p>
                      <a:endParaRPr lang="en-IE"/>
                    </a:p>
                  </a:txBody>
                  <a:tcPr/>
                </a:tc>
                <a:tc>
                  <a:txBody>
                    <a:bodyPr/>
                    <a:lstStyle/>
                    <a:p>
                      <a:pPr algn="l">
                        <a:lnSpc>
                          <a:spcPct val="115000"/>
                        </a:lnSpc>
                        <a:spcAft>
                          <a:spcPts val="0"/>
                        </a:spcAft>
                      </a:pPr>
                      <a:r>
                        <a:rPr lang="en-US" sz="1400">
                          <a:effectLst/>
                        </a:rPr>
                        <a:t>Permissions (information sharing/access)</a:t>
                      </a:r>
                      <a:endParaRPr lang="en-IE" sz="140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400">
                          <a:effectLst/>
                        </a:rPr>
                        <a:t>Admissions agreement</a:t>
                      </a:r>
                      <a:endParaRPr lang="en-IE" sz="1400">
                        <a:effectLst/>
                        <a:latin typeface="Times New Roman" panose="02020603050405020304" pitchFamily="18" charset="0"/>
                        <a:ea typeface="Times New Roman" panose="02020603050405020304" pitchFamily="18" charset="0"/>
                      </a:endParaRPr>
                    </a:p>
                  </a:txBody>
                  <a:tcPr marL="50601" marR="50601" marT="0" marB="0"/>
                </a:tc>
                <a:extLst>
                  <a:ext uri="{0D108BD9-81ED-4DB2-BD59-A6C34878D82A}">
                    <a16:rowId xmlns:a16="http://schemas.microsoft.com/office/drawing/2014/main" val="3764188725"/>
                  </a:ext>
                </a:extLst>
              </a:tr>
              <a:tr h="454618">
                <a:tc rowSpan="3">
                  <a:txBody>
                    <a:bodyPr/>
                    <a:lstStyle/>
                    <a:p>
                      <a:pPr algn="l">
                        <a:lnSpc>
                          <a:spcPct val="115000"/>
                        </a:lnSpc>
                        <a:spcAft>
                          <a:spcPts val="0"/>
                        </a:spcAft>
                      </a:pPr>
                      <a:r>
                        <a:rPr lang="en-US" sz="1400" dirty="0">
                          <a:effectLst/>
                        </a:rPr>
                        <a:t>Psychological </a:t>
                      </a:r>
                      <a:endParaRPr lang="en-IE" sz="1400" dirty="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400">
                          <a:effectLst/>
                        </a:rPr>
                        <a:t>Mood</a:t>
                      </a:r>
                      <a:endParaRPr lang="en-IE" sz="140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400" dirty="0">
                          <a:effectLst/>
                        </a:rPr>
                        <a:t>Self-report</a:t>
                      </a:r>
                      <a:r>
                        <a:rPr lang="en-IE" sz="1400" dirty="0">
                          <a:effectLst/>
                        </a:rPr>
                        <a:t>, </a:t>
                      </a:r>
                      <a:r>
                        <a:rPr lang="en-US" sz="1400" dirty="0">
                          <a:effectLst/>
                        </a:rPr>
                        <a:t>Report from nurse/caregiver and family</a:t>
                      </a:r>
                      <a:r>
                        <a:rPr lang="en-IE" sz="1400" dirty="0">
                          <a:effectLst/>
                        </a:rPr>
                        <a:t>, </a:t>
                      </a:r>
                      <a:r>
                        <a:rPr lang="en-US" sz="1400" dirty="0">
                          <a:effectLst/>
                        </a:rPr>
                        <a:t>Social activity (level of, change)</a:t>
                      </a:r>
                      <a:r>
                        <a:rPr lang="en-IE" sz="1400" dirty="0">
                          <a:effectLst/>
                        </a:rPr>
                        <a:t>, </a:t>
                      </a:r>
                      <a:r>
                        <a:rPr lang="en-US" sz="1400" dirty="0">
                          <a:effectLst/>
                        </a:rPr>
                        <a:t>Sensor - nurse calls, activity</a:t>
                      </a:r>
                      <a:endParaRPr lang="en-IE" sz="1400" dirty="0">
                        <a:effectLst/>
                        <a:latin typeface="Times New Roman" panose="02020603050405020304" pitchFamily="18" charset="0"/>
                        <a:ea typeface="Times New Roman" panose="02020603050405020304" pitchFamily="18" charset="0"/>
                      </a:endParaRPr>
                    </a:p>
                  </a:txBody>
                  <a:tcPr marL="50601" marR="50601" marT="0" marB="0"/>
                </a:tc>
                <a:extLst>
                  <a:ext uri="{0D108BD9-81ED-4DB2-BD59-A6C34878D82A}">
                    <a16:rowId xmlns:a16="http://schemas.microsoft.com/office/drawing/2014/main" val="4227190516"/>
                  </a:ext>
                </a:extLst>
              </a:tr>
              <a:tr h="469948">
                <a:tc vMerge="1">
                  <a:txBody>
                    <a:bodyPr/>
                    <a:lstStyle/>
                    <a:p>
                      <a:endParaRPr lang="en-IE"/>
                    </a:p>
                  </a:txBody>
                  <a:tcPr/>
                </a:tc>
                <a:tc>
                  <a:txBody>
                    <a:bodyPr/>
                    <a:lstStyle/>
                    <a:p>
                      <a:pPr algn="l">
                        <a:lnSpc>
                          <a:spcPct val="115000"/>
                        </a:lnSpc>
                        <a:spcAft>
                          <a:spcPts val="0"/>
                        </a:spcAft>
                      </a:pPr>
                      <a:r>
                        <a:rPr lang="en-US" sz="1400">
                          <a:effectLst/>
                        </a:rPr>
                        <a:t>Behaviour &amp; challenging behavior</a:t>
                      </a:r>
                      <a:endParaRPr lang="en-IE" sz="140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400" dirty="0">
                          <a:effectLst/>
                        </a:rPr>
                        <a:t>Report from nurse, caregiver, family</a:t>
                      </a:r>
                      <a:r>
                        <a:rPr lang="en-IE" sz="1400" dirty="0">
                          <a:effectLst/>
                        </a:rPr>
                        <a:t>, </a:t>
                      </a:r>
                      <a:r>
                        <a:rPr lang="en-US" sz="1400" dirty="0">
                          <a:effectLst/>
                        </a:rPr>
                        <a:t>Sensors – bed, activity</a:t>
                      </a:r>
                      <a:r>
                        <a:rPr lang="en-IE" sz="1400" dirty="0">
                          <a:effectLst/>
                        </a:rPr>
                        <a:t>, </a:t>
                      </a:r>
                      <a:r>
                        <a:rPr lang="en-US" sz="1400" dirty="0">
                          <a:effectLst/>
                        </a:rPr>
                        <a:t>Care Plan and Assessments (triggers and soothers)</a:t>
                      </a:r>
                      <a:endParaRPr lang="en-IE" sz="1400" dirty="0">
                        <a:effectLst/>
                        <a:latin typeface="Times New Roman" panose="02020603050405020304" pitchFamily="18" charset="0"/>
                        <a:ea typeface="Times New Roman" panose="02020603050405020304" pitchFamily="18" charset="0"/>
                      </a:endParaRPr>
                    </a:p>
                  </a:txBody>
                  <a:tcPr marL="50601" marR="50601" marT="0" marB="0"/>
                </a:tc>
                <a:extLst>
                  <a:ext uri="{0D108BD9-81ED-4DB2-BD59-A6C34878D82A}">
                    <a16:rowId xmlns:a16="http://schemas.microsoft.com/office/drawing/2014/main" val="1179006089"/>
                  </a:ext>
                </a:extLst>
              </a:tr>
              <a:tr h="393077">
                <a:tc vMerge="1">
                  <a:txBody>
                    <a:bodyPr/>
                    <a:lstStyle/>
                    <a:p>
                      <a:endParaRPr lang="en-IE"/>
                    </a:p>
                  </a:txBody>
                  <a:tcPr/>
                </a:tc>
                <a:tc>
                  <a:txBody>
                    <a:bodyPr/>
                    <a:lstStyle/>
                    <a:p>
                      <a:pPr algn="l">
                        <a:lnSpc>
                          <a:spcPct val="115000"/>
                        </a:lnSpc>
                        <a:spcAft>
                          <a:spcPts val="0"/>
                        </a:spcAft>
                      </a:pPr>
                      <a:r>
                        <a:rPr lang="en-US" sz="1400">
                          <a:effectLst/>
                        </a:rPr>
                        <a:t>Bio: who you are and what matters, important/meaningful dates, entertainment preferences</a:t>
                      </a:r>
                      <a:endParaRPr lang="en-IE" sz="1400">
                        <a:effectLst/>
                        <a:latin typeface="Times New Roman" panose="02020603050405020304" pitchFamily="18" charset="0"/>
                        <a:ea typeface="Times New Roman" panose="02020603050405020304" pitchFamily="18" charset="0"/>
                      </a:endParaRPr>
                    </a:p>
                  </a:txBody>
                  <a:tcPr marL="50601" marR="50601" marT="0" marB="0"/>
                </a:tc>
                <a:tc>
                  <a:txBody>
                    <a:bodyPr/>
                    <a:lstStyle/>
                    <a:p>
                      <a:pPr algn="l">
                        <a:lnSpc>
                          <a:spcPct val="115000"/>
                        </a:lnSpc>
                        <a:spcAft>
                          <a:spcPts val="0"/>
                        </a:spcAft>
                      </a:pPr>
                      <a:r>
                        <a:rPr lang="en-US" sz="1400" dirty="0">
                          <a:effectLst/>
                        </a:rPr>
                        <a:t>Personal profile</a:t>
                      </a:r>
                      <a:endParaRPr lang="en-IE" sz="1400" dirty="0">
                        <a:effectLst/>
                        <a:latin typeface="Times New Roman" panose="02020603050405020304" pitchFamily="18" charset="0"/>
                        <a:ea typeface="Times New Roman" panose="02020603050405020304" pitchFamily="18" charset="0"/>
                      </a:endParaRPr>
                    </a:p>
                  </a:txBody>
                  <a:tcPr marL="50601" marR="50601" marT="0" marB="0"/>
                </a:tc>
                <a:extLst>
                  <a:ext uri="{0D108BD9-81ED-4DB2-BD59-A6C34878D82A}">
                    <a16:rowId xmlns:a16="http://schemas.microsoft.com/office/drawing/2014/main" val="2729724488"/>
                  </a:ext>
                </a:extLst>
              </a:tr>
            </a:tbl>
          </a:graphicData>
        </a:graphic>
      </p:graphicFrame>
    </p:spTree>
    <p:extLst>
      <p:ext uri="{BB962C8B-B14F-4D97-AF65-F5344CB8AC3E}">
        <p14:creationId xmlns:p14="http://schemas.microsoft.com/office/powerpoint/2010/main" val="17674661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Proposed Concept (Resident)</a:t>
            </a:r>
          </a:p>
        </p:txBody>
      </p:sp>
      <p:sp>
        <p:nvSpPr>
          <p:cNvPr id="3" name="Slide Number Placeholder 2"/>
          <p:cNvSpPr>
            <a:spLocks noGrp="1"/>
          </p:cNvSpPr>
          <p:nvPr>
            <p:ph type="sldNum" sz="quarter" idx="12"/>
          </p:nvPr>
        </p:nvSpPr>
        <p:spPr/>
        <p:txBody>
          <a:bodyPr/>
          <a:lstStyle/>
          <a:p>
            <a:fld id="{3523406C-6804-EA43-99CD-93EF802ED599}" type="slidenum">
              <a:rPr lang="en-US" smtClean="0"/>
              <a:t>32</a:t>
            </a:fld>
            <a:endParaRPr lang="en-US" dirty="0"/>
          </a:p>
        </p:txBody>
      </p:sp>
      <p:sp>
        <p:nvSpPr>
          <p:cNvPr id="4" name="Text Placeholder 3"/>
          <p:cNvSpPr>
            <a:spLocks noGrp="1"/>
          </p:cNvSpPr>
          <p:nvPr>
            <p:ph type="body" sz="quarter" idx="13"/>
          </p:nvPr>
        </p:nvSpPr>
        <p:spPr/>
        <p:txBody>
          <a:bodyPr/>
          <a:lstStyle/>
          <a:p>
            <a:endParaRPr lang="en-IE" dirty="0"/>
          </a:p>
        </p:txBody>
      </p:sp>
      <p:pic>
        <p:nvPicPr>
          <p:cNvPr id="6" name="Picture 5"/>
          <p:cNvPicPr>
            <a:picLocks noChangeAspect="1"/>
          </p:cNvPicPr>
          <p:nvPr/>
        </p:nvPicPr>
        <p:blipFill>
          <a:blip r:embed="rId2"/>
          <a:stretch>
            <a:fillRect/>
          </a:stretch>
        </p:blipFill>
        <p:spPr>
          <a:xfrm>
            <a:off x="285450" y="1498600"/>
            <a:ext cx="4876800" cy="2828925"/>
          </a:xfrm>
          <a:prstGeom prst="rect">
            <a:avLst/>
          </a:prstGeom>
        </p:spPr>
      </p:pic>
      <p:pic>
        <p:nvPicPr>
          <p:cNvPr id="7" name="Picture 6"/>
          <p:cNvPicPr>
            <a:picLocks noChangeAspect="1"/>
          </p:cNvPicPr>
          <p:nvPr/>
        </p:nvPicPr>
        <p:blipFill>
          <a:blip r:embed="rId3"/>
          <a:stretch>
            <a:fillRect/>
          </a:stretch>
        </p:blipFill>
        <p:spPr>
          <a:xfrm>
            <a:off x="5848429" y="1498600"/>
            <a:ext cx="5257800" cy="3209925"/>
          </a:xfrm>
          <a:prstGeom prst="rect">
            <a:avLst/>
          </a:prstGeom>
        </p:spPr>
      </p:pic>
    </p:spTree>
    <p:extLst>
      <p:ext uri="{BB962C8B-B14F-4D97-AF65-F5344CB8AC3E}">
        <p14:creationId xmlns:p14="http://schemas.microsoft.com/office/powerpoint/2010/main" val="41454830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523406C-6804-EA43-99CD-93EF802ED599}" type="slidenum">
              <a:rPr lang="en-US" smtClean="0"/>
              <a:t>33</a:t>
            </a:fld>
            <a:endParaRPr lang="en-US" dirty="0"/>
          </a:p>
        </p:txBody>
      </p:sp>
      <p:sp>
        <p:nvSpPr>
          <p:cNvPr id="3" name="Title 2"/>
          <p:cNvSpPr>
            <a:spLocks noGrp="1"/>
          </p:cNvSpPr>
          <p:nvPr>
            <p:ph type="title"/>
          </p:nvPr>
        </p:nvSpPr>
        <p:spPr/>
        <p:txBody>
          <a:bodyPr/>
          <a:lstStyle/>
          <a:p>
            <a:r>
              <a:rPr lang="en-IE" dirty="0"/>
              <a:t>Proposed Concept (Nurse)</a:t>
            </a:r>
          </a:p>
        </p:txBody>
      </p:sp>
      <p:sp>
        <p:nvSpPr>
          <p:cNvPr id="4" name="Text Placeholder 3"/>
          <p:cNvSpPr>
            <a:spLocks noGrp="1"/>
          </p:cNvSpPr>
          <p:nvPr>
            <p:ph type="body" sz="quarter" idx="13"/>
          </p:nvPr>
        </p:nvSpPr>
        <p:spPr/>
        <p:txBody>
          <a:bodyPr/>
          <a:lstStyle/>
          <a:p>
            <a:r>
              <a:rPr lang="en-IE" dirty="0"/>
              <a:t>Get latest from demo!</a:t>
            </a:r>
          </a:p>
        </p:txBody>
      </p:sp>
      <p:pic>
        <p:nvPicPr>
          <p:cNvPr id="7" name="Picture 6">
            <a:extLst>
              <a:ext uri="{FF2B5EF4-FFF2-40B4-BE49-F238E27FC236}">
                <a16:creationId xmlns:a16="http://schemas.microsoft.com/office/drawing/2014/main" id="{9CC0CCB3-0C2E-45A5-B18A-6C1BC728BB64}"/>
              </a:ext>
            </a:extLst>
          </p:cNvPr>
          <p:cNvPicPr>
            <a:picLocks noChangeAspect="1"/>
          </p:cNvPicPr>
          <p:nvPr/>
        </p:nvPicPr>
        <p:blipFill>
          <a:blip r:embed="rId3"/>
          <a:stretch>
            <a:fillRect/>
          </a:stretch>
        </p:blipFill>
        <p:spPr>
          <a:xfrm>
            <a:off x="547904" y="1267767"/>
            <a:ext cx="5384395" cy="2664154"/>
          </a:xfrm>
          <a:prstGeom prst="rect">
            <a:avLst/>
          </a:prstGeom>
        </p:spPr>
      </p:pic>
      <p:pic>
        <p:nvPicPr>
          <p:cNvPr id="10" name="Picture 9">
            <a:extLst>
              <a:ext uri="{FF2B5EF4-FFF2-40B4-BE49-F238E27FC236}">
                <a16:creationId xmlns:a16="http://schemas.microsoft.com/office/drawing/2014/main" id="{2DB63CD5-96DA-44B4-A52F-65846A7243DE}"/>
              </a:ext>
            </a:extLst>
          </p:cNvPr>
          <p:cNvPicPr>
            <a:picLocks noChangeAspect="1"/>
          </p:cNvPicPr>
          <p:nvPr/>
        </p:nvPicPr>
        <p:blipFill>
          <a:blip r:embed="rId4"/>
          <a:stretch>
            <a:fillRect/>
          </a:stretch>
        </p:blipFill>
        <p:spPr>
          <a:xfrm>
            <a:off x="6194753" y="2114703"/>
            <a:ext cx="5431536" cy="3394710"/>
          </a:xfrm>
          <a:prstGeom prst="rect">
            <a:avLst/>
          </a:prstGeom>
        </p:spPr>
      </p:pic>
    </p:spTree>
    <p:extLst>
      <p:ext uri="{BB962C8B-B14F-4D97-AF65-F5344CB8AC3E}">
        <p14:creationId xmlns:p14="http://schemas.microsoft.com/office/powerpoint/2010/main" val="2201826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3523406C-6804-EA43-99CD-93EF802ED599}" type="slidenum">
              <a:rPr lang="en-US" smtClean="0"/>
              <a:pPr/>
              <a:t>34</a:t>
            </a:fld>
            <a:endParaRPr lang="en-US" dirty="0"/>
          </a:p>
        </p:txBody>
      </p:sp>
      <p:sp>
        <p:nvSpPr>
          <p:cNvPr id="3" name="Content Placeholder 2"/>
          <p:cNvSpPr>
            <a:spLocks noGrp="1"/>
          </p:cNvSpPr>
          <p:nvPr>
            <p:ph sz="quarter" idx="11"/>
          </p:nvPr>
        </p:nvSpPr>
        <p:spPr/>
        <p:txBody>
          <a:bodyPr/>
          <a:lstStyle/>
          <a:p>
            <a:r>
              <a:rPr lang="en-US" dirty="0"/>
              <a:t>Discussion Points</a:t>
            </a:r>
          </a:p>
        </p:txBody>
      </p:sp>
    </p:spTree>
    <p:extLst>
      <p:ext uri="{BB962C8B-B14F-4D97-AF65-F5344CB8AC3E}">
        <p14:creationId xmlns:p14="http://schemas.microsoft.com/office/powerpoint/2010/main" val="29523271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523406C-6804-EA43-99CD-93EF802ED599}" type="slidenum">
              <a:rPr lang="en-US" smtClean="0"/>
              <a:t>35</a:t>
            </a:fld>
            <a:endParaRPr lang="en-US" dirty="0"/>
          </a:p>
        </p:txBody>
      </p:sp>
      <p:sp>
        <p:nvSpPr>
          <p:cNvPr id="3" name="Title 2"/>
          <p:cNvSpPr>
            <a:spLocks noGrp="1"/>
          </p:cNvSpPr>
          <p:nvPr>
            <p:ph type="title"/>
          </p:nvPr>
        </p:nvSpPr>
        <p:spPr/>
        <p:txBody>
          <a:bodyPr/>
          <a:lstStyle/>
          <a:p>
            <a:r>
              <a:rPr lang="en-IE" dirty="0"/>
              <a:t>Discussion Points</a:t>
            </a:r>
          </a:p>
        </p:txBody>
      </p:sp>
      <p:sp>
        <p:nvSpPr>
          <p:cNvPr id="4" name="Text Placeholder 3"/>
          <p:cNvSpPr>
            <a:spLocks noGrp="1"/>
          </p:cNvSpPr>
          <p:nvPr>
            <p:ph type="body" sz="quarter" idx="13"/>
          </p:nvPr>
        </p:nvSpPr>
        <p:spPr>
          <a:xfrm>
            <a:off x="285451" y="1498600"/>
            <a:ext cx="5071858" cy="2768600"/>
          </a:xfrm>
          <a:ln>
            <a:solidFill>
              <a:schemeClr val="accent1"/>
            </a:solidFill>
          </a:ln>
        </p:spPr>
        <p:txBody>
          <a:bodyPr>
            <a:noAutofit/>
          </a:bodyPr>
          <a:lstStyle/>
          <a:p>
            <a:r>
              <a:rPr lang="en-IE" sz="2400" dirty="0"/>
              <a:t>HF research provides a </a:t>
            </a:r>
            <a:r>
              <a:rPr lang="en-IE" sz="2400" b="1" dirty="0"/>
              <a:t>roadmap</a:t>
            </a:r>
            <a:r>
              <a:rPr lang="en-IE" sz="2400" dirty="0"/>
              <a:t> for the implementation of future technology in assisted-living contexts</a:t>
            </a:r>
          </a:p>
          <a:p>
            <a:pPr lvl="1"/>
            <a:r>
              <a:rPr lang="en-IE" sz="2400" b="1" dirty="0"/>
              <a:t>Principled and theoretical basis</a:t>
            </a:r>
          </a:p>
          <a:p>
            <a:pPr lvl="1"/>
            <a:r>
              <a:rPr lang="en-IE" sz="2400" dirty="0"/>
              <a:t>Advanced in </a:t>
            </a:r>
            <a:r>
              <a:rPr lang="en-IE" sz="2400" b="1" dirty="0"/>
              <a:t>collaboration with end users and other stakeholders</a:t>
            </a:r>
          </a:p>
        </p:txBody>
      </p:sp>
      <p:sp>
        <p:nvSpPr>
          <p:cNvPr id="6" name="Text Placeholder 3">
            <a:extLst>
              <a:ext uri="{FF2B5EF4-FFF2-40B4-BE49-F238E27FC236}">
                <a16:creationId xmlns:a16="http://schemas.microsoft.com/office/drawing/2014/main" id="{332A3638-BA64-4872-9A08-8130C8DBB60B}"/>
              </a:ext>
            </a:extLst>
          </p:cNvPr>
          <p:cNvSpPr txBox="1">
            <a:spLocks/>
          </p:cNvSpPr>
          <p:nvPr/>
        </p:nvSpPr>
        <p:spPr>
          <a:xfrm>
            <a:off x="5655309" y="1498599"/>
            <a:ext cx="5524319" cy="4608287"/>
          </a:xfrm>
          <a:prstGeom prst="rect">
            <a:avLst/>
          </a:prstGeom>
          <a:solidFill>
            <a:schemeClr val="accent2">
              <a:lumMod val="20000"/>
              <a:lumOff val="80000"/>
            </a:schemeClr>
          </a:solidFill>
          <a:ln>
            <a:solidFill>
              <a:schemeClr val="accent2">
                <a:lumMod val="20000"/>
                <a:lumOff val="80000"/>
              </a:schemeClr>
            </a:solidFill>
          </a:ln>
        </p:spPr>
        <p:txBody>
          <a:bodyPr vert="horz" lIns="108823" tIns="54411" rIns="108823" bIns="54411" rtlCol="0">
            <a:noAutofit/>
          </a:bodyPr>
          <a:lstStyle>
            <a:lvl1pPr marL="228600" indent="-228600" algn="l" defTabSz="544115" rtl="0" eaLnBrk="1" latinLnBrk="0" hangingPunct="1">
              <a:spcBef>
                <a:spcPct val="20000"/>
              </a:spcBef>
              <a:buClr>
                <a:schemeClr val="tx1"/>
              </a:buClr>
              <a:buSzPct val="80000"/>
              <a:buFont typeface="Arial"/>
              <a:buChar char="•"/>
              <a:defRPr sz="2200" b="0" i="0" kern="1200">
                <a:solidFill>
                  <a:schemeClr val="tx1"/>
                </a:solidFill>
                <a:latin typeface="Calibri Light"/>
                <a:ea typeface="+mn-ea"/>
                <a:cs typeface="Calibri Light"/>
              </a:defRPr>
            </a:lvl1pPr>
            <a:lvl2pPr marL="884188" indent="-340072"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2pPr>
            <a:lvl3pPr marL="1360289"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3pPr>
            <a:lvl4pPr marL="1904405"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4pPr>
            <a:lvl5pPr marL="2448520"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5pPr>
            <a:lvl6pPr marL="2992636" indent="-272058" algn="l" defTabSz="544115" rtl="0" eaLnBrk="1" latinLnBrk="0" hangingPunct="1">
              <a:spcBef>
                <a:spcPct val="20000"/>
              </a:spcBef>
              <a:buFont typeface="Arial"/>
              <a:buChar char="•"/>
              <a:defRPr sz="2400" kern="1200">
                <a:solidFill>
                  <a:schemeClr val="tx1"/>
                </a:solidFill>
                <a:latin typeface="+mn-lt"/>
                <a:ea typeface="+mn-ea"/>
                <a:cs typeface="+mn-cs"/>
              </a:defRPr>
            </a:lvl6pPr>
            <a:lvl7pPr marL="3536751" indent="-272058" algn="l" defTabSz="544115" rtl="0" eaLnBrk="1" latinLnBrk="0" hangingPunct="1">
              <a:spcBef>
                <a:spcPct val="20000"/>
              </a:spcBef>
              <a:buFont typeface="Arial"/>
              <a:buChar char="•"/>
              <a:defRPr sz="2400" kern="1200">
                <a:solidFill>
                  <a:schemeClr val="tx1"/>
                </a:solidFill>
                <a:latin typeface="+mn-lt"/>
                <a:ea typeface="+mn-ea"/>
                <a:cs typeface="+mn-cs"/>
              </a:defRPr>
            </a:lvl7pPr>
            <a:lvl8pPr marL="4080868" indent="-272058" algn="l" defTabSz="544115" rtl="0" eaLnBrk="1" latinLnBrk="0" hangingPunct="1">
              <a:spcBef>
                <a:spcPct val="20000"/>
              </a:spcBef>
              <a:buFont typeface="Arial"/>
              <a:buChar char="•"/>
              <a:defRPr sz="2400" kern="1200">
                <a:solidFill>
                  <a:schemeClr val="tx1"/>
                </a:solidFill>
                <a:latin typeface="+mn-lt"/>
                <a:ea typeface="+mn-ea"/>
                <a:cs typeface="+mn-cs"/>
              </a:defRPr>
            </a:lvl8pPr>
            <a:lvl9pPr marL="4624983" indent="-272058" algn="l" defTabSz="544115" rtl="0" eaLnBrk="1" latinLnBrk="0" hangingPunct="1">
              <a:spcBef>
                <a:spcPct val="20000"/>
              </a:spcBef>
              <a:buFont typeface="Arial"/>
              <a:buChar char="•"/>
              <a:defRPr sz="2400" kern="1200">
                <a:solidFill>
                  <a:schemeClr val="tx1"/>
                </a:solidFill>
                <a:latin typeface="+mn-lt"/>
                <a:ea typeface="+mn-ea"/>
                <a:cs typeface="+mn-cs"/>
              </a:defRPr>
            </a:lvl9pPr>
          </a:lstStyle>
          <a:p>
            <a:r>
              <a:rPr lang="en-IE" sz="2400" b="1" dirty="0"/>
              <a:t>Questions of values</a:t>
            </a:r>
            <a:r>
              <a:rPr lang="en-IE" sz="2400" dirty="0"/>
              <a:t>: (1) promoting autonomy, wellbeing and social participation for older adults and, (2) protecting dignity and privacy</a:t>
            </a:r>
          </a:p>
          <a:p>
            <a:r>
              <a:rPr lang="en-IE" sz="2400" b="1" dirty="0"/>
              <a:t>Systems not replace person centred care or time staff spend with residents</a:t>
            </a:r>
          </a:p>
          <a:p>
            <a:r>
              <a:rPr lang="en-IE" sz="2400" b="1" dirty="0"/>
              <a:t>Concern: reduction in human contact and quality of care</a:t>
            </a:r>
          </a:p>
          <a:p>
            <a:r>
              <a:rPr lang="en-IE" sz="2400" b="1" dirty="0"/>
              <a:t>Changing nature of care and care roles</a:t>
            </a:r>
          </a:p>
          <a:p>
            <a:r>
              <a:rPr lang="en-IE" sz="2400" b="1" dirty="0"/>
              <a:t>Sociotechnical context - technology is not the only solution!</a:t>
            </a:r>
          </a:p>
        </p:txBody>
      </p:sp>
      <p:sp>
        <p:nvSpPr>
          <p:cNvPr id="7" name="Text Placeholder 3">
            <a:extLst>
              <a:ext uri="{FF2B5EF4-FFF2-40B4-BE49-F238E27FC236}">
                <a16:creationId xmlns:a16="http://schemas.microsoft.com/office/drawing/2014/main" id="{BABA9FC1-815B-4189-843C-31229F76B45F}"/>
              </a:ext>
            </a:extLst>
          </p:cNvPr>
          <p:cNvSpPr txBox="1">
            <a:spLocks/>
          </p:cNvSpPr>
          <p:nvPr/>
        </p:nvSpPr>
        <p:spPr>
          <a:xfrm>
            <a:off x="285451" y="4408714"/>
            <a:ext cx="5071858" cy="1698172"/>
          </a:xfrm>
          <a:prstGeom prst="rect">
            <a:avLst/>
          </a:prstGeom>
          <a:solidFill>
            <a:schemeClr val="bg2">
              <a:lumMod val="20000"/>
              <a:lumOff val="80000"/>
            </a:schemeClr>
          </a:solidFill>
          <a:ln>
            <a:solidFill>
              <a:schemeClr val="accent1"/>
            </a:solidFill>
          </a:ln>
        </p:spPr>
        <p:txBody>
          <a:bodyPr vert="horz" lIns="108823" tIns="54411" rIns="108823" bIns="54411" rtlCol="0">
            <a:noAutofit/>
          </a:bodyPr>
          <a:lstStyle>
            <a:lvl1pPr marL="228600" indent="-228600" algn="l" defTabSz="544115" rtl="0" eaLnBrk="1" latinLnBrk="0" hangingPunct="1">
              <a:spcBef>
                <a:spcPct val="20000"/>
              </a:spcBef>
              <a:buClr>
                <a:schemeClr val="tx1"/>
              </a:buClr>
              <a:buSzPct val="80000"/>
              <a:buFont typeface="Arial"/>
              <a:buChar char="•"/>
              <a:defRPr sz="2200" b="0" i="0" kern="1200">
                <a:solidFill>
                  <a:schemeClr val="tx1"/>
                </a:solidFill>
                <a:latin typeface="Calibri Light"/>
                <a:ea typeface="+mn-ea"/>
                <a:cs typeface="Calibri Light"/>
              </a:defRPr>
            </a:lvl1pPr>
            <a:lvl2pPr marL="884188" indent="-340072"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2pPr>
            <a:lvl3pPr marL="1360289"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3pPr>
            <a:lvl4pPr marL="1904405"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4pPr>
            <a:lvl5pPr marL="2448520" indent="-272058" algn="l" defTabSz="544115" rtl="0" eaLnBrk="1" latinLnBrk="0" hangingPunct="1">
              <a:spcBef>
                <a:spcPct val="20000"/>
              </a:spcBef>
              <a:buFont typeface="Arial"/>
              <a:buChar char="»"/>
              <a:defRPr sz="1600" b="0" i="0" kern="1200">
                <a:solidFill>
                  <a:schemeClr val="tx1"/>
                </a:solidFill>
                <a:latin typeface="Calibri Light"/>
                <a:ea typeface="+mn-ea"/>
                <a:cs typeface="Calibri Light"/>
              </a:defRPr>
            </a:lvl5pPr>
            <a:lvl6pPr marL="2992636" indent="-272058" algn="l" defTabSz="544115" rtl="0" eaLnBrk="1" latinLnBrk="0" hangingPunct="1">
              <a:spcBef>
                <a:spcPct val="20000"/>
              </a:spcBef>
              <a:buFont typeface="Arial"/>
              <a:buChar char="•"/>
              <a:defRPr sz="2400" kern="1200">
                <a:solidFill>
                  <a:schemeClr val="tx1"/>
                </a:solidFill>
                <a:latin typeface="+mn-lt"/>
                <a:ea typeface="+mn-ea"/>
                <a:cs typeface="+mn-cs"/>
              </a:defRPr>
            </a:lvl6pPr>
            <a:lvl7pPr marL="3536751" indent="-272058" algn="l" defTabSz="544115" rtl="0" eaLnBrk="1" latinLnBrk="0" hangingPunct="1">
              <a:spcBef>
                <a:spcPct val="20000"/>
              </a:spcBef>
              <a:buFont typeface="Arial"/>
              <a:buChar char="•"/>
              <a:defRPr sz="2400" kern="1200">
                <a:solidFill>
                  <a:schemeClr val="tx1"/>
                </a:solidFill>
                <a:latin typeface="+mn-lt"/>
                <a:ea typeface="+mn-ea"/>
                <a:cs typeface="+mn-cs"/>
              </a:defRPr>
            </a:lvl7pPr>
            <a:lvl8pPr marL="4080868" indent="-272058" algn="l" defTabSz="544115" rtl="0" eaLnBrk="1" latinLnBrk="0" hangingPunct="1">
              <a:spcBef>
                <a:spcPct val="20000"/>
              </a:spcBef>
              <a:buFont typeface="Arial"/>
              <a:buChar char="•"/>
              <a:defRPr sz="2400" kern="1200">
                <a:solidFill>
                  <a:schemeClr val="tx1"/>
                </a:solidFill>
                <a:latin typeface="+mn-lt"/>
                <a:ea typeface="+mn-ea"/>
                <a:cs typeface="+mn-cs"/>
              </a:defRPr>
            </a:lvl8pPr>
            <a:lvl9pPr marL="4624983" indent="-272058" algn="l" defTabSz="544115" rtl="0" eaLnBrk="1" latinLnBrk="0" hangingPunct="1">
              <a:spcBef>
                <a:spcPct val="20000"/>
              </a:spcBef>
              <a:buFont typeface="Arial"/>
              <a:buChar char="•"/>
              <a:defRPr sz="2400" kern="1200">
                <a:solidFill>
                  <a:schemeClr val="tx1"/>
                </a:solidFill>
                <a:latin typeface="+mn-lt"/>
                <a:ea typeface="+mn-ea"/>
                <a:cs typeface="+mn-cs"/>
              </a:defRPr>
            </a:lvl9pPr>
          </a:lstStyle>
          <a:p>
            <a:r>
              <a:rPr lang="en-IE" sz="2400" dirty="0"/>
              <a:t>To promote positive states of wellbeing for residents, the overall </a:t>
            </a:r>
            <a:r>
              <a:rPr lang="en-IE" sz="2400" b="1" dirty="0"/>
              <a:t>solution needs address all three pillars of wellbeing</a:t>
            </a:r>
          </a:p>
        </p:txBody>
      </p:sp>
    </p:spTree>
    <p:extLst>
      <p:ext uri="{BB962C8B-B14F-4D97-AF65-F5344CB8AC3E}">
        <p14:creationId xmlns:p14="http://schemas.microsoft.com/office/powerpoint/2010/main" val="20374195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3523406C-6804-EA43-99CD-93EF802ED599}" type="slidenum">
              <a:rPr lang="en-US" smtClean="0"/>
              <a:pPr/>
              <a:t>36</a:t>
            </a:fld>
            <a:endParaRPr lang="en-US" dirty="0"/>
          </a:p>
        </p:txBody>
      </p:sp>
      <p:sp>
        <p:nvSpPr>
          <p:cNvPr id="3" name="Content Placeholder 2"/>
          <p:cNvSpPr>
            <a:spLocks noGrp="1"/>
          </p:cNvSpPr>
          <p:nvPr>
            <p:ph sz="quarter" idx="11"/>
          </p:nvPr>
        </p:nvSpPr>
        <p:spPr/>
        <p:txBody>
          <a:bodyPr/>
          <a:lstStyle/>
          <a:p>
            <a:r>
              <a:rPr lang="en-US" dirty="0"/>
              <a:t>Further Information</a:t>
            </a:r>
          </a:p>
        </p:txBody>
      </p:sp>
    </p:spTree>
    <p:extLst>
      <p:ext uri="{BB962C8B-B14F-4D97-AF65-F5344CB8AC3E}">
        <p14:creationId xmlns:p14="http://schemas.microsoft.com/office/powerpoint/2010/main" val="20681132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523406C-6804-EA43-99CD-93EF802ED599}" type="slidenum">
              <a:rPr lang="en-US" smtClean="0"/>
              <a:t>37</a:t>
            </a:fld>
            <a:endParaRPr lang="en-US" dirty="0"/>
          </a:p>
        </p:txBody>
      </p:sp>
      <p:sp>
        <p:nvSpPr>
          <p:cNvPr id="3" name="Title 2"/>
          <p:cNvSpPr>
            <a:spLocks noGrp="1"/>
          </p:cNvSpPr>
          <p:nvPr>
            <p:ph type="title"/>
          </p:nvPr>
        </p:nvSpPr>
        <p:spPr/>
        <p:txBody>
          <a:bodyPr/>
          <a:lstStyle/>
          <a:p>
            <a:r>
              <a:rPr lang="en-IE" dirty="0"/>
              <a:t>Further Information</a:t>
            </a:r>
          </a:p>
        </p:txBody>
      </p:sp>
      <p:sp>
        <p:nvSpPr>
          <p:cNvPr id="4" name="Text Placeholder 3"/>
          <p:cNvSpPr>
            <a:spLocks noGrp="1"/>
          </p:cNvSpPr>
          <p:nvPr>
            <p:ph type="body" sz="quarter" idx="13"/>
          </p:nvPr>
        </p:nvSpPr>
        <p:spPr>
          <a:xfrm>
            <a:off x="285451" y="1498600"/>
            <a:ext cx="5071858" cy="1897743"/>
          </a:xfrm>
          <a:ln>
            <a:solidFill>
              <a:schemeClr val="bg1"/>
            </a:solidFill>
          </a:ln>
        </p:spPr>
        <p:txBody>
          <a:bodyPr>
            <a:noAutofit/>
          </a:bodyPr>
          <a:lstStyle/>
          <a:p>
            <a:r>
              <a:rPr lang="en-IE" sz="2400" b="1" dirty="0">
                <a:hlinkClick r:id="rId3"/>
              </a:rPr>
              <a:t>cahilljo@tcd.ie</a:t>
            </a:r>
            <a:r>
              <a:rPr lang="en-IE" sz="2400" b="1" dirty="0"/>
              <a:t> (Joan Cahill, TCD)</a:t>
            </a:r>
          </a:p>
          <a:p>
            <a:r>
              <a:rPr lang="en-IE" sz="2400" b="1" dirty="0"/>
              <a:t>smcloughlin@oneviewhealthcare.com (Sean McLoughlin, </a:t>
            </a:r>
            <a:r>
              <a:rPr lang="en-IE" sz="2400" b="1" dirty="0" err="1"/>
              <a:t>Oneview</a:t>
            </a:r>
            <a:r>
              <a:rPr lang="en-IE" sz="2400" b="1" dirty="0"/>
              <a:t> Healthcare)</a:t>
            </a:r>
          </a:p>
        </p:txBody>
      </p:sp>
      <p:sp>
        <p:nvSpPr>
          <p:cNvPr id="5" name="Rectangle 4">
            <a:extLst>
              <a:ext uri="{FF2B5EF4-FFF2-40B4-BE49-F238E27FC236}">
                <a16:creationId xmlns:a16="http://schemas.microsoft.com/office/drawing/2014/main" id="{D3B80E06-BAD2-4FF7-AA50-4621F43960B1}"/>
              </a:ext>
            </a:extLst>
          </p:cNvPr>
          <p:cNvSpPr/>
          <p:nvPr/>
        </p:nvSpPr>
        <p:spPr>
          <a:xfrm>
            <a:off x="5976093" y="3777709"/>
            <a:ext cx="4778992" cy="1815882"/>
          </a:xfrm>
          <a:prstGeom prst="rect">
            <a:avLst/>
          </a:prstGeom>
          <a:ln>
            <a:solidFill>
              <a:schemeClr val="accent1"/>
            </a:solidFill>
          </a:ln>
        </p:spPr>
        <p:txBody>
          <a:bodyPr wrap="square">
            <a:spAutoFit/>
          </a:bodyPr>
          <a:lstStyle/>
          <a:p>
            <a:pPr>
              <a:spcBef>
                <a:spcPts val="600"/>
              </a:spcBef>
              <a:spcAft>
                <a:spcPts val="600"/>
              </a:spcAft>
            </a:pPr>
            <a:r>
              <a:rPr lang="en-GB" sz="1600" dirty="0">
                <a:latin typeface="Arial" panose="020B0604020202020204" pitchFamily="34" charset="0"/>
                <a:ea typeface="Times New Roman" panose="02020603050405020304" pitchFamily="18" charset="0"/>
                <a:cs typeface="Times New Roman" panose="02020603050405020304" pitchFamily="18" charset="0"/>
              </a:rPr>
              <a:t>Cahill, J., McLoughlin, S., &amp; </a:t>
            </a:r>
            <a:r>
              <a:rPr lang="en-GB" sz="1600" dirty="0" err="1">
                <a:latin typeface="Arial" panose="020B0604020202020204" pitchFamily="34" charset="0"/>
                <a:ea typeface="Times New Roman" panose="02020603050405020304" pitchFamily="18" charset="0"/>
                <a:cs typeface="Times New Roman" panose="02020603050405020304" pitchFamily="18" charset="0"/>
              </a:rPr>
              <a:t>Wetherall</a:t>
            </a:r>
            <a:r>
              <a:rPr lang="en-GB" sz="1600" dirty="0">
                <a:latin typeface="Arial" panose="020B0604020202020204" pitchFamily="34" charset="0"/>
                <a:ea typeface="Times New Roman" panose="02020603050405020304" pitchFamily="18" charset="0"/>
                <a:cs typeface="Times New Roman" panose="02020603050405020304" pitchFamily="18" charset="0"/>
              </a:rPr>
              <a:t>, S. (2018). The Design of New Technology Supporting Wellbeing, Independence and Social Participation for Older Adults Domicile in Residential Homes and/or Assisted Living Communities. Technologies 2018, 6(1), 18; doi:10.3390/technologies6010018. http://www.mdpi.com/2227-7080/6/1/18</a:t>
            </a:r>
            <a:endParaRPr lang="en-IE" sz="1600" dirty="0">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A3B582B9-B2FD-4DB0-B4D8-195751435012}"/>
              </a:ext>
            </a:extLst>
          </p:cNvPr>
          <p:cNvPicPr/>
          <p:nvPr/>
        </p:nvPicPr>
        <p:blipFill>
          <a:blip r:embed="rId4"/>
          <a:stretch>
            <a:fillRect/>
          </a:stretch>
        </p:blipFill>
        <p:spPr>
          <a:xfrm>
            <a:off x="5976092" y="1498600"/>
            <a:ext cx="4778993" cy="2047377"/>
          </a:xfrm>
          <a:prstGeom prst="rect">
            <a:avLst/>
          </a:prstGeom>
        </p:spPr>
      </p:pic>
    </p:spTree>
    <p:extLst>
      <p:ext uri="{BB962C8B-B14F-4D97-AF65-F5344CB8AC3E}">
        <p14:creationId xmlns:p14="http://schemas.microsoft.com/office/powerpoint/2010/main" val="14517677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3523406C-6804-EA43-99CD-93EF802ED599}" type="slidenum">
              <a:rPr lang="en-US" smtClean="0"/>
              <a:pPr/>
              <a:t>38</a:t>
            </a:fld>
            <a:endParaRPr lang="en-US" dirty="0"/>
          </a:p>
        </p:txBody>
      </p:sp>
      <p:sp>
        <p:nvSpPr>
          <p:cNvPr id="3" name="Content Placeholder 2"/>
          <p:cNvSpPr>
            <a:spLocks noGrp="1"/>
          </p:cNvSpPr>
          <p:nvPr>
            <p:ph sz="quarter" idx="11"/>
          </p:nvPr>
        </p:nvSpPr>
        <p:spPr/>
        <p:txBody>
          <a:bodyPr/>
          <a:lstStyle/>
          <a:p>
            <a:r>
              <a:rPr lang="en-US" dirty="0"/>
              <a:t>Thanks &amp; Questions</a:t>
            </a:r>
          </a:p>
        </p:txBody>
      </p:sp>
    </p:spTree>
    <p:extLst>
      <p:ext uri="{BB962C8B-B14F-4D97-AF65-F5344CB8AC3E}">
        <p14:creationId xmlns:p14="http://schemas.microsoft.com/office/powerpoint/2010/main" val="26161766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523406C-6804-EA43-99CD-93EF802ED599}" type="slidenum">
              <a:rPr lang="en-US" smtClean="0"/>
              <a:t>39</a:t>
            </a:fld>
            <a:endParaRPr lang="en-US" dirty="0"/>
          </a:p>
        </p:txBody>
      </p:sp>
      <p:sp>
        <p:nvSpPr>
          <p:cNvPr id="3" name="Title 2"/>
          <p:cNvSpPr>
            <a:spLocks noGrp="1"/>
          </p:cNvSpPr>
          <p:nvPr>
            <p:ph type="title"/>
          </p:nvPr>
        </p:nvSpPr>
        <p:spPr/>
        <p:txBody>
          <a:bodyPr/>
          <a:lstStyle/>
          <a:p>
            <a:r>
              <a:rPr lang="en-IE" dirty="0"/>
              <a:t>Thanks &amp; Questions</a:t>
            </a:r>
          </a:p>
        </p:txBody>
      </p:sp>
      <p:sp>
        <p:nvSpPr>
          <p:cNvPr id="6" name="Text Placeholder 5">
            <a:extLst>
              <a:ext uri="{FF2B5EF4-FFF2-40B4-BE49-F238E27FC236}">
                <a16:creationId xmlns:a16="http://schemas.microsoft.com/office/drawing/2014/main" id="{4E094570-8D3A-44E4-8E29-BF0542918C8C}"/>
              </a:ext>
            </a:extLst>
          </p:cNvPr>
          <p:cNvSpPr>
            <a:spLocks noGrp="1"/>
          </p:cNvSpPr>
          <p:nvPr>
            <p:ph type="body" sz="quarter" idx="13"/>
          </p:nvPr>
        </p:nvSpPr>
        <p:spPr>
          <a:xfrm>
            <a:off x="285451" y="1498600"/>
            <a:ext cx="3676950" cy="4306888"/>
          </a:xfrm>
        </p:spPr>
        <p:txBody>
          <a:bodyPr/>
          <a:lstStyle/>
          <a:p>
            <a:r>
              <a:rPr lang="en-IE" dirty="0"/>
              <a:t>Thanks for attention</a:t>
            </a:r>
          </a:p>
          <a:p>
            <a:r>
              <a:rPr lang="en-IE" dirty="0"/>
              <a:t>Any questions?</a:t>
            </a:r>
          </a:p>
        </p:txBody>
      </p:sp>
      <p:pic>
        <p:nvPicPr>
          <p:cNvPr id="9" name="Picture 8">
            <a:extLst>
              <a:ext uri="{FF2B5EF4-FFF2-40B4-BE49-F238E27FC236}">
                <a16:creationId xmlns:a16="http://schemas.microsoft.com/office/drawing/2014/main" id="{C4160716-D16A-4521-8AD9-BDAB501C5980}"/>
              </a:ext>
            </a:extLst>
          </p:cNvPr>
          <p:cNvPicPr>
            <a:picLocks noChangeAspect="1"/>
          </p:cNvPicPr>
          <p:nvPr/>
        </p:nvPicPr>
        <p:blipFill>
          <a:blip r:embed="rId3"/>
          <a:stretch>
            <a:fillRect/>
          </a:stretch>
        </p:blipFill>
        <p:spPr>
          <a:xfrm>
            <a:off x="4126485" y="2341886"/>
            <a:ext cx="4452589" cy="3166285"/>
          </a:xfrm>
          <a:prstGeom prst="rect">
            <a:avLst/>
          </a:prstGeom>
          <a:effectLst>
            <a:outerShdw blurRad="50800" dist="38100" dir="2700000" algn="tl" rotWithShape="0">
              <a:prstClr val="black">
                <a:alpha val="40000"/>
              </a:prstClr>
            </a:outerShdw>
            <a:softEdge rad="177800"/>
          </a:effectLst>
        </p:spPr>
      </p:pic>
    </p:spTree>
    <p:extLst>
      <p:ext uri="{BB962C8B-B14F-4D97-AF65-F5344CB8AC3E}">
        <p14:creationId xmlns:p14="http://schemas.microsoft.com/office/powerpoint/2010/main" val="1749196726"/>
      </p:ext>
    </p:extLst>
  </p:cSld>
  <p:clrMapOvr>
    <a:masterClrMapping/>
  </p:clrMapOvr>
</p:sld>
</file>

<file path=ppt/theme/theme1.xml><?xml version="1.0" encoding="utf-8"?>
<a:theme xmlns:a="http://schemas.openxmlformats.org/drawingml/2006/main" name="Office Theme">
  <a:themeElements>
    <a:clrScheme name="Oneview Health">
      <a:dk1>
        <a:srgbClr val="464646"/>
      </a:dk1>
      <a:lt1>
        <a:sysClr val="window" lastClr="FFFFFF"/>
      </a:lt1>
      <a:dk2>
        <a:srgbClr val="004664"/>
      </a:dk2>
      <a:lt2>
        <a:srgbClr val="5FCDEB"/>
      </a:lt2>
      <a:accent1>
        <a:srgbClr val="5FCDEB"/>
      </a:accent1>
      <a:accent2>
        <a:srgbClr val="55BE8C"/>
      </a:accent2>
      <a:accent3>
        <a:srgbClr val="004664"/>
      </a:accent3>
      <a:accent4>
        <a:srgbClr val="464646"/>
      </a:accent4>
      <a:accent5>
        <a:srgbClr val="00A0BE"/>
      </a:accent5>
      <a:accent6>
        <a:srgbClr val="19A546"/>
      </a:accent6>
      <a:hlink>
        <a:srgbClr val="004664"/>
      </a:hlink>
      <a:folHlink>
        <a:srgbClr val="5FCDE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24094</TotalTime>
  <Words>2571</Words>
  <Application>Microsoft Office PowerPoint</Application>
  <PresentationFormat>Custom</PresentationFormat>
  <Paragraphs>470</Paragraphs>
  <Slides>39</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Calibri Light</vt:lpstr>
      <vt:lpstr>Symbol</vt:lpstr>
      <vt:lpstr>Times New Roman</vt:lpstr>
      <vt:lpstr>Office Theme</vt:lpstr>
      <vt:lpstr>PowerPoint Presentation</vt:lpstr>
      <vt:lpstr>Topic &amp; Objectives</vt:lpstr>
      <vt:lpstr>PowerPoint Presentation</vt:lpstr>
      <vt:lpstr>Human Factors</vt:lpstr>
      <vt:lpstr>Human Factors</vt:lpstr>
      <vt:lpstr>PowerPoint Presentation</vt:lpstr>
      <vt:lpstr>Project Background</vt:lpstr>
      <vt:lpstr>PowerPoint Presentation</vt:lpstr>
      <vt:lpstr>Underpinning Theory &amp; Concepts</vt:lpstr>
      <vt:lpstr>Biopsychosocial Models of Health &amp; Wellness</vt:lpstr>
      <vt:lpstr>PowerPoint Presentation</vt:lpstr>
      <vt:lpstr>Methodology</vt:lpstr>
      <vt:lpstr>Personae</vt:lpstr>
      <vt:lpstr>PowerPoint Presentation</vt:lpstr>
      <vt:lpstr>Preliminary Prototypes: Resident (Resident Dashboard)</vt:lpstr>
      <vt:lpstr>Preliminary Prototypes: Wall Mounted Display</vt:lpstr>
      <vt:lpstr>Preliminary Prototypes: Phone App &amp; Nursing Whiteboard</vt:lpstr>
      <vt:lpstr>PowerPoint Presentation</vt:lpstr>
      <vt:lpstr>Care Context &amp; New Technology</vt:lpstr>
      <vt:lpstr>Resident</vt:lpstr>
      <vt:lpstr>Delivering specific states of wellbeing</vt:lpstr>
      <vt:lpstr>PowerPoint Presentation</vt:lpstr>
      <vt:lpstr>Vision</vt:lpstr>
      <vt:lpstr>Proposed Concept</vt:lpstr>
      <vt:lpstr>Optimizing Stakeholder Relationships</vt:lpstr>
      <vt:lpstr>Proposed Concept: Resident</vt:lpstr>
      <vt:lpstr>Resident-centered technology</vt:lpstr>
      <vt:lpstr>Evaluating Wellness &amp; Wellness Indicator</vt:lpstr>
      <vt:lpstr>Evaluating Wellness</vt:lpstr>
      <vt:lpstr>PowerPoint Presentation</vt:lpstr>
      <vt:lpstr>PowerPoint Presentation</vt:lpstr>
      <vt:lpstr>Proposed Concept (Resident)</vt:lpstr>
      <vt:lpstr>Proposed Concept (Nurse)</vt:lpstr>
      <vt:lpstr>PowerPoint Presentation</vt:lpstr>
      <vt:lpstr>Discussion Points</vt:lpstr>
      <vt:lpstr>PowerPoint Presentation</vt:lpstr>
      <vt:lpstr>Further Information</vt:lpstr>
      <vt:lpstr>PowerPoint Presentation</vt:lpstr>
      <vt:lpstr>Thanks &amp; Questions</vt:lpstr>
    </vt:vector>
  </TitlesOfParts>
  <Company>Remedy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 Cahill</dc:creator>
  <cp:lastModifiedBy>Joan Cahill</cp:lastModifiedBy>
  <cp:revision>870</cp:revision>
  <cp:lastPrinted>2017-09-12T07:42:26Z</cp:lastPrinted>
  <dcterms:created xsi:type="dcterms:W3CDTF">2016-09-29T18:06:15Z</dcterms:created>
  <dcterms:modified xsi:type="dcterms:W3CDTF">2018-03-13T11:35:01Z</dcterms:modified>
</cp:coreProperties>
</file>