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506" r:id="rId3"/>
    <p:sldId id="518" r:id="rId4"/>
    <p:sldId id="512" r:id="rId5"/>
    <p:sldId id="516" r:id="rId6"/>
    <p:sldId id="507" r:id="rId7"/>
    <p:sldId id="517" r:id="rId8"/>
    <p:sldId id="524" r:id="rId9"/>
    <p:sldId id="511" r:id="rId10"/>
    <p:sldId id="513" r:id="rId11"/>
    <p:sldId id="519" r:id="rId12"/>
    <p:sldId id="522" r:id="rId13"/>
    <p:sldId id="520" r:id="rId14"/>
    <p:sldId id="521" r:id="rId15"/>
    <p:sldId id="525" r:id="rId16"/>
    <p:sldId id="526" r:id="rId17"/>
    <p:sldId id="527" r:id="rId18"/>
    <p:sldId id="528" r:id="rId19"/>
    <p:sldId id="260" r:id="rId20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9">
          <p15:clr>
            <a:srgbClr val="A4A3A4"/>
          </p15:clr>
        </p15:guide>
        <p15:guide id="2" pos="5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8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BC8BC2"/>
    <a:srgbClr val="D883FF"/>
    <a:srgbClr val="0E73B9"/>
    <a:srgbClr val="3E6D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41"/>
    <p:restoredTop sz="94627" autoAdjust="0"/>
  </p:normalViewPr>
  <p:slideViewPr>
    <p:cSldViewPr snapToGrid="0" showGuides="1">
      <p:cViewPr>
        <p:scale>
          <a:sx n="81" d="100"/>
          <a:sy n="81" d="100"/>
        </p:scale>
        <p:origin x="-1050" y="-36"/>
      </p:cViewPr>
      <p:guideLst>
        <p:guide orient="horz" pos="4319"/>
        <p:guide pos="51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7992"/>
    </p:cViewPr>
  </p:sorterViewPr>
  <p:notesViewPr>
    <p:cSldViewPr snapToGrid="0" showGuides="1">
      <p:cViewPr varScale="1">
        <p:scale>
          <a:sx n="91" d="100"/>
          <a:sy n="91" d="100"/>
        </p:scale>
        <p:origin x="-3720" y="-108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7521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7521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B9D1EA31-F293-40DA-99B9-B32F42663003}" type="datetimeFigureOut">
              <a:rPr lang="en-IE" smtClean="0"/>
              <a:t>23/06/2018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0706"/>
            <a:ext cx="2945659" cy="497521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30706"/>
            <a:ext cx="2945659" cy="497521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8B89787A-E9AF-4FEA-B194-E7CF5509BD0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714475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79281" y="4715908"/>
            <a:ext cx="4865156" cy="4467701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969897" y="9431814"/>
            <a:ext cx="827778" cy="496411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fld id="{49DD4D23-C98A-435E-AE88-9061F8349B0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033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" t="3974" r="3958" b="5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8674" y="3715200"/>
            <a:ext cx="7500939" cy="554850"/>
          </a:xfrm>
        </p:spPr>
        <p:txBody>
          <a:bodyPr/>
          <a:lstStyle>
            <a:lvl1pPr algn="l"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8675" y="4289400"/>
            <a:ext cx="7500938" cy="361800"/>
          </a:xfr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" y="525798"/>
            <a:ext cx="3020400" cy="807254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828675" y="5481750"/>
            <a:ext cx="4679325" cy="979374"/>
          </a:xfrm>
        </p:spPr>
        <p:txBody>
          <a:bodyPr/>
          <a:lstStyle>
            <a:lvl1pPr>
              <a:spcBef>
                <a:spcPts val="0"/>
              </a:spcBef>
              <a:defRPr sz="1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567"/>
              </a:spcBef>
              <a:buNone/>
              <a:defRPr sz="1400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 sz="140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33279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28675" y="1881075"/>
            <a:ext cx="7500938" cy="4040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914400"/>
            <a:ext cx="7500938" cy="276225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3000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&amp; 2 Column Conte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5819775"/>
            <a:ext cx="9144000" cy="1036637"/>
          </a:xfrm>
          <a:prstGeom prst="rect">
            <a:avLst/>
          </a:prstGeom>
          <a:solidFill>
            <a:srgbClr val="0E73B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727075" indent="0" algn="l"/>
            <a:endParaRPr lang="en-GB" sz="10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13" y="6046348"/>
            <a:ext cx="2060224" cy="5506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914400"/>
            <a:ext cx="7500938" cy="276225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1438275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28675" y="1881075"/>
            <a:ext cx="7500938" cy="4040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9210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&amp; 2 Column Conte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5819775"/>
            <a:ext cx="9144000" cy="1036637"/>
          </a:xfrm>
          <a:prstGeom prst="rect">
            <a:avLst/>
          </a:prstGeom>
          <a:solidFill>
            <a:srgbClr val="0E73B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727075" indent="0" algn="l"/>
            <a:endParaRPr lang="en-GB" sz="10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13" y="6046348"/>
            <a:ext cx="2060224" cy="5506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28676" y="1881075"/>
            <a:ext cx="3933824" cy="3163365"/>
          </a:xfrm>
        </p:spPr>
        <p:txBody>
          <a:bodyPr/>
          <a:lstStyle>
            <a:lvl1pPr marL="276225" indent="-276225">
              <a:spcBef>
                <a:spcPts val="900"/>
              </a:spcBef>
              <a:buClr>
                <a:schemeClr val="tx2"/>
              </a:buClr>
              <a:buFont typeface="Arial" panose="020B0604020202020204" pitchFamily="34" charset="0"/>
              <a:buChar char="‒"/>
              <a:defRPr sz="1400" b="0"/>
            </a:lvl1pPr>
            <a:lvl2pPr marL="625475" indent="-233363">
              <a:buFont typeface="Arial" panose="020B0604020202020204" pitchFamily="34" charset="0"/>
              <a:buChar char="•"/>
              <a:defRPr sz="1400"/>
            </a:lvl2pPr>
            <a:lvl3pPr marL="912813" indent="-222250">
              <a:defRPr sz="1400"/>
            </a:lvl3pPr>
            <a:lvl4pPr marL="1128713" indent="-190500">
              <a:defRPr sz="1400"/>
            </a:lvl4pPr>
            <a:lvl5pPr marL="1439863" indent="-185738"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914400"/>
            <a:ext cx="7500938" cy="276225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1438275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914901" y="1881075"/>
            <a:ext cx="3934800" cy="3163365"/>
          </a:xfrm>
        </p:spPr>
        <p:txBody>
          <a:bodyPr/>
          <a:lstStyle>
            <a:lvl1pPr marL="276225" indent="-276225">
              <a:spcBef>
                <a:spcPts val="900"/>
              </a:spcBef>
              <a:buClr>
                <a:schemeClr val="tx2"/>
              </a:buClr>
              <a:buFont typeface="Arial" panose="020B0604020202020204" pitchFamily="34" charset="0"/>
              <a:buChar char="‒"/>
              <a:defRPr sz="1400" b="0"/>
            </a:lvl1pPr>
            <a:lvl2pPr marL="625475" indent="-233363">
              <a:buFont typeface="Arial" panose="020B0604020202020204" pitchFamily="34" charset="0"/>
              <a:buChar char="•"/>
              <a:defRPr sz="1400"/>
            </a:lvl2pPr>
            <a:lvl3pPr marL="912813" indent="-222250">
              <a:defRPr sz="1400"/>
            </a:lvl3pPr>
            <a:lvl4pPr marL="1128713" indent="-190500">
              <a:defRPr sz="1400"/>
            </a:lvl4pPr>
            <a:lvl5pPr marL="1439863" indent="-185738"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1917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Conten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939200" y="1438275"/>
            <a:ext cx="4204800" cy="5076825"/>
          </a:xfrm>
          <a:solidFill>
            <a:schemeClr val="accent4"/>
          </a:solidFill>
        </p:spPr>
        <p:txBody>
          <a:bodyPr tIns="0" anchor="ctr" anchorCtr="0"/>
          <a:lstStyle>
            <a:lvl1pPr algn="ctr">
              <a:defRPr sz="1600" b="0">
                <a:solidFill>
                  <a:schemeClr val="accent3"/>
                </a:solidFill>
              </a:defRPr>
            </a:lvl1pPr>
          </a:lstStyle>
          <a:p>
            <a:r>
              <a:rPr lang="en-GB"/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28675" y="1905000"/>
            <a:ext cx="3819525" cy="3987688"/>
          </a:xfrm>
        </p:spPr>
        <p:txBody>
          <a:bodyPr/>
          <a:lstStyle>
            <a:lvl1pPr marL="238125" indent="-238125">
              <a:spcBef>
                <a:spcPts val="850"/>
              </a:spcBef>
              <a:buClr>
                <a:schemeClr val="tx2"/>
              </a:buClr>
              <a:buFont typeface="Calibri" panose="020F0502020204030204" pitchFamily="34" charset="0"/>
              <a:buChar char="–"/>
              <a:defRPr sz="1400" b="0"/>
            </a:lvl1pPr>
            <a:lvl2pPr marL="503238" indent="-207963">
              <a:spcBef>
                <a:spcPts val="0"/>
              </a:spcBef>
              <a:spcAft>
                <a:spcPts val="567"/>
              </a:spcAft>
              <a:defRPr sz="1400" b="0"/>
            </a:lvl2pPr>
            <a:lvl3pPr>
              <a:defRPr sz="1400" b="0"/>
            </a:lvl3pPr>
            <a:lvl4pPr>
              <a:defRPr sz="1400" b="0"/>
            </a:lvl4pPr>
            <a:lvl5pPr>
              <a:defRPr sz="1400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914400"/>
            <a:ext cx="7500938" cy="276225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498000"/>
            <a:ext cx="9144000" cy="360000"/>
          </a:xfrm>
          <a:prstGeom prst="rect">
            <a:avLst/>
          </a:prstGeom>
          <a:solidFill>
            <a:srgbClr val="0E73B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727075" indent="0" algn="l"/>
            <a:r>
              <a:rPr lang="en-GB" sz="1000" b="1"/>
              <a:t>Trinity College Dublin, </a:t>
            </a:r>
            <a:r>
              <a:rPr lang="en-GB" sz="1000"/>
              <a:t>The University of Dublin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1438275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2368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1438275"/>
            <a:ext cx="9144000" cy="5076825"/>
          </a:xfrm>
          <a:solidFill>
            <a:schemeClr val="accent4"/>
          </a:solidFill>
        </p:spPr>
        <p:txBody>
          <a:bodyPr tIns="0" anchor="ctr" anchorCtr="0"/>
          <a:lstStyle>
            <a:lvl1pPr algn="ctr">
              <a:defRPr sz="1600" b="0">
                <a:solidFill>
                  <a:schemeClr val="accent3"/>
                </a:solidFill>
              </a:defRPr>
            </a:lvl1pPr>
          </a:lstStyle>
          <a:p>
            <a:r>
              <a:rPr lang="en-GB"/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914400"/>
            <a:ext cx="7500938" cy="276225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498000"/>
            <a:ext cx="9144000" cy="360000"/>
          </a:xfrm>
          <a:prstGeom prst="rect">
            <a:avLst/>
          </a:prstGeom>
          <a:solidFill>
            <a:srgbClr val="0E73B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727075" indent="0" algn="l"/>
            <a:r>
              <a:rPr lang="en-GB" sz="1000" b="1"/>
              <a:t>Trinity College Dublin, </a:t>
            </a:r>
            <a:r>
              <a:rPr lang="en-GB" sz="1000"/>
              <a:t>The University of Dublin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1438275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8617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" t="3974" r="3958" b="5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" y="525798"/>
            <a:ext cx="3020400" cy="8072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8674" y="3715200"/>
            <a:ext cx="7500939" cy="554850"/>
          </a:xfrm>
        </p:spPr>
        <p:txBody>
          <a:bodyPr/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789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743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8674" y="360000"/>
            <a:ext cx="7500939" cy="5616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8675" y="1871551"/>
            <a:ext cx="7500938" cy="4096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0" y="6498000"/>
            <a:ext cx="9144000" cy="360000"/>
          </a:xfrm>
          <a:prstGeom prst="rect">
            <a:avLst/>
          </a:prstGeom>
          <a:solidFill>
            <a:srgbClr val="0E73B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727075" indent="0" algn="l"/>
            <a:r>
              <a:rPr lang="en-GB" sz="1000" b="1"/>
              <a:t>Trinity College Dublin, </a:t>
            </a:r>
            <a:r>
              <a:rPr lang="en-GB" sz="1000"/>
              <a:t>The University of Dublin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438275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1066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0" r:id="rId3"/>
    <p:sldLayoutId id="2147483661" r:id="rId4"/>
    <p:sldLayoutId id="2147483657" r:id="rId5"/>
    <p:sldLayoutId id="2147483658" r:id="rId6"/>
    <p:sldLayoutId id="2147483659" r:id="rId7"/>
    <p:sldLayoutId id="2147483654" r:id="rId8"/>
  </p:sldLayoutIdLst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1417"/>
        </a:spcBef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317500" indent="-317500" algn="l" defTabSz="914400" rtl="0" eaLnBrk="1" latinLnBrk="0" hangingPunct="1">
        <a:spcBef>
          <a:spcPts val="1134"/>
        </a:spcBef>
        <a:buClr>
          <a:schemeClr val="tx2"/>
        </a:buClr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68325" indent="-222250" algn="l" defTabSz="914400" rtl="0" eaLnBrk="1" latinLnBrk="0" hangingPunct="1">
        <a:spcBef>
          <a:spcPts val="1134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784225" indent="-201613" algn="l" defTabSz="914400" rtl="0" eaLnBrk="1" latinLnBrk="0" hangingPunct="1">
        <a:spcBef>
          <a:spcPts val="1134"/>
        </a:spcBef>
        <a:buClr>
          <a:schemeClr val="tx2"/>
        </a:buClr>
        <a:buFont typeface="Minion Pro" pitchFamily="18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00125" indent="-185738" algn="l" defTabSz="914400" rtl="0" eaLnBrk="1" latinLnBrk="0" hangingPunct="1">
        <a:spcBef>
          <a:spcPts val="1134"/>
        </a:spcBef>
        <a:buClr>
          <a:schemeClr val="tx2"/>
        </a:buClr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12651" y="5018566"/>
            <a:ext cx="8931349" cy="1442558"/>
          </a:xfrm>
        </p:spPr>
        <p:txBody>
          <a:bodyPr/>
          <a:lstStyle/>
          <a:p>
            <a:endParaRPr lang="en-GB" dirty="0"/>
          </a:p>
          <a:p>
            <a:pPr algn="ctr"/>
            <a:r>
              <a:rPr lang="en-GB" sz="2800" dirty="0"/>
              <a:t>Spirituality and Spiritual Care Discernment </a:t>
            </a:r>
          </a:p>
          <a:p>
            <a:pPr algn="ctr"/>
            <a:r>
              <a:rPr lang="en-GB" sz="2800" dirty="0"/>
              <a:t>in Nursing Education and Practice. </a:t>
            </a:r>
          </a:p>
          <a:p>
            <a:endParaRPr lang="en-GB" dirty="0"/>
          </a:p>
          <a:p>
            <a:endParaRPr lang="en-GB" dirty="0"/>
          </a:p>
          <a:p>
            <a:pPr lvl="2"/>
            <a:r>
              <a:rPr lang="en-GB" b="1" dirty="0" err="1"/>
              <a:t>Asst</a:t>
            </a:r>
            <a:r>
              <a:rPr lang="en-GB" b="1" dirty="0"/>
              <a:t> Professor Jacqueline Whelan                    Date  - 22</a:t>
            </a:r>
            <a:r>
              <a:rPr lang="en-GB" b="1" baseline="30000" dirty="0"/>
              <a:t>rd</a:t>
            </a:r>
            <a:r>
              <a:rPr lang="en-GB" b="1" dirty="0"/>
              <a:t> June 2017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" t="8998" r="2266" b="8170"/>
          <a:stretch/>
        </p:blipFill>
        <p:spPr>
          <a:xfrm>
            <a:off x="1468192" y="3168502"/>
            <a:ext cx="6001554" cy="1850064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0" y="1386210"/>
            <a:ext cx="9069571" cy="1027382"/>
          </a:xfrm>
        </p:spPr>
        <p:txBody>
          <a:bodyPr/>
          <a:lstStyle/>
          <a:p>
            <a:pPr algn="ctr"/>
            <a:r>
              <a:rPr lang="en-GB" sz="3600" dirty="0"/>
              <a:t/>
            </a:r>
            <a:br>
              <a:rPr lang="en-GB" sz="3600" dirty="0"/>
            </a:br>
            <a:r>
              <a:rPr lang="en-GB" sz="2800" dirty="0"/>
              <a:t>The 3</a:t>
            </a:r>
            <a:r>
              <a:rPr lang="en-GB" sz="2800" baseline="30000" dirty="0"/>
              <a:t>rd</a:t>
            </a:r>
            <a:r>
              <a:rPr lang="en-GB" sz="2800" dirty="0"/>
              <a:t> International Spirituality in Healthcare Conference  ‘Creating Space for Spirituality in Healthcare’.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788" y="2842816"/>
            <a:ext cx="2323811" cy="224164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599" y="2823375"/>
            <a:ext cx="1866611" cy="2222205"/>
          </a:xfrm>
          <a:prstGeom prst="rect">
            <a:avLst/>
          </a:prstGeom>
        </p:spPr>
      </p:pic>
      <p:sp>
        <p:nvSpPr>
          <p:cNvPr id="5" name="AutoShape 2" descr="Image result for SECULAR IMAGE OF RELIGION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8" name="AutoShape 4" descr="Image result for SECULAR IMAGE OF RELIGION"/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28" y="2823375"/>
            <a:ext cx="2021361" cy="2261092"/>
          </a:xfrm>
          <a:prstGeom prst="rect">
            <a:avLst/>
          </a:prstGeom>
        </p:spPr>
      </p:pic>
      <p:pic>
        <p:nvPicPr>
          <p:cNvPr id="10" name="Picture 2" descr="C:\Users\timminsf\AppData\Local\Temp\DSC_3053_smal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210" y="2823374"/>
            <a:ext cx="2030223" cy="2261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2792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Introduction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1476000"/>
            <a:ext cx="9144000" cy="4871637"/>
          </a:xfrm>
        </p:spPr>
        <p:txBody>
          <a:bodyPr/>
          <a:lstStyle/>
          <a:p>
            <a:pPr algn="ctr"/>
            <a:r>
              <a:rPr lang="en-IE" sz="2400" dirty="0">
                <a:solidFill>
                  <a:schemeClr val="tx2"/>
                </a:solidFill>
              </a:rPr>
              <a:t>What do we know about the nature of spirituality and spiritual care?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How should this be addressed?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How do students perceive spirituality?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How do students develop spirituality and spiritual care giving?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What factors contribute to students perceived ability to provide spiritual care?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How do we prepare nurses to identify spiritual distress and to provide spiritual care?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How competent are students in delivering spiritual care?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38330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Introduction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Who is qualified to teach spirituality?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Can it be taught?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>
                <a:solidFill>
                  <a:schemeClr val="tx2"/>
                </a:solidFill>
              </a:rPr>
              <a:t>What should be taught?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Is it a characteristic trait inherent in some students and faculty?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What issues impact when teaching spiritual care?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How can students best learn to engage in spiritual care and spiritual care provision in healthcare?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What are the perceived benefits for students? </a:t>
            </a:r>
          </a:p>
          <a:p>
            <a:endParaRPr lang="en-I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76731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Drivers – Global and International Initiatives to promote inclusion of spirituality into healthcare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4428" y="1476000"/>
            <a:ext cx="9069572" cy="444526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World Health Organisation - inclusion of spirituality in health impact assessment (WHO 2003).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Joint Commission on Accreditation of Healthcare Organizations </a:t>
            </a:r>
            <a:r>
              <a:rPr lang="en-GB" sz="2400" dirty="0"/>
              <a:t>accrediting body in US revised its standards to require spiritual assessment</a:t>
            </a:r>
            <a:r>
              <a:rPr lang="en-IE" sz="2400" dirty="0"/>
              <a:t> (JCAHO, 2006)</a:t>
            </a:r>
            <a:r>
              <a:rPr lang="en-GB" sz="24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NHS Scotland (Spiritual Care Matters an introductory resource for all NHS staff 2009).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RCN Study and Pocket Guide (2011) RCN on line resource (2012).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Reviews (</a:t>
            </a:r>
            <a:r>
              <a:rPr lang="en-GB" sz="2400" dirty="0" err="1"/>
              <a:t>Cockell</a:t>
            </a:r>
            <a:r>
              <a:rPr lang="en-GB" sz="2400" dirty="0"/>
              <a:t> &amp; </a:t>
            </a:r>
            <a:r>
              <a:rPr lang="en-GB" sz="2400" dirty="0" err="1"/>
              <a:t>McSherry</a:t>
            </a:r>
            <a:r>
              <a:rPr lang="en-GB" sz="2400" dirty="0"/>
              <a:t> 2012).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Canadian provinces incorporating spirituality into health policies e.g. the Manitoba Spiritual Healthcare Strategic Plan (2012).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I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01066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Drivers – National Initiatives to promote inclusion of spirituality into healthcare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6447" y="1476000"/>
            <a:ext cx="8053166" cy="444526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Health Services Executive(HSE) (2009) </a:t>
            </a:r>
            <a:r>
              <a:rPr lang="en-US" sz="2400" i="1" dirty="0"/>
              <a:t>Health Services Intercultural Guide. Responding to the Needs of Diverse Religious Communities and Cultures in Healthcare Settings.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HSE Question of Faith report…development of a spiritual care strategy (HSE 2011).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Health Information and Quality Authority (HIQA 2012) </a:t>
            </a:r>
            <a:r>
              <a:rPr lang="en-US" sz="2400" i="1" dirty="0"/>
              <a:t>Standards for Safer Better Healthcare in the Irish healthcare system</a:t>
            </a:r>
            <a:r>
              <a:rPr lang="en-IE" sz="2400" dirty="0"/>
              <a:t>, Health Information and Quality Authority, Dublin.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Timmins F et al (2016) An exploration of current in house spiritual care resources in the republic of Ireland and review of International Chaplaincy Standards, TCD, Dublin.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27957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Why now? …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-1" y="1476000"/>
            <a:ext cx="8888819" cy="444526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Growing body of evidence that stress, burnout has roots in issues more complex than pay and conditions (Wright, 2005).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Ethical, legal, financial and clinical aspects (Fair For All Religion and Belief, 2008).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Increased evidence base of mental / physical benefits/effect on psychological morbidity and Quality of Life.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While society has become increasingly secular, patients’ spiritual needs is becoming increasing important both nationally and internationally </a:t>
            </a:r>
            <a:r>
              <a:rPr lang="en-GB" sz="2400" dirty="0"/>
              <a:t>(NMBI 2014, WHO 2012, NMC 2012, Radford 2008, ICN 2000).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Distinct concerns about standards of care (HIQA).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51339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Why now? …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Nursing Code of Ethics (NMBI 2014) ’ </a:t>
            </a:r>
            <a:r>
              <a:rPr lang="en-IE" sz="2400" b="0" dirty="0"/>
              <a:t>social, emotional, cultural, spiritual, psychological and physical experiences of patients . . . ’ [6].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Demonstration of Competence - Nurses lack confidence and are underprepared for this role (Timmins 2013, </a:t>
            </a:r>
            <a:r>
              <a:rPr lang="en-GB" sz="2400" dirty="0" err="1"/>
              <a:t>McSherry</a:t>
            </a:r>
            <a:r>
              <a:rPr lang="en-GB" sz="2400" dirty="0"/>
              <a:t> and Jamieson 2011).</a:t>
            </a:r>
          </a:p>
          <a:p>
            <a:endParaRPr lang="en-I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196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Issues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95693" y="1476000"/>
            <a:ext cx="8233920" cy="444526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Ethically contentious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Pressure to be politically correct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Lack of structure cohesion to include spirituality and spiritual care provision in core curriculum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Minimal presence of spirituality in core nursing texts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Educational input uncertain/ sparse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Variable in terms of nature/structure/content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No standardised approach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Evidence that students are not being prepared for this role.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01233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What do we know about spirituality?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1476000"/>
            <a:ext cx="9144000" cy="4445263"/>
          </a:xfrm>
        </p:spPr>
        <p:txBody>
          <a:bodyPr/>
          <a:lstStyle/>
          <a:p>
            <a:pPr marL="0" lvl="1" indent="0">
              <a:buNone/>
            </a:pPr>
            <a:r>
              <a:rPr lang="en-IE" sz="2400" dirty="0"/>
              <a:t>A right and cultural dimension of humanity (HSE 2009, </a:t>
            </a:r>
            <a:r>
              <a:rPr lang="en-IE" sz="2400" dirty="0" err="1"/>
              <a:t>Bethal</a:t>
            </a:r>
            <a:r>
              <a:rPr lang="en-IE" sz="2400" dirty="0"/>
              <a:t> 2004).</a:t>
            </a:r>
            <a:endParaRPr lang="en-GB" sz="2400" dirty="0"/>
          </a:p>
          <a:p>
            <a:pPr marL="0" lvl="1" indent="0">
              <a:buNone/>
            </a:pPr>
            <a:r>
              <a:rPr lang="en-GB" sz="2400" dirty="0"/>
              <a:t>Spirituality is distinguished from religion but can incorporate religious beliefs for some people. </a:t>
            </a:r>
            <a:endParaRPr lang="en-IE" sz="2400" dirty="0"/>
          </a:p>
          <a:p>
            <a:pPr marL="0" lvl="1" indent="0">
              <a:buNone/>
            </a:pPr>
            <a:r>
              <a:rPr lang="en-GB" sz="2400" dirty="0"/>
              <a:t>It can be a religious or non-religious system of beliefs and values.</a:t>
            </a:r>
            <a:endParaRPr lang="en-IE" sz="2400" dirty="0"/>
          </a:p>
          <a:p>
            <a:pPr marL="0" lvl="1" indent="0">
              <a:buNone/>
            </a:pPr>
            <a:r>
              <a:rPr lang="en-GB" sz="2400" dirty="0"/>
              <a:t>It is something that gives life meaning and purpose to people’s lives. </a:t>
            </a:r>
          </a:p>
          <a:p>
            <a:pPr marL="0" lvl="1" indent="0">
              <a:buNone/>
            </a:pPr>
            <a:r>
              <a:rPr lang="en-GB" sz="2400" dirty="0"/>
              <a:t>La </a:t>
            </a:r>
            <a:r>
              <a:rPr lang="en-GB" sz="2400" dirty="0" err="1"/>
              <a:t>Cour</a:t>
            </a:r>
            <a:r>
              <a:rPr lang="en-GB" sz="2400" dirty="0"/>
              <a:t> and </a:t>
            </a:r>
            <a:r>
              <a:rPr lang="en-GB" sz="2400" dirty="0" err="1"/>
              <a:t>Hidvt</a:t>
            </a:r>
            <a:r>
              <a:rPr lang="en-GB" sz="2400" dirty="0"/>
              <a:t> (2010) a</a:t>
            </a:r>
            <a:r>
              <a:rPr lang="en-IE" sz="2400" dirty="0" err="1"/>
              <a:t>ssert</a:t>
            </a:r>
            <a:r>
              <a:rPr lang="en-IE" sz="2400" dirty="0"/>
              <a:t> that “meaning making” is a human feature that subsumes religious/non religious beliefs.</a:t>
            </a:r>
          </a:p>
          <a:p>
            <a:pPr marL="0" lvl="1" indent="0">
              <a:buNone/>
            </a:pPr>
            <a:r>
              <a:rPr lang="en-GB" sz="2400" dirty="0"/>
              <a:t>It provides a sense of connectedness to things or with others. </a:t>
            </a:r>
            <a:endParaRPr lang="en-IE" sz="2400" dirty="0"/>
          </a:p>
          <a:p>
            <a:pPr marL="0" lvl="1" indent="0">
              <a:buNone/>
            </a:pPr>
            <a:r>
              <a:rPr lang="en-GB" sz="2400" dirty="0"/>
              <a:t>It is a transcendental phenomenon (Weathers et al 2015, </a:t>
            </a:r>
            <a:r>
              <a:rPr lang="en-GB" sz="2400" dirty="0" err="1"/>
              <a:t>Sessanna</a:t>
            </a:r>
            <a:r>
              <a:rPr lang="en-GB" sz="2400" dirty="0"/>
              <a:t> et al 2007). </a:t>
            </a:r>
          </a:p>
          <a:p>
            <a:endParaRPr lang="en-I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23886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Concept of the Spiritual Dimension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6446" y="1476000"/>
            <a:ext cx="8708065" cy="4445263"/>
          </a:xfrm>
        </p:spPr>
        <p:txBody>
          <a:bodyPr/>
          <a:lstStyle/>
          <a:p>
            <a:r>
              <a:rPr lang="en-GB" sz="2400" dirty="0"/>
              <a:t>Spirituality is conceptually defined as:</a:t>
            </a:r>
          </a:p>
          <a:p>
            <a:r>
              <a:rPr lang="en-GB" sz="2400" dirty="0"/>
              <a:t>‘A way of being in the world in which a person feels a sense of connectedness to self, others, and/or a higher power or nature; a sense of meaning in life, and transcendence beyond self and everyday living’ (Weathers, 2015). </a:t>
            </a:r>
          </a:p>
          <a:p>
            <a:r>
              <a:rPr lang="en-GB" sz="2400" b="0" dirty="0"/>
              <a:t>These dimensions are interrelated in a complex way.</a:t>
            </a:r>
          </a:p>
          <a:p>
            <a:r>
              <a:rPr lang="en-GB" sz="2400" b="0" dirty="0"/>
              <a:t>Dimensions can change according to changes in religious beliefs and philosophical worldview. </a:t>
            </a:r>
          </a:p>
          <a:p>
            <a:r>
              <a:rPr lang="en-GB" sz="2400" b="0" dirty="0"/>
              <a:t>This conceptual framework provides a multi-dimensional definition of spirituality that is congruent with perspectives on the topic in nursing, psychology, sociology, and theology literature. </a:t>
            </a:r>
          </a:p>
          <a:p>
            <a:endParaRPr lang="en-I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30515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What do we know about spiritual care?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1476000"/>
            <a:ext cx="9143999" cy="444526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Little consensus about what spiritual nursing</a:t>
            </a:r>
            <a:r>
              <a:rPr lang="en-IE" sz="2400" dirty="0"/>
              <a:t> </a:t>
            </a:r>
            <a:r>
              <a:rPr lang="en-IE" sz="2400" b="0" dirty="0"/>
              <a:t>care entails.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Spiritual component of care has been separated from other domains.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Risk that complex, holistic, spiritual beings will be reduced to a collection of needs that can be objectively measured and routinely treated by implementing standardized nursing interventions (Bradshaw, 1996; Mayer, 1992;Walter, 1997).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This approach runs the risk of placing the nurse as the spiritual expert while devaluing the patient’s spiritual capacity and resources (Hall, 1997).</a:t>
            </a:r>
            <a:endParaRPr lang="en-IE" sz="2400" b="0" i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07012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Concept of the Spiritual Care Dimension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89098" y="1881075"/>
            <a:ext cx="8335925" cy="4040188"/>
          </a:xfrm>
        </p:spPr>
        <p:txBody>
          <a:bodyPr/>
          <a:lstStyle/>
          <a:p>
            <a:pPr algn="ctr"/>
            <a:r>
              <a:rPr lang="en-IE" sz="2400" b="0" dirty="0"/>
              <a:t>‘Spiritual nursing care is an intuitive, interpersonal, altruistic, and integrative expression that rests on the nurse’s awareness of the transcendent dimension yet reflects the patient’s reality’ (</a:t>
            </a:r>
            <a:r>
              <a:rPr lang="en-IE" sz="2400" b="0" dirty="0" err="1"/>
              <a:t>Sawatzky</a:t>
            </a:r>
            <a:r>
              <a:rPr lang="en-IE" sz="2400" b="0" dirty="0"/>
              <a:t> and </a:t>
            </a:r>
            <a:r>
              <a:rPr lang="en-IE" sz="2400" b="0" dirty="0" err="1"/>
              <a:t>Pesut</a:t>
            </a:r>
            <a:r>
              <a:rPr lang="en-IE" sz="2400" b="0" dirty="0"/>
              <a:t> 2005, p.25).</a:t>
            </a:r>
          </a:p>
          <a:p>
            <a:pPr algn="ctr"/>
            <a:endParaRPr lang="en-IE" sz="2400" b="0" dirty="0"/>
          </a:p>
          <a:p>
            <a:r>
              <a:rPr lang="en-IE" sz="2400" b="0" dirty="0"/>
              <a:t>Spiritual nursing care begins from a perspective of being with the patient in dialogue but may emerge into therapeutically oriented interventions that take direction from the patient’s religious or spiritual reality.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75369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Subject Content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5181" y="1562986"/>
            <a:ext cx="8708066" cy="4358277"/>
          </a:xfrm>
        </p:spPr>
        <p:txBody>
          <a:bodyPr/>
          <a:lstStyle/>
          <a:p>
            <a:r>
              <a:rPr lang="en-IE" sz="2400" b="0" dirty="0"/>
              <a:t>A diverse body of theoretical and empirical literature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Historical review, ‘ Lighting the Lamp’ (Bradshaw 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Philosophical approaches (</a:t>
            </a:r>
            <a:r>
              <a:rPr lang="en-IE" sz="2400" b="0" dirty="0" err="1"/>
              <a:t>Pesut</a:t>
            </a:r>
            <a:r>
              <a:rPr lang="en-IE" sz="2400" b="0" dirty="0"/>
              <a:t> 2003)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Concept of the Spiritual Dimension (</a:t>
            </a:r>
            <a:r>
              <a:rPr lang="en-IE" sz="2400" b="0" dirty="0" err="1"/>
              <a:t>Lemmer</a:t>
            </a:r>
            <a:r>
              <a:rPr lang="en-IE" sz="2400" b="0" dirty="0"/>
              <a:t> 2002)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Definition of Spirituality – how this is defined has the potential to inform what is taught and how it is taught to develop worldviews, meanings, interpersonal and intrapersonal connectedness (</a:t>
            </a:r>
            <a:r>
              <a:rPr lang="en-IE" sz="2400" b="0" dirty="0" err="1"/>
              <a:t>Pesut</a:t>
            </a:r>
            <a:r>
              <a:rPr lang="en-IE" sz="2400" b="0" dirty="0"/>
              <a:t> 2003)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Definition of Spiritual Care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Assessment of Spiritual Needs (</a:t>
            </a:r>
            <a:r>
              <a:rPr lang="en-IE" sz="2400" b="0" dirty="0" err="1"/>
              <a:t>Lemmer</a:t>
            </a:r>
            <a:r>
              <a:rPr lang="en-IE" sz="2400" b="0" dirty="0"/>
              <a:t> 2002)</a:t>
            </a:r>
            <a:endParaRPr lang="en-IE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31905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Subject Content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27590" y="1476000"/>
            <a:ext cx="9016409" cy="444526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Spiritual Needs of Nurses as a means of enhancing spiritual care provision to patients (</a:t>
            </a:r>
            <a:r>
              <a:rPr lang="en-IE" sz="2400" b="0" dirty="0" err="1"/>
              <a:t>Cockell</a:t>
            </a:r>
            <a:r>
              <a:rPr lang="en-IE" sz="2400" b="0" dirty="0"/>
              <a:t> &amp; </a:t>
            </a:r>
            <a:r>
              <a:rPr lang="en-IE" sz="2400" b="0" dirty="0" err="1"/>
              <a:t>McSherry</a:t>
            </a:r>
            <a:r>
              <a:rPr lang="en-IE" sz="2400" b="0" dirty="0"/>
              <a:t> 2012).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dirty="0"/>
              <a:t>Consider “meaning making” as a</a:t>
            </a:r>
            <a:r>
              <a:rPr lang="en-GB" sz="2400" b="0" i="1" dirty="0"/>
              <a:t> </a:t>
            </a:r>
            <a:r>
              <a:rPr lang="en-GB" sz="2400" b="0" dirty="0"/>
              <a:t>conceptual framework when providing spiritual care (RCN 2011).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/>
              <a:t>An understanding of the skills needed to develop in order to provide spiritual care. </a:t>
            </a:r>
            <a:r>
              <a:rPr lang="en-IE" sz="2400" b="0" dirty="0"/>
              <a:t>Six core competencies of spiritual nursing care: </a:t>
            </a:r>
            <a:r>
              <a:rPr lang="en-IE" sz="2400" b="0" i="1" dirty="0"/>
              <a:t>a</a:t>
            </a:r>
            <a:r>
              <a:rPr lang="en-IE" sz="2400" b="0" dirty="0"/>
              <a:t>) handling one’s own beliefs b) addressing spirituality, </a:t>
            </a:r>
            <a:r>
              <a:rPr lang="en-IE" sz="2400" b="0" i="1" dirty="0"/>
              <a:t>c</a:t>
            </a:r>
            <a:r>
              <a:rPr lang="en-IE" sz="2400" b="0" dirty="0"/>
              <a:t>) collecting spiritual assessment information,</a:t>
            </a:r>
            <a:r>
              <a:rPr lang="en-IE" sz="2400" b="0" i="1" dirty="0"/>
              <a:t> d</a:t>
            </a:r>
            <a:r>
              <a:rPr lang="en-IE" sz="2400" b="0" dirty="0"/>
              <a:t>) discussing and planning spiritual interventions, </a:t>
            </a:r>
            <a:r>
              <a:rPr lang="en-IE" sz="2400" b="0" i="1" dirty="0"/>
              <a:t>e</a:t>
            </a:r>
            <a:r>
              <a:rPr lang="en-IE" sz="2400" b="0" dirty="0"/>
              <a:t>) providing and evaluating spiritual care, and </a:t>
            </a:r>
            <a:r>
              <a:rPr lang="en-IE" sz="2400" b="0" i="1" dirty="0"/>
              <a:t>f</a:t>
            </a:r>
            <a:r>
              <a:rPr lang="en-IE" sz="2400" b="0" dirty="0"/>
              <a:t>) integrating spirituality into institutional policy (Van </a:t>
            </a:r>
            <a:r>
              <a:rPr lang="en-IE" sz="2400" b="0" dirty="0" err="1"/>
              <a:t>Leeuwen</a:t>
            </a:r>
            <a:r>
              <a:rPr lang="en-IE" sz="2400" b="0" dirty="0"/>
              <a:t> and  </a:t>
            </a:r>
            <a:r>
              <a:rPr lang="en-IE" sz="2400" b="0" dirty="0" err="1"/>
              <a:t>Cusveller</a:t>
            </a:r>
            <a:r>
              <a:rPr lang="en-IE" sz="2400" b="0" dirty="0"/>
              <a:t> 2004).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Ways of knowing in nursing, communicating and listening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b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dirty="0"/>
          </a:p>
          <a:p>
            <a:endParaRPr lang="en-I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2269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Subject Content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1573619"/>
            <a:ext cx="9143999" cy="477401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HIQA (2012:17) have encapsulated the standard that ensures a respect for religious beliefs and/or diversity within a key theme of “person-centred care and support”.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Religious faith and needs. Culturally competent safe care (HSE, 20110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Collecting Spiritual Assessment Information (Van </a:t>
            </a:r>
            <a:r>
              <a:rPr lang="en-IE" sz="2400" b="0" dirty="0" err="1"/>
              <a:t>Leeuwen</a:t>
            </a:r>
            <a:r>
              <a:rPr lang="en-IE" sz="2400" b="0" dirty="0"/>
              <a:t> and </a:t>
            </a:r>
            <a:r>
              <a:rPr lang="en-IE" sz="2400" b="0" dirty="0" err="1"/>
              <a:t>Cusveller</a:t>
            </a:r>
            <a:r>
              <a:rPr lang="en-IE" sz="2400" b="0" dirty="0"/>
              <a:t>  2004)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Frameworks for identifying patients’ spiritual needs to include models </a:t>
            </a:r>
            <a:r>
              <a:rPr lang="en-IE" sz="2400" b="0" dirty="0" err="1"/>
              <a:t>ie</a:t>
            </a:r>
            <a:r>
              <a:rPr lang="en-IE" sz="2400" b="0" dirty="0"/>
              <a:t> . SPIRIT, FICA, ETHNICS , HOPE.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dirty="0"/>
              <a:t>Informal assessment approach where patients are encouraged to talk about the “story of their illness and admission” (Power 2006), or spiritual beliefs (</a:t>
            </a:r>
            <a:r>
              <a:rPr lang="en-GB" sz="2400" b="0" dirty="0" err="1"/>
              <a:t>Tanyi</a:t>
            </a:r>
            <a:r>
              <a:rPr lang="en-GB" sz="2400" b="0" dirty="0"/>
              <a:t> et al 2006) with nurse observing for particular cues about spirituality (Mc Sherry and Ross 2002).</a:t>
            </a:r>
            <a:endParaRPr lang="en-IE" sz="24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/>
            </a:r>
            <a:br>
              <a:rPr lang="en-IE" sz="2400" dirty="0"/>
            </a:br>
            <a:endParaRPr lang="en-IE" sz="24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112957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Subject Content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50874" y="1476000"/>
            <a:ext cx="8793125" cy="444526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The concepts of planning, evidence based spiritual interventions support and evaluation of patients’ spiritual care.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/>
              <a:t>Recognition of spiritual distress and other spiritual concerns (</a:t>
            </a:r>
            <a:r>
              <a:rPr lang="en-US" sz="2400" b="0" dirty="0" err="1"/>
              <a:t>Caldeira</a:t>
            </a:r>
            <a:r>
              <a:rPr lang="en-US" sz="2400" b="0" dirty="0"/>
              <a:t> 2016).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Critical reflection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/>
              <a:t>Care of the dying -religious considerations (HSE 2009).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/>
              <a:t>RCN Guidelines (2011) associated NICE Guidelines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/>
              <a:t>HIQA Standards, Palliative Care Standards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/>
              <a:t>Governmental policies </a:t>
            </a:r>
            <a:r>
              <a:rPr lang="en-US" sz="2400" b="0" dirty="0" err="1"/>
              <a:t>ie</a:t>
            </a:r>
            <a:r>
              <a:rPr lang="en-US" sz="2400" b="0" dirty="0"/>
              <a:t> Intercultural Strategy and Values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/>
              <a:t>Role of Chaplain and pastoral care team (Timmins et al 2016)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4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5377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Teaching Methods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E" dirty="0"/>
              <a:t>Interactive lessons</a:t>
            </a:r>
          </a:p>
          <a:p>
            <a:r>
              <a:rPr lang="en-IE" dirty="0"/>
              <a:t>Seminars</a:t>
            </a:r>
          </a:p>
          <a:p>
            <a:r>
              <a:rPr lang="en-IE" dirty="0"/>
              <a:t>Debate</a:t>
            </a:r>
          </a:p>
          <a:p>
            <a:r>
              <a:rPr lang="en-IE" dirty="0"/>
              <a:t>Dialogue</a:t>
            </a:r>
          </a:p>
          <a:p>
            <a:r>
              <a:rPr lang="en-IE" dirty="0"/>
              <a:t>Case Studies</a:t>
            </a:r>
          </a:p>
          <a:p>
            <a:r>
              <a:rPr lang="en-IE" dirty="0"/>
              <a:t>Small Group Discussion</a:t>
            </a:r>
          </a:p>
          <a:p>
            <a:endParaRPr lang="en-I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009453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Conclusion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dirty="0"/>
          </a:p>
          <a:p>
            <a:endParaRPr lang="en-IE" dirty="0"/>
          </a:p>
          <a:p>
            <a:pPr algn="ctr"/>
            <a:r>
              <a:rPr lang="en-IE" sz="2400" dirty="0"/>
              <a:t>We are not human beings having a spiritual experience. We are spiritual beings having a human experience. </a:t>
            </a:r>
          </a:p>
          <a:p>
            <a:pPr algn="ctr"/>
            <a:r>
              <a:rPr lang="en-IE" sz="2400" dirty="0"/>
              <a:t>Pierre </a:t>
            </a:r>
            <a:r>
              <a:rPr lang="en-IE" sz="2400" dirty="0" err="1"/>
              <a:t>Teilhard</a:t>
            </a:r>
            <a:r>
              <a:rPr lang="en-IE" sz="2400" dirty="0"/>
              <a:t> de </a:t>
            </a:r>
            <a:r>
              <a:rPr lang="en-IE" sz="2400" dirty="0" err="1"/>
              <a:t>Chardin</a:t>
            </a:r>
            <a:r>
              <a:rPr lang="en-IE" sz="2400" dirty="0"/>
              <a:t/>
            </a:r>
            <a:br>
              <a:rPr lang="en-IE" sz="2400" dirty="0"/>
            </a:br>
            <a:endParaRPr lang="en-IE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017863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8674" y="3715200"/>
            <a:ext cx="7500939" cy="1861352"/>
          </a:xfrm>
        </p:spPr>
        <p:txBody>
          <a:bodyPr/>
          <a:lstStyle/>
          <a:p>
            <a:pPr algn="ctr"/>
            <a:r>
              <a:rPr lang="en-GB" dirty="0"/>
              <a:t>I welcome your questions and comments 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3462149"/>
      </p:ext>
    </p:extLst>
  </p:cSld>
  <p:clrMapOvr>
    <a:masterClrMapping/>
  </p:clrMapOvr>
</p:sld>
</file>

<file path=ppt/theme/theme1.xml><?xml version="1.0" encoding="utf-8"?>
<a:theme xmlns:a="http://schemas.openxmlformats.org/drawingml/2006/main" name="Trinity_PPT_Calibri_Option1">
  <a:themeElements>
    <a:clrScheme name="Trinity College">
      <a:dk1>
        <a:sysClr val="windowText" lastClr="000000"/>
      </a:dk1>
      <a:lt1>
        <a:sysClr val="window" lastClr="FFFFFF"/>
      </a:lt1>
      <a:dk2>
        <a:srgbClr val="3E6DB2"/>
      </a:dk2>
      <a:lt2>
        <a:srgbClr val="FFFFFF"/>
      </a:lt2>
      <a:accent1>
        <a:srgbClr val="4F81BD"/>
      </a:accent1>
      <a:accent2>
        <a:srgbClr val="0E73B9"/>
      </a:accent2>
      <a:accent3>
        <a:srgbClr val="7C7C7C"/>
      </a:accent3>
      <a:accent4>
        <a:srgbClr val="A6A6A6"/>
      </a:accent4>
      <a:accent5>
        <a:srgbClr val="4F81BD"/>
      </a:accent5>
      <a:accent6>
        <a:srgbClr val="3E6DB2"/>
      </a:accent6>
      <a:hlink>
        <a:srgbClr val="000000"/>
      </a:hlink>
      <a:folHlink>
        <a:srgbClr val="000000"/>
      </a:folHlink>
    </a:clrScheme>
    <a:fontScheme name="Trinity Colleg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175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Trinity_PPT_Calibri_Option1</Template>
  <TotalTime>4282</TotalTime>
  <Words>1427</Words>
  <Application>Microsoft Office PowerPoint</Application>
  <PresentationFormat>On-screen Show (4:3)</PresentationFormat>
  <Paragraphs>122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Trinity_PPT_Calibri_Option1</vt:lpstr>
      <vt:lpstr> The 3rd International Spirituality in Healthcare Conference  ‘Creating Space for Spirituality in Healthcare’.</vt:lpstr>
      <vt:lpstr>Introduction</vt:lpstr>
      <vt:lpstr>Introduction</vt:lpstr>
      <vt:lpstr>Drivers – Global and International Initiatives to promote inclusion of spirituality into healthcare </vt:lpstr>
      <vt:lpstr>Drivers – National Initiatives to promote inclusion of spirituality into healthcare </vt:lpstr>
      <vt:lpstr>Why now? …</vt:lpstr>
      <vt:lpstr>Why now? …</vt:lpstr>
      <vt:lpstr>Issues </vt:lpstr>
      <vt:lpstr>What do we know about spirituality?</vt:lpstr>
      <vt:lpstr>Concept of the Spiritual Dimension</vt:lpstr>
      <vt:lpstr>What do we know about spiritual care?</vt:lpstr>
      <vt:lpstr>Concept of the Spiritual Care Dimension</vt:lpstr>
      <vt:lpstr>Subject Content</vt:lpstr>
      <vt:lpstr>Subject Content</vt:lpstr>
      <vt:lpstr>Subject Content</vt:lpstr>
      <vt:lpstr>Subject Content</vt:lpstr>
      <vt:lpstr>Teaching Methods </vt:lpstr>
      <vt:lpstr>Conclusion </vt:lpstr>
      <vt:lpstr>I welcome your questions and comments   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— Calibri Bold 26pt</dc:title>
  <dc:creator>Administrator</dc:creator>
  <cp:lastModifiedBy>Administrator</cp:lastModifiedBy>
  <cp:revision>290</cp:revision>
  <cp:lastPrinted>2016-10-06T16:08:18Z</cp:lastPrinted>
  <dcterms:created xsi:type="dcterms:W3CDTF">2015-04-21T16:55:16Z</dcterms:created>
  <dcterms:modified xsi:type="dcterms:W3CDTF">2018-06-23T12:07:43Z</dcterms:modified>
</cp:coreProperties>
</file>