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handoutMasterIdLst>
    <p:handoutMasterId r:id="rId21"/>
  </p:handoutMasterIdLst>
  <p:sldIdLst>
    <p:sldId id="256" r:id="rId2"/>
    <p:sldId id="263" r:id="rId3"/>
    <p:sldId id="260" r:id="rId4"/>
    <p:sldId id="264" r:id="rId5"/>
    <p:sldId id="259" r:id="rId6"/>
    <p:sldId id="257" r:id="rId7"/>
    <p:sldId id="284" r:id="rId8"/>
    <p:sldId id="276" r:id="rId9"/>
    <p:sldId id="277" r:id="rId10"/>
    <p:sldId id="265" r:id="rId11"/>
    <p:sldId id="266" r:id="rId12"/>
    <p:sldId id="267" r:id="rId13"/>
    <p:sldId id="268" r:id="rId14"/>
    <p:sldId id="269" r:id="rId15"/>
    <p:sldId id="271" r:id="rId16"/>
    <p:sldId id="285" r:id="rId17"/>
    <p:sldId id="286" r:id="rId18"/>
    <p:sldId id="287" r:id="rId1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15"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1422"/>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1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E"/>
  <c:chart>
    <c:autoTitleDeleted val="1"/>
    <c:plotArea>
      <c:layout>
        <c:manualLayout>
          <c:layoutTarget val="inner"/>
          <c:xMode val="edge"/>
          <c:yMode val="edge"/>
          <c:x val="5.5194525068092172E-2"/>
          <c:y val="0.26453968077621004"/>
          <c:w val="0.47728937365150231"/>
          <c:h val="0.56952042365663069"/>
        </c:manualLayout>
      </c:layout>
      <c:doughnutChart>
        <c:varyColors val="1"/>
        <c:ser>
          <c:idx val="0"/>
          <c:order val="0"/>
          <c:tx>
            <c:strRef>
              <c:f>Sheet1!$B$1</c:f>
              <c:strCache>
                <c:ptCount val="1"/>
                <c:pt idx="0">
                  <c:v>Sales</c:v>
                </c:pt>
              </c:strCache>
            </c:strRef>
          </c:tx>
          <c:explosion val="4"/>
          <c:dPt>
            <c:idx val="0"/>
            <c:explosion val="3"/>
          </c:dPt>
          <c:dPt>
            <c:idx val="5"/>
            <c:explosion val="3"/>
            <c:spPr>
              <a:solidFill>
                <a:schemeClr val="accent1"/>
              </a:solidFill>
            </c:spPr>
          </c:dPt>
          <c:cat>
            <c:strRef>
              <c:f>Sheet1!$A$2:$A$7</c:f>
              <c:strCache>
                <c:ptCount val="6"/>
                <c:pt idx="0">
                  <c:v>Create communicative  space</c:v>
                </c:pt>
                <c:pt idx="1">
                  <c:v>Faciliate dialogue</c:v>
                </c:pt>
                <c:pt idx="2">
                  <c:v>Idenify support mechanisms</c:v>
                </c:pt>
                <c:pt idx="3">
                  <c:v>Develop action plan</c:v>
                </c:pt>
                <c:pt idx="4">
                  <c:v>Implment action plan</c:v>
                </c:pt>
                <c:pt idx="5">
                  <c:v>Evaluate action plan</c:v>
                </c:pt>
              </c:strCache>
            </c:strRef>
          </c:cat>
          <c:val>
            <c:numRef>
              <c:f>Sheet1!$B$2:$B$7</c:f>
              <c:numCache>
                <c:formatCode>General</c:formatCode>
                <c:ptCount val="6"/>
                <c:pt idx="0">
                  <c:v>2</c:v>
                </c:pt>
                <c:pt idx="1">
                  <c:v>2</c:v>
                </c:pt>
                <c:pt idx="2">
                  <c:v>2</c:v>
                </c:pt>
                <c:pt idx="3">
                  <c:v>2</c:v>
                </c:pt>
                <c:pt idx="4">
                  <c:v>2</c:v>
                </c:pt>
                <c:pt idx="5">
                  <c:v>2</c:v>
                </c:pt>
              </c:numCache>
            </c:numRef>
          </c:val>
        </c:ser>
        <c:firstSliceAng val="0"/>
        <c:holeSize val="50"/>
      </c:doughnutChart>
      <c:spPr>
        <a:noFill/>
      </c:spPr>
    </c:plotArea>
    <c:plotVisOnly val="1"/>
  </c:chart>
  <c:txPr>
    <a:bodyPr/>
    <a:lstStyle/>
    <a:p>
      <a:pPr>
        <a:defRPr sz="1800"/>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0.325</cdr:x>
      <cdr:y>0.18378</cdr:y>
    </cdr:from>
    <cdr:to>
      <cdr:x>0.6</cdr:x>
      <cdr:y>0.24504</cdr:y>
    </cdr:to>
    <cdr:sp macro="" textlink="">
      <cdr:nvSpPr>
        <cdr:cNvPr id="2" name="TextBox 1"/>
        <cdr:cNvSpPr txBox="1"/>
      </cdr:nvSpPr>
      <cdr:spPr>
        <a:xfrm xmlns:a="http://schemas.openxmlformats.org/drawingml/2006/main">
          <a:off x="2808312" y="1080120"/>
          <a:ext cx="2376264"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E" sz="1100" dirty="0"/>
        </a:p>
      </cdr:txBody>
    </cdr:sp>
  </cdr:relSizeAnchor>
  <cdr:relSizeAnchor xmlns:cdr="http://schemas.openxmlformats.org/drawingml/2006/chartDrawing">
    <cdr:from>
      <cdr:x>0.52518</cdr:x>
      <cdr:y>0.50667</cdr:y>
    </cdr:from>
    <cdr:to>
      <cdr:x>1</cdr:x>
      <cdr:y>0.64144</cdr:y>
    </cdr:to>
    <cdr:sp macro="" textlink="">
      <cdr:nvSpPr>
        <cdr:cNvPr id="3" name="TextBox 2"/>
        <cdr:cNvSpPr txBox="1"/>
      </cdr:nvSpPr>
      <cdr:spPr>
        <a:xfrm xmlns:a="http://schemas.openxmlformats.org/drawingml/2006/main">
          <a:off x="3384376" y="2736304"/>
          <a:ext cx="3059832" cy="727839"/>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IE" sz="2200" dirty="0" smtClean="0">
              <a:solidFill>
                <a:schemeClr val="accent2">
                  <a:lumMod val="75000"/>
                </a:schemeClr>
              </a:solidFill>
              <a:sym typeface="Wingdings"/>
            </a:rPr>
            <a:t> </a:t>
          </a:r>
          <a:r>
            <a:rPr lang="en-IE" sz="2200" dirty="0" smtClean="0">
              <a:sym typeface="Wingdings"/>
            </a:rPr>
            <a:t> </a:t>
          </a:r>
          <a:r>
            <a:rPr lang="en-IE" sz="2000" dirty="0" smtClean="0">
              <a:cs typeface="Calibri" pitchFamily="34" charset="0"/>
            </a:rPr>
            <a:t>Facilitate Dialogue</a:t>
          </a:r>
          <a:endParaRPr lang="en-IE" sz="2000" dirty="0">
            <a:cs typeface="Calibri" pitchFamily="34" charset="0"/>
          </a:endParaRPr>
        </a:p>
      </cdr:txBody>
    </cdr:sp>
  </cdr:relSizeAnchor>
  <cdr:relSizeAnchor xmlns:cdr="http://schemas.openxmlformats.org/drawingml/2006/chartDrawing">
    <cdr:from>
      <cdr:x>0.45506</cdr:x>
      <cdr:y>0.30667</cdr:y>
    </cdr:from>
    <cdr:to>
      <cdr:x>0.99431</cdr:x>
      <cdr:y>0.41333</cdr:y>
    </cdr:to>
    <cdr:sp macro="" textlink="">
      <cdr:nvSpPr>
        <cdr:cNvPr id="4" name="TextBox 1"/>
        <cdr:cNvSpPr txBox="1"/>
      </cdr:nvSpPr>
      <cdr:spPr>
        <a:xfrm xmlns:a="http://schemas.openxmlformats.org/drawingml/2006/main">
          <a:off x="3096345" y="1656184"/>
          <a:ext cx="3669188" cy="576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E" sz="2000" dirty="0" smtClean="0">
              <a:solidFill>
                <a:srgbClr val="0070C0"/>
              </a:solidFill>
              <a:latin typeface="Calibri" pitchFamily="34" charset="0"/>
              <a:cs typeface="Calibri" pitchFamily="34" charset="0"/>
              <a:sym typeface="Wingdings"/>
            </a:rPr>
            <a:t></a:t>
          </a:r>
          <a:r>
            <a:rPr lang="en-IE" sz="2000" dirty="0" smtClean="0">
              <a:solidFill>
                <a:schemeClr val="accent2">
                  <a:lumMod val="75000"/>
                </a:schemeClr>
              </a:solidFill>
              <a:latin typeface="Calibri" pitchFamily="34" charset="0"/>
              <a:cs typeface="Calibri" pitchFamily="34" charset="0"/>
              <a:sym typeface="Wingdings"/>
            </a:rPr>
            <a:t> </a:t>
          </a:r>
          <a:r>
            <a:rPr lang="en-IE" sz="2000" dirty="0" smtClean="0">
              <a:latin typeface="+mn-lt"/>
              <a:cs typeface="Calibri" pitchFamily="34" charset="0"/>
            </a:rPr>
            <a:t>Create Communicative Space</a:t>
          </a:r>
          <a:endParaRPr lang="en-IE" sz="2000" dirty="0">
            <a:latin typeface="+mn-lt"/>
            <a:cs typeface="Calibri" pitchFamily="34" charset="0"/>
          </a:endParaRPr>
        </a:p>
      </cdr:txBody>
    </cdr:sp>
  </cdr:relSizeAnchor>
  <cdr:relSizeAnchor xmlns:cdr="http://schemas.openxmlformats.org/drawingml/2006/chartDrawing">
    <cdr:from>
      <cdr:x>0.37992</cdr:x>
      <cdr:y>0.81333</cdr:y>
    </cdr:from>
    <cdr:to>
      <cdr:x>1</cdr:x>
      <cdr:y>0.89333</cdr:y>
    </cdr:to>
    <cdr:sp macro="" textlink="">
      <cdr:nvSpPr>
        <cdr:cNvPr id="5" name="TextBox 1"/>
        <cdr:cNvSpPr txBox="1"/>
      </cdr:nvSpPr>
      <cdr:spPr>
        <a:xfrm xmlns:a="http://schemas.openxmlformats.org/drawingml/2006/main">
          <a:off x="2448272" y="4392488"/>
          <a:ext cx="3995936" cy="4320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E" sz="2200" dirty="0" smtClean="0">
              <a:solidFill>
                <a:schemeClr val="accent3">
                  <a:lumMod val="75000"/>
                </a:schemeClr>
              </a:solidFill>
              <a:sym typeface="Wingdings"/>
            </a:rPr>
            <a:t></a:t>
          </a:r>
          <a:r>
            <a:rPr lang="en-IE" sz="2200" dirty="0" smtClean="0">
              <a:sym typeface="Wingdings"/>
            </a:rPr>
            <a:t>  </a:t>
          </a:r>
          <a:r>
            <a:rPr lang="en-IE" sz="2000" dirty="0" smtClean="0">
              <a:latin typeface="+mn-lt"/>
            </a:rPr>
            <a:t>Identify support mechanisms</a:t>
          </a:r>
          <a:endParaRPr lang="en-IE" sz="2000" dirty="0">
            <a:latin typeface="+mn-lt"/>
          </a:endParaRPr>
        </a:p>
      </cdr:txBody>
    </cdr:sp>
  </cdr:relSizeAnchor>
  <cdr:relSizeAnchor xmlns:cdr="http://schemas.openxmlformats.org/drawingml/2006/chartDrawing">
    <cdr:from>
      <cdr:x>0.14458</cdr:x>
      <cdr:y>0.48</cdr:y>
    </cdr:from>
    <cdr:to>
      <cdr:x>0.38191</cdr:x>
      <cdr:y>0.58667</cdr:y>
    </cdr:to>
    <cdr:sp macro="" textlink="">
      <cdr:nvSpPr>
        <cdr:cNvPr id="6" name="TextBox 5"/>
        <cdr:cNvSpPr txBox="1"/>
      </cdr:nvSpPr>
      <cdr:spPr>
        <a:xfrm xmlns:a="http://schemas.openxmlformats.org/drawingml/2006/main">
          <a:off x="864096" y="2592288"/>
          <a:ext cx="1418456" cy="57606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E"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D75244B-3F6F-42A4-B170-F0AC759B6E7A}" type="datetimeFigureOut">
              <a:rPr lang="en-IE" smtClean="0"/>
              <a:pPr/>
              <a:t>20/03/2015</a:t>
            </a:fld>
            <a:endParaRPr lang="en-IE"/>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313BA26C-EDC9-47F5-9A76-0ECCEA54A3E8}" type="slidenum">
              <a:rPr lang="en-IE" smtClean="0"/>
              <a:pPr/>
              <a:t>‹#›</a:t>
            </a:fld>
            <a:endParaRPr lang="en-I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D24CD17-6C40-461F-806B-24F32C3BB279}" type="datetimeFigureOut">
              <a:rPr lang="en-IE" smtClean="0"/>
              <a:pPr/>
              <a:t>20/03/2015</a:t>
            </a:fld>
            <a:endParaRPr lang="en-I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4C789A2-DC03-457F-85F0-4B8DA0ADF6BB}" type="slidenum">
              <a:rPr lang="en-IE" smtClean="0"/>
              <a:pPr/>
              <a:t>‹#›</a:t>
            </a:fld>
            <a:endParaRPr lang="en-I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1</a:t>
            </a:fld>
            <a:endParaRPr lang="en-I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B4C789A2-DC03-457F-85F0-4B8DA0ADF6BB}" type="slidenum">
              <a:rPr lang="en-IE" smtClean="0"/>
              <a:pPr/>
              <a:t>2</a:t>
            </a:fld>
            <a:endParaRPr lang="en-I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3</a:t>
            </a:fld>
            <a:endParaRPr lang="en-I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Further</a:t>
            </a:r>
            <a:r>
              <a:rPr lang="en-IE" baseline="0" dirty="0" smtClean="0"/>
              <a:t> incidental finding on high incidence of cancellations</a:t>
            </a:r>
            <a:endParaRPr lang="en-IE" dirty="0"/>
          </a:p>
        </p:txBody>
      </p:sp>
      <p:sp>
        <p:nvSpPr>
          <p:cNvPr id="4" name="Slide Number Placeholder 3"/>
          <p:cNvSpPr>
            <a:spLocks noGrp="1"/>
          </p:cNvSpPr>
          <p:nvPr>
            <p:ph type="sldNum" sz="quarter" idx="10"/>
          </p:nvPr>
        </p:nvSpPr>
        <p:spPr/>
        <p:txBody>
          <a:bodyPr/>
          <a:lstStyle/>
          <a:p>
            <a:fld id="{B4C789A2-DC03-457F-85F0-4B8DA0ADF6BB}" type="slidenum">
              <a:rPr lang="en-IE" smtClean="0"/>
              <a:pPr/>
              <a:t>4</a:t>
            </a:fld>
            <a:endParaRPr lang="en-I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smtClean="0"/>
              <a:t>Midwives are ideally placed throughout the pregnancy period to explore concerns with pregnant </a:t>
            </a:r>
            <a:r>
              <a:rPr lang="en-IE" dirty="0" smtClean="0"/>
              <a:t>women considering</a:t>
            </a:r>
            <a:r>
              <a:rPr lang="en-IE" baseline="0" dirty="0" smtClean="0"/>
              <a:t> their frequent contact with women</a:t>
            </a:r>
            <a:endParaRPr lang="en-IE" dirty="0" smtClean="0">
              <a:solidFill>
                <a:srgbClr val="FF0000"/>
              </a:solidFill>
            </a:endParaRPr>
          </a:p>
          <a:p>
            <a:endParaRPr lang="en-IE" dirty="0"/>
          </a:p>
        </p:txBody>
      </p:sp>
      <p:sp>
        <p:nvSpPr>
          <p:cNvPr id="4" name="Slide Number Placeholder 3"/>
          <p:cNvSpPr>
            <a:spLocks noGrp="1"/>
          </p:cNvSpPr>
          <p:nvPr>
            <p:ph type="sldNum" sz="quarter" idx="10"/>
          </p:nvPr>
        </p:nvSpPr>
        <p:spPr/>
        <p:txBody>
          <a:bodyPr/>
          <a:lstStyle/>
          <a:p>
            <a:fld id="{B4C789A2-DC03-457F-85F0-4B8DA0ADF6BB}" type="slidenum">
              <a:rPr lang="en-IE" smtClean="0"/>
              <a:pPr/>
              <a:t>5</a:t>
            </a:fld>
            <a:endParaRPr lang="en-I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6</a:t>
            </a:fld>
            <a:endParaRPr lang="en-I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10</a:t>
            </a:fld>
            <a:endParaRPr lang="en-I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11</a:t>
            </a:fld>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200" dirty="0" smtClean="0">
                <a:solidFill>
                  <a:srgbClr val="FF0000"/>
                </a:solidFill>
              </a:rPr>
              <a:t>This is about listening and introducing the topic of PMH  into the conversation.</a:t>
            </a:r>
          </a:p>
          <a:p>
            <a:endParaRPr lang="en-IE" dirty="0"/>
          </a:p>
        </p:txBody>
      </p:sp>
      <p:sp>
        <p:nvSpPr>
          <p:cNvPr id="4" name="Slide Number Placeholder 3"/>
          <p:cNvSpPr>
            <a:spLocks noGrp="1"/>
          </p:cNvSpPr>
          <p:nvPr>
            <p:ph type="sldNum" sz="quarter" idx="10"/>
          </p:nvPr>
        </p:nvSpPr>
        <p:spPr/>
        <p:txBody>
          <a:bodyPr/>
          <a:lstStyle/>
          <a:p>
            <a:fld id="{B4C789A2-DC03-457F-85F0-4B8DA0ADF6BB}" type="slidenum">
              <a:rPr lang="en-IE" smtClean="0"/>
              <a:pPr/>
              <a:t>12</a:t>
            </a:fld>
            <a:endParaRPr lang="en-I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Achieving......</a:t>
            </a:r>
            <a:endParaRPr lang="en-IE" dirty="0"/>
          </a:p>
        </p:txBody>
      </p:sp>
      <p:sp>
        <p:nvSpPr>
          <p:cNvPr id="4" name="Slide Number Placeholder 3"/>
          <p:cNvSpPr>
            <a:spLocks noGrp="1"/>
          </p:cNvSpPr>
          <p:nvPr>
            <p:ph type="sldNum" sz="quarter" idx="10"/>
          </p:nvPr>
        </p:nvSpPr>
        <p:spPr/>
        <p:txBody>
          <a:bodyPr/>
          <a:lstStyle/>
          <a:p>
            <a:fld id="{B4C789A2-DC03-457F-85F0-4B8DA0ADF6BB}" type="slidenum">
              <a:rPr lang="en-IE" smtClean="0"/>
              <a:pPr/>
              <a:t>13</a:t>
            </a:fld>
            <a:endParaRPr lang="en-I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14</a:t>
            </a:fld>
            <a:endParaRPr lang="en-I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4C789A2-DC03-457F-85F0-4B8DA0ADF6BB}" type="slidenum">
              <a:rPr lang="en-IE" smtClean="0"/>
              <a:pPr/>
              <a:t>15</a:t>
            </a:fld>
            <a:endParaRPr lang="en-I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75131A3-38B7-481E-81C4-13C10C95773B}" type="slidenum">
              <a:rPr lang="en-IE" smtClean="0"/>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75131A3-38B7-481E-81C4-13C10C95773B}" type="slidenum">
              <a:rPr lang="en-IE" smtClean="0"/>
              <a:pPr/>
              <a:t>‹#›</a:t>
            </a:fld>
            <a:endParaRPr lang="en-IE"/>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75131A3-38B7-481E-81C4-13C10C95773B}" type="slidenum">
              <a:rPr lang="en-IE" smtClean="0"/>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75131A3-38B7-481E-81C4-13C10C95773B}" type="slidenum">
              <a:rPr lang="en-IE" smtClean="0"/>
              <a:pPr/>
              <a:t>‹#›</a:t>
            </a:fld>
            <a:endParaRPr lang="en-IE"/>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F75131A3-38B7-481E-81C4-13C10C95773B}" type="slidenum">
              <a:rPr lang="en-IE" smtClean="0"/>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F75131A3-38B7-481E-81C4-13C10C95773B}" type="slidenum">
              <a:rPr lang="en-IE" smtClean="0"/>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F75131A3-38B7-481E-81C4-13C10C95773B}"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75131A3-38B7-481E-81C4-13C10C95773B}" type="slidenum">
              <a:rPr lang="en-IE" smtClean="0"/>
              <a:pPr/>
              <a:t>‹#›</a:t>
            </a:fld>
            <a:endParaRPr lang="en-IE"/>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75131A3-38B7-481E-81C4-13C10C95773B}" type="slidenum">
              <a:rPr lang="en-IE" smtClean="0"/>
              <a:pPr/>
              <a:t>‹#›</a:t>
            </a:fld>
            <a:endParaRPr lang="en-IE"/>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75131A3-38B7-481E-81C4-13C10C95773B}"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21D744E-5F34-4D71-AC9E-92D8346F71BF}" type="datetimeFigureOut">
              <a:rPr lang="en-IE" smtClean="0"/>
              <a:pPr/>
              <a:t>20/03/2015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75131A3-38B7-481E-81C4-13C10C95773B}" type="slidenum">
              <a:rPr lang="en-IE" smtClean="0"/>
              <a:pPr/>
              <a:t>‹#›</a:t>
            </a:fld>
            <a:endParaRPr lang="en-IE"/>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21D744E-5F34-4D71-AC9E-92D8346F71BF}" type="datetimeFigureOut">
              <a:rPr lang="en-IE" smtClean="0"/>
              <a:pPr/>
              <a:t>20/03/2015</a:t>
            </a:fld>
            <a:endParaRPr lang="en-IE"/>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IE"/>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75131A3-38B7-481E-81C4-13C10C95773B}" type="slidenum">
              <a:rPr lang="en-IE" smtClean="0"/>
              <a:pPr/>
              <a:t>‹#›</a:t>
            </a:fld>
            <a:endParaRPr lang="en-IE"/>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E" sz="3600" b="1" dirty="0" smtClean="0"/>
              <a:t>How Can Midwives Develop Their Support Skills for Women with Mental Health Needs During the Antenatal Period?</a:t>
            </a:r>
            <a:br>
              <a:rPr lang="en-IE" sz="3600" b="1" dirty="0" smtClean="0"/>
            </a:br>
            <a:r>
              <a:rPr lang="en-IE" b="1" dirty="0" smtClean="0"/>
              <a:t/>
            </a:r>
            <a:br>
              <a:rPr lang="en-IE" b="1" dirty="0" smtClean="0"/>
            </a:br>
            <a:r>
              <a:rPr lang="en-IE" b="1" dirty="0" smtClean="0"/>
              <a:t>An Action Research Study </a:t>
            </a:r>
            <a:endParaRPr lang="en-IE" b="1" dirty="0"/>
          </a:p>
        </p:txBody>
      </p:sp>
      <p:sp>
        <p:nvSpPr>
          <p:cNvPr id="3" name="Subtitle 2"/>
          <p:cNvSpPr>
            <a:spLocks noGrp="1"/>
          </p:cNvSpPr>
          <p:nvPr>
            <p:ph type="subTitle" idx="1"/>
          </p:nvPr>
        </p:nvSpPr>
        <p:spPr>
          <a:xfrm>
            <a:off x="1371600" y="3556000"/>
            <a:ext cx="6400800" cy="1961231"/>
          </a:xfrm>
        </p:spPr>
        <p:txBody>
          <a:bodyPr>
            <a:normAutofit lnSpcReduction="10000"/>
          </a:bodyPr>
          <a:lstStyle/>
          <a:p>
            <a:r>
              <a:rPr lang="en-IE" sz="2200" b="1" dirty="0" smtClean="0"/>
              <a:t>Ms Deirdre Madden</a:t>
            </a:r>
          </a:p>
          <a:p>
            <a:r>
              <a:rPr lang="en-IE" sz="2200" b="1" dirty="0" smtClean="0"/>
              <a:t>ANP Candidate in Perinatal Mental Health</a:t>
            </a:r>
          </a:p>
          <a:p>
            <a:r>
              <a:rPr lang="en-IE" sz="2200" dirty="0" smtClean="0"/>
              <a:t>&amp;</a:t>
            </a:r>
          </a:p>
          <a:p>
            <a:r>
              <a:rPr lang="en-IE" sz="2200" b="1" dirty="0" smtClean="0"/>
              <a:t>Dr Vivienne Brady, </a:t>
            </a:r>
            <a:r>
              <a:rPr lang="en-IE" sz="2200" b="1" dirty="0" smtClean="0">
                <a:solidFill>
                  <a:schemeClr val="bg1"/>
                </a:solidFill>
              </a:rPr>
              <a:t>Asst. Prof in Midwifery</a:t>
            </a:r>
            <a:r>
              <a:rPr lang="en-IE" sz="2200" b="1" dirty="0" smtClean="0"/>
              <a:t>, Trinity College Dublin</a:t>
            </a:r>
            <a:endParaRPr lang="en-IE" sz="2200" b="1" dirty="0"/>
          </a:p>
        </p:txBody>
      </p:sp>
      <p:pic>
        <p:nvPicPr>
          <p:cNvPr id="4" name="Picture 3"/>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251520" y="5589240"/>
            <a:ext cx="2808312" cy="1052736"/>
          </a:xfrm>
          <a:prstGeom prst="rect">
            <a:avLst/>
          </a:prstGeom>
          <a:extLst>
            <a:ext uri="{FAA26D3D-D897-4be2-8F04-BA451C77F1D7}">
              <ma14:placeholderFlag xmlns:lc="http://schemas.openxmlformats.org/drawingml/2006/lockedCanvas" xmlns:pic="http://schemas.openxmlformats.org/drawingml/2006/picture" xmlns:wpc="http://schemas.microsoft.com/office/word/2010/wordprocessingCanvas" xmlns:mc="http://schemas.openxmlformats.org/markup-compatibility/2006" xmlns:wp14="http://schemas.microsoft.com/office/word/2010/wordprocessingDrawing" xmlns:w14="http://schemas.microsoft.com/office/word/2010/wordml" xmlns:wpg="http://schemas.microsoft.com/office/word/2010/wordprocessingGroup" xmlns:wpi="http://schemas.microsoft.com/office/word/2010/wordprocessingInk"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ne="http://schemas.microsoft.com/office/word/2006/wordml" xmlns:wp="http://schemas.openxmlformats.org/drawingml/2006/wordprocessingDrawing" xmlns:m="http://schemas.openxmlformats.org/officeDocument/2006/math" xmlns:ve="http://schemas.openxmlformats.org/markup-compatibility/2006"/>
            </a:ext>
          </a:extLst>
        </p:spPr>
      </p:pic>
    </p:spTree>
    <p:extLst>
      <p:ext uri="{BB962C8B-B14F-4D97-AF65-F5344CB8AC3E}">
        <p14:creationId xmlns="" xmlns:p14="http://schemas.microsoft.com/office/powerpoint/2010/main" val="1766074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IE" sz="3200" b="1" dirty="0" smtClean="0"/>
              <a:t>WHAT IS PERINATAL MENTAL HEALTH?</a:t>
            </a:r>
            <a:endParaRPr lang="en-IE" sz="3200" b="1" dirty="0"/>
          </a:p>
        </p:txBody>
      </p:sp>
      <p:sp>
        <p:nvSpPr>
          <p:cNvPr id="8" name="Content Placeholder 7"/>
          <p:cNvSpPr>
            <a:spLocks noGrp="1"/>
          </p:cNvSpPr>
          <p:nvPr>
            <p:ph sz="quarter" idx="13"/>
          </p:nvPr>
        </p:nvSpPr>
        <p:spPr>
          <a:xfrm>
            <a:off x="611560" y="2132856"/>
            <a:ext cx="3822192" cy="4065632"/>
          </a:xfrm>
        </p:spPr>
        <p:txBody>
          <a:bodyPr>
            <a:normAutofit/>
          </a:bodyPr>
          <a:lstStyle/>
          <a:p>
            <a:r>
              <a:rPr lang="en-IE" sz="2800" dirty="0" smtClean="0">
                <a:solidFill>
                  <a:schemeClr val="accent2">
                    <a:lumMod val="75000"/>
                  </a:schemeClr>
                </a:solidFill>
              </a:rPr>
              <a:t>Perinatal Mental Health (PMH) is </a:t>
            </a:r>
            <a:r>
              <a:rPr lang="en-GB" sz="2800" dirty="0" smtClean="0">
                <a:solidFill>
                  <a:schemeClr val="accent2">
                    <a:lumMod val="75000"/>
                  </a:schemeClr>
                </a:solidFill>
              </a:rPr>
              <a:t>a term used to encompass mental health difficulties or mood disorders from conception to one year after birth </a:t>
            </a:r>
            <a:r>
              <a:rPr lang="en-GB" dirty="0" smtClean="0">
                <a:solidFill>
                  <a:schemeClr val="accent2">
                    <a:lumMod val="75000"/>
                  </a:schemeClr>
                </a:solidFill>
              </a:rPr>
              <a:t>(Austin</a:t>
            </a:r>
            <a:r>
              <a:rPr lang="en-GB" i="1" dirty="0" smtClean="0">
                <a:solidFill>
                  <a:schemeClr val="accent2">
                    <a:lumMod val="75000"/>
                  </a:schemeClr>
                </a:solidFill>
              </a:rPr>
              <a:t> et al.</a:t>
            </a:r>
            <a:r>
              <a:rPr lang="en-GB" dirty="0" smtClean="0">
                <a:solidFill>
                  <a:schemeClr val="accent2">
                    <a:lumMod val="75000"/>
                  </a:schemeClr>
                </a:solidFill>
              </a:rPr>
              <a:t> 2008). </a:t>
            </a:r>
            <a:endParaRPr lang="en-IE" dirty="0" smtClean="0">
              <a:solidFill>
                <a:schemeClr val="accent2">
                  <a:lumMod val="75000"/>
                </a:schemeClr>
              </a:solidFill>
            </a:endParaRPr>
          </a:p>
          <a:p>
            <a:endParaRPr lang="en-IE" sz="2800" dirty="0">
              <a:solidFill>
                <a:srgbClr val="FF0000"/>
              </a:solidFill>
            </a:endParaRPr>
          </a:p>
          <a:p>
            <a:endParaRPr lang="en-IE" dirty="0"/>
          </a:p>
        </p:txBody>
      </p:sp>
      <p:sp>
        <p:nvSpPr>
          <p:cNvPr id="4" name="Content Placeholder 3"/>
          <p:cNvSpPr>
            <a:spLocks noGrp="1"/>
          </p:cNvSpPr>
          <p:nvPr>
            <p:ph sz="quarter" idx="14"/>
          </p:nvPr>
        </p:nvSpPr>
        <p:spPr>
          <a:xfrm>
            <a:off x="4645152" y="2492896"/>
            <a:ext cx="3822192" cy="4176464"/>
          </a:xfrm>
        </p:spPr>
        <p:txBody>
          <a:bodyPr>
            <a:normAutofit lnSpcReduction="10000"/>
          </a:bodyPr>
          <a:lstStyle/>
          <a:p>
            <a:r>
              <a:rPr lang="en-IE" sz="2800" dirty="0" smtClean="0">
                <a:solidFill>
                  <a:schemeClr val="accent2">
                    <a:lumMod val="75000"/>
                  </a:schemeClr>
                </a:solidFill>
              </a:rPr>
              <a:t>It is Imperative that maternity staff can recognise women who are exhibiting PMH difficulties because  of the serious </a:t>
            </a:r>
            <a:r>
              <a:rPr lang="en-GB" sz="2800" dirty="0" smtClean="0">
                <a:solidFill>
                  <a:schemeClr val="accent2">
                    <a:lumMod val="75000"/>
                  </a:schemeClr>
                </a:solidFill>
              </a:rPr>
              <a:t>risk of relapse during pregnancy or </a:t>
            </a:r>
            <a:r>
              <a:rPr lang="en-GB" sz="2800" dirty="0" err="1" smtClean="0">
                <a:solidFill>
                  <a:schemeClr val="accent2">
                    <a:lumMod val="75000"/>
                  </a:schemeClr>
                </a:solidFill>
              </a:rPr>
              <a:t>postnatally</a:t>
            </a:r>
            <a:r>
              <a:rPr lang="en-GB" sz="2800" dirty="0" smtClean="0">
                <a:solidFill>
                  <a:schemeClr val="accent2">
                    <a:lumMod val="75000"/>
                  </a:schemeClr>
                </a:solidFill>
              </a:rPr>
              <a:t> </a:t>
            </a:r>
            <a:r>
              <a:rPr lang="en-GB" dirty="0" smtClean="0">
                <a:solidFill>
                  <a:schemeClr val="accent2">
                    <a:lumMod val="75000"/>
                  </a:schemeClr>
                </a:solidFill>
              </a:rPr>
              <a:t>(Robertson </a:t>
            </a:r>
            <a:r>
              <a:rPr lang="en-GB" i="1" dirty="0" smtClean="0">
                <a:solidFill>
                  <a:schemeClr val="accent2">
                    <a:lumMod val="75000"/>
                  </a:schemeClr>
                </a:solidFill>
              </a:rPr>
              <a:t>et al.</a:t>
            </a:r>
            <a:r>
              <a:rPr lang="en-GB" dirty="0" smtClean="0">
                <a:solidFill>
                  <a:schemeClr val="accent2">
                    <a:lumMod val="75000"/>
                  </a:schemeClr>
                </a:solidFill>
              </a:rPr>
              <a:t> 2005, CEMACE 2011).</a:t>
            </a:r>
            <a:endParaRPr lang="en-IE" dirty="0" smtClean="0">
              <a:solidFill>
                <a:schemeClr val="accent2">
                  <a:lumMod val="75000"/>
                </a:schemeClr>
              </a:solidFill>
            </a:endParaRPr>
          </a:p>
          <a:p>
            <a:endParaRPr lang="en-IE" dirty="0"/>
          </a:p>
        </p:txBody>
      </p:sp>
    </p:spTree>
    <p:extLst>
      <p:ext uri="{BB962C8B-B14F-4D97-AF65-F5344CB8AC3E}">
        <p14:creationId xmlns="" xmlns:p14="http://schemas.microsoft.com/office/powerpoint/2010/main" val="338060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2420888"/>
            <a:ext cx="8640959" cy="4248472"/>
          </a:xfrm>
        </p:spPr>
        <p:txBody>
          <a:bodyPr>
            <a:normAutofit/>
          </a:bodyPr>
          <a:lstStyle/>
          <a:p>
            <a:r>
              <a:rPr lang="en-IE" sz="2800" dirty="0" smtClean="0">
                <a:solidFill>
                  <a:schemeClr val="accent2">
                    <a:lumMod val="75000"/>
                  </a:schemeClr>
                </a:solidFill>
              </a:rPr>
              <a:t>Women with a diagnosis of PMH issues can have additional obstetric complications during pregnancy, delivery and after birth </a:t>
            </a:r>
          </a:p>
          <a:p>
            <a:pPr lvl="1"/>
            <a:r>
              <a:rPr lang="en-IE" sz="2400" dirty="0" smtClean="0">
                <a:solidFill>
                  <a:schemeClr val="accent2">
                    <a:lumMod val="75000"/>
                  </a:schemeClr>
                </a:solidFill>
              </a:rPr>
              <a:t>(Hauck et al. 2013).</a:t>
            </a:r>
          </a:p>
          <a:p>
            <a:endParaRPr lang="en-IE" sz="2800" dirty="0" smtClean="0">
              <a:solidFill>
                <a:schemeClr val="accent2">
                  <a:lumMod val="75000"/>
                </a:schemeClr>
              </a:solidFill>
            </a:endParaRPr>
          </a:p>
          <a:p>
            <a:r>
              <a:rPr lang="en-IE" sz="2800" dirty="0" smtClean="0">
                <a:solidFill>
                  <a:schemeClr val="accent2">
                    <a:lumMod val="75000"/>
                  </a:schemeClr>
                </a:solidFill>
              </a:rPr>
              <a:t>Detection of PMH difficulties are often overlooked within maternity services</a:t>
            </a:r>
          </a:p>
          <a:p>
            <a:pPr lvl="1"/>
            <a:r>
              <a:rPr lang="en-IE" sz="2400" dirty="0" smtClean="0">
                <a:solidFill>
                  <a:schemeClr val="accent2">
                    <a:lumMod val="75000"/>
                  </a:schemeClr>
                </a:solidFill>
              </a:rPr>
              <a:t>(</a:t>
            </a:r>
            <a:r>
              <a:rPr lang="en-IE" sz="2400" dirty="0" err="1" smtClean="0">
                <a:solidFill>
                  <a:schemeClr val="accent2">
                    <a:lumMod val="75000"/>
                  </a:schemeClr>
                </a:solidFill>
              </a:rPr>
              <a:t>Rothera</a:t>
            </a:r>
            <a:r>
              <a:rPr lang="en-IE" sz="2400" dirty="0" smtClean="0">
                <a:solidFill>
                  <a:schemeClr val="accent2">
                    <a:lumMod val="75000"/>
                  </a:schemeClr>
                </a:solidFill>
              </a:rPr>
              <a:t> &amp; Oates 2008, McAuliffe et al. 2011, </a:t>
            </a:r>
            <a:r>
              <a:rPr lang="en-IE" sz="2400" dirty="0" err="1" smtClean="0">
                <a:solidFill>
                  <a:schemeClr val="accent2">
                    <a:lumMod val="75000"/>
                  </a:schemeClr>
                </a:solidFill>
              </a:rPr>
              <a:t>Makregiorgos</a:t>
            </a:r>
            <a:r>
              <a:rPr lang="en-IE" sz="2400" dirty="0" smtClean="0">
                <a:solidFill>
                  <a:schemeClr val="accent2">
                    <a:lumMod val="75000"/>
                  </a:schemeClr>
                </a:solidFill>
              </a:rPr>
              <a:t> et al.2013, Austin et al. 2013, Glover 2014).</a:t>
            </a:r>
          </a:p>
          <a:p>
            <a:endParaRPr lang="en-IE" dirty="0"/>
          </a:p>
        </p:txBody>
      </p:sp>
      <p:sp>
        <p:nvSpPr>
          <p:cNvPr id="3" name="Title 2"/>
          <p:cNvSpPr>
            <a:spLocks noGrp="1"/>
          </p:cNvSpPr>
          <p:nvPr>
            <p:ph type="title"/>
          </p:nvPr>
        </p:nvSpPr>
        <p:spPr/>
        <p:txBody>
          <a:bodyPr/>
          <a:lstStyle/>
          <a:p>
            <a:r>
              <a:rPr lang="en-IE" b="1" dirty="0" smtClean="0"/>
              <a:t>Context and Background</a:t>
            </a:r>
            <a:endParaRPr lang="en-IE" b="1" dirty="0"/>
          </a:p>
        </p:txBody>
      </p:sp>
    </p:spTree>
    <p:extLst>
      <p:ext uri="{BB962C8B-B14F-4D97-AF65-F5344CB8AC3E}">
        <p14:creationId xmlns="" xmlns:p14="http://schemas.microsoft.com/office/powerpoint/2010/main" val="1703312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16832"/>
            <a:ext cx="7408333" cy="4392488"/>
          </a:xfrm>
        </p:spPr>
        <p:txBody>
          <a:bodyPr>
            <a:normAutofit lnSpcReduction="10000"/>
          </a:bodyPr>
          <a:lstStyle/>
          <a:p>
            <a:pPr>
              <a:buNone/>
            </a:pPr>
            <a:r>
              <a:rPr lang="en-IE" sz="2800" b="1" dirty="0" smtClean="0">
                <a:solidFill>
                  <a:schemeClr val="accent2">
                    <a:lumMod val="75000"/>
                  </a:schemeClr>
                </a:solidFill>
              </a:rPr>
              <a:t>Setting:</a:t>
            </a:r>
          </a:p>
          <a:p>
            <a:r>
              <a:rPr lang="en-IE" sz="2800" dirty="0" smtClean="0">
                <a:solidFill>
                  <a:schemeClr val="accent2">
                    <a:lumMod val="75000"/>
                  </a:schemeClr>
                </a:solidFill>
              </a:rPr>
              <a:t>A tertiary maternity hospital with access to a specialised PMH team</a:t>
            </a:r>
          </a:p>
          <a:p>
            <a:r>
              <a:rPr lang="en-IE" sz="2800" dirty="0" smtClean="0">
                <a:solidFill>
                  <a:schemeClr val="accent2">
                    <a:lumMod val="75000"/>
                  </a:schemeClr>
                </a:solidFill>
              </a:rPr>
              <a:t>&gt; 500 New referrals to the PMH service by MDT, community services  and primary care annually</a:t>
            </a:r>
          </a:p>
          <a:p>
            <a:r>
              <a:rPr lang="en-IE" sz="2800" dirty="0" smtClean="0">
                <a:solidFill>
                  <a:schemeClr val="accent2">
                    <a:lumMod val="75000"/>
                  </a:schemeClr>
                </a:solidFill>
              </a:rPr>
              <a:t>Did Not Attend (DNA) rate to the PMH service was approximately 19%</a:t>
            </a:r>
          </a:p>
          <a:p>
            <a:r>
              <a:rPr lang="en-IE" sz="2800" dirty="0" smtClean="0">
                <a:solidFill>
                  <a:schemeClr val="accent2">
                    <a:lumMod val="75000"/>
                  </a:schemeClr>
                </a:solidFill>
              </a:rPr>
              <a:t>No National guidelines on the detection of PMH difficulties</a:t>
            </a:r>
          </a:p>
          <a:p>
            <a:pPr marL="0" indent="0">
              <a:buNone/>
            </a:pPr>
            <a:endParaRPr lang="en-IE" dirty="0"/>
          </a:p>
        </p:txBody>
      </p:sp>
      <p:sp>
        <p:nvSpPr>
          <p:cNvPr id="3" name="Title 2"/>
          <p:cNvSpPr>
            <a:spLocks noGrp="1"/>
          </p:cNvSpPr>
          <p:nvPr>
            <p:ph type="title"/>
          </p:nvPr>
        </p:nvSpPr>
        <p:spPr/>
        <p:txBody>
          <a:bodyPr/>
          <a:lstStyle/>
          <a:p>
            <a:r>
              <a:rPr lang="en-IE" b="1" dirty="0" smtClean="0"/>
              <a:t>Context and Background</a:t>
            </a:r>
            <a:endParaRPr lang="en-IE" b="1" dirty="0"/>
          </a:p>
        </p:txBody>
      </p:sp>
    </p:spTree>
    <p:extLst>
      <p:ext uri="{BB962C8B-B14F-4D97-AF65-F5344CB8AC3E}">
        <p14:creationId xmlns="" xmlns:p14="http://schemas.microsoft.com/office/powerpoint/2010/main" val="1259578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92896"/>
            <a:ext cx="7408333" cy="3633267"/>
          </a:xfrm>
        </p:spPr>
        <p:txBody>
          <a:bodyPr>
            <a:normAutofit/>
          </a:bodyPr>
          <a:lstStyle/>
          <a:p>
            <a:r>
              <a:rPr lang="en-IE" sz="2800" dirty="0" smtClean="0">
                <a:solidFill>
                  <a:schemeClr val="accent2">
                    <a:lumMod val="75000"/>
                  </a:schemeClr>
                </a:solidFill>
              </a:rPr>
              <a:t>PMH difficulties can emerge for the first time during pregnancy and childbirth, as well as significant risk of relapse in women with severe MH difficulties</a:t>
            </a:r>
          </a:p>
          <a:p>
            <a:r>
              <a:rPr lang="en-IE" sz="2800" dirty="0" smtClean="0">
                <a:solidFill>
                  <a:schemeClr val="accent2">
                    <a:lumMod val="75000"/>
                  </a:schemeClr>
                </a:solidFill>
              </a:rPr>
              <a:t>Knowing when and who to refer to PMH services is an essential skill that is necessary to mobilise appropriate support for women</a:t>
            </a:r>
            <a:endParaRPr lang="en-IE" sz="2800" dirty="0">
              <a:solidFill>
                <a:schemeClr val="accent2">
                  <a:lumMod val="75000"/>
                </a:schemeClr>
              </a:solidFill>
            </a:endParaRPr>
          </a:p>
        </p:txBody>
      </p:sp>
      <p:sp>
        <p:nvSpPr>
          <p:cNvPr id="3" name="Title 2"/>
          <p:cNvSpPr>
            <a:spLocks noGrp="1"/>
          </p:cNvSpPr>
          <p:nvPr>
            <p:ph type="title"/>
          </p:nvPr>
        </p:nvSpPr>
        <p:spPr/>
        <p:txBody>
          <a:bodyPr/>
          <a:lstStyle/>
          <a:p>
            <a:r>
              <a:rPr lang="en-IE" b="1" dirty="0" smtClean="0"/>
              <a:t>Rationale</a:t>
            </a:r>
            <a:endParaRPr lang="en-IE" b="1" dirty="0"/>
          </a:p>
        </p:txBody>
      </p:sp>
    </p:spTree>
    <p:extLst>
      <p:ext uri="{BB962C8B-B14F-4D97-AF65-F5344CB8AC3E}">
        <p14:creationId xmlns="" xmlns:p14="http://schemas.microsoft.com/office/powerpoint/2010/main" val="3308914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72067" y="2492896"/>
            <a:ext cx="7408333" cy="3633267"/>
          </a:xfrm>
        </p:spPr>
        <p:txBody>
          <a:bodyPr>
            <a:normAutofit/>
          </a:bodyPr>
          <a:lstStyle/>
          <a:p>
            <a:r>
              <a:rPr lang="en-IE" dirty="0" smtClean="0">
                <a:solidFill>
                  <a:schemeClr val="accent2">
                    <a:lumMod val="75000"/>
                  </a:schemeClr>
                </a:solidFill>
              </a:rPr>
              <a:t>To discover how midwives currently care for women with PMH needs in one organisation</a:t>
            </a:r>
          </a:p>
          <a:p>
            <a:r>
              <a:rPr lang="en-IE" dirty="0" smtClean="0">
                <a:solidFill>
                  <a:schemeClr val="accent2">
                    <a:lumMod val="75000"/>
                  </a:schemeClr>
                </a:solidFill>
              </a:rPr>
              <a:t>To develop midwives’ self-identified and expressed needs in supporting women with PMH needs during pregnancy</a:t>
            </a:r>
          </a:p>
          <a:p>
            <a:r>
              <a:rPr lang="en-IE" dirty="0" smtClean="0">
                <a:solidFill>
                  <a:schemeClr val="accent2">
                    <a:lumMod val="75000"/>
                  </a:schemeClr>
                </a:solidFill>
              </a:rPr>
              <a:t>To create a communicative space for midwives to come together to discuss their needs, by creating dialogue about the care midwives offer women with PMH needs</a:t>
            </a:r>
            <a:endParaRPr lang="en-IE" dirty="0">
              <a:solidFill>
                <a:schemeClr val="accent2">
                  <a:lumMod val="75000"/>
                </a:schemeClr>
              </a:solidFill>
            </a:endParaRPr>
          </a:p>
        </p:txBody>
      </p:sp>
      <p:sp>
        <p:nvSpPr>
          <p:cNvPr id="3" name="Title 2"/>
          <p:cNvSpPr>
            <a:spLocks noGrp="1"/>
          </p:cNvSpPr>
          <p:nvPr>
            <p:ph type="title"/>
          </p:nvPr>
        </p:nvSpPr>
        <p:spPr/>
        <p:txBody>
          <a:bodyPr/>
          <a:lstStyle/>
          <a:p>
            <a:r>
              <a:rPr lang="en-IE" b="1" dirty="0" smtClean="0"/>
              <a:t>Aim</a:t>
            </a:r>
            <a:endParaRPr lang="en-IE" b="1" dirty="0"/>
          </a:p>
        </p:txBody>
      </p:sp>
    </p:spTree>
    <p:extLst>
      <p:ext uri="{BB962C8B-B14F-4D97-AF65-F5344CB8AC3E}">
        <p14:creationId xmlns="" xmlns:p14="http://schemas.microsoft.com/office/powerpoint/2010/main" val="2955424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2339752" y="548680"/>
          <a:ext cx="6804248"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p:cNvSpPr>
            <a:spLocks noGrp="1"/>
          </p:cNvSpPr>
          <p:nvPr>
            <p:ph type="title"/>
          </p:nvPr>
        </p:nvSpPr>
        <p:spPr>
          <a:xfrm>
            <a:off x="457200" y="0"/>
            <a:ext cx="8229600" cy="980728"/>
          </a:xfrm>
        </p:spPr>
        <p:txBody>
          <a:bodyPr>
            <a:normAutofit/>
          </a:bodyPr>
          <a:lstStyle/>
          <a:p>
            <a:r>
              <a:rPr lang="en-IE" sz="4800" b="1" dirty="0" smtClean="0"/>
              <a:t>OBJECTIVE</a:t>
            </a:r>
            <a:endParaRPr lang="en-IE" sz="4800" b="1" dirty="0"/>
          </a:p>
        </p:txBody>
      </p:sp>
      <p:sp>
        <p:nvSpPr>
          <p:cNvPr id="4" name="TextBox 3"/>
          <p:cNvSpPr txBox="1"/>
          <p:nvPr/>
        </p:nvSpPr>
        <p:spPr>
          <a:xfrm>
            <a:off x="323528" y="4581128"/>
            <a:ext cx="2880320" cy="430887"/>
          </a:xfrm>
          <a:prstGeom prst="rect">
            <a:avLst/>
          </a:prstGeom>
          <a:noFill/>
        </p:spPr>
        <p:txBody>
          <a:bodyPr wrap="square" rtlCol="0">
            <a:spAutoFit/>
          </a:bodyPr>
          <a:lstStyle/>
          <a:p>
            <a:pPr algn="r"/>
            <a:r>
              <a:rPr lang="en-IE" sz="2200" dirty="0" smtClean="0">
                <a:solidFill>
                  <a:schemeClr val="accent4">
                    <a:lumMod val="75000"/>
                  </a:schemeClr>
                </a:solidFill>
                <a:sym typeface="Wingdings"/>
              </a:rPr>
              <a:t></a:t>
            </a:r>
            <a:r>
              <a:rPr lang="en-IE" sz="2200" dirty="0" smtClean="0">
                <a:sym typeface="Wingdings"/>
              </a:rPr>
              <a:t> </a:t>
            </a:r>
            <a:r>
              <a:rPr lang="en-IE" sz="2000" dirty="0" smtClean="0"/>
              <a:t>Develop Action Plan</a:t>
            </a:r>
            <a:endParaRPr lang="en-IE" sz="2000" dirty="0"/>
          </a:p>
        </p:txBody>
      </p:sp>
      <p:sp>
        <p:nvSpPr>
          <p:cNvPr id="6" name="TextBox 5"/>
          <p:cNvSpPr txBox="1"/>
          <p:nvPr/>
        </p:nvSpPr>
        <p:spPr>
          <a:xfrm>
            <a:off x="-108520" y="3212976"/>
            <a:ext cx="2952328" cy="400110"/>
          </a:xfrm>
          <a:prstGeom prst="rect">
            <a:avLst/>
          </a:prstGeom>
          <a:noFill/>
        </p:spPr>
        <p:txBody>
          <a:bodyPr wrap="square" rtlCol="0">
            <a:spAutoFit/>
          </a:bodyPr>
          <a:lstStyle/>
          <a:p>
            <a:pPr algn="r"/>
            <a:r>
              <a:rPr lang="en-IE" sz="2000" dirty="0" smtClean="0">
                <a:solidFill>
                  <a:schemeClr val="accent5">
                    <a:lumMod val="75000"/>
                  </a:schemeClr>
                </a:solidFill>
                <a:sym typeface="Wingdings"/>
              </a:rPr>
              <a:t></a:t>
            </a:r>
            <a:r>
              <a:rPr lang="en-IE" sz="2000" dirty="0" smtClean="0">
                <a:sym typeface="Wingdings"/>
              </a:rPr>
              <a:t> </a:t>
            </a:r>
            <a:r>
              <a:rPr lang="en-IE" sz="2000" dirty="0" smtClean="0"/>
              <a:t>Implement Action Plan</a:t>
            </a:r>
            <a:endParaRPr lang="en-IE" sz="2000" dirty="0"/>
          </a:p>
        </p:txBody>
      </p:sp>
      <p:sp>
        <p:nvSpPr>
          <p:cNvPr id="8" name="TextBox 7"/>
          <p:cNvSpPr txBox="1"/>
          <p:nvPr/>
        </p:nvSpPr>
        <p:spPr>
          <a:xfrm>
            <a:off x="-324544" y="1988840"/>
            <a:ext cx="3672408" cy="430887"/>
          </a:xfrm>
          <a:prstGeom prst="rect">
            <a:avLst/>
          </a:prstGeom>
          <a:noFill/>
          <a:ln>
            <a:noFill/>
          </a:ln>
        </p:spPr>
        <p:txBody>
          <a:bodyPr wrap="square" rtlCol="0">
            <a:spAutoFit/>
          </a:bodyPr>
          <a:lstStyle/>
          <a:p>
            <a:pPr algn="r"/>
            <a:r>
              <a:rPr lang="en-IE" sz="2200" dirty="0" smtClean="0">
                <a:solidFill>
                  <a:schemeClr val="tx2">
                    <a:lumMod val="60000"/>
                    <a:lumOff val="40000"/>
                  </a:schemeClr>
                </a:solidFill>
                <a:sym typeface="Wingdings"/>
              </a:rPr>
              <a:t></a:t>
            </a:r>
            <a:r>
              <a:rPr lang="en-IE" sz="2200" dirty="0" smtClean="0">
                <a:solidFill>
                  <a:schemeClr val="accent2">
                    <a:lumMod val="75000"/>
                  </a:schemeClr>
                </a:solidFill>
                <a:sym typeface="Wingdings"/>
              </a:rPr>
              <a:t> </a:t>
            </a:r>
            <a:r>
              <a:rPr lang="en-IE" sz="2000" dirty="0" smtClean="0"/>
              <a:t>Evaluate Action Plan</a:t>
            </a:r>
            <a:endParaRPr lang="en-IE" sz="2000" dirty="0"/>
          </a:p>
        </p:txBody>
      </p:sp>
      <p:sp>
        <p:nvSpPr>
          <p:cNvPr id="9" name="TextBox 8"/>
          <p:cNvSpPr txBox="1"/>
          <p:nvPr/>
        </p:nvSpPr>
        <p:spPr>
          <a:xfrm>
            <a:off x="2123728" y="1124744"/>
            <a:ext cx="4824536" cy="492443"/>
          </a:xfrm>
          <a:prstGeom prst="rect">
            <a:avLst/>
          </a:prstGeom>
          <a:noFill/>
        </p:spPr>
        <p:txBody>
          <a:bodyPr wrap="square" rtlCol="0">
            <a:spAutoFit/>
          </a:bodyPr>
          <a:lstStyle/>
          <a:p>
            <a:r>
              <a:rPr lang="en-IE" sz="2600" b="1" dirty="0" smtClean="0"/>
              <a:t>MIDWIVES CAME TOGETHER TO</a:t>
            </a:r>
            <a:endParaRPr lang="en-IE" sz="2600" b="1" dirty="0"/>
          </a:p>
        </p:txBody>
      </p:sp>
      <p:sp>
        <p:nvSpPr>
          <p:cNvPr id="10" name="TextBox 9"/>
          <p:cNvSpPr txBox="1"/>
          <p:nvPr/>
        </p:nvSpPr>
        <p:spPr>
          <a:xfrm>
            <a:off x="467544" y="5517232"/>
            <a:ext cx="8064896" cy="830997"/>
          </a:xfrm>
          <a:prstGeom prst="rect">
            <a:avLst/>
          </a:prstGeom>
          <a:noFill/>
        </p:spPr>
        <p:txBody>
          <a:bodyPr wrap="square" rtlCol="0">
            <a:spAutoFit/>
          </a:bodyPr>
          <a:lstStyle/>
          <a:p>
            <a:r>
              <a:rPr lang="en-IE" sz="2400" b="1" dirty="0" smtClean="0"/>
              <a:t>Relating to care they provide for women with PMH needs                                       during pregnancy</a:t>
            </a:r>
            <a:endParaRPr lang="en-IE"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338138"/>
            <a:ext cx="8229600" cy="569912"/>
          </a:xfrm>
        </p:spPr>
        <p:txBody>
          <a:bodyPr>
            <a:normAutofit fontScale="90000"/>
          </a:bodyPr>
          <a:lstStyle/>
          <a:p>
            <a:r>
              <a:rPr lang="en-IE" b="1" dirty="0" smtClean="0"/>
              <a:t>      METHODOLOGY</a:t>
            </a:r>
            <a:endParaRPr lang="en-IE" b="1" dirty="0"/>
          </a:p>
        </p:txBody>
      </p:sp>
      <p:sp>
        <p:nvSpPr>
          <p:cNvPr id="4" name="TextBox 3"/>
          <p:cNvSpPr txBox="1"/>
          <p:nvPr/>
        </p:nvSpPr>
        <p:spPr>
          <a:xfrm>
            <a:off x="1547664" y="1052736"/>
            <a:ext cx="6408712"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IE" b="1" dirty="0" smtClean="0">
                <a:solidFill>
                  <a:schemeClr val="tx1"/>
                </a:solidFill>
              </a:rPr>
              <a:t>CONSTRUCT:</a:t>
            </a:r>
          </a:p>
          <a:p>
            <a:r>
              <a:rPr lang="en-IE" b="1" dirty="0" smtClean="0">
                <a:solidFill>
                  <a:schemeClr val="tx1"/>
                </a:solidFill>
              </a:rPr>
              <a:t>Group came together to discuss:</a:t>
            </a:r>
          </a:p>
          <a:p>
            <a:pPr>
              <a:buFont typeface="Wingdings" pitchFamily="2" charset="2"/>
              <a:buChar char="§"/>
            </a:pPr>
            <a:r>
              <a:rPr lang="en-IE" dirty="0" smtClean="0">
                <a:solidFill>
                  <a:schemeClr val="tx1"/>
                </a:solidFill>
              </a:rPr>
              <a:t>Meaning of mental health;</a:t>
            </a:r>
          </a:p>
          <a:p>
            <a:pPr>
              <a:buFont typeface="Wingdings" pitchFamily="2" charset="2"/>
              <a:buChar char="§"/>
            </a:pPr>
            <a:r>
              <a:rPr lang="en-IE" dirty="0" smtClean="0">
                <a:solidFill>
                  <a:schemeClr val="tx1"/>
                </a:solidFill>
              </a:rPr>
              <a:t>Engage in dialogue about:</a:t>
            </a:r>
          </a:p>
          <a:p>
            <a:pPr marL="182563" lvl="1">
              <a:buFont typeface="Wingdings" pitchFamily="2" charset="2"/>
              <a:buChar char="Ø"/>
            </a:pPr>
            <a:r>
              <a:rPr lang="en-IE" dirty="0" smtClean="0">
                <a:solidFill>
                  <a:schemeClr val="tx1"/>
                </a:solidFill>
              </a:rPr>
              <a:t>How they currently care for women with PMH needs, and</a:t>
            </a:r>
          </a:p>
          <a:p>
            <a:pPr marL="182563" lvl="1">
              <a:buFont typeface="Wingdings" pitchFamily="2" charset="2"/>
              <a:buChar char="Ø"/>
            </a:pPr>
            <a:r>
              <a:rPr lang="en-IE" dirty="0" smtClean="0">
                <a:solidFill>
                  <a:schemeClr val="tx1"/>
                </a:solidFill>
              </a:rPr>
              <a:t>How they can develop their support skills in caring for women with PMH needs</a:t>
            </a:r>
            <a:endParaRPr lang="en-IE" dirty="0">
              <a:solidFill>
                <a:schemeClr val="tx1"/>
              </a:solidFill>
            </a:endParaRPr>
          </a:p>
        </p:txBody>
      </p:sp>
      <p:sp>
        <p:nvSpPr>
          <p:cNvPr id="5" name="TextBox 4"/>
          <p:cNvSpPr txBox="1"/>
          <p:nvPr/>
        </p:nvSpPr>
        <p:spPr>
          <a:xfrm>
            <a:off x="323528" y="3212976"/>
            <a:ext cx="3600400"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IE" b="1" dirty="0" smtClean="0">
                <a:solidFill>
                  <a:schemeClr val="tx1"/>
                </a:solidFill>
              </a:rPr>
              <a:t>EVALUATE ACTION</a:t>
            </a:r>
            <a:r>
              <a:rPr lang="en-IE" dirty="0" smtClean="0">
                <a:solidFill>
                  <a:schemeClr val="tx1"/>
                </a:solidFill>
              </a:rPr>
              <a:t>:</a:t>
            </a:r>
          </a:p>
          <a:p>
            <a:r>
              <a:rPr lang="en-IE" dirty="0" smtClean="0">
                <a:solidFill>
                  <a:schemeClr val="tx1"/>
                </a:solidFill>
              </a:rPr>
              <a:t>Group found:</a:t>
            </a:r>
          </a:p>
          <a:p>
            <a:pPr>
              <a:buFont typeface="Wingdings" pitchFamily="2" charset="2"/>
              <a:buChar char="§"/>
            </a:pPr>
            <a:r>
              <a:rPr lang="en-IE" dirty="0" smtClean="0">
                <a:solidFill>
                  <a:schemeClr val="tx1"/>
                </a:solidFill>
              </a:rPr>
              <a:t>Meeting was beneficial</a:t>
            </a:r>
          </a:p>
          <a:p>
            <a:pPr>
              <a:buFont typeface="Wingdings" pitchFamily="2" charset="2"/>
              <a:buChar char="§"/>
            </a:pPr>
            <a:r>
              <a:rPr lang="en-IE" dirty="0" smtClean="0">
                <a:solidFill>
                  <a:schemeClr val="tx1"/>
                </a:solidFill>
              </a:rPr>
              <a:t>Discussed positives of meeting</a:t>
            </a:r>
          </a:p>
          <a:p>
            <a:pPr>
              <a:buFont typeface="Wingdings" pitchFamily="2" charset="2"/>
              <a:buChar char="§"/>
            </a:pPr>
            <a:r>
              <a:rPr lang="en-IE" dirty="0" smtClean="0">
                <a:solidFill>
                  <a:schemeClr val="tx1"/>
                </a:solidFill>
              </a:rPr>
              <a:t>Agreed the action</a:t>
            </a:r>
          </a:p>
          <a:p>
            <a:pPr>
              <a:buFont typeface="Wingdings" pitchFamily="2" charset="2"/>
              <a:buChar char="§"/>
            </a:pPr>
            <a:r>
              <a:rPr lang="en-IE" dirty="0" smtClean="0">
                <a:solidFill>
                  <a:schemeClr val="tx1"/>
                </a:solidFill>
              </a:rPr>
              <a:t>Agreed to meet again</a:t>
            </a:r>
            <a:endParaRPr lang="en-IE" dirty="0">
              <a:solidFill>
                <a:schemeClr val="tx1"/>
              </a:solidFill>
            </a:endParaRPr>
          </a:p>
        </p:txBody>
      </p:sp>
      <p:sp>
        <p:nvSpPr>
          <p:cNvPr id="6" name="TextBox 5"/>
          <p:cNvSpPr txBox="1"/>
          <p:nvPr/>
        </p:nvSpPr>
        <p:spPr>
          <a:xfrm>
            <a:off x="5076056" y="3356992"/>
            <a:ext cx="3672408"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IE" b="1" dirty="0" smtClean="0">
                <a:solidFill>
                  <a:schemeClr val="tx1"/>
                </a:solidFill>
              </a:rPr>
              <a:t>PLAN ACTION:</a:t>
            </a:r>
          </a:p>
          <a:p>
            <a:r>
              <a:rPr lang="en-IE" dirty="0" smtClean="0">
                <a:solidFill>
                  <a:schemeClr val="tx1"/>
                </a:solidFill>
              </a:rPr>
              <a:t>Group identified uncertainty about:</a:t>
            </a:r>
          </a:p>
          <a:p>
            <a:pPr>
              <a:buFont typeface="Wingdings" pitchFamily="2" charset="2"/>
              <a:buChar char="§"/>
            </a:pPr>
            <a:r>
              <a:rPr lang="en-IE" dirty="0" smtClean="0">
                <a:solidFill>
                  <a:schemeClr val="tx1"/>
                </a:solidFill>
              </a:rPr>
              <a:t>When to refer (decision making)</a:t>
            </a:r>
          </a:p>
          <a:p>
            <a:pPr>
              <a:buFont typeface="Wingdings" pitchFamily="2" charset="2"/>
              <a:buChar char="§"/>
            </a:pPr>
            <a:r>
              <a:rPr lang="en-IE" dirty="0" smtClean="0">
                <a:solidFill>
                  <a:schemeClr val="tx1"/>
                </a:solidFill>
              </a:rPr>
              <a:t>What questions to ask (screening)</a:t>
            </a:r>
          </a:p>
          <a:p>
            <a:pPr>
              <a:buFont typeface="Wingdings" pitchFamily="2" charset="2"/>
              <a:buChar char="§"/>
            </a:pPr>
            <a:r>
              <a:rPr lang="en-IE" dirty="0" smtClean="0">
                <a:solidFill>
                  <a:schemeClr val="tx1"/>
                </a:solidFill>
              </a:rPr>
              <a:t>What to look out for (education)</a:t>
            </a:r>
          </a:p>
          <a:p>
            <a:pPr>
              <a:buFont typeface="Wingdings" pitchFamily="2" charset="2"/>
              <a:buChar char="§"/>
            </a:pPr>
            <a:endParaRPr lang="en-IE" dirty="0"/>
          </a:p>
        </p:txBody>
      </p:sp>
      <p:sp>
        <p:nvSpPr>
          <p:cNvPr id="7" name="TextBox 6"/>
          <p:cNvSpPr txBox="1"/>
          <p:nvPr/>
        </p:nvSpPr>
        <p:spPr>
          <a:xfrm>
            <a:off x="2627784" y="5157192"/>
            <a:ext cx="3672408"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IE" b="1" dirty="0" smtClean="0">
                <a:solidFill>
                  <a:schemeClr val="tx1"/>
                </a:solidFill>
              </a:rPr>
              <a:t>TAKE ACTION</a:t>
            </a:r>
            <a:r>
              <a:rPr lang="en-IE" dirty="0" smtClean="0">
                <a:solidFill>
                  <a:schemeClr val="tx1"/>
                </a:solidFill>
              </a:rPr>
              <a:t>:</a:t>
            </a:r>
          </a:p>
          <a:p>
            <a:r>
              <a:rPr lang="en-IE" dirty="0" smtClean="0">
                <a:solidFill>
                  <a:schemeClr val="tx1"/>
                </a:solidFill>
              </a:rPr>
              <a:t>Group Agreed:</a:t>
            </a:r>
          </a:p>
          <a:p>
            <a:pPr>
              <a:buFont typeface="Wingdings" pitchFamily="2" charset="2"/>
              <a:buChar char="§"/>
            </a:pPr>
            <a:r>
              <a:rPr lang="en-IE" dirty="0" smtClean="0">
                <a:solidFill>
                  <a:schemeClr val="tx1"/>
                </a:solidFill>
              </a:rPr>
              <a:t>Algorithm was required (Pathway)</a:t>
            </a:r>
          </a:p>
          <a:p>
            <a:pPr>
              <a:buFont typeface="Wingdings" pitchFamily="2" charset="2"/>
              <a:buChar char="§"/>
            </a:pPr>
            <a:r>
              <a:rPr lang="en-IE" dirty="0" smtClean="0">
                <a:solidFill>
                  <a:schemeClr val="tx1"/>
                </a:solidFill>
              </a:rPr>
              <a:t>Education on symptoms of PMH</a:t>
            </a:r>
          </a:p>
          <a:p>
            <a:pPr>
              <a:buFont typeface="Wingdings" pitchFamily="2" charset="2"/>
              <a:buChar char="§"/>
            </a:pPr>
            <a:r>
              <a:rPr lang="en-IE" dirty="0" smtClean="0">
                <a:solidFill>
                  <a:schemeClr val="tx1"/>
                </a:solidFill>
              </a:rPr>
              <a:t>Open questions</a:t>
            </a:r>
          </a:p>
        </p:txBody>
      </p:sp>
      <p:sp>
        <p:nvSpPr>
          <p:cNvPr id="8" name="Curved Left Arrow 7"/>
          <p:cNvSpPr/>
          <p:nvPr/>
        </p:nvSpPr>
        <p:spPr>
          <a:xfrm>
            <a:off x="7956376" y="1268760"/>
            <a:ext cx="936104" cy="2304256"/>
          </a:xfrm>
          <a:prstGeom prst="curvedLeftArrow">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9" name="Curved Left Arrow 8"/>
          <p:cNvSpPr/>
          <p:nvPr/>
        </p:nvSpPr>
        <p:spPr>
          <a:xfrm rot="3325916">
            <a:off x="6874871" y="5006390"/>
            <a:ext cx="885584" cy="2035927"/>
          </a:xfrm>
          <a:prstGeom prst="curvedLeftArrow">
            <a:avLst>
              <a:gd name="adj1" fmla="val 13248"/>
              <a:gd name="adj2" fmla="val 50000"/>
              <a:gd name="adj3" fmla="val 25000"/>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0" name="Curved Left Arrow 9"/>
          <p:cNvSpPr/>
          <p:nvPr/>
        </p:nvSpPr>
        <p:spPr>
          <a:xfrm rot="7679327">
            <a:off x="1130931" y="4970574"/>
            <a:ext cx="833464" cy="1930027"/>
          </a:xfrm>
          <a:prstGeom prst="curvedLeftArrow">
            <a:avLst>
              <a:gd name="adj1" fmla="val 17925"/>
              <a:gd name="adj2" fmla="val 50000"/>
              <a:gd name="adj3" fmla="val 25000"/>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1" name="Curved Left Arrow 10"/>
          <p:cNvSpPr/>
          <p:nvPr/>
        </p:nvSpPr>
        <p:spPr>
          <a:xfrm rot="11471871">
            <a:off x="430345" y="981323"/>
            <a:ext cx="968845" cy="2255536"/>
          </a:xfrm>
          <a:prstGeom prst="curvedLeftArrow">
            <a:avLst>
              <a:gd name="adj1" fmla="val 13248"/>
              <a:gd name="adj2" fmla="val 50000"/>
              <a:gd name="adj3" fmla="val 25000"/>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348880"/>
            <a:ext cx="7408333" cy="3777283"/>
          </a:xfrm>
        </p:spPr>
        <p:txBody>
          <a:bodyPr>
            <a:normAutofit fontScale="92500"/>
          </a:bodyPr>
          <a:lstStyle/>
          <a:p>
            <a:pPr>
              <a:buNone/>
            </a:pPr>
            <a:r>
              <a:rPr lang="en-IE" sz="2800" b="1" dirty="0" smtClean="0">
                <a:solidFill>
                  <a:schemeClr val="accent2">
                    <a:lumMod val="75000"/>
                  </a:schemeClr>
                </a:solidFill>
              </a:rPr>
              <a:t>The Action Plan consisted of :</a:t>
            </a:r>
          </a:p>
          <a:p>
            <a:pPr marL="457200" indent="-457200">
              <a:buFont typeface="+mj-lt"/>
              <a:buAutoNum type="arabicPeriod"/>
            </a:pPr>
            <a:r>
              <a:rPr lang="en-IE" sz="2800" dirty="0" smtClean="0">
                <a:solidFill>
                  <a:schemeClr val="accent2">
                    <a:lumMod val="75000"/>
                  </a:schemeClr>
                </a:solidFill>
              </a:rPr>
              <a:t>An algorithm was designed</a:t>
            </a:r>
          </a:p>
          <a:p>
            <a:pPr marL="457200" indent="-457200">
              <a:buFont typeface="+mj-lt"/>
              <a:buAutoNum type="arabicPeriod"/>
            </a:pPr>
            <a:r>
              <a:rPr lang="en-IE" sz="2800" dirty="0" smtClean="0">
                <a:solidFill>
                  <a:schemeClr val="accent2">
                    <a:lumMod val="75000"/>
                  </a:schemeClr>
                </a:solidFill>
              </a:rPr>
              <a:t>A referral Pathway was designed to the PMH service</a:t>
            </a:r>
          </a:p>
          <a:p>
            <a:pPr marL="457200" indent="-457200">
              <a:buFont typeface="+mj-lt"/>
              <a:buAutoNum type="arabicPeriod"/>
            </a:pPr>
            <a:r>
              <a:rPr lang="en-IE" sz="2800" dirty="0" smtClean="0">
                <a:solidFill>
                  <a:schemeClr val="accent2">
                    <a:lumMod val="75000"/>
                  </a:schemeClr>
                </a:solidFill>
              </a:rPr>
              <a:t>Education was provided regarding inquiring around PMH issues</a:t>
            </a:r>
          </a:p>
          <a:p>
            <a:pPr marL="457200" indent="-457200">
              <a:buFont typeface="+mj-lt"/>
              <a:buAutoNum type="arabicPeriod"/>
            </a:pPr>
            <a:r>
              <a:rPr lang="en-IE" sz="2800" dirty="0" smtClean="0">
                <a:solidFill>
                  <a:schemeClr val="accent2">
                    <a:lumMod val="75000"/>
                  </a:schemeClr>
                </a:solidFill>
              </a:rPr>
              <a:t>The use of open-ended screening questions were included to facilitate dialogue around PMH</a:t>
            </a:r>
            <a:endParaRPr lang="en-IE" sz="2800" dirty="0">
              <a:solidFill>
                <a:schemeClr val="accent2">
                  <a:lumMod val="75000"/>
                </a:schemeClr>
              </a:solidFill>
            </a:endParaRPr>
          </a:p>
        </p:txBody>
      </p:sp>
      <p:sp>
        <p:nvSpPr>
          <p:cNvPr id="3" name="Title 2"/>
          <p:cNvSpPr>
            <a:spLocks noGrp="1"/>
          </p:cNvSpPr>
          <p:nvPr>
            <p:ph type="title"/>
          </p:nvPr>
        </p:nvSpPr>
        <p:spPr/>
        <p:txBody>
          <a:bodyPr/>
          <a:lstStyle/>
          <a:p>
            <a:r>
              <a:rPr lang="en-IE" b="1" dirty="0" smtClean="0"/>
              <a:t>Outcomes</a:t>
            </a:r>
            <a:endParaRPr lang="en-IE"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b="1" dirty="0" smtClean="0"/>
              <a:t>Finding 1</a:t>
            </a:r>
            <a:endParaRPr lang="en-IE" b="1" dirty="0"/>
          </a:p>
        </p:txBody>
      </p:sp>
      <p:sp>
        <p:nvSpPr>
          <p:cNvPr id="2" name="Content Placeholder 1"/>
          <p:cNvSpPr>
            <a:spLocks noGrp="1"/>
          </p:cNvSpPr>
          <p:nvPr>
            <p:ph sz="quarter" idx="13"/>
          </p:nvPr>
        </p:nvSpPr>
        <p:spPr>
          <a:xfrm>
            <a:off x="251520" y="1916832"/>
            <a:ext cx="4896544" cy="4680520"/>
          </a:xfrm>
        </p:spPr>
        <p:txBody>
          <a:bodyPr>
            <a:normAutofit fontScale="92500" lnSpcReduction="10000"/>
          </a:bodyPr>
          <a:lstStyle/>
          <a:p>
            <a:r>
              <a:rPr lang="en-IE" sz="2600" dirty="0" smtClean="0">
                <a:solidFill>
                  <a:schemeClr val="accent2">
                    <a:lumMod val="75000"/>
                  </a:schemeClr>
                </a:solidFill>
              </a:rPr>
              <a:t>Midwives expressed fear, frustration and time barriers in addressing PMH issues.</a:t>
            </a:r>
          </a:p>
          <a:p>
            <a:pPr>
              <a:buNone/>
            </a:pPr>
            <a:endParaRPr lang="en-IE" sz="2600" dirty="0" smtClean="0">
              <a:solidFill>
                <a:schemeClr val="accent2">
                  <a:lumMod val="75000"/>
                </a:schemeClr>
              </a:solidFill>
            </a:endParaRPr>
          </a:p>
          <a:p>
            <a:pPr>
              <a:buNone/>
            </a:pPr>
            <a:r>
              <a:rPr lang="en-IE" sz="2600" b="1" dirty="0" smtClean="0">
                <a:solidFill>
                  <a:schemeClr val="accent2">
                    <a:lumMod val="75000"/>
                  </a:schemeClr>
                </a:solidFill>
              </a:rPr>
              <a:t>Solution</a:t>
            </a:r>
            <a:r>
              <a:rPr lang="en-IE" sz="2600" dirty="0" smtClean="0">
                <a:solidFill>
                  <a:schemeClr val="accent2">
                    <a:lumMod val="75000"/>
                  </a:schemeClr>
                </a:solidFill>
              </a:rPr>
              <a:t>:</a:t>
            </a:r>
          </a:p>
          <a:p>
            <a:pPr>
              <a:buNone/>
            </a:pPr>
            <a:endParaRPr lang="en-IE" sz="2600" dirty="0" smtClean="0">
              <a:solidFill>
                <a:schemeClr val="accent2">
                  <a:lumMod val="75000"/>
                </a:schemeClr>
              </a:solidFill>
            </a:endParaRPr>
          </a:p>
          <a:p>
            <a:r>
              <a:rPr lang="en-IE" sz="2600" dirty="0" smtClean="0">
                <a:solidFill>
                  <a:schemeClr val="accent2">
                    <a:lumMod val="75000"/>
                  </a:schemeClr>
                </a:solidFill>
              </a:rPr>
              <a:t>Midwives discovered though dialogue, that these challenges could be overcome by developing their understanding and knowledge of PMH and an awareness of scope of pract</a:t>
            </a:r>
            <a:r>
              <a:rPr lang="en-IE" dirty="0" smtClean="0">
                <a:solidFill>
                  <a:schemeClr val="accent2">
                    <a:lumMod val="75000"/>
                  </a:schemeClr>
                </a:solidFill>
              </a:rPr>
              <a:t>ice.</a:t>
            </a:r>
            <a:endParaRPr lang="en-IE" dirty="0">
              <a:solidFill>
                <a:schemeClr val="accent2">
                  <a:lumMod val="75000"/>
                </a:schemeClr>
              </a:solidFill>
            </a:endParaRPr>
          </a:p>
        </p:txBody>
      </p:sp>
      <p:pic>
        <p:nvPicPr>
          <p:cNvPr id="1026" name="Picture 2"/>
          <p:cNvPicPr>
            <a:picLocks noGrp="1" noChangeAspect="1" noChangeArrowheads="1"/>
          </p:cNvPicPr>
          <p:nvPr>
            <p:ph sz="quarter" idx="14"/>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92080" y="2852936"/>
            <a:ext cx="3672408" cy="32475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954471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b="1" dirty="0" smtClean="0"/>
              <a:t>Finding 2</a:t>
            </a:r>
            <a:endParaRPr lang="en-IE" b="1" dirty="0"/>
          </a:p>
        </p:txBody>
      </p:sp>
      <p:sp>
        <p:nvSpPr>
          <p:cNvPr id="2" name="Content Placeholder 1"/>
          <p:cNvSpPr>
            <a:spLocks noGrp="1"/>
          </p:cNvSpPr>
          <p:nvPr>
            <p:ph sz="quarter" idx="13"/>
          </p:nvPr>
        </p:nvSpPr>
        <p:spPr>
          <a:xfrm>
            <a:off x="395536" y="1988840"/>
            <a:ext cx="4320480" cy="4137640"/>
          </a:xfrm>
        </p:spPr>
        <p:txBody>
          <a:bodyPr>
            <a:normAutofit/>
          </a:bodyPr>
          <a:lstStyle/>
          <a:p>
            <a:r>
              <a:rPr lang="en-IE" dirty="0" smtClean="0">
                <a:solidFill>
                  <a:schemeClr val="accent2">
                    <a:lumMod val="75000"/>
                  </a:schemeClr>
                </a:solidFill>
              </a:rPr>
              <a:t>Midwives’ confidence in caring for women increased when they established, through listening, what was ‘normal’ for individual women in relation to mental health.  This meant that women in their care could be empowered to make informed decisions about PMH care</a:t>
            </a:r>
            <a:endParaRPr lang="en-IE" dirty="0">
              <a:solidFill>
                <a:schemeClr val="accent2">
                  <a:lumMod val="75000"/>
                </a:schemeClr>
              </a:solidFill>
            </a:endParaRPr>
          </a:p>
        </p:txBody>
      </p:sp>
      <p:pic>
        <p:nvPicPr>
          <p:cNvPr id="2050" name="Picture 2"/>
          <p:cNvPicPr>
            <a:picLocks noGrp="1" noChangeAspect="1" noChangeArrowheads="1"/>
          </p:cNvPicPr>
          <p:nvPr>
            <p:ph sz="quarter" idx="14"/>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04048" y="2492896"/>
            <a:ext cx="3822700" cy="3600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294061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b="1" dirty="0" smtClean="0"/>
              <a:t>Finding 3</a:t>
            </a:r>
            <a:endParaRPr lang="en-IE" b="1" dirty="0"/>
          </a:p>
        </p:txBody>
      </p:sp>
      <p:sp>
        <p:nvSpPr>
          <p:cNvPr id="2" name="Content Placeholder 1"/>
          <p:cNvSpPr>
            <a:spLocks noGrp="1"/>
          </p:cNvSpPr>
          <p:nvPr>
            <p:ph sz="half" idx="2"/>
          </p:nvPr>
        </p:nvSpPr>
        <p:spPr>
          <a:xfrm>
            <a:off x="677332" y="1988840"/>
            <a:ext cx="3820055" cy="4137323"/>
          </a:xfrm>
        </p:spPr>
        <p:txBody>
          <a:bodyPr>
            <a:normAutofit fontScale="70000" lnSpcReduction="20000"/>
          </a:bodyPr>
          <a:lstStyle/>
          <a:p>
            <a:r>
              <a:rPr lang="en-IE" sz="3400" dirty="0" smtClean="0">
                <a:solidFill>
                  <a:schemeClr val="accent2">
                    <a:lumMod val="75000"/>
                  </a:schemeClr>
                </a:solidFill>
              </a:rPr>
              <a:t>Midwives worried that saying </a:t>
            </a:r>
            <a:r>
              <a:rPr lang="en-IE" sz="3400" dirty="0">
                <a:solidFill>
                  <a:schemeClr val="accent2">
                    <a:lumMod val="75000"/>
                  </a:schemeClr>
                </a:solidFill>
              </a:rPr>
              <a:t>the </a:t>
            </a:r>
            <a:r>
              <a:rPr lang="en-IE" sz="3400" dirty="0" smtClean="0">
                <a:solidFill>
                  <a:schemeClr val="accent2">
                    <a:lumMod val="75000"/>
                  </a:schemeClr>
                </a:solidFill>
              </a:rPr>
              <a:t>‘wrong thing’ could influence </a:t>
            </a:r>
            <a:r>
              <a:rPr lang="en-IE" sz="3400" dirty="0">
                <a:solidFill>
                  <a:schemeClr val="accent2">
                    <a:lumMod val="75000"/>
                  </a:schemeClr>
                </a:solidFill>
              </a:rPr>
              <a:t>the </a:t>
            </a:r>
            <a:r>
              <a:rPr lang="en-IE" sz="3400" dirty="0" smtClean="0">
                <a:solidFill>
                  <a:schemeClr val="accent2">
                    <a:lumMod val="75000"/>
                  </a:schemeClr>
                </a:solidFill>
              </a:rPr>
              <a:t>conversations </a:t>
            </a:r>
            <a:r>
              <a:rPr lang="en-IE" sz="3400" dirty="0">
                <a:solidFill>
                  <a:schemeClr val="accent2">
                    <a:lumMod val="75000"/>
                  </a:schemeClr>
                </a:solidFill>
              </a:rPr>
              <a:t>they have </a:t>
            </a:r>
            <a:r>
              <a:rPr lang="en-IE" sz="3400" dirty="0" smtClean="0">
                <a:solidFill>
                  <a:schemeClr val="accent2">
                    <a:lumMod val="75000"/>
                  </a:schemeClr>
                </a:solidFill>
              </a:rPr>
              <a:t>with women (and each other?) about </a:t>
            </a:r>
            <a:r>
              <a:rPr lang="en-IE" sz="3400" dirty="0">
                <a:solidFill>
                  <a:schemeClr val="accent2">
                    <a:lumMod val="75000"/>
                  </a:schemeClr>
                </a:solidFill>
              </a:rPr>
              <a:t>PMH. </a:t>
            </a:r>
            <a:endParaRPr lang="en-IE" sz="3400" dirty="0" smtClean="0">
              <a:solidFill>
                <a:schemeClr val="accent2">
                  <a:lumMod val="75000"/>
                </a:schemeClr>
              </a:solidFill>
            </a:endParaRPr>
          </a:p>
          <a:p>
            <a:endParaRPr lang="en-IE" sz="3100" dirty="0" smtClean="0">
              <a:solidFill>
                <a:schemeClr val="accent2">
                  <a:lumMod val="75000"/>
                </a:schemeClr>
              </a:solidFill>
            </a:endParaRPr>
          </a:p>
          <a:p>
            <a:pPr>
              <a:buNone/>
            </a:pPr>
            <a:r>
              <a:rPr lang="en-IE" sz="3400" b="1" dirty="0" smtClean="0">
                <a:solidFill>
                  <a:schemeClr val="accent2">
                    <a:lumMod val="75000"/>
                  </a:schemeClr>
                </a:solidFill>
              </a:rPr>
              <a:t>Solution:</a:t>
            </a:r>
          </a:p>
          <a:p>
            <a:pPr>
              <a:buNone/>
            </a:pPr>
            <a:endParaRPr lang="en-IE" sz="3100" b="1" dirty="0" smtClean="0">
              <a:solidFill>
                <a:schemeClr val="accent2">
                  <a:lumMod val="75000"/>
                </a:schemeClr>
              </a:solidFill>
            </a:endParaRPr>
          </a:p>
          <a:p>
            <a:r>
              <a:rPr lang="en-IE" sz="3400" dirty="0" smtClean="0">
                <a:solidFill>
                  <a:schemeClr val="accent2">
                    <a:lumMod val="75000"/>
                  </a:schemeClr>
                </a:solidFill>
              </a:rPr>
              <a:t>Worry </a:t>
            </a:r>
            <a:r>
              <a:rPr lang="en-IE" sz="3400" dirty="0">
                <a:solidFill>
                  <a:schemeClr val="accent2">
                    <a:lumMod val="75000"/>
                  </a:schemeClr>
                </a:solidFill>
              </a:rPr>
              <a:t>can be reduced by learning how to promote the conversation with women about </a:t>
            </a:r>
            <a:r>
              <a:rPr lang="en-IE" sz="3400" dirty="0" smtClean="0">
                <a:solidFill>
                  <a:schemeClr val="accent2">
                    <a:lumMod val="75000"/>
                  </a:schemeClr>
                </a:solidFill>
              </a:rPr>
              <a:t>PMH. </a:t>
            </a:r>
            <a:endParaRPr lang="en-IE" sz="3400" dirty="0">
              <a:solidFill>
                <a:schemeClr val="accent2">
                  <a:lumMod val="75000"/>
                </a:schemeClr>
              </a:solidFill>
            </a:endParaRPr>
          </a:p>
        </p:txBody>
      </p:sp>
      <p:sp>
        <p:nvSpPr>
          <p:cNvPr id="9" name="Text Placeholder 8"/>
          <p:cNvSpPr>
            <a:spLocks noGrp="1"/>
          </p:cNvSpPr>
          <p:nvPr>
            <p:ph type="body" sz="quarter" idx="3"/>
          </p:nvPr>
        </p:nvSpPr>
        <p:spPr>
          <a:xfrm>
            <a:off x="4648200" y="2678113"/>
            <a:ext cx="4244280" cy="639762"/>
          </a:xfrm>
        </p:spPr>
        <p:txBody>
          <a:bodyPr>
            <a:normAutofit fontScale="92500" lnSpcReduction="20000"/>
          </a:bodyPr>
          <a:lstStyle/>
          <a:p>
            <a:r>
              <a:rPr lang="en-IE" b="1" dirty="0" smtClean="0">
                <a:solidFill>
                  <a:schemeClr val="accent2">
                    <a:lumMod val="75000"/>
                  </a:schemeClr>
                </a:solidFill>
              </a:rPr>
              <a:t>THE CONVERSATION NO-ONE WANTS TO HAVE</a:t>
            </a:r>
            <a:endParaRPr lang="en-IE" b="1" dirty="0">
              <a:solidFill>
                <a:schemeClr val="accent2">
                  <a:lumMod val="75000"/>
                </a:schemeClr>
              </a:solidFill>
            </a:endParaRPr>
          </a:p>
        </p:txBody>
      </p:sp>
      <p:pic>
        <p:nvPicPr>
          <p:cNvPr id="3074" name="Picture 2"/>
          <p:cNvPicPr>
            <a:picLocks noGrp="1" noChangeAspect="1" noChangeArrowheads="1"/>
          </p:cNvPicPr>
          <p:nvPr>
            <p:ph sz="quarter" idx="4"/>
          </p:nvPr>
        </p:nvPicPr>
        <p:blipFill>
          <a:blip r:embed="rId3" cstate="print">
            <a:extLst>
              <a:ext uri="{28A0092B-C50C-407E-A947-70E740481C1C}">
                <a14:useLocalDpi xmlns="" xmlns:a14="http://schemas.microsoft.com/office/drawing/2010/main" val="0"/>
              </a:ext>
            </a:extLst>
          </a:blip>
          <a:stretch>
            <a:fillRect/>
          </a:stretch>
        </p:blipFill>
        <p:spPr bwMode="auto">
          <a:xfrm>
            <a:off x="5617509" y="4277666"/>
            <a:ext cx="1877731" cy="9998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16016" y="3284984"/>
            <a:ext cx="4248472" cy="28803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553511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b="1" dirty="0" smtClean="0"/>
              <a:t>Finding 4</a:t>
            </a:r>
            <a:endParaRPr lang="en-IE" b="1" dirty="0"/>
          </a:p>
        </p:txBody>
      </p:sp>
      <p:sp>
        <p:nvSpPr>
          <p:cNvPr id="2" name="Content Placeholder 1"/>
          <p:cNvSpPr>
            <a:spLocks noGrp="1"/>
          </p:cNvSpPr>
          <p:nvPr>
            <p:ph sz="quarter" idx="13"/>
          </p:nvPr>
        </p:nvSpPr>
        <p:spPr>
          <a:xfrm>
            <a:off x="676655" y="2060848"/>
            <a:ext cx="3822192" cy="4392488"/>
          </a:xfrm>
        </p:spPr>
        <p:txBody>
          <a:bodyPr>
            <a:normAutofit fontScale="85000" lnSpcReduction="20000"/>
          </a:bodyPr>
          <a:lstStyle/>
          <a:p>
            <a:r>
              <a:rPr lang="en-IE" sz="2800" dirty="0" smtClean="0">
                <a:solidFill>
                  <a:schemeClr val="accent2">
                    <a:lumMod val="75000"/>
                  </a:schemeClr>
                </a:solidFill>
              </a:rPr>
              <a:t>Midwives’ experience anxiety about deciding when to refer women with PMH issues.</a:t>
            </a:r>
          </a:p>
          <a:p>
            <a:endParaRPr lang="en-IE" sz="2800" dirty="0" smtClean="0">
              <a:solidFill>
                <a:schemeClr val="accent2">
                  <a:lumMod val="75000"/>
                </a:schemeClr>
              </a:solidFill>
            </a:endParaRPr>
          </a:p>
          <a:p>
            <a:pPr>
              <a:buNone/>
            </a:pPr>
            <a:r>
              <a:rPr lang="en-IE" sz="2800" b="1" dirty="0" smtClean="0">
                <a:solidFill>
                  <a:schemeClr val="accent2">
                    <a:lumMod val="75000"/>
                  </a:schemeClr>
                </a:solidFill>
              </a:rPr>
              <a:t>Solution:</a:t>
            </a:r>
          </a:p>
          <a:p>
            <a:pPr>
              <a:buNone/>
            </a:pPr>
            <a:endParaRPr lang="en-IE" sz="2800" b="1" dirty="0" smtClean="0">
              <a:solidFill>
                <a:schemeClr val="accent2">
                  <a:lumMod val="75000"/>
                </a:schemeClr>
              </a:solidFill>
            </a:endParaRPr>
          </a:p>
          <a:p>
            <a:r>
              <a:rPr lang="en-IE" sz="2800" dirty="0" smtClean="0">
                <a:solidFill>
                  <a:schemeClr val="accent2">
                    <a:lumMod val="75000"/>
                  </a:schemeClr>
                </a:solidFill>
              </a:rPr>
              <a:t>This may be overcome by providing accurate assessment of and information to women about PMH issues to women</a:t>
            </a:r>
            <a:endParaRPr lang="en-IE" dirty="0">
              <a:solidFill>
                <a:schemeClr val="accent2">
                  <a:lumMod val="75000"/>
                </a:schemeClr>
              </a:solidFill>
            </a:endParaRPr>
          </a:p>
        </p:txBody>
      </p:sp>
      <p:pic>
        <p:nvPicPr>
          <p:cNvPr id="5122" name="Picture 2"/>
          <p:cNvPicPr>
            <a:picLocks noGrp="1" noChangeAspect="1" noChangeArrowheads="1"/>
          </p:cNvPicPr>
          <p:nvPr>
            <p:ph sz="quarter" idx="14"/>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20072" y="2636912"/>
            <a:ext cx="3606676" cy="338437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740428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b="1" dirty="0" smtClean="0"/>
              <a:t>Finding 5</a:t>
            </a:r>
            <a:endParaRPr lang="en-IE" b="1" dirty="0"/>
          </a:p>
        </p:txBody>
      </p:sp>
      <p:sp>
        <p:nvSpPr>
          <p:cNvPr id="2" name="Content Placeholder 1"/>
          <p:cNvSpPr>
            <a:spLocks noGrp="1"/>
          </p:cNvSpPr>
          <p:nvPr>
            <p:ph sz="quarter" idx="13"/>
          </p:nvPr>
        </p:nvSpPr>
        <p:spPr>
          <a:xfrm>
            <a:off x="676655" y="1988840"/>
            <a:ext cx="3822192" cy="4137640"/>
          </a:xfrm>
        </p:spPr>
        <p:txBody>
          <a:bodyPr>
            <a:normAutofit/>
          </a:bodyPr>
          <a:lstStyle/>
          <a:p>
            <a:endParaRPr lang="en-IE" sz="2800" dirty="0" smtClean="0">
              <a:solidFill>
                <a:schemeClr val="bg2">
                  <a:lumMod val="25000"/>
                </a:schemeClr>
              </a:solidFill>
            </a:endParaRPr>
          </a:p>
          <a:p>
            <a:endParaRPr lang="en-IE" sz="2800" dirty="0" smtClean="0">
              <a:solidFill>
                <a:schemeClr val="bg2">
                  <a:lumMod val="25000"/>
                </a:schemeClr>
              </a:solidFill>
            </a:endParaRPr>
          </a:p>
          <a:p>
            <a:r>
              <a:rPr lang="en-IE" sz="2800" dirty="0" smtClean="0">
                <a:solidFill>
                  <a:schemeClr val="accent2">
                    <a:lumMod val="75000"/>
                  </a:schemeClr>
                </a:solidFill>
              </a:rPr>
              <a:t>Collaboration by midwives with women and the MDT is vital to enhance PMH care.</a:t>
            </a:r>
            <a:endParaRPr lang="en-IE" sz="2800" dirty="0">
              <a:solidFill>
                <a:schemeClr val="accent2">
                  <a:lumMod val="75000"/>
                </a:schemeClr>
              </a:solidFill>
            </a:endParaRPr>
          </a:p>
        </p:txBody>
      </p:sp>
      <p:pic>
        <p:nvPicPr>
          <p:cNvPr id="6146" name="Picture 2"/>
          <p:cNvPicPr>
            <a:picLocks noGrp="1" noChangeAspect="1" noChangeArrowheads="1"/>
          </p:cNvPicPr>
          <p:nvPr>
            <p:ph sz="quarter" idx="14"/>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60032" y="2708920"/>
            <a:ext cx="4032448" cy="3384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27963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76872"/>
            <a:ext cx="7408333" cy="4392488"/>
          </a:xfrm>
        </p:spPr>
        <p:txBody>
          <a:bodyPr/>
          <a:lstStyle/>
          <a:p>
            <a:r>
              <a:rPr lang="en-IE" sz="2800" dirty="0" smtClean="0">
                <a:solidFill>
                  <a:schemeClr val="accent2">
                    <a:lumMod val="75000"/>
                  </a:schemeClr>
                </a:solidFill>
              </a:rPr>
              <a:t>In opening a communicative space, Midwives, </a:t>
            </a:r>
            <a:r>
              <a:rPr lang="en-IE" sz="2800" dirty="0">
                <a:solidFill>
                  <a:schemeClr val="accent2">
                    <a:lumMod val="75000"/>
                  </a:schemeClr>
                </a:solidFill>
              </a:rPr>
              <a:t>as key stakeholders in the provision of routine antenatal care, </a:t>
            </a:r>
            <a:r>
              <a:rPr lang="en-IE" sz="2800" dirty="0" smtClean="0">
                <a:solidFill>
                  <a:schemeClr val="accent2">
                    <a:lumMod val="75000"/>
                  </a:schemeClr>
                </a:solidFill>
              </a:rPr>
              <a:t>identified </a:t>
            </a:r>
            <a:r>
              <a:rPr lang="en-IE" sz="2800" dirty="0">
                <a:solidFill>
                  <a:schemeClr val="accent2">
                    <a:lumMod val="75000"/>
                  </a:schemeClr>
                </a:solidFill>
              </a:rPr>
              <a:t>specific </a:t>
            </a:r>
            <a:r>
              <a:rPr lang="en-IE" sz="2800" dirty="0" smtClean="0">
                <a:solidFill>
                  <a:schemeClr val="accent2">
                    <a:lumMod val="75000"/>
                  </a:schemeClr>
                </a:solidFill>
              </a:rPr>
              <a:t>needs in caring for women with PMH issues and areas </a:t>
            </a:r>
            <a:r>
              <a:rPr lang="en-IE" sz="2800" dirty="0">
                <a:solidFill>
                  <a:schemeClr val="accent2">
                    <a:lumMod val="75000"/>
                  </a:schemeClr>
                </a:solidFill>
              </a:rPr>
              <a:t>for further </a:t>
            </a:r>
            <a:r>
              <a:rPr lang="en-IE" sz="2800" dirty="0" smtClean="0">
                <a:solidFill>
                  <a:schemeClr val="accent2">
                    <a:lumMod val="75000"/>
                  </a:schemeClr>
                </a:solidFill>
              </a:rPr>
              <a:t>education in </a:t>
            </a:r>
          </a:p>
          <a:p>
            <a:pPr marL="759143" lvl="1" indent="-457200">
              <a:buFont typeface="+mj-lt"/>
              <a:buAutoNum type="arabicPeriod"/>
            </a:pPr>
            <a:r>
              <a:rPr lang="en-IE" sz="2800" dirty="0" smtClean="0">
                <a:solidFill>
                  <a:schemeClr val="accent2">
                    <a:lumMod val="75000"/>
                  </a:schemeClr>
                </a:solidFill>
              </a:rPr>
              <a:t>Listening skills,</a:t>
            </a:r>
          </a:p>
          <a:p>
            <a:pPr marL="759143" lvl="1" indent="-457200">
              <a:buFont typeface="+mj-lt"/>
              <a:buAutoNum type="arabicPeriod"/>
            </a:pPr>
            <a:r>
              <a:rPr lang="en-IE" sz="2800" dirty="0" smtClean="0">
                <a:solidFill>
                  <a:schemeClr val="accent2">
                    <a:lumMod val="75000"/>
                  </a:schemeClr>
                </a:solidFill>
              </a:rPr>
              <a:t>Problem solving,</a:t>
            </a:r>
          </a:p>
          <a:p>
            <a:pPr marL="759143" lvl="1" indent="-457200">
              <a:buFont typeface="+mj-lt"/>
              <a:buAutoNum type="arabicPeriod"/>
            </a:pPr>
            <a:r>
              <a:rPr lang="en-IE" sz="2800" dirty="0" smtClean="0">
                <a:solidFill>
                  <a:schemeClr val="accent2">
                    <a:lumMod val="75000"/>
                  </a:schemeClr>
                </a:solidFill>
              </a:rPr>
              <a:t>Decision-making.</a:t>
            </a:r>
          </a:p>
        </p:txBody>
      </p:sp>
      <p:sp>
        <p:nvSpPr>
          <p:cNvPr id="3" name="Title 2"/>
          <p:cNvSpPr>
            <a:spLocks noGrp="1"/>
          </p:cNvSpPr>
          <p:nvPr>
            <p:ph type="title"/>
          </p:nvPr>
        </p:nvSpPr>
        <p:spPr/>
        <p:txBody>
          <a:bodyPr/>
          <a:lstStyle/>
          <a:p>
            <a:r>
              <a:rPr lang="en-IE" b="1" dirty="0" smtClean="0"/>
              <a:t>Conclusion</a:t>
            </a:r>
            <a:endParaRPr lang="en-IE" b="1" dirty="0"/>
          </a:p>
        </p:txBody>
      </p:sp>
    </p:spTree>
    <p:extLst>
      <p:ext uri="{BB962C8B-B14F-4D97-AF65-F5344CB8AC3E}">
        <p14:creationId xmlns="" xmlns:p14="http://schemas.microsoft.com/office/powerpoint/2010/main" val="2222805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72816"/>
            <a:ext cx="7408333" cy="4896544"/>
          </a:xfrm>
        </p:spPr>
        <p:txBody>
          <a:bodyPr>
            <a:normAutofit fontScale="92500" lnSpcReduction="10000"/>
          </a:bodyPr>
          <a:lstStyle/>
          <a:p>
            <a:pPr marL="457200" indent="-457200"/>
            <a:r>
              <a:rPr lang="en-GB" dirty="0" smtClean="0">
                <a:solidFill>
                  <a:schemeClr val="accent2">
                    <a:lumMod val="75000"/>
                  </a:schemeClr>
                </a:solidFill>
              </a:rPr>
              <a:t>Austin M. P., Priest S. &amp; Sullivan E.  (2008) Antenatal psychosocial assessment for reducing perinatal mental health </a:t>
            </a:r>
            <a:r>
              <a:rPr lang="en-GB" dirty="0" err="1" smtClean="0">
                <a:solidFill>
                  <a:schemeClr val="accent2">
                    <a:lumMod val="75000"/>
                  </a:schemeClr>
                </a:solidFill>
              </a:rPr>
              <a:t>morbidity.</a:t>
            </a:r>
            <a:r>
              <a:rPr lang="en-GB" i="1" dirty="0" err="1" smtClean="0">
                <a:solidFill>
                  <a:schemeClr val="accent2">
                    <a:lumMod val="75000"/>
                  </a:schemeClr>
                </a:solidFill>
              </a:rPr>
              <a:t>Cochrane</a:t>
            </a:r>
            <a:r>
              <a:rPr lang="en-GB" i="1" dirty="0" smtClean="0">
                <a:solidFill>
                  <a:schemeClr val="accent2">
                    <a:lumMod val="75000"/>
                  </a:schemeClr>
                </a:solidFill>
              </a:rPr>
              <a:t> Database of Systematic Reviews</a:t>
            </a:r>
            <a:r>
              <a:rPr lang="en-GB" dirty="0" smtClean="0">
                <a:solidFill>
                  <a:schemeClr val="accent2">
                    <a:lumMod val="75000"/>
                  </a:schemeClr>
                </a:solidFill>
              </a:rPr>
              <a:t>. Issue 4. Art. No: CD005124. DOI: 10.1002/14651858.CD005124.pub2. </a:t>
            </a:r>
            <a:endParaRPr lang="en-IE" dirty="0" smtClean="0">
              <a:solidFill>
                <a:schemeClr val="accent2">
                  <a:lumMod val="75000"/>
                </a:schemeClr>
              </a:solidFill>
            </a:endParaRPr>
          </a:p>
          <a:p>
            <a:pPr marL="457200" indent="-457200"/>
            <a:r>
              <a:rPr lang="en-GB" dirty="0" smtClean="0">
                <a:solidFill>
                  <a:schemeClr val="accent2">
                    <a:lumMod val="75000"/>
                  </a:schemeClr>
                </a:solidFill>
              </a:rPr>
              <a:t>Austin M. P., Middleton P., Reilly N. &amp; </a:t>
            </a:r>
            <a:r>
              <a:rPr lang="en-GB" dirty="0" err="1" smtClean="0">
                <a:solidFill>
                  <a:schemeClr val="accent2">
                    <a:lumMod val="75000"/>
                  </a:schemeClr>
                </a:solidFill>
              </a:rPr>
              <a:t>Highet</a:t>
            </a:r>
            <a:r>
              <a:rPr lang="en-GB" dirty="0" smtClean="0">
                <a:solidFill>
                  <a:schemeClr val="accent2">
                    <a:lumMod val="75000"/>
                  </a:schemeClr>
                </a:solidFill>
              </a:rPr>
              <a:t> N. J. (2013) Detection and management of mood disorders in the maternity setting: The Australian Clinical Practice Guidelines. </a:t>
            </a:r>
            <a:r>
              <a:rPr lang="en-GB" i="1" dirty="0" smtClean="0">
                <a:solidFill>
                  <a:schemeClr val="accent2">
                    <a:lumMod val="75000"/>
                  </a:schemeClr>
                </a:solidFill>
              </a:rPr>
              <a:t>Women and Birth </a:t>
            </a:r>
            <a:r>
              <a:rPr lang="en-GB" b="1" dirty="0" smtClean="0">
                <a:solidFill>
                  <a:schemeClr val="accent2">
                    <a:lumMod val="75000"/>
                  </a:schemeClr>
                </a:solidFill>
              </a:rPr>
              <a:t>26, </a:t>
            </a:r>
            <a:r>
              <a:rPr lang="en-GB" dirty="0" smtClean="0">
                <a:solidFill>
                  <a:schemeClr val="accent2">
                    <a:lumMod val="75000"/>
                  </a:schemeClr>
                </a:solidFill>
              </a:rPr>
              <a:t>2-9.</a:t>
            </a:r>
            <a:endParaRPr lang="en-IE" dirty="0" smtClean="0">
              <a:solidFill>
                <a:schemeClr val="accent2">
                  <a:lumMod val="75000"/>
                </a:schemeClr>
              </a:solidFill>
            </a:endParaRPr>
          </a:p>
          <a:p>
            <a:pPr marL="457200" indent="-457200"/>
            <a:r>
              <a:rPr lang="en-GB" dirty="0" smtClean="0">
                <a:solidFill>
                  <a:schemeClr val="accent2">
                    <a:lumMod val="75000"/>
                  </a:schemeClr>
                </a:solidFill>
              </a:rPr>
              <a:t> Centre for Maternal and Child Enquires (CEMACH), (2011), </a:t>
            </a:r>
            <a:r>
              <a:rPr lang="en-GB" i="1" dirty="0" smtClean="0">
                <a:solidFill>
                  <a:schemeClr val="accent2">
                    <a:lumMod val="75000"/>
                  </a:schemeClr>
                </a:solidFill>
              </a:rPr>
              <a:t>British Journal of Obstetrics and Gynaecology  </a:t>
            </a:r>
            <a:r>
              <a:rPr lang="en-GB" b="1" dirty="0" smtClean="0">
                <a:solidFill>
                  <a:schemeClr val="accent2">
                    <a:lumMod val="75000"/>
                  </a:schemeClr>
                </a:solidFill>
              </a:rPr>
              <a:t>118</a:t>
            </a:r>
            <a:r>
              <a:rPr lang="en-GB" dirty="0" smtClean="0">
                <a:solidFill>
                  <a:schemeClr val="accent2">
                    <a:lumMod val="75000"/>
                  </a:schemeClr>
                </a:solidFill>
              </a:rPr>
              <a:t>(1), 1-203.</a:t>
            </a:r>
          </a:p>
          <a:p>
            <a:pPr marL="457200" indent="-457200"/>
            <a:r>
              <a:rPr lang="en-GB" dirty="0" err="1" smtClean="0">
                <a:solidFill>
                  <a:schemeClr val="accent2">
                    <a:lumMod val="75000"/>
                  </a:schemeClr>
                </a:solidFill>
              </a:rPr>
              <a:t>Coghlan</a:t>
            </a:r>
            <a:r>
              <a:rPr lang="en-GB" dirty="0" smtClean="0">
                <a:solidFill>
                  <a:schemeClr val="accent2">
                    <a:lumMod val="75000"/>
                  </a:schemeClr>
                </a:solidFill>
              </a:rPr>
              <a:t> D. &amp;  </a:t>
            </a:r>
            <a:r>
              <a:rPr lang="en-GB" dirty="0" err="1" smtClean="0">
                <a:solidFill>
                  <a:schemeClr val="accent2">
                    <a:lumMod val="75000"/>
                  </a:schemeClr>
                </a:solidFill>
              </a:rPr>
              <a:t>Brannick</a:t>
            </a:r>
            <a:r>
              <a:rPr lang="en-GB" dirty="0" smtClean="0">
                <a:solidFill>
                  <a:schemeClr val="accent2">
                    <a:lumMod val="75000"/>
                  </a:schemeClr>
                </a:solidFill>
              </a:rPr>
              <a:t> T (2010) </a:t>
            </a:r>
            <a:r>
              <a:rPr lang="en-GB" i="1" dirty="0" smtClean="0">
                <a:solidFill>
                  <a:schemeClr val="accent2">
                    <a:lumMod val="75000"/>
                  </a:schemeClr>
                </a:solidFill>
              </a:rPr>
              <a:t>Doing Action Research in your own Organisation</a:t>
            </a:r>
            <a:r>
              <a:rPr lang="en-GB" dirty="0" smtClean="0">
                <a:solidFill>
                  <a:schemeClr val="accent2">
                    <a:lumMod val="75000"/>
                  </a:schemeClr>
                </a:solidFill>
              </a:rPr>
              <a:t>,  3</a:t>
            </a:r>
            <a:r>
              <a:rPr lang="en-GB" baseline="30000" dirty="0" smtClean="0">
                <a:solidFill>
                  <a:schemeClr val="accent2">
                    <a:lumMod val="75000"/>
                  </a:schemeClr>
                </a:solidFill>
              </a:rPr>
              <a:t>rd</a:t>
            </a:r>
            <a:r>
              <a:rPr lang="en-GB" dirty="0" smtClean="0">
                <a:solidFill>
                  <a:schemeClr val="accent2">
                    <a:lumMod val="75000"/>
                  </a:schemeClr>
                </a:solidFill>
              </a:rPr>
              <a:t>edn. Sage Publications, London.</a:t>
            </a:r>
            <a:endParaRPr lang="en-IE" dirty="0" smtClean="0">
              <a:solidFill>
                <a:schemeClr val="accent2">
                  <a:lumMod val="75000"/>
                </a:schemeClr>
              </a:solidFill>
            </a:endParaRPr>
          </a:p>
          <a:p>
            <a:endParaRPr lang="en-GB" dirty="0" smtClean="0"/>
          </a:p>
          <a:p>
            <a:endParaRPr lang="en-IE" dirty="0" smtClean="0"/>
          </a:p>
          <a:p>
            <a:endParaRPr lang="en-IE" dirty="0" smtClean="0"/>
          </a:p>
          <a:p>
            <a:endParaRPr lang="en-IE" dirty="0"/>
          </a:p>
        </p:txBody>
      </p:sp>
      <p:sp>
        <p:nvSpPr>
          <p:cNvPr id="3" name="Title 2"/>
          <p:cNvSpPr>
            <a:spLocks noGrp="1"/>
          </p:cNvSpPr>
          <p:nvPr>
            <p:ph type="title"/>
          </p:nvPr>
        </p:nvSpPr>
        <p:spPr>
          <a:xfrm>
            <a:off x="457200" y="0"/>
            <a:ext cx="8229600" cy="1124744"/>
          </a:xfrm>
        </p:spPr>
        <p:txBody>
          <a:bodyPr/>
          <a:lstStyle/>
          <a:p>
            <a:r>
              <a:rPr lang="en-IE" dirty="0" smtClean="0"/>
              <a:t>References</a:t>
            </a:r>
            <a:endParaRPr lang="en-I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00808"/>
            <a:ext cx="7408333" cy="4968552"/>
          </a:xfrm>
        </p:spPr>
        <p:txBody>
          <a:bodyPr>
            <a:normAutofit lnSpcReduction="10000"/>
          </a:bodyPr>
          <a:lstStyle/>
          <a:p>
            <a:r>
              <a:rPr lang="en-GB" dirty="0" smtClean="0">
                <a:solidFill>
                  <a:schemeClr val="accent2">
                    <a:lumMod val="75000"/>
                  </a:schemeClr>
                </a:solidFill>
              </a:rPr>
              <a:t>Glover V. (2014) Maternal depression, anxiety and stress during pregnancy and child outcome; what needs to be done. </a:t>
            </a:r>
            <a:r>
              <a:rPr lang="en-GB" i="1" dirty="0" smtClean="0">
                <a:solidFill>
                  <a:schemeClr val="accent2">
                    <a:lumMod val="75000"/>
                  </a:schemeClr>
                </a:solidFill>
              </a:rPr>
              <a:t>Best Practice and Research Clinical Obstetrics and Gynaecology </a:t>
            </a:r>
            <a:r>
              <a:rPr lang="en-GB" b="1" dirty="0" smtClean="0">
                <a:solidFill>
                  <a:schemeClr val="accent2">
                    <a:lumMod val="75000"/>
                  </a:schemeClr>
                </a:solidFill>
              </a:rPr>
              <a:t>28</a:t>
            </a:r>
            <a:r>
              <a:rPr lang="en-GB" dirty="0" smtClean="0">
                <a:solidFill>
                  <a:schemeClr val="accent2">
                    <a:lumMod val="75000"/>
                  </a:schemeClr>
                </a:solidFill>
              </a:rPr>
              <a:t>, 25-35.</a:t>
            </a:r>
            <a:endParaRPr lang="en-IE" dirty="0" smtClean="0">
              <a:solidFill>
                <a:schemeClr val="accent2">
                  <a:lumMod val="75000"/>
                </a:schemeClr>
              </a:solidFill>
            </a:endParaRPr>
          </a:p>
          <a:p>
            <a:r>
              <a:rPr lang="en-GB" dirty="0" smtClean="0">
                <a:solidFill>
                  <a:schemeClr val="accent2">
                    <a:lumMod val="75000"/>
                  </a:schemeClr>
                </a:solidFill>
              </a:rPr>
              <a:t>Hauck Y., Allen S., </a:t>
            </a:r>
            <a:r>
              <a:rPr lang="en-GB" dirty="0" err="1" smtClean="0">
                <a:solidFill>
                  <a:schemeClr val="accent2">
                    <a:lumMod val="75000"/>
                  </a:schemeClr>
                </a:solidFill>
              </a:rPr>
              <a:t>Ronchi</a:t>
            </a:r>
            <a:r>
              <a:rPr lang="en-GB" dirty="0" smtClean="0">
                <a:solidFill>
                  <a:schemeClr val="accent2">
                    <a:lumMod val="75000"/>
                  </a:schemeClr>
                </a:solidFill>
              </a:rPr>
              <a:t> F., Faulkner D., Frayne J., &amp; Nguyen T. (2013) Pregnancy Experiences of Western Australian Women Attending a Specialist Childbirth and Mental Health Antenatal Clinic. </a:t>
            </a:r>
            <a:r>
              <a:rPr lang="en-GB" i="1" dirty="0" smtClean="0">
                <a:solidFill>
                  <a:schemeClr val="accent2">
                    <a:lumMod val="75000"/>
                  </a:schemeClr>
                </a:solidFill>
              </a:rPr>
              <a:t>Healthcare for Women International </a:t>
            </a:r>
            <a:r>
              <a:rPr lang="en-GB" b="1" dirty="0" smtClean="0">
                <a:solidFill>
                  <a:schemeClr val="accent2">
                    <a:lumMod val="75000"/>
                  </a:schemeClr>
                </a:solidFill>
              </a:rPr>
              <a:t>34</a:t>
            </a:r>
            <a:r>
              <a:rPr lang="en-GB" dirty="0" smtClean="0">
                <a:solidFill>
                  <a:schemeClr val="accent2">
                    <a:lumMod val="75000"/>
                  </a:schemeClr>
                </a:solidFill>
              </a:rPr>
              <a:t>, 380-394.</a:t>
            </a:r>
            <a:endParaRPr lang="en-IE" dirty="0" smtClean="0">
              <a:solidFill>
                <a:schemeClr val="accent2">
                  <a:lumMod val="75000"/>
                </a:schemeClr>
              </a:solidFill>
            </a:endParaRPr>
          </a:p>
          <a:p>
            <a:r>
              <a:rPr lang="en-GB" dirty="0" err="1" smtClean="0">
                <a:solidFill>
                  <a:schemeClr val="accent2">
                    <a:lumMod val="75000"/>
                  </a:schemeClr>
                </a:solidFill>
              </a:rPr>
              <a:t>Makregiorgos</a:t>
            </a:r>
            <a:r>
              <a:rPr lang="en-GB" dirty="0" smtClean="0">
                <a:solidFill>
                  <a:schemeClr val="accent2">
                    <a:lumMod val="75000"/>
                  </a:schemeClr>
                </a:solidFill>
              </a:rPr>
              <a:t> H., </a:t>
            </a:r>
            <a:r>
              <a:rPr lang="en-GB" dirty="0" err="1" smtClean="0">
                <a:solidFill>
                  <a:schemeClr val="accent2">
                    <a:lumMod val="75000"/>
                  </a:schemeClr>
                </a:solidFill>
              </a:rPr>
              <a:t>Joubert</a:t>
            </a:r>
            <a:r>
              <a:rPr lang="en-GB" dirty="0" smtClean="0">
                <a:solidFill>
                  <a:schemeClr val="accent2">
                    <a:lumMod val="75000"/>
                  </a:schemeClr>
                </a:solidFill>
              </a:rPr>
              <a:t> L. &amp; Epstein I. (2013) Maternal mental health: Pathways of care for women experiencing mental health issues during pregnancy. </a:t>
            </a:r>
            <a:r>
              <a:rPr lang="en-GB" i="1" dirty="0" smtClean="0">
                <a:solidFill>
                  <a:schemeClr val="accent2">
                    <a:lumMod val="75000"/>
                  </a:schemeClr>
                </a:solidFill>
              </a:rPr>
              <a:t>Social Work in Health Care </a:t>
            </a:r>
            <a:r>
              <a:rPr lang="en-GB" b="1" dirty="0" smtClean="0">
                <a:solidFill>
                  <a:schemeClr val="accent2">
                    <a:lumMod val="75000"/>
                  </a:schemeClr>
                </a:solidFill>
              </a:rPr>
              <a:t>52,</a:t>
            </a:r>
            <a:r>
              <a:rPr lang="en-GB" dirty="0" smtClean="0">
                <a:solidFill>
                  <a:schemeClr val="accent2">
                    <a:lumMod val="75000"/>
                  </a:schemeClr>
                </a:solidFill>
              </a:rPr>
              <a:t> 258-279.</a:t>
            </a:r>
            <a:endParaRPr lang="en-IE" dirty="0" smtClean="0">
              <a:solidFill>
                <a:schemeClr val="accent2">
                  <a:lumMod val="75000"/>
                </a:schemeClr>
              </a:solidFill>
            </a:endParaRPr>
          </a:p>
          <a:p>
            <a:endParaRPr lang="en-IE" dirty="0"/>
          </a:p>
        </p:txBody>
      </p:sp>
      <p:sp>
        <p:nvSpPr>
          <p:cNvPr id="3" name="Title 2"/>
          <p:cNvSpPr>
            <a:spLocks noGrp="1"/>
          </p:cNvSpPr>
          <p:nvPr>
            <p:ph type="title"/>
          </p:nvPr>
        </p:nvSpPr>
        <p:spPr>
          <a:xfrm>
            <a:off x="457200" y="338328"/>
            <a:ext cx="8229600" cy="570392"/>
          </a:xfrm>
        </p:spPr>
        <p:txBody>
          <a:bodyPr>
            <a:normAutofit fontScale="90000"/>
          </a:bodyPr>
          <a:lstStyle/>
          <a:p>
            <a:r>
              <a:rPr lang="en-IE" dirty="0" smtClean="0"/>
              <a:t>References 2</a:t>
            </a:r>
            <a:endParaRPr lang="en-I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844824"/>
            <a:ext cx="7408333" cy="4680520"/>
          </a:xfrm>
        </p:spPr>
        <p:txBody>
          <a:bodyPr/>
          <a:lstStyle/>
          <a:p>
            <a:r>
              <a:rPr lang="en-GB" dirty="0" smtClean="0">
                <a:solidFill>
                  <a:schemeClr val="accent2">
                    <a:lumMod val="75000"/>
                  </a:schemeClr>
                </a:solidFill>
              </a:rPr>
              <a:t>McAuliffe A., Russell N.E., Fenton J. (2011) Psychological services for women giving birth in a large tertiary referral maternity unit. </a:t>
            </a:r>
            <a:r>
              <a:rPr lang="en-GB" i="1" dirty="0" smtClean="0">
                <a:solidFill>
                  <a:schemeClr val="accent2">
                    <a:lumMod val="75000"/>
                  </a:schemeClr>
                </a:solidFill>
              </a:rPr>
              <a:t>The Psychiatrist </a:t>
            </a:r>
            <a:r>
              <a:rPr lang="en-GB" b="1" dirty="0" smtClean="0">
                <a:solidFill>
                  <a:schemeClr val="accent2">
                    <a:lumMod val="75000"/>
                  </a:schemeClr>
                </a:solidFill>
              </a:rPr>
              <a:t>35</a:t>
            </a:r>
            <a:r>
              <a:rPr lang="en-GB" dirty="0" smtClean="0">
                <a:solidFill>
                  <a:schemeClr val="accent2">
                    <a:lumMod val="75000"/>
                  </a:schemeClr>
                </a:solidFill>
              </a:rPr>
              <a:t>, 92-94.</a:t>
            </a:r>
            <a:endParaRPr lang="en-IE" dirty="0" smtClean="0">
              <a:solidFill>
                <a:schemeClr val="accent2">
                  <a:lumMod val="75000"/>
                </a:schemeClr>
              </a:solidFill>
            </a:endParaRPr>
          </a:p>
          <a:p>
            <a:r>
              <a:rPr lang="en-GB" dirty="0" smtClean="0">
                <a:solidFill>
                  <a:schemeClr val="accent2">
                    <a:lumMod val="75000"/>
                  </a:schemeClr>
                </a:solidFill>
              </a:rPr>
              <a:t>Robertson E., Jones I., </a:t>
            </a:r>
            <a:r>
              <a:rPr lang="en-GB" dirty="0" err="1" smtClean="0">
                <a:solidFill>
                  <a:schemeClr val="accent2">
                    <a:lumMod val="75000"/>
                  </a:schemeClr>
                </a:solidFill>
              </a:rPr>
              <a:t>Haque</a:t>
            </a:r>
            <a:r>
              <a:rPr lang="en-GB" dirty="0" smtClean="0">
                <a:solidFill>
                  <a:schemeClr val="accent2">
                    <a:lumMod val="75000"/>
                  </a:schemeClr>
                </a:solidFill>
              </a:rPr>
              <a:t> S., Holder R. &amp; Craddock N. (2005) Risk of puerperal and non- puerperal (postpartum) psychosis. Short report. </a:t>
            </a:r>
            <a:r>
              <a:rPr lang="en-GB" i="1" dirty="0" smtClean="0">
                <a:solidFill>
                  <a:schemeClr val="accent2">
                    <a:lumMod val="75000"/>
                  </a:schemeClr>
                </a:solidFill>
              </a:rPr>
              <a:t>British Journal of Psychiatry </a:t>
            </a:r>
            <a:r>
              <a:rPr lang="en-GB" b="1" dirty="0" smtClean="0">
                <a:solidFill>
                  <a:schemeClr val="accent2">
                    <a:lumMod val="75000"/>
                  </a:schemeClr>
                </a:solidFill>
              </a:rPr>
              <a:t>186</a:t>
            </a:r>
            <a:r>
              <a:rPr lang="en-GB" dirty="0" smtClean="0">
                <a:solidFill>
                  <a:schemeClr val="accent2">
                    <a:lumMod val="75000"/>
                  </a:schemeClr>
                </a:solidFill>
              </a:rPr>
              <a:t>, 258-259.</a:t>
            </a:r>
            <a:endParaRPr lang="en-IE" dirty="0" smtClean="0">
              <a:solidFill>
                <a:schemeClr val="accent2">
                  <a:lumMod val="75000"/>
                </a:schemeClr>
              </a:solidFill>
            </a:endParaRPr>
          </a:p>
          <a:p>
            <a:r>
              <a:rPr lang="en-GB" dirty="0" err="1" smtClean="0">
                <a:solidFill>
                  <a:schemeClr val="accent2">
                    <a:lumMod val="75000"/>
                  </a:schemeClr>
                </a:solidFill>
              </a:rPr>
              <a:t>Rothera</a:t>
            </a:r>
            <a:r>
              <a:rPr lang="en-GB" dirty="0" smtClean="0">
                <a:solidFill>
                  <a:schemeClr val="accent2">
                    <a:lumMod val="75000"/>
                  </a:schemeClr>
                </a:solidFill>
              </a:rPr>
              <a:t> I. &amp; Oates M. (2008) Managing perinatal mental health disorders effectively: identifying the necessary components of service provision. </a:t>
            </a:r>
            <a:r>
              <a:rPr lang="en-GB" i="1" dirty="0" smtClean="0">
                <a:solidFill>
                  <a:schemeClr val="accent2">
                    <a:lumMod val="75000"/>
                  </a:schemeClr>
                </a:solidFill>
              </a:rPr>
              <a:t>The Psychiatrist </a:t>
            </a:r>
            <a:r>
              <a:rPr lang="en-GB" b="1" dirty="0" smtClean="0">
                <a:solidFill>
                  <a:schemeClr val="accent2">
                    <a:lumMod val="75000"/>
                  </a:schemeClr>
                </a:solidFill>
              </a:rPr>
              <a:t>32</a:t>
            </a:r>
            <a:r>
              <a:rPr lang="en-GB" dirty="0" smtClean="0">
                <a:solidFill>
                  <a:schemeClr val="accent2">
                    <a:lumMod val="75000"/>
                  </a:schemeClr>
                </a:solidFill>
              </a:rPr>
              <a:t>, 131-133.</a:t>
            </a:r>
            <a:endParaRPr lang="en-IE" dirty="0" smtClean="0">
              <a:solidFill>
                <a:schemeClr val="accent2">
                  <a:lumMod val="75000"/>
                </a:schemeClr>
              </a:solidFill>
            </a:endParaRPr>
          </a:p>
          <a:p>
            <a:endParaRPr lang="en-IE" dirty="0"/>
          </a:p>
        </p:txBody>
      </p:sp>
      <p:sp>
        <p:nvSpPr>
          <p:cNvPr id="3" name="Title 2"/>
          <p:cNvSpPr>
            <a:spLocks noGrp="1"/>
          </p:cNvSpPr>
          <p:nvPr>
            <p:ph type="title"/>
          </p:nvPr>
        </p:nvSpPr>
        <p:spPr>
          <a:xfrm>
            <a:off x="457200" y="338328"/>
            <a:ext cx="8229600" cy="714408"/>
          </a:xfrm>
        </p:spPr>
        <p:txBody>
          <a:bodyPr>
            <a:normAutofit fontScale="90000"/>
          </a:bodyPr>
          <a:lstStyle/>
          <a:p>
            <a:r>
              <a:rPr lang="en-IE" dirty="0" smtClean="0"/>
              <a:t>References 3</a:t>
            </a:r>
            <a:endParaRPr lang="en-IE"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913</TotalTime>
  <Words>1104</Words>
  <Application>Microsoft Office PowerPoint</Application>
  <PresentationFormat>On-screen Show (4:3)</PresentationFormat>
  <Paragraphs>126</Paragraphs>
  <Slides>18</Slides>
  <Notes>12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Waveform</vt:lpstr>
      <vt:lpstr>How Can Midwives Develop Their Support Skills for Women with Mental Health Needs During the Antenatal Period?  An Action Research Study </vt:lpstr>
      <vt:lpstr>WHAT IS PERINATAL MENTAL HEALTH?</vt:lpstr>
      <vt:lpstr>Context and Background</vt:lpstr>
      <vt:lpstr>Context and Background</vt:lpstr>
      <vt:lpstr>Rationale</vt:lpstr>
      <vt:lpstr>Aim</vt:lpstr>
      <vt:lpstr>OBJECTIVE</vt:lpstr>
      <vt:lpstr>      METHODOLOGY</vt:lpstr>
      <vt:lpstr>Outcomes</vt:lpstr>
      <vt:lpstr>Finding 1</vt:lpstr>
      <vt:lpstr>Finding 2</vt:lpstr>
      <vt:lpstr>Finding 3</vt:lpstr>
      <vt:lpstr>Finding 4</vt:lpstr>
      <vt:lpstr>Finding 5</vt:lpstr>
      <vt:lpstr>Conclusion</vt:lpstr>
      <vt:lpstr>References</vt:lpstr>
      <vt:lpstr>References 2</vt:lpstr>
      <vt:lpstr>References 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Midwives Develop Their Support Skills for Women with Mental Health Needs During the Antenatal Period? An Action Research Study</dc:title>
  <dc:creator>Deirdre Madden</dc:creator>
  <cp:lastModifiedBy>Deirdre Madden</cp:lastModifiedBy>
  <cp:revision>184</cp:revision>
  <dcterms:created xsi:type="dcterms:W3CDTF">2015-02-22T12:21:38Z</dcterms:created>
  <dcterms:modified xsi:type="dcterms:W3CDTF">2015-03-20T14:28:50Z</dcterms:modified>
</cp:coreProperties>
</file>