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5"/>
  </p:notesMasterIdLst>
  <p:handoutMasterIdLst>
    <p:handoutMasterId r:id="rId26"/>
  </p:handoutMasterIdLst>
  <p:sldIdLst>
    <p:sldId id="509" r:id="rId2"/>
    <p:sldId id="529" r:id="rId3"/>
    <p:sldId id="531" r:id="rId4"/>
    <p:sldId id="468" r:id="rId5"/>
    <p:sldId id="469" r:id="rId6"/>
    <p:sldId id="530" r:id="rId7"/>
    <p:sldId id="473" r:id="rId8"/>
    <p:sldId id="532" r:id="rId9"/>
    <p:sldId id="506" r:id="rId10"/>
    <p:sldId id="464" r:id="rId11"/>
    <p:sldId id="487" r:id="rId12"/>
    <p:sldId id="494" r:id="rId13"/>
    <p:sldId id="489" r:id="rId14"/>
    <p:sldId id="490" r:id="rId15"/>
    <p:sldId id="495" r:id="rId16"/>
    <p:sldId id="491" r:id="rId17"/>
    <p:sldId id="500" r:id="rId18"/>
    <p:sldId id="501" r:id="rId19"/>
    <p:sldId id="518" r:id="rId20"/>
    <p:sldId id="520" r:id="rId21"/>
    <p:sldId id="533" r:id="rId22"/>
    <p:sldId id="534" r:id="rId23"/>
    <p:sldId id="458" r:id="rId24"/>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960">
          <p15:clr>
            <a:srgbClr val="A4A3A4"/>
          </p15:clr>
        </p15:guide>
        <p15:guide id="2" pos="522">
          <p15:clr>
            <a:srgbClr val="A4A3A4"/>
          </p15:clr>
        </p15:guide>
        <p15:guide id="3" pos="5247">
          <p15:clr>
            <a:srgbClr val="A4A3A4"/>
          </p15:clr>
        </p15:guide>
      </p15:sldGuideLst>
    </p:ext>
    <p:ext uri="{2D200454-40CA-4A62-9FC3-DE9A4176ACB9}">
      <p15:notesGuideLst xmlns:p15="http://schemas.microsoft.com/office/powerpoint/2012/main" xmlns="">
        <p15:guide id="1" orient="horz" pos="3133">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raine Leeson" initials="L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85"/>
    <p:restoredTop sz="87635" autoAdjust="0"/>
  </p:normalViewPr>
  <p:slideViewPr>
    <p:cSldViewPr snapToGrid="0" showGuides="1">
      <p:cViewPr varScale="1">
        <p:scale>
          <a:sx n="54" d="100"/>
          <a:sy n="54" d="100"/>
        </p:scale>
        <p:origin x="-1728" y="-96"/>
      </p:cViewPr>
      <p:guideLst>
        <p:guide orient="horz" pos="3960"/>
        <p:guide pos="522"/>
        <p:guide pos="5247"/>
      </p:guideLst>
    </p:cSldViewPr>
  </p:slideViewPr>
  <p:notesTextViewPr>
    <p:cViewPr>
      <p:scale>
        <a:sx n="140" d="100"/>
        <a:sy n="140" d="100"/>
      </p:scale>
      <p:origin x="0" y="0"/>
    </p:cViewPr>
  </p:notesTextViewPr>
  <p:sorterViewPr>
    <p:cViewPr>
      <p:scale>
        <a:sx n="89" d="100"/>
        <a:sy n="89" d="100"/>
      </p:scale>
      <p:origin x="0" y="0"/>
    </p:cViewPr>
  </p:sorterViewPr>
  <p:notesViewPr>
    <p:cSldViewPr snapToGrid="0" showGuides="1">
      <p:cViewPr varScale="1">
        <p:scale>
          <a:sx n="91" d="100"/>
          <a:sy n="91" d="100"/>
        </p:scale>
        <p:origin x="-3720"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39CB56BC-5E11-9442-8235-ABC7BA1CCE85}" type="datetimeFigureOut">
              <a:rPr lang="en-US" smtClean="0"/>
              <a:t>08/11/18</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240B9039-F505-C149-B08F-4C6324C8C839}" type="slidenum">
              <a:rPr lang="en-US" smtClean="0"/>
              <a:t>‹#›</a:t>
            </a:fld>
            <a:endParaRPr lang="en-US"/>
          </a:p>
        </p:txBody>
      </p:sp>
    </p:spTree>
    <p:extLst>
      <p:ext uri="{BB962C8B-B14F-4D97-AF65-F5344CB8AC3E}">
        <p14:creationId xmlns:p14="http://schemas.microsoft.com/office/powerpoint/2010/main" val="37942922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charset="0"/>
              <a:buChar char="•"/>
            </a:pPr>
            <a:r>
              <a:rPr lang="en-US" b="0" dirty="0"/>
              <a:t>The European Language Portfolio </a:t>
            </a:r>
            <a:r>
              <a:rPr lang="en-GB" b="0" dirty="0"/>
              <a:t>a document in which language learners/users - at school or outside school - can record and reflect on their language learning and cultural experiences. </a:t>
            </a:r>
          </a:p>
          <a:p>
            <a:pPr marL="342900" indent="-342900">
              <a:buFont typeface="Arial" charset="0"/>
              <a:buChar char="•"/>
            </a:pPr>
            <a:r>
              <a:rPr lang="en-GB" b="0" dirty="0"/>
              <a:t>It has been widely implemented to support the development of learner autonomy in the teaching and learning of spoken languages. </a:t>
            </a:r>
          </a:p>
          <a:p>
            <a:pPr marL="342900" indent="-342900">
              <a:buFont typeface="Arial" charset="0"/>
              <a:buChar char="•"/>
            </a:pPr>
            <a:r>
              <a:rPr lang="en-GB" b="0" dirty="0"/>
              <a:t>To date, the ELP has not typically been implemented with learners of sign languages. </a:t>
            </a:r>
          </a:p>
          <a:p>
            <a:pPr marL="342900" indent="-342900">
              <a:buFont typeface="Arial" charset="0"/>
              <a:buChar char="•"/>
            </a:pPr>
            <a:r>
              <a:rPr lang="en-GB" b="0" dirty="0"/>
              <a:t>However, in 2017-18, this changed! We looked at an Irish cohort</a:t>
            </a:r>
            <a:r>
              <a:rPr lang="mr-IN" b="0" dirty="0"/>
              <a:t>…</a:t>
            </a:r>
            <a:r>
              <a:rPr lang="en-IE" b="0" dirty="0"/>
              <a:t>. And Christian</a:t>
            </a:r>
            <a:r>
              <a:rPr lang="en-IE" b="0" baseline="0" dirty="0"/>
              <a:t> and Thomas looked at a German cohort. </a:t>
            </a:r>
            <a:r>
              <a:rPr lang="en-GB" b="0" dirty="0"/>
              <a:t> </a:t>
            </a:r>
          </a:p>
          <a:p>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a:t>
            </a:fld>
            <a:endParaRPr lang="en-GB"/>
          </a:p>
        </p:txBody>
      </p:sp>
    </p:spTree>
    <p:extLst>
      <p:ext uri="{BB962C8B-B14F-4D97-AF65-F5344CB8AC3E}">
        <p14:creationId xmlns:p14="http://schemas.microsoft.com/office/powerpoint/2010/main" val="226734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URL is</a:t>
            </a:r>
            <a:r>
              <a:rPr lang="en-US" baseline="0" dirty="0"/>
              <a:t> useful</a:t>
            </a:r>
            <a:r>
              <a:rPr lang="mr-IN" baseline="0" dirty="0"/>
              <a:t>…</a:t>
            </a:r>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4</a:t>
            </a:fld>
            <a:endParaRPr lang="en-GB"/>
          </a:p>
        </p:txBody>
      </p:sp>
    </p:spTree>
    <p:extLst>
      <p:ext uri="{BB962C8B-B14F-4D97-AF65-F5344CB8AC3E}">
        <p14:creationId xmlns:p14="http://schemas.microsoft.com/office/powerpoint/2010/main" val="1740890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focus in this presentation is on the Language Biography.</a:t>
            </a:r>
          </a:p>
          <a:p>
            <a:r>
              <a:rPr lang="en-US" dirty="0"/>
              <a:t>Some other important points to note are:</a:t>
            </a:r>
          </a:p>
          <a:p>
            <a:endParaRPr lang="en-US" sz="2400" dirty="0">
              <a:solidFill>
                <a:schemeClr val="tx1"/>
              </a:solidFill>
            </a:endParaRPr>
          </a:p>
          <a:p>
            <a:pPr marL="457200" indent="-457200">
              <a:buAutoNum type="arabicPeriod"/>
            </a:pPr>
            <a:r>
              <a:rPr lang="en-US" sz="2400" dirty="0">
                <a:solidFill>
                  <a:schemeClr val="tx1"/>
                </a:solidFill>
              </a:rPr>
              <a:t>The </a:t>
            </a:r>
            <a:r>
              <a:rPr lang="de-DE" sz="2400" dirty="0">
                <a:solidFill>
                  <a:schemeClr val="tx1"/>
                </a:solidFill>
              </a:rPr>
              <a:t>ELP </a:t>
            </a:r>
            <a:r>
              <a:rPr lang="de-DE" sz="2400" dirty="0" err="1">
                <a:solidFill>
                  <a:schemeClr val="tx1"/>
                </a:solidFill>
              </a:rPr>
              <a:t>is</a:t>
            </a:r>
            <a:r>
              <a:rPr lang="de-DE" sz="2400" dirty="0">
                <a:solidFill>
                  <a:schemeClr val="tx1"/>
                </a:solidFill>
              </a:rPr>
              <a:t> </a:t>
            </a:r>
            <a:r>
              <a:rPr lang="de-DE" sz="2400" dirty="0" err="1">
                <a:solidFill>
                  <a:schemeClr val="tx1"/>
                </a:solidFill>
              </a:rPr>
              <a:t>the</a:t>
            </a:r>
            <a:r>
              <a:rPr lang="de-DE" sz="2400" dirty="0">
                <a:solidFill>
                  <a:schemeClr val="tx1"/>
                </a:solidFill>
              </a:rPr>
              <a:t> </a:t>
            </a:r>
            <a:r>
              <a:rPr lang="de-DE" sz="2400" dirty="0" err="1">
                <a:solidFill>
                  <a:schemeClr val="tx1"/>
                </a:solidFill>
              </a:rPr>
              <a:t>property</a:t>
            </a:r>
            <a:r>
              <a:rPr lang="de-DE" sz="2400" dirty="0">
                <a:solidFill>
                  <a:schemeClr val="tx1"/>
                </a:solidFill>
              </a:rPr>
              <a:t> </a:t>
            </a:r>
            <a:r>
              <a:rPr lang="de-DE" sz="2400" dirty="0" err="1">
                <a:solidFill>
                  <a:schemeClr val="tx1"/>
                </a:solidFill>
              </a:rPr>
              <a:t>of</a:t>
            </a:r>
            <a:r>
              <a:rPr lang="de-DE" sz="2400" dirty="0">
                <a:solidFill>
                  <a:schemeClr val="tx1"/>
                </a:solidFill>
              </a:rPr>
              <a:t> </a:t>
            </a:r>
            <a:r>
              <a:rPr lang="de-DE" sz="2400" dirty="0" err="1">
                <a:solidFill>
                  <a:schemeClr val="tx1"/>
                </a:solidFill>
              </a:rPr>
              <a:t>the</a:t>
            </a:r>
            <a:r>
              <a:rPr lang="de-DE" sz="2400" dirty="0">
                <a:solidFill>
                  <a:schemeClr val="tx1"/>
                </a:solidFill>
              </a:rPr>
              <a:t> individual </a:t>
            </a:r>
            <a:r>
              <a:rPr lang="de-DE" sz="2400" dirty="0" err="1">
                <a:solidFill>
                  <a:schemeClr val="tx1"/>
                </a:solidFill>
              </a:rPr>
              <a:t>learner</a:t>
            </a:r>
            <a:r>
              <a:rPr lang="de-DE" sz="2400" dirty="0">
                <a:solidFill>
                  <a:schemeClr val="tx1"/>
                </a:solidFill>
              </a:rPr>
              <a:t>, </a:t>
            </a:r>
            <a:r>
              <a:rPr lang="de-DE" sz="2400" dirty="0" err="1">
                <a:solidFill>
                  <a:schemeClr val="tx1"/>
                </a:solidFill>
              </a:rPr>
              <a:t>which</a:t>
            </a:r>
            <a:r>
              <a:rPr lang="de-DE" sz="2400" dirty="0">
                <a:solidFill>
                  <a:schemeClr val="tx1"/>
                </a:solidFill>
              </a:rPr>
              <a:t> in </a:t>
            </a:r>
            <a:r>
              <a:rPr lang="de-DE" sz="2400" dirty="0" err="1">
                <a:solidFill>
                  <a:schemeClr val="tx1"/>
                </a:solidFill>
              </a:rPr>
              <a:t>itself</a:t>
            </a:r>
            <a:r>
              <a:rPr lang="de-DE" sz="2400" dirty="0">
                <a:solidFill>
                  <a:schemeClr val="tx1"/>
                </a:solidFill>
              </a:rPr>
              <a:t> </a:t>
            </a:r>
            <a:r>
              <a:rPr lang="de-DE" sz="2400" dirty="0" err="1">
                <a:solidFill>
                  <a:schemeClr val="tx1"/>
                </a:solidFill>
              </a:rPr>
              <a:t>implies</a:t>
            </a:r>
            <a:r>
              <a:rPr lang="de-DE" sz="2400" dirty="0">
                <a:solidFill>
                  <a:schemeClr val="tx1"/>
                </a:solidFill>
              </a:rPr>
              <a:t> </a:t>
            </a:r>
            <a:r>
              <a:rPr lang="de-DE" sz="2400" b="1" dirty="0" err="1">
                <a:solidFill>
                  <a:schemeClr val="tx1"/>
                </a:solidFill>
              </a:rPr>
              <a:t>learner</a:t>
            </a:r>
            <a:r>
              <a:rPr lang="de-DE" sz="2400" b="1" dirty="0">
                <a:solidFill>
                  <a:schemeClr val="tx1"/>
                </a:solidFill>
              </a:rPr>
              <a:t> </a:t>
            </a:r>
            <a:r>
              <a:rPr lang="de-DE" sz="2400" b="1" dirty="0" err="1">
                <a:solidFill>
                  <a:schemeClr val="tx1"/>
                </a:solidFill>
              </a:rPr>
              <a:t>autonomy</a:t>
            </a:r>
            <a:r>
              <a:rPr lang="de-DE" sz="2400" b="1" dirty="0">
                <a:solidFill>
                  <a:schemeClr val="tx1"/>
                </a:solidFill>
              </a:rPr>
              <a:t>. </a:t>
            </a:r>
            <a:r>
              <a:rPr lang="de-DE" sz="2400" dirty="0" err="1">
                <a:solidFill>
                  <a:schemeClr val="tx1"/>
                </a:solidFill>
              </a:rPr>
              <a:t>Learners</a:t>
            </a:r>
            <a:r>
              <a:rPr lang="de-DE" sz="2400" dirty="0">
                <a:solidFill>
                  <a:schemeClr val="tx1"/>
                </a:solidFill>
              </a:rPr>
              <a:t> </a:t>
            </a:r>
            <a:r>
              <a:rPr lang="de-DE" sz="2400" dirty="0" err="1">
                <a:solidFill>
                  <a:schemeClr val="tx1"/>
                </a:solidFill>
              </a:rPr>
              <a:t>can</a:t>
            </a:r>
            <a:r>
              <a:rPr lang="de-DE" sz="2400" dirty="0">
                <a:solidFill>
                  <a:schemeClr val="tx1"/>
                </a:solidFill>
              </a:rPr>
              <a:t> plan, </a:t>
            </a:r>
            <a:r>
              <a:rPr lang="de-DE" sz="2400" dirty="0" err="1">
                <a:solidFill>
                  <a:schemeClr val="tx1"/>
                </a:solidFill>
              </a:rPr>
              <a:t>monitor</a:t>
            </a:r>
            <a:r>
              <a:rPr lang="de-DE" sz="2400" dirty="0">
                <a:solidFill>
                  <a:schemeClr val="tx1"/>
                </a:solidFill>
              </a:rPr>
              <a:t> </a:t>
            </a:r>
            <a:r>
              <a:rPr lang="de-DE" sz="2400" dirty="0" err="1">
                <a:solidFill>
                  <a:schemeClr val="tx1"/>
                </a:solidFill>
              </a:rPr>
              <a:t>and</a:t>
            </a:r>
            <a:r>
              <a:rPr lang="de-DE" sz="2400" dirty="0">
                <a:solidFill>
                  <a:schemeClr val="tx1"/>
                </a:solidFill>
              </a:rPr>
              <a:t> </a:t>
            </a:r>
            <a:r>
              <a:rPr lang="de-DE" sz="2400" dirty="0" err="1">
                <a:solidFill>
                  <a:schemeClr val="tx1"/>
                </a:solidFill>
              </a:rPr>
              <a:t>evaluate</a:t>
            </a:r>
            <a:r>
              <a:rPr lang="de-DE" sz="2400" dirty="0">
                <a:solidFill>
                  <a:schemeClr val="tx1"/>
                </a:solidFill>
              </a:rPr>
              <a:t> </a:t>
            </a:r>
            <a:r>
              <a:rPr lang="de-DE" sz="2400" dirty="0" err="1">
                <a:solidFill>
                  <a:schemeClr val="tx1"/>
                </a:solidFill>
              </a:rPr>
              <a:t>their</a:t>
            </a:r>
            <a:r>
              <a:rPr lang="de-DE" sz="2400" dirty="0">
                <a:solidFill>
                  <a:schemeClr val="tx1"/>
                </a:solidFill>
              </a:rPr>
              <a:t> </a:t>
            </a:r>
            <a:r>
              <a:rPr lang="de-DE" sz="2400" dirty="0" err="1">
                <a:solidFill>
                  <a:schemeClr val="tx1"/>
                </a:solidFill>
              </a:rPr>
              <a:t>progress</a:t>
            </a:r>
            <a:r>
              <a:rPr lang="de-DE" sz="2400" dirty="0">
                <a:solidFill>
                  <a:schemeClr val="tx1"/>
                </a:solidFill>
              </a:rPr>
              <a:t>. </a:t>
            </a:r>
          </a:p>
          <a:p>
            <a:pPr marL="457200" indent="-457200">
              <a:buAutoNum type="arabicPeriod"/>
            </a:pPr>
            <a:r>
              <a:rPr lang="de-DE" sz="2400" b="1" dirty="0" err="1">
                <a:solidFill>
                  <a:schemeClr val="tx1"/>
                </a:solidFill>
              </a:rPr>
              <a:t>Self-assessment</a:t>
            </a:r>
            <a:r>
              <a:rPr lang="de-DE" sz="2400" b="1" dirty="0">
                <a:solidFill>
                  <a:schemeClr val="tx1"/>
                </a:solidFill>
              </a:rPr>
              <a:t> </a:t>
            </a:r>
            <a:r>
              <a:rPr lang="de-DE" sz="2400" dirty="0" err="1">
                <a:solidFill>
                  <a:schemeClr val="tx1"/>
                </a:solidFill>
              </a:rPr>
              <a:t>is</a:t>
            </a:r>
            <a:r>
              <a:rPr lang="de-DE" sz="2400" dirty="0">
                <a:solidFill>
                  <a:schemeClr val="tx1"/>
                </a:solidFill>
              </a:rPr>
              <a:t> </a:t>
            </a:r>
            <a:r>
              <a:rPr lang="de-DE" sz="2400" dirty="0" err="1">
                <a:solidFill>
                  <a:schemeClr val="tx1"/>
                </a:solidFill>
              </a:rPr>
              <a:t>ongoing</a:t>
            </a:r>
            <a:r>
              <a:rPr lang="de-DE" sz="2400" dirty="0">
                <a:solidFill>
                  <a:schemeClr val="tx1"/>
                </a:solidFill>
              </a:rPr>
              <a:t>, formative </a:t>
            </a:r>
            <a:r>
              <a:rPr lang="de-DE" sz="2400" dirty="0" err="1">
                <a:solidFill>
                  <a:schemeClr val="tx1"/>
                </a:solidFill>
              </a:rPr>
              <a:t>self-assessment</a:t>
            </a:r>
            <a:r>
              <a:rPr lang="de-DE" sz="2400" dirty="0">
                <a:solidFill>
                  <a:schemeClr val="tx1"/>
                </a:solidFill>
              </a:rPr>
              <a:t> (</a:t>
            </a:r>
            <a:r>
              <a:rPr lang="de-DE" sz="2400" dirty="0" err="1">
                <a:solidFill>
                  <a:schemeClr val="tx1"/>
                </a:solidFill>
              </a:rPr>
              <a:t>We</a:t>
            </a:r>
            <a:r>
              <a:rPr lang="de-DE" sz="2400" dirty="0">
                <a:solidFill>
                  <a:schemeClr val="tx1"/>
                </a:solidFill>
              </a:rPr>
              <a:t> </a:t>
            </a:r>
            <a:r>
              <a:rPr lang="de-DE" sz="2400" dirty="0" err="1">
                <a:solidFill>
                  <a:schemeClr val="tx1"/>
                </a:solidFill>
              </a:rPr>
              <a:t>use</a:t>
            </a:r>
            <a:r>
              <a:rPr lang="de-DE" sz="2400" dirty="0">
                <a:solidFill>
                  <a:schemeClr val="tx1"/>
                </a:solidFill>
              </a:rPr>
              <a:t> “</a:t>
            </a:r>
            <a:r>
              <a:rPr lang="de-DE" sz="2400" dirty="0" err="1">
                <a:solidFill>
                  <a:schemeClr val="tx1"/>
                </a:solidFill>
              </a:rPr>
              <a:t>can</a:t>
            </a:r>
            <a:r>
              <a:rPr lang="de-DE" sz="2400" dirty="0">
                <a:solidFill>
                  <a:schemeClr val="tx1"/>
                </a:solidFill>
              </a:rPr>
              <a:t> do” </a:t>
            </a:r>
            <a:r>
              <a:rPr lang="de-DE" sz="2400" dirty="0" err="1">
                <a:solidFill>
                  <a:schemeClr val="tx1"/>
                </a:solidFill>
              </a:rPr>
              <a:t>checklists</a:t>
            </a:r>
            <a:r>
              <a:rPr lang="de-DE" sz="2400" dirty="0">
                <a:solidFill>
                  <a:schemeClr val="tx1"/>
                </a:solidFill>
              </a:rPr>
              <a:t> </a:t>
            </a:r>
            <a:r>
              <a:rPr lang="de-DE" sz="2400" dirty="0" err="1">
                <a:solidFill>
                  <a:schemeClr val="tx1"/>
                </a:solidFill>
              </a:rPr>
              <a:t>attached</a:t>
            </a:r>
            <a:r>
              <a:rPr lang="de-DE" sz="2400" dirty="0">
                <a:solidFill>
                  <a:schemeClr val="tx1"/>
                </a:solidFill>
              </a:rPr>
              <a:t> </a:t>
            </a:r>
            <a:r>
              <a:rPr lang="de-DE" sz="2400" dirty="0" err="1">
                <a:solidFill>
                  <a:schemeClr val="tx1"/>
                </a:solidFill>
              </a:rPr>
              <a:t>to</a:t>
            </a:r>
            <a:r>
              <a:rPr lang="de-DE" sz="2400" dirty="0">
                <a:solidFill>
                  <a:schemeClr val="tx1"/>
                </a:solidFill>
              </a:rPr>
              <a:t> </a:t>
            </a:r>
            <a:r>
              <a:rPr lang="de-DE" sz="2400" b="1" dirty="0" err="1">
                <a:solidFill>
                  <a:schemeClr val="tx1"/>
                </a:solidFill>
              </a:rPr>
              <a:t>the</a:t>
            </a:r>
            <a:r>
              <a:rPr lang="de-DE" sz="2400" b="1" dirty="0">
                <a:solidFill>
                  <a:schemeClr val="tx1"/>
                </a:solidFill>
              </a:rPr>
              <a:t> </a:t>
            </a:r>
            <a:r>
              <a:rPr lang="de-DE" sz="2400" b="1" dirty="0" err="1">
                <a:solidFill>
                  <a:schemeClr val="tx1"/>
                </a:solidFill>
              </a:rPr>
              <a:t>language</a:t>
            </a:r>
            <a:r>
              <a:rPr lang="de-DE" sz="2400" b="1" dirty="0">
                <a:solidFill>
                  <a:schemeClr val="tx1"/>
                </a:solidFill>
              </a:rPr>
              <a:t> </a:t>
            </a:r>
            <a:r>
              <a:rPr lang="de-DE" sz="2400" b="1" dirty="0" err="1">
                <a:solidFill>
                  <a:schemeClr val="tx1"/>
                </a:solidFill>
              </a:rPr>
              <a:t>biography</a:t>
            </a:r>
            <a:r>
              <a:rPr lang="de-DE" sz="2400" dirty="0">
                <a:solidFill>
                  <a:schemeClr val="tx1"/>
                </a:solidFill>
              </a:rPr>
              <a:t>) </a:t>
            </a:r>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5</a:t>
            </a:fld>
            <a:endParaRPr lang="en-GB"/>
          </a:p>
        </p:txBody>
      </p:sp>
    </p:spTree>
    <p:extLst>
      <p:ext uri="{BB962C8B-B14F-4D97-AF65-F5344CB8AC3E}">
        <p14:creationId xmlns:p14="http://schemas.microsoft.com/office/powerpoint/2010/main" val="2008833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THIS – THIS IS THE SPOKEN LANGUAGE DESCRIPTORS!!!</a:t>
            </a:r>
          </a:p>
          <a:p>
            <a:r>
              <a:rPr lang="en-US" dirty="0"/>
              <a:t>Our sample were learners of A2-B1, in their second year of intensive ISL learning in a university setting at Trinity College Dublin. </a:t>
            </a:r>
          </a:p>
        </p:txBody>
      </p:sp>
      <p:sp>
        <p:nvSpPr>
          <p:cNvPr id="4" name="Slide Number Placeholder 3"/>
          <p:cNvSpPr>
            <a:spLocks noGrp="1"/>
          </p:cNvSpPr>
          <p:nvPr>
            <p:ph type="sldNum" sz="quarter" idx="10"/>
          </p:nvPr>
        </p:nvSpPr>
        <p:spPr/>
        <p:txBody>
          <a:bodyPr/>
          <a:lstStyle/>
          <a:p>
            <a:fld id="{49DD4D23-C98A-435E-AE88-9061F8349B02}" type="slidenum">
              <a:rPr lang="en-GB" smtClean="0"/>
              <a:pPr/>
              <a:t>6</a:t>
            </a:fld>
            <a:endParaRPr lang="en-GB"/>
          </a:p>
        </p:txBody>
      </p:sp>
    </p:spTree>
    <p:extLst>
      <p:ext uri="{BB962C8B-B14F-4D97-AF65-F5344CB8AC3E}">
        <p14:creationId xmlns:p14="http://schemas.microsoft.com/office/powerpoint/2010/main" val="736667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8</a:t>
            </a:fld>
            <a:endParaRPr lang="en-GB"/>
          </a:p>
        </p:txBody>
      </p:sp>
    </p:spTree>
    <p:extLst>
      <p:ext uri="{BB962C8B-B14F-4D97-AF65-F5344CB8AC3E}">
        <p14:creationId xmlns:p14="http://schemas.microsoft.com/office/powerpoint/2010/main" val="1555820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Arial" panose="020B0604020202020204" pitchFamily="34" charset="0"/>
              </a:rPr>
              <a:t>Focus Groups asked students for their perspective on how ELP may have helped (or not) as part of their ISL learning experience. We also gathered feedback that may inform modifications to approach taken with implementing the ELP for sign languages in tertiary education classrooms across Europe. Each focus group lasted approx. 45 minutes. These were video recorded to allow for the researchers to create an anonymized transcript after each meeting.</a:t>
            </a:r>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9</a:t>
            </a:fld>
            <a:endParaRPr lang="en-GB"/>
          </a:p>
        </p:txBody>
      </p:sp>
    </p:spTree>
    <p:extLst>
      <p:ext uri="{BB962C8B-B14F-4D97-AF65-F5344CB8AC3E}">
        <p14:creationId xmlns:p14="http://schemas.microsoft.com/office/powerpoint/2010/main" val="1603073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start by looking at what students said about working with the ELP. </a:t>
            </a:r>
          </a:p>
          <a:p>
            <a:endParaRPr lang="en-US" dirty="0"/>
          </a:p>
          <a:p>
            <a:r>
              <a:rPr lang="en-US" dirty="0"/>
              <a:t>Then we will  look at how the students self-assess their skill versus how I assess their skill. </a:t>
            </a:r>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a:p>
        </p:txBody>
      </p:sp>
    </p:spTree>
    <p:extLst>
      <p:ext uri="{BB962C8B-B14F-4D97-AF65-F5344CB8AC3E}">
        <p14:creationId xmlns:p14="http://schemas.microsoft.com/office/powerpoint/2010/main" val="264183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Video feedback in a SL is helpful. It allows them to review feedback relative to performance (LEARNING RECURSIVELY, SCAFFOLDING LEARNING) (Commented on in all 4 focus groups).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But </a:t>
            </a:r>
            <a:r>
              <a:rPr lang="en-US" b="0" dirty="0"/>
              <a:t>as we will see, practicing autonomy in these ways does not necessarily mean that the student is self-evaluating themselves in the same way as the teacher will. </a:t>
            </a:r>
          </a:p>
          <a:p>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15</a:t>
            </a:fld>
            <a:endParaRPr lang="en-GB"/>
          </a:p>
        </p:txBody>
      </p:sp>
    </p:spTree>
    <p:extLst>
      <p:ext uri="{BB962C8B-B14F-4D97-AF65-F5344CB8AC3E}">
        <p14:creationId xmlns:p14="http://schemas.microsoft.com/office/powerpoint/2010/main" val="848292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analysis of data in progress. Next step </a:t>
            </a:r>
            <a:r>
              <a:rPr lang="mr-IN" dirty="0"/>
              <a:t>–</a:t>
            </a:r>
            <a:r>
              <a:rPr lang="en-US" dirty="0"/>
              <a:t> build a</a:t>
            </a:r>
            <a:r>
              <a:rPr lang="en-US" baseline="0" dirty="0"/>
              <a:t> cohesive GT from the data linked to how intermediate ISL learners engage with the learning process. MOTIVATION literature is key. Process of developing a new identity in the L2 (“growing up”, “being a baby”, “teacher as linguistic parent”, more advanced students as “older siblings”, etc.)</a:t>
            </a:r>
            <a:endParaRPr lang="en-US"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17</a:t>
            </a:fld>
            <a:endParaRPr lang="en-GB"/>
          </a:p>
        </p:txBody>
      </p:sp>
    </p:spTree>
    <p:extLst>
      <p:ext uri="{BB962C8B-B14F-4D97-AF65-F5344CB8AC3E}">
        <p14:creationId xmlns:p14="http://schemas.microsoft.com/office/powerpoint/2010/main" val="175773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 few comments about the teacher’s perspective. That would be my perspective!</a:t>
            </a:r>
          </a:p>
        </p:txBody>
      </p:sp>
      <p:sp>
        <p:nvSpPr>
          <p:cNvPr id="4" name="Slide Number Placeholder 3"/>
          <p:cNvSpPr>
            <a:spLocks noGrp="1"/>
          </p:cNvSpPr>
          <p:nvPr>
            <p:ph type="sldNum" sz="quarter" idx="5"/>
          </p:nvPr>
        </p:nvSpPr>
        <p:spPr/>
        <p:txBody>
          <a:bodyPr/>
          <a:lstStyle/>
          <a:p>
            <a:fld id="{49DD4D23-C98A-435E-AE88-9061F8349B02}" type="slidenum">
              <a:rPr lang="en-GB" smtClean="0"/>
              <a:pPr/>
              <a:t>18</a:t>
            </a:fld>
            <a:endParaRPr lang="en-GB"/>
          </a:p>
        </p:txBody>
      </p:sp>
    </p:spTree>
    <p:extLst>
      <p:ext uri="{BB962C8B-B14F-4D97-AF65-F5344CB8AC3E}">
        <p14:creationId xmlns:p14="http://schemas.microsoft.com/office/powerpoint/2010/main" val="1576412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19</a:t>
            </a:fld>
            <a:endParaRPr lang="en-GB"/>
          </a:p>
        </p:txBody>
      </p:sp>
    </p:spTree>
    <p:extLst>
      <p:ext uri="{BB962C8B-B14F-4D97-AF65-F5344CB8AC3E}">
        <p14:creationId xmlns:p14="http://schemas.microsoft.com/office/powerpoint/2010/main" val="3096034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 the process of writing up our work and hope to share it with you before </a:t>
            </a:r>
            <a:r>
              <a:rPr lang="en-US"/>
              <a:t>too long!</a:t>
            </a:r>
          </a:p>
        </p:txBody>
      </p:sp>
      <p:sp>
        <p:nvSpPr>
          <p:cNvPr id="4" name="Slide Number Placeholder 3"/>
          <p:cNvSpPr>
            <a:spLocks noGrp="1"/>
          </p:cNvSpPr>
          <p:nvPr>
            <p:ph type="sldNum" sz="quarter" idx="5"/>
          </p:nvPr>
        </p:nvSpPr>
        <p:spPr/>
        <p:txBody>
          <a:bodyPr/>
          <a:lstStyle/>
          <a:p>
            <a:fld id="{49DD4D23-C98A-435E-AE88-9061F8349B02}" type="slidenum">
              <a:rPr lang="en-GB" smtClean="0"/>
              <a:pPr/>
              <a:t>21</a:t>
            </a:fld>
            <a:endParaRPr lang="en-GB"/>
          </a:p>
        </p:txBody>
      </p:sp>
    </p:spTree>
    <p:extLst>
      <p:ext uri="{BB962C8B-B14F-4D97-AF65-F5344CB8AC3E}">
        <p14:creationId xmlns:p14="http://schemas.microsoft.com/office/powerpoint/2010/main" val="4222120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0"/>
            <a:ext cx="9144000" cy="30132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chemeClr val="accent2"/>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943100"/>
            <a:ext cx="4204800" cy="4343400"/>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128236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5835"/>
            <a:ext cx="9144000" cy="485066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313861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554850"/>
          </a:xfrm>
        </p:spPr>
        <p:txBody>
          <a:bodyPr/>
          <a:lstStyle>
            <a:lvl1pPr algn="l">
              <a:defRPr sz="4200">
                <a:solidFill>
                  <a:schemeClr val="accent2"/>
                </a:solidFill>
              </a:defRPr>
            </a:lvl1pPr>
          </a:lstStyle>
          <a:p>
            <a:r>
              <a:rPr lang="en-US"/>
              <a:t>Click to edit Master title style</a:t>
            </a:r>
            <a:endParaRPr lang="en-GB"/>
          </a:p>
        </p:txBody>
      </p:sp>
      <p:sp>
        <p:nvSpPr>
          <p:cNvPr id="7" name="Rectangle 6"/>
          <p:cNvSpPr/>
          <p:nvPr userDrawn="1"/>
        </p:nvSpPr>
        <p:spPr>
          <a:xfrm>
            <a:off x="0" y="0"/>
            <a:ext cx="9144000" cy="30132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9" name="Rectangle 8"/>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Tree>
    <p:extLst>
      <p:ext uri="{BB962C8B-B14F-4D97-AF65-F5344CB8AC3E}">
        <p14:creationId xmlns:p14="http://schemas.microsoft.com/office/powerpoint/2010/main" val="5477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14E4D2F-5701-534D-9546-9C657DDAA171}" type="slidenum">
              <a:rPr lang="en-US" smtClean="0"/>
              <a:t>‹#›</a:t>
            </a:fld>
            <a:endParaRPr lang="en-US"/>
          </a:p>
        </p:txBody>
      </p:sp>
    </p:spTree>
    <p:extLst>
      <p:ext uri="{BB962C8B-B14F-4D97-AF65-F5344CB8AC3E}">
        <p14:creationId xmlns:p14="http://schemas.microsoft.com/office/powerpoint/2010/main" val="473843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4A0E1E87-D9CC-2C46-B257-37FA51FF00AF}" type="slidenum">
              <a:rPr lang="de-DE" smtClean="0"/>
              <a:t>‹#›</a:t>
            </a:fld>
            <a:endParaRPr lang="de-DE"/>
          </a:p>
        </p:txBody>
      </p:sp>
    </p:spTree>
    <p:extLst>
      <p:ext uri="{BB962C8B-B14F-4D97-AF65-F5344CB8AC3E}">
        <p14:creationId xmlns:p14="http://schemas.microsoft.com/office/powerpoint/2010/main" val="19507574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4" r:id="rId6"/>
    <p:sldLayoutId id="2147483660" r:id="rId7"/>
    <p:sldLayoutId id="2147483667" r:id="rId8"/>
  </p:sldLayoutIdLst>
  <p:hf hdr="0"/>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4.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818700"/>
          </a:xfrm>
        </p:spPr>
        <p:txBody>
          <a:bodyPr/>
          <a:lstStyle/>
          <a:p>
            <a:r>
              <a:rPr lang="en-US" sz="2800" dirty="0">
                <a:latin typeface="Trebuchet MS" charset="0"/>
                <a:ea typeface="ＭＳ Ｐゴシック" charset="0"/>
                <a:cs typeface="ＭＳ Ｐゴシック" charset="0"/>
              </a:rPr>
              <a:t>Bridging the gap: The European Language Portfolio and L2 Irish Sign Languages Learners at A2-B1 level</a:t>
            </a:r>
            <a:endParaRPr lang="en-GB" dirty="0"/>
          </a:p>
        </p:txBody>
      </p:sp>
      <p:sp>
        <p:nvSpPr>
          <p:cNvPr id="6" name="Text Placeholder 5"/>
          <p:cNvSpPr>
            <a:spLocks noGrp="1"/>
          </p:cNvSpPr>
          <p:nvPr>
            <p:ph type="body" sz="quarter" idx="10"/>
          </p:nvPr>
        </p:nvSpPr>
        <p:spPr/>
        <p:txBody>
          <a:bodyPr/>
          <a:lstStyle/>
          <a:p>
            <a:r>
              <a:rPr lang="en-GB" sz="1800" dirty="0"/>
              <a:t>Carmel Grehan and Lorraine Leeson </a:t>
            </a:r>
          </a:p>
          <a:p>
            <a:r>
              <a:rPr lang="en-GB" sz="1800" dirty="0"/>
              <a:t>IDRN2018</a:t>
            </a:r>
          </a:p>
          <a:p>
            <a:r>
              <a:rPr lang="en-GB" sz="1800" dirty="0"/>
              <a:t>November 2018 – TLRH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3693" y="1994261"/>
            <a:ext cx="3390900" cy="685800"/>
          </a:xfrm>
          <a:prstGeom prst="rect">
            <a:avLst/>
          </a:prstGeom>
        </p:spPr>
      </p:pic>
    </p:spTree>
    <p:extLst>
      <p:ext uri="{BB962C8B-B14F-4D97-AF65-F5344CB8AC3E}">
        <p14:creationId xmlns:p14="http://schemas.microsoft.com/office/powerpoint/2010/main" val="23629595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499B3E-8C30-564B-B372-506E136C6A87}"/>
              </a:ext>
            </a:extLst>
          </p:cNvPr>
          <p:cNvSpPr>
            <a:spLocks noGrp="1"/>
          </p:cNvSpPr>
          <p:nvPr>
            <p:ph type="title"/>
          </p:nvPr>
        </p:nvSpPr>
        <p:spPr/>
        <p:txBody>
          <a:bodyPr/>
          <a:lstStyle/>
          <a:p>
            <a:r>
              <a:rPr lang="en-US" dirty="0"/>
              <a:t>Overview</a:t>
            </a:r>
          </a:p>
        </p:txBody>
      </p:sp>
      <p:sp>
        <p:nvSpPr>
          <p:cNvPr id="3" name="Text Placeholder 2">
            <a:extLst>
              <a:ext uri="{FF2B5EF4-FFF2-40B4-BE49-F238E27FC236}">
                <a16:creationId xmlns:a16="http://schemas.microsoft.com/office/drawing/2014/main" xmlns="" id="{A250B1FC-C5BD-5148-AF98-E864B28DA475}"/>
              </a:ext>
            </a:extLst>
          </p:cNvPr>
          <p:cNvSpPr>
            <a:spLocks noGrp="1"/>
          </p:cNvSpPr>
          <p:nvPr>
            <p:ph type="body" sz="quarter" idx="10"/>
          </p:nvPr>
        </p:nvSpPr>
        <p:spPr/>
        <p:txBody>
          <a:bodyPr/>
          <a:lstStyle/>
          <a:p>
            <a:pPr marL="342900" indent="-342900">
              <a:buFont typeface="Arial" panose="020B0604020202020204" pitchFamily="34" charset="0"/>
              <a:buChar char="•"/>
            </a:pPr>
            <a:r>
              <a:rPr lang="en-US" b="0" dirty="0"/>
              <a:t>Introduce the European Language Portfolio</a:t>
            </a:r>
          </a:p>
          <a:p>
            <a:pPr marL="342900" indent="-342900">
              <a:buFont typeface="Arial" panose="020B0604020202020204" pitchFamily="34" charset="0"/>
              <a:buChar char="•"/>
            </a:pPr>
            <a:r>
              <a:rPr lang="en-US" b="0" dirty="0"/>
              <a:t>Outline our ELP pilot project at Trinity College Dublin (TCD) with A2-B1 learners</a:t>
            </a:r>
          </a:p>
          <a:p>
            <a:pPr marL="342900" indent="-342900">
              <a:buFont typeface="Arial" panose="020B0604020202020204" pitchFamily="34" charset="0"/>
              <a:buChar char="•"/>
            </a:pPr>
            <a:r>
              <a:rPr lang="en-US" b="0" dirty="0"/>
              <a:t>Consider how students self-evaluate using the ELP in contrast to teachers (what is the knowledge gap)</a:t>
            </a:r>
          </a:p>
          <a:p>
            <a:pPr marL="342900" indent="-342900">
              <a:buFont typeface="Arial" panose="020B0604020202020204" pitchFamily="34" charset="0"/>
              <a:buChar char="•"/>
            </a:pPr>
            <a:r>
              <a:rPr lang="en-US" b="0" dirty="0"/>
              <a:t>Consider how students struggle to understand how they can bridge their language knowledge gap (getting from where I am to where I need to be)</a:t>
            </a:r>
          </a:p>
          <a:p>
            <a:pPr marL="342900" indent="-342900">
              <a:buFont typeface="Arial" panose="020B0604020202020204" pitchFamily="34" charset="0"/>
              <a:buChar char="•"/>
            </a:pPr>
            <a:endParaRPr lang="en-US" dirty="0"/>
          </a:p>
        </p:txBody>
      </p:sp>
      <p:sp>
        <p:nvSpPr>
          <p:cNvPr id="4" name="Text Placeholder 3">
            <a:extLst>
              <a:ext uri="{FF2B5EF4-FFF2-40B4-BE49-F238E27FC236}">
                <a16:creationId xmlns:a16="http://schemas.microsoft.com/office/drawing/2014/main" xmlns="" id="{1BFE4DA5-1F5C-4E45-A6D2-589C4362CDB9}"/>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960151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1143377-6D14-934A-80B1-AEB1B9CA1569}"/>
              </a:ext>
            </a:extLst>
          </p:cNvPr>
          <p:cNvSpPr>
            <a:spLocks noGrp="1"/>
          </p:cNvSpPr>
          <p:nvPr>
            <p:ph type="ctrTitle"/>
          </p:nvPr>
        </p:nvSpPr>
        <p:spPr/>
        <p:txBody>
          <a:bodyPr/>
          <a:lstStyle/>
          <a:p>
            <a:r>
              <a:rPr lang="en-US" dirty="0"/>
              <a:t>The ELP</a:t>
            </a:r>
          </a:p>
        </p:txBody>
      </p:sp>
    </p:spTree>
    <p:extLst>
      <p:ext uri="{BB962C8B-B14F-4D97-AF65-F5344CB8AC3E}">
        <p14:creationId xmlns:p14="http://schemas.microsoft.com/office/powerpoint/2010/main" val="41046226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idx="1"/>
          </p:nvPr>
        </p:nvSpPr>
        <p:spPr/>
        <p:txBody>
          <a:bodyPr/>
          <a:lstStyle/>
          <a:p>
            <a:endParaRPr lang="de-DE"/>
          </a:p>
        </p:txBody>
      </p:sp>
      <p:pic>
        <p:nvPicPr>
          <p:cNvPr id="7" name="Bild 6"/>
          <p:cNvPicPr>
            <a:picLocks noChangeAspect="1"/>
          </p:cNvPicPr>
          <p:nvPr/>
        </p:nvPicPr>
        <p:blipFill>
          <a:blip r:embed="rId3"/>
          <a:stretch>
            <a:fillRect/>
          </a:stretch>
        </p:blipFill>
        <p:spPr>
          <a:xfrm>
            <a:off x="0" y="1100138"/>
            <a:ext cx="9144000" cy="5256212"/>
          </a:xfrm>
          <a:prstGeom prst="rect">
            <a:avLst/>
          </a:prstGeom>
        </p:spPr>
      </p:pic>
      <p:sp>
        <p:nvSpPr>
          <p:cNvPr id="4" name="Date Placeholder 3"/>
          <p:cNvSpPr>
            <a:spLocks noGrp="1"/>
          </p:cNvSpPr>
          <p:nvPr>
            <p:ph type="dt" sz="half" idx="10"/>
          </p:nvPr>
        </p:nvSpPr>
        <p:spPr/>
        <p:txBody>
          <a:bodyPr/>
          <a:lstStyle/>
          <a:p>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A0E1E87-D9CC-2C46-B257-37FA51FF00AF}" type="slidenum">
              <a:rPr lang="de-DE" smtClean="0"/>
              <a:t>3</a:t>
            </a:fld>
            <a:endParaRPr lang="de-DE"/>
          </a:p>
        </p:txBody>
      </p:sp>
    </p:spTree>
    <p:extLst>
      <p:ext uri="{BB962C8B-B14F-4D97-AF65-F5344CB8AC3E}">
        <p14:creationId xmlns:p14="http://schemas.microsoft.com/office/powerpoint/2010/main" val="74735448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idx="1"/>
          </p:nvPr>
        </p:nvSpPr>
        <p:spPr/>
        <p:txBody>
          <a:bodyPr/>
          <a:lstStyle/>
          <a:p>
            <a:endParaRPr lang="de-DE"/>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4A0E1E87-D9CC-2C46-B257-37FA51FF00AF}" type="slidenum">
              <a:rPr lang="de-DE" smtClean="0"/>
              <a:t>4</a:t>
            </a:fld>
            <a:endParaRPr lang="de-DE" dirty="0"/>
          </a:p>
        </p:txBody>
      </p:sp>
      <p:pic>
        <p:nvPicPr>
          <p:cNvPr id="7" name="Bild 6"/>
          <p:cNvPicPr>
            <a:picLocks noChangeAspect="1"/>
          </p:cNvPicPr>
          <p:nvPr/>
        </p:nvPicPr>
        <p:blipFill>
          <a:blip r:embed="rId3"/>
          <a:stretch>
            <a:fillRect/>
          </a:stretch>
        </p:blipFill>
        <p:spPr>
          <a:xfrm>
            <a:off x="616327" y="1232296"/>
            <a:ext cx="7910251" cy="5306616"/>
          </a:xfrm>
          <a:prstGeom prst="rect">
            <a:avLst/>
          </a:prstGeom>
        </p:spPr>
      </p:pic>
      <p:sp>
        <p:nvSpPr>
          <p:cNvPr id="8" name="Rechteck 7"/>
          <p:cNvSpPr/>
          <p:nvPr/>
        </p:nvSpPr>
        <p:spPr>
          <a:xfrm>
            <a:off x="5084928" y="361443"/>
            <a:ext cx="3518207" cy="646331"/>
          </a:xfrm>
          <a:prstGeom prst="rect">
            <a:avLst/>
          </a:prstGeom>
        </p:spPr>
        <p:txBody>
          <a:bodyPr wrap="none">
            <a:spAutoFit/>
          </a:bodyPr>
          <a:lstStyle/>
          <a:p>
            <a:r>
              <a:rPr lang="de-DE" sz="3600" dirty="0"/>
              <a:t>http://</a:t>
            </a:r>
            <a:r>
              <a:rPr lang="de-DE" sz="3600" dirty="0" err="1"/>
              <a:t>elp.ecml.at</a:t>
            </a:r>
            <a:endParaRPr lang="de-DE" sz="3600" dirty="0"/>
          </a:p>
        </p:txBody>
      </p:sp>
    </p:spTree>
    <p:extLst>
      <p:ext uri="{BB962C8B-B14F-4D97-AF65-F5344CB8AC3E}">
        <p14:creationId xmlns:p14="http://schemas.microsoft.com/office/powerpoint/2010/main" val="8649089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FA55555-3060-444F-A2BB-1744ECEBE40C}"/>
              </a:ext>
            </a:extLst>
          </p:cNvPr>
          <p:cNvSpPr>
            <a:spLocks noGrp="1"/>
          </p:cNvSpPr>
          <p:nvPr>
            <p:ph type="title"/>
          </p:nvPr>
        </p:nvSpPr>
        <p:spPr/>
        <p:txBody>
          <a:bodyPr/>
          <a:lstStyle/>
          <a:p>
            <a:r>
              <a:rPr lang="en-US" dirty="0"/>
              <a:t>ELP: 3 components</a:t>
            </a:r>
          </a:p>
        </p:txBody>
      </p:sp>
      <p:sp>
        <p:nvSpPr>
          <p:cNvPr id="8" name="Text Placeholder 7">
            <a:extLst>
              <a:ext uri="{FF2B5EF4-FFF2-40B4-BE49-F238E27FC236}">
                <a16:creationId xmlns:a16="http://schemas.microsoft.com/office/drawing/2014/main" xmlns="" id="{4940F690-8C63-FE4B-B2C9-5E5E5AC7AAAB}"/>
              </a:ext>
            </a:extLst>
          </p:cNvPr>
          <p:cNvSpPr>
            <a:spLocks noGrp="1"/>
          </p:cNvSpPr>
          <p:nvPr>
            <p:ph type="body" sz="quarter" idx="10"/>
          </p:nvPr>
        </p:nvSpPr>
        <p:spPr/>
        <p:txBody>
          <a:bodyPr/>
          <a:lstStyle/>
          <a:p>
            <a:pPr marL="342900" indent="-342900">
              <a:buFont typeface="Arial" panose="020B0604020202020204" pitchFamily="34" charset="0"/>
              <a:buChar char="•"/>
            </a:pPr>
            <a:r>
              <a:rPr lang="en-US" dirty="0"/>
              <a:t>A Language Passport – </a:t>
            </a:r>
            <a:r>
              <a:rPr lang="en-US" b="0" dirty="0"/>
              <a:t>learner </a:t>
            </a:r>
            <a:r>
              <a:rPr lang="en-US" b="0" dirty="0" err="1"/>
              <a:t>summarises</a:t>
            </a:r>
            <a:r>
              <a:rPr lang="en-US" b="0" dirty="0"/>
              <a:t> their linguistic &amp; cultural identity, language qualifications, experience of using different languages &amp; contact with different cultures.</a:t>
            </a:r>
          </a:p>
          <a:p>
            <a:pPr marL="342900" indent="-342900">
              <a:buFont typeface="Arial" panose="020B0604020202020204" pitchFamily="34" charset="0"/>
              <a:buChar char="•"/>
            </a:pPr>
            <a:r>
              <a:rPr lang="en-US" dirty="0"/>
              <a:t>A Language Biography – </a:t>
            </a:r>
            <a:r>
              <a:rPr lang="en-US" b="0" dirty="0"/>
              <a:t>this helps the learner to set learning targets, to record and reflect on language learning and on intercultural experiences, &amp; regularly assess progress. </a:t>
            </a:r>
          </a:p>
          <a:p>
            <a:pPr marL="342900" indent="-342900">
              <a:buFont typeface="Arial" panose="020B0604020202020204" pitchFamily="34" charset="0"/>
              <a:buChar char="•"/>
            </a:pPr>
            <a:r>
              <a:rPr lang="en-US" dirty="0"/>
              <a:t>A Dossier – </a:t>
            </a:r>
            <a:r>
              <a:rPr lang="en-US" b="0" dirty="0"/>
              <a:t>the learner can keep samples of their work in the language/s they have learned or are learning. </a:t>
            </a:r>
          </a:p>
          <a:p>
            <a:pPr marL="342900" indent="-342900">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xmlns="" id="{63A4647A-7817-1440-875A-E030EBB047B5}"/>
              </a:ext>
            </a:extLst>
          </p:cNvPr>
          <p:cNvSpPr>
            <a:spLocks noGrp="1"/>
          </p:cNvSpPr>
          <p:nvPr>
            <p:ph type="body"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65826C2-6B0B-8849-A607-6A70B0D8FF63}"/>
              </a:ext>
            </a:extLst>
          </p:cNvPr>
          <p:cNvSpPr>
            <a:spLocks noGrp="1"/>
          </p:cNvSpPr>
          <p:nvPr>
            <p:ph type="sldNum" sz="quarter" idx="4294967295"/>
          </p:nvPr>
        </p:nvSpPr>
        <p:spPr>
          <a:xfrm>
            <a:off x="7010400" y="6356350"/>
            <a:ext cx="2133600" cy="365125"/>
          </a:xfrm>
          <a:prstGeom prst="rect">
            <a:avLst/>
          </a:prstGeom>
        </p:spPr>
        <p:txBody>
          <a:bodyPr/>
          <a:lstStyle/>
          <a:p>
            <a:fld id="{4A0E1E87-D9CC-2C46-B257-37FA51FF00AF}" type="slidenum">
              <a:rPr lang="de-DE" smtClean="0"/>
              <a:t>5</a:t>
            </a:fld>
            <a:endParaRPr lang="de-DE"/>
          </a:p>
        </p:txBody>
      </p:sp>
      <p:pic>
        <p:nvPicPr>
          <p:cNvPr id="10" name="Bild 6">
            <a:extLst>
              <a:ext uri="{FF2B5EF4-FFF2-40B4-BE49-F238E27FC236}">
                <a16:creationId xmlns:a16="http://schemas.microsoft.com/office/drawing/2014/main" xmlns="" id="{94AF50B8-6862-0F49-B0C0-282C66779DD1}"/>
              </a:ext>
            </a:extLst>
          </p:cNvPr>
          <p:cNvPicPr>
            <a:picLocks noChangeAspect="1"/>
          </p:cNvPicPr>
          <p:nvPr/>
        </p:nvPicPr>
        <p:blipFill>
          <a:blip r:embed="rId3"/>
          <a:stretch>
            <a:fillRect/>
          </a:stretch>
        </p:blipFill>
        <p:spPr>
          <a:xfrm>
            <a:off x="7079954" y="224065"/>
            <a:ext cx="1606846" cy="1077957"/>
          </a:xfrm>
          <a:prstGeom prst="rect">
            <a:avLst/>
          </a:prstGeom>
        </p:spPr>
      </p:pic>
    </p:spTree>
    <p:extLst>
      <p:ext uri="{BB962C8B-B14F-4D97-AF65-F5344CB8AC3E}">
        <p14:creationId xmlns:p14="http://schemas.microsoft.com/office/powerpoint/2010/main" val="22200764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idx="1"/>
          </p:nvPr>
        </p:nvSpPr>
        <p:spPr/>
        <p:txBody>
          <a:bodyPr/>
          <a:lstStyle/>
          <a:p>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0E1E87-D9CC-2C46-B257-37FA51FF00AF}" type="slidenum">
              <a:rPr lang="de-DE" smtClean="0"/>
              <a:t>6</a:t>
            </a:fld>
            <a:endParaRPr lang="de-DE"/>
          </a:p>
        </p:txBody>
      </p:sp>
      <p:pic>
        <p:nvPicPr>
          <p:cNvPr id="7" name="Bild 6"/>
          <p:cNvPicPr>
            <a:picLocks noChangeAspect="1"/>
          </p:cNvPicPr>
          <p:nvPr/>
        </p:nvPicPr>
        <p:blipFill>
          <a:blip r:embed="rId3"/>
          <a:stretch>
            <a:fillRect/>
          </a:stretch>
        </p:blipFill>
        <p:spPr>
          <a:xfrm>
            <a:off x="36513" y="1483468"/>
            <a:ext cx="9144000" cy="5055444"/>
          </a:xfrm>
          <a:prstGeom prst="rect">
            <a:avLst/>
          </a:prstGeom>
        </p:spPr>
      </p:pic>
      <p:pic>
        <p:nvPicPr>
          <p:cNvPr id="8" name="Bild 7"/>
          <p:cNvPicPr>
            <a:picLocks noChangeAspect="1"/>
          </p:cNvPicPr>
          <p:nvPr/>
        </p:nvPicPr>
        <p:blipFill>
          <a:blip r:embed="rId4"/>
          <a:stretch>
            <a:fillRect/>
          </a:stretch>
        </p:blipFill>
        <p:spPr>
          <a:xfrm>
            <a:off x="7237117" y="243135"/>
            <a:ext cx="1606846" cy="1077957"/>
          </a:xfrm>
          <a:prstGeom prst="rect">
            <a:avLst/>
          </a:prstGeom>
        </p:spPr>
      </p:pic>
    </p:spTree>
    <p:extLst>
      <p:ext uri="{BB962C8B-B14F-4D97-AF65-F5344CB8AC3E}">
        <p14:creationId xmlns:p14="http://schemas.microsoft.com/office/powerpoint/2010/main" val="11642805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22BD19FE-02D6-404C-9A4D-A8E9C7456764}"/>
              </a:ext>
            </a:extLst>
          </p:cNvPr>
          <p:cNvSpPr>
            <a:spLocks noGrp="1"/>
          </p:cNvSpPr>
          <p:nvPr>
            <p:ph type="ctrTitle"/>
          </p:nvPr>
        </p:nvSpPr>
        <p:spPr/>
        <p:txBody>
          <a:bodyPr/>
          <a:lstStyle/>
          <a:p>
            <a:r>
              <a:rPr lang="en-US" dirty="0"/>
              <a:t>Our Context</a:t>
            </a:r>
          </a:p>
        </p:txBody>
      </p:sp>
      <p:sp>
        <p:nvSpPr>
          <p:cNvPr id="6" name="Slide Number Placeholder 5">
            <a:extLst>
              <a:ext uri="{FF2B5EF4-FFF2-40B4-BE49-F238E27FC236}">
                <a16:creationId xmlns:a16="http://schemas.microsoft.com/office/drawing/2014/main" xmlns="" id="{6A3E5AC3-5537-2B48-931A-AEBF9FBA135D}"/>
              </a:ext>
            </a:extLst>
          </p:cNvPr>
          <p:cNvSpPr>
            <a:spLocks noGrp="1"/>
          </p:cNvSpPr>
          <p:nvPr>
            <p:ph type="sldNum" sz="quarter" idx="4294967295"/>
          </p:nvPr>
        </p:nvSpPr>
        <p:spPr>
          <a:xfrm>
            <a:off x="7010400" y="6356350"/>
            <a:ext cx="2133600" cy="365125"/>
          </a:xfrm>
          <a:prstGeom prst="rect">
            <a:avLst/>
          </a:prstGeom>
        </p:spPr>
        <p:txBody>
          <a:bodyPr/>
          <a:lstStyle/>
          <a:p>
            <a:fld id="{4A0E1E87-D9CC-2C46-B257-37FA51FF00AF}" type="slidenum">
              <a:rPr lang="de-DE" smtClean="0"/>
              <a:t>7</a:t>
            </a:fld>
            <a:endParaRPr lang="de-DE"/>
          </a:p>
        </p:txBody>
      </p:sp>
    </p:spTree>
    <p:extLst>
      <p:ext uri="{BB962C8B-B14F-4D97-AF65-F5344CB8AC3E}">
        <p14:creationId xmlns:p14="http://schemas.microsoft.com/office/powerpoint/2010/main" val="24488317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873" y="620813"/>
            <a:ext cx="7202659" cy="596775"/>
          </a:xfrm>
        </p:spPr>
        <p:txBody>
          <a:bodyPr>
            <a:normAutofit/>
          </a:bodyPr>
          <a:lstStyle/>
          <a:p>
            <a:r>
              <a:rPr lang="en-GB" b="1" dirty="0"/>
              <a:t>Trinity College </a:t>
            </a:r>
            <a:r>
              <a:rPr lang="en-IE" b="1" dirty="0"/>
              <a:t>Dublin</a:t>
            </a:r>
            <a:endParaRPr lang="en-GB"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61" y="1571214"/>
            <a:ext cx="3061741" cy="238545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0545" y="1571213"/>
            <a:ext cx="4204987" cy="2385453"/>
          </a:xfrm>
          <a:prstGeom prst="rect">
            <a:avLst/>
          </a:prstGeom>
        </p:spPr>
      </p:pic>
      <p:sp>
        <p:nvSpPr>
          <p:cNvPr id="5" name="Text Placeholder 4"/>
          <p:cNvSpPr>
            <a:spLocks noGrp="1"/>
          </p:cNvSpPr>
          <p:nvPr>
            <p:ph type="body" sz="quarter" idx="10"/>
          </p:nvPr>
        </p:nvSpPr>
        <p:spPr>
          <a:xfrm>
            <a:off x="745761" y="4182257"/>
            <a:ext cx="7583852" cy="1739006"/>
          </a:xfrm>
        </p:spPr>
        <p:txBody>
          <a:bodyPr/>
          <a:lstStyle/>
          <a:p>
            <a:pPr marL="342900" indent="-342900">
              <a:buFont typeface="Arial" charset="0"/>
              <a:buChar char="•"/>
            </a:pPr>
            <a:r>
              <a:rPr lang="en-US" sz="1800" b="0" dirty="0"/>
              <a:t>4 year degree </a:t>
            </a:r>
            <a:r>
              <a:rPr lang="en-US" sz="1800" b="0" dirty="0" err="1"/>
              <a:t>programme</a:t>
            </a:r>
            <a:r>
              <a:rPr lang="en-US" sz="1800" b="0" dirty="0"/>
              <a:t>.</a:t>
            </a:r>
          </a:p>
          <a:p>
            <a:pPr marL="342900" indent="-342900">
              <a:buFont typeface="Arial" charset="0"/>
              <a:buChar char="•"/>
            </a:pPr>
            <a:r>
              <a:rPr lang="en-US" sz="1800" b="0" dirty="0"/>
              <a:t>Total 80 ECTS ISL - 20 ECTS Irish Sign Language in each year (will reduce due to university level changes “The Trinity Education Project (TEP)”)</a:t>
            </a:r>
          </a:p>
          <a:p>
            <a:pPr marL="342900" indent="-342900">
              <a:buFont typeface="Arial" charset="0"/>
              <a:buChar char="•"/>
            </a:pPr>
            <a:r>
              <a:rPr lang="en-US" sz="1800" b="0" dirty="0"/>
              <a:t>Years 3 &amp; 4 - Content Learning in Language (CLIL) </a:t>
            </a:r>
            <a:r>
              <a:rPr lang="mr-IN" sz="1800" b="0" dirty="0"/>
              <a:t>–</a:t>
            </a:r>
            <a:r>
              <a:rPr lang="en-US" sz="1800" b="0" dirty="0"/>
              <a:t> e.g. ethics, Deaf education, etc.</a:t>
            </a:r>
          </a:p>
          <a:p>
            <a:pPr marL="342900" indent="-342900">
              <a:buFont typeface="Arial" charset="0"/>
              <a:buChar char="•"/>
            </a:pPr>
            <a:endParaRPr lang="en-US" sz="1800" b="0" dirty="0"/>
          </a:p>
          <a:p>
            <a:pPr marL="342900" indent="-342900">
              <a:buFont typeface="Arial" charset="0"/>
              <a:buChar char="•"/>
            </a:pPr>
            <a:endParaRPr lang="en-US" sz="1800" dirty="0"/>
          </a:p>
          <a:p>
            <a:endParaRPr lang="en-US" sz="1800" dirty="0"/>
          </a:p>
        </p:txBody>
      </p:sp>
    </p:spTree>
    <p:extLst>
      <p:ext uri="{BB962C8B-B14F-4D97-AF65-F5344CB8AC3E}">
        <p14:creationId xmlns:p14="http://schemas.microsoft.com/office/powerpoint/2010/main" val="20379468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4" y="785642"/>
            <a:ext cx="7500939" cy="1085908"/>
          </a:xfrm>
        </p:spPr>
        <p:txBody>
          <a:bodyPr/>
          <a:lstStyle/>
          <a:p>
            <a:pPr algn="ctr"/>
            <a:r>
              <a:rPr lang="en-US" dirty="0"/>
              <a:t/>
            </a:r>
            <a:br>
              <a:rPr lang="en-US" dirty="0"/>
            </a:br>
            <a:r>
              <a:rPr lang="en-US" dirty="0"/>
              <a:t/>
            </a:r>
            <a:br>
              <a:rPr lang="en-US" dirty="0"/>
            </a:br>
            <a:r>
              <a:rPr lang="en-US" dirty="0"/>
              <a:t>Centre for Deaf Studies, TCD (Ireland)</a:t>
            </a:r>
          </a:p>
        </p:txBody>
      </p:sp>
      <p:sp>
        <p:nvSpPr>
          <p:cNvPr id="3" name="Content Placeholder 2"/>
          <p:cNvSpPr>
            <a:spLocks noGrp="1"/>
          </p:cNvSpPr>
          <p:nvPr>
            <p:ph idx="1"/>
          </p:nvPr>
        </p:nvSpPr>
        <p:spPr>
          <a:xfrm>
            <a:off x="828675" y="2383435"/>
            <a:ext cx="7500938" cy="3584915"/>
          </a:xfrm>
        </p:spPr>
        <p:txBody>
          <a:bodyPr>
            <a:noAutofit/>
          </a:bodyPr>
          <a:lstStyle/>
          <a:p>
            <a:pPr marL="342900" indent="-342900">
              <a:buFont typeface="Arial" panose="020B0604020202020204" pitchFamily="34" charset="0"/>
              <a:buChar char="•"/>
            </a:pPr>
            <a:r>
              <a:rPr lang="en-US" b="0" dirty="0"/>
              <a:t>Study took place across the academic year 2017-18</a:t>
            </a:r>
          </a:p>
          <a:p>
            <a:pPr marL="342900" indent="-342900">
              <a:buFont typeface="Arial" panose="020B0604020202020204" pitchFamily="34" charset="0"/>
              <a:buChar char="•"/>
            </a:pPr>
            <a:r>
              <a:rPr lang="en-US" b="0" dirty="0"/>
              <a:t>13 Senior Fresher students (Year 2) took part in the ELP pilot </a:t>
            </a:r>
          </a:p>
          <a:p>
            <a:pPr marL="342900" indent="-342900">
              <a:buFont typeface="Arial" panose="020B0604020202020204" pitchFamily="34" charset="0"/>
              <a:buChar char="•"/>
            </a:pPr>
            <a:r>
              <a:rPr lang="en-US" b="0" dirty="0"/>
              <a:t>This included:</a:t>
            </a:r>
          </a:p>
          <a:p>
            <a:pPr marL="660400" lvl="1" indent="-342900">
              <a:buFont typeface="Arial" panose="020B0604020202020204" pitchFamily="34" charset="0"/>
              <a:buChar char="•"/>
            </a:pPr>
            <a:r>
              <a:rPr lang="en-US" b="0" dirty="0"/>
              <a:t>Using ELP related tools in class &amp; for teaching and learning</a:t>
            </a:r>
            <a:endParaRPr lang="en-US" dirty="0"/>
          </a:p>
          <a:p>
            <a:pPr marL="660400" lvl="1" indent="-342900">
              <a:buFont typeface="Arial" panose="020B0604020202020204" pitchFamily="34" charset="0"/>
              <a:buChar char="•"/>
            </a:pPr>
            <a:r>
              <a:rPr lang="en-US" b="0" dirty="0"/>
              <a:t>Participating in 4 x </a:t>
            </a:r>
            <a:r>
              <a:rPr lang="en-US" dirty="0"/>
              <a:t>f</a:t>
            </a:r>
            <a:r>
              <a:rPr lang="en-US" b="0" dirty="0"/>
              <a:t>ocus groups across the year</a:t>
            </a:r>
          </a:p>
          <a:p>
            <a:pPr marL="660400" lvl="1" indent="-342900">
              <a:buFont typeface="Arial" panose="020B0604020202020204" pitchFamily="34" charset="0"/>
              <a:buChar char="•"/>
            </a:pPr>
            <a:r>
              <a:rPr lang="en-US" dirty="0"/>
              <a:t>Teacher (CG) also documented her experience of the process</a:t>
            </a:r>
            <a:endParaRPr lang="en-US" b="0" dirty="0"/>
          </a:p>
          <a:p>
            <a:endParaRPr lang="en-US" b="0" dirty="0"/>
          </a:p>
        </p:txBody>
      </p:sp>
    </p:spTree>
    <p:extLst>
      <p:ext uri="{BB962C8B-B14F-4D97-AF65-F5344CB8AC3E}">
        <p14:creationId xmlns:p14="http://schemas.microsoft.com/office/powerpoint/2010/main" val="85888786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found</a:t>
            </a:r>
          </a:p>
        </p:txBody>
      </p:sp>
      <p:sp>
        <p:nvSpPr>
          <p:cNvPr id="6" name="Text Placeholder 5"/>
          <p:cNvSpPr>
            <a:spLocks noGrp="1"/>
          </p:cNvSpPr>
          <p:nvPr>
            <p:ph type="body" idx="1"/>
          </p:nvPr>
        </p:nvSpPr>
        <p:spPr/>
        <p:txBody>
          <a:bodyPr/>
          <a:lstStyle/>
          <a:p>
            <a:endParaRPr lang="en-US"/>
          </a:p>
        </p:txBody>
      </p:sp>
      <p:sp>
        <p:nvSpPr>
          <p:cNvPr id="3" name="Date Placeholder 2"/>
          <p:cNvSpPr>
            <a:spLocks noGrp="1"/>
          </p:cNvSpPr>
          <p:nvPr>
            <p:ph type="dt" sz="half" idx="10"/>
          </p:nvPr>
        </p:nvSpPr>
        <p:spPr/>
        <p:txBody>
          <a:bodyPr/>
          <a:lstStyle/>
          <a:p>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A0E1E87-D9CC-2C46-B257-37FA51FF00AF}" type="slidenum">
              <a:rPr lang="de-DE" smtClean="0"/>
              <a:t>10</a:t>
            </a:fld>
            <a:endParaRPr lang="de-DE"/>
          </a:p>
        </p:txBody>
      </p:sp>
    </p:spTree>
    <p:extLst>
      <p:ext uri="{BB962C8B-B14F-4D97-AF65-F5344CB8AC3E}">
        <p14:creationId xmlns:p14="http://schemas.microsoft.com/office/powerpoint/2010/main" val="8149264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4" y="360000"/>
            <a:ext cx="7500939" cy="1228576"/>
          </a:xfrm>
        </p:spPr>
        <p:txBody>
          <a:bodyPr/>
          <a:lstStyle/>
          <a:p>
            <a:r>
              <a:rPr lang="en-US" dirty="0"/>
              <a:t>What was the key concern raised by students?</a:t>
            </a:r>
          </a:p>
        </p:txBody>
      </p:sp>
      <p:sp>
        <p:nvSpPr>
          <p:cNvPr id="3" name="Text Placeholder 2"/>
          <p:cNvSpPr>
            <a:spLocks noGrp="1"/>
          </p:cNvSpPr>
          <p:nvPr>
            <p:ph type="body" sz="quarter" idx="10"/>
          </p:nvPr>
        </p:nvSpPr>
        <p:spPr/>
        <p:txBody>
          <a:bodyPr/>
          <a:lstStyle/>
          <a:p>
            <a:pPr marL="342900" indent="-342900">
              <a:buFont typeface="Arial" charset="0"/>
              <a:buChar char="•"/>
            </a:pPr>
            <a:r>
              <a:rPr lang="en-US" b="0" dirty="0"/>
              <a:t>This cohort are second year students </a:t>
            </a:r>
            <a:r>
              <a:rPr lang="mr-IN" b="0" dirty="0"/>
              <a:t>–</a:t>
            </a:r>
            <a:r>
              <a:rPr lang="en-US" b="0" dirty="0"/>
              <a:t> </a:t>
            </a:r>
            <a:r>
              <a:rPr lang="en-US" dirty="0"/>
              <a:t>A2-B1 (productive)/B2 level  (receptive)</a:t>
            </a:r>
          </a:p>
          <a:p>
            <a:pPr marL="342900" indent="-342900">
              <a:buFont typeface="Arial" charset="0"/>
              <a:buChar char="•"/>
            </a:pPr>
            <a:r>
              <a:rPr lang="en-US" b="0" dirty="0"/>
              <a:t>They reported (by focus group 2 – December 2017) that the issue of performance anxiety had dissipated. This is the big concern for first year student learners (Sheridan, in prep). </a:t>
            </a:r>
          </a:p>
          <a:p>
            <a:pPr marL="342900" indent="-342900">
              <a:buFont typeface="Arial" charset="0"/>
              <a:buChar char="•"/>
            </a:pPr>
            <a:r>
              <a:rPr lang="en-US" dirty="0"/>
              <a:t>Key Concern:  </a:t>
            </a:r>
            <a:r>
              <a:rPr lang="en-US" b="0" dirty="0"/>
              <a:t>knowing how to get to where they needed to go, how to bridge the gap between what they can do and what they need to do</a:t>
            </a:r>
            <a:r>
              <a:rPr lang="mr-IN" b="0" dirty="0"/>
              <a:t>…</a:t>
            </a:r>
            <a:r>
              <a:rPr lang="en-IE" b="0" dirty="0"/>
              <a:t>. </a:t>
            </a:r>
            <a:r>
              <a:rPr lang="en-IE" dirty="0"/>
              <a:t>But</a:t>
            </a:r>
            <a:r>
              <a:rPr lang="en-IE" b="0" dirty="0"/>
              <a:t> </a:t>
            </a:r>
            <a:r>
              <a:rPr lang="en-IE" dirty="0"/>
              <a:t>they don’t know what they need to do differently in order to get there</a:t>
            </a:r>
            <a:r>
              <a:rPr lang="mr-IN" b="0" dirty="0"/>
              <a:t>…</a:t>
            </a:r>
            <a:r>
              <a:rPr lang="en-IE" b="0" dirty="0"/>
              <a:t>.</a:t>
            </a:r>
          </a:p>
          <a:p>
            <a:pPr marL="342900" indent="-342900">
              <a:buFont typeface="Arial" charset="0"/>
              <a:buChar char="•"/>
            </a:pPr>
            <a:r>
              <a:rPr lang="en-IE" b="0" dirty="0"/>
              <a:t>And this is where they found the ELP useful.</a:t>
            </a:r>
            <a:endParaRPr lang="en-US" b="0" dirty="0"/>
          </a:p>
          <a:p>
            <a:endParaRPr lang="en-US" dirty="0"/>
          </a:p>
        </p:txBody>
      </p:sp>
    </p:spTree>
    <p:extLst>
      <p:ext uri="{BB962C8B-B14F-4D97-AF65-F5344CB8AC3E}">
        <p14:creationId xmlns:p14="http://schemas.microsoft.com/office/powerpoint/2010/main" val="157002221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students said</a:t>
            </a:r>
          </a:p>
        </p:txBody>
      </p:sp>
      <p:sp>
        <p:nvSpPr>
          <p:cNvPr id="3" name="Content Placeholder 2"/>
          <p:cNvSpPr>
            <a:spLocks noGrp="1"/>
          </p:cNvSpPr>
          <p:nvPr>
            <p:ph idx="1"/>
          </p:nvPr>
        </p:nvSpPr>
        <p:spPr/>
        <p:txBody>
          <a:bodyPr/>
          <a:lstStyle/>
          <a:p>
            <a:pPr marL="342900" indent="-342900">
              <a:buFont typeface="Arial" charset="0"/>
              <a:buChar char="•"/>
            </a:pPr>
            <a:r>
              <a:rPr lang="en-US" dirty="0"/>
              <a:t>Introduce the Language Biography as soon as classes start. </a:t>
            </a:r>
          </a:p>
          <a:p>
            <a:pPr marL="342900" indent="-342900">
              <a:buFont typeface="Arial" charset="0"/>
              <a:buChar char="•"/>
            </a:pPr>
            <a:r>
              <a:rPr lang="en-US" dirty="0"/>
              <a:t>Revisit it at least once a semester. </a:t>
            </a:r>
          </a:p>
          <a:p>
            <a:pPr marL="342900" indent="-342900">
              <a:buFont typeface="Arial" charset="0"/>
              <a:buChar char="•"/>
            </a:pPr>
            <a:r>
              <a:rPr lang="en-US" dirty="0"/>
              <a:t>Statements like the following are really helpful:</a:t>
            </a:r>
          </a:p>
          <a:p>
            <a:pPr lvl="1"/>
            <a:r>
              <a:rPr lang="en-US" dirty="0"/>
              <a:t>“I am learning this language because</a:t>
            </a:r>
            <a:r>
              <a:rPr lang="mr-IN" dirty="0"/>
              <a:t>…</a:t>
            </a:r>
            <a:r>
              <a:rPr lang="en-IE" dirty="0"/>
              <a:t>.” [MOTIVATION]</a:t>
            </a:r>
          </a:p>
          <a:p>
            <a:pPr lvl="1"/>
            <a:r>
              <a:rPr lang="en-IE" dirty="0"/>
              <a:t>“In this language I want to be able to</a:t>
            </a:r>
            <a:r>
              <a:rPr lang="mr-IN" dirty="0"/>
              <a:t>…</a:t>
            </a:r>
            <a:r>
              <a:rPr lang="en-IE" dirty="0"/>
              <a:t>” [GOAL-SETTING]</a:t>
            </a:r>
          </a:p>
          <a:p>
            <a:pPr lvl="1"/>
            <a:r>
              <a:rPr lang="en-IE" dirty="0"/>
              <a:t>“Things I like doing in language class</a:t>
            </a:r>
            <a:r>
              <a:rPr lang="mr-IN" dirty="0"/>
              <a:t>…</a:t>
            </a:r>
            <a:r>
              <a:rPr lang="en-IE" dirty="0"/>
              <a:t>” [REFLECTIVE LEARNING]</a:t>
            </a:r>
          </a:p>
          <a:p>
            <a:pPr lvl="1"/>
            <a:r>
              <a:rPr lang="en-IE" dirty="0"/>
              <a:t>“Things I am good at</a:t>
            </a:r>
            <a:r>
              <a:rPr lang="mr-IN" dirty="0"/>
              <a:t>…</a:t>
            </a:r>
            <a:r>
              <a:rPr lang="en-IE" dirty="0"/>
              <a:t>.” [REFLECTIVE LEARNING]</a:t>
            </a:r>
          </a:p>
          <a:p>
            <a:pPr lvl="1"/>
            <a:r>
              <a:rPr lang="en-IE" dirty="0"/>
              <a:t>“Things I find difficult</a:t>
            </a:r>
            <a:r>
              <a:rPr lang="mr-IN" dirty="0"/>
              <a:t>…</a:t>
            </a:r>
            <a:r>
              <a:rPr lang="en-IE" dirty="0"/>
              <a:t>.” [REFLECTIVE LEARNING, GOAL-SETTING]</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E4D2F-5701-534D-9546-9C657DDAA171}" type="slidenum">
              <a:rPr lang="en-US" smtClean="0"/>
              <a:t>12</a:t>
            </a:fld>
            <a:endParaRPr lang="en-US"/>
          </a:p>
        </p:txBody>
      </p:sp>
    </p:spTree>
    <p:extLst>
      <p:ext uri="{BB962C8B-B14F-4D97-AF65-F5344CB8AC3E}">
        <p14:creationId xmlns:p14="http://schemas.microsoft.com/office/powerpoint/2010/main" val="11939533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4" y="360000"/>
            <a:ext cx="7500939" cy="719292"/>
          </a:xfrm>
        </p:spPr>
        <p:txBody>
          <a:bodyPr/>
          <a:lstStyle/>
          <a:p>
            <a:r>
              <a:rPr lang="en-US" dirty="0"/>
              <a:t>KEY CONCERN - BRIDGING THE GAP</a:t>
            </a:r>
          </a:p>
        </p:txBody>
      </p:sp>
      <p:sp>
        <p:nvSpPr>
          <p:cNvPr id="3" name="Content Placeholder 2"/>
          <p:cNvSpPr>
            <a:spLocks noGrp="1"/>
          </p:cNvSpPr>
          <p:nvPr>
            <p:ph idx="1"/>
          </p:nvPr>
        </p:nvSpPr>
        <p:spPr/>
        <p:txBody>
          <a:bodyPr>
            <a:normAutofit/>
          </a:bodyPr>
          <a:lstStyle/>
          <a:p>
            <a:pPr marL="342900" indent="-342900">
              <a:buFont typeface="Arial" charset="0"/>
              <a:buChar char="•"/>
            </a:pPr>
            <a:r>
              <a:rPr lang="en-US" b="0" dirty="0"/>
              <a:t>Students grapple with knowing that they will be able to do something (e.g. constructed action/ use of non-manual features) but don’t know how to get from where they are now to where they need to be. </a:t>
            </a:r>
          </a:p>
          <a:p>
            <a:pPr marL="558800" lvl="3" indent="-342900">
              <a:spcBef>
                <a:spcPts val="1417"/>
              </a:spcBef>
              <a:buClrTx/>
              <a:buFont typeface="Arial" charset="0"/>
              <a:buChar char="•"/>
            </a:pPr>
            <a:r>
              <a:rPr lang="en-US" b="0" dirty="0"/>
              <a:t>“</a:t>
            </a:r>
            <a:r>
              <a:rPr lang="en-GB" dirty="0"/>
              <a:t>So, it kind of felt like you’re starting from scratch then last year, that I kind of felt like I’d just wasted three years in evening classes.”</a:t>
            </a:r>
            <a:endParaRPr lang="en-US" b="0" dirty="0"/>
          </a:p>
          <a:p>
            <a:pPr marL="342900" indent="-342900">
              <a:buFont typeface="Arial" charset="0"/>
              <a:buChar char="•"/>
            </a:pPr>
            <a:r>
              <a:rPr lang="en-US" b="0" dirty="0"/>
              <a:t>General comments from teachers  like “that isn’t deaf friendly” are not helpful [For us to consider: how do we frame feedback to students in a way that will be helpful? How do we help bridge the gap?]</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E4D2F-5701-534D-9546-9C657DDAA171}" type="slidenum">
              <a:rPr lang="en-US" smtClean="0"/>
              <a:t>13</a:t>
            </a:fld>
            <a:endParaRPr lang="en-US"/>
          </a:p>
        </p:txBody>
      </p:sp>
    </p:spTree>
    <p:extLst>
      <p:ext uri="{BB962C8B-B14F-4D97-AF65-F5344CB8AC3E}">
        <p14:creationId xmlns:p14="http://schemas.microsoft.com/office/powerpoint/2010/main" val="37629619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E" dirty="0"/>
              <a:t>ELP  AIDS PRACTICING AUTONOMY </a:t>
            </a:r>
            <a:endParaRPr lang="en-US" dirty="0"/>
          </a:p>
        </p:txBody>
      </p:sp>
      <p:sp>
        <p:nvSpPr>
          <p:cNvPr id="3" name="Content Placeholder 2"/>
          <p:cNvSpPr>
            <a:spLocks noGrp="1"/>
          </p:cNvSpPr>
          <p:nvPr>
            <p:ph idx="1"/>
          </p:nvPr>
        </p:nvSpPr>
        <p:spPr/>
        <p:txBody>
          <a:bodyPr/>
          <a:lstStyle/>
          <a:p>
            <a:pPr lvl="1">
              <a:buFont typeface="Arial" panose="020B0604020202020204" pitchFamily="34" charset="0"/>
              <a:buChar char="•"/>
            </a:pPr>
            <a:r>
              <a:rPr lang="en-IE" dirty="0"/>
              <a:t>CEFR and ELP support </a:t>
            </a:r>
            <a:r>
              <a:rPr lang="en-IE" b="1" dirty="0"/>
              <a:t>learner autonomy </a:t>
            </a:r>
            <a:r>
              <a:rPr lang="en-IE" dirty="0"/>
              <a:t>(Little 1991, Ridley et al. 2003, O’Rourke &amp; Carson 2010). Our pilot group demonstrated embodiment of learner autonomy principles when they talk about:</a:t>
            </a:r>
          </a:p>
          <a:p>
            <a:pPr lvl="2"/>
            <a:r>
              <a:rPr lang="en-IE" dirty="0"/>
              <a:t>Using ELP as a mechanism for self-monitoring development</a:t>
            </a:r>
            <a:endParaRPr lang="en-GB" dirty="0"/>
          </a:p>
          <a:p>
            <a:pPr lvl="2"/>
            <a:r>
              <a:rPr lang="en-IE" dirty="0"/>
              <a:t>Leveraging video feedback from tutor</a:t>
            </a:r>
            <a:endParaRPr lang="en-GB" dirty="0"/>
          </a:p>
          <a:p>
            <a:pPr lvl="3"/>
            <a:r>
              <a:rPr lang="en-GB" dirty="0"/>
              <a:t>“We’ve had to do like a self-analysis we’ve had to watch it and actually pick out what’s wrong so that when you go back to do a similar thing you actually know where the problems lie.”</a:t>
            </a:r>
          </a:p>
          <a:p>
            <a:pPr lvl="1">
              <a:buFont typeface="Arial" panose="020B0604020202020204" pitchFamily="34" charset="0"/>
              <a:buChar char="•"/>
            </a:pPr>
            <a:r>
              <a:rPr lang="en-IE" dirty="0"/>
              <a:t>Looking at video feedback several times to inform learning</a:t>
            </a:r>
            <a:endParaRPr lang="en-GB" dirty="0"/>
          </a:p>
          <a:p>
            <a:pPr lvl="1">
              <a:buFont typeface="Arial" panose="020B0604020202020204" pitchFamily="34" charset="0"/>
              <a:buChar char="•"/>
            </a:pPr>
            <a:r>
              <a:rPr lang="en-IE" dirty="0"/>
              <a:t>Taking 1:1 sessions with tutor</a:t>
            </a:r>
            <a:endParaRPr lang="en-GB" dirty="0"/>
          </a:p>
          <a:p>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E4D2F-5701-534D-9546-9C657DDAA171}" type="slidenum">
              <a:rPr lang="en-US" smtClean="0"/>
              <a:t>14</a:t>
            </a:fld>
            <a:endParaRPr lang="en-US"/>
          </a:p>
        </p:txBody>
      </p:sp>
    </p:spTree>
    <p:extLst>
      <p:ext uri="{BB962C8B-B14F-4D97-AF65-F5344CB8AC3E}">
        <p14:creationId xmlns:p14="http://schemas.microsoft.com/office/powerpoint/2010/main" val="38085303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4" y="359999"/>
            <a:ext cx="7500939" cy="1168997"/>
          </a:xfrm>
        </p:spPr>
        <p:txBody>
          <a:bodyPr/>
          <a:lstStyle/>
          <a:p>
            <a:r>
              <a:rPr lang="en-US" sz="2800" dirty="0"/>
              <a:t>ELP </a:t>
            </a:r>
            <a:r>
              <a:rPr lang="mr-IN" sz="2800" dirty="0"/>
              <a:t>–</a:t>
            </a:r>
            <a:r>
              <a:rPr lang="en-US" sz="2800" dirty="0"/>
              <a:t> VIDEO </a:t>
            </a:r>
            <a:r>
              <a:rPr lang="mr-IN" sz="2800" dirty="0"/>
              <a:t>–</a:t>
            </a:r>
            <a:r>
              <a:rPr lang="en-US" sz="2800" dirty="0"/>
              <a:t> AIDS LEARNING RECURSIVELY/ REFLECTING</a:t>
            </a:r>
          </a:p>
        </p:txBody>
      </p:sp>
      <p:sp>
        <p:nvSpPr>
          <p:cNvPr id="3" name="Content Placeholder 2"/>
          <p:cNvSpPr>
            <a:spLocks noGrp="1"/>
          </p:cNvSpPr>
          <p:nvPr>
            <p:ph idx="1"/>
          </p:nvPr>
        </p:nvSpPr>
        <p:spPr/>
        <p:txBody>
          <a:bodyPr/>
          <a:lstStyle/>
          <a:p>
            <a:pPr marL="342900" indent="-342900">
              <a:buFont typeface="Arial" charset="0"/>
              <a:buChar char="•"/>
            </a:pPr>
            <a:r>
              <a:rPr lang="en-US" b="0" dirty="0"/>
              <a:t>Students suggest that opportunities to re-do pieces of work, following from feedback (a submit-feedback-edit-resubmit cycle)  would be very helpful and allow them to integrate learning into their performance rather than moving on to the next topic. (“LESS IS MORE”; LEARNING RECURSIVELY)</a:t>
            </a:r>
          </a:p>
          <a:p>
            <a:pPr lvl="2"/>
            <a:r>
              <a:rPr lang="en-GB" dirty="0"/>
              <a:t>“It’s such good feedback that you know where to go next time you do a video.”</a:t>
            </a:r>
          </a:p>
          <a:p>
            <a:pPr lvl="2"/>
            <a:r>
              <a:rPr lang="en-GB" dirty="0"/>
              <a:t>“Everybody hates watching themselves back but- especially this year because we’ve had to do like a self-analysis we’ve had to watch it and actually pick out what’s wrong so that when you go back to do a similar thing you actually know where the problems lie.”</a:t>
            </a:r>
            <a:endParaRPr lang="en-US" b="0" dirty="0"/>
          </a:p>
          <a:p>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E4D2F-5701-534D-9546-9C657DDAA171}" type="slidenum">
              <a:rPr lang="en-US" smtClean="0"/>
              <a:t>15</a:t>
            </a:fld>
            <a:endParaRPr lang="en-US"/>
          </a:p>
        </p:txBody>
      </p:sp>
    </p:spTree>
    <p:extLst>
      <p:ext uri="{BB962C8B-B14F-4D97-AF65-F5344CB8AC3E}">
        <p14:creationId xmlns:p14="http://schemas.microsoft.com/office/powerpoint/2010/main" val="11193261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ELP helps with THEORY BUILDING </a:t>
            </a:r>
          </a:p>
        </p:txBody>
      </p:sp>
      <p:sp>
        <p:nvSpPr>
          <p:cNvPr id="3" name="Content Placeholder 2"/>
          <p:cNvSpPr>
            <a:spLocks noGrp="1"/>
          </p:cNvSpPr>
          <p:nvPr>
            <p:ph idx="1"/>
          </p:nvPr>
        </p:nvSpPr>
        <p:spPr/>
        <p:txBody>
          <a:bodyPr/>
          <a:lstStyle/>
          <a:p>
            <a:pPr lvl="1">
              <a:buFont typeface="Arial" panose="020B0604020202020204" pitchFamily="34" charset="0"/>
              <a:buChar char="•"/>
            </a:pPr>
            <a:r>
              <a:rPr lang="en-IE" dirty="0"/>
              <a:t>Students report that they value the description that is outlined in CEFR/ELP that captures “what I can do”</a:t>
            </a:r>
            <a:endParaRPr lang="en-GB" dirty="0"/>
          </a:p>
          <a:p>
            <a:pPr lvl="1">
              <a:buFont typeface="Arial" panose="020B0604020202020204" pitchFamily="34" charset="0"/>
              <a:buChar char="•"/>
            </a:pPr>
            <a:r>
              <a:rPr lang="en-IE" dirty="0"/>
              <a:t>Students value the description outlined in  CEFR/ELP that show “where I need to get to”</a:t>
            </a:r>
            <a:endParaRPr lang="en-GB" dirty="0"/>
          </a:p>
          <a:p>
            <a:pPr lvl="1">
              <a:buFont typeface="Arial" panose="020B0604020202020204" pitchFamily="34" charset="0"/>
              <a:buChar char="•"/>
            </a:pPr>
            <a:r>
              <a:rPr lang="en-IE" dirty="0"/>
              <a:t>Students value seeing other students further along the process – reassures “that I can get there” (BRIDGING THE GAP). </a:t>
            </a:r>
            <a:endParaRPr lang="en-GB" dirty="0"/>
          </a:p>
          <a:p>
            <a:endParaRPr lang="en-US" dirty="0"/>
          </a:p>
        </p:txBody>
      </p:sp>
    </p:spTree>
    <p:extLst>
      <p:ext uri="{BB962C8B-B14F-4D97-AF65-F5344CB8AC3E}">
        <p14:creationId xmlns:p14="http://schemas.microsoft.com/office/powerpoint/2010/main" val="16164286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4" y="359999"/>
            <a:ext cx="7500939" cy="1213967"/>
          </a:xfrm>
        </p:spPr>
        <p:txBody>
          <a:bodyPr/>
          <a:lstStyle/>
          <a:p>
            <a:r>
              <a:rPr lang="en-IE" dirty="0"/>
              <a:t>ELP </a:t>
            </a:r>
            <a:r>
              <a:rPr lang="mr-IN" dirty="0"/>
              <a:t>–</a:t>
            </a:r>
            <a:r>
              <a:rPr lang="en-IE" dirty="0"/>
              <a:t> A roadmap </a:t>
            </a:r>
            <a:r>
              <a:rPr lang="en-US" dirty="0"/>
              <a:t>to help in BRIDGING THE GAP</a:t>
            </a:r>
          </a:p>
        </p:txBody>
      </p:sp>
      <p:sp>
        <p:nvSpPr>
          <p:cNvPr id="3" name="Content Placeholder 2"/>
          <p:cNvSpPr>
            <a:spLocks noGrp="1"/>
          </p:cNvSpPr>
          <p:nvPr>
            <p:ph idx="1"/>
          </p:nvPr>
        </p:nvSpPr>
        <p:spPr/>
        <p:txBody>
          <a:bodyPr/>
          <a:lstStyle/>
          <a:p>
            <a:pPr lvl="3"/>
            <a:r>
              <a:rPr lang="en-GB" dirty="0"/>
              <a:t>“It was much easier to fill out the thing on receptive skills than the thing on productive skills. I think you can judge a lot more, your receptive skills” . (FG3)</a:t>
            </a:r>
          </a:p>
          <a:p>
            <a:pPr lvl="3"/>
            <a:r>
              <a:rPr lang="en-GB" dirty="0"/>
              <a:t>“Yeah so it’s more to say, we’re definitely not there yet so, within a lot of the topics”.(FG3)</a:t>
            </a:r>
          </a:p>
          <a:p>
            <a:pPr lvl="3"/>
            <a:r>
              <a:rPr lang="en-IE" dirty="0"/>
              <a:t>“</a:t>
            </a:r>
            <a:r>
              <a:rPr lang="uz-Cyrl-UZ" dirty="0"/>
              <a:t>But then there’s a lot of places that we are at, you know? Having a general conversation - we’re able to do that.You know? So there would have been a lot where I would say that I fully understand. Yeah it was kind of half and half.</a:t>
            </a:r>
            <a:r>
              <a:rPr lang="en-IE" dirty="0"/>
              <a:t>” (FG3) </a:t>
            </a:r>
            <a:r>
              <a:rPr lang="mr-IN" dirty="0"/>
              <a:t>–</a:t>
            </a:r>
            <a:endParaRPr lang="en-IE" dirty="0"/>
          </a:p>
          <a:p>
            <a:pPr lvl="2"/>
            <a:r>
              <a:rPr lang="en-IE" dirty="0"/>
              <a:t>Students were SURPRISED by their progress. Reflected that RECURSIVE  evaluation of progress is essential to show how far they had progressed. </a:t>
            </a:r>
            <a:endParaRPr lang="en-GB" dirty="0"/>
          </a:p>
          <a:p>
            <a:pPr lvl="2"/>
            <a:endParaRPr lang="en-GB" dirty="0"/>
          </a:p>
          <a:p>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E4D2F-5701-534D-9546-9C657DDAA171}" type="slidenum">
              <a:rPr lang="en-US" smtClean="0"/>
              <a:t>17</a:t>
            </a:fld>
            <a:endParaRPr lang="en-US"/>
          </a:p>
        </p:txBody>
      </p:sp>
    </p:spTree>
    <p:extLst>
      <p:ext uri="{BB962C8B-B14F-4D97-AF65-F5344CB8AC3E}">
        <p14:creationId xmlns:p14="http://schemas.microsoft.com/office/powerpoint/2010/main" val="368580889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teacher’s perspective</a:t>
            </a:r>
          </a:p>
        </p:txBody>
      </p:sp>
      <p:sp>
        <p:nvSpPr>
          <p:cNvPr id="7" name="Text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8959803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ea typeface="ＭＳ Ｐゴシック" charset="0"/>
                <a:cs typeface="ＭＳ Ｐゴシック" charset="0"/>
              </a:rPr>
              <a:t>Teacher’s perspective </a:t>
            </a:r>
            <a:endParaRPr lang="en-US" sz="3200" dirty="0"/>
          </a:p>
        </p:txBody>
      </p:sp>
      <p:sp>
        <p:nvSpPr>
          <p:cNvPr id="3" name="Text Placeholder 2"/>
          <p:cNvSpPr>
            <a:spLocks noGrp="1"/>
          </p:cNvSpPr>
          <p:nvPr>
            <p:ph type="body" sz="quarter" idx="10"/>
          </p:nvPr>
        </p:nvSpPr>
        <p:spPr/>
        <p:txBody>
          <a:bodyPr/>
          <a:lstStyle/>
          <a:p>
            <a:r>
              <a:rPr lang="en-IE" sz="1800" b="0" dirty="0"/>
              <a:t>What I had in the classroom with Senior Freshers Students</a:t>
            </a:r>
          </a:p>
          <a:p>
            <a:endParaRPr lang="en-IE" sz="1800" b="0" dirty="0"/>
          </a:p>
          <a:p>
            <a:pPr marL="285750" indent="-285750">
              <a:spcBef>
                <a:spcPts val="0"/>
              </a:spcBef>
              <a:buFont typeface="Arial"/>
              <a:buChar char="•"/>
            </a:pPr>
            <a:r>
              <a:rPr lang="en-IE" sz="1800" b="0" dirty="0"/>
              <a:t>Self-assessment using the marking rubric</a:t>
            </a:r>
          </a:p>
          <a:p>
            <a:pPr marL="285750" indent="-285750">
              <a:spcBef>
                <a:spcPts val="0"/>
              </a:spcBef>
              <a:buFont typeface="Arial"/>
              <a:buChar char="•"/>
            </a:pPr>
            <a:r>
              <a:rPr lang="en-IE" sz="1800" b="0" dirty="0"/>
              <a:t>Can-do checklist</a:t>
            </a:r>
          </a:p>
          <a:p>
            <a:pPr>
              <a:spcBef>
                <a:spcPts val="0"/>
              </a:spcBef>
            </a:pPr>
            <a:endParaRPr lang="en-IE" sz="1800" b="0" dirty="0"/>
          </a:p>
          <a:p>
            <a:pPr marL="285750" indent="-285750">
              <a:spcBef>
                <a:spcPts val="0"/>
              </a:spcBef>
              <a:buFont typeface="Arial"/>
              <a:buChar char="•"/>
            </a:pPr>
            <a:r>
              <a:rPr lang="en-IE" sz="1800" dirty="0"/>
              <a:t>Issues arising</a:t>
            </a:r>
          </a:p>
          <a:p>
            <a:pPr marL="660400" lvl="1" indent="-342900">
              <a:spcBef>
                <a:spcPts val="0"/>
              </a:spcBef>
              <a:buFont typeface="Arial" panose="020B0604020202020204" pitchFamily="34" charset="0"/>
              <a:buChar char="•"/>
            </a:pPr>
            <a:r>
              <a:rPr lang="en-US" dirty="0">
                <a:solidFill>
                  <a:prstClr val="black"/>
                </a:solidFill>
              </a:rPr>
              <a:t>The language of feedback – using ISL</a:t>
            </a:r>
          </a:p>
          <a:p>
            <a:pPr marL="660400" lvl="1" indent="-342900">
              <a:spcBef>
                <a:spcPts val="0"/>
              </a:spcBef>
              <a:buFont typeface="Arial" panose="020B0604020202020204" pitchFamily="34" charset="0"/>
              <a:buChar char="•"/>
            </a:pPr>
            <a:r>
              <a:rPr lang="en-US" dirty="0">
                <a:solidFill>
                  <a:prstClr val="black"/>
                </a:solidFill>
              </a:rPr>
              <a:t>Telling students that their signing is/is not “Deaf friendly” </a:t>
            </a:r>
            <a:r>
              <a:rPr lang="en-US" b="0" dirty="0">
                <a:solidFill>
                  <a:prstClr val="black"/>
                </a:solidFill>
              </a:rPr>
              <a:t>What does it mean to student’s perspective?  </a:t>
            </a:r>
          </a:p>
          <a:p>
            <a:pPr marL="660400" lvl="1" indent="-342900">
              <a:spcBef>
                <a:spcPts val="0"/>
              </a:spcBef>
              <a:buFont typeface="Arial" panose="020B0604020202020204" pitchFamily="34" charset="0"/>
              <a:buChar char="•"/>
            </a:pPr>
            <a:r>
              <a:rPr lang="en-US" dirty="0">
                <a:solidFill>
                  <a:prstClr val="black"/>
                </a:solidFill>
              </a:rPr>
              <a:t>Student wants to know: </a:t>
            </a:r>
            <a:r>
              <a:rPr lang="en-US" b="0" dirty="0">
                <a:solidFill>
                  <a:prstClr val="black"/>
                </a:solidFill>
              </a:rPr>
              <a:t>How do I get from ‘here’ to ‘there’</a:t>
            </a:r>
          </a:p>
          <a:p>
            <a:pPr marL="660400" lvl="1" indent="-342900">
              <a:spcBef>
                <a:spcPts val="0"/>
              </a:spcBef>
              <a:buFont typeface="Arial" panose="020B0604020202020204" pitchFamily="34" charset="0"/>
              <a:buChar char="•"/>
            </a:pPr>
            <a:r>
              <a:rPr lang="en-US" b="0" dirty="0">
                <a:solidFill>
                  <a:prstClr val="black"/>
                </a:solidFill>
              </a:rPr>
              <a:t>What language can teachers use to help students? </a:t>
            </a:r>
          </a:p>
          <a:p>
            <a:pPr marL="603250" lvl="1" indent="-285750">
              <a:spcBef>
                <a:spcPts val="0"/>
              </a:spcBef>
              <a:buFont typeface="Arial"/>
              <a:buChar char="•"/>
            </a:pPr>
            <a:endParaRPr lang="en-IE" sz="1800" b="0" dirty="0"/>
          </a:p>
        </p:txBody>
      </p:sp>
    </p:spTree>
    <p:extLst>
      <p:ext uri="{BB962C8B-B14F-4D97-AF65-F5344CB8AC3E}">
        <p14:creationId xmlns:p14="http://schemas.microsoft.com/office/powerpoint/2010/main" val="312106911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7CB87A-0967-9245-8D83-AC9A36424EAB}"/>
              </a:ext>
            </a:extLst>
          </p:cNvPr>
          <p:cNvSpPr>
            <a:spLocks noGrp="1"/>
          </p:cNvSpPr>
          <p:nvPr>
            <p:ph type="title"/>
          </p:nvPr>
        </p:nvSpPr>
        <p:spPr/>
        <p:txBody>
          <a:bodyPr/>
          <a:lstStyle/>
          <a:p>
            <a:r>
              <a:rPr lang="en-US" dirty="0"/>
              <a:t>Summing Up</a:t>
            </a:r>
          </a:p>
        </p:txBody>
      </p:sp>
      <p:sp>
        <p:nvSpPr>
          <p:cNvPr id="3" name="Text Placeholder 2">
            <a:extLst>
              <a:ext uri="{FF2B5EF4-FFF2-40B4-BE49-F238E27FC236}">
                <a16:creationId xmlns:a16="http://schemas.microsoft.com/office/drawing/2014/main" xmlns="" id="{82F20BF7-CD6D-CC4F-A765-CB740C9547F7}"/>
              </a:ext>
            </a:extLst>
          </p:cNvPr>
          <p:cNvSpPr>
            <a:spLocks noGrp="1"/>
          </p:cNvSpPr>
          <p:nvPr>
            <p:ph type="body" sz="quarter" idx="10"/>
          </p:nvPr>
        </p:nvSpPr>
        <p:spPr/>
        <p:txBody>
          <a:bodyPr/>
          <a:lstStyle/>
          <a:p>
            <a:r>
              <a:rPr lang="en-US" dirty="0"/>
              <a:t>For students, our study suggests that as they move from A2-B1, they go through a range of  somewhat recursive phases, which we are currently (nominally) labeling as:</a:t>
            </a:r>
          </a:p>
          <a:p>
            <a:endParaRPr lang="en-US" dirty="0">
              <a:highlight>
                <a:srgbClr val="FFFF00"/>
              </a:highlight>
            </a:endParaRPr>
          </a:p>
          <a:p>
            <a:endParaRPr lang="en-US" dirty="0"/>
          </a:p>
          <a:p>
            <a:r>
              <a:rPr lang="en-US" dirty="0"/>
              <a:t>          STRUGGLING &lt;&gt; NEGOTIATING&lt;&gt;NAVIGATING&lt;&gt;ENGAGING</a:t>
            </a:r>
          </a:p>
          <a:p>
            <a:r>
              <a:rPr lang="en-US" dirty="0"/>
              <a:t>A2 -------------------------------------------------------------------------------B1</a:t>
            </a:r>
          </a:p>
        </p:txBody>
      </p:sp>
      <p:sp>
        <p:nvSpPr>
          <p:cNvPr id="4" name="Text Placeholder 3">
            <a:extLst>
              <a:ext uri="{FF2B5EF4-FFF2-40B4-BE49-F238E27FC236}">
                <a16:creationId xmlns:a16="http://schemas.microsoft.com/office/drawing/2014/main" xmlns="" id="{677CC7AB-B118-DC4A-A900-F29D31642887}"/>
              </a:ext>
            </a:extLst>
          </p:cNvPr>
          <p:cNvSpPr>
            <a:spLocks noGrp="1"/>
          </p:cNvSpPr>
          <p:nvPr>
            <p:ph type="body" sz="quarter" idx="11"/>
          </p:nvPr>
        </p:nvSpPr>
        <p:spPr/>
        <p:txBody>
          <a:bodyPr/>
          <a:lstStyle/>
          <a:p>
            <a:endParaRPr lang="en-US"/>
          </a:p>
        </p:txBody>
      </p:sp>
      <p:cxnSp>
        <p:nvCxnSpPr>
          <p:cNvPr id="9" name="Straight Arrow Connector 8">
            <a:extLst>
              <a:ext uri="{FF2B5EF4-FFF2-40B4-BE49-F238E27FC236}">
                <a16:creationId xmlns:a16="http://schemas.microsoft.com/office/drawing/2014/main" xmlns="" id="{F17452F8-1220-584B-B997-0F50EA64D3EA}"/>
              </a:ext>
            </a:extLst>
          </p:cNvPr>
          <p:cNvCxnSpPr/>
          <p:nvPr/>
        </p:nvCxnSpPr>
        <p:spPr>
          <a:xfrm>
            <a:off x="1162373" y="3456122"/>
            <a:ext cx="700523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82465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6BE9BC-90A8-EE43-8F4D-8441ECA41E24}"/>
              </a:ext>
            </a:extLst>
          </p:cNvPr>
          <p:cNvSpPr>
            <a:spLocks noGrp="1"/>
          </p:cNvSpPr>
          <p:nvPr>
            <p:ph type="title"/>
          </p:nvPr>
        </p:nvSpPr>
        <p:spPr/>
        <p:txBody>
          <a:bodyPr/>
          <a:lstStyle/>
          <a:p>
            <a:r>
              <a:rPr lang="en-US" dirty="0"/>
              <a:t>Key points</a:t>
            </a:r>
          </a:p>
        </p:txBody>
      </p:sp>
      <p:sp>
        <p:nvSpPr>
          <p:cNvPr id="3" name="Text Placeholder 2">
            <a:extLst>
              <a:ext uri="{FF2B5EF4-FFF2-40B4-BE49-F238E27FC236}">
                <a16:creationId xmlns:a16="http://schemas.microsoft.com/office/drawing/2014/main" xmlns="" id="{4813825E-9D67-CC4C-8205-9C83DBEF3186}"/>
              </a:ext>
            </a:extLst>
          </p:cNvPr>
          <p:cNvSpPr>
            <a:spLocks noGrp="1"/>
          </p:cNvSpPr>
          <p:nvPr>
            <p:ph type="body" sz="quarter" idx="10"/>
          </p:nvPr>
        </p:nvSpPr>
        <p:spPr>
          <a:xfrm>
            <a:off x="828675" y="1476000"/>
            <a:ext cx="7500938" cy="4445263"/>
          </a:xfrm>
        </p:spPr>
        <p:txBody>
          <a:bodyPr/>
          <a:lstStyle/>
          <a:p>
            <a:pPr marL="342900" indent="-342900">
              <a:buFont typeface="Arial" panose="020B0604020202020204" pitchFamily="34" charset="0"/>
              <a:buChar char="•"/>
            </a:pPr>
            <a:r>
              <a:rPr lang="en-US" sz="2800" b="0" dirty="0"/>
              <a:t>Students “stall” [STALLING]at certain times, but learn to “bridge the gap”[BRIDGING]</a:t>
            </a:r>
          </a:p>
          <a:p>
            <a:pPr marL="342900" indent="-342900">
              <a:buFont typeface="Arial" panose="020B0604020202020204" pitchFamily="34" charset="0"/>
              <a:buChar char="•"/>
            </a:pPr>
            <a:r>
              <a:rPr lang="en-US" sz="2800" b="0" dirty="0"/>
              <a:t>Teacher feedback (video recorded) is crucial to support recursive autonomous learning</a:t>
            </a:r>
          </a:p>
          <a:p>
            <a:pPr marL="342900" indent="-342900">
              <a:buFont typeface="Arial" panose="020B0604020202020204" pitchFamily="34" charset="0"/>
              <a:buChar char="•"/>
            </a:pPr>
            <a:r>
              <a:rPr lang="en-US" sz="2800" b="0" dirty="0"/>
              <a:t>The ELP is a tool for helping students navigate[NAVIGATING] where their learning is heading</a:t>
            </a:r>
          </a:p>
          <a:p>
            <a:pPr marL="342900" indent="-342900">
              <a:buFont typeface="Arial" panose="020B0604020202020204" pitchFamily="34" charset="0"/>
              <a:buChar char="•"/>
            </a:pPr>
            <a:r>
              <a:rPr lang="en-US" sz="2800" b="0" dirty="0" err="1"/>
              <a:t>Humour</a:t>
            </a:r>
            <a:r>
              <a:rPr lang="en-US" sz="2800" b="0" dirty="0"/>
              <a:t>, opportunities for authentic engagement promote motivation.</a:t>
            </a:r>
          </a:p>
          <a:p>
            <a:pPr marL="342900" indent="-342900">
              <a:buFont typeface="Arial" panose="020B0604020202020204" pitchFamily="34" charset="0"/>
              <a:buChar char="•"/>
            </a:pPr>
            <a:endParaRPr lang="en-US" sz="2800" b="0" dirty="0"/>
          </a:p>
          <a:p>
            <a:endParaRPr lang="en-US" dirty="0"/>
          </a:p>
        </p:txBody>
      </p:sp>
      <p:sp>
        <p:nvSpPr>
          <p:cNvPr id="4" name="Text Placeholder 3">
            <a:extLst>
              <a:ext uri="{FF2B5EF4-FFF2-40B4-BE49-F238E27FC236}">
                <a16:creationId xmlns:a16="http://schemas.microsoft.com/office/drawing/2014/main" xmlns="" id="{B932D5EF-7571-7A4B-934E-2574CC42E021}"/>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19502070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28674" y="3715200"/>
            <a:ext cx="7500939" cy="1396446"/>
          </a:xfrm>
        </p:spPr>
        <p:txBody>
          <a:bodyPr/>
          <a:lstStyle/>
          <a:p>
            <a:pPr algn="ctr"/>
            <a:r>
              <a:rPr lang="en-US"/>
              <a:t>Thank you!</a:t>
            </a:r>
          </a:p>
        </p:txBody>
      </p:sp>
    </p:spTree>
    <p:extLst>
      <p:ext uri="{BB962C8B-B14F-4D97-AF65-F5344CB8AC3E}">
        <p14:creationId xmlns:p14="http://schemas.microsoft.com/office/powerpoint/2010/main" val="684015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rinity College Dublin">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Source Sans">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TCD_PPT_SourceSans_Option2</Template>
  <TotalTime>7544</TotalTime>
  <Words>1938</Words>
  <Application>Microsoft Macintosh PowerPoint</Application>
  <PresentationFormat>On-screen Show (4:3)</PresentationFormat>
  <Paragraphs>136</Paragraphs>
  <Slides>23</Slides>
  <Notes>12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Trinity College Dublin</vt:lpstr>
      <vt:lpstr>Bridging the gap: The European Language Portfolio and L2 Irish Sign Languages Learners at A2-B1 level</vt:lpstr>
      <vt:lpstr>Overview</vt:lpstr>
      <vt:lpstr>The ELP</vt:lpstr>
      <vt:lpstr>PowerPoint Presentation</vt:lpstr>
      <vt:lpstr>PowerPoint Presentation</vt:lpstr>
      <vt:lpstr>ELP: 3 components</vt:lpstr>
      <vt:lpstr>PowerPoint Presentation</vt:lpstr>
      <vt:lpstr>Our Context</vt:lpstr>
      <vt:lpstr>Trinity College Dublin</vt:lpstr>
      <vt:lpstr>  Centre for Deaf Studies, TCD (Ireland)</vt:lpstr>
      <vt:lpstr>What we found</vt:lpstr>
      <vt:lpstr>What was the key concern raised by students?</vt:lpstr>
      <vt:lpstr>Things students said</vt:lpstr>
      <vt:lpstr>KEY CONCERN - BRIDGING THE GAP</vt:lpstr>
      <vt:lpstr>ELP  AIDS PRACTICING AUTONOMY </vt:lpstr>
      <vt:lpstr>ELP – VIDEO – AIDS LEARNING RECURSIVELY/ REFLECTING</vt:lpstr>
      <vt:lpstr>ELP helps with THEORY BUILDING </vt:lpstr>
      <vt:lpstr>ELP – A roadmap to help in BRIDGING THE GAP</vt:lpstr>
      <vt:lpstr>The teacher’s perspective</vt:lpstr>
      <vt:lpstr>Teacher’s perspective </vt:lpstr>
      <vt:lpstr>Summing Up</vt:lpstr>
      <vt:lpstr>Key points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“Sometimes it is just too hard” On the Effort of Engaging in Interpreted Events</dc:title>
  <dc:creator>Lorraine Leeson</dc:creator>
  <cp:lastModifiedBy>Carmel Grehan</cp:lastModifiedBy>
  <cp:revision>262</cp:revision>
  <cp:lastPrinted>2014-12-16T10:33:11Z</cp:lastPrinted>
  <dcterms:created xsi:type="dcterms:W3CDTF">2016-11-28T19:37:33Z</dcterms:created>
  <dcterms:modified xsi:type="dcterms:W3CDTF">2018-11-08T22:47:05Z</dcterms:modified>
</cp:coreProperties>
</file>