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79" r:id="rId2"/>
    <p:sldId id="291" r:id="rId3"/>
    <p:sldId id="293" r:id="rId4"/>
    <p:sldId id="295" r:id="rId5"/>
    <p:sldId id="294" r:id="rId6"/>
    <p:sldId id="301" r:id="rId7"/>
    <p:sldId id="296" r:id="rId8"/>
    <p:sldId id="297" r:id="rId9"/>
    <p:sldId id="298" r:id="rId10"/>
    <p:sldId id="299" r:id="rId11"/>
    <p:sldId id="300" r:id="rId12"/>
    <p:sldId id="302" r:id="rId13"/>
    <p:sldId id="303" r:id="rId14"/>
    <p:sldId id="304" r:id="rId15"/>
    <p:sldId id="305" r:id="rId16"/>
    <p:sldId id="306" r:id="rId17"/>
    <p:sldId id="307" r:id="rId18"/>
    <p:sldId id="308" r:id="rId19"/>
    <p:sldId id="309" r:id="rId20"/>
    <p:sldId id="310"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2354AC1E-EE82-964C-BE23-120253080ABD}">
          <p14:sldIdLst>
            <p14:sldId id="279"/>
            <p14:sldId id="291"/>
            <p14:sldId id="293"/>
            <p14:sldId id="295"/>
            <p14:sldId id="294"/>
            <p14:sldId id="301"/>
            <p14:sldId id="296"/>
            <p14:sldId id="297"/>
            <p14:sldId id="298"/>
            <p14:sldId id="299"/>
            <p14:sldId id="300"/>
            <p14:sldId id="302"/>
            <p14:sldId id="303"/>
            <p14:sldId id="304"/>
            <p14:sldId id="305"/>
            <p14:sldId id="306"/>
            <p14:sldId id="307"/>
            <p14:sldId id="308"/>
            <p14:sldId id="309"/>
            <p14:sldId id="31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2158"/>
    <a:srgbClr val="A88147"/>
    <a:srgbClr val="1D1249"/>
    <a:srgbClr val="143F77"/>
    <a:srgbClr val="2086CC"/>
    <a:srgbClr val="351D00"/>
    <a:srgbClr val="361D00"/>
    <a:srgbClr val="75B7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957"/>
    <p:restoredTop sz="94674"/>
  </p:normalViewPr>
  <p:slideViewPr>
    <p:cSldViewPr snapToGrid="0" snapToObjects="1">
      <p:cViewPr varScale="1">
        <p:scale>
          <a:sx n="69" d="100"/>
          <a:sy n="69" d="100"/>
        </p:scale>
        <p:origin x="1152"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sng" strike="noStrike" kern="1200" cap="all" spc="150" baseline="0">
                <a:solidFill>
                  <a:schemeClr val="tx1">
                    <a:lumMod val="50000"/>
                    <a:lumOff val="50000"/>
                  </a:schemeClr>
                </a:solidFill>
                <a:latin typeface="Times New Roman" panose="02020603050405020304" pitchFamily="18" charset="0"/>
                <a:ea typeface="+mn-ea"/>
                <a:cs typeface="Times New Roman" panose="02020603050405020304" pitchFamily="18" charset="0"/>
              </a:defRPr>
            </a:pPr>
            <a:r>
              <a:rPr lang="en-IE" sz="1400" b="0" u="sng">
                <a:latin typeface="Times New Roman" panose="02020603050405020304" pitchFamily="18" charset="0"/>
                <a:cs typeface="Times New Roman" panose="02020603050405020304" pitchFamily="18" charset="0"/>
              </a:rPr>
              <a:t>a</a:t>
            </a:r>
            <a:r>
              <a:rPr lang="en-IE" sz="1400" b="0" u="sng" cap="none" baseline="0">
                <a:latin typeface="Times New Roman" panose="02020603050405020304" pitchFamily="18" charset="0"/>
                <a:cs typeface="Times New Roman" panose="02020603050405020304" pitchFamily="18" charset="0"/>
              </a:rPr>
              <a:t>nnual Prison Committals: 2007 - 2017</a:t>
            </a:r>
            <a:endParaRPr lang="en-IE" sz="1400" b="0" u="sng">
              <a:latin typeface="Times New Roman" panose="02020603050405020304" pitchFamily="18" charset="0"/>
              <a:cs typeface="Times New Roman" panose="02020603050405020304" pitchFamily="18" charset="0"/>
            </a:endParaRPr>
          </a:p>
        </c:rich>
      </c:tx>
      <c:overlay val="0"/>
      <c:spPr>
        <a:noFill/>
        <a:ln>
          <a:noFill/>
        </a:ln>
        <a:effectLst/>
      </c:spPr>
    </c:title>
    <c:autoTitleDeleted val="0"/>
    <c:plotArea>
      <c:layout>
        <c:manualLayout>
          <c:layoutTarget val="inner"/>
          <c:xMode val="edge"/>
          <c:yMode val="edge"/>
          <c:x val="8.3253391518831196E-2"/>
          <c:y val="0.263773022795942"/>
          <c:w val="0.878192391613699"/>
          <c:h val="0.66291016596903096"/>
        </c:manualLayout>
      </c:layout>
      <c:lineChart>
        <c:grouping val="standard"/>
        <c:varyColors val="0"/>
        <c:ser>
          <c:idx val="0"/>
          <c:order val="0"/>
          <c:tx>
            <c:strRef>
              <c:f>Sheet1!$B$1</c:f>
              <c:strCache>
                <c:ptCount val="1"/>
                <c:pt idx="0">
                  <c:v>Total Committals</c:v>
                </c:pt>
              </c:strCache>
            </c:strRef>
          </c:tx>
          <c:spPr>
            <a:ln w="38100" cap="flat" cmpd="dbl" algn="ctr">
              <a:solidFill>
                <a:schemeClr val="tx1"/>
              </a:solidFill>
              <a:miter lim="800000"/>
            </a:ln>
            <a:effectLst/>
          </c:spPr>
          <c:marker>
            <c:symbol val="none"/>
          </c:marker>
          <c:dLbls>
            <c:delete val="1"/>
          </c:dLbls>
          <c:cat>
            <c:numRef>
              <c:f>Sheet1!$A$2:$A$12</c:f>
              <c:numCache>
                <c:formatCode>General</c:formatCode>
                <c:ptCount val="11"/>
                <c:pt idx="0">
                  <c:v>2007</c:v>
                </c:pt>
                <c:pt idx="1">
                  <c:v>2008</c:v>
                </c:pt>
                <c:pt idx="2">
                  <c:v>2009</c:v>
                </c:pt>
                <c:pt idx="3">
                  <c:v>2010</c:v>
                </c:pt>
                <c:pt idx="4">
                  <c:v>2011</c:v>
                </c:pt>
                <c:pt idx="5">
                  <c:v>2012</c:v>
                </c:pt>
                <c:pt idx="6">
                  <c:v>2013</c:v>
                </c:pt>
                <c:pt idx="7">
                  <c:v>2014</c:v>
                </c:pt>
                <c:pt idx="8">
                  <c:v>2015</c:v>
                </c:pt>
                <c:pt idx="9">
                  <c:v>2016</c:v>
                </c:pt>
                <c:pt idx="10">
                  <c:v>2017</c:v>
                </c:pt>
              </c:numCache>
            </c:numRef>
          </c:cat>
          <c:val>
            <c:numRef>
              <c:f>Sheet1!$B$2:$B$12</c:f>
              <c:numCache>
                <c:formatCode>General</c:formatCode>
                <c:ptCount val="11"/>
                <c:pt idx="0">
                  <c:v>11934</c:v>
                </c:pt>
                <c:pt idx="1">
                  <c:v>13557</c:v>
                </c:pt>
                <c:pt idx="2">
                  <c:v>15425</c:v>
                </c:pt>
                <c:pt idx="3">
                  <c:v>17179</c:v>
                </c:pt>
                <c:pt idx="4">
                  <c:v>17318</c:v>
                </c:pt>
                <c:pt idx="5">
                  <c:v>17026</c:v>
                </c:pt>
                <c:pt idx="6">
                  <c:v>15735</c:v>
                </c:pt>
                <c:pt idx="7">
                  <c:v>16155</c:v>
                </c:pt>
                <c:pt idx="8">
                  <c:v>17206</c:v>
                </c:pt>
                <c:pt idx="9">
                  <c:v>15099</c:v>
                </c:pt>
                <c:pt idx="10">
                  <c:v>9287</c:v>
                </c:pt>
              </c:numCache>
            </c:numRef>
          </c:val>
          <c:smooth val="0"/>
          <c:extLst>
            <c:ext xmlns:c16="http://schemas.microsoft.com/office/drawing/2014/chart" uri="{C3380CC4-5D6E-409C-BE32-E72D297353CC}">
              <c16:uniqueId val="{00000000-01FA-644D-96C8-8566D7D2AACE}"/>
            </c:ext>
          </c:extLst>
        </c:ser>
        <c:ser>
          <c:idx val="1"/>
          <c:order val="1"/>
          <c:tx>
            <c:strRef>
              <c:f>Sheet1!$C$1</c:f>
              <c:strCache>
                <c:ptCount val="1"/>
                <c:pt idx="0">
                  <c:v>Sentenced</c:v>
                </c:pt>
              </c:strCache>
            </c:strRef>
          </c:tx>
          <c:spPr>
            <a:ln w="38100" cap="flat" cmpd="dbl" algn="ctr">
              <a:solidFill>
                <a:schemeClr val="tx1"/>
              </a:solidFill>
              <a:prstDash val="sysDot"/>
              <a:miter lim="800000"/>
            </a:ln>
            <a:effectLst/>
          </c:spPr>
          <c:marker>
            <c:symbol val="none"/>
          </c:marker>
          <c:dLbls>
            <c:delete val="1"/>
          </c:dLbls>
          <c:cat>
            <c:numRef>
              <c:f>Sheet1!$A$2:$A$12</c:f>
              <c:numCache>
                <c:formatCode>General</c:formatCode>
                <c:ptCount val="11"/>
                <c:pt idx="0">
                  <c:v>2007</c:v>
                </c:pt>
                <c:pt idx="1">
                  <c:v>2008</c:v>
                </c:pt>
                <c:pt idx="2">
                  <c:v>2009</c:v>
                </c:pt>
                <c:pt idx="3">
                  <c:v>2010</c:v>
                </c:pt>
                <c:pt idx="4">
                  <c:v>2011</c:v>
                </c:pt>
                <c:pt idx="5">
                  <c:v>2012</c:v>
                </c:pt>
                <c:pt idx="6">
                  <c:v>2013</c:v>
                </c:pt>
                <c:pt idx="7">
                  <c:v>2014</c:v>
                </c:pt>
                <c:pt idx="8">
                  <c:v>2015</c:v>
                </c:pt>
                <c:pt idx="9">
                  <c:v>2016</c:v>
                </c:pt>
                <c:pt idx="10">
                  <c:v>2017</c:v>
                </c:pt>
              </c:numCache>
            </c:numRef>
          </c:cat>
          <c:val>
            <c:numRef>
              <c:f>Sheet1!$C$2:$C$12</c:f>
              <c:numCache>
                <c:formatCode>General</c:formatCode>
                <c:ptCount val="11"/>
                <c:pt idx="0">
                  <c:v>5715</c:v>
                </c:pt>
                <c:pt idx="1">
                  <c:v>7461</c:v>
                </c:pt>
                <c:pt idx="2">
                  <c:v>10226</c:v>
                </c:pt>
                <c:pt idx="3">
                  <c:v>11861</c:v>
                </c:pt>
                <c:pt idx="4">
                  <c:v>12342</c:v>
                </c:pt>
                <c:pt idx="5">
                  <c:v>12991</c:v>
                </c:pt>
                <c:pt idx="6">
                  <c:v>12011</c:v>
                </c:pt>
                <c:pt idx="7">
                  <c:v>12336</c:v>
                </c:pt>
                <c:pt idx="8">
                  <c:v>13503</c:v>
                </c:pt>
                <c:pt idx="9">
                  <c:v>12579</c:v>
                </c:pt>
                <c:pt idx="10">
                  <c:v>5486</c:v>
                </c:pt>
              </c:numCache>
            </c:numRef>
          </c:val>
          <c:smooth val="0"/>
          <c:extLst>
            <c:ext xmlns:c16="http://schemas.microsoft.com/office/drawing/2014/chart" uri="{C3380CC4-5D6E-409C-BE32-E72D297353CC}">
              <c16:uniqueId val="{00000001-01FA-644D-96C8-8566D7D2AACE}"/>
            </c:ext>
          </c:extLst>
        </c:ser>
        <c:ser>
          <c:idx val="2"/>
          <c:order val="2"/>
          <c:tx>
            <c:strRef>
              <c:f>Sheet1!$D$1</c:f>
              <c:strCache>
                <c:ptCount val="1"/>
                <c:pt idx="0">
                  <c:v>Pretrial Detention</c:v>
                </c:pt>
              </c:strCache>
            </c:strRef>
          </c:tx>
          <c:spPr>
            <a:ln w="38100" cap="flat" cmpd="dbl" algn="ctr">
              <a:solidFill>
                <a:schemeClr val="accent3"/>
              </a:solidFill>
              <a:prstDash val="dash"/>
              <a:miter lim="800000"/>
            </a:ln>
            <a:effectLst/>
          </c:spPr>
          <c:marker>
            <c:symbol val="none"/>
          </c:marker>
          <c:dLbls>
            <c:delete val="1"/>
          </c:dLbls>
          <c:cat>
            <c:numRef>
              <c:f>Sheet1!$A$2:$A$12</c:f>
              <c:numCache>
                <c:formatCode>General</c:formatCode>
                <c:ptCount val="11"/>
                <c:pt idx="0">
                  <c:v>2007</c:v>
                </c:pt>
                <c:pt idx="1">
                  <c:v>2008</c:v>
                </c:pt>
                <c:pt idx="2">
                  <c:v>2009</c:v>
                </c:pt>
                <c:pt idx="3">
                  <c:v>2010</c:v>
                </c:pt>
                <c:pt idx="4">
                  <c:v>2011</c:v>
                </c:pt>
                <c:pt idx="5">
                  <c:v>2012</c:v>
                </c:pt>
                <c:pt idx="6">
                  <c:v>2013</c:v>
                </c:pt>
                <c:pt idx="7">
                  <c:v>2014</c:v>
                </c:pt>
                <c:pt idx="8">
                  <c:v>2015</c:v>
                </c:pt>
                <c:pt idx="9">
                  <c:v>2016</c:v>
                </c:pt>
                <c:pt idx="10">
                  <c:v>2017</c:v>
                </c:pt>
              </c:numCache>
            </c:numRef>
          </c:cat>
          <c:val>
            <c:numRef>
              <c:f>Sheet1!$D$2:$D$12</c:f>
              <c:numCache>
                <c:formatCode>General</c:formatCode>
                <c:ptCount val="11"/>
                <c:pt idx="0">
                  <c:v>4967</c:v>
                </c:pt>
                <c:pt idx="1">
                  <c:v>5052</c:v>
                </c:pt>
                <c:pt idx="2">
                  <c:v>4519</c:v>
                </c:pt>
                <c:pt idx="3">
                  <c:v>4836</c:v>
                </c:pt>
                <c:pt idx="4">
                  <c:v>4546</c:v>
                </c:pt>
                <c:pt idx="5">
                  <c:v>3632</c:v>
                </c:pt>
                <c:pt idx="6">
                  <c:v>3234</c:v>
                </c:pt>
                <c:pt idx="7">
                  <c:v>3858</c:v>
                </c:pt>
                <c:pt idx="8">
                  <c:v>3294</c:v>
                </c:pt>
                <c:pt idx="9">
                  <c:v>2976</c:v>
                </c:pt>
                <c:pt idx="10">
                  <c:v>3355</c:v>
                </c:pt>
              </c:numCache>
            </c:numRef>
          </c:val>
          <c:smooth val="0"/>
          <c:extLst>
            <c:ext xmlns:c16="http://schemas.microsoft.com/office/drawing/2014/chart" uri="{C3380CC4-5D6E-409C-BE32-E72D297353CC}">
              <c16:uniqueId val="{00000002-01FA-644D-96C8-8566D7D2AACE}"/>
            </c:ext>
          </c:extLst>
        </c:ser>
        <c:ser>
          <c:idx val="3"/>
          <c:order val="3"/>
          <c:tx>
            <c:strRef>
              <c:f>Sheet1!$E$1</c:f>
              <c:strCache>
                <c:ptCount val="1"/>
                <c:pt idx="0">
                  <c:v>Other Committals</c:v>
                </c:pt>
              </c:strCache>
            </c:strRef>
          </c:tx>
          <c:spPr>
            <a:ln w="38100" cap="flat" cmpd="dbl" algn="ctr">
              <a:solidFill>
                <a:schemeClr val="tx1"/>
              </a:solidFill>
              <a:prstDash val="dashDot"/>
              <a:miter lim="800000"/>
            </a:ln>
            <a:effectLst/>
          </c:spPr>
          <c:marker>
            <c:symbol val="none"/>
          </c:marker>
          <c:dLbls>
            <c:delete val="1"/>
          </c:dLbls>
          <c:cat>
            <c:numRef>
              <c:f>Sheet1!$A$2:$A$12</c:f>
              <c:numCache>
                <c:formatCode>General</c:formatCode>
                <c:ptCount val="11"/>
                <c:pt idx="0">
                  <c:v>2007</c:v>
                </c:pt>
                <c:pt idx="1">
                  <c:v>2008</c:v>
                </c:pt>
                <c:pt idx="2">
                  <c:v>2009</c:v>
                </c:pt>
                <c:pt idx="3">
                  <c:v>2010</c:v>
                </c:pt>
                <c:pt idx="4">
                  <c:v>2011</c:v>
                </c:pt>
                <c:pt idx="5">
                  <c:v>2012</c:v>
                </c:pt>
                <c:pt idx="6">
                  <c:v>2013</c:v>
                </c:pt>
                <c:pt idx="7">
                  <c:v>2014</c:v>
                </c:pt>
                <c:pt idx="8">
                  <c:v>2015</c:v>
                </c:pt>
                <c:pt idx="9">
                  <c:v>2016</c:v>
                </c:pt>
                <c:pt idx="10">
                  <c:v>2017</c:v>
                </c:pt>
              </c:numCache>
            </c:numRef>
          </c:cat>
          <c:val>
            <c:numRef>
              <c:f>Sheet1!$E$2:$E$12</c:f>
              <c:numCache>
                <c:formatCode>General</c:formatCode>
                <c:ptCount val="11"/>
                <c:pt idx="0">
                  <c:v>1252</c:v>
                </c:pt>
                <c:pt idx="1">
                  <c:v>1044</c:v>
                </c:pt>
                <c:pt idx="2">
                  <c:v>680</c:v>
                </c:pt>
                <c:pt idx="3">
                  <c:v>482</c:v>
                </c:pt>
                <c:pt idx="4">
                  <c:v>430</c:v>
                </c:pt>
                <c:pt idx="5">
                  <c:v>403</c:v>
                </c:pt>
                <c:pt idx="6">
                  <c:v>490</c:v>
                </c:pt>
                <c:pt idx="7">
                  <c:v>461</c:v>
                </c:pt>
                <c:pt idx="8">
                  <c:v>409</c:v>
                </c:pt>
                <c:pt idx="9">
                  <c:v>463</c:v>
                </c:pt>
                <c:pt idx="10">
                  <c:v>446</c:v>
                </c:pt>
              </c:numCache>
            </c:numRef>
          </c:val>
          <c:smooth val="0"/>
          <c:extLst>
            <c:ext xmlns:c16="http://schemas.microsoft.com/office/drawing/2014/chart" uri="{C3380CC4-5D6E-409C-BE32-E72D297353CC}">
              <c16:uniqueId val="{00000003-01FA-644D-96C8-8566D7D2AACE}"/>
            </c:ext>
          </c:extLst>
        </c:ser>
        <c:dLbls>
          <c:showLegendKey val="0"/>
          <c:showVal val="1"/>
          <c:showCatName val="0"/>
          <c:showSerName val="0"/>
          <c:showPercent val="0"/>
          <c:showBubbleSize val="0"/>
        </c:dLbls>
        <c:smooth val="0"/>
        <c:axId val="996514240"/>
        <c:axId val="996474528"/>
      </c:lineChart>
      <c:catAx>
        <c:axId val="996514240"/>
        <c:scaling>
          <c:orientation val="minMax"/>
        </c:scaling>
        <c:delete val="0"/>
        <c:axPos val="b"/>
        <c:majorGridlines>
          <c:spPr>
            <a:ln w="9525" cap="flat" cmpd="sng" algn="ctr">
              <a:solidFill>
                <a:schemeClr val="tx1">
                  <a:lumMod val="15000"/>
                  <a:lumOff val="85000"/>
                  <a:alpha val="32000"/>
                </a:schemeClr>
              </a:solidFill>
              <a:round/>
            </a:ln>
            <a:effectLst/>
          </c:spPr>
        </c:majorGridlines>
        <c:numFmt formatCode="General" sourceLinked="1"/>
        <c:majorTickMark val="none"/>
        <c:minorTickMark val="none"/>
        <c:tickLblPos val="nextTo"/>
        <c:spPr>
          <a:noFill/>
          <a:ln w="3175" cap="flat" cmpd="sng" algn="ctr">
            <a:solidFill>
              <a:schemeClr val="tx1">
                <a:lumMod val="15000"/>
                <a:lumOff val="85000"/>
              </a:schemeClr>
            </a:solidFill>
            <a:round/>
            <a:tailEnd type="none" w="med" len="lg"/>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96474528"/>
        <c:crosses val="autoZero"/>
        <c:auto val="1"/>
        <c:lblAlgn val="ctr"/>
        <c:lblOffset val="100"/>
        <c:noMultiLvlLbl val="0"/>
      </c:catAx>
      <c:valAx>
        <c:axId val="996474528"/>
        <c:scaling>
          <c:orientation val="minMax"/>
        </c:scaling>
        <c:delete val="0"/>
        <c:axPos val="l"/>
        <c:majorGridlines>
          <c:spPr>
            <a:ln w="9525" cap="flat" cmpd="sng" algn="ctr">
              <a:solidFill>
                <a:schemeClr val="tx1">
                  <a:lumMod val="15000"/>
                  <a:lumOff val="85000"/>
                  <a:alpha val="32000"/>
                </a:schemeClr>
              </a:solidFill>
              <a:round/>
            </a:ln>
            <a:effectLst/>
          </c:spPr>
        </c:majorGridlines>
        <c:numFmt formatCode="General" sourceLinked="1"/>
        <c:majorTickMark val="none"/>
        <c:minorTickMark val="none"/>
        <c:tickLblPos val="nextTo"/>
        <c:spPr>
          <a:noFill/>
          <a:ln w="3175" cap="flat" cmpd="sng" algn="ctr">
            <a:solidFill>
              <a:schemeClr val="tx1">
                <a:lumMod val="15000"/>
                <a:lumOff val="85000"/>
              </a:schemeClr>
            </a:solidFill>
            <a:round/>
            <a:tailEnd type="none" w="med" len="lg"/>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9651424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Total on remand</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Sheet1!$A$2</c:f>
              <c:strCache>
                <c:ptCount val="1"/>
                <c:pt idx="0">
                  <c:v>Total</c:v>
                </c:pt>
              </c:strCache>
            </c:strRef>
          </c:tx>
          <c:spPr>
            <a:ln w="28575" cap="rnd">
              <a:solidFill>
                <a:schemeClr val="accent1"/>
              </a:solidFill>
              <a:round/>
            </a:ln>
            <a:effectLst/>
          </c:spPr>
          <c:marker>
            <c:symbol val="none"/>
          </c:marker>
          <c:cat>
            <c:numRef>
              <c:f>Sheet1!$B$1:$T$1</c:f>
              <c:numCache>
                <c:formatCode>mmm\-yy</c:formatCode>
                <c:ptCount val="19"/>
                <c:pt idx="0">
                  <c:v>42005</c:v>
                </c:pt>
                <c:pt idx="1">
                  <c:v>42186</c:v>
                </c:pt>
                <c:pt idx="2">
                  <c:v>42370</c:v>
                </c:pt>
                <c:pt idx="3">
                  <c:v>42552</c:v>
                </c:pt>
                <c:pt idx="4">
                  <c:v>42736</c:v>
                </c:pt>
                <c:pt idx="5">
                  <c:v>42887</c:v>
                </c:pt>
                <c:pt idx="6">
                  <c:v>43009</c:v>
                </c:pt>
                <c:pt idx="7">
                  <c:v>43040</c:v>
                </c:pt>
                <c:pt idx="8">
                  <c:v>43070</c:v>
                </c:pt>
                <c:pt idx="9">
                  <c:v>43101</c:v>
                </c:pt>
                <c:pt idx="10">
                  <c:v>43132</c:v>
                </c:pt>
                <c:pt idx="11">
                  <c:v>43160</c:v>
                </c:pt>
                <c:pt idx="12">
                  <c:v>43191</c:v>
                </c:pt>
                <c:pt idx="13">
                  <c:v>43221</c:v>
                </c:pt>
                <c:pt idx="14">
                  <c:v>43252</c:v>
                </c:pt>
                <c:pt idx="15">
                  <c:v>43282</c:v>
                </c:pt>
                <c:pt idx="16">
                  <c:v>43313</c:v>
                </c:pt>
                <c:pt idx="17">
                  <c:v>43344</c:v>
                </c:pt>
                <c:pt idx="18">
                  <c:v>43374</c:v>
                </c:pt>
              </c:numCache>
            </c:numRef>
          </c:cat>
          <c:val>
            <c:numRef>
              <c:f>Sheet1!$B$2:$T$2</c:f>
              <c:numCache>
                <c:formatCode>General</c:formatCode>
                <c:ptCount val="19"/>
                <c:pt idx="0">
                  <c:v>482</c:v>
                </c:pt>
                <c:pt idx="1">
                  <c:v>484</c:v>
                </c:pt>
                <c:pt idx="2">
                  <c:v>475</c:v>
                </c:pt>
                <c:pt idx="3">
                  <c:v>488</c:v>
                </c:pt>
                <c:pt idx="4">
                  <c:v>541</c:v>
                </c:pt>
                <c:pt idx="5">
                  <c:v>555</c:v>
                </c:pt>
                <c:pt idx="6">
                  <c:v>658</c:v>
                </c:pt>
                <c:pt idx="7">
                  <c:v>685</c:v>
                </c:pt>
                <c:pt idx="8">
                  <c:v>627</c:v>
                </c:pt>
                <c:pt idx="9">
                  <c:v>667</c:v>
                </c:pt>
                <c:pt idx="10">
                  <c:v>657</c:v>
                </c:pt>
                <c:pt idx="11">
                  <c:v>623</c:v>
                </c:pt>
                <c:pt idx="12">
                  <c:v>670</c:v>
                </c:pt>
                <c:pt idx="13">
                  <c:v>674</c:v>
                </c:pt>
                <c:pt idx="14">
                  <c:v>697</c:v>
                </c:pt>
                <c:pt idx="15">
                  <c:v>674</c:v>
                </c:pt>
                <c:pt idx="16">
                  <c:v>643</c:v>
                </c:pt>
                <c:pt idx="17">
                  <c:v>696</c:v>
                </c:pt>
                <c:pt idx="18">
                  <c:v>725</c:v>
                </c:pt>
              </c:numCache>
            </c:numRef>
          </c:val>
          <c:smooth val="0"/>
          <c:extLst>
            <c:ext xmlns:c16="http://schemas.microsoft.com/office/drawing/2014/chart" uri="{C3380CC4-5D6E-409C-BE32-E72D297353CC}">
              <c16:uniqueId val="{00000000-B213-AE4E-9126-F7880421EDB3}"/>
            </c:ext>
          </c:extLst>
        </c:ser>
        <c:dLbls>
          <c:showLegendKey val="0"/>
          <c:showVal val="0"/>
          <c:showCatName val="0"/>
          <c:showSerName val="0"/>
          <c:showPercent val="0"/>
          <c:showBubbleSize val="0"/>
        </c:dLbls>
        <c:smooth val="0"/>
        <c:axId val="281480911"/>
        <c:axId val="281511359"/>
      </c:lineChart>
      <c:dateAx>
        <c:axId val="281480911"/>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1511359"/>
        <c:crosses val="autoZero"/>
        <c:auto val="1"/>
        <c:lblOffset val="100"/>
        <c:baseTimeUnit val="months"/>
      </c:dateAx>
      <c:valAx>
        <c:axId val="281511359"/>
        <c:scaling>
          <c:orientation val="minMax"/>
          <c:min val="3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148091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Total on remand</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dLbls>
          <c:showLegendKey val="0"/>
          <c:showVal val="0"/>
          <c:showCatName val="0"/>
          <c:showSerName val="0"/>
          <c:showPercent val="0"/>
          <c:showBubbleSize val="0"/>
        </c:dLbls>
        <c:marker val="1"/>
        <c:smooth val="0"/>
        <c:axId val="281480911"/>
        <c:axId val="281511359"/>
      </c:lineChart>
      <c:catAx>
        <c:axId val="281480911"/>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1511359"/>
        <c:crosses val="autoZero"/>
        <c:auto val="1"/>
        <c:lblAlgn val="ctr"/>
        <c:lblOffset val="100"/>
        <c:noMultiLvlLbl val="0"/>
      </c:catAx>
      <c:valAx>
        <c:axId val="281511359"/>
        <c:scaling>
          <c:orientation val="minMax"/>
          <c:min val="3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148091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Sheet1!$A$6</c:f>
              <c:strCache>
                <c:ptCount val="1"/>
                <c:pt idx="0">
                  <c:v>Women only</c:v>
                </c:pt>
              </c:strCache>
            </c:strRef>
          </c:tx>
          <c:spPr>
            <a:ln w="28575" cap="rnd">
              <a:solidFill>
                <a:schemeClr val="accent1"/>
              </a:solidFill>
              <a:round/>
            </a:ln>
            <a:effectLst/>
          </c:spPr>
          <c:marker>
            <c:symbol val="none"/>
          </c:marker>
          <c:cat>
            <c:numRef>
              <c:f>Sheet1!$B$5:$T$5</c:f>
              <c:numCache>
                <c:formatCode>mmm\-yy</c:formatCode>
                <c:ptCount val="19"/>
                <c:pt idx="0">
                  <c:v>42005</c:v>
                </c:pt>
                <c:pt idx="1">
                  <c:v>42186</c:v>
                </c:pt>
                <c:pt idx="2">
                  <c:v>42370</c:v>
                </c:pt>
                <c:pt idx="3">
                  <c:v>42552</c:v>
                </c:pt>
                <c:pt idx="4">
                  <c:v>42736</c:v>
                </c:pt>
                <c:pt idx="5">
                  <c:v>42887</c:v>
                </c:pt>
                <c:pt idx="6">
                  <c:v>43009</c:v>
                </c:pt>
                <c:pt idx="7">
                  <c:v>43040</c:v>
                </c:pt>
                <c:pt idx="8">
                  <c:v>43070</c:v>
                </c:pt>
                <c:pt idx="9">
                  <c:v>43101</c:v>
                </c:pt>
                <c:pt idx="10">
                  <c:v>43132</c:v>
                </c:pt>
                <c:pt idx="11">
                  <c:v>43160</c:v>
                </c:pt>
                <c:pt idx="12">
                  <c:v>43191</c:v>
                </c:pt>
                <c:pt idx="13">
                  <c:v>43221</c:v>
                </c:pt>
                <c:pt idx="14">
                  <c:v>43252</c:v>
                </c:pt>
                <c:pt idx="15">
                  <c:v>43282</c:v>
                </c:pt>
                <c:pt idx="16">
                  <c:v>43313</c:v>
                </c:pt>
                <c:pt idx="17">
                  <c:v>43344</c:v>
                </c:pt>
                <c:pt idx="18">
                  <c:v>43374</c:v>
                </c:pt>
              </c:numCache>
            </c:numRef>
          </c:cat>
          <c:val>
            <c:numRef>
              <c:f>Sheet1!$B$6:$T$6</c:f>
              <c:numCache>
                <c:formatCode>General</c:formatCode>
                <c:ptCount val="19"/>
                <c:pt idx="0">
                  <c:v>14</c:v>
                </c:pt>
                <c:pt idx="1">
                  <c:v>20</c:v>
                </c:pt>
                <c:pt idx="2">
                  <c:v>23</c:v>
                </c:pt>
                <c:pt idx="3">
                  <c:v>22</c:v>
                </c:pt>
                <c:pt idx="4">
                  <c:v>24</c:v>
                </c:pt>
                <c:pt idx="5">
                  <c:v>30</c:v>
                </c:pt>
                <c:pt idx="6">
                  <c:v>40</c:v>
                </c:pt>
                <c:pt idx="7">
                  <c:v>42</c:v>
                </c:pt>
                <c:pt idx="8">
                  <c:v>35</c:v>
                </c:pt>
                <c:pt idx="9">
                  <c:v>38</c:v>
                </c:pt>
                <c:pt idx="10">
                  <c:v>41</c:v>
                </c:pt>
                <c:pt idx="11">
                  <c:v>39</c:v>
                </c:pt>
                <c:pt idx="12">
                  <c:v>43</c:v>
                </c:pt>
                <c:pt idx="13">
                  <c:v>41</c:v>
                </c:pt>
                <c:pt idx="14">
                  <c:v>40</c:v>
                </c:pt>
                <c:pt idx="15">
                  <c:v>41</c:v>
                </c:pt>
                <c:pt idx="16">
                  <c:v>29</c:v>
                </c:pt>
                <c:pt idx="17">
                  <c:v>34</c:v>
                </c:pt>
                <c:pt idx="18">
                  <c:v>39</c:v>
                </c:pt>
              </c:numCache>
            </c:numRef>
          </c:val>
          <c:smooth val="0"/>
          <c:extLst>
            <c:ext xmlns:c16="http://schemas.microsoft.com/office/drawing/2014/chart" uri="{C3380CC4-5D6E-409C-BE32-E72D297353CC}">
              <c16:uniqueId val="{00000000-AFE4-6440-8A04-D3170C516622}"/>
            </c:ext>
          </c:extLst>
        </c:ser>
        <c:dLbls>
          <c:showLegendKey val="0"/>
          <c:showVal val="0"/>
          <c:showCatName val="0"/>
          <c:showSerName val="0"/>
          <c:showPercent val="0"/>
          <c:showBubbleSize val="0"/>
        </c:dLbls>
        <c:smooth val="0"/>
        <c:axId val="166697487"/>
        <c:axId val="283182383"/>
      </c:lineChart>
      <c:dateAx>
        <c:axId val="166697487"/>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3182383"/>
        <c:crosses val="autoZero"/>
        <c:auto val="1"/>
        <c:lblOffset val="100"/>
        <c:baseTimeUnit val="months"/>
      </c:dateAx>
      <c:valAx>
        <c:axId val="28318238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669748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B8CAE0-8AA2-A841-8CD8-8DD93432A628}" type="datetimeFigureOut">
              <a:rPr lang="en-US" smtClean="0"/>
              <a:t>11/30/2018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94E961-B5A6-E445-8C61-99799B5F573D}" type="slidenum">
              <a:rPr lang="en-US" smtClean="0"/>
              <a:t>‹#›</a:t>
            </a:fld>
            <a:endParaRPr lang="en-US"/>
          </a:p>
        </p:txBody>
      </p:sp>
    </p:spTree>
    <p:extLst>
      <p:ext uri="{BB962C8B-B14F-4D97-AF65-F5344CB8AC3E}">
        <p14:creationId xmlns:p14="http://schemas.microsoft.com/office/powerpoint/2010/main" val="203632196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ga-I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a:t>Click to edit Master subtitle style</a:t>
            </a:r>
            <a:endParaRPr lang="en-US"/>
          </a:p>
        </p:txBody>
      </p:sp>
      <p:sp>
        <p:nvSpPr>
          <p:cNvPr id="4" name="Date Placeholder 3"/>
          <p:cNvSpPr>
            <a:spLocks noGrp="1"/>
          </p:cNvSpPr>
          <p:nvPr>
            <p:ph type="dt" sz="half" idx="10"/>
          </p:nvPr>
        </p:nvSpPr>
        <p:spPr/>
        <p:txBody>
          <a:bodyPr/>
          <a:lstStyle/>
          <a:p>
            <a:fld id="{1ED1E86D-B04E-B048-AA31-5E6D01B7FDC2}" type="datetimeFigureOut">
              <a:rPr lang="en-US" smtClean="0"/>
              <a:t>11/30/2018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FFCBB5-F7CD-4A40-B4B0-8BF9744D61D6}" type="slidenum">
              <a:rPr lang="en-US" smtClean="0"/>
              <a:t>‹#›</a:t>
            </a:fld>
            <a:endParaRPr lang="en-US"/>
          </a:p>
        </p:txBody>
      </p:sp>
    </p:spTree>
    <p:extLst>
      <p:ext uri="{BB962C8B-B14F-4D97-AF65-F5344CB8AC3E}">
        <p14:creationId xmlns:p14="http://schemas.microsoft.com/office/powerpoint/2010/main" val="2673100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idx="1"/>
          </p:nvPr>
        </p:nvSpPr>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p:txBody>
          <a:bodyPr/>
          <a:lstStyle/>
          <a:p>
            <a:fld id="{1ED1E86D-B04E-B048-AA31-5E6D01B7FDC2}" type="datetimeFigureOut">
              <a:rPr lang="en-US" smtClean="0"/>
              <a:t>11/30/2018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FFCBB5-F7CD-4A40-B4B0-8BF9744D61D6}" type="slidenum">
              <a:rPr lang="en-US" smtClean="0"/>
              <a:t>‹#›</a:t>
            </a:fld>
            <a:endParaRPr lang="en-US"/>
          </a:p>
        </p:txBody>
      </p:sp>
    </p:spTree>
    <p:extLst>
      <p:ext uri="{BB962C8B-B14F-4D97-AF65-F5344CB8AC3E}">
        <p14:creationId xmlns:p14="http://schemas.microsoft.com/office/powerpoint/2010/main" val="2056203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4"/>
          </a:xfrm>
        </p:spPr>
        <p:txBody>
          <a:bodyPr anchor="t"/>
          <a:lstStyle>
            <a:lvl1pPr algn="l">
              <a:defRPr sz="4000" b="1" cap="all"/>
            </a:lvl1pPr>
          </a:lstStyle>
          <a:p>
            <a:r>
              <a:rPr lang="ga-I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a:t>Click to edit Master text styles</a:t>
            </a:r>
          </a:p>
        </p:txBody>
      </p:sp>
      <p:sp>
        <p:nvSpPr>
          <p:cNvPr id="4" name="Date Placeholder 3"/>
          <p:cNvSpPr>
            <a:spLocks noGrp="1"/>
          </p:cNvSpPr>
          <p:nvPr>
            <p:ph type="dt" sz="half" idx="10"/>
          </p:nvPr>
        </p:nvSpPr>
        <p:spPr/>
        <p:txBody>
          <a:bodyPr/>
          <a:lstStyle/>
          <a:p>
            <a:fld id="{1ED1E86D-B04E-B048-AA31-5E6D01B7FDC2}" type="datetimeFigureOut">
              <a:rPr lang="en-US" smtClean="0"/>
              <a:t>11/30/2018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FFCBB5-F7CD-4A40-B4B0-8BF9744D61D6}" type="slidenum">
              <a:rPr lang="en-US" smtClean="0"/>
              <a:t>‹#›</a:t>
            </a:fld>
            <a:endParaRPr lang="en-US"/>
          </a:p>
        </p:txBody>
      </p:sp>
    </p:spTree>
    <p:extLst>
      <p:ext uri="{BB962C8B-B14F-4D97-AF65-F5344CB8AC3E}">
        <p14:creationId xmlns:p14="http://schemas.microsoft.com/office/powerpoint/2010/main" val="2939088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Date Placeholder 4"/>
          <p:cNvSpPr>
            <a:spLocks noGrp="1"/>
          </p:cNvSpPr>
          <p:nvPr>
            <p:ph type="dt" sz="half" idx="10"/>
          </p:nvPr>
        </p:nvSpPr>
        <p:spPr/>
        <p:txBody>
          <a:bodyPr/>
          <a:lstStyle/>
          <a:p>
            <a:fld id="{1ED1E86D-B04E-B048-AA31-5E6D01B7FDC2}" type="datetimeFigureOut">
              <a:rPr lang="en-US" smtClean="0"/>
              <a:t>11/30/2018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FFCBB5-F7CD-4A40-B4B0-8BF9744D61D6}" type="slidenum">
              <a:rPr lang="en-US" smtClean="0"/>
              <a:t>‹#›</a:t>
            </a:fld>
            <a:endParaRPr lang="en-US"/>
          </a:p>
        </p:txBody>
      </p:sp>
    </p:spTree>
    <p:extLst>
      <p:ext uri="{BB962C8B-B14F-4D97-AF65-F5344CB8AC3E}">
        <p14:creationId xmlns:p14="http://schemas.microsoft.com/office/powerpoint/2010/main" val="48694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ga-IE"/>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Text Placeholder 4"/>
          <p:cNvSpPr>
            <a:spLocks noGrp="1"/>
          </p:cNvSpPr>
          <p:nvPr>
            <p:ph type="body" sz="quarter" idx="3"/>
          </p:nvPr>
        </p:nvSpPr>
        <p:spPr>
          <a:xfrm>
            <a:off x="4645030"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6" name="Content Placeholder 5"/>
          <p:cNvSpPr>
            <a:spLocks noGrp="1"/>
          </p:cNvSpPr>
          <p:nvPr>
            <p:ph sz="quarter" idx="4"/>
          </p:nvPr>
        </p:nvSpPr>
        <p:spPr>
          <a:xfrm>
            <a:off x="464503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7" name="Date Placeholder 6"/>
          <p:cNvSpPr>
            <a:spLocks noGrp="1"/>
          </p:cNvSpPr>
          <p:nvPr>
            <p:ph type="dt" sz="half" idx="10"/>
          </p:nvPr>
        </p:nvSpPr>
        <p:spPr/>
        <p:txBody>
          <a:bodyPr/>
          <a:lstStyle/>
          <a:p>
            <a:fld id="{1ED1E86D-B04E-B048-AA31-5E6D01B7FDC2}" type="datetimeFigureOut">
              <a:rPr lang="en-US" smtClean="0"/>
              <a:t>11/30/2018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FFCBB5-F7CD-4A40-B4B0-8BF9744D61D6}" type="slidenum">
              <a:rPr lang="en-US" smtClean="0"/>
              <a:t>‹#›</a:t>
            </a:fld>
            <a:endParaRPr lang="en-US"/>
          </a:p>
        </p:txBody>
      </p:sp>
    </p:spTree>
    <p:extLst>
      <p:ext uri="{BB962C8B-B14F-4D97-AF65-F5344CB8AC3E}">
        <p14:creationId xmlns:p14="http://schemas.microsoft.com/office/powerpoint/2010/main" val="2509617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Date Placeholder 2"/>
          <p:cNvSpPr>
            <a:spLocks noGrp="1"/>
          </p:cNvSpPr>
          <p:nvPr>
            <p:ph type="dt" sz="half" idx="10"/>
          </p:nvPr>
        </p:nvSpPr>
        <p:spPr/>
        <p:txBody>
          <a:bodyPr/>
          <a:lstStyle/>
          <a:p>
            <a:fld id="{1ED1E86D-B04E-B048-AA31-5E6D01B7FDC2}" type="datetimeFigureOut">
              <a:rPr lang="en-US" smtClean="0"/>
              <a:t>11/30/2018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FFCBB5-F7CD-4A40-B4B0-8BF9744D61D6}" type="slidenum">
              <a:rPr lang="en-US" smtClean="0"/>
              <a:t>‹#›</a:t>
            </a:fld>
            <a:endParaRPr lang="en-US"/>
          </a:p>
        </p:txBody>
      </p:sp>
    </p:spTree>
    <p:extLst>
      <p:ext uri="{BB962C8B-B14F-4D97-AF65-F5344CB8AC3E}">
        <p14:creationId xmlns:p14="http://schemas.microsoft.com/office/powerpoint/2010/main" val="1499367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D1E86D-B04E-B048-AA31-5E6D01B7FDC2}" type="datetimeFigureOut">
              <a:rPr lang="en-US" smtClean="0"/>
              <a:t>11/30/2018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FFCBB5-F7CD-4A40-B4B0-8BF9744D61D6}" type="slidenum">
              <a:rPr lang="en-US" smtClean="0"/>
              <a:t>‹#›</a:t>
            </a:fld>
            <a:endParaRPr lang="en-US"/>
          </a:p>
        </p:txBody>
      </p:sp>
    </p:spTree>
    <p:extLst>
      <p:ext uri="{BB962C8B-B14F-4D97-AF65-F5344CB8AC3E}">
        <p14:creationId xmlns:p14="http://schemas.microsoft.com/office/powerpoint/2010/main" val="3844609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73049"/>
            <a:ext cx="3008313" cy="1162051"/>
          </a:xfrm>
        </p:spPr>
        <p:txBody>
          <a:bodyPr anchor="b"/>
          <a:lstStyle>
            <a:lvl1pPr algn="l">
              <a:defRPr sz="2000" b="1"/>
            </a:lvl1pPr>
          </a:lstStyle>
          <a:p>
            <a:r>
              <a:rPr lang="ga-IE"/>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Text Placeholder 3"/>
          <p:cNvSpPr>
            <a:spLocks noGrp="1"/>
          </p:cNvSpPr>
          <p:nvPr>
            <p:ph type="body" sz="half" idx="2"/>
          </p:nvPr>
        </p:nvSpPr>
        <p:spPr>
          <a:xfrm>
            <a:off x="457205"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Date Placeholder 4"/>
          <p:cNvSpPr>
            <a:spLocks noGrp="1"/>
          </p:cNvSpPr>
          <p:nvPr>
            <p:ph type="dt" sz="half" idx="10"/>
          </p:nvPr>
        </p:nvSpPr>
        <p:spPr/>
        <p:txBody>
          <a:bodyPr/>
          <a:lstStyle/>
          <a:p>
            <a:fld id="{1ED1E86D-B04E-B048-AA31-5E6D01B7FDC2}" type="datetimeFigureOut">
              <a:rPr lang="en-US" smtClean="0"/>
              <a:t>11/30/2018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FFCBB5-F7CD-4A40-B4B0-8BF9744D61D6}" type="slidenum">
              <a:rPr lang="en-US" smtClean="0"/>
              <a:t>‹#›</a:t>
            </a:fld>
            <a:endParaRPr lang="en-US"/>
          </a:p>
        </p:txBody>
      </p:sp>
    </p:spTree>
    <p:extLst>
      <p:ext uri="{BB962C8B-B14F-4D97-AF65-F5344CB8AC3E}">
        <p14:creationId xmlns:p14="http://schemas.microsoft.com/office/powerpoint/2010/main" val="87537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a:t>Click to edit Master title style</a:t>
            </a:r>
            <a:endParaRPr lang="en-US"/>
          </a:p>
        </p:txBody>
      </p:sp>
      <p:sp>
        <p:nvSpPr>
          <p:cNvPr id="3" name="Picture Placeholder 2"/>
          <p:cNvSpPr>
            <a:spLocks noGrp="1"/>
          </p:cNvSpPr>
          <p:nvPr>
            <p:ph type="pic" idx="1"/>
          </p:nvPr>
        </p:nvSpPr>
        <p:spPr>
          <a:xfrm>
            <a:off x="1792288" y="612776"/>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40"/>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Date Placeholder 4"/>
          <p:cNvSpPr>
            <a:spLocks noGrp="1"/>
          </p:cNvSpPr>
          <p:nvPr>
            <p:ph type="dt" sz="half" idx="10"/>
          </p:nvPr>
        </p:nvSpPr>
        <p:spPr/>
        <p:txBody>
          <a:bodyPr/>
          <a:lstStyle/>
          <a:p>
            <a:fld id="{1ED1E86D-B04E-B048-AA31-5E6D01B7FDC2}" type="datetimeFigureOut">
              <a:rPr lang="en-US" smtClean="0"/>
              <a:t>11/30/2018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FFCBB5-F7CD-4A40-B4B0-8BF9744D61D6}" type="slidenum">
              <a:rPr lang="en-US" smtClean="0"/>
              <a:t>‹#›</a:t>
            </a:fld>
            <a:endParaRPr lang="en-US"/>
          </a:p>
        </p:txBody>
      </p:sp>
    </p:spTree>
    <p:extLst>
      <p:ext uri="{BB962C8B-B14F-4D97-AF65-F5344CB8AC3E}">
        <p14:creationId xmlns:p14="http://schemas.microsoft.com/office/powerpoint/2010/main" val="80261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p:txBody>
          <a:bodyPr/>
          <a:lstStyle/>
          <a:p>
            <a:fld id="{1ED1E86D-B04E-B048-AA31-5E6D01B7FDC2}" type="datetimeFigureOut">
              <a:rPr lang="en-US" smtClean="0"/>
              <a:t>11/30/2018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FFCBB5-F7CD-4A40-B4B0-8BF9744D61D6}" type="slidenum">
              <a:rPr lang="en-US" smtClean="0"/>
              <a:t>‹#›</a:t>
            </a:fld>
            <a:endParaRPr lang="en-US"/>
          </a:p>
        </p:txBody>
      </p:sp>
    </p:spTree>
    <p:extLst>
      <p:ext uri="{BB962C8B-B14F-4D97-AF65-F5344CB8AC3E}">
        <p14:creationId xmlns:p14="http://schemas.microsoft.com/office/powerpoint/2010/main" val="3284781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ga-IE"/>
              <a:t>Click to edit Master title style</a:t>
            </a:r>
            <a:endParaRPr lang="en-US"/>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p:txBody>
          <a:bodyPr/>
          <a:lstStyle/>
          <a:p>
            <a:fld id="{1ED1E86D-B04E-B048-AA31-5E6D01B7FDC2}" type="datetimeFigureOut">
              <a:rPr lang="en-US" smtClean="0"/>
              <a:t>11/30/2018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FFCBB5-F7CD-4A40-B4B0-8BF9744D61D6}" type="slidenum">
              <a:rPr lang="en-US" smtClean="0"/>
              <a:t>‹#›</a:t>
            </a:fld>
            <a:endParaRPr lang="en-US"/>
          </a:p>
        </p:txBody>
      </p:sp>
    </p:spTree>
    <p:extLst>
      <p:ext uri="{BB962C8B-B14F-4D97-AF65-F5344CB8AC3E}">
        <p14:creationId xmlns:p14="http://schemas.microsoft.com/office/powerpoint/2010/main" val="715842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ga-IE" dirty="0"/>
              <a:t>Click to edit Master title style</a:t>
            </a:r>
            <a:endParaRPr lang="en-US" dirty="0"/>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2"/>
          </p:nvPr>
        </p:nvSpPr>
        <p:spPr>
          <a:xfrm>
            <a:off x="457200" y="6356353"/>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D1E86D-B04E-B048-AA31-5E6D01B7FDC2}" type="datetimeFigureOut">
              <a:rPr lang="en-US" smtClean="0"/>
              <a:t>11/30/2018</a:t>
            </a:fld>
            <a:endParaRPr lang="en-US"/>
          </a:p>
        </p:txBody>
      </p:sp>
      <p:sp>
        <p:nvSpPr>
          <p:cNvPr id="5" name="Footer Placeholder 4"/>
          <p:cNvSpPr>
            <a:spLocks noGrp="1"/>
          </p:cNvSpPr>
          <p:nvPr>
            <p:ph type="ftr" sz="quarter" idx="3"/>
          </p:nvPr>
        </p:nvSpPr>
        <p:spPr>
          <a:xfrm>
            <a:off x="3124200" y="6356353"/>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3"/>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FFCBB5-F7CD-4A40-B4B0-8BF9744D61D6}" type="slidenum">
              <a:rPr lang="en-US" smtClean="0"/>
              <a:t>‹#›</a:t>
            </a:fld>
            <a:endParaRPr lang="en-US"/>
          </a:p>
        </p:txBody>
      </p:sp>
    </p:spTree>
    <p:extLst>
      <p:ext uri="{BB962C8B-B14F-4D97-AF65-F5344CB8AC3E}">
        <p14:creationId xmlns:p14="http://schemas.microsoft.com/office/powerpoint/2010/main" val="11624322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Layout" Target="../slideLayouts/slideLayout7.xml"/><Relationship Id="rId5" Type="http://schemas.openxmlformats.org/officeDocument/2006/relationships/chart" Target="../charts/chart1.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Layout" Target="../slideLayouts/slideLayout7.xml"/><Relationship Id="rId5" Type="http://schemas.openxmlformats.org/officeDocument/2006/relationships/chart" Target="../charts/char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Layout" Target="../slideLayouts/slideLayout1.xml"/><Relationship Id="rId5" Type="http://schemas.openxmlformats.org/officeDocument/2006/relationships/hyperlink" Target="mailto:Mary.rogan@tcd.ie" TargetMode="Externa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31273" y="4160302"/>
            <a:ext cx="7512242" cy="523220"/>
          </a:xfrm>
          <a:prstGeom prst="rect">
            <a:avLst/>
          </a:prstGeom>
          <a:noFill/>
        </p:spPr>
        <p:txBody>
          <a:bodyPr wrap="square" rtlCol="0">
            <a:spAutoFit/>
          </a:bodyPr>
          <a:lstStyle/>
          <a:p>
            <a:pPr algn="ctr"/>
            <a:r>
              <a:rPr lang="en-US" sz="2800" b="1" dirty="0">
                <a:solidFill>
                  <a:srgbClr val="2F2158"/>
                </a:solidFill>
              </a:rPr>
              <a:t>Towards pre-trial detention as ultima ratio?</a:t>
            </a:r>
          </a:p>
        </p:txBody>
      </p:sp>
      <p:sp>
        <p:nvSpPr>
          <p:cNvPr id="7" name="TextBox 6"/>
          <p:cNvSpPr txBox="1"/>
          <p:nvPr/>
        </p:nvSpPr>
        <p:spPr>
          <a:xfrm>
            <a:off x="831273" y="5304170"/>
            <a:ext cx="7512242" cy="400110"/>
          </a:xfrm>
          <a:prstGeom prst="rect">
            <a:avLst/>
          </a:prstGeom>
          <a:noFill/>
        </p:spPr>
        <p:txBody>
          <a:bodyPr wrap="square" rtlCol="0">
            <a:spAutoFit/>
          </a:bodyPr>
          <a:lstStyle/>
          <a:p>
            <a:pPr algn="ctr"/>
            <a:r>
              <a:rPr lang="en-US" sz="2000" dirty="0">
                <a:solidFill>
                  <a:srgbClr val="A88147"/>
                </a:solidFill>
              </a:rPr>
              <a:t>Mary Rogan</a:t>
            </a:r>
          </a:p>
        </p:txBody>
      </p:sp>
      <p:sp>
        <p:nvSpPr>
          <p:cNvPr id="8" name="TextBox 7"/>
          <p:cNvSpPr txBox="1"/>
          <p:nvPr/>
        </p:nvSpPr>
        <p:spPr>
          <a:xfrm>
            <a:off x="815574" y="5971823"/>
            <a:ext cx="7512242" cy="338554"/>
          </a:xfrm>
          <a:prstGeom prst="rect">
            <a:avLst/>
          </a:prstGeom>
          <a:noFill/>
        </p:spPr>
        <p:txBody>
          <a:bodyPr wrap="square" rtlCol="0">
            <a:spAutoFit/>
          </a:bodyPr>
          <a:lstStyle/>
          <a:p>
            <a:pPr algn="ctr"/>
            <a:r>
              <a:rPr lang="en-US" sz="1600" dirty="0">
                <a:solidFill>
                  <a:srgbClr val="1D1249"/>
                </a:solidFill>
              </a:rPr>
              <a:t>27</a:t>
            </a:r>
            <a:r>
              <a:rPr lang="en-US" sz="1600" baseline="30000" dirty="0">
                <a:solidFill>
                  <a:srgbClr val="1D1249"/>
                </a:solidFill>
              </a:rPr>
              <a:t>th</a:t>
            </a:r>
            <a:r>
              <a:rPr lang="en-US" sz="1600" dirty="0">
                <a:solidFill>
                  <a:srgbClr val="1D1249"/>
                </a:solidFill>
              </a:rPr>
              <a:t> November 2018</a:t>
            </a:r>
          </a:p>
        </p:txBody>
      </p:sp>
      <p:sp>
        <p:nvSpPr>
          <p:cNvPr id="9" name="TextBox 8"/>
          <p:cNvSpPr txBox="1"/>
          <p:nvPr/>
        </p:nvSpPr>
        <p:spPr>
          <a:xfrm>
            <a:off x="831273" y="4780891"/>
            <a:ext cx="7512242" cy="461665"/>
          </a:xfrm>
          <a:prstGeom prst="rect">
            <a:avLst/>
          </a:prstGeom>
          <a:noFill/>
        </p:spPr>
        <p:txBody>
          <a:bodyPr wrap="square" rtlCol="0">
            <a:spAutoFit/>
          </a:bodyPr>
          <a:lstStyle/>
          <a:p>
            <a:pPr algn="ctr"/>
            <a:r>
              <a:rPr lang="en-US" sz="2400" dirty="0">
                <a:solidFill>
                  <a:srgbClr val="2F2158"/>
                </a:solidFill>
              </a:rPr>
              <a:t>Pre-trial detention and alternatives across Europe</a:t>
            </a:r>
          </a:p>
        </p:txBody>
      </p:sp>
      <p:grpSp>
        <p:nvGrpSpPr>
          <p:cNvPr id="3" name="Group 2"/>
          <p:cNvGrpSpPr/>
          <p:nvPr/>
        </p:nvGrpSpPr>
        <p:grpSpPr>
          <a:xfrm>
            <a:off x="0" y="0"/>
            <a:ext cx="9144000" cy="6858000"/>
            <a:chOff x="0" y="0"/>
            <a:chExt cx="9144000" cy="6858000"/>
          </a:xfrm>
        </p:grpSpPr>
        <p:pic>
          <p:nvPicPr>
            <p:cNvPr id="2" name="Picture 1"/>
            <p:cNvPicPr>
              <a:picLocks noChangeAspect="1"/>
            </p:cNvPicPr>
            <p:nvPr/>
          </p:nvPicPr>
          <p:blipFill>
            <a:blip r:embed="rId2"/>
            <a:stretch>
              <a:fillRect/>
            </a:stretch>
          </p:blipFill>
          <p:spPr>
            <a:xfrm>
              <a:off x="0" y="0"/>
              <a:ext cx="9143391" cy="2651583"/>
            </a:xfrm>
            <a:prstGeom prst="rect">
              <a:avLst/>
            </a:prstGeom>
          </p:spPr>
        </p:pic>
        <p:pic>
          <p:nvPicPr>
            <p:cNvPr id="12" name="Picture 11"/>
            <p:cNvPicPr>
              <a:picLocks noChangeAspect="1"/>
            </p:cNvPicPr>
            <p:nvPr/>
          </p:nvPicPr>
          <p:blipFill>
            <a:blip r:embed="rId3"/>
            <a:stretch>
              <a:fillRect/>
            </a:stretch>
          </p:blipFill>
          <p:spPr>
            <a:xfrm>
              <a:off x="0" y="6426200"/>
              <a:ext cx="9144000" cy="431800"/>
            </a:xfrm>
            <a:prstGeom prst="rect">
              <a:avLst/>
            </a:prstGeom>
          </p:spPr>
        </p:pic>
      </p:gr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8495" y="2521852"/>
            <a:ext cx="4766400" cy="163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193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61879" y="1114386"/>
            <a:ext cx="8012545" cy="4524315"/>
          </a:xfrm>
          <a:prstGeom prst="rect">
            <a:avLst/>
          </a:prstGeom>
          <a:noFill/>
        </p:spPr>
        <p:txBody>
          <a:bodyPr wrap="square" rtlCol="0">
            <a:spAutoFit/>
          </a:bodyPr>
          <a:lstStyle/>
          <a:p>
            <a:r>
              <a:rPr lang="en-US" sz="2400" dirty="0">
                <a:solidFill>
                  <a:srgbClr val="A88147"/>
                </a:solidFill>
              </a:rPr>
              <a:t>•</a:t>
            </a:r>
            <a:r>
              <a:rPr lang="en-US" sz="2400" dirty="0">
                <a:solidFill>
                  <a:srgbClr val="75B701"/>
                </a:solidFill>
              </a:rPr>
              <a:t> </a:t>
            </a:r>
            <a:r>
              <a:rPr lang="en-US" sz="2400" dirty="0">
                <a:solidFill>
                  <a:srgbClr val="2F2158"/>
                </a:solidFill>
              </a:rPr>
              <a:t>Findings from an empirical project across 7 EU countries:</a:t>
            </a:r>
          </a:p>
          <a:p>
            <a:r>
              <a:rPr lang="en-US" sz="2400" dirty="0">
                <a:solidFill>
                  <a:srgbClr val="2F2158"/>
                </a:solidFill>
              </a:rPr>
              <a:t>	IE; DE; RO; LT; NL; BE; AT</a:t>
            </a:r>
          </a:p>
          <a:p>
            <a:endParaRPr lang="en-US" sz="2400" dirty="0">
              <a:solidFill>
                <a:srgbClr val="2F2158"/>
              </a:solidFill>
            </a:endParaRPr>
          </a:p>
          <a:p>
            <a:r>
              <a:rPr lang="en-US" sz="2400" dirty="0">
                <a:solidFill>
                  <a:srgbClr val="A88147"/>
                </a:solidFill>
              </a:rPr>
              <a:t>•</a:t>
            </a:r>
            <a:r>
              <a:rPr lang="en-US" sz="2400" dirty="0">
                <a:solidFill>
                  <a:srgbClr val="75B701"/>
                </a:solidFill>
              </a:rPr>
              <a:t> </a:t>
            </a:r>
            <a:r>
              <a:rPr lang="en-US" sz="2400" dirty="0">
                <a:solidFill>
                  <a:srgbClr val="2F2158"/>
                </a:solidFill>
              </a:rPr>
              <a:t>The legal framework for bail in Ireland</a:t>
            </a:r>
          </a:p>
          <a:p>
            <a:endParaRPr lang="en-US" sz="2400" dirty="0">
              <a:solidFill>
                <a:srgbClr val="2F2158"/>
              </a:solidFill>
            </a:endParaRPr>
          </a:p>
          <a:p>
            <a:r>
              <a:rPr lang="en-US" sz="2400" dirty="0">
                <a:solidFill>
                  <a:srgbClr val="A88147"/>
                </a:solidFill>
              </a:rPr>
              <a:t>•</a:t>
            </a:r>
            <a:r>
              <a:rPr lang="en-US" sz="2400" dirty="0">
                <a:solidFill>
                  <a:srgbClr val="75B701"/>
                </a:solidFill>
              </a:rPr>
              <a:t> </a:t>
            </a:r>
            <a:r>
              <a:rPr lang="en-US" sz="2400" dirty="0">
                <a:solidFill>
                  <a:srgbClr val="2F2158"/>
                </a:solidFill>
              </a:rPr>
              <a:t>Influential factors behind Ireland’s approach to pre-trial detention </a:t>
            </a:r>
          </a:p>
          <a:p>
            <a:endParaRPr lang="en-US" sz="2400" dirty="0">
              <a:solidFill>
                <a:srgbClr val="2F2158"/>
              </a:solidFill>
            </a:endParaRPr>
          </a:p>
          <a:p>
            <a:r>
              <a:rPr lang="en-US" sz="2400" dirty="0">
                <a:solidFill>
                  <a:srgbClr val="A88147"/>
                </a:solidFill>
              </a:rPr>
              <a:t>•</a:t>
            </a:r>
            <a:r>
              <a:rPr lang="en-US" sz="2400" dirty="0">
                <a:solidFill>
                  <a:srgbClr val="75B701"/>
                </a:solidFill>
              </a:rPr>
              <a:t> </a:t>
            </a:r>
            <a:r>
              <a:rPr lang="en-US" sz="2400" dirty="0">
                <a:solidFill>
                  <a:srgbClr val="2F2158"/>
                </a:solidFill>
              </a:rPr>
              <a:t>Looking to the future</a:t>
            </a:r>
          </a:p>
          <a:p>
            <a:endParaRPr lang="en-US" sz="2400" dirty="0">
              <a:solidFill>
                <a:srgbClr val="2F2158"/>
              </a:solidFill>
            </a:endParaRPr>
          </a:p>
          <a:p>
            <a:endParaRPr lang="en-US" sz="2400" dirty="0">
              <a:solidFill>
                <a:srgbClr val="2F2158"/>
              </a:solidFill>
            </a:endParaRPr>
          </a:p>
          <a:p>
            <a:endParaRPr lang="en-US" sz="2400" dirty="0">
              <a:solidFill>
                <a:srgbClr val="2F2158"/>
              </a:solidFill>
            </a:endParaRPr>
          </a:p>
        </p:txBody>
      </p:sp>
      <p:sp>
        <p:nvSpPr>
          <p:cNvPr id="8" name="TextBox 7"/>
          <p:cNvSpPr txBox="1"/>
          <p:nvPr/>
        </p:nvSpPr>
        <p:spPr>
          <a:xfrm>
            <a:off x="561879" y="421850"/>
            <a:ext cx="8012545" cy="523220"/>
          </a:xfrm>
          <a:prstGeom prst="rect">
            <a:avLst/>
          </a:prstGeom>
          <a:noFill/>
        </p:spPr>
        <p:txBody>
          <a:bodyPr wrap="square" rtlCol="0">
            <a:spAutoFit/>
          </a:bodyPr>
          <a:lstStyle/>
          <a:p>
            <a:r>
              <a:rPr lang="en-US" sz="2800" b="1" dirty="0">
                <a:solidFill>
                  <a:srgbClr val="75B701"/>
                </a:solidFill>
              </a:rPr>
              <a:t> </a:t>
            </a:r>
            <a:r>
              <a:rPr lang="en-US" sz="2800" b="1" dirty="0">
                <a:solidFill>
                  <a:srgbClr val="2F2158"/>
                </a:solidFill>
              </a:rPr>
              <a:t>‘Pre-trial detention’ and the use of bail</a:t>
            </a:r>
          </a:p>
        </p:txBody>
      </p:sp>
      <p:pic>
        <p:nvPicPr>
          <p:cNvPr id="4" name="Picture 3"/>
          <p:cNvPicPr>
            <a:picLocks noChangeAspect="1"/>
          </p:cNvPicPr>
          <p:nvPr/>
        </p:nvPicPr>
        <p:blipFill>
          <a:blip r:embed="rId2"/>
          <a:stretch>
            <a:fillRect/>
          </a:stretch>
        </p:blipFill>
        <p:spPr>
          <a:xfrm>
            <a:off x="0" y="6426200"/>
            <a:ext cx="9144000" cy="431800"/>
          </a:xfrm>
          <a:prstGeom prst="rect">
            <a:avLst/>
          </a:prstGeom>
        </p:spPr>
      </p:pic>
      <p:pic>
        <p:nvPicPr>
          <p:cNvPr id="2" name="Picture 1"/>
          <p:cNvPicPr>
            <a:picLocks noChangeAspect="1"/>
          </p:cNvPicPr>
          <p:nvPr/>
        </p:nvPicPr>
        <p:blipFill>
          <a:blip r:embed="rId3"/>
          <a:stretch>
            <a:fillRect/>
          </a:stretch>
        </p:blipFill>
        <p:spPr>
          <a:xfrm>
            <a:off x="0" y="6426200"/>
            <a:ext cx="9144000" cy="4318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1766" y="5456277"/>
            <a:ext cx="2679529" cy="9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5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61879" y="1114386"/>
            <a:ext cx="8012545" cy="5262979"/>
          </a:xfrm>
          <a:prstGeom prst="rect">
            <a:avLst/>
          </a:prstGeom>
          <a:noFill/>
        </p:spPr>
        <p:txBody>
          <a:bodyPr wrap="square" rtlCol="0">
            <a:spAutoFit/>
          </a:bodyPr>
          <a:lstStyle/>
          <a:p>
            <a:r>
              <a:rPr lang="en-US" sz="2400" dirty="0">
                <a:solidFill>
                  <a:srgbClr val="A88147"/>
                </a:solidFill>
              </a:rPr>
              <a:t>•</a:t>
            </a:r>
            <a:r>
              <a:rPr lang="en-US" sz="2400" dirty="0">
                <a:solidFill>
                  <a:srgbClr val="75B701"/>
                </a:solidFill>
              </a:rPr>
              <a:t> </a:t>
            </a:r>
            <a:r>
              <a:rPr lang="en-US" sz="2400" dirty="0">
                <a:solidFill>
                  <a:srgbClr val="2F2158"/>
                </a:solidFill>
              </a:rPr>
              <a:t>Ireland has comparatively low rates of pre-trial detention in the European context</a:t>
            </a:r>
          </a:p>
          <a:p>
            <a:endParaRPr lang="en-US" sz="2400" dirty="0">
              <a:solidFill>
                <a:srgbClr val="2F2158"/>
              </a:solidFill>
            </a:endParaRPr>
          </a:p>
          <a:p>
            <a:r>
              <a:rPr lang="en-US" sz="2400" dirty="0">
                <a:solidFill>
                  <a:srgbClr val="A88147"/>
                </a:solidFill>
              </a:rPr>
              <a:t>AT: 			23.7; </a:t>
            </a:r>
          </a:p>
          <a:p>
            <a:r>
              <a:rPr lang="en-US" sz="2400" dirty="0">
                <a:solidFill>
                  <a:srgbClr val="A88147"/>
                </a:solidFill>
              </a:rPr>
              <a:t>BE: 		28.3; </a:t>
            </a:r>
          </a:p>
          <a:p>
            <a:r>
              <a:rPr lang="en-US" sz="2400" dirty="0">
                <a:solidFill>
                  <a:srgbClr val="A88147"/>
                </a:solidFill>
              </a:rPr>
              <a:t>DE: 		13.2; </a:t>
            </a:r>
          </a:p>
          <a:p>
            <a:r>
              <a:rPr lang="en-US" sz="2400" b="1" dirty="0">
                <a:solidFill>
                  <a:srgbClr val="A88147"/>
                </a:solidFill>
              </a:rPr>
              <a:t>IE: 			12.5; </a:t>
            </a:r>
          </a:p>
          <a:p>
            <a:r>
              <a:rPr lang="en-US" sz="2400" dirty="0">
                <a:solidFill>
                  <a:srgbClr val="A88147"/>
                </a:solidFill>
              </a:rPr>
              <a:t>LT: 			34.3; </a:t>
            </a:r>
          </a:p>
          <a:p>
            <a:r>
              <a:rPr lang="en-US" sz="2400" dirty="0">
                <a:solidFill>
                  <a:srgbClr val="A88147"/>
                </a:solidFill>
              </a:rPr>
              <a:t>NL: 		23</a:t>
            </a:r>
          </a:p>
          <a:p>
            <a:r>
              <a:rPr lang="en-US" sz="2400" dirty="0">
                <a:solidFill>
                  <a:srgbClr val="A88147"/>
                </a:solidFill>
              </a:rPr>
              <a:t>RO: 		12.2</a:t>
            </a:r>
          </a:p>
          <a:p>
            <a:endParaRPr lang="en-US" sz="2400" dirty="0">
              <a:solidFill>
                <a:srgbClr val="A88147"/>
              </a:solidFill>
            </a:endParaRPr>
          </a:p>
          <a:p>
            <a:endParaRPr lang="en-US" sz="2400" dirty="0">
              <a:solidFill>
                <a:srgbClr val="2F2158"/>
              </a:solidFill>
            </a:endParaRPr>
          </a:p>
          <a:p>
            <a:endParaRPr lang="en-US" sz="2400" dirty="0">
              <a:solidFill>
                <a:srgbClr val="2F2158"/>
              </a:solidFill>
            </a:endParaRPr>
          </a:p>
          <a:p>
            <a:endParaRPr lang="en-US" sz="2400" dirty="0">
              <a:solidFill>
                <a:srgbClr val="2F2158"/>
              </a:solidFill>
            </a:endParaRPr>
          </a:p>
        </p:txBody>
      </p:sp>
      <p:sp>
        <p:nvSpPr>
          <p:cNvPr id="8" name="TextBox 7"/>
          <p:cNvSpPr txBox="1"/>
          <p:nvPr/>
        </p:nvSpPr>
        <p:spPr>
          <a:xfrm>
            <a:off x="561879" y="421850"/>
            <a:ext cx="8012545" cy="523220"/>
          </a:xfrm>
          <a:prstGeom prst="rect">
            <a:avLst/>
          </a:prstGeom>
          <a:noFill/>
        </p:spPr>
        <p:txBody>
          <a:bodyPr wrap="square" rtlCol="0">
            <a:spAutoFit/>
          </a:bodyPr>
          <a:lstStyle/>
          <a:p>
            <a:r>
              <a:rPr lang="en-US" sz="2800" b="1" dirty="0">
                <a:solidFill>
                  <a:srgbClr val="75B701"/>
                </a:solidFill>
              </a:rPr>
              <a:t> </a:t>
            </a:r>
            <a:r>
              <a:rPr lang="en-US" sz="2800" b="1" dirty="0">
                <a:solidFill>
                  <a:srgbClr val="2F2158"/>
                </a:solidFill>
              </a:rPr>
              <a:t>‘Pre-trial detention’ and the use of bail in Ireland</a:t>
            </a:r>
          </a:p>
        </p:txBody>
      </p:sp>
      <p:pic>
        <p:nvPicPr>
          <p:cNvPr id="4" name="Picture 3"/>
          <p:cNvPicPr>
            <a:picLocks noChangeAspect="1"/>
          </p:cNvPicPr>
          <p:nvPr/>
        </p:nvPicPr>
        <p:blipFill>
          <a:blip r:embed="rId2"/>
          <a:stretch>
            <a:fillRect/>
          </a:stretch>
        </p:blipFill>
        <p:spPr>
          <a:xfrm>
            <a:off x="0" y="6426200"/>
            <a:ext cx="9144000" cy="431800"/>
          </a:xfrm>
          <a:prstGeom prst="rect">
            <a:avLst/>
          </a:prstGeom>
        </p:spPr>
      </p:pic>
      <p:pic>
        <p:nvPicPr>
          <p:cNvPr id="2" name="Picture 1"/>
          <p:cNvPicPr>
            <a:picLocks noChangeAspect="1"/>
          </p:cNvPicPr>
          <p:nvPr/>
        </p:nvPicPr>
        <p:blipFill>
          <a:blip r:embed="rId3"/>
          <a:stretch>
            <a:fillRect/>
          </a:stretch>
        </p:blipFill>
        <p:spPr>
          <a:xfrm>
            <a:off x="0" y="6426200"/>
            <a:ext cx="9144000" cy="4318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1766" y="5456277"/>
            <a:ext cx="2679529" cy="9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1442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61879" y="1114386"/>
            <a:ext cx="8012545" cy="1569660"/>
          </a:xfrm>
          <a:prstGeom prst="rect">
            <a:avLst/>
          </a:prstGeom>
          <a:noFill/>
        </p:spPr>
        <p:txBody>
          <a:bodyPr wrap="square" rtlCol="0">
            <a:spAutoFit/>
          </a:bodyPr>
          <a:lstStyle/>
          <a:p>
            <a:endParaRPr lang="en-US" sz="2400" dirty="0">
              <a:solidFill>
                <a:srgbClr val="A88147"/>
              </a:solidFill>
            </a:endParaRPr>
          </a:p>
          <a:p>
            <a:endParaRPr lang="en-US" sz="2400" dirty="0">
              <a:solidFill>
                <a:srgbClr val="2F2158"/>
              </a:solidFill>
            </a:endParaRPr>
          </a:p>
          <a:p>
            <a:endParaRPr lang="en-US" sz="2400" dirty="0">
              <a:solidFill>
                <a:srgbClr val="2F2158"/>
              </a:solidFill>
            </a:endParaRPr>
          </a:p>
          <a:p>
            <a:endParaRPr lang="en-US" sz="2400" dirty="0">
              <a:solidFill>
                <a:srgbClr val="2F2158"/>
              </a:solidFill>
            </a:endParaRPr>
          </a:p>
        </p:txBody>
      </p:sp>
      <p:sp>
        <p:nvSpPr>
          <p:cNvPr id="8" name="TextBox 7"/>
          <p:cNvSpPr txBox="1"/>
          <p:nvPr/>
        </p:nvSpPr>
        <p:spPr>
          <a:xfrm>
            <a:off x="561879" y="421850"/>
            <a:ext cx="8012545" cy="523220"/>
          </a:xfrm>
          <a:prstGeom prst="rect">
            <a:avLst/>
          </a:prstGeom>
          <a:noFill/>
        </p:spPr>
        <p:txBody>
          <a:bodyPr wrap="square" rtlCol="0">
            <a:spAutoFit/>
          </a:bodyPr>
          <a:lstStyle/>
          <a:p>
            <a:r>
              <a:rPr lang="en-US" sz="2800" b="1" dirty="0">
                <a:solidFill>
                  <a:srgbClr val="75B701"/>
                </a:solidFill>
              </a:rPr>
              <a:t> </a:t>
            </a:r>
            <a:r>
              <a:rPr lang="en-US" sz="2800" b="1" dirty="0">
                <a:solidFill>
                  <a:srgbClr val="2F2158"/>
                </a:solidFill>
              </a:rPr>
              <a:t>‘Pre-trial detention’ and the use of bail in Ireland</a:t>
            </a:r>
          </a:p>
        </p:txBody>
      </p:sp>
      <p:pic>
        <p:nvPicPr>
          <p:cNvPr id="4" name="Picture 3"/>
          <p:cNvPicPr>
            <a:picLocks noChangeAspect="1"/>
          </p:cNvPicPr>
          <p:nvPr/>
        </p:nvPicPr>
        <p:blipFill>
          <a:blip r:embed="rId2"/>
          <a:stretch>
            <a:fillRect/>
          </a:stretch>
        </p:blipFill>
        <p:spPr>
          <a:xfrm>
            <a:off x="0" y="6426200"/>
            <a:ext cx="9144000" cy="431800"/>
          </a:xfrm>
          <a:prstGeom prst="rect">
            <a:avLst/>
          </a:prstGeom>
        </p:spPr>
      </p:pic>
      <p:pic>
        <p:nvPicPr>
          <p:cNvPr id="2" name="Picture 1"/>
          <p:cNvPicPr>
            <a:picLocks noChangeAspect="1"/>
          </p:cNvPicPr>
          <p:nvPr/>
        </p:nvPicPr>
        <p:blipFill>
          <a:blip r:embed="rId3"/>
          <a:stretch>
            <a:fillRect/>
          </a:stretch>
        </p:blipFill>
        <p:spPr>
          <a:xfrm>
            <a:off x="0" y="6426200"/>
            <a:ext cx="9144000" cy="4318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1766" y="5456277"/>
            <a:ext cx="2679529" cy="9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9" name="Chart 8">
            <a:extLst>
              <a:ext uri="{FF2B5EF4-FFF2-40B4-BE49-F238E27FC236}">
                <a16:creationId xmlns:a16="http://schemas.microsoft.com/office/drawing/2014/main" id="{6AC662D9-7A88-544F-A0B9-EDA6163B3606}"/>
              </a:ext>
            </a:extLst>
          </p:cNvPr>
          <p:cNvGraphicFramePr/>
          <p:nvPr>
            <p:extLst>
              <p:ext uri="{D42A27DB-BD31-4B8C-83A1-F6EECF244321}">
                <p14:modId xmlns:p14="http://schemas.microsoft.com/office/powerpoint/2010/main" val="1080090946"/>
              </p:ext>
            </p:extLst>
          </p:nvPr>
        </p:nvGraphicFramePr>
        <p:xfrm>
          <a:off x="664029" y="1262743"/>
          <a:ext cx="8218714" cy="419353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801775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61879" y="1114386"/>
            <a:ext cx="8012545" cy="1569660"/>
          </a:xfrm>
          <a:prstGeom prst="rect">
            <a:avLst/>
          </a:prstGeom>
          <a:noFill/>
        </p:spPr>
        <p:txBody>
          <a:bodyPr wrap="square" rtlCol="0">
            <a:spAutoFit/>
          </a:bodyPr>
          <a:lstStyle/>
          <a:p>
            <a:pPr marL="342900" indent="-342900">
              <a:buFont typeface="Arial" panose="020B0604020202020204" pitchFamily="34" charset="0"/>
              <a:buChar char="•"/>
            </a:pPr>
            <a:endParaRPr lang="en-US" sz="2400" dirty="0">
              <a:solidFill>
                <a:srgbClr val="A88147"/>
              </a:solidFill>
            </a:endParaRPr>
          </a:p>
          <a:p>
            <a:pPr marL="342900" indent="-342900">
              <a:buFont typeface="Arial" panose="020B0604020202020204" pitchFamily="34" charset="0"/>
              <a:buChar char="•"/>
            </a:pPr>
            <a:endParaRPr lang="en-US" sz="2400" dirty="0">
              <a:solidFill>
                <a:srgbClr val="2F2158"/>
              </a:solidFill>
            </a:endParaRPr>
          </a:p>
          <a:p>
            <a:pPr marL="342900" indent="-342900">
              <a:buFont typeface="Arial" panose="020B0604020202020204" pitchFamily="34" charset="0"/>
              <a:buChar char="•"/>
            </a:pPr>
            <a:endParaRPr lang="en-US" sz="2400" dirty="0">
              <a:solidFill>
                <a:srgbClr val="2F2158"/>
              </a:solidFill>
            </a:endParaRPr>
          </a:p>
          <a:p>
            <a:pPr marL="342900" indent="-342900">
              <a:buFont typeface="Arial" panose="020B0604020202020204" pitchFamily="34" charset="0"/>
              <a:buChar char="•"/>
            </a:pPr>
            <a:endParaRPr lang="en-US" sz="2400" dirty="0">
              <a:solidFill>
                <a:srgbClr val="2F2158"/>
              </a:solidFill>
            </a:endParaRPr>
          </a:p>
        </p:txBody>
      </p:sp>
      <p:sp>
        <p:nvSpPr>
          <p:cNvPr id="8" name="TextBox 7"/>
          <p:cNvSpPr txBox="1"/>
          <p:nvPr/>
        </p:nvSpPr>
        <p:spPr>
          <a:xfrm>
            <a:off x="561879" y="421850"/>
            <a:ext cx="8012545" cy="523220"/>
          </a:xfrm>
          <a:prstGeom prst="rect">
            <a:avLst/>
          </a:prstGeom>
          <a:noFill/>
        </p:spPr>
        <p:txBody>
          <a:bodyPr wrap="square" rtlCol="0">
            <a:spAutoFit/>
          </a:bodyPr>
          <a:lstStyle/>
          <a:p>
            <a:r>
              <a:rPr lang="en-US" sz="2800" b="1" dirty="0">
                <a:solidFill>
                  <a:srgbClr val="75B701"/>
                </a:solidFill>
              </a:rPr>
              <a:t> </a:t>
            </a:r>
            <a:r>
              <a:rPr lang="en-US" sz="2800" b="1" dirty="0">
                <a:solidFill>
                  <a:srgbClr val="2F2158"/>
                </a:solidFill>
              </a:rPr>
              <a:t>‘Pre-trial detention’ and the use of bail in Ireland</a:t>
            </a:r>
          </a:p>
        </p:txBody>
      </p:sp>
      <p:pic>
        <p:nvPicPr>
          <p:cNvPr id="4" name="Picture 3"/>
          <p:cNvPicPr>
            <a:picLocks noChangeAspect="1"/>
          </p:cNvPicPr>
          <p:nvPr/>
        </p:nvPicPr>
        <p:blipFill>
          <a:blip r:embed="rId2"/>
          <a:stretch>
            <a:fillRect/>
          </a:stretch>
        </p:blipFill>
        <p:spPr>
          <a:xfrm>
            <a:off x="0" y="6426200"/>
            <a:ext cx="9144000" cy="431800"/>
          </a:xfrm>
          <a:prstGeom prst="rect">
            <a:avLst/>
          </a:prstGeom>
        </p:spPr>
      </p:pic>
      <p:pic>
        <p:nvPicPr>
          <p:cNvPr id="2" name="Picture 1"/>
          <p:cNvPicPr>
            <a:picLocks noChangeAspect="1"/>
          </p:cNvPicPr>
          <p:nvPr/>
        </p:nvPicPr>
        <p:blipFill>
          <a:blip r:embed="rId3"/>
          <a:stretch>
            <a:fillRect/>
          </a:stretch>
        </p:blipFill>
        <p:spPr>
          <a:xfrm>
            <a:off x="0" y="6426200"/>
            <a:ext cx="9144000" cy="4318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1766" y="5456277"/>
            <a:ext cx="2679529" cy="9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9" name="Chart 8">
            <a:extLst>
              <a:ext uri="{FF2B5EF4-FFF2-40B4-BE49-F238E27FC236}">
                <a16:creationId xmlns:a16="http://schemas.microsoft.com/office/drawing/2014/main" id="{DB8F556F-E91D-E648-85DC-E6BD9F83C80F}"/>
              </a:ext>
            </a:extLst>
          </p:cNvPr>
          <p:cNvGraphicFramePr>
            <a:graphicFrameLocks/>
          </p:cNvGraphicFramePr>
          <p:nvPr>
            <p:extLst>
              <p:ext uri="{D42A27DB-BD31-4B8C-83A1-F6EECF244321}">
                <p14:modId xmlns:p14="http://schemas.microsoft.com/office/powerpoint/2010/main" val="3679854384"/>
              </p:ext>
            </p:extLst>
          </p:nvPr>
        </p:nvGraphicFramePr>
        <p:xfrm>
          <a:off x="1428108" y="2057400"/>
          <a:ext cx="6657654"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685112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61879" y="1114386"/>
            <a:ext cx="8012545" cy="1569660"/>
          </a:xfrm>
          <a:prstGeom prst="rect">
            <a:avLst/>
          </a:prstGeom>
          <a:noFill/>
        </p:spPr>
        <p:txBody>
          <a:bodyPr wrap="square" rtlCol="0">
            <a:spAutoFit/>
          </a:bodyPr>
          <a:lstStyle/>
          <a:p>
            <a:pPr marL="342900" indent="-342900">
              <a:buFont typeface="Arial" panose="020B0604020202020204" pitchFamily="34" charset="0"/>
              <a:buChar char="•"/>
            </a:pPr>
            <a:endParaRPr lang="en-US" sz="2400" dirty="0">
              <a:solidFill>
                <a:srgbClr val="A88147"/>
              </a:solidFill>
            </a:endParaRPr>
          </a:p>
          <a:p>
            <a:pPr marL="342900" indent="-342900">
              <a:buFont typeface="Arial" panose="020B0604020202020204" pitchFamily="34" charset="0"/>
              <a:buChar char="•"/>
            </a:pPr>
            <a:endParaRPr lang="en-US" sz="2400" dirty="0">
              <a:solidFill>
                <a:srgbClr val="2F2158"/>
              </a:solidFill>
            </a:endParaRPr>
          </a:p>
          <a:p>
            <a:pPr marL="342900" indent="-342900">
              <a:buFont typeface="Arial" panose="020B0604020202020204" pitchFamily="34" charset="0"/>
              <a:buChar char="•"/>
            </a:pPr>
            <a:endParaRPr lang="en-US" sz="2400" dirty="0">
              <a:solidFill>
                <a:srgbClr val="2F2158"/>
              </a:solidFill>
            </a:endParaRPr>
          </a:p>
          <a:p>
            <a:pPr marL="342900" indent="-342900">
              <a:buFont typeface="Arial" panose="020B0604020202020204" pitchFamily="34" charset="0"/>
              <a:buChar char="•"/>
            </a:pPr>
            <a:endParaRPr lang="en-US" sz="2400" dirty="0">
              <a:solidFill>
                <a:srgbClr val="2F2158"/>
              </a:solidFill>
            </a:endParaRPr>
          </a:p>
        </p:txBody>
      </p:sp>
      <p:sp>
        <p:nvSpPr>
          <p:cNvPr id="8" name="TextBox 7"/>
          <p:cNvSpPr txBox="1"/>
          <p:nvPr/>
        </p:nvSpPr>
        <p:spPr>
          <a:xfrm>
            <a:off x="561879" y="421850"/>
            <a:ext cx="8012545" cy="523220"/>
          </a:xfrm>
          <a:prstGeom prst="rect">
            <a:avLst/>
          </a:prstGeom>
          <a:noFill/>
        </p:spPr>
        <p:txBody>
          <a:bodyPr wrap="square" rtlCol="0">
            <a:spAutoFit/>
          </a:bodyPr>
          <a:lstStyle/>
          <a:p>
            <a:r>
              <a:rPr lang="en-US" sz="2800" b="1" dirty="0">
                <a:solidFill>
                  <a:srgbClr val="75B701"/>
                </a:solidFill>
              </a:rPr>
              <a:t> </a:t>
            </a:r>
            <a:r>
              <a:rPr lang="en-US" sz="2800" b="1" dirty="0">
                <a:solidFill>
                  <a:srgbClr val="2F2158"/>
                </a:solidFill>
              </a:rPr>
              <a:t>‘Pre-trial detention’ and the use of bail in Ireland</a:t>
            </a:r>
          </a:p>
        </p:txBody>
      </p:sp>
      <p:pic>
        <p:nvPicPr>
          <p:cNvPr id="4" name="Picture 3"/>
          <p:cNvPicPr>
            <a:picLocks noChangeAspect="1"/>
          </p:cNvPicPr>
          <p:nvPr/>
        </p:nvPicPr>
        <p:blipFill>
          <a:blip r:embed="rId2"/>
          <a:stretch>
            <a:fillRect/>
          </a:stretch>
        </p:blipFill>
        <p:spPr>
          <a:xfrm>
            <a:off x="0" y="6426200"/>
            <a:ext cx="9144000" cy="431800"/>
          </a:xfrm>
          <a:prstGeom prst="rect">
            <a:avLst/>
          </a:prstGeom>
        </p:spPr>
      </p:pic>
      <p:pic>
        <p:nvPicPr>
          <p:cNvPr id="2" name="Picture 1"/>
          <p:cNvPicPr>
            <a:picLocks noChangeAspect="1"/>
          </p:cNvPicPr>
          <p:nvPr/>
        </p:nvPicPr>
        <p:blipFill>
          <a:blip r:embed="rId3"/>
          <a:stretch>
            <a:fillRect/>
          </a:stretch>
        </p:blipFill>
        <p:spPr>
          <a:xfrm>
            <a:off x="0" y="6426200"/>
            <a:ext cx="9144000" cy="4318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1766" y="5456277"/>
            <a:ext cx="2679529" cy="9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9" name="Chart 8">
            <a:extLst>
              <a:ext uri="{FF2B5EF4-FFF2-40B4-BE49-F238E27FC236}">
                <a16:creationId xmlns:a16="http://schemas.microsoft.com/office/drawing/2014/main" id="{DB8F556F-E91D-E648-85DC-E6BD9F83C80F}"/>
              </a:ext>
            </a:extLst>
          </p:cNvPr>
          <p:cNvGraphicFramePr>
            <a:graphicFrameLocks/>
          </p:cNvGraphicFramePr>
          <p:nvPr>
            <p:extLst>
              <p:ext uri="{D42A27DB-BD31-4B8C-83A1-F6EECF244321}">
                <p14:modId xmlns:p14="http://schemas.microsoft.com/office/powerpoint/2010/main" val="3446334998"/>
              </p:ext>
            </p:extLst>
          </p:nvPr>
        </p:nvGraphicFramePr>
        <p:xfrm>
          <a:off x="569575" y="1777429"/>
          <a:ext cx="8255925" cy="302317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Chart 9">
            <a:extLst>
              <a:ext uri="{FF2B5EF4-FFF2-40B4-BE49-F238E27FC236}">
                <a16:creationId xmlns:a16="http://schemas.microsoft.com/office/drawing/2014/main" id="{A8194EA8-F4B7-FF4C-815D-AD5DAE8CB30F}"/>
              </a:ext>
            </a:extLst>
          </p:cNvPr>
          <p:cNvGraphicFramePr>
            <a:graphicFrameLocks/>
          </p:cNvGraphicFramePr>
          <p:nvPr/>
        </p:nvGraphicFramePr>
        <p:xfrm>
          <a:off x="2286000" y="2057400"/>
          <a:ext cx="4572000" cy="27432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92470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83651" y="1114386"/>
            <a:ext cx="8012545" cy="5262979"/>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2F2158"/>
                </a:solidFill>
              </a:rPr>
              <a:t>A </a:t>
            </a:r>
            <a:r>
              <a:rPr lang="en-US" sz="2400" i="1" dirty="0">
                <a:solidFill>
                  <a:srgbClr val="2F2158"/>
                </a:solidFill>
              </a:rPr>
              <a:t>prima facie </a:t>
            </a:r>
            <a:r>
              <a:rPr lang="en-US" sz="2400" dirty="0">
                <a:solidFill>
                  <a:srgbClr val="2F2158"/>
                </a:solidFill>
              </a:rPr>
              <a:t>right, not automatic, but an important aspect of the right to liberty and the presumption of innocence</a:t>
            </a:r>
          </a:p>
          <a:p>
            <a:pPr marL="342900" indent="-342900">
              <a:buFont typeface="Arial" panose="020B0604020202020204" pitchFamily="34" charset="0"/>
              <a:buChar char="•"/>
            </a:pPr>
            <a:r>
              <a:rPr lang="en-US" sz="2400" dirty="0">
                <a:solidFill>
                  <a:srgbClr val="2F2158"/>
                </a:solidFill>
              </a:rPr>
              <a:t>Grounds for refusing bail:</a:t>
            </a:r>
          </a:p>
          <a:p>
            <a:pPr marL="800100" lvl="1" indent="-342900">
              <a:buFont typeface="Arial" panose="020B0604020202020204" pitchFamily="34" charset="0"/>
              <a:buChar char="•"/>
            </a:pPr>
            <a:r>
              <a:rPr lang="en-US" sz="2400" dirty="0">
                <a:solidFill>
                  <a:srgbClr val="2F2158"/>
                </a:solidFill>
              </a:rPr>
              <a:t>Where it appears likely that the accused will, if admitted to bail, abscond or otherwise evade justice by failing to appear for court to answer the charges; </a:t>
            </a:r>
          </a:p>
          <a:p>
            <a:pPr marL="800100" lvl="1" indent="-342900">
              <a:buFont typeface="Arial" panose="020B0604020202020204" pitchFamily="34" charset="0"/>
              <a:buChar char="•"/>
            </a:pPr>
            <a:r>
              <a:rPr lang="en-US" sz="2400" dirty="0">
                <a:solidFill>
                  <a:srgbClr val="2F2158"/>
                </a:solidFill>
              </a:rPr>
              <a:t>Where it appears “reasonably probable” that the accused will pervert the course of justice by interfering with evidence or disposing of illegally-acquired property</a:t>
            </a:r>
          </a:p>
          <a:p>
            <a:pPr marL="800100" lvl="1" indent="-342900">
              <a:buFont typeface="Arial" panose="020B0604020202020204" pitchFamily="34" charset="0"/>
              <a:buChar char="•"/>
            </a:pPr>
            <a:r>
              <a:rPr lang="en-US" sz="2400" dirty="0">
                <a:solidFill>
                  <a:srgbClr val="2F2158"/>
                </a:solidFill>
              </a:rPr>
              <a:t>Where there is a real risk that the accused will commit serious offences if granted bail </a:t>
            </a:r>
          </a:p>
          <a:p>
            <a:pPr marL="342900" indent="-342900">
              <a:buFont typeface="Arial" panose="020B0604020202020204" pitchFamily="34" charset="0"/>
              <a:buChar char="•"/>
            </a:pPr>
            <a:endParaRPr lang="en-US" sz="2400" dirty="0">
              <a:solidFill>
                <a:srgbClr val="2F2158"/>
              </a:solidFill>
            </a:endParaRPr>
          </a:p>
          <a:p>
            <a:pPr marL="342900" indent="-342900">
              <a:buFont typeface="Arial" panose="020B0604020202020204" pitchFamily="34" charset="0"/>
              <a:buChar char="•"/>
            </a:pPr>
            <a:endParaRPr lang="en-US" sz="2400" dirty="0">
              <a:solidFill>
                <a:srgbClr val="2F2158"/>
              </a:solidFill>
            </a:endParaRPr>
          </a:p>
          <a:p>
            <a:pPr marL="342900" indent="-342900">
              <a:buFont typeface="Arial" panose="020B0604020202020204" pitchFamily="34" charset="0"/>
              <a:buChar char="•"/>
            </a:pPr>
            <a:endParaRPr lang="en-US" sz="2400" dirty="0">
              <a:solidFill>
                <a:srgbClr val="2F2158"/>
              </a:solidFill>
            </a:endParaRPr>
          </a:p>
        </p:txBody>
      </p:sp>
      <p:sp>
        <p:nvSpPr>
          <p:cNvPr id="8" name="TextBox 7"/>
          <p:cNvSpPr txBox="1"/>
          <p:nvPr/>
        </p:nvSpPr>
        <p:spPr>
          <a:xfrm>
            <a:off x="561879" y="421850"/>
            <a:ext cx="8012545" cy="523220"/>
          </a:xfrm>
          <a:prstGeom prst="rect">
            <a:avLst/>
          </a:prstGeom>
          <a:noFill/>
        </p:spPr>
        <p:txBody>
          <a:bodyPr wrap="square" rtlCol="0">
            <a:spAutoFit/>
          </a:bodyPr>
          <a:lstStyle/>
          <a:p>
            <a:r>
              <a:rPr lang="en-US" sz="2800" b="1" dirty="0">
                <a:solidFill>
                  <a:srgbClr val="2F2158"/>
                </a:solidFill>
              </a:rPr>
              <a:t>The legal framework</a:t>
            </a:r>
          </a:p>
        </p:txBody>
      </p:sp>
      <p:pic>
        <p:nvPicPr>
          <p:cNvPr id="4" name="Picture 3"/>
          <p:cNvPicPr>
            <a:picLocks noChangeAspect="1"/>
          </p:cNvPicPr>
          <p:nvPr/>
        </p:nvPicPr>
        <p:blipFill>
          <a:blip r:embed="rId2"/>
          <a:stretch>
            <a:fillRect/>
          </a:stretch>
        </p:blipFill>
        <p:spPr>
          <a:xfrm>
            <a:off x="0" y="6426200"/>
            <a:ext cx="9144000" cy="431800"/>
          </a:xfrm>
          <a:prstGeom prst="rect">
            <a:avLst/>
          </a:prstGeom>
        </p:spPr>
      </p:pic>
      <p:pic>
        <p:nvPicPr>
          <p:cNvPr id="2" name="Picture 1"/>
          <p:cNvPicPr>
            <a:picLocks noChangeAspect="1"/>
          </p:cNvPicPr>
          <p:nvPr/>
        </p:nvPicPr>
        <p:blipFill>
          <a:blip r:embed="rId3"/>
          <a:stretch>
            <a:fillRect/>
          </a:stretch>
        </p:blipFill>
        <p:spPr>
          <a:xfrm>
            <a:off x="0" y="6426200"/>
            <a:ext cx="9144000" cy="4318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1766" y="5456277"/>
            <a:ext cx="2679529" cy="9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1447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83651" y="1114386"/>
            <a:ext cx="8012545" cy="6370975"/>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2F2158"/>
                </a:solidFill>
              </a:rPr>
              <a:t>Section 2: </a:t>
            </a:r>
            <a:r>
              <a:rPr lang="en-US" sz="2400" i="1" dirty="0">
                <a:solidFill>
                  <a:srgbClr val="2F2158"/>
                </a:solidFill>
              </a:rPr>
              <a:t>may refuse</a:t>
            </a:r>
          </a:p>
          <a:p>
            <a:pPr marL="800100" lvl="1" indent="-342900">
              <a:buFont typeface="Arial" panose="020B0604020202020204" pitchFamily="34" charset="0"/>
              <a:buChar char="•"/>
            </a:pPr>
            <a:r>
              <a:rPr lang="en-US" sz="2400" dirty="0">
                <a:solidFill>
                  <a:srgbClr val="2F2158"/>
                </a:solidFill>
              </a:rPr>
              <a:t>Factors to be considered: seriousness of the offence; previous convictions; drug addiction; length of time until trial</a:t>
            </a:r>
          </a:p>
          <a:p>
            <a:pPr marL="342900" indent="-342900">
              <a:buFont typeface="Arial" panose="020B0604020202020204" pitchFamily="34" charset="0"/>
              <a:buChar char="•"/>
            </a:pPr>
            <a:r>
              <a:rPr lang="en-US" sz="2400" dirty="0">
                <a:solidFill>
                  <a:srgbClr val="2F2158"/>
                </a:solidFill>
              </a:rPr>
              <a:t> Criminal Justice (Burglary of Dwellings) Act 2015</a:t>
            </a:r>
          </a:p>
          <a:p>
            <a:pPr marL="800100" lvl="1" indent="-342900">
              <a:buFont typeface="Arial" panose="020B0604020202020204" pitchFamily="34" charset="0"/>
              <a:buChar char="•"/>
            </a:pPr>
            <a:r>
              <a:rPr lang="en-US" sz="2400" dirty="0">
                <a:solidFill>
                  <a:srgbClr val="2F2158"/>
                </a:solidFill>
              </a:rPr>
              <a:t>≥18, charge of burglary of a dwelling, s. 2 objection raised</a:t>
            </a:r>
          </a:p>
          <a:p>
            <a:pPr marL="800100" lvl="1" indent="-342900">
              <a:buFont typeface="Arial" panose="020B0604020202020204" pitchFamily="34" charset="0"/>
              <a:buChar char="•"/>
            </a:pPr>
            <a:r>
              <a:rPr lang="en-US" sz="2400" dirty="0">
                <a:solidFill>
                  <a:srgbClr val="2F2158"/>
                </a:solidFill>
              </a:rPr>
              <a:t>Where accused has a conviction for burglary of a dwelling within 5 years immediately prior to application +</a:t>
            </a:r>
          </a:p>
          <a:p>
            <a:pPr marL="800100" lvl="1" indent="-342900">
              <a:buFont typeface="Arial" panose="020B0604020202020204" pitchFamily="34" charset="0"/>
              <a:buChar char="•"/>
            </a:pPr>
            <a:r>
              <a:rPr lang="en-US" sz="2400" dirty="0">
                <a:solidFill>
                  <a:srgbClr val="2F2158"/>
                </a:solidFill>
              </a:rPr>
              <a:t>≥ 2 convictions and/or pending charges for burglary within a period of 6 months before and ending 6 months after alleged offence (after 18) </a:t>
            </a:r>
          </a:p>
          <a:p>
            <a:pPr marL="800100" lvl="1" indent="-342900">
              <a:buFont typeface="Arial" panose="020B0604020202020204" pitchFamily="34" charset="0"/>
              <a:buChar char="•"/>
            </a:pPr>
            <a:endParaRPr lang="en-US" sz="2400" dirty="0">
              <a:solidFill>
                <a:srgbClr val="2F2158"/>
              </a:solidFill>
            </a:endParaRPr>
          </a:p>
          <a:p>
            <a:pPr marL="342900" indent="-342900">
              <a:buFont typeface="Arial" panose="020B0604020202020204" pitchFamily="34" charset="0"/>
              <a:buChar char="•"/>
            </a:pPr>
            <a:endParaRPr lang="en-US" sz="2400" dirty="0">
              <a:solidFill>
                <a:srgbClr val="2F2158"/>
              </a:solidFill>
            </a:endParaRPr>
          </a:p>
          <a:p>
            <a:pPr marL="342900" indent="-342900">
              <a:buFont typeface="Arial" panose="020B0604020202020204" pitchFamily="34" charset="0"/>
              <a:buChar char="•"/>
            </a:pPr>
            <a:endParaRPr lang="en-US" sz="2400" dirty="0">
              <a:solidFill>
                <a:srgbClr val="2F2158"/>
              </a:solidFill>
            </a:endParaRPr>
          </a:p>
          <a:p>
            <a:pPr marL="342900" indent="-342900">
              <a:buFont typeface="Arial" panose="020B0604020202020204" pitchFamily="34" charset="0"/>
              <a:buChar char="•"/>
            </a:pPr>
            <a:endParaRPr lang="en-US" sz="2400" dirty="0">
              <a:solidFill>
                <a:srgbClr val="2F2158"/>
              </a:solidFill>
            </a:endParaRPr>
          </a:p>
        </p:txBody>
      </p:sp>
      <p:sp>
        <p:nvSpPr>
          <p:cNvPr id="8" name="TextBox 7"/>
          <p:cNvSpPr txBox="1"/>
          <p:nvPr/>
        </p:nvSpPr>
        <p:spPr>
          <a:xfrm>
            <a:off x="561879" y="421850"/>
            <a:ext cx="8012545" cy="523220"/>
          </a:xfrm>
          <a:prstGeom prst="rect">
            <a:avLst/>
          </a:prstGeom>
          <a:noFill/>
        </p:spPr>
        <p:txBody>
          <a:bodyPr wrap="square" rtlCol="0">
            <a:spAutoFit/>
          </a:bodyPr>
          <a:lstStyle/>
          <a:p>
            <a:r>
              <a:rPr lang="en-US" sz="2800" b="1" dirty="0">
                <a:solidFill>
                  <a:srgbClr val="2F2158"/>
                </a:solidFill>
              </a:rPr>
              <a:t>The legal framework</a:t>
            </a:r>
          </a:p>
        </p:txBody>
      </p:sp>
      <p:pic>
        <p:nvPicPr>
          <p:cNvPr id="4" name="Picture 3"/>
          <p:cNvPicPr>
            <a:picLocks noChangeAspect="1"/>
          </p:cNvPicPr>
          <p:nvPr/>
        </p:nvPicPr>
        <p:blipFill>
          <a:blip r:embed="rId2"/>
          <a:stretch>
            <a:fillRect/>
          </a:stretch>
        </p:blipFill>
        <p:spPr>
          <a:xfrm>
            <a:off x="0" y="6426200"/>
            <a:ext cx="9144000" cy="431800"/>
          </a:xfrm>
          <a:prstGeom prst="rect">
            <a:avLst/>
          </a:prstGeom>
        </p:spPr>
      </p:pic>
      <p:pic>
        <p:nvPicPr>
          <p:cNvPr id="2" name="Picture 1"/>
          <p:cNvPicPr>
            <a:picLocks noChangeAspect="1"/>
          </p:cNvPicPr>
          <p:nvPr/>
        </p:nvPicPr>
        <p:blipFill>
          <a:blip r:embed="rId3"/>
          <a:stretch>
            <a:fillRect/>
          </a:stretch>
        </p:blipFill>
        <p:spPr>
          <a:xfrm>
            <a:off x="0" y="6426200"/>
            <a:ext cx="9144000" cy="4318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4471" y="5630448"/>
            <a:ext cx="2679529" cy="9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3572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83651" y="1114386"/>
            <a:ext cx="8012545" cy="6001643"/>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2F2158"/>
                </a:solidFill>
              </a:rPr>
              <a:t>Taken as evidence that the accused is likely to commit a burglary offence in a dwelling if granted bail </a:t>
            </a:r>
          </a:p>
          <a:p>
            <a:pPr marL="342900" indent="-342900">
              <a:buFont typeface="Arial" panose="020B0604020202020204" pitchFamily="34" charset="0"/>
              <a:buChar char="•"/>
            </a:pPr>
            <a:r>
              <a:rPr lang="en-US" sz="2400" dirty="0">
                <a:solidFill>
                  <a:srgbClr val="2F2158"/>
                </a:solidFill>
              </a:rPr>
              <a:t>Criminal Justice Act 2017: </a:t>
            </a:r>
          </a:p>
          <a:p>
            <a:pPr marL="800100" lvl="1" indent="-342900">
              <a:buFont typeface="Arial" panose="020B0604020202020204" pitchFamily="34" charset="0"/>
              <a:buChar char="•"/>
            </a:pPr>
            <a:r>
              <a:rPr lang="en-US" sz="2400" dirty="0">
                <a:solidFill>
                  <a:srgbClr val="2F2158"/>
                </a:solidFill>
              </a:rPr>
              <a:t>Where the court takes into account a factor listed under s.2, may also take into account the extent to which the number and frequency of any previous convictions for serious offences indicates persistent serious offending by the accused and the nature and likelihood of any danger to the life or personal safety of any person or danger to the community that may be presented by release on bail of a person charged with an offence which may be punished by ≥ 10 years</a:t>
            </a:r>
          </a:p>
          <a:p>
            <a:pPr marL="800100" lvl="1" indent="-342900">
              <a:buFont typeface="Arial" panose="020B0604020202020204" pitchFamily="34" charset="0"/>
              <a:buChar char="•"/>
            </a:pPr>
            <a:endParaRPr lang="en-US" sz="2400" dirty="0">
              <a:solidFill>
                <a:srgbClr val="2F2158"/>
              </a:solidFill>
            </a:endParaRPr>
          </a:p>
          <a:p>
            <a:pPr marL="342900" indent="-342900">
              <a:buFont typeface="Arial" panose="020B0604020202020204" pitchFamily="34" charset="0"/>
              <a:buChar char="•"/>
            </a:pPr>
            <a:endParaRPr lang="en-US" sz="2400" dirty="0">
              <a:solidFill>
                <a:srgbClr val="2F2158"/>
              </a:solidFill>
            </a:endParaRPr>
          </a:p>
          <a:p>
            <a:pPr marL="342900" indent="-342900">
              <a:buFont typeface="Arial" panose="020B0604020202020204" pitchFamily="34" charset="0"/>
              <a:buChar char="•"/>
            </a:pPr>
            <a:endParaRPr lang="en-US" sz="2400" dirty="0">
              <a:solidFill>
                <a:srgbClr val="2F2158"/>
              </a:solidFill>
            </a:endParaRPr>
          </a:p>
          <a:p>
            <a:pPr marL="342900" indent="-342900">
              <a:buFont typeface="Arial" panose="020B0604020202020204" pitchFamily="34" charset="0"/>
              <a:buChar char="•"/>
            </a:pPr>
            <a:endParaRPr lang="en-US" sz="2400" dirty="0">
              <a:solidFill>
                <a:srgbClr val="2F2158"/>
              </a:solidFill>
            </a:endParaRPr>
          </a:p>
        </p:txBody>
      </p:sp>
      <p:sp>
        <p:nvSpPr>
          <p:cNvPr id="8" name="TextBox 7"/>
          <p:cNvSpPr txBox="1"/>
          <p:nvPr/>
        </p:nvSpPr>
        <p:spPr>
          <a:xfrm>
            <a:off x="561879" y="421850"/>
            <a:ext cx="8012545" cy="523220"/>
          </a:xfrm>
          <a:prstGeom prst="rect">
            <a:avLst/>
          </a:prstGeom>
          <a:noFill/>
        </p:spPr>
        <p:txBody>
          <a:bodyPr wrap="square" rtlCol="0">
            <a:spAutoFit/>
          </a:bodyPr>
          <a:lstStyle/>
          <a:p>
            <a:r>
              <a:rPr lang="en-US" sz="2800" b="1" dirty="0">
                <a:solidFill>
                  <a:srgbClr val="2F2158"/>
                </a:solidFill>
              </a:rPr>
              <a:t>The legal framework</a:t>
            </a:r>
          </a:p>
        </p:txBody>
      </p:sp>
      <p:pic>
        <p:nvPicPr>
          <p:cNvPr id="4" name="Picture 3"/>
          <p:cNvPicPr>
            <a:picLocks noChangeAspect="1"/>
          </p:cNvPicPr>
          <p:nvPr/>
        </p:nvPicPr>
        <p:blipFill>
          <a:blip r:embed="rId2"/>
          <a:stretch>
            <a:fillRect/>
          </a:stretch>
        </p:blipFill>
        <p:spPr>
          <a:xfrm>
            <a:off x="0" y="6426200"/>
            <a:ext cx="9144000" cy="431800"/>
          </a:xfrm>
          <a:prstGeom prst="rect">
            <a:avLst/>
          </a:prstGeom>
        </p:spPr>
      </p:pic>
      <p:pic>
        <p:nvPicPr>
          <p:cNvPr id="2" name="Picture 1"/>
          <p:cNvPicPr>
            <a:picLocks noChangeAspect="1"/>
          </p:cNvPicPr>
          <p:nvPr/>
        </p:nvPicPr>
        <p:blipFill>
          <a:blip r:embed="rId3"/>
          <a:stretch>
            <a:fillRect/>
          </a:stretch>
        </p:blipFill>
        <p:spPr>
          <a:xfrm>
            <a:off x="0" y="6426200"/>
            <a:ext cx="9144000" cy="4318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4471" y="5630448"/>
            <a:ext cx="2679529" cy="9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a:extLst>
              <a:ext uri="{FF2B5EF4-FFF2-40B4-BE49-F238E27FC236}">
                <a16:creationId xmlns:a16="http://schemas.microsoft.com/office/drawing/2014/main" id="{1929158D-20E3-5241-82B4-1F6332745490}"/>
              </a:ext>
            </a:extLst>
          </p:cNvPr>
          <p:cNvSpPr/>
          <p:nvPr/>
        </p:nvSpPr>
        <p:spPr>
          <a:xfrm>
            <a:off x="4421959" y="3244334"/>
            <a:ext cx="184731" cy="369332"/>
          </a:xfrm>
          <a:prstGeom prst="rect">
            <a:avLst/>
          </a:prstGeom>
        </p:spPr>
        <p:txBody>
          <a:bodyPr wrap="none">
            <a:spAutoFit/>
          </a:bodyPr>
          <a:lstStyle/>
          <a:p>
            <a:endParaRPr lang="en-US" dirty="0"/>
          </a:p>
        </p:txBody>
      </p:sp>
      <p:sp>
        <p:nvSpPr>
          <p:cNvPr id="5" name="Rectangle 4">
            <a:extLst>
              <a:ext uri="{FF2B5EF4-FFF2-40B4-BE49-F238E27FC236}">
                <a16:creationId xmlns:a16="http://schemas.microsoft.com/office/drawing/2014/main" id="{DFAC4F6B-6FC6-554C-ACEB-E07FFEEE2721}"/>
              </a:ext>
            </a:extLst>
          </p:cNvPr>
          <p:cNvSpPr/>
          <p:nvPr/>
        </p:nvSpPr>
        <p:spPr>
          <a:xfrm>
            <a:off x="4421959" y="3244334"/>
            <a:ext cx="184731" cy="369332"/>
          </a:xfrm>
          <a:prstGeom prst="rect">
            <a:avLst/>
          </a:prstGeom>
        </p:spPr>
        <p:txBody>
          <a:bodyPr wrap="none">
            <a:spAutoFit/>
          </a:bodyPr>
          <a:lstStyle/>
          <a:p>
            <a:endParaRPr lang="en-US" dirty="0"/>
          </a:p>
        </p:txBody>
      </p:sp>
    </p:spTree>
    <p:extLst>
      <p:ext uri="{BB962C8B-B14F-4D97-AF65-F5344CB8AC3E}">
        <p14:creationId xmlns:p14="http://schemas.microsoft.com/office/powerpoint/2010/main" val="3220336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83651" y="1114386"/>
            <a:ext cx="8012545" cy="2308324"/>
          </a:xfrm>
          <a:prstGeom prst="rect">
            <a:avLst/>
          </a:prstGeom>
          <a:noFill/>
        </p:spPr>
        <p:txBody>
          <a:bodyPr wrap="square" rtlCol="0">
            <a:spAutoFit/>
          </a:bodyPr>
          <a:lstStyle/>
          <a:p>
            <a:pPr marL="800100" lvl="1" indent="-342900">
              <a:buFont typeface="Arial" panose="020B0604020202020204" pitchFamily="34" charset="0"/>
              <a:buChar char="•"/>
            </a:pPr>
            <a:r>
              <a:rPr lang="en-US" sz="2400" dirty="0">
                <a:solidFill>
                  <a:srgbClr val="2F2158"/>
                </a:solidFill>
              </a:rPr>
              <a:t>Can hear from the alleged victim to consider effect of release</a:t>
            </a:r>
          </a:p>
          <a:p>
            <a:pPr marL="800100" lvl="1" indent="-342900">
              <a:buFont typeface="Arial" panose="020B0604020202020204" pitchFamily="34" charset="0"/>
              <a:buChar char="•"/>
            </a:pPr>
            <a:r>
              <a:rPr lang="en-US" sz="2400" dirty="0">
                <a:solidFill>
                  <a:srgbClr val="2F2158"/>
                </a:solidFill>
              </a:rPr>
              <a:t>Court must give reasons for decision</a:t>
            </a:r>
          </a:p>
          <a:p>
            <a:pPr marL="342900" indent="-342900">
              <a:buFont typeface="Arial" panose="020B0604020202020204" pitchFamily="34" charset="0"/>
              <a:buChar char="•"/>
            </a:pPr>
            <a:endParaRPr lang="en-US" sz="2400" dirty="0">
              <a:solidFill>
                <a:srgbClr val="2F2158"/>
              </a:solidFill>
            </a:endParaRPr>
          </a:p>
          <a:p>
            <a:pPr marL="342900" indent="-342900">
              <a:buFont typeface="Arial" panose="020B0604020202020204" pitchFamily="34" charset="0"/>
              <a:buChar char="•"/>
            </a:pPr>
            <a:endParaRPr lang="en-US" sz="2400" dirty="0">
              <a:solidFill>
                <a:srgbClr val="2F2158"/>
              </a:solidFill>
            </a:endParaRPr>
          </a:p>
          <a:p>
            <a:pPr marL="342900" indent="-342900">
              <a:buFont typeface="Arial" panose="020B0604020202020204" pitchFamily="34" charset="0"/>
              <a:buChar char="•"/>
            </a:pPr>
            <a:endParaRPr lang="en-US" sz="2400" dirty="0">
              <a:solidFill>
                <a:srgbClr val="2F2158"/>
              </a:solidFill>
            </a:endParaRPr>
          </a:p>
        </p:txBody>
      </p:sp>
      <p:sp>
        <p:nvSpPr>
          <p:cNvPr id="8" name="TextBox 7"/>
          <p:cNvSpPr txBox="1"/>
          <p:nvPr/>
        </p:nvSpPr>
        <p:spPr>
          <a:xfrm>
            <a:off x="561879" y="421850"/>
            <a:ext cx="8012545" cy="523220"/>
          </a:xfrm>
          <a:prstGeom prst="rect">
            <a:avLst/>
          </a:prstGeom>
          <a:noFill/>
        </p:spPr>
        <p:txBody>
          <a:bodyPr wrap="square" rtlCol="0">
            <a:spAutoFit/>
          </a:bodyPr>
          <a:lstStyle/>
          <a:p>
            <a:r>
              <a:rPr lang="en-US" sz="2800" b="1" dirty="0">
                <a:solidFill>
                  <a:srgbClr val="2F2158"/>
                </a:solidFill>
              </a:rPr>
              <a:t>The legal framework</a:t>
            </a:r>
          </a:p>
        </p:txBody>
      </p:sp>
      <p:pic>
        <p:nvPicPr>
          <p:cNvPr id="4" name="Picture 3"/>
          <p:cNvPicPr>
            <a:picLocks noChangeAspect="1"/>
          </p:cNvPicPr>
          <p:nvPr/>
        </p:nvPicPr>
        <p:blipFill>
          <a:blip r:embed="rId2"/>
          <a:stretch>
            <a:fillRect/>
          </a:stretch>
        </p:blipFill>
        <p:spPr>
          <a:xfrm>
            <a:off x="0" y="6426200"/>
            <a:ext cx="9144000" cy="431800"/>
          </a:xfrm>
          <a:prstGeom prst="rect">
            <a:avLst/>
          </a:prstGeom>
        </p:spPr>
      </p:pic>
      <p:pic>
        <p:nvPicPr>
          <p:cNvPr id="2" name="Picture 1"/>
          <p:cNvPicPr>
            <a:picLocks noChangeAspect="1"/>
          </p:cNvPicPr>
          <p:nvPr/>
        </p:nvPicPr>
        <p:blipFill>
          <a:blip r:embed="rId3"/>
          <a:stretch>
            <a:fillRect/>
          </a:stretch>
        </p:blipFill>
        <p:spPr>
          <a:xfrm>
            <a:off x="0" y="6426200"/>
            <a:ext cx="9144000" cy="4318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4471" y="5630448"/>
            <a:ext cx="2679529" cy="9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a:extLst>
              <a:ext uri="{FF2B5EF4-FFF2-40B4-BE49-F238E27FC236}">
                <a16:creationId xmlns:a16="http://schemas.microsoft.com/office/drawing/2014/main" id="{1929158D-20E3-5241-82B4-1F6332745490}"/>
              </a:ext>
            </a:extLst>
          </p:cNvPr>
          <p:cNvSpPr/>
          <p:nvPr/>
        </p:nvSpPr>
        <p:spPr>
          <a:xfrm>
            <a:off x="5110327" y="3205868"/>
            <a:ext cx="184731" cy="369332"/>
          </a:xfrm>
          <a:prstGeom prst="rect">
            <a:avLst/>
          </a:prstGeom>
        </p:spPr>
        <p:txBody>
          <a:bodyPr wrap="none">
            <a:spAutoFit/>
          </a:bodyPr>
          <a:lstStyle/>
          <a:p>
            <a:endParaRPr lang="en-US" dirty="0"/>
          </a:p>
        </p:txBody>
      </p:sp>
      <p:sp>
        <p:nvSpPr>
          <p:cNvPr id="5" name="Rectangle 4">
            <a:extLst>
              <a:ext uri="{FF2B5EF4-FFF2-40B4-BE49-F238E27FC236}">
                <a16:creationId xmlns:a16="http://schemas.microsoft.com/office/drawing/2014/main" id="{DFAC4F6B-6FC6-554C-ACEB-E07FFEEE2721}"/>
              </a:ext>
            </a:extLst>
          </p:cNvPr>
          <p:cNvSpPr/>
          <p:nvPr/>
        </p:nvSpPr>
        <p:spPr>
          <a:xfrm>
            <a:off x="4560971" y="3244334"/>
            <a:ext cx="45719" cy="369332"/>
          </a:xfrm>
          <a:prstGeom prst="rect">
            <a:avLst/>
          </a:prstGeom>
        </p:spPr>
        <p:txBody>
          <a:bodyPr wrap="square">
            <a:spAutoFit/>
          </a:bodyPr>
          <a:lstStyle/>
          <a:p>
            <a:endParaRPr lang="en-US" dirty="0"/>
          </a:p>
        </p:txBody>
      </p:sp>
    </p:spTree>
    <p:extLst>
      <p:ext uri="{BB962C8B-B14F-4D97-AF65-F5344CB8AC3E}">
        <p14:creationId xmlns:p14="http://schemas.microsoft.com/office/powerpoint/2010/main" val="2567145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61879" y="1114386"/>
            <a:ext cx="8012545" cy="2308324"/>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2F2158"/>
                </a:solidFill>
              </a:rPr>
              <a:t>‘Necessary and proportionate’</a:t>
            </a:r>
          </a:p>
          <a:p>
            <a:pPr marL="342900" indent="-342900">
              <a:buFont typeface="Arial" panose="020B0604020202020204" pitchFamily="34" charset="0"/>
              <a:buChar char="•"/>
            </a:pPr>
            <a:r>
              <a:rPr lang="en-US" sz="2400" dirty="0">
                <a:solidFill>
                  <a:srgbClr val="2F2158"/>
                </a:solidFill>
              </a:rPr>
              <a:t>Explicit power to impose a restriction on contact condition</a:t>
            </a:r>
          </a:p>
          <a:p>
            <a:pPr marL="342900" indent="-342900">
              <a:buFont typeface="Arial" panose="020B0604020202020204" pitchFamily="34" charset="0"/>
              <a:buChar char="•"/>
            </a:pPr>
            <a:r>
              <a:rPr lang="en-US" sz="2400" dirty="0">
                <a:solidFill>
                  <a:srgbClr val="2F2158"/>
                </a:solidFill>
              </a:rPr>
              <a:t>A condition not to drive when offence relates to driving</a:t>
            </a:r>
          </a:p>
          <a:p>
            <a:pPr marL="342900" indent="-342900">
              <a:buFont typeface="Arial" panose="020B0604020202020204" pitchFamily="34" charset="0"/>
              <a:buChar char="•"/>
            </a:pPr>
            <a:r>
              <a:rPr lang="en-US" sz="2400" dirty="0">
                <a:solidFill>
                  <a:srgbClr val="2F2158"/>
                </a:solidFill>
              </a:rPr>
              <a:t>Specific timeframe for curfew (9pm-6am)</a:t>
            </a:r>
          </a:p>
          <a:p>
            <a:endParaRPr lang="en-US" sz="2400" dirty="0">
              <a:solidFill>
                <a:srgbClr val="2F2158"/>
              </a:solidFill>
            </a:endParaRPr>
          </a:p>
          <a:p>
            <a:endParaRPr lang="en-US" sz="2400" dirty="0">
              <a:solidFill>
                <a:srgbClr val="2F2158"/>
              </a:solidFill>
            </a:endParaRPr>
          </a:p>
        </p:txBody>
      </p:sp>
      <p:sp>
        <p:nvSpPr>
          <p:cNvPr id="8" name="TextBox 7"/>
          <p:cNvSpPr txBox="1"/>
          <p:nvPr/>
        </p:nvSpPr>
        <p:spPr>
          <a:xfrm>
            <a:off x="561879" y="421850"/>
            <a:ext cx="8012545" cy="523220"/>
          </a:xfrm>
          <a:prstGeom prst="rect">
            <a:avLst/>
          </a:prstGeom>
          <a:noFill/>
        </p:spPr>
        <p:txBody>
          <a:bodyPr wrap="square" rtlCol="0">
            <a:spAutoFit/>
          </a:bodyPr>
          <a:lstStyle/>
          <a:p>
            <a:r>
              <a:rPr lang="en-US" sz="2800" b="1" dirty="0">
                <a:solidFill>
                  <a:srgbClr val="75B701"/>
                </a:solidFill>
              </a:rPr>
              <a:t> </a:t>
            </a:r>
            <a:r>
              <a:rPr lang="en-US" sz="2800" b="1">
                <a:solidFill>
                  <a:srgbClr val="2F2158"/>
                </a:solidFill>
              </a:rPr>
              <a:t>Bail conditions </a:t>
            </a:r>
            <a:endParaRPr lang="en-US" sz="2800" b="1" dirty="0">
              <a:solidFill>
                <a:srgbClr val="2F2158"/>
              </a:solidFill>
            </a:endParaRPr>
          </a:p>
        </p:txBody>
      </p:sp>
      <p:pic>
        <p:nvPicPr>
          <p:cNvPr id="4" name="Picture 3"/>
          <p:cNvPicPr>
            <a:picLocks noChangeAspect="1"/>
          </p:cNvPicPr>
          <p:nvPr/>
        </p:nvPicPr>
        <p:blipFill>
          <a:blip r:embed="rId2"/>
          <a:stretch>
            <a:fillRect/>
          </a:stretch>
        </p:blipFill>
        <p:spPr>
          <a:xfrm>
            <a:off x="0" y="6426200"/>
            <a:ext cx="9144000" cy="431800"/>
          </a:xfrm>
          <a:prstGeom prst="rect">
            <a:avLst/>
          </a:prstGeom>
        </p:spPr>
      </p:pic>
      <p:pic>
        <p:nvPicPr>
          <p:cNvPr id="2" name="Picture 1"/>
          <p:cNvPicPr>
            <a:picLocks noChangeAspect="1"/>
          </p:cNvPicPr>
          <p:nvPr/>
        </p:nvPicPr>
        <p:blipFill>
          <a:blip r:embed="rId3"/>
          <a:stretch>
            <a:fillRect/>
          </a:stretch>
        </p:blipFill>
        <p:spPr>
          <a:xfrm>
            <a:off x="0" y="6426200"/>
            <a:ext cx="9144000" cy="4318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1766" y="5456277"/>
            <a:ext cx="2679529" cy="9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750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61879" y="1114386"/>
            <a:ext cx="8012545" cy="4893647"/>
          </a:xfrm>
          <a:prstGeom prst="rect">
            <a:avLst/>
          </a:prstGeom>
          <a:noFill/>
        </p:spPr>
        <p:txBody>
          <a:bodyPr wrap="square" rtlCol="0">
            <a:spAutoFit/>
          </a:bodyPr>
          <a:lstStyle/>
          <a:p>
            <a:r>
              <a:rPr lang="en-US" sz="2400" dirty="0">
                <a:solidFill>
                  <a:srgbClr val="A88147"/>
                </a:solidFill>
              </a:rPr>
              <a:t>• Empirical study: observations; 26 semi-structured interviews with judges, lawyers, staff of the Probation Service </a:t>
            </a:r>
            <a:endParaRPr lang="en-US" sz="2400" dirty="0">
              <a:solidFill>
                <a:srgbClr val="2F2158"/>
              </a:solidFill>
            </a:endParaRPr>
          </a:p>
          <a:p>
            <a:r>
              <a:rPr lang="en-US" sz="2400" dirty="0">
                <a:solidFill>
                  <a:srgbClr val="A88147"/>
                </a:solidFill>
              </a:rPr>
              <a:t>•</a:t>
            </a:r>
            <a:r>
              <a:rPr lang="en-US" sz="2400" dirty="0">
                <a:solidFill>
                  <a:srgbClr val="75B701"/>
                </a:solidFill>
              </a:rPr>
              <a:t> </a:t>
            </a:r>
            <a:r>
              <a:rPr lang="en-US" sz="2400" dirty="0">
                <a:solidFill>
                  <a:srgbClr val="2F2158"/>
                </a:solidFill>
              </a:rPr>
              <a:t>Replicated across all seven countries </a:t>
            </a:r>
          </a:p>
          <a:p>
            <a:endParaRPr lang="en-US" sz="2400" dirty="0">
              <a:solidFill>
                <a:srgbClr val="2F2158"/>
              </a:solidFill>
            </a:endParaRPr>
          </a:p>
          <a:p>
            <a:r>
              <a:rPr lang="en-US" sz="2400" dirty="0">
                <a:solidFill>
                  <a:srgbClr val="A88147"/>
                </a:solidFill>
              </a:rPr>
              <a:t>•</a:t>
            </a:r>
            <a:r>
              <a:rPr lang="en-US" sz="2400" dirty="0">
                <a:solidFill>
                  <a:srgbClr val="75B701"/>
                </a:solidFill>
              </a:rPr>
              <a:t> </a:t>
            </a:r>
            <a:r>
              <a:rPr lang="en-US" sz="2400" dirty="0">
                <a:solidFill>
                  <a:srgbClr val="2F2158"/>
                </a:solidFill>
              </a:rPr>
              <a:t>Influential factors behind Ireland’s approach to pre-trial detention </a:t>
            </a:r>
          </a:p>
          <a:p>
            <a:pPr marL="342900" indent="-342900">
              <a:buFont typeface="Arial" panose="020B0604020202020204" pitchFamily="34" charset="0"/>
              <a:buChar char="•"/>
            </a:pPr>
            <a:r>
              <a:rPr lang="en-US" sz="2400" dirty="0">
                <a:solidFill>
                  <a:srgbClr val="2F2158"/>
                </a:solidFill>
              </a:rPr>
              <a:t>The constitutional and legal framework</a:t>
            </a:r>
          </a:p>
          <a:p>
            <a:pPr marL="342900" indent="-342900">
              <a:buFont typeface="Arial" panose="020B0604020202020204" pitchFamily="34" charset="0"/>
              <a:buChar char="•"/>
            </a:pPr>
            <a:r>
              <a:rPr lang="en-US" sz="2400" dirty="0">
                <a:solidFill>
                  <a:srgbClr val="2F2158"/>
                </a:solidFill>
              </a:rPr>
              <a:t>The role of conditions</a:t>
            </a:r>
          </a:p>
          <a:p>
            <a:pPr marL="342900" indent="-342900">
              <a:buFont typeface="Arial" panose="020B0604020202020204" pitchFamily="34" charset="0"/>
              <a:buChar char="•"/>
            </a:pPr>
            <a:r>
              <a:rPr lang="en-US" sz="2400" dirty="0">
                <a:solidFill>
                  <a:srgbClr val="2F2158"/>
                </a:solidFill>
              </a:rPr>
              <a:t>European dimension</a:t>
            </a:r>
          </a:p>
          <a:p>
            <a:endParaRPr lang="en-US" sz="2400" dirty="0">
              <a:solidFill>
                <a:srgbClr val="2F2158"/>
              </a:solidFill>
            </a:endParaRPr>
          </a:p>
          <a:p>
            <a:endParaRPr lang="en-US" sz="2400" dirty="0">
              <a:solidFill>
                <a:srgbClr val="2F2158"/>
              </a:solidFill>
            </a:endParaRPr>
          </a:p>
          <a:p>
            <a:endParaRPr lang="en-US" sz="2400" dirty="0">
              <a:solidFill>
                <a:srgbClr val="2F2158"/>
              </a:solidFill>
            </a:endParaRPr>
          </a:p>
          <a:p>
            <a:endParaRPr lang="en-US" sz="2400" dirty="0">
              <a:solidFill>
                <a:srgbClr val="2F2158"/>
              </a:solidFill>
            </a:endParaRPr>
          </a:p>
        </p:txBody>
      </p:sp>
      <p:sp>
        <p:nvSpPr>
          <p:cNvPr id="8" name="TextBox 7"/>
          <p:cNvSpPr txBox="1"/>
          <p:nvPr/>
        </p:nvSpPr>
        <p:spPr>
          <a:xfrm>
            <a:off x="561879" y="421850"/>
            <a:ext cx="8012545" cy="523220"/>
          </a:xfrm>
          <a:prstGeom prst="rect">
            <a:avLst/>
          </a:prstGeom>
          <a:noFill/>
        </p:spPr>
        <p:txBody>
          <a:bodyPr wrap="square" rtlCol="0">
            <a:spAutoFit/>
          </a:bodyPr>
          <a:lstStyle/>
          <a:p>
            <a:r>
              <a:rPr lang="en-US" sz="2800" b="1" dirty="0">
                <a:solidFill>
                  <a:srgbClr val="75B701"/>
                </a:solidFill>
              </a:rPr>
              <a:t> </a:t>
            </a:r>
            <a:r>
              <a:rPr lang="en-US" sz="2800" b="1" dirty="0">
                <a:solidFill>
                  <a:srgbClr val="2F2158"/>
                </a:solidFill>
              </a:rPr>
              <a:t>Factors contributing to the Irish position </a:t>
            </a:r>
          </a:p>
        </p:txBody>
      </p:sp>
      <p:pic>
        <p:nvPicPr>
          <p:cNvPr id="4" name="Picture 3"/>
          <p:cNvPicPr>
            <a:picLocks noChangeAspect="1"/>
          </p:cNvPicPr>
          <p:nvPr/>
        </p:nvPicPr>
        <p:blipFill>
          <a:blip r:embed="rId2"/>
          <a:stretch>
            <a:fillRect/>
          </a:stretch>
        </p:blipFill>
        <p:spPr>
          <a:xfrm>
            <a:off x="0" y="6426200"/>
            <a:ext cx="9144000" cy="431800"/>
          </a:xfrm>
          <a:prstGeom prst="rect">
            <a:avLst/>
          </a:prstGeom>
        </p:spPr>
      </p:pic>
      <p:pic>
        <p:nvPicPr>
          <p:cNvPr id="2" name="Picture 1"/>
          <p:cNvPicPr>
            <a:picLocks noChangeAspect="1"/>
          </p:cNvPicPr>
          <p:nvPr/>
        </p:nvPicPr>
        <p:blipFill>
          <a:blip r:embed="rId3"/>
          <a:stretch>
            <a:fillRect/>
          </a:stretch>
        </p:blipFill>
        <p:spPr>
          <a:xfrm>
            <a:off x="0" y="6426200"/>
            <a:ext cx="9144000" cy="4318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1766" y="5456277"/>
            <a:ext cx="2679529" cy="9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2812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61879" y="1114386"/>
            <a:ext cx="8012545" cy="4985980"/>
          </a:xfrm>
          <a:prstGeom prst="rect">
            <a:avLst/>
          </a:prstGeom>
          <a:noFill/>
        </p:spPr>
        <p:txBody>
          <a:bodyPr wrap="square" rtlCol="0">
            <a:spAutoFit/>
          </a:bodyPr>
          <a:lstStyle/>
          <a:p>
            <a:r>
              <a:rPr lang="en-US" dirty="0">
                <a:solidFill>
                  <a:srgbClr val="2F2158"/>
                </a:solidFill>
              </a:rPr>
              <a:t>“It's a serious application by the State to deprive somebody of their liberty and I have to keep in mind number one the presumption of innocence and number two constitutional right to bail and that is the whole system and that's how it works”. </a:t>
            </a:r>
            <a:r>
              <a:rPr lang="en-US" b="1" dirty="0">
                <a:solidFill>
                  <a:srgbClr val="2F2158"/>
                </a:solidFill>
              </a:rPr>
              <a:t>(Judge 6). </a:t>
            </a:r>
            <a:endParaRPr lang="en-IE" dirty="0">
              <a:solidFill>
                <a:srgbClr val="2F2158"/>
              </a:solidFill>
            </a:endParaRPr>
          </a:p>
          <a:p>
            <a:r>
              <a:rPr lang="en-GB" dirty="0">
                <a:solidFill>
                  <a:srgbClr val="2F2158"/>
                </a:solidFill>
              </a:rPr>
              <a:t> </a:t>
            </a:r>
            <a:endParaRPr lang="en-IE" dirty="0">
              <a:solidFill>
                <a:srgbClr val="2F2158"/>
              </a:solidFill>
            </a:endParaRPr>
          </a:p>
          <a:p>
            <a:r>
              <a:rPr lang="en-GB" dirty="0">
                <a:solidFill>
                  <a:srgbClr val="2F2158"/>
                </a:solidFill>
              </a:rPr>
              <a:t>"There is obviously a constitutional presumption from what I’ve seen that’s taken very seriously by the judiciary." </a:t>
            </a:r>
            <a:r>
              <a:rPr lang="en-GB" b="1" dirty="0">
                <a:solidFill>
                  <a:srgbClr val="2F2158"/>
                </a:solidFill>
              </a:rPr>
              <a:t>(Prosecution Practitioner 2)</a:t>
            </a:r>
            <a:endParaRPr lang="en-IE" dirty="0">
              <a:solidFill>
                <a:srgbClr val="2F2158"/>
              </a:solidFill>
            </a:endParaRPr>
          </a:p>
          <a:p>
            <a:r>
              <a:rPr lang="en-GB" dirty="0">
                <a:solidFill>
                  <a:srgbClr val="2F2158"/>
                </a:solidFill>
              </a:rPr>
              <a:t> </a:t>
            </a:r>
            <a:endParaRPr lang="en-IE" dirty="0">
              <a:solidFill>
                <a:srgbClr val="2F2158"/>
              </a:solidFill>
            </a:endParaRPr>
          </a:p>
          <a:p>
            <a:r>
              <a:rPr lang="en-GB" dirty="0">
                <a:solidFill>
                  <a:srgbClr val="2F2158"/>
                </a:solidFill>
              </a:rPr>
              <a:t>"Certainly the first thing that always comes to my mind that there is a presumption in favour of the applicant for bail on the basis of </a:t>
            </a:r>
            <a:r>
              <a:rPr lang="en-GB" i="1" dirty="0">
                <a:solidFill>
                  <a:srgbClr val="2F2158"/>
                </a:solidFill>
              </a:rPr>
              <a:t>O’Callaghan</a:t>
            </a:r>
            <a:r>
              <a:rPr lang="en-GB" dirty="0">
                <a:solidFill>
                  <a:srgbClr val="2F2158"/>
                </a:solidFill>
              </a:rPr>
              <a:t>.  So, every applicant does have a constitutional advantage …. [to] get bail fixed..." </a:t>
            </a:r>
            <a:r>
              <a:rPr lang="en-GB" b="1" dirty="0">
                <a:solidFill>
                  <a:srgbClr val="2F2158"/>
                </a:solidFill>
              </a:rPr>
              <a:t>(Prosecution Practitioner 1)</a:t>
            </a:r>
            <a:endParaRPr lang="en-IE" dirty="0">
              <a:solidFill>
                <a:srgbClr val="2F2158"/>
              </a:solidFill>
            </a:endParaRPr>
          </a:p>
          <a:p>
            <a:r>
              <a:rPr lang="en-GB" b="1" dirty="0">
                <a:solidFill>
                  <a:srgbClr val="2F2158"/>
                </a:solidFill>
              </a:rPr>
              <a:t> </a:t>
            </a:r>
            <a:endParaRPr lang="en-IE" dirty="0">
              <a:solidFill>
                <a:srgbClr val="2F2158"/>
              </a:solidFill>
            </a:endParaRPr>
          </a:p>
          <a:p>
            <a:r>
              <a:rPr lang="en-US" dirty="0">
                <a:solidFill>
                  <a:srgbClr val="2F2158"/>
                </a:solidFill>
              </a:rPr>
              <a:t>“[the system]</a:t>
            </a:r>
            <a:r>
              <a:rPr lang="en-US" b="1" dirty="0">
                <a:solidFill>
                  <a:srgbClr val="2F2158"/>
                </a:solidFill>
              </a:rPr>
              <a:t> </a:t>
            </a:r>
            <a:r>
              <a:rPr lang="en-US" dirty="0">
                <a:solidFill>
                  <a:srgbClr val="2F2158"/>
                </a:solidFill>
              </a:rPr>
              <a:t>it is underpinned … by the presumption of innocence” </a:t>
            </a:r>
            <a:r>
              <a:rPr lang="en-US" b="1" dirty="0">
                <a:solidFill>
                  <a:srgbClr val="2F2158"/>
                </a:solidFill>
              </a:rPr>
              <a:t>(Prosecution Participant 4). </a:t>
            </a:r>
            <a:endParaRPr lang="en-IE" dirty="0">
              <a:solidFill>
                <a:srgbClr val="2F2158"/>
              </a:solidFill>
            </a:endParaRPr>
          </a:p>
          <a:p>
            <a:endParaRPr lang="en-US" sz="2400" dirty="0">
              <a:solidFill>
                <a:srgbClr val="2F2158"/>
              </a:solidFill>
            </a:endParaRPr>
          </a:p>
          <a:p>
            <a:endParaRPr lang="en-US" sz="2400" dirty="0">
              <a:solidFill>
                <a:srgbClr val="2F2158"/>
              </a:solidFill>
            </a:endParaRPr>
          </a:p>
        </p:txBody>
      </p:sp>
      <p:sp>
        <p:nvSpPr>
          <p:cNvPr id="8" name="TextBox 7"/>
          <p:cNvSpPr txBox="1"/>
          <p:nvPr/>
        </p:nvSpPr>
        <p:spPr>
          <a:xfrm>
            <a:off x="561879" y="421850"/>
            <a:ext cx="8012545" cy="523220"/>
          </a:xfrm>
          <a:prstGeom prst="rect">
            <a:avLst/>
          </a:prstGeom>
          <a:noFill/>
        </p:spPr>
        <p:txBody>
          <a:bodyPr wrap="square" rtlCol="0">
            <a:spAutoFit/>
          </a:bodyPr>
          <a:lstStyle/>
          <a:p>
            <a:r>
              <a:rPr lang="en-US" sz="2800" b="1" dirty="0">
                <a:solidFill>
                  <a:srgbClr val="75B701"/>
                </a:solidFill>
              </a:rPr>
              <a:t> </a:t>
            </a:r>
            <a:r>
              <a:rPr lang="en-US" sz="2800" b="1" dirty="0">
                <a:solidFill>
                  <a:srgbClr val="2F2158"/>
                </a:solidFill>
              </a:rPr>
              <a:t>Liberty and the presumption of innocence </a:t>
            </a:r>
          </a:p>
        </p:txBody>
      </p:sp>
      <p:pic>
        <p:nvPicPr>
          <p:cNvPr id="4" name="Picture 3"/>
          <p:cNvPicPr>
            <a:picLocks noChangeAspect="1"/>
          </p:cNvPicPr>
          <p:nvPr/>
        </p:nvPicPr>
        <p:blipFill>
          <a:blip r:embed="rId2"/>
          <a:stretch>
            <a:fillRect/>
          </a:stretch>
        </p:blipFill>
        <p:spPr>
          <a:xfrm>
            <a:off x="0" y="6426200"/>
            <a:ext cx="9144000" cy="431800"/>
          </a:xfrm>
          <a:prstGeom prst="rect">
            <a:avLst/>
          </a:prstGeom>
        </p:spPr>
      </p:pic>
      <p:pic>
        <p:nvPicPr>
          <p:cNvPr id="2" name="Picture 1"/>
          <p:cNvPicPr>
            <a:picLocks noChangeAspect="1"/>
          </p:cNvPicPr>
          <p:nvPr/>
        </p:nvPicPr>
        <p:blipFill>
          <a:blip r:embed="rId3"/>
          <a:stretch>
            <a:fillRect/>
          </a:stretch>
        </p:blipFill>
        <p:spPr>
          <a:xfrm>
            <a:off x="0" y="6426200"/>
            <a:ext cx="9144000" cy="4318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1766" y="5456277"/>
            <a:ext cx="2679529" cy="9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4787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61879" y="1114386"/>
            <a:ext cx="8012545" cy="4985980"/>
          </a:xfrm>
          <a:prstGeom prst="rect">
            <a:avLst/>
          </a:prstGeom>
          <a:noFill/>
        </p:spPr>
        <p:txBody>
          <a:bodyPr wrap="square" rtlCol="0">
            <a:spAutoFit/>
          </a:bodyPr>
          <a:lstStyle/>
          <a:p>
            <a:r>
              <a:rPr lang="en-US" dirty="0">
                <a:solidFill>
                  <a:srgbClr val="2F2158"/>
                </a:solidFill>
              </a:rPr>
              <a:t>“Well I mean I know you said it’s going to take an hour (the interview) but, in truth, I think it can all be done in 30 seconds because I mean the be all and end all of bail in Ireland is the O’Callaghan case. And it’s, you know, quoted in criminal courts across the country every day of the week again and again and again and it’s taken seriously”. </a:t>
            </a:r>
            <a:r>
              <a:rPr lang="en-US" b="1" dirty="0">
                <a:solidFill>
                  <a:srgbClr val="2F2158"/>
                </a:solidFill>
              </a:rPr>
              <a:t>(Judge 3). </a:t>
            </a:r>
          </a:p>
          <a:p>
            <a:endParaRPr lang="en-IE" dirty="0">
              <a:solidFill>
                <a:srgbClr val="2F2158"/>
              </a:solidFill>
            </a:endParaRPr>
          </a:p>
          <a:p>
            <a:r>
              <a:rPr lang="en-US" dirty="0">
                <a:solidFill>
                  <a:srgbClr val="2F2158"/>
                </a:solidFill>
              </a:rPr>
              <a:t>“… obviously there’s certain things that you are and you aren’t allowed to bring in, the 1997 Bail Act tells us what we’re allowed and the O’Callaghan case. So, it’s not random, they’re very specific, the factors that we have to rely on or not rely on” </a:t>
            </a:r>
            <a:r>
              <a:rPr lang="en-US" b="1" dirty="0">
                <a:solidFill>
                  <a:srgbClr val="2F2158"/>
                </a:solidFill>
              </a:rPr>
              <a:t>(Prosecution Practitioner 3)</a:t>
            </a:r>
            <a:endParaRPr lang="en-IE" dirty="0">
              <a:solidFill>
                <a:srgbClr val="2F2158"/>
              </a:solidFill>
            </a:endParaRPr>
          </a:p>
          <a:p>
            <a:endParaRPr lang="en-GB" dirty="0">
              <a:solidFill>
                <a:srgbClr val="2F2158"/>
              </a:solidFill>
            </a:endParaRPr>
          </a:p>
          <a:p>
            <a:r>
              <a:rPr lang="en-GB" dirty="0">
                <a:solidFill>
                  <a:srgbClr val="2F2158"/>
                </a:solidFill>
              </a:rPr>
              <a:t>"I think the simple fact of the matter is that, you know, it’s like, you know, plumbers debating conduit piping.   They may have their own individual opinions but at the end of the day you have to plumb in a toilet right and that’s the way it’s kind of regarded." </a:t>
            </a:r>
            <a:r>
              <a:rPr lang="en-GB" b="1" dirty="0">
                <a:solidFill>
                  <a:srgbClr val="2F2158"/>
                </a:solidFill>
              </a:rPr>
              <a:t>(Prosecution Practitioner 2)</a:t>
            </a:r>
            <a:endParaRPr lang="en-IE" dirty="0">
              <a:solidFill>
                <a:srgbClr val="2F2158"/>
              </a:solidFill>
            </a:endParaRPr>
          </a:p>
          <a:p>
            <a:endParaRPr lang="en-US" sz="2400" dirty="0">
              <a:solidFill>
                <a:srgbClr val="2F2158"/>
              </a:solidFill>
            </a:endParaRPr>
          </a:p>
          <a:p>
            <a:endParaRPr lang="en-US" sz="2400" dirty="0">
              <a:solidFill>
                <a:srgbClr val="2F2158"/>
              </a:solidFill>
            </a:endParaRPr>
          </a:p>
        </p:txBody>
      </p:sp>
      <p:sp>
        <p:nvSpPr>
          <p:cNvPr id="8" name="TextBox 7"/>
          <p:cNvSpPr txBox="1"/>
          <p:nvPr/>
        </p:nvSpPr>
        <p:spPr>
          <a:xfrm>
            <a:off x="561879" y="421850"/>
            <a:ext cx="8012545" cy="523220"/>
          </a:xfrm>
          <a:prstGeom prst="rect">
            <a:avLst/>
          </a:prstGeom>
          <a:noFill/>
        </p:spPr>
        <p:txBody>
          <a:bodyPr wrap="square" rtlCol="0">
            <a:spAutoFit/>
          </a:bodyPr>
          <a:lstStyle/>
          <a:p>
            <a:r>
              <a:rPr lang="en-US" sz="2800" b="1" dirty="0">
                <a:solidFill>
                  <a:srgbClr val="2F2158"/>
                </a:solidFill>
              </a:rPr>
              <a:t>The legal framework matters </a:t>
            </a:r>
          </a:p>
        </p:txBody>
      </p:sp>
      <p:pic>
        <p:nvPicPr>
          <p:cNvPr id="4" name="Picture 3"/>
          <p:cNvPicPr>
            <a:picLocks noChangeAspect="1"/>
          </p:cNvPicPr>
          <p:nvPr/>
        </p:nvPicPr>
        <p:blipFill>
          <a:blip r:embed="rId2"/>
          <a:stretch>
            <a:fillRect/>
          </a:stretch>
        </p:blipFill>
        <p:spPr>
          <a:xfrm>
            <a:off x="0" y="6426200"/>
            <a:ext cx="9144000" cy="431800"/>
          </a:xfrm>
          <a:prstGeom prst="rect">
            <a:avLst/>
          </a:prstGeom>
        </p:spPr>
      </p:pic>
      <p:pic>
        <p:nvPicPr>
          <p:cNvPr id="2" name="Picture 1"/>
          <p:cNvPicPr>
            <a:picLocks noChangeAspect="1"/>
          </p:cNvPicPr>
          <p:nvPr/>
        </p:nvPicPr>
        <p:blipFill>
          <a:blip r:embed="rId3"/>
          <a:stretch>
            <a:fillRect/>
          </a:stretch>
        </p:blipFill>
        <p:spPr>
          <a:xfrm>
            <a:off x="0" y="6426200"/>
            <a:ext cx="9144000" cy="4318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1766" y="5456277"/>
            <a:ext cx="2679529" cy="9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5019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61879" y="1114386"/>
            <a:ext cx="8012545" cy="4708981"/>
          </a:xfrm>
          <a:prstGeom prst="rect">
            <a:avLst/>
          </a:prstGeom>
          <a:noFill/>
        </p:spPr>
        <p:txBody>
          <a:bodyPr wrap="square" rtlCol="0">
            <a:spAutoFit/>
          </a:bodyPr>
          <a:lstStyle/>
          <a:p>
            <a:r>
              <a:rPr lang="en-GB" dirty="0">
                <a:solidFill>
                  <a:srgbClr val="2F2158"/>
                </a:solidFill>
              </a:rPr>
              <a:t>"The big thing is bench warrant history, whether or not they have previously demonstrated disregard to turn up in court. That would be the number one factor." </a:t>
            </a:r>
            <a:r>
              <a:rPr lang="en-GB" b="1" dirty="0">
                <a:solidFill>
                  <a:srgbClr val="2F2158"/>
                </a:solidFill>
              </a:rPr>
              <a:t>(Defence Practitioner 4)</a:t>
            </a:r>
            <a:endParaRPr lang="en-IE" dirty="0">
              <a:solidFill>
                <a:srgbClr val="2F2158"/>
              </a:solidFill>
            </a:endParaRPr>
          </a:p>
          <a:p>
            <a:r>
              <a:rPr lang="en-GB" b="1" dirty="0">
                <a:solidFill>
                  <a:srgbClr val="2F2158"/>
                </a:solidFill>
              </a:rPr>
              <a:t> </a:t>
            </a:r>
            <a:endParaRPr lang="en-IE" dirty="0">
              <a:solidFill>
                <a:srgbClr val="2F2158"/>
              </a:solidFill>
            </a:endParaRPr>
          </a:p>
          <a:p>
            <a:r>
              <a:rPr lang="en-GB" dirty="0">
                <a:solidFill>
                  <a:srgbClr val="2F2158"/>
                </a:solidFill>
              </a:rPr>
              <a:t>"Warrant history. Always warrant history. It's the first question asked: how many warrants? … But the first thing is always warrant history." </a:t>
            </a:r>
            <a:r>
              <a:rPr lang="en-GB" b="1" dirty="0">
                <a:solidFill>
                  <a:srgbClr val="2F2158"/>
                </a:solidFill>
              </a:rPr>
              <a:t>(Defence Practitioner 10)</a:t>
            </a:r>
            <a:endParaRPr lang="en-IE" dirty="0">
              <a:solidFill>
                <a:srgbClr val="2F2158"/>
              </a:solidFill>
            </a:endParaRPr>
          </a:p>
          <a:p>
            <a:r>
              <a:rPr lang="en-GB" dirty="0">
                <a:solidFill>
                  <a:srgbClr val="2F2158"/>
                </a:solidFill>
              </a:rPr>
              <a:t> </a:t>
            </a:r>
            <a:endParaRPr lang="en-IE" dirty="0">
              <a:solidFill>
                <a:srgbClr val="2F2158"/>
              </a:solidFill>
            </a:endParaRPr>
          </a:p>
          <a:p>
            <a:r>
              <a:rPr lang="en-US" dirty="0">
                <a:solidFill>
                  <a:srgbClr val="2F2158"/>
                </a:solidFill>
              </a:rPr>
              <a:t>“I think first and foremost would be warrant history, people who have failed to appear in the past and how many times that they have failed to appear, that would be significant”. </a:t>
            </a:r>
            <a:r>
              <a:rPr lang="en-US" b="1" dirty="0">
                <a:solidFill>
                  <a:srgbClr val="2F2158"/>
                </a:solidFill>
              </a:rPr>
              <a:t>(Judge 2)</a:t>
            </a:r>
            <a:endParaRPr lang="en-IE" dirty="0">
              <a:solidFill>
                <a:srgbClr val="2F2158"/>
              </a:solidFill>
            </a:endParaRPr>
          </a:p>
          <a:p>
            <a:r>
              <a:rPr lang="en-US" b="1" dirty="0">
                <a:solidFill>
                  <a:srgbClr val="2F2158"/>
                </a:solidFill>
              </a:rPr>
              <a:t> </a:t>
            </a:r>
            <a:endParaRPr lang="en-IE" dirty="0">
              <a:solidFill>
                <a:srgbClr val="2F2158"/>
              </a:solidFill>
            </a:endParaRPr>
          </a:p>
          <a:p>
            <a:r>
              <a:rPr lang="en-US" dirty="0">
                <a:solidFill>
                  <a:srgbClr val="2F2158"/>
                </a:solidFill>
              </a:rPr>
              <a:t>“And if it’s the case that, you know, that you don’t treat the courts with respect, if you don’t turn up for your court cases, it’s likely to have an impact if you’re charged in the future”. </a:t>
            </a:r>
            <a:r>
              <a:rPr lang="en-US" b="1" dirty="0">
                <a:solidFill>
                  <a:srgbClr val="2F2158"/>
                </a:solidFill>
              </a:rPr>
              <a:t>(Judge 3)</a:t>
            </a:r>
            <a:endParaRPr lang="en-IE" dirty="0">
              <a:solidFill>
                <a:srgbClr val="2F2158"/>
              </a:solidFill>
            </a:endParaRPr>
          </a:p>
          <a:p>
            <a:endParaRPr lang="en-US" sz="2400" dirty="0">
              <a:solidFill>
                <a:srgbClr val="2F2158"/>
              </a:solidFill>
            </a:endParaRPr>
          </a:p>
          <a:p>
            <a:endParaRPr lang="en-US" sz="2400" dirty="0">
              <a:solidFill>
                <a:srgbClr val="2F2158"/>
              </a:solidFill>
            </a:endParaRPr>
          </a:p>
        </p:txBody>
      </p:sp>
      <p:sp>
        <p:nvSpPr>
          <p:cNvPr id="8" name="TextBox 7"/>
          <p:cNvSpPr txBox="1"/>
          <p:nvPr/>
        </p:nvSpPr>
        <p:spPr>
          <a:xfrm>
            <a:off x="561879" y="421850"/>
            <a:ext cx="8012545" cy="523220"/>
          </a:xfrm>
          <a:prstGeom prst="rect">
            <a:avLst/>
          </a:prstGeom>
          <a:noFill/>
        </p:spPr>
        <p:txBody>
          <a:bodyPr wrap="square" rtlCol="0">
            <a:spAutoFit/>
          </a:bodyPr>
          <a:lstStyle/>
          <a:p>
            <a:r>
              <a:rPr lang="en-US" sz="2800" b="1" dirty="0">
                <a:solidFill>
                  <a:srgbClr val="2F2158"/>
                </a:solidFill>
              </a:rPr>
              <a:t>The legal framework matters </a:t>
            </a:r>
          </a:p>
        </p:txBody>
      </p:sp>
      <p:pic>
        <p:nvPicPr>
          <p:cNvPr id="4" name="Picture 3"/>
          <p:cNvPicPr>
            <a:picLocks noChangeAspect="1"/>
          </p:cNvPicPr>
          <p:nvPr/>
        </p:nvPicPr>
        <p:blipFill>
          <a:blip r:embed="rId2"/>
          <a:stretch>
            <a:fillRect/>
          </a:stretch>
        </p:blipFill>
        <p:spPr>
          <a:xfrm>
            <a:off x="0" y="6426200"/>
            <a:ext cx="9144000" cy="431800"/>
          </a:xfrm>
          <a:prstGeom prst="rect">
            <a:avLst/>
          </a:prstGeom>
        </p:spPr>
      </p:pic>
      <p:pic>
        <p:nvPicPr>
          <p:cNvPr id="2" name="Picture 1"/>
          <p:cNvPicPr>
            <a:picLocks noChangeAspect="1"/>
          </p:cNvPicPr>
          <p:nvPr/>
        </p:nvPicPr>
        <p:blipFill>
          <a:blip r:embed="rId3"/>
          <a:stretch>
            <a:fillRect/>
          </a:stretch>
        </p:blipFill>
        <p:spPr>
          <a:xfrm>
            <a:off x="0" y="6426200"/>
            <a:ext cx="9144000" cy="4318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1766" y="5456277"/>
            <a:ext cx="2679529" cy="9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9317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61878" y="1375957"/>
            <a:ext cx="8012545" cy="5170646"/>
          </a:xfrm>
          <a:prstGeom prst="rect">
            <a:avLst/>
          </a:prstGeom>
          <a:noFill/>
        </p:spPr>
        <p:txBody>
          <a:bodyPr wrap="square" rtlCol="0">
            <a:spAutoFit/>
          </a:bodyPr>
          <a:lstStyle/>
          <a:p>
            <a:r>
              <a:rPr lang="en-US" sz="2400" dirty="0">
                <a:solidFill>
                  <a:srgbClr val="2F2158"/>
                </a:solidFill>
              </a:rPr>
              <a:t>Detention vs gradations of liberty</a:t>
            </a:r>
          </a:p>
          <a:p>
            <a:endParaRPr lang="en-US" sz="2400" dirty="0">
              <a:solidFill>
                <a:srgbClr val="2F2158"/>
              </a:solidFill>
            </a:endParaRPr>
          </a:p>
          <a:p>
            <a:r>
              <a:rPr lang="en-GB" dirty="0">
                <a:solidFill>
                  <a:srgbClr val="2F2158"/>
                </a:solidFill>
              </a:rPr>
              <a:t> </a:t>
            </a:r>
            <a:endParaRPr lang="en-IE" dirty="0">
              <a:solidFill>
                <a:srgbClr val="2F2158"/>
              </a:solidFill>
            </a:endParaRPr>
          </a:p>
          <a:p>
            <a:r>
              <a:rPr lang="en-GB" dirty="0">
                <a:solidFill>
                  <a:srgbClr val="2F2158"/>
                </a:solidFill>
              </a:rPr>
              <a:t>"I have no difficulty saying that some of the conditions are just put there, sometimes there’s no real reason for them, you know."</a:t>
            </a:r>
            <a:r>
              <a:rPr lang="en-GB" b="1" dirty="0">
                <a:solidFill>
                  <a:srgbClr val="2F2158"/>
                </a:solidFill>
              </a:rPr>
              <a:t> (Prosecution Practitioner 1)</a:t>
            </a:r>
            <a:endParaRPr lang="en-IE" dirty="0">
              <a:solidFill>
                <a:srgbClr val="2F2158"/>
              </a:solidFill>
            </a:endParaRPr>
          </a:p>
          <a:p>
            <a:r>
              <a:rPr lang="en-GB" b="1" dirty="0">
                <a:solidFill>
                  <a:srgbClr val="2F2158"/>
                </a:solidFill>
              </a:rPr>
              <a:t> </a:t>
            </a:r>
            <a:endParaRPr lang="en-IE" dirty="0">
              <a:solidFill>
                <a:srgbClr val="2F2158"/>
              </a:solidFill>
            </a:endParaRPr>
          </a:p>
          <a:p>
            <a:r>
              <a:rPr lang="en-GB" dirty="0">
                <a:solidFill>
                  <a:srgbClr val="2F2158"/>
                </a:solidFill>
              </a:rPr>
              <a:t>"There is a kitchen sink approach sometimes, which there shouldn’t be." </a:t>
            </a:r>
            <a:r>
              <a:rPr lang="en-GB" b="1" dirty="0">
                <a:solidFill>
                  <a:srgbClr val="2F2158"/>
                </a:solidFill>
              </a:rPr>
              <a:t>(Prosecution Practitioner 3)</a:t>
            </a:r>
          </a:p>
          <a:p>
            <a:endParaRPr lang="en-GB" b="1" dirty="0">
              <a:solidFill>
                <a:srgbClr val="2F2158"/>
              </a:solidFill>
            </a:endParaRPr>
          </a:p>
          <a:p>
            <a:r>
              <a:rPr lang="en-GB" dirty="0">
                <a:solidFill>
                  <a:srgbClr val="2F2158"/>
                </a:solidFill>
              </a:rPr>
              <a:t>"You come with a very limited toolbox as an applicant representative. You only have so many rabbits in that box ... Your biggest one is money and after that there's maybe around eight conditions between, you know, stay away, staying in, staying at a certain place and all of those. So, [it’s] very rare that you'll come up with something surprising."</a:t>
            </a:r>
            <a:r>
              <a:rPr lang="en-GB" b="1" dirty="0">
                <a:solidFill>
                  <a:srgbClr val="2F2158"/>
                </a:solidFill>
              </a:rPr>
              <a:t> (Defence Practitioner 1) </a:t>
            </a:r>
            <a:endParaRPr lang="en-IE" dirty="0">
              <a:solidFill>
                <a:srgbClr val="2F2158"/>
              </a:solidFill>
            </a:endParaRPr>
          </a:p>
          <a:p>
            <a:endParaRPr lang="en-IE" dirty="0"/>
          </a:p>
          <a:p>
            <a:endParaRPr lang="en-US" sz="2400" dirty="0">
              <a:solidFill>
                <a:srgbClr val="2F2158"/>
              </a:solidFill>
            </a:endParaRPr>
          </a:p>
          <a:p>
            <a:endParaRPr lang="en-US" sz="2400" dirty="0">
              <a:solidFill>
                <a:srgbClr val="2F2158"/>
              </a:solidFill>
            </a:endParaRPr>
          </a:p>
        </p:txBody>
      </p:sp>
      <p:sp>
        <p:nvSpPr>
          <p:cNvPr id="8" name="TextBox 7"/>
          <p:cNvSpPr txBox="1"/>
          <p:nvPr/>
        </p:nvSpPr>
        <p:spPr>
          <a:xfrm>
            <a:off x="561879" y="421850"/>
            <a:ext cx="8012545" cy="954107"/>
          </a:xfrm>
          <a:prstGeom prst="rect">
            <a:avLst/>
          </a:prstGeom>
          <a:noFill/>
        </p:spPr>
        <p:txBody>
          <a:bodyPr wrap="square" rtlCol="0">
            <a:spAutoFit/>
          </a:bodyPr>
          <a:lstStyle/>
          <a:p>
            <a:r>
              <a:rPr lang="en-US" sz="2800" b="1" dirty="0">
                <a:solidFill>
                  <a:srgbClr val="2F2158"/>
                </a:solidFill>
              </a:rPr>
              <a:t>Conditions: not a binary decision between liberty and detention </a:t>
            </a:r>
          </a:p>
        </p:txBody>
      </p:sp>
      <p:pic>
        <p:nvPicPr>
          <p:cNvPr id="4" name="Picture 3"/>
          <p:cNvPicPr>
            <a:picLocks noChangeAspect="1"/>
          </p:cNvPicPr>
          <p:nvPr/>
        </p:nvPicPr>
        <p:blipFill>
          <a:blip r:embed="rId2"/>
          <a:stretch>
            <a:fillRect/>
          </a:stretch>
        </p:blipFill>
        <p:spPr>
          <a:xfrm>
            <a:off x="0" y="6426200"/>
            <a:ext cx="9144000" cy="431800"/>
          </a:xfrm>
          <a:prstGeom prst="rect">
            <a:avLst/>
          </a:prstGeom>
        </p:spPr>
      </p:pic>
      <p:pic>
        <p:nvPicPr>
          <p:cNvPr id="2" name="Picture 1"/>
          <p:cNvPicPr>
            <a:picLocks noChangeAspect="1"/>
          </p:cNvPicPr>
          <p:nvPr/>
        </p:nvPicPr>
        <p:blipFill>
          <a:blip r:embed="rId3"/>
          <a:stretch>
            <a:fillRect/>
          </a:stretch>
        </p:blipFill>
        <p:spPr>
          <a:xfrm>
            <a:off x="0" y="6426200"/>
            <a:ext cx="9144000" cy="4318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1766" y="5456277"/>
            <a:ext cx="2679529" cy="9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7306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61879" y="1114386"/>
            <a:ext cx="8012545" cy="3785652"/>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2F2158"/>
                </a:solidFill>
              </a:rPr>
              <a:t>Pre-trial detention must be a measure of last resort</a:t>
            </a:r>
          </a:p>
          <a:p>
            <a:endParaRPr lang="en-US" sz="2400" dirty="0">
              <a:solidFill>
                <a:srgbClr val="2F2158"/>
              </a:solidFill>
            </a:endParaRPr>
          </a:p>
          <a:p>
            <a:r>
              <a:rPr lang="en-US" sz="2400" dirty="0">
                <a:solidFill>
                  <a:srgbClr val="2F2158"/>
                </a:solidFill>
              </a:rPr>
              <a:t>“</a:t>
            </a:r>
            <a:r>
              <a:rPr lang="en-IE" sz="2400" dirty="0">
                <a:solidFill>
                  <a:srgbClr val="2F2158"/>
                </a:solidFill>
              </a:rPr>
              <a:t>The PTD-rates of the project countries suggest that the countries focusing on preventive aspects in PTD decisions in the tendency have higher pre-trial detainee rates than the others focussing primarily on securing the criminal investigation, the trial and punishment”.</a:t>
            </a:r>
          </a:p>
          <a:p>
            <a:pPr marL="342900" indent="-342900">
              <a:buFont typeface="Arial" panose="020B0604020202020204" pitchFamily="34" charset="0"/>
              <a:buChar char="•"/>
            </a:pPr>
            <a:endParaRPr lang="en-US" sz="2400" dirty="0">
              <a:solidFill>
                <a:srgbClr val="2F2158"/>
              </a:solidFill>
            </a:endParaRPr>
          </a:p>
          <a:p>
            <a:endParaRPr lang="en-US" sz="2400" dirty="0">
              <a:solidFill>
                <a:srgbClr val="2F2158"/>
              </a:solidFill>
            </a:endParaRPr>
          </a:p>
          <a:p>
            <a:endParaRPr lang="en-US" sz="2400" dirty="0">
              <a:solidFill>
                <a:srgbClr val="2F2158"/>
              </a:solidFill>
            </a:endParaRPr>
          </a:p>
        </p:txBody>
      </p:sp>
      <p:sp>
        <p:nvSpPr>
          <p:cNvPr id="8" name="TextBox 7"/>
          <p:cNvSpPr txBox="1"/>
          <p:nvPr/>
        </p:nvSpPr>
        <p:spPr>
          <a:xfrm>
            <a:off x="561879" y="421850"/>
            <a:ext cx="8012545" cy="523220"/>
          </a:xfrm>
          <a:prstGeom prst="rect">
            <a:avLst/>
          </a:prstGeom>
          <a:noFill/>
        </p:spPr>
        <p:txBody>
          <a:bodyPr wrap="square" rtlCol="0">
            <a:spAutoFit/>
          </a:bodyPr>
          <a:lstStyle/>
          <a:p>
            <a:r>
              <a:rPr lang="en-US" sz="2800" b="1" dirty="0">
                <a:solidFill>
                  <a:srgbClr val="75B701"/>
                </a:solidFill>
              </a:rPr>
              <a:t> </a:t>
            </a:r>
            <a:r>
              <a:rPr lang="en-US" sz="2800" b="1" dirty="0">
                <a:solidFill>
                  <a:srgbClr val="2F2158"/>
                </a:solidFill>
              </a:rPr>
              <a:t>The European Dimension </a:t>
            </a:r>
          </a:p>
        </p:txBody>
      </p:sp>
      <p:pic>
        <p:nvPicPr>
          <p:cNvPr id="4" name="Picture 3"/>
          <p:cNvPicPr>
            <a:picLocks noChangeAspect="1"/>
          </p:cNvPicPr>
          <p:nvPr/>
        </p:nvPicPr>
        <p:blipFill>
          <a:blip r:embed="rId2"/>
          <a:stretch>
            <a:fillRect/>
          </a:stretch>
        </p:blipFill>
        <p:spPr>
          <a:xfrm>
            <a:off x="0" y="6426200"/>
            <a:ext cx="9144000" cy="431800"/>
          </a:xfrm>
          <a:prstGeom prst="rect">
            <a:avLst/>
          </a:prstGeom>
        </p:spPr>
      </p:pic>
      <p:pic>
        <p:nvPicPr>
          <p:cNvPr id="2" name="Picture 1"/>
          <p:cNvPicPr>
            <a:picLocks noChangeAspect="1"/>
          </p:cNvPicPr>
          <p:nvPr/>
        </p:nvPicPr>
        <p:blipFill>
          <a:blip r:embed="rId3"/>
          <a:stretch>
            <a:fillRect/>
          </a:stretch>
        </p:blipFill>
        <p:spPr>
          <a:xfrm>
            <a:off x="0" y="6426200"/>
            <a:ext cx="9144000" cy="4318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1766" y="5456277"/>
            <a:ext cx="2679529" cy="9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7347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61879" y="1114386"/>
            <a:ext cx="8012545" cy="3785652"/>
          </a:xfrm>
          <a:prstGeom prst="rect">
            <a:avLst/>
          </a:prstGeom>
          <a:noFill/>
        </p:spPr>
        <p:txBody>
          <a:bodyPr wrap="square" rtlCol="0">
            <a:spAutoFit/>
          </a:bodyPr>
          <a:lstStyle/>
          <a:p>
            <a:pPr marL="342900" indent="-342900">
              <a:buFont typeface="Arial" panose="020B0604020202020204" pitchFamily="34" charset="0"/>
              <a:buChar char="•"/>
            </a:pPr>
            <a:r>
              <a:rPr lang="en-IE" sz="2400" dirty="0">
                <a:solidFill>
                  <a:srgbClr val="2F2158"/>
                </a:solidFill>
              </a:rPr>
              <a:t>2009/829/JHA </a:t>
            </a:r>
          </a:p>
          <a:p>
            <a:pPr marL="342900" indent="-342900">
              <a:buFont typeface="Arial" panose="020B0604020202020204" pitchFamily="34" charset="0"/>
              <a:buChar char="•"/>
            </a:pPr>
            <a:r>
              <a:rPr lang="en-US" sz="2400" dirty="0">
                <a:solidFill>
                  <a:srgbClr val="2F2158"/>
                </a:solidFill>
              </a:rPr>
              <a:t>Allows a person granted an alternative to PRD in one EU Member State to be supervised in another MS</a:t>
            </a:r>
          </a:p>
          <a:p>
            <a:pPr marL="342900" indent="-342900">
              <a:buFont typeface="Arial" panose="020B0604020202020204" pitchFamily="34" charset="0"/>
              <a:buChar char="•"/>
            </a:pPr>
            <a:r>
              <a:rPr lang="en-US" sz="2400" dirty="0">
                <a:solidFill>
                  <a:srgbClr val="2F2158"/>
                </a:solidFill>
              </a:rPr>
              <a:t>Avoids concern about high levels of foreign prisoners in PTD population</a:t>
            </a:r>
          </a:p>
          <a:p>
            <a:pPr marL="342900" indent="-342900">
              <a:buFont typeface="Arial" panose="020B0604020202020204" pitchFamily="34" charset="0"/>
              <a:buChar char="•"/>
            </a:pPr>
            <a:r>
              <a:rPr lang="en-US" sz="2400" dirty="0">
                <a:solidFill>
                  <a:srgbClr val="2F2158"/>
                </a:solidFill>
              </a:rPr>
              <a:t>Low awareness </a:t>
            </a:r>
          </a:p>
          <a:p>
            <a:pPr marL="342900" indent="-342900">
              <a:buFont typeface="Arial" panose="020B0604020202020204" pitchFamily="34" charset="0"/>
              <a:buChar char="•"/>
            </a:pPr>
            <a:r>
              <a:rPr lang="en-US" sz="2400" dirty="0">
                <a:solidFill>
                  <a:srgbClr val="2F2158"/>
                </a:solidFill>
              </a:rPr>
              <a:t>Feeling that EU nationals are more likely to get bail than non-EU nationals</a:t>
            </a:r>
          </a:p>
          <a:p>
            <a:endParaRPr lang="en-US" sz="2400" dirty="0">
              <a:solidFill>
                <a:srgbClr val="2F2158"/>
              </a:solidFill>
            </a:endParaRPr>
          </a:p>
          <a:p>
            <a:endParaRPr lang="en-US" sz="2400" dirty="0">
              <a:solidFill>
                <a:srgbClr val="2F2158"/>
              </a:solidFill>
            </a:endParaRPr>
          </a:p>
        </p:txBody>
      </p:sp>
      <p:sp>
        <p:nvSpPr>
          <p:cNvPr id="8" name="TextBox 7"/>
          <p:cNvSpPr txBox="1"/>
          <p:nvPr/>
        </p:nvSpPr>
        <p:spPr>
          <a:xfrm>
            <a:off x="561879" y="421850"/>
            <a:ext cx="8012545" cy="523220"/>
          </a:xfrm>
          <a:prstGeom prst="rect">
            <a:avLst/>
          </a:prstGeom>
          <a:noFill/>
        </p:spPr>
        <p:txBody>
          <a:bodyPr wrap="square" rtlCol="0">
            <a:spAutoFit/>
          </a:bodyPr>
          <a:lstStyle/>
          <a:p>
            <a:r>
              <a:rPr lang="en-US" sz="2800" b="1" dirty="0">
                <a:solidFill>
                  <a:srgbClr val="75B701"/>
                </a:solidFill>
              </a:rPr>
              <a:t> </a:t>
            </a:r>
            <a:r>
              <a:rPr lang="en-US" sz="2800" b="1" dirty="0">
                <a:solidFill>
                  <a:srgbClr val="2F2158"/>
                </a:solidFill>
              </a:rPr>
              <a:t>The European Supervision Order</a:t>
            </a:r>
          </a:p>
        </p:txBody>
      </p:sp>
      <p:pic>
        <p:nvPicPr>
          <p:cNvPr id="4" name="Picture 3"/>
          <p:cNvPicPr>
            <a:picLocks noChangeAspect="1"/>
          </p:cNvPicPr>
          <p:nvPr/>
        </p:nvPicPr>
        <p:blipFill>
          <a:blip r:embed="rId2"/>
          <a:stretch>
            <a:fillRect/>
          </a:stretch>
        </p:blipFill>
        <p:spPr>
          <a:xfrm>
            <a:off x="0" y="6426200"/>
            <a:ext cx="9144000" cy="431800"/>
          </a:xfrm>
          <a:prstGeom prst="rect">
            <a:avLst/>
          </a:prstGeom>
        </p:spPr>
      </p:pic>
      <p:pic>
        <p:nvPicPr>
          <p:cNvPr id="2" name="Picture 1"/>
          <p:cNvPicPr>
            <a:picLocks noChangeAspect="1"/>
          </p:cNvPicPr>
          <p:nvPr/>
        </p:nvPicPr>
        <p:blipFill>
          <a:blip r:embed="rId3"/>
          <a:stretch>
            <a:fillRect/>
          </a:stretch>
        </p:blipFill>
        <p:spPr>
          <a:xfrm>
            <a:off x="0" y="6426200"/>
            <a:ext cx="9144000" cy="4318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1766" y="5456277"/>
            <a:ext cx="2679529" cy="9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0037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61879" y="1114386"/>
            <a:ext cx="8012545" cy="2677656"/>
          </a:xfrm>
          <a:prstGeom prst="rect">
            <a:avLst/>
          </a:prstGeom>
          <a:noFill/>
        </p:spPr>
        <p:txBody>
          <a:bodyPr wrap="square" rtlCol="0">
            <a:spAutoFit/>
          </a:bodyPr>
          <a:lstStyle/>
          <a:p>
            <a:pPr marL="342900" indent="-342900">
              <a:buFont typeface="Arial" panose="020B0604020202020204" pitchFamily="34" charset="0"/>
              <a:buChar char="•"/>
            </a:pPr>
            <a:r>
              <a:rPr lang="en-IE" sz="2400" dirty="0">
                <a:solidFill>
                  <a:srgbClr val="2F2158"/>
                </a:solidFill>
              </a:rPr>
              <a:t>Increasing numbers on remand</a:t>
            </a:r>
          </a:p>
          <a:p>
            <a:pPr marL="342900" indent="-342900">
              <a:buFont typeface="Arial" panose="020B0604020202020204" pitchFamily="34" charset="0"/>
              <a:buChar char="•"/>
            </a:pPr>
            <a:r>
              <a:rPr lang="en-IE" sz="2400" dirty="0">
                <a:solidFill>
                  <a:srgbClr val="2F2158"/>
                </a:solidFill>
              </a:rPr>
              <a:t>Increased focus on the risk of offending while on bail ground (lessons from Europe)</a:t>
            </a:r>
          </a:p>
          <a:p>
            <a:pPr marL="342900" indent="-342900">
              <a:buFont typeface="Arial" panose="020B0604020202020204" pitchFamily="34" charset="0"/>
              <a:buChar char="•"/>
            </a:pPr>
            <a:r>
              <a:rPr lang="en-IE" sz="2400" dirty="0">
                <a:solidFill>
                  <a:srgbClr val="2F2158"/>
                </a:solidFill>
              </a:rPr>
              <a:t>Concerns about high levels of PTD in EU</a:t>
            </a:r>
          </a:p>
          <a:p>
            <a:pPr marL="342900" indent="-342900">
              <a:buFont typeface="Arial" panose="020B0604020202020204" pitchFamily="34" charset="0"/>
              <a:buChar char="•"/>
            </a:pPr>
            <a:r>
              <a:rPr lang="en-IE" sz="2400" dirty="0">
                <a:solidFill>
                  <a:srgbClr val="2F2158"/>
                </a:solidFill>
              </a:rPr>
              <a:t>Electronic monitoring – what is its purpose?</a:t>
            </a:r>
            <a:endParaRPr lang="en-US" sz="2400" dirty="0">
              <a:solidFill>
                <a:srgbClr val="2F2158"/>
              </a:solidFill>
            </a:endParaRPr>
          </a:p>
          <a:p>
            <a:endParaRPr lang="en-US" sz="2400" dirty="0">
              <a:solidFill>
                <a:srgbClr val="2F2158"/>
              </a:solidFill>
            </a:endParaRPr>
          </a:p>
          <a:p>
            <a:endParaRPr lang="en-US" sz="2400" dirty="0">
              <a:solidFill>
                <a:srgbClr val="2F2158"/>
              </a:solidFill>
            </a:endParaRPr>
          </a:p>
        </p:txBody>
      </p:sp>
      <p:sp>
        <p:nvSpPr>
          <p:cNvPr id="8" name="TextBox 7"/>
          <p:cNvSpPr txBox="1"/>
          <p:nvPr/>
        </p:nvSpPr>
        <p:spPr>
          <a:xfrm>
            <a:off x="561879" y="421850"/>
            <a:ext cx="8012545" cy="523220"/>
          </a:xfrm>
          <a:prstGeom prst="rect">
            <a:avLst/>
          </a:prstGeom>
          <a:noFill/>
        </p:spPr>
        <p:txBody>
          <a:bodyPr wrap="square" rtlCol="0">
            <a:spAutoFit/>
          </a:bodyPr>
          <a:lstStyle/>
          <a:p>
            <a:r>
              <a:rPr lang="en-US" sz="2800" b="1" dirty="0">
                <a:solidFill>
                  <a:srgbClr val="2F2158"/>
                </a:solidFill>
              </a:rPr>
              <a:t>Future Directions?</a:t>
            </a:r>
          </a:p>
        </p:txBody>
      </p:sp>
      <p:pic>
        <p:nvPicPr>
          <p:cNvPr id="4" name="Picture 3"/>
          <p:cNvPicPr>
            <a:picLocks noChangeAspect="1"/>
          </p:cNvPicPr>
          <p:nvPr/>
        </p:nvPicPr>
        <p:blipFill>
          <a:blip r:embed="rId2"/>
          <a:stretch>
            <a:fillRect/>
          </a:stretch>
        </p:blipFill>
        <p:spPr>
          <a:xfrm>
            <a:off x="0" y="6426200"/>
            <a:ext cx="9144000" cy="431800"/>
          </a:xfrm>
          <a:prstGeom prst="rect">
            <a:avLst/>
          </a:prstGeom>
        </p:spPr>
      </p:pic>
      <p:pic>
        <p:nvPicPr>
          <p:cNvPr id="2" name="Picture 1"/>
          <p:cNvPicPr>
            <a:picLocks noChangeAspect="1"/>
          </p:cNvPicPr>
          <p:nvPr/>
        </p:nvPicPr>
        <p:blipFill>
          <a:blip r:embed="rId3"/>
          <a:stretch>
            <a:fillRect/>
          </a:stretch>
        </p:blipFill>
        <p:spPr>
          <a:xfrm>
            <a:off x="0" y="6426200"/>
            <a:ext cx="9144000" cy="4318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1766" y="5456277"/>
            <a:ext cx="2679529" cy="9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0520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61879" y="1114386"/>
            <a:ext cx="8012545" cy="830997"/>
          </a:xfrm>
          <a:prstGeom prst="rect">
            <a:avLst/>
          </a:prstGeom>
          <a:noFill/>
        </p:spPr>
        <p:txBody>
          <a:bodyPr wrap="square" rtlCol="0">
            <a:spAutoFit/>
          </a:bodyPr>
          <a:lstStyle/>
          <a:p>
            <a:endParaRPr lang="en-US" sz="2400" dirty="0">
              <a:solidFill>
                <a:srgbClr val="2F2158"/>
              </a:solidFill>
            </a:endParaRPr>
          </a:p>
          <a:p>
            <a:endParaRPr lang="en-US" sz="2400" dirty="0">
              <a:solidFill>
                <a:srgbClr val="2F2158"/>
              </a:solidFill>
            </a:endParaRPr>
          </a:p>
        </p:txBody>
      </p:sp>
      <p:pic>
        <p:nvPicPr>
          <p:cNvPr id="4" name="Picture 3"/>
          <p:cNvPicPr>
            <a:picLocks noChangeAspect="1"/>
          </p:cNvPicPr>
          <p:nvPr/>
        </p:nvPicPr>
        <p:blipFill>
          <a:blip r:embed="rId2"/>
          <a:stretch>
            <a:fillRect/>
          </a:stretch>
        </p:blipFill>
        <p:spPr>
          <a:xfrm>
            <a:off x="0" y="6426200"/>
            <a:ext cx="9144000" cy="431800"/>
          </a:xfrm>
          <a:prstGeom prst="rect">
            <a:avLst/>
          </a:prstGeom>
        </p:spPr>
      </p:pic>
      <p:pic>
        <p:nvPicPr>
          <p:cNvPr id="2" name="Picture 1"/>
          <p:cNvPicPr>
            <a:picLocks noChangeAspect="1"/>
          </p:cNvPicPr>
          <p:nvPr/>
        </p:nvPicPr>
        <p:blipFill>
          <a:blip r:embed="rId3"/>
          <a:stretch>
            <a:fillRect/>
          </a:stretch>
        </p:blipFill>
        <p:spPr>
          <a:xfrm>
            <a:off x="0" y="6426200"/>
            <a:ext cx="9144000" cy="4318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1766" y="5456277"/>
            <a:ext cx="2679529" cy="9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a:extLst>
              <a:ext uri="{FF2B5EF4-FFF2-40B4-BE49-F238E27FC236}">
                <a16:creationId xmlns:a16="http://schemas.microsoft.com/office/drawing/2014/main" id="{C82A1DA5-BC23-6C4D-ACAD-579170D44EC0}"/>
              </a:ext>
            </a:extLst>
          </p:cNvPr>
          <p:cNvSpPr>
            <a:spLocks noGrp="1"/>
          </p:cNvSpPr>
          <p:nvPr>
            <p:ph type="ctrTitle"/>
          </p:nvPr>
        </p:nvSpPr>
        <p:spPr/>
        <p:txBody>
          <a:bodyPr/>
          <a:lstStyle/>
          <a:p>
            <a:r>
              <a:rPr lang="en-US" dirty="0"/>
              <a:t>Thank you!</a:t>
            </a:r>
          </a:p>
        </p:txBody>
      </p:sp>
      <p:sp>
        <p:nvSpPr>
          <p:cNvPr id="5" name="Subtitle 4">
            <a:extLst>
              <a:ext uri="{FF2B5EF4-FFF2-40B4-BE49-F238E27FC236}">
                <a16:creationId xmlns:a16="http://schemas.microsoft.com/office/drawing/2014/main" id="{266CB2AC-9835-F143-81AC-90DA5123279B}"/>
              </a:ext>
            </a:extLst>
          </p:cNvPr>
          <p:cNvSpPr>
            <a:spLocks noGrp="1"/>
          </p:cNvSpPr>
          <p:nvPr>
            <p:ph type="subTitle" idx="1"/>
          </p:nvPr>
        </p:nvSpPr>
        <p:spPr/>
        <p:txBody>
          <a:bodyPr/>
          <a:lstStyle/>
          <a:p>
            <a:r>
              <a:rPr lang="en-US" dirty="0">
                <a:hlinkClick r:id="rId5"/>
              </a:rPr>
              <a:t>mary.rogan@tcd.ie</a:t>
            </a:r>
            <a:r>
              <a:rPr lang="en-US" dirty="0"/>
              <a:t> </a:t>
            </a:r>
          </a:p>
        </p:txBody>
      </p:sp>
    </p:spTree>
    <p:extLst>
      <p:ext uri="{BB962C8B-B14F-4D97-AF65-F5344CB8AC3E}">
        <p14:creationId xmlns:p14="http://schemas.microsoft.com/office/powerpoint/2010/main" val="4200521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1098</TotalTime>
  <Words>1001</Words>
  <Application>Microsoft Office PowerPoint</Application>
  <PresentationFormat>On-screen Show (4:3)</PresentationFormat>
  <Paragraphs>130</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Persona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Lorraine Carter</dc:creator>
  <cp:lastModifiedBy>Windows User</cp:lastModifiedBy>
  <cp:revision>127</cp:revision>
  <dcterms:created xsi:type="dcterms:W3CDTF">2015-04-11T16:35:46Z</dcterms:created>
  <dcterms:modified xsi:type="dcterms:W3CDTF">2018-11-30T17:33:30Z</dcterms:modified>
</cp:coreProperties>
</file>