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257" r:id="rId3"/>
    <p:sldId id="259" r:id="rId4"/>
    <p:sldId id="258" r:id="rId5"/>
    <p:sldId id="277" r:id="rId6"/>
    <p:sldId id="260" r:id="rId7"/>
    <p:sldId id="261" r:id="rId8"/>
    <p:sldId id="262" r:id="rId9"/>
    <p:sldId id="263" r:id="rId10"/>
    <p:sldId id="280" r:id="rId11"/>
    <p:sldId id="279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707" autoAdjust="0"/>
  </p:normalViewPr>
  <p:slideViewPr>
    <p:cSldViewPr>
      <p:cViewPr varScale="1">
        <p:scale>
          <a:sx n="61" d="100"/>
          <a:sy n="61" d="100"/>
        </p:scale>
        <p:origin x="-308" y="-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Copy\Prasanth%20Analysis\Census%202011%20statistics%20tallaght%20west\Presentation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Tara\My%20Documents\Copy\Prasanth%20Analysis\Census%202011%20statistics%20tallaght%20west\Presentation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Tara\My%20Documents\Copy\Prasanth%20Analysis\Census%202011%20statistics%20tallaght%20west\Presentation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Tara\My%20Documents\Copy\Prasanth%20Analysis\Census%202011%20statistics%20tallaght%20west\Presentation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Tara\My%20Documents\Copy\Prasanth%20Analysis\Census%202011%20statistics%20tallaght%20west\Presentation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Tara\My%20Documents\Copy\Prasanth%20Analysis\Census%202011%20statistics%20tallaght%20west\Presentation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Tara\My%20Documents\Copy\Prasanth%20Analysis\Census%202011%20statistics%20tallaght%20west\Presentation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Tara\My%20Documents\Copy\Prasanth%20Analysis\Census%202011%20statistics%20tallaght%20west\Presentation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Tara\My%20Documents\Copy\Prasanth%20Analysis\Census%202011%20statistics%20tallaght%20west\Presentation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Tara\My%20Documents\Copy\Prasanth%20Analysis\Census%202011%20statistics%20tallaght%20west\Presentation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Tara\My%20Documents\Copy\Prasanth%20Analysis\Census%202011%20statistics%20tallaght%20west\Presentation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Tara\My%20Documents\Copy\Prasanth%20Analysis\Census%202011%20statistics%20tallaght%20west\Presentation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Sheet2!$A$149</c:f>
              <c:strCache>
                <c:ptCount val="1"/>
                <c:pt idx="0">
                  <c:v>0-14 years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Sheet2!$B$148:$C$148</c:f>
              <c:strCache>
                <c:ptCount val="2"/>
                <c:pt idx="0">
                  <c:v>Tallaght W</c:v>
                </c:pt>
                <c:pt idx="1">
                  <c:v>Ireland</c:v>
                </c:pt>
              </c:strCache>
            </c:strRef>
          </c:cat>
          <c:val>
            <c:numRef>
              <c:f>Sheet2!$B$149:$C$149</c:f>
              <c:numCache>
                <c:formatCode>0.0</c:formatCode>
                <c:ptCount val="2"/>
                <c:pt idx="0">
                  <c:v>32.273178071885368</c:v>
                </c:pt>
                <c:pt idx="1">
                  <c:v>21.349960725784022</c:v>
                </c:pt>
              </c:numCache>
            </c:numRef>
          </c:val>
        </c:ser>
        <c:ser>
          <c:idx val="1"/>
          <c:order val="1"/>
          <c:tx>
            <c:strRef>
              <c:f>Sheet2!$A$150</c:f>
              <c:strCache>
                <c:ptCount val="1"/>
                <c:pt idx="0">
                  <c:v>15-64 Years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Sheet2!$B$148:$C$148</c:f>
              <c:strCache>
                <c:ptCount val="2"/>
                <c:pt idx="0">
                  <c:v>Tallaght W</c:v>
                </c:pt>
                <c:pt idx="1">
                  <c:v>Ireland</c:v>
                </c:pt>
              </c:strCache>
            </c:strRef>
          </c:cat>
          <c:val>
            <c:numRef>
              <c:f>Sheet2!$B$150:$C$150</c:f>
              <c:numCache>
                <c:formatCode>0.0</c:formatCode>
                <c:ptCount val="2"/>
                <c:pt idx="0">
                  <c:v>65.329503094969397</c:v>
                </c:pt>
                <c:pt idx="1">
                  <c:v>66.981259965668841</c:v>
                </c:pt>
              </c:numCache>
            </c:numRef>
          </c:val>
        </c:ser>
        <c:ser>
          <c:idx val="2"/>
          <c:order val="2"/>
          <c:tx>
            <c:strRef>
              <c:f>Sheet2!$A$151</c:f>
              <c:strCache>
                <c:ptCount val="1"/>
                <c:pt idx="0">
                  <c:v>65+ Years</c:v>
                </c:pt>
              </c:strCache>
            </c:strRef>
          </c:tx>
          <c:invertIfNegative val="0"/>
          <c:dLbls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Sheet2!$B$148:$C$148</c:f>
              <c:strCache>
                <c:ptCount val="2"/>
                <c:pt idx="0">
                  <c:v>Tallaght W</c:v>
                </c:pt>
                <c:pt idx="1">
                  <c:v>Ireland</c:v>
                </c:pt>
              </c:strCache>
            </c:strRef>
          </c:cat>
          <c:val>
            <c:numRef>
              <c:f>Sheet2!$B$151:$C$151</c:f>
              <c:numCache>
                <c:formatCode>0.0</c:formatCode>
                <c:ptCount val="2"/>
                <c:pt idx="0">
                  <c:v>2.3973188331452411</c:v>
                </c:pt>
                <c:pt idx="1">
                  <c:v>11.668779308547133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6556032"/>
        <c:axId val="86570112"/>
      </c:barChart>
      <c:catAx>
        <c:axId val="8655603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86570112"/>
        <c:crosses val="autoZero"/>
        <c:auto val="1"/>
        <c:lblAlgn val="ctr"/>
        <c:lblOffset val="100"/>
        <c:noMultiLvlLbl val="0"/>
      </c:catAx>
      <c:valAx>
        <c:axId val="86570112"/>
        <c:scaling>
          <c:orientation val="minMax"/>
        </c:scaling>
        <c:delete val="0"/>
        <c:axPos val="l"/>
        <c:numFmt formatCode="0.0" sourceLinked="1"/>
        <c:majorTickMark val="out"/>
        <c:minorTickMark val="none"/>
        <c:tickLblPos val="nextTo"/>
        <c:crossAx val="86556032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81540184213084477"/>
          <c:y val="0.33970715182603128"/>
          <c:w val="0.17533889860989599"/>
          <c:h val="0.23640471652110281"/>
        </c:manualLayout>
      </c:layout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Sheet2!$A$19</c:f>
              <c:strCache>
                <c:ptCount val="1"/>
                <c:pt idx="0">
                  <c:v>White Irish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Sheet2!$B$18:$C$18</c:f>
              <c:strCache>
                <c:ptCount val="2"/>
                <c:pt idx="0">
                  <c:v>Tallaght W</c:v>
                </c:pt>
                <c:pt idx="1">
                  <c:v>Ireland</c:v>
                </c:pt>
              </c:strCache>
            </c:strRef>
          </c:cat>
          <c:val>
            <c:numRef>
              <c:f>Sheet2!$B$19:$C$19</c:f>
              <c:numCache>
                <c:formatCode>0.0</c:formatCode>
                <c:ptCount val="2"/>
                <c:pt idx="0">
                  <c:v>76.709138238114818</c:v>
                </c:pt>
                <c:pt idx="1">
                  <c:v>84.458733059891756</c:v>
                </c:pt>
              </c:numCache>
            </c:numRef>
          </c:val>
        </c:ser>
        <c:ser>
          <c:idx val="1"/>
          <c:order val="1"/>
          <c:tx>
            <c:strRef>
              <c:f>Sheet2!$A$20</c:f>
              <c:strCache>
                <c:ptCount val="1"/>
                <c:pt idx="0">
                  <c:v>White Irish Traveller</c:v>
                </c:pt>
              </c:strCache>
            </c:strRef>
          </c:tx>
          <c:invertIfNegative val="0"/>
          <c:cat>
            <c:strRef>
              <c:f>Sheet2!$B$18:$C$18</c:f>
              <c:strCache>
                <c:ptCount val="2"/>
                <c:pt idx="0">
                  <c:v>Tallaght W</c:v>
                </c:pt>
                <c:pt idx="1">
                  <c:v>Ireland</c:v>
                </c:pt>
              </c:strCache>
            </c:strRef>
          </c:cat>
          <c:val>
            <c:numRef>
              <c:f>Sheet2!$B$20:$C$20</c:f>
              <c:numCache>
                <c:formatCode>0.0</c:formatCode>
                <c:ptCount val="2"/>
                <c:pt idx="0">
                  <c:v>1.9557473626524182</c:v>
                </c:pt>
                <c:pt idx="1">
                  <c:v>0.65178272907251511</c:v>
                </c:pt>
              </c:numCache>
            </c:numRef>
          </c:val>
        </c:ser>
        <c:ser>
          <c:idx val="2"/>
          <c:order val="2"/>
          <c:tx>
            <c:strRef>
              <c:f>Sheet2!$A$21</c:f>
              <c:strCache>
                <c:ptCount val="1"/>
                <c:pt idx="0">
                  <c:v>Other White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Sheet2!$B$18:$C$18</c:f>
              <c:strCache>
                <c:ptCount val="2"/>
                <c:pt idx="0">
                  <c:v>Tallaght W</c:v>
                </c:pt>
                <c:pt idx="1">
                  <c:v>Ireland</c:v>
                </c:pt>
              </c:strCache>
            </c:strRef>
          </c:cat>
          <c:val>
            <c:numRef>
              <c:f>Sheet2!$B$21:$C$21</c:f>
              <c:numCache>
                <c:formatCode>0.0</c:formatCode>
                <c:ptCount val="2"/>
                <c:pt idx="0">
                  <c:v>6.6618714892451028</c:v>
                </c:pt>
                <c:pt idx="1">
                  <c:v>9.1259526204008097</c:v>
                </c:pt>
              </c:numCache>
            </c:numRef>
          </c:val>
        </c:ser>
        <c:ser>
          <c:idx val="3"/>
          <c:order val="3"/>
          <c:tx>
            <c:strRef>
              <c:f>Sheet2!$A$22</c:f>
              <c:strCache>
                <c:ptCount val="1"/>
                <c:pt idx="0">
                  <c:v>Black or Black Irish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Sheet2!$B$18:$C$18</c:f>
              <c:strCache>
                <c:ptCount val="2"/>
                <c:pt idx="0">
                  <c:v>Tallaght W</c:v>
                </c:pt>
                <c:pt idx="1">
                  <c:v>Ireland</c:v>
                </c:pt>
              </c:strCache>
            </c:strRef>
          </c:cat>
          <c:val>
            <c:numRef>
              <c:f>Sheet2!$B$22:$C$22</c:f>
              <c:numCache>
                <c:formatCode>0.0</c:formatCode>
                <c:ptCount val="2"/>
                <c:pt idx="0">
                  <c:v>8.2716810521989323</c:v>
                </c:pt>
                <c:pt idx="1">
                  <c:v>1.4380985401790518</c:v>
                </c:pt>
              </c:numCache>
            </c:numRef>
          </c:val>
        </c:ser>
        <c:ser>
          <c:idx val="4"/>
          <c:order val="4"/>
          <c:tx>
            <c:strRef>
              <c:f>Sheet2!$A$23</c:f>
              <c:strCache>
                <c:ptCount val="1"/>
                <c:pt idx="0">
                  <c:v>Asian or Asian Irish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Sheet2!$B$18:$C$18</c:f>
              <c:strCache>
                <c:ptCount val="2"/>
                <c:pt idx="0">
                  <c:v>Tallaght W</c:v>
                </c:pt>
                <c:pt idx="1">
                  <c:v>Ireland</c:v>
                </c:pt>
              </c:strCache>
            </c:strRef>
          </c:cat>
          <c:val>
            <c:numRef>
              <c:f>Sheet2!$B$23:$C$23</c:f>
              <c:numCache>
                <c:formatCode>0.0</c:formatCode>
                <c:ptCount val="2"/>
                <c:pt idx="0">
                  <c:v>2.9832853815591185</c:v>
                </c:pt>
                <c:pt idx="1">
                  <c:v>1.8714859916986371</c:v>
                </c:pt>
              </c:numCache>
            </c:numRef>
          </c:val>
        </c:ser>
        <c:ser>
          <c:idx val="5"/>
          <c:order val="5"/>
          <c:tx>
            <c:strRef>
              <c:f>Sheet2!$A$24</c:f>
              <c:strCache>
                <c:ptCount val="1"/>
                <c:pt idx="0">
                  <c:v>Other</c:v>
                </c:pt>
              </c:strCache>
            </c:strRef>
          </c:tx>
          <c:invertIfNegative val="0"/>
          <c:cat>
            <c:strRef>
              <c:f>Sheet2!$B$18:$C$18</c:f>
              <c:strCache>
                <c:ptCount val="2"/>
                <c:pt idx="0">
                  <c:v>Tallaght W</c:v>
                </c:pt>
                <c:pt idx="1">
                  <c:v>Ireland</c:v>
                </c:pt>
              </c:strCache>
            </c:strRef>
          </c:cat>
          <c:val>
            <c:numRef>
              <c:f>Sheet2!$B$24:$C$24</c:f>
              <c:numCache>
                <c:formatCode>0.0</c:formatCode>
                <c:ptCount val="2"/>
                <c:pt idx="0">
                  <c:v>1.1782435950130157</c:v>
                </c:pt>
                <c:pt idx="1">
                  <c:v>0.89992201589249377</c:v>
                </c:pt>
              </c:numCache>
            </c:numRef>
          </c:val>
        </c:ser>
        <c:ser>
          <c:idx val="6"/>
          <c:order val="6"/>
          <c:tx>
            <c:strRef>
              <c:f>Sheet2!$A$25</c:f>
              <c:strCache>
                <c:ptCount val="1"/>
                <c:pt idx="0">
                  <c:v>Not Stated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Sheet2!$B$18:$C$18</c:f>
              <c:strCache>
                <c:ptCount val="2"/>
                <c:pt idx="0">
                  <c:v>Tallaght W</c:v>
                </c:pt>
                <c:pt idx="1">
                  <c:v>Ireland</c:v>
                </c:pt>
              </c:strCache>
            </c:strRef>
          </c:cat>
          <c:val>
            <c:numRef>
              <c:f>Sheet2!$B$25:$C$25</c:f>
              <c:numCache>
                <c:formatCode>0.0</c:formatCode>
                <c:ptCount val="2"/>
                <c:pt idx="0">
                  <c:v>2.2400328812166048</c:v>
                </c:pt>
                <c:pt idx="1">
                  <c:v>1.5540250428647415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8369024"/>
        <c:axId val="88370560"/>
      </c:barChart>
      <c:catAx>
        <c:axId val="88369024"/>
        <c:scaling>
          <c:orientation val="minMax"/>
        </c:scaling>
        <c:delete val="0"/>
        <c:axPos val="b"/>
        <c:majorTickMark val="out"/>
        <c:minorTickMark val="none"/>
        <c:tickLblPos val="nextTo"/>
        <c:crossAx val="88370560"/>
        <c:crosses val="autoZero"/>
        <c:auto val="1"/>
        <c:lblAlgn val="ctr"/>
        <c:lblOffset val="100"/>
        <c:noMultiLvlLbl val="0"/>
      </c:catAx>
      <c:valAx>
        <c:axId val="88370560"/>
        <c:scaling>
          <c:orientation val="minMax"/>
        </c:scaling>
        <c:delete val="0"/>
        <c:axPos val="l"/>
        <c:numFmt formatCode="0.0" sourceLinked="1"/>
        <c:majorTickMark val="out"/>
        <c:minorTickMark val="none"/>
        <c:tickLblPos val="nextTo"/>
        <c:crossAx val="8836902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7865813648293958"/>
          <c:y val="0.26067292198367509"/>
          <c:w val="0.21979865364051715"/>
          <c:h val="0.54038687457232859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E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Sheet2!$B$37</c:f>
              <c:strCache>
                <c:ptCount val="1"/>
                <c:pt idx="0">
                  <c:v>Tallaght W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Sheet2!$A$38:$A$42</c:f>
              <c:strCache>
                <c:ptCount val="5"/>
                <c:pt idx="0">
                  <c:v>Single </c:v>
                </c:pt>
                <c:pt idx="1">
                  <c:v>Married</c:v>
                </c:pt>
                <c:pt idx="2">
                  <c:v>Separated</c:v>
                </c:pt>
                <c:pt idx="3">
                  <c:v>Divorced</c:v>
                </c:pt>
                <c:pt idx="4">
                  <c:v>Widowed</c:v>
                </c:pt>
              </c:strCache>
            </c:strRef>
          </c:cat>
          <c:val>
            <c:numRef>
              <c:f>Sheet2!$B$38:$B$42</c:f>
              <c:numCache>
                <c:formatCode>0.0</c:formatCode>
                <c:ptCount val="5"/>
                <c:pt idx="0">
                  <c:v>67.798638897438565</c:v>
                </c:pt>
                <c:pt idx="1">
                  <c:v>25.125679696316805</c:v>
                </c:pt>
                <c:pt idx="2">
                  <c:v>3.337779145720051</c:v>
                </c:pt>
                <c:pt idx="3">
                  <c:v>1.9595773058376931</c:v>
                </c:pt>
                <c:pt idx="4">
                  <c:v>1.7783249546869122</c:v>
                </c:pt>
              </c:numCache>
            </c:numRef>
          </c:val>
        </c:ser>
        <c:ser>
          <c:idx val="1"/>
          <c:order val="1"/>
          <c:tx>
            <c:strRef>
              <c:f>Sheet2!$C$37</c:f>
              <c:strCache>
                <c:ptCount val="1"/>
                <c:pt idx="0">
                  <c:v>Ireland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Sheet2!$A$38:$A$42</c:f>
              <c:strCache>
                <c:ptCount val="5"/>
                <c:pt idx="0">
                  <c:v>Single </c:v>
                </c:pt>
                <c:pt idx="1">
                  <c:v>Married</c:v>
                </c:pt>
                <c:pt idx="2">
                  <c:v>Separated</c:v>
                </c:pt>
                <c:pt idx="3">
                  <c:v>Divorced</c:v>
                </c:pt>
                <c:pt idx="4">
                  <c:v>Widowed</c:v>
                </c:pt>
              </c:strCache>
            </c:strRef>
          </c:cat>
          <c:val>
            <c:numRef>
              <c:f>Sheet2!$C$38:$C$42</c:f>
              <c:numCache>
                <c:formatCode>0.0</c:formatCode>
                <c:ptCount val="5"/>
                <c:pt idx="0">
                  <c:v>54.151886164927298</c:v>
                </c:pt>
                <c:pt idx="1">
                  <c:v>37.238669541254488</c:v>
                </c:pt>
                <c:pt idx="2">
                  <c:v>2.5324241127122051</c:v>
                </c:pt>
                <c:pt idx="3">
                  <c:v>1.9129289324126051</c:v>
                </c:pt>
                <c:pt idx="4">
                  <c:v>4.1640912486934019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9531904"/>
        <c:axId val="89533440"/>
      </c:barChart>
      <c:catAx>
        <c:axId val="89531904"/>
        <c:scaling>
          <c:orientation val="minMax"/>
        </c:scaling>
        <c:delete val="0"/>
        <c:axPos val="b"/>
        <c:majorTickMark val="out"/>
        <c:minorTickMark val="none"/>
        <c:tickLblPos val="nextTo"/>
        <c:crossAx val="89533440"/>
        <c:crosses val="autoZero"/>
        <c:auto val="1"/>
        <c:lblAlgn val="ctr"/>
        <c:lblOffset val="100"/>
        <c:noMultiLvlLbl val="0"/>
      </c:catAx>
      <c:valAx>
        <c:axId val="89533440"/>
        <c:scaling>
          <c:orientation val="minMax"/>
        </c:scaling>
        <c:delete val="0"/>
        <c:axPos val="l"/>
        <c:numFmt formatCode="0.0" sourceLinked="1"/>
        <c:majorTickMark val="out"/>
        <c:minorTickMark val="none"/>
        <c:tickLblPos val="nextTo"/>
        <c:crossAx val="89531904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E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Sheet2!$B$44</c:f>
              <c:strCache>
                <c:ptCount val="1"/>
                <c:pt idx="0">
                  <c:v>Tallaght W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Sheet2!$A$45:$A$49</c:f>
              <c:strCache>
                <c:ptCount val="5"/>
                <c:pt idx="0">
                  <c:v>2 Persons</c:v>
                </c:pt>
                <c:pt idx="1">
                  <c:v>3 Persons </c:v>
                </c:pt>
                <c:pt idx="2">
                  <c:v>4 Persons</c:v>
                </c:pt>
                <c:pt idx="3">
                  <c:v>5 Persons</c:v>
                </c:pt>
                <c:pt idx="4">
                  <c:v>6 or More Persons </c:v>
                </c:pt>
              </c:strCache>
            </c:strRef>
          </c:cat>
          <c:val>
            <c:numRef>
              <c:f>Sheet2!$B$45:$B$49</c:f>
              <c:numCache>
                <c:formatCode>0.0</c:formatCode>
                <c:ptCount val="5"/>
                <c:pt idx="0">
                  <c:v>32.058709926612593</c:v>
                </c:pt>
                <c:pt idx="1">
                  <c:v>27.62971546285566</c:v>
                </c:pt>
                <c:pt idx="2">
                  <c:v>21.604222994721265</c:v>
                </c:pt>
                <c:pt idx="3">
                  <c:v>11.033861207673491</c:v>
                </c:pt>
                <c:pt idx="4">
                  <c:v>7.6734904081369901</c:v>
                </c:pt>
              </c:numCache>
            </c:numRef>
          </c:val>
        </c:ser>
        <c:ser>
          <c:idx val="1"/>
          <c:order val="1"/>
          <c:tx>
            <c:strRef>
              <c:f>Sheet2!$C$44</c:f>
              <c:strCache>
                <c:ptCount val="1"/>
                <c:pt idx="0">
                  <c:v>Ireland</c:v>
                </c:pt>
              </c:strCache>
            </c:strRef>
          </c:tx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Sheet2!$A$45:$A$49</c:f>
              <c:strCache>
                <c:ptCount val="5"/>
                <c:pt idx="0">
                  <c:v>2 Persons</c:v>
                </c:pt>
                <c:pt idx="1">
                  <c:v>3 Persons </c:v>
                </c:pt>
                <c:pt idx="2">
                  <c:v>4 Persons</c:v>
                </c:pt>
                <c:pt idx="3">
                  <c:v>5 Persons</c:v>
                </c:pt>
                <c:pt idx="4">
                  <c:v>6 or More Persons </c:v>
                </c:pt>
              </c:strCache>
            </c:strRef>
          </c:cat>
          <c:val>
            <c:numRef>
              <c:f>Sheet2!$C$45:$C$49</c:f>
              <c:numCache>
                <c:formatCode>0.0</c:formatCode>
                <c:ptCount val="5"/>
                <c:pt idx="0">
                  <c:v>39.832514988848466</c:v>
                </c:pt>
                <c:pt idx="1">
                  <c:v>23.186370536206443</c:v>
                </c:pt>
                <c:pt idx="2">
                  <c:v>21.144919055978153</c:v>
                </c:pt>
                <c:pt idx="3">
                  <c:v>10.987101534077899</c:v>
                </c:pt>
                <c:pt idx="4">
                  <c:v>4.8490938848890357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9568768"/>
        <c:axId val="89570304"/>
      </c:barChart>
      <c:catAx>
        <c:axId val="89568768"/>
        <c:scaling>
          <c:orientation val="minMax"/>
        </c:scaling>
        <c:delete val="0"/>
        <c:axPos val="b"/>
        <c:majorTickMark val="out"/>
        <c:minorTickMark val="none"/>
        <c:tickLblPos val="nextTo"/>
        <c:crossAx val="89570304"/>
        <c:crosses val="autoZero"/>
        <c:auto val="1"/>
        <c:lblAlgn val="ctr"/>
        <c:lblOffset val="100"/>
        <c:noMultiLvlLbl val="0"/>
      </c:catAx>
      <c:valAx>
        <c:axId val="89570304"/>
        <c:scaling>
          <c:orientation val="minMax"/>
        </c:scaling>
        <c:delete val="0"/>
        <c:axPos val="l"/>
        <c:numFmt formatCode="0.0" sourceLinked="1"/>
        <c:majorTickMark val="out"/>
        <c:minorTickMark val="none"/>
        <c:tickLblPos val="nextTo"/>
        <c:crossAx val="8956876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E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Sheet2!$B$28</c:f>
              <c:strCache>
                <c:ptCount val="1"/>
                <c:pt idx="0">
                  <c:v>Tallaght W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Sheet2!$A$29:$A$34</c:f>
              <c:strCache>
                <c:ptCount val="6"/>
                <c:pt idx="0">
                  <c:v>No children</c:v>
                </c:pt>
                <c:pt idx="1">
                  <c:v>1 child</c:v>
                </c:pt>
                <c:pt idx="2">
                  <c:v>2 children</c:v>
                </c:pt>
                <c:pt idx="3">
                  <c:v>3 children</c:v>
                </c:pt>
                <c:pt idx="4">
                  <c:v>4 children </c:v>
                </c:pt>
                <c:pt idx="5">
                  <c:v>5 or more</c:v>
                </c:pt>
              </c:strCache>
            </c:strRef>
          </c:cat>
          <c:val>
            <c:numRef>
              <c:f>Sheet2!$B$29:$B$34</c:f>
              <c:numCache>
                <c:formatCode>0.0</c:formatCode>
                <c:ptCount val="6"/>
                <c:pt idx="0">
                  <c:v>15.012231234710955</c:v>
                </c:pt>
                <c:pt idx="1">
                  <c:v>32.148834813956491</c:v>
                </c:pt>
                <c:pt idx="2">
                  <c:v>28.209089738637832</c:v>
                </c:pt>
                <c:pt idx="3">
                  <c:v>14.793356508304361</c:v>
                </c:pt>
                <c:pt idx="4">
                  <c:v>6.0898673876657661</c:v>
                </c:pt>
                <c:pt idx="5">
                  <c:v>3.7466203167246048</c:v>
                </c:pt>
              </c:numCache>
            </c:numRef>
          </c:val>
        </c:ser>
        <c:ser>
          <c:idx val="1"/>
          <c:order val="1"/>
          <c:tx>
            <c:strRef>
              <c:f>Sheet2!$C$28</c:f>
              <c:strCache>
                <c:ptCount val="1"/>
                <c:pt idx="0">
                  <c:v>Ireland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Sheet2!$A$29:$A$34</c:f>
              <c:strCache>
                <c:ptCount val="6"/>
                <c:pt idx="0">
                  <c:v>No children</c:v>
                </c:pt>
                <c:pt idx="1">
                  <c:v>1 child</c:v>
                </c:pt>
                <c:pt idx="2">
                  <c:v>2 children</c:v>
                </c:pt>
                <c:pt idx="3">
                  <c:v>3 children</c:v>
                </c:pt>
                <c:pt idx="4">
                  <c:v>4 children </c:v>
                </c:pt>
                <c:pt idx="5">
                  <c:v>5 or more</c:v>
                </c:pt>
              </c:strCache>
            </c:strRef>
          </c:cat>
          <c:val>
            <c:numRef>
              <c:f>Sheet2!$C$29:$C$34</c:f>
              <c:numCache>
                <c:formatCode>0.0</c:formatCode>
                <c:ptCount val="6"/>
                <c:pt idx="0">
                  <c:v>29.252126423622595</c:v>
                </c:pt>
                <c:pt idx="1">
                  <c:v>28.798602454185428</c:v>
                </c:pt>
                <c:pt idx="2">
                  <c:v>24.249455143697901</c:v>
                </c:pt>
                <c:pt idx="3">
                  <c:v>12.251422562563071</c:v>
                </c:pt>
                <c:pt idx="4">
                  <c:v>4.0367703801697745</c:v>
                </c:pt>
                <c:pt idx="5">
                  <c:v>1.41162303576123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1198592"/>
        <c:axId val="91200128"/>
      </c:barChart>
      <c:catAx>
        <c:axId val="91198592"/>
        <c:scaling>
          <c:orientation val="minMax"/>
        </c:scaling>
        <c:delete val="0"/>
        <c:axPos val="b"/>
        <c:majorTickMark val="out"/>
        <c:minorTickMark val="none"/>
        <c:tickLblPos val="nextTo"/>
        <c:crossAx val="91200128"/>
        <c:crosses val="autoZero"/>
        <c:auto val="1"/>
        <c:lblAlgn val="ctr"/>
        <c:lblOffset val="100"/>
        <c:noMultiLvlLbl val="0"/>
      </c:catAx>
      <c:valAx>
        <c:axId val="91200128"/>
        <c:scaling>
          <c:orientation val="minMax"/>
        </c:scaling>
        <c:delete val="0"/>
        <c:axPos val="l"/>
        <c:numFmt formatCode="0.0" sourceLinked="1"/>
        <c:majorTickMark val="out"/>
        <c:minorTickMark val="none"/>
        <c:tickLblPos val="nextTo"/>
        <c:crossAx val="9119859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E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Sheet2!$A$52</c:f>
              <c:strCache>
                <c:ptCount val="1"/>
                <c:pt idx="0">
                  <c:v>Lone mothers with children 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Sheet2!$B$51:$C$51</c:f>
              <c:strCache>
                <c:ptCount val="2"/>
                <c:pt idx="0">
                  <c:v>Tallaght W</c:v>
                </c:pt>
                <c:pt idx="1">
                  <c:v>Ireland</c:v>
                </c:pt>
              </c:strCache>
            </c:strRef>
          </c:cat>
          <c:val>
            <c:numRef>
              <c:f>Sheet2!$B$52:$C$52</c:f>
              <c:numCache>
                <c:formatCode>General</c:formatCode>
                <c:ptCount val="2"/>
                <c:pt idx="0">
                  <c:v>36.1</c:v>
                </c:pt>
                <c:pt idx="1">
                  <c:v>15.8</c:v>
                </c:pt>
              </c:numCache>
            </c:numRef>
          </c:val>
        </c:ser>
        <c:ser>
          <c:idx val="1"/>
          <c:order val="1"/>
          <c:tx>
            <c:strRef>
              <c:f>Sheet2!$A$53</c:f>
              <c:strCache>
                <c:ptCount val="1"/>
                <c:pt idx="0">
                  <c:v>Lone fathers with children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Sheet2!$B$51:$C$51</c:f>
              <c:strCache>
                <c:ptCount val="2"/>
                <c:pt idx="0">
                  <c:v>Tallaght W</c:v>
                </c:pt>
                <c:pt idx="1">
                  <c:v>Ireland</c:v>
                </c:pt>
              </c:strCache>
            </c:strRef>
          </c:cat>
          <c:val>
            <c:numRef>
              <c:f>Sheet2!$B$53:$C$53</c:f>
              <c:numCache>
                <c:formatCode>General</c:formatCode>
                <c:ptCount val="2"/>
                <c:pt idx="0">
                  <c:v>3</c:v>
                </c:pt>
                <c:pt idx="1">
                  <c:v>2.5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92553984"/>
        <c:axId val="92555520"/>
      </c:barChart>
      <c:catAx>
        <c:axId val="92553984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92555520"/>
        <c:crosses val="autoZero"/>
        <c:auto val="1"/>
        <c:lblAlgn val="ctr"/>
        <c:lblOffset val="100"/>
        <c:noMultiLvlLbl val="0"/>
      </c:catAx>
      <c:valAx>
        <c:axId val="925555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92553984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E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Sheet2!$A$57</c:f>
              <c:strCache>
                <c:ptCount val="1"/>
                <c:pt idx="0">
                  <c:v>Lone mothers with children 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Sheet2!$B$56:$C$56</c:f>
              <c:strCache>
                <c:ptCount val="2"/>
                <c:pt idx="0">
                  <c:v>Tallaght W</c:v>
                </c:pt>
                <c:pt idx="1">
                  <c:v>Ireland</c:v>
                </c:pt>
              </c:strCache>
            </c:strRef>
          </c:cat>
          <c:val>
            <c:numRef>
              <c:f>Sheet2!$B$57:$C$57</c:f>
              <c:numCache>
                <c:formatCode>General</c:formatCode>
                <c:ptCount val="2"/>
                <c:pt idx="0">
                  <c:v>50.19</c:v>
                </c:pt>
                <c:pt idx="1">
                  <c:v>25.56</c:v>
                </c:pt>
              </c:numCache>
            </c:numRef>
          </c:val>
        </c:ser>
        <c:ser>
          <c:idx val="1"/>
          <c:order val="1"/>
          <c:tx>
            <c:strRef>
              <c:f>Sheet2!$A$58</c:f>
              <c:strCache>
                <c:ptCount val="1"/>
                <c:pt idx="0">
                  <c:v>Lone fathers with children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Sheet2!$B$56:$C$56</c:f>
              <c:strCache>
                <c:ptCount val="2"/>
                <c:pt idx="0">
                  <c:v>Tallaght W</c:v>
                </c:pt>
                <c:pt idx="1">
                  <c:v>Ireland</c:v>
                </c:pt>
              </c:strCache>
            </c:strRef>
          </c:cat>
          <c:val>
            <c:numRef>
              <c:f>Sheet2!$B$58:$C$58</c:f>
              <c:numCache>
                <c:formatCode>General</c:formatCode>
                <c:ptCount val="2"/>
                <c:pt idx="0">
                  <c:v>3.17</c:v>
                </c:pt>
                <c:pt idx="1">
                  <c:v>3.64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92598656"/>
        <c:axId val="92600192"/>
      </c:barChart>
      <c:catAx>
        <c:axId val="9259865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92600192"/>
        <c:crosses val="autoZero"/>
        <c:auto val="1"/>
        <c:lblAlgn val="ctr"/>
        <c:lblOffset val="100"/>
        <c:noMultiLvlLbl val="0"/>
      </c:catAx>
      <c:valAx>
        <c:axId val="926001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92598656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Sheet2!$A$62</c:f>
              <c:strCache>
                <c:ptCount val="1"/>
                <c:pt idx="0">
                  <c:v>Owner Occupier with Mortgage 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Sheet2!$B$61:$C$61</c:f>
              <c:strCache>
                <c:ptCount val="2"/>
                <c:pt idx="0">
                  <c:v>Tallaght W</c:v>
                </c:pt>
                <c:pt idx="1">
                  <c:v>Ireland</c:v>
                </c:pt>
              </c:strCache>
            </c:strRef>
          </c:cat>
          <c:val>
            <c:numRef>
              <c:f>Sheet2!$B$62:$C$62</c:f>
              <c:numCache>
                <c:formatCode>0.00</c:formatCode>
                <c:ptCount val="2"/>
                <c:pt idx="0">
                  <c:v>35.136889946975444</c:v>
                </c:pt>
                <c:pt idx="1">
                  <c:v>35.354987971441872</c:v>
                </c:pt>
              </c:numCache>
            </c:numRef>
          </c:val>
        </c:ser>
        <c:ser>
          <c:idx val="1"/>
          <c:order val="1"/>
          <c:tx>
            <c:strRef>
              <c:f>Sheet2!$A$63</c:f>
              <c:strCache>
                <c:ptCount val="1"/>
                <c:pt idx="0">
                  <c:v>Owner Occupier No Mortgage 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Sheet2!$B$61:$C$61</c:f>
              <c:strCache>
                <c:ptCount val="2"/>
                <c:pt idx="0">
                  <c:v>Tallaght W</c:v>
                </c:pt>
                <c:pt idx="1">
                  <c:v>Ireland</c:v>
                </c:pt>
              </c:strCache>
            </c:strRef>
          </c:cat>
          <c:val>
            <c:numRef>
              <c:f>Sheet2!$B$63:$C$63</c:f>
              <c:numCache>
                <c:formatCode>0.00</c:formatCode>
                <c:ptCount val="2"/>
                <c:pt idx="0">
                  <c:v>5.205064386971106</c:v>
                </c:pt>
                <c:pt idx="1">
                  <c:v>34.362389414868851</c:v>
                </c:pt>
              </c:numCache>
            </c:numRef>
          </c:val>
        </c:ser>
        <c:ser>
          <c:idx val="2"/>
          <c:order val="2"/>
          <c:tx>
            <c:strRef>
              <c:f>Sheet2!$A$64</c:f>
              <c:strCache>
                <c:ptCount val="1"/>
                <c:pt idx="0">
                  <c:v>Rented from Private Landlord 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Sheet2!$B$61:$C$61</c:f>
              <c:strCache>
                <c:ptCount val="2"/>
                <c:pt idx="0">
                  <c:v>Tallaght W</c:v>
                </c:pt>
                <c:pt idx="1">
                  <c:v>Ireland</c:v>
                </c:pt>
              </c:strCache>
            </c:strRef>
          </c:cat>
          <c:val>
            <c:numRef>
              <c:f>Sheet2!$B$64:$C$64</c:f>
              <c:numCache>
                <c:formatCode>0.00</c:formatCode>
                <c:ptCount val="2"/>
                <c:pt idx="0">
                  <c:v>14.673736608592144</c:v>
                </c:pt>
                <c:pt idx="1">
                  <c:v>18.514339690361634</c:v>
                </c:pt>
              </c:numCache>
            </c:numRef>
          </c:val>
        </c:ser>
        <c:ser>
          <c:idx val="3"/>
          <c:order val="3"/>
          <c:tx>
            <c:strRef>
              <c:f>Sheet2!$A$65</c:f>
              <c:strCache>
                <c:ptCount val="1"/>
                <c:pt idx="0">
                  <c:v>Rented from Local Authority 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Sheet2!$B$61:$C$61</c:f>
              <c:strCache>
                <c:ptCount val="2"/>
                <c:pt idx="0">
                  <c:v>Tallaght W</c:v>
                </c:pt>
                <c:pt idx="1">
                  <c:v>Ireland</c:v>
                </c:pt>
              </c:strCache>
            </c:strRef>
          </c:cat>
          <c:val>
            <c:numRef>
              <c:f>Sheet2!$B$65:$C$65</c:f>
              <c:numCache>
                <c:formatCode>0.00</c:formatCode>
                <c:ptCount val="2"/>
                <c:pt idx="0">
                  <c:v>39.043393572124209</c:v>
                </c:pt>
                <c:pt idx="1">
                  <c:v>7.8229886116715814</c:v>
                </c:pt>
              </c:numCache>
            </c:numRef>
          </c:val>
        </c:ser>
        <c:ser>
          <c:idx val="4"/>
          <c:order val="4"/>
          <c:tx>
            <c:strRef>
              <c:f>Sheet2!$A$66</c:f>
              <c:strCache>
                <c:ptCount val="1"/>
                <c:pt idx="0">
                  <c:v>Rented from Voluntary Body 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Sheet2!$B$61:$C$61</c:f>
              <c:strCache>
                <c:ptCount val="2"/>
                <c:pt idx="0">
                  <c:v>Tallaght W</c:v>
                </c:pt>
                <c:pt idx="1">
                  <c:v>Ireland</c:v>
                </c:pt>
              </c:strCache>
            </c:strRef>
          </c:cat>
          <c:val>
            <c:numRef>
              <c:f>Sheet2!$B$66:$C$66</c:f>
              <c:numCache>
                <c:formatCode>0.00</c:formatCode>
                <c:ptCount val="2"/>
                <c:pt idx="0">
                  <c:v>3.8091115680121206</c:v>
                </c:pt>
                <c:pt idx="1">
                  <c:v>0.90590078379636818</c:v>
                </c:pt>
              </c:numCache>
            </c:numRef>
          </c:val>
        </c:ser>
        <c:ser>
          <c:idx val="5"/>
          <c:order val="5"/>
          <c:tx>
            <c:strRef>
              <c:f>Sheet2!$A$67</c:f>
              <c:strCache>
                <c:ptCount val="1"/>
                <c:pt idx="0">
                  <c:v>Rented Free of Rent </c:v>
                </c:pt>
              </c:strCache>
            </c:strRef>
          </c:tx>
          <c:invertIfNegative val="0"/>
          <c:cat>
            <c:strRef>
              <c:f>Sheet2!$B$61:$C$61</c:f>
              <c:strCache>
                <c:ptCount val="2"/>
                <c:pt idx="0">
                  <c:v>Tallaght W</c:v>
                </c:pt>
                <c:pt idx="1">
                  <c:v>Ireland</c:v>
                </c:pt>
              </c:strCache>
            </c:strRef>
          </c:cat>
          <c:val>
            <c:numRef>
              <c:f>Sheet2!$B$67:$C$67</c:f>
              <c:numCache>
                <c:formatCode>0.00</c:formatCode>
                <c:ptCount val="2"/>
                <c:pt idx="0">
                  <c:v>0.20560545395519969</c:v>
                </c:pt>
                <c:pt idx="1">
                  <c:v>1.5421290547881421</c:v>
                </c:pt>
              </c:numCache>
            </c:numRef>
          </c:val>
        </c:ser>
        <c:ser>
          <c:idx val="6"/>
          <c:order val="6"/>
          <c:tx>
            <c:strRef>
              <c:f>Sheet2!$A$68</c:f>
              <c:strCache>
                <c:ptCount val="1"/>
                <c:pt idx="0">
                  <c:v>Not Stated 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Sheet2!$B$61:$C$61</c:f>
              <c:strCache>
                <c:ptCount val="2"/>
                <c:pt idx="0">
                  <c:v>Tallaght W</c:v>
                </c:pt>
                <c:pt idx="1">
                  <c:v>Ireland</c:v>
                </c:pt>
              </c:strCache>
            </c:strRef>
          </c:cat>
          <c:val>
            <c:numRef>
              <c:f>Sheet2!$B$68:$C$68</c:f>
              <c:numCache>
                <c:formatCode>0.00</c:formatCode>
                <c:ptCount val="2"/>
                <c:pt idx="0">
                  <c:v>1.9261984633697651</c:v>
                </c:pt>
                <c:pt idx="1">
                  <c:v>1.4972644730715505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92689920"/>
        <c:axId val="92691456"/>
      </c:barChart>
      <c:catAx>
        <c:axId val="92689920"/>
        <c:scaling>
          <c:orientation val="minMax"/>
        </c:scaling>
        <c:delete val="0"/>
        <c:axPos val="b"/>
        <c:majorTickMark val="out"/>
        <c:minorTickMark val="none"/>
        <c:tickLblPos val="nextTo"/>
        <c:crossAx val="92691456"/>
        <c:crosses val="autoZero"/>
        <c:auto val="1"/>
        <c:lblAlgn val="ctr"/>
        <c:lblOffset val="100"/>
        <c:noMultiLvlLbl val="0"/>
      </c:catAx>
      <c:valAx>
        <c:axId val="92691456"/>
        <c:scaling>
          <c:orientation val="minMax"/>
        </c:scaling>
        <c:delete val="0"/>
        <c:axPos val="l"/>
        <c:numFmt formatCode="0.00" sourceLinked="1"/>
        <c:majorTickMark val="out"/>
        <c:minorTickMark val="none"/>
        <c:tickLblPos val="nextTo"/>
        <c:crossAx val="92689920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Sheet2!$A$83</c:f>
              <c:strCache>
                <c:ptCount val="1"/>
                <c:pt idx="0">
                  <c:v>Professional Workers</c:v>
                </c:pt>
              </c:strCache>
            </c:strRef>
          </c:tx>
          <c:invertIfNegative val="0"/>
          <c:dLbls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Sheet2!$B$82:$C$82</c:f>
              <c:strCache>
                <c:ptCount val="2"/>
                <c:pt idx="0">
                  <c:v>Tallaght W</c:v>
                </c:pt>
                <c:pt idx="1">
                  <c:v>Ireland</c:v>
                </c:pt>
              </c:strCache>
            </c:strRef>
          </c:cat>
          <c:val>
            <c:numRef>
              <c:f>Sheet2!$B$83:$C$83</c:f>
              <c:numCache>
                <c:formatCode>0.00</c:formatCode>
                <c:ptCount val="2"/>
                <c:pt idx="0">
                  <c:v>2.0997913888033928</c:v>
                </c:pt>
                <c:pt idx="1">
                  <c:v>7.3365630309756309</c:v>
                </c:pt>
              </c:numCache>
            </c:numRef>
          </c:val>
        </c:ser>
        <c:ser>
          <c:idx val="1"/>
          <c:order val="1"/>
          <c:tx>
            <c:strRef>
              <c:f>Sheet2!$A$84</c:f>
              <c:strCache>
                <c:ptCount val="1"/>
                <c:pt idx="0">
                  <c:v>Managerial and Technical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Sheet2!$B$82:$C$82</c:f>
              <c:strCache>
                <c:ptCount val="2"/>
                <c:pt idx="0">
                  <c:v>Tallaght W</c:v>
                </c:pt>
                <c:pt idx="1">
                  <c:v>Ireland</c:v>
                </c:pt>
              </c:strCache>
            </c:strRef>
          </c:cat>
          <c:val>
            <c:numRef>
              <c:f>Sheet2!$B$84:$C$84</c:f>
              <c:numCache>
                <c:formatCode>0.00</c:formatCode>
                <c:ptCount val="2"/>
                <c:pt idx="0">
                  <c:v>14.31893574091173</c:v>
                </c:pt>
                <c:pt idx="1">
                  <c:v>27.279909647508465</c:v>
                </c:pt>
              </c:numCache>
            </c:numRef>
          </c:val>
        </c:ser>
        <c:ser>
          <c:idx val="2"/>
          <c:order val="2"/>
          <c:tx>
            <c:strRef>
              <c:f>Sheet2!$A$85</c:f>
              <c:strCache>
                <c:ptCount val="1"/>
                <c:pt idx="0">
                  <c:v>Non-Manual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Sheet2!$B$82:$C$82</c:f>
              <c:strCache>
                <c:ptCount val="2"/>
                <c:pt idx="0">
                  <c:v>Tallaght W</c:v>
                </c:pt>
                <c:pt idx="1">
                  <c:v>Ireland</c:v>
                </c:pt>
              </c:strCache>
            </c:strRef>
          </c:cat>
          <c:val>
            <c:numRef>
              <c:f>Sheet2!$B$85:$C$85</c:f>
              <c:numCache>
                <c:formatCode>0.00</c:formatCode>
                <c:ptCount val="2"/>
                <c:pt idx="0">
                  <c:v>16.517902944495745</c:v>
                </c:pt>
                <c:pt idx="1">
                  <c:v>17.46425436092002</c:v>
                </c:pt>
              </c:numCache>
            </c:numRef>
          </c:val>
        </c:ser>
        <c:ser>
          <c:idx val="3"/>
          <c:order val="3"/>
          <c:tx>
            <c:strRef>
              <c:f>Sheet2!$A$86</c:f>
              <c:strCache>
                <c:ptCount val="1"/>
                <c:pt idx="0">
                  <c:v>Skilled Manual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Sheet2!$B$82:$C$82</c:f>
              <c:strCache>
                <c:ptCount val="2"/>
                <c:pt idx="0">
                  <c:v>Tallaght W</c:v>
                </c:pt>
                <c:pt idx="1">
                  <c:v>Ireland</c:v>
                </c:pt>
              </c:strCache>
            </c:strRef>
          </c:cat>
          <c:val>
            <c:numRef>
              <c:f>Sheet2!$B$86:$C$86</c:f>
              <c:numCache>
                <c:formatCode>0.00</c:formatCode>
                <c:ptCount val="2"/>
                <c:pt idx="0">
                  <c:v>18.224410929858767</c:v>
                </c:pt>
                <c:pt idx="1">
                  <c:v>15.416960533118059</c:v>
                </c:pt>
              </c:numCache>
            </c:numRef>
          </c:val>
        </c:ser>
        <c:ser>
          <c:idx val="4"/>
          <c:order val="4"/>
          <c:tx>
            <c:strRef>
              <c:f>Sheet2!$A$87</c:f>
              <c:strCache>
                <c:ptCount val="1"/>
                <c:pt idx="0">
                  <c:v>Semi-Skilled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Sheet2!$B$82:$C$82</c:f>
              <c:strCache>
                <c:ptCount val="2"/>
                <c:pt idx="0">
                  <c:v>Tallaght W</c:v>
                </c:pt>
                <c:pt idx="1">
                  <c:v>Ireland</c:v>
                </c:pt>
              </c:strCache>
            </c:strRef>
          </c:cat>
          <c:val>
            <c:numRef>
              <c:f>Sheet2!$B$87:$C$87</c:f>
              <c:numCache>
                <c:formatCode>0.00</c:formatCode>
                <c:ptCount val="2"/>
                <c:pt idx="0">
                  <c:v>13.446872541978726</c:v>
                </c:pt>
                <c:pt idx="1">
                  <c:v>10.623849779829007</c:v>
                </c:pt>
              </c:numCache>
            </c:numRef>
          </c:val>
        </c:ser>
        <c:ser>
          <c:idx val="5"/>
          <c:order val="5"/>
          <c:tx>
            <c:strRef>
              <c:f>Sheet2!$A$88</c:f>
              <c:strCache>
                <c:ptCount val="1"/>
                <c:pt idx="0">
                  <c:v>Unskilled 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Sheet2!$B$82:$C$82</c:f>
              <c:strCache>
                <c:ptCount val="2"/>
                <c:pt idx="0">
                  <c:v>Tallaght W</c:v>
                </c:pt>
                <c:pt idx="1">
                  <c:v>Ireland</c:v>
                </c:pt>
              </c:strCache>
            </c:strRef>
          </c:cat>
          <c:val>
            <c:numRef>
              <c:f>Sheet2!$B$88:$C$88</c:f>
              <c:numCache>
                <c:formatCode>0.00</c:formatCode>
                <c:ptCount val="2"/>
                <c:pt idx="0">
                  <c:v>5.3828528436099994</c:v>
                </c:pt>
                <c:pt idx="1">
                  <c:v>3.7054198418046784</c:v>
                </c:pt>
              </c:numCache>
            </c:numRef>
          </c:val>
        </c:ser>
        <c:ser>
          <c:idx val="6"/>
          <c:order val="6"/>
          <c:tx>
            <c:strRef>
              <c:f>Sheet2!$A$89</c:f>
              <c:strCache>
                <c:ptCount val="1"/>
                <c:pt idx="0">
                  <c:v>All Others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Sheet2!$B$82:$C$82</c:f>
              <c:strCache>
                <c:ptCount val="2"/>
                <c:pt idx="0">
                  <c:v>Tallaght W</c:v>
                </c:pt>
                <c:pt idx="1">
                  <c:v>Ireland</c:v>
                </c:pt>
              </c:strCache>
            </c:strRef>
          </c:cat>
          <c:val>
            <c:numRef>
              <c:f>Sheet2!$B$89:$C$89</c:f>
              <c:numCache>
                <c:formatCode>0.00</c:formatCode>
                <c:ptCount val="2"/>
                <c:pt idx="0">
                  <c:v>30.009233610341642</c:v>
                </c:pt>
                <c:pt idx="1">
                  <c:v>18.173042805844144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93801472"/>
        <c:axId val="93807360"/>
      </c:barChart>
      <c:catAx>
        <c:axId val="93801472"/>
        <c:scaling>
          <c:orientation val="minMax"/>
        </c:scaling>
        <c:delete val="0"/>
        <c:axPos val="b"/>
        <c:majorTickMark val="out"/>
        <c:minorTickMark val="none"/>
        <c:tickLblPos val="nextTo"/>
        <c:crossAx val="93807360"/>
        <c:crosses val="autoZero"/>
        <c:auto val="1"/>
        <c:lblAlgn val="ctr"/>
        <c:lblOffset val="100"/>
        <c:noMultiLvlLbl val="0"/>
      </c:catAx>
      <c:valAx>
        <c:axId val="93807360"/>
        <c:scaling>
          <c:orientation val="minMax"/>
        </c:scaling>
        <c:delete val="0"/>
        <c:axPos val="l"/>
        <c:numFmt formatCode="0.00" sourceLinked="1"/>
        <c:majorTickMark val="out"/>
        <c:minorTickMark val="none"/>
        <c:tickLblPos val="nextTo"/>
        <c:crossAx val="93801472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Sheet2!$A$72</c:f>
              <c:strCache>
                <c:ptCount val="1"/>
                <c:pt idx="0">
                  <c:v>At work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Sheet2!$B$71:$C$71</c:f>
              <c:strCache>
                <c:ptCount val="2"/>
                <c:pt idx="0">
                  <c:v>Tallaght W</c:v>
                </c:pt>
                <c:pt idx="1">
                  <c:v>Ireland</c:v>
                </c:pt>
              </c:strCache>
            </c:strRef>
          </c:cat>
          <c:val>
            <c:numRef>
              <c:f>Sheet2!$B$72:$C$72</c:f>
              <c:numCache>
                <c:formatCode>General</c:formatCode>
                <c:ptCount val="2"/>
                <c:pt idx="0">
                  <c:v>44.6</c:v>
                </c:pt>
                <c:pt idx="1">
                  <c:v>50.1</c:v>
                </c:pt>
              </c:numCache>
            </c:numRef>
          </c:val>
        </c:ser>
        <c:ser>
          <c:idx val="1"/>
          <c:order val="1"/>
          <c:tx>
            <c:strRef>
              <c:f>Sheet2!$A$73</c:f>
              <c:strCache>
                <c:ptCount val="1"/>
                <c:pt idx="0">
                  <c:v>Looking For First Job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Sheet2!$B$71:$C$71</c:f>
              <c:strCache>
                <c:ptCount val="2"/>
                <c:pt idx="0">
                  <c:v>Tallaght W</c:v>
                </c:pt>
                <c:pt idx="1">
                  <c:v>Ireland</c:v>
                </c:pt>
              </c:strCache>
            </c:strRef>
          </c:cat>
          <c:val>
            <c:numRef>
              <c:f>Sheet2!$B$73:$C$73</c:f>
              <c:numCache>
                <c:formatCode>0.00</c:formatCode>
                <c:ptCount val="2"/>
                <c:pt idx="0">
                  <c:v>2.3328620480710978</c:v>
                </c:pt>
                <c:pt idx="1">
                  <c:v>0.946777503684191</c:v>
                </c:pt>
              </c:numCache>
            </c:numRef>
          </c:val>
        </c:ser>
        <c:ser>
          <c:idx val="2"/>
          <c:order val="2"/>
          <c:tx>
            <c:strRef>
              <c:f>Sheet2!$A$74</c:f>
              <c:strCache>
                <c:ptCount val="1"/>
                <c:pt idx="0">
                  <c:v>Unemployed having Lost or Given Up Previous Job 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Sheet2!$B$71:$C$71</c:f>
              <c:strCache>
                <c:ptCount val="2"/>
                <c:pt idx="0">
                  <c:v>Tallaght W</c:v>
                </c:pt>
                <c:pt idx="1">
                  <c:v>Ireland</c:v>
                </c:pt>
              </c:strCache>
            </c:strRef>
          </c:cat>
          <c:val>
            <c:numRef>
              <c:f>Sheet2!$B$74:$C$74</c:f>
              <c:numCache>
                <c:formatCode>0.00</c:formatCode>
                <c:ptCount val="2"/>
                <c:pt idx="0">
                  <c:v>21.086649161785498</c:v>
                </c:pt>
                <c:pt idx="1">
                  <c:v>10.826090113177681</c:v>
                </c:pt>
              </c:numCache>
            </c:numRef>
          </c:val>
        </c:ser>
        <c:ser>
          <c:idx val="3"/>
          <c:order val="3"/>
          <c:tx>
            <c:strRef>
              <c:f>Sheet2!$A$75</c:f>
              <c:strCache>
                <c:ptCount val="1"/>
                <c:pt idx="0">
                  <c:v>Student 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Sheet2!$B$71:$C$71</c:f>
              <c:strCache>
                <c:ptCount val="2"/>
                <c:pt idx="0">
                  <c:v>Tallaght W</c:v>
                </c:pt>
                <c:pt idx="1">
                  <c:v>Ireland</c:v>
                </c:pt>
              </c:strCache>
            </c:strRef>
          </c:cat>
          <c:val>
            <c:numRef>
              <c:f>Sheet2!$B$75:$C$75</c:f>
              <c:numCache>
                <c:formatCode>0.00</c:formatCode>
                <c:ptCount val="2"/>
                <c:pt idx="0">
                  <c:v>10.593819430418089</c:v>
                </c:pt>
                <c:pt idx="1">
                  <c:v>11.329351432747096</c:v>
                </c:pt>
              </c:numCache>
            </c:numRef>
          </c:val>
        </c:ser>
        <c:ser>
          <c:idx val="4"/>
          <c:order val="4"/>
          <c:tx>
            <c:strRef>
              <c:f>Sheet2!$A$76</c:f>
              <c:strCache>
                <c:ptCount val="1"/>
                <c:pt idx="0">
                  <c:v>Looking After Home/Family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Sheet2!$B$71:$C$71</c:f>
              <c:strCache>
                <c:ptCount val="2"/>
                <c:pt idx="0">
                  <c:v>Tallaght W</c:v>
                </c:pt>
                <c:pt idx="1">
                  <c:v>Ireland</c:v>
                </c:pt>
              </c:strCache>
            </c:strRef>
          </c:cat>
          <c:val>
            <c:numRef>
              <c:f>Sheet2!$B$76:$C$76</c:f>
              <c:numCache>
                <c:formatCode>0.00</c:formatCode>
                <c:ptCount val="2"/>
                <c:pt idx="0">
                  <c:v>11.856190668551807</c:v>
                </c:pt>
                <c:pt idx="1">
                  <c:v>9.4195022975274494</c:v>
                </c:pt>
              </c:numCache>
            </c:numRef>
          </c:val>
        </c:ser>
        <c:ser>
          <c:idx val="5"/>
          <c:order val="5"/>
          <c:tx>
            <c:strRef>
              <c:f>Sheet2!$A$77</c:f>
              <c:strCache>
                <c:ptCount val="1"/>
                <c:pt idx="0">
                  <c:v>Retired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Sheet2!$B$71:$C$71</c:f>
              <c:strCache>
                <c:ptCount val="2"/>
                <c:pt idx="0">
                  <c:v>Tallaght W</c:v>
                </c:pt>
                <c:pt idx="1">
                  <c:v>Ireland</c:v>
                </c:pt>
              </c:strCache>
            </c:strRef>
          </c:cat>
          <c:val>
            <c:numRef>
              <c:f>Sheet2!$B$77:$C$77</c:f>
              <c:numCache>
                <c:formatCode>0.00</c:formatCode>
                <c:ptCount val="2"/>
                <c:pt idx="0">
                  <c:v>3.2569177943849725</c:v>
                </c:pt>
                <c:pt idx="1">
                  <c:v>12.674891691158662</c:v>
                </c:pt>
              </c:numCache>
            </c:numRef>
          </c:val>
        </c:ser>
        <c:ser>
          <c:idx val="6"/>
          <c:order val="6"/>
          <c:tx>
            <c:strRef>
              <c:f>Sheet2!$A$78</c:f>
              <c:strCache>
                <c:ptCount val="1"/>
                <c:pt idx="0">
                  <c:v>Unable To Work due to Sickness or Disability</c:v>
                </c:pt>
              </c:strCache>
            </c:strRef>
          </c:tx>
          <c:invertIfNegative val="0"/>
          <c:cat>
            <c:strRef>
              <c:f>Sheet2!$B$71:$C$71</c:f>
              <c:strCache>
                <c:ptCount val="2"/>
                <c:pt idx="0">
                  <c:v>Tallaght W</c:v>
                </c:pt>
                <c:pt idx="1">
                  <c:v>Ireland</c:v>
                </c:pt>
              </c:strCache>
            </c:strRef>
          </c:cat>
          <c:val>
            <c:numRef>
              <c:f>Sheet2!$B$78:$C$78</c:f>
              <c:numCache>
                <c:formatCode>0.00</c:formatCode>
                <c:ptCount val="2"/>
                <c:pt idx="0">
                  <c:v>6.1199757624722277</c:v>
                </c:pt>
                <c:pt idx="1">
                  <c:v>4.3504490029822689</c:v>
                </c:pt>
              </c:numCache>
            </c:numRef>
          </c:val>
        </c:ser>
        <c:ser>
          <c:idx val="7"/>
          <c:order val="7"/>
          <c:tx>
            <c:strRef>
              <c:f>Sheet2!$A$79</c:f>
              <c:strCache>
                <c:ptCount val="1"/>
                <c:pt idx="0">
                  <c:v>Other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Sheet2!$B$71:$C$71</c:f>
              <c:strCache>
                <c:ptCount val="2"/>
                <c:pt idx="0">
                  <c:v>Tallaght W</c:v>
                </c:pt>
                <c:pt idx="1">
                  <c:v>Ireland</c:v>
                </c:pt>
              </c:strCache>
            </c:strRef>
          </c:cat>
          <c:val>
            <c:numRef>
              <c:f>Sheet2!$B$79:$C$79</c:f>
              <c:numCache>
                <c:formatCode>0.00</c:formatCode>
                <c:ptCount val="2"/>
                <c:pt idx="0">
                  <c:v>0.15653403352858003</c:v>
                </c:pt>
                <c:pt idx="1">
                  <c:v>0.36900103140720852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93951488"/>
        <c:axId val="93953024"/>
      </c:barChart>
      <c:catAx>
        <c:axId val="93951488"/>
        <c:scaling>
          <c:orientation val="minMax"/>
        </c:scaling>
        <c:delete val="0"/>
        <c:axPos val="b"/>
        <c:majorTickMark val="out"/>
        <c:minorTickMark val="none"/>
        <c:tickLblPos val="nextTo"/>
        <c:crossAx val="93953024"/>
        <c:crosses val="autoZero"/>
        <c:auto val="1"/>
        <c:lblAlgn val="ctr"/>
        <c:lblOffset val="100"/>
        <c:noMultiLvlLbl val="0"/>
      </c:catAx>
      <c:valAx>
        <c:axId val="9395302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9395148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7402850685330995"/>
          <c:y val="0.16422074153058697"/>
          <c:w val="0.31979865364051718"/>
          <c:h val="0.67717036131316144"/>
        </c:manualLayout>
      </c:layout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Sheet2!$A$107</c:f>
              <c:strCache>
                <c:ptCount val="1"/>
                <c:pt idx="0">
                  <c:v>No Formal Education </c:v>
                </c:pt>
              </c:strCache>
            </c:strRef>
          </c:tx>
          <c:invertIfNegative val="0"/>
          <c:cat>
            <c:strRef>
              <c:f>Sheet2!$B$106:$C$106</c:f>
              <c:strCache>
                <c:ptCount val="2"/>
                <c:pt idx="0">
                  <c:v>Tallaght W</c:v>
                </c:pt>
                <c:pt idx="1">
                  <c:v>Ireland</c:v>
                </c:pt>
              </c:strCache>
            </c:strRef>
          </c:cat>
          <c:val>
            <c:numRef>
              <c:f>Sheet2!$B$107:$C$107</c:f>
              <c:numCache>
                <c:formatCode>0.00</c:formatCode>
                <c:ptCount val="2"/>
                <c:pt idx="0">
                  <c:v>1.5352364510758985</c:v>
                </c:pt>
                <c:pt idx="1">
                  <c:v>1.4112582362518271</c:v>
                </c:pt>
              </c:numCache>
            </c:numRef>
          </c:val>
        </c:ser>
        <c:ser>
          <c:idx val="1"/>
          <c:order val="1"/>
          <c:tx>
            <c:strRef>
              <c:f>Sheet2!$A$108</c:f>
              <c:strCache>
                <c:ptCount val="1"/>
                <c:pt idx="0">
                  <c:v>Primary Education 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Sheet2!$B$106:$C$106</c:f>
              <c:strCache>
                <c:ptCount val="2"/>
                <c:pt idx="0">
                  <c:v>Tallaght W</c:v>
                </c:pt>
                <c:pt idx="1">
                  <c:v>Ireland</c:v>
                </c:pt>
              </c:strCache>
            </c:strRef>
          </c:cat>
          <c:val>
            <c:numRef>
              <c:f>Sheet2!$B$108:$C$108</c:f>
              <c:numCache>
                <c:formatCode>0.00</c:formatCode>
                <c:ptCount val="2"/>
                <c:pt idx="0">
                  <c:v>18.200875516369685</c:v>
                </c:pt>
                <c:pt idx="1">
                  <c:v>13.800911606164828</c:v>
                </c:pt>
              </c:numCache>
            </c:numRef>
          </c:val>
        </c:ser>
        <c:ser>
          <c:idx val="2"/>
          <c:order val="2"/>
          <c:tx>
            <c:strRef>
              <c:f>Sheet2!$A$109</c:f>
              <c:strCache>
                <c:ptCount val="1"/>
                <c:pt idx="0">
                  <c:v>Lower Secondary 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Sheet2!$B$106:$C$106</c:f>
              <c:strCache>
                <c:ptCount val="2"/>
                <c:pt idx="0">
                  <c:v>Tallaght W</c:v>
                </c:pt>
                <c:pt idx="1">
                  <c:v>Ireland</c:v>
                </c:pt>
              </c:strCache>
            </c:strRef>
          </c:cat>
          <c:val>
            <c:numRef>
              <c:f>Sheet2!$B$109:$C$109</c:f>
              <c:numCache>
                <c:formatCode>0.00</c:formatCode>
                <c:ptCount val="2"/>
                <c:pt idx="0">
                  <c:v>23.386152043899127</c:v>
                </c:pt>
                <c:pt idx="1">
                  <c:v>16.630286766395095</c:v>
                </c:pt>
              </c:numCache>
            </c:numRef>
          </c:val>
        </c:ser>
        <c:ser>
          <c:idx val="3"/>
          <c:order val="3"/>
          <c:tx>
            <c:strRef>
              <c:f>Sheet2!$A$110</c:f>
              <c:strCache>
                <c:ptCount val="1"/>
                <c:pt idx="0">
                  <c:v>Upper Secondary 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Sheet2!$B$106:$C$106</c:f>
              <c:strCache>
                <c:ptCount val="2"/>
                <c:pt idx="0">
                  <c:v>Tallaght W</c:v>
                </c:pt>
                <c:pt idx="1">
                  <c:v>Ireland</c:v>
                </c:pt>
              </c:strCache>
            </c:strRef>
          </c:cat>
          <c:val>
            <c:numRef>
              <c:f>Sheet2!$B$110:$C$110</c:f>
              <c:numCache>
                <c:formatCode>0.00</c:formatCode>
                <c:ptCount val="2"/>
                <c:pt idx="0">
                  <c:v>22.566126148344527</c:v>
                </c:pt>
                <c:pt idx="1">
                  <c:v>20.026635680491694</c:v>
                </c:pt>
              </c:numCache>
            </c:numRef>
          </c:val>
        </c:ser>
        <c:ser>
          <c:idx val="4"/>
          <c:order val="4"/>
          <c:tx>
            <c:strRef>
              <c:f>Sheet2!$A$111</c:f>
              <c:strCache>
                <c:ptCount val="1"/>
                <c:pt idx="0">
                  <c:v>Technical or Vocational qualification 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Sheet2!$B$106:$C$106</c:f>
              <c:strCache>
                <c:ptCount val="2"/>
                <c:pt idx="0">
                  <c:v>Tallaght W</c:v>
                </c:pt>
                <c:pt idx="1">
                  <c:v>Ireland</c:v>
                </c:pt>
              </c:strCache>
            </c:strRef>
          </c:cat>
          <c:val>
            <c:numRef>
              <c:f>Sheet2!$B$111:$C$111</c:f>
              <c:numCache>
                <c:formatCode>0.00</c:formatCode>
                <c:ptCount val="2"/>
                <c:pt idx="0">
                  <c:v>9.4827054688945047</c:v>
                </c:pt>
                <c:pt idx="1">
                  <c:v>8.6132132951999179</c:v>
                </c:pt>
              </c:numCache>
            </c:numRef>
          </c:val>
        </c:ser>
        <c:ser>
          <c:idx val="5"/>
          <c:order val="5"/>
          <c:tx>
            <c:strRef>
              <c:f>Sheet2!$A$112</c:f>
              <c:strCache>
                <c:ptCount val="1"/>
                <c:pt idx="0">
                  <c:v>Advanced Certificate/Completed Apprenticeship 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Sheet2!$B$106:$C$106</c:f>
              <c:strCache>
                <c:ptCount val="2"/>
                <c:pt idx="0">
                  <c:v>Tallaght W</c:v>
                </c:pt>
                <c:pt idx="1">
                  <c:v>Ireland</c:v>
                </c:pt>
              </c:strCache>
            </c:strRef>
          </c:cat>
          <c:val>
            <c:numRef>
              <c:f>Sheet2!$B$112:$C$112</c:f>
              <c:numCache>
                <c:formatCode>0.00</c:formatCode>
                <c:ptCount val="2"/>
                <c:pt idx="0">
                  <c:v>5.0681299710216434</c:v>
                </c:pt>
                <c:pt idx="1">
                  <c:v>5.7241742106682558</c:v>
                </c:pt>
              </c:numCache>
            </c:numRef>
          </c:val>
        </c:ser>
        <c:ser>
          <c:idx val="6"/>
          <c:order val="6"/>
          <c:tx>
            <c:strRef>
              <c:f>Sheet2!$A$113</c:f>
              <c:strCache>
                <c:ptCount val="1"/>
                <c:pt idx="0">
                  <c:v>Higher Certificate 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Sheet2!$B$106:$C$106</c:f>
              <c:strCache>
                <c:ptCount val="2"/>
                <c:pt idx="0">
                  <c:v>Tallaght W</c:v>
                </c:pt>
                <c:pt idx="1">
                  <c:v>Ireland</c:v>
                </c:pt>
              </c:strCache>
            </c:strRef>
          </c:cat>
          <c:val>
            <c:numRef>
              <c:f>Sheet2!$B$113:$C$113</c:f>
              <c:numCache>
                <c:formatCode>0.00</c:formatCode>
                <c:ptCount val="2"/>
                <c:pt idx="0">
                  <c:v>3.2369443245576175</c:v>
                </c:pt>
                <c:pt idx="1">
                  <c:v>4.4988330242484578</c:v>
                </c:pt>
              </c:numCache>
            </c:numRef>
          </c:val>
        </c:ser>
        <c:ser>
          <c:idx val="7"/>
          <c:order val="7"/>
          <c:tx>
            <c:strRef>
              <c:f>Sheet2!$A$114</c:f>
              <c:strCache>
                <c:ptCount val="1"/>
                <c:pt idx="0">
                  <c:v>Ordinary Bachelor Degree or National Diploma 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Sheet2!$B$106:$C$106</c:f>
              <c:strCache>
                <c:ptCount val="2"/>
                <c:pt idx="0">
                  <c:v>Tallaght W</c:v>
                </c:pt>
                <c:pt idx="1">
                  <c:v>Ireland</c:v>
                </c:pt>
              </c:strCache>
            </c:strRef>
          </c:cat>
          <c:val>
            <c:numRef>
              <c:f>Sheet2!$B$114:$C$114</c:f>
              <c:numCache>
                <c:formatCode>0.00</c:formatCode>
                <c:ptCount val="2"/>
                <c:pt idx="0">
                  <c:v>4.5748813120414331</c:v>
                </c:pt>
                <c:pt idx="1">
                  <c:v>7.3906355606311323</c:v>
                </c:pt>
              </c:numCache>
            </c:numRef>
          </c:val>
        </c:ser>
        <c:ser>
          <c:idx val="8"/>
          <c:order val="8"/>
          <c:tx>
            <c:strRef>
              <c:f>Sheet2!$A$115</c:f>
              <c:strCache>
                <c:ptCount val="1"/>
                <c:pt idx="0">
                  <c:v>Honours Bachelor Degree, Professional Qualification or both 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Sheet2!$B$106:$C$106</c:f>
              <c:strCache>
                <c:ptCount val="2"/>
                <c:pt idx="0">
                  <c:v>Tallaght W</c:v>
                </c:pt>
                <c:pt idx="1">
                  <c:v>Ireland</c:v>
                </c:pt>
              </c:strCache>
            </c:strRef>
          </c:cat>
          <c:val>
            <c:numRef>
              <c:f>Sheet2!$B$115:$C$115</c:f>
              <c:numCache>
                <c:formatCode>0.00</c:formatCode>
                <c:ptCount val="2"/>
                <c:pt idx="0">
                  <c:v>4.038473395400457</c:v>
                </c:pt>
                <c:pt idx="1">
                  <c:v>9.0328584413465673</c:v>
                </c:pt>
              </c:numCache>
            </c:numRef>
          </c:val>
        </c:ser>
        <c:ser>
          <c:idx val="9"/>
          <c:order val="9"/>
          <c:tx>
            <c:strRef>
              <c:f>Sheet2!$A$116</c:f>
              <c:strCache>
                <c:ptCount val="1"/>
                <c:pt idx="0">
                  <c:v>Postgraduate Diploma or Degree 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Sheet2!$B$106:$C$106</c:f>
              <c:strCache>
                <c:ptCount val="2"/>
                <c:pt idx="0">
                  <c:v>Tallaght W</c:v>
                </c:pt>
                <c:pt idx="1">
                  <c:v>Ireland</c:v>
                </c:pt>
              </c:strCache>
            </c:strRef>
          </c:cat>
          <c:val>
            <c:numRef>
              <c:f>Sheet2!$B$116:$C$116</c:f>
              <c:numCache>
                <c:formatCode>0.00</c:formatCode>
                <c:ptCount val="2"/>
                <c:pt idx="0">
                  <c:v>2.8670078303224606</c:v>
                </c:pt>
                <c:pt idx="1">
                  <c:v>7.4827617205317818</c:v>
                </c:pt>
              </c:numCache>
            </c:numRef>
          </c:val>
        </c:ser>
        <c:ser>
          <c:idx val="10"/>
          <c:order val="10"/>
          <c:tx>
            <c:strRef>
              <c:f>Sheet2!$A$117</c:f>
              <c:strCache>
                <c:ptCount val="1"/>
                <c:pt idx="0">
                  <c:v>Doctorate(Ph.D) or higher </c:v>
                </c:pt>
              </c:strCache>
            </c:strRef>
          </c:tx>
          <c:invertIfNegative val="0"/>
          <c:cat>
            <c:strRef>
              <c:f>Sheet2!$B$106:$C$106</c:f>
              <c:strCache>
                <c:ptCount val="2"/>
                <c:pt idx="0">
                  <c:v>Tallaght W</c:v>
                </c:pt>
                <c:pt idx="1">
                  <c:v>Ireland</c:v>
                </c:pt>
              </c:strCache>
            </c:strRef>
          </c:cat>
          <c:val>
            <c:numRef>
              <c:f>Sheet2!$B$117:$C$117</c:f>
              <c:numCache>
                <c:formatCode>0.00</c:formatCode>
                <c:ptCount val="2"/>
                <c:pt idx="0">
                  <c:v>0.20346507182933604</c:v>
                </c:pt>
                <c:pt idx="1">
                  <c:v>0.73148237550316464</c:v>
                </c:pt>
              </c:numCache>
            </c:numRef>
          </c:val>
        </c:ser>
        <c:ser>
          <c:idx val="11"/>
          <c:order val="11"/>
          <c:tx>
            <c:strRef>
              <c:f>Sheet2!$A$118</c:f>
              <c:strCache>
                <c:ptCount val="1"/>
                <c:pt idx="0">
                  <c:v>Not Stated 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Sheet2!$B$106:$C$106</c:f>
              <c:strCache>
                <c:ptCount val="2"/>
                <c:pt idx="0">
                  <c:v>Tallaght W</c:v>
                </c:pt>
                <c:pt idx="1">
                  <c:v>Ireland</c:v>
                </c:pt>
              </c:strCache>
            </c:strRef>
          </c:cat>
          <c:val>
            <c:numRef>
              <c:f>Sheet2!$B$118:$C$118</c:f>
              <c:numCache>
                <c:formatCode>0.00</c:formatCode>
                <c:ptCount val="2"/>
                <c:pt idx="0">
                  <c:v>4.8400024662432948</c:v>
                </c:pt>
                <c:pt idx="1">
                  <c:v>4.6569490825672801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94052736"/>
        <c:axId val="94054272"/>
      </c:barChart>
      <c:catAx>
        <c:axId val="94052736"/>
        <c:scaling>
          <c:orientation val="minMax"/>
        </c:scaling>
        <c:delete val="0"/>
        <c:axPos val="b"/>
        <c:majorTickMark val="out"/>
        <c:minorTickMark val="none"/>
        <c:tickLblPos val="nextTo"/>
        <c:crossAx val="94054272"/>
        <c:crosses val="autoZero"/>
        <c:auto val="1"/>
        <c:lblAlgn val="ctr"/>
        <c:lblOffset val="100"/>
        <c:noMultiLvlLbl val="0"/>
      </c:catAx>
      <c:valAx>
        <c:axId val="94054272"/>
        <c:scaling>
          <c:orientation val="minMax"/>
        </c:scaling>
        <c:delete val="0"/>
        <c:axPos val="l"/>
        <c:numFmt formatCode="0.00" sourceLinked="1"/>
        <c:majorTickMark val="out"/>
        <c:minorTickMark val="none"/>
        <c:tickLblPos val="nextTo"/>
        <c:crossAx val="94052736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5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Sheet2!$A$124</c:f>
              <c:strCache>
                <c:ptCount val="1"/>
                <c:pt idx="0">
                  <c:v>No motor car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Sheet2!$B$123:$C$123</c:f>
              <c:strCache>
                <c:ptCount val="2"/>
                <c:pt idx="0">
                  <c:v>Tallaght W</c:v>
                </c:pt>
                <c:pt idx="1">
                  <c:v>Ireland</c:v>
                </c:pt>
              </c:strCache>
            </c:strRef>
          </c:cat>
          <c:val>
            <c:numRef>
              <c:f>Sheet2!$B$124:$C$124</c:f>
              <c:numCache>
                <c:formatCode>0.00</c:formatCode>
                <c:ptCount val="2"/>
                <c:pt idx="0">
                  <c:v>24.607726436532843</c:v>
                </c:pt>
                <c:pt idx="1">
                  <c:v>17.565211275803197</c:v>
                </c:pt>
              </c:numCache>
            </c:numRef>
          </c:val>
        </c:ser>
        <c:ser>
          <c:idx val="1"/>
          <c:order val="1"/>
          <c:tx>
            <c:strRef>
              <c:f>Sheet2!$A$125</c:f>
              <c:strCache>
                <c:ptCount val="1"/>
                <c:pt idx="0">
                  <c:v>One motor car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Sheet2!$B$123:$C$123</c:f>
              <c:strCache>
                <c:ptCount val="2"/>
                <c:pt idx="0">
                  <c:v>Tallaght W</c:v>
                </c:pt>
                <c:pt idx="1">
                  <c:v>Ireland</c:v>
                </c:pt>
              </c:strCache>
            </c:strRef>
          </c:cat>
          <c:val>
            <c:numRef>
              <c:f>Sheet2!$B$125:$C$125</c:f>
              <c:numCache>
                <c:formatCode>0.00</c:formatCode>
                <c:ptCount val="2"/>
                <c:pt idx="0">
                  <c:v>48.836705984200847</c:v>
                </c:pt>
                <c:pt idx="1">
                  <c:v>40.545820076051527</c:v>
                </c:pt>
              </c:numCache>
            </c:numRef>
          </c:val>
        </c:ser>
        <c:ser>
          <c:idx val="2"/>
          <c:order val="2"/>
          <c:tx>
            <c:strRef>
              <c:f>Sheet2!$A$126</c:f>
              <c:strCache>
                <c:ptCount val="1"/>
                <c:pt idx="0">
                  <c:v>Two motor cars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Sheet2!$B$123:$C$123</c:f>
              <c:strCache>
                <c:ptCount val="2"/>
                <c:pt idx="0">
                  <c:v>Tallaght W</c:v>
                </c:pt>
                <c:pt idx="1">
                  <c:v>Ireland</c:v>
                </c:pt>
              </c:strCache>
            </c:strRef>
          </c:cat>
          <c:val>
            <c:numRef>
              <c:f>Sheet2!$B$126:$C$126</c:f>
              <c:numCache>
                <c:formatCode>0.00</c:formatCode>
                <c:ptCount val="2"/>
                <c:pt idx="0">
                  <c:v>23.363272373119784</c:v>
                </c:pt>
                <c:pt idx="1">
                  <c:v>33.711246701846967</c:v>
                </c:pt>
              </c:numCache>
            </c:numRef>
          </c:val>
        </c:ser>
        <c:ser>
          <c:idx val="3"/>
          <c:order val="3"/>
          <c:tx>
            <c:strRef>
              <c:f>Sheet2!$A$127</c:f>
              <c:strCache>
                <c:ptCount val="1"/>
                <c:pt idx="0">
                  <c:v>Three motor cars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Sheet2!$B$123:$C$123</c:f>
              <c:strCache>
                <c:ptCount val="2"/>
                <c:pt idx="0">
                  <c:v>Tallaght W</c:v>
                </c:pt>
                <c:pt idx="1">
                  <c:v>Ireland</c:v>
                </c:pt>
              </c:strCache>
            </c:strRef>
          </c:cat>
          <c:val>
            <c:numRef>
              <c:f>Sheet2!$B$127:$C$127</c:f>
              <c:numCache>
                <c:formatCode>0.00</c:formatCode>
                <c:ptCount val="2"/>
                <c:pt idx="0">
                  <c:v>2.5646575045990692</c:v>
                </c:pt>
                <c:pt idx="1">
                  <c:v>6.1394148688499151</c:v>
                </c:pt>
              </c:numCache>
            </c:numRef>
          </c:val>
        </c:ser>
        <c:ser>
          <c:idx val="4"/>
          <c:order val="4"/>
          <c:tx>
            <c:strRef>
              <c:f>Sheet2!$A$128</c:f>
              <c:strCache>
                <c:ptCount val="1"/>
                <c:pt idx="0">
                  <c:v>Four or more motor cars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Sheet2!$B$123:$C$123</c:f>
              <c:strCache>
                <c:ptCount val="2"/>
                <c:pt idx="0">
                  <c:v>Tallaght W</c:v>
                </c:pt>
                <c:pt idx="1">
                  <c:v>Ireland</c:v>
                </c:pt>
              </c:strCache>
            </c:strRef>
          </c:cat>
          <c:val>
            <c:numRef>
              <c:f>Sheet2!$B$128:$C$128</c:f>
              <c:numCache>
                <c:formatCode>0.00</c:formatCode>
                <c:ptCount val="2"/>
                <c:pt idx="0">
                  <c:v>0.62763770154745147</c:v>
                </c:pt>
                <c:pt idx="1">
                  <c:v>2.0383070774483936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94104960"/>
        <c:axId val="92345472"/>
      </c:barChart>
      <c:catAx>
        <c:axId val="94104960"/>
        <c:scaling>
          <c:orientation val="minMax"/>
        </c:scaling>
        <c:delete val="0"/>
        <c:axPos val="b"/>
        <c:majorTickMark val="out"/>
        <c:minorTickMark val="none"/>
        <c:tickLblPos val="nextTo"/>
        <c:crossAx val="92345472"/>
        <c:crosses val="autoZero"/>
        <c:auto val="1"/>
        <c:lblAlgn val="ctr"/>
        <c:lblOffset val="100"/>
        <c:noMultiLvlLbl val="0"/>
      </c:catAx>
      <c:valAx>
        <c:axId val="92345472"/>
        <c:scaling>
          <c:orientation val="minMax"/>
        </c:scaling>
        <c:delete val="0"/>
        <c:axPos val="l"/>
        <c:numFmt formatCode="0.00" sourceLinked="1"/>
        <c:majorTickMark val="out"/>
        <c:minorTickMark val="none"/>
        <c:tickLblPos val="nextTo"/>
        <c:crossAx val="94104960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3E92FB-041A-45E6-ACA3-04160BDA6162}" type="datetimeFigureOut">
              <a:rPr lang="en-IE" smtClean="0"/>
              <a:t>15/09/2016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59B549-F9B9-43F6-97E5-8782572CF60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817878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F9A6C0-0EA6-4BDB-83BB-E30AD104818F}" type="datetimeFigureOut">
              <a:rPr lang="en-US" smtClean="0"/>
              <a:t>9/15/2016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7A775D-D3A9-4241-A9C8-373BF490B5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9542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7A775D-D3A9-4241-A9C8-373BF490B5E2}" type="slidenum">
              <a:rPr lang="en-US" smtClean="0"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7A775D-D3A9-4241-A9C8-373BF490B5E2}" type="slidenum">
              <a:rPr lang="en-US" smtClean="0"/>
              <a:t>2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2D2FB-E5E2-4A59-A9A0-9B868584F4D2}" type="datetimeFigureOut">
              <a:rPr lang="en-US" smtClean="0"/>
              <a:t>9/15/2016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3D1CD-8BA6-482D-AFDC-59DE037FF02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2D2FB-E5E2-4A59-A9A0-9B868584F4D2}" type="datetimeFigureOut">
              <a:rPr lang="en-US" smtClean="0"/>
              <a:t>9/15/2016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3D1CD-8BA6-482D-AFDC-59DE037FF02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2D2FB-E5E2-4A59-A9A0-9B868584F4D2}" type="datetimeFigureOut">
              <a:rPr lang="en-US" smtClean="0"/>
              <a:t>9/15/2016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3D1CD-8BA6-482D-AFDC-59DE037FF02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2D2FB-E5E2-4A59-A9A0-9B868584F4D2}" type="datetimeFigureOut">
              <a:rPr lang="en-US" smtClean="0"/>
              <a:t>9/15/2016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3D1CD-8BA6-482D-AFDC-59DE037FF02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2D2FB-E5E2-4A59-A9A0-9B868584F4D2}" type="datetimeFigureOut">
              <a:rPr lang="en-US" smtClean="0"/>
              <a:t>9/15/2016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3D1CD-8BA6-482D-AFDC-59DE037FF02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2D2FB-E5E2-4A59-A9A0-9B868584F4D2}" type="datetimeFigureOut">
              <a:rPr lang="en-US" smtClean="0"/>
              <a:t>9/15/2016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3D1CD-8BA6-482D-AFDC-59DE037FF02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2D2FB-E5E2-4A59-A9A0-9B868584F4D2}" type="datetimeFigureOut">
              <a:rPr lang="en-US" smtClean="0"/>
              <a:t>9/15/2016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3D1CD-8BA6-482D-AFDC-59DE037FF02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2D2FB-E5E2-4A59-A9A0-9B868584F4D2}" type="datetimeFigureOut">
              <a:rPr lang="en-US" smtClean="0"/>
              <a:t>9/15/2016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3D1CD-8BA6-482D-AFDC-59DE037FF02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2D2FB-E5E2-4A59-A9A0-9B868584F4D2}" type="datetimeFigureOut">
              <a:rPr lang="en-US" smtClean="0"/>
              <a:t>9/15/2016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3D1CD-8BA6-482D-AFDC-59DE037FF02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2D2FB-E5E2-4A59-A9A0-9B868584F4D2}" type="datetimeFigureOut">
              <a:rPr lang="en-US" smtClean="0"/>
              <a:t>9/15/2016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3D1CD-8BA6-482D-AFDC-59DE037FF02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2D2FB-E5E2-4A59-A9A0-9B868584F4D2}" type="datetimeFigureOut">
              <a:rPr lang="en-US" smtClean="0"/>
              <a:t>9/15/2016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3D1CD-8BA6-482D-AFDC-59DE037FF02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50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92D2FB-E5E2-4A59-A9A0-9B868584F4D2}" type="datetimeFigureOut">
              <a:rPr lang="en-US" smtClean="0"/>
              <a:t>9/15/2016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93D1CD-8BA6-482D-AFDC-59DE037FF02B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emf"/><Relationship Id="rId4" Type="http://schemas.openxmlformats.org/officeDocument/2006/relationships/package" Target="../embeddings/Microsoft_Excel_Worksheet1.xlsx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maps.pobal.ie/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054460" y="1772816"/>
            <a:ext cx="532447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IE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This is Tallaght West</a:t>
            </a:r>
            <a:endParaRPr lang="en-US" sz="4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2340104" y="2708921"/>
            <a:ext cx="4824184" cy="864095"/>
          </a:xfrm>
        </p:spPr>
        <p:txBody>
          <a:bodyPr>
            <a:normAutofit fontScale="90000"/>
          </a:bodyPr>
          <a:lstStyle/>
          <a:p>
            <a:r>
              <a:rPr lang="en-IE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Census </a:t>
            </a:r>
            <a:r>
              <a:rPr lang="en-IE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2011 </a:t>
            </a:r>
            <a:r>
              <a:rPr lang="en-IE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itchFamily="34" charset="0"/>
              </a:rPr>
              <a:t>Results</a:t>
            </a:r>
            <a:r>
              <a:rPr lang="en-US" b="1" dirty="0" smtClean="0">
                <a:solidFill>
                  <a:srgbClr val="00B050"/>
                </a:solidFill>
                <a:latin typeface="+mj-lt"/>
                <a:cs typeface="Arial" pitchFamily="34" charset="0"/>
              </a:rPr>
              <a:t/>
            </a:r>
            <a:br>
              <a:rPr lang="en-US" b="1" dirty="0" smtClean="0">
                <a:solidFill>
                  <a:srgbClr val="00B050"/>
                </a:solidFill>
                <a:latin typeface="+mj-lt"/>
                <a:cs typeface="Arial" pitchFamily="34" charset="0"/>
              </a:rPr>
            </a:br>
            <a:endParaRPr lang="en-US" dirty="0"/>
          </a:p>
        </p:txBody>
      </p:sp>
      <p:pic>
        <p:nvPicPr>
          <p:cNvPr id="8" name="Picture 7" descr="cdi-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11760" y="3573016"/>
            <a:ext cx="4508500" cy="187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>
                <a:solidFill>
                  <a:srgbClr val="FF0000"/>
                </a:solidFill>
              </a:rPr>
              <a:t>History of Irish Census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IE" dirty="0"/>
              <a:t>The first full </a:t>
            </a:r>
            <a:r>
              <a:rPr lang="en-IE" dirty="0" smtClean="0"/>
              <a:t>census </a:t>
            </a:r>
            <a:r>
              <a:rPr lang="en-IE" dirty="0"/>
              <a:t>of Ireland was </a:t>
            </a:r>
            <a:r>
              <a:rPr lang="en-IE" dirty="0" smtClean="0"/>
              <a:t>in 1821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IE" dirty="0" smtClean="0"/>
              <a:t>At </a:t>
            </a:r>
            <a:r>
              <a:rPr lang="en-IE" dirty="0"/>
              <a:t>ten-yearly intervals from 1831 </a:t>
            </a:r>
            <a:r>
              <a:rPr lang="en-IE" dirty="0" smtClean="0"/>
              <a:t>to 1911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IE" dirty="0"/>
              <a:t>The first census </a:t>
            </a:r>
            <a:r>
              <a:rPr lang="en-IE" dirty="0" smtClean="0"/>
              <a:t>of Irish </a:t>
            </a:r>
            <a:r>
              <a:rPr lang="en-IE" dirty="0"/>
              <a:t>Free State was </a:t>
            </a:r>
            <a:r>
              <a:rPr lang="en-IE" dirty="0" smtClean="0"/>
              <a:t>in 1926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IE" dirty="0" smtClean="0"/>
              <a:t>From 1951, </a:t>
            </a:r>
            <a:r>
              <a:rPr lang="en-IE" dirty="0"/>
              <a:t>censuses have </a:t>
            </a:r>
            <a:r>
              <a:rPr lang="en-IE" dirty="0" smtClean="0"/>
              <a:t>been </a:t>
            </a:r>
            <a:r>
              <a:rPr lang="en-IE" dirty="0"/>
              <a:t>undertaken at </a:t>
            </a:r>
            <a:r>
              <a:rPr lang="en-IE" dirty="0" smtClean="0"/>
              <a:t>five-yearly intervals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IE" dirty="0" smtClean="0"/>
              <a:t>The latest Census was on </a:t>
            </a:r>
            <a:r>
              <a:rPr lang="en-IE" dirty="0"/>
              <a:t>Sunday 10 </a:t>
            </a:r>
            <a:r>
              <a:rPr lang="en-IE" dirty="0" smtClean="0"/>
              <a:t>April 2011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>
                <a:solidFill>
                  <a:srgbClr val="FF0000"/>
                </a:solidFill>
              </a:rPr>
              <a:t>Census Themes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340768"/>
          <a:ext cx="8229600" cy="38450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427225">
                <a:tc>
                  <a:txBody>
                    <a:bodyPr/>
                    <a:lstStyle/>
                    <a:p>
                      <a:pPr algn="ctr"/>
                      <a:r>
                        <a:rPr lang="en-IE" dirty="0" smtClean="0"/>
                        <a:t>Themes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 smtClean="0"/>
                        <a:t>Themes</a:t>
                      </a:r>
                      <a:endParaRPr lang="en-US" dirty="0"/>
                    </a:p>
                  </a:txBody>
                  <a:tcPr/>
                </a:tc>
              </a:tr>
              <a:tr h="427225">
                <a:tc>
                  <a:txBody>
                    <a:bodyPr/>
                    <a:lstStyle/>
                    <a:p>
                      <a:pPr algn="l" fontAlgn="b"/>
                      <a:r>
                        <a:rPr lang="en-IE" sz="1600" b="1" i="0" u="none" strike="noStrike" dirty="0">
                          <a:solidFill>
                            <a:srgbClr val="02395F"/>
                          </a:solidFill>
                          <a:latin typeface="+mj-lt"/>
                        </a:rPr>
                        <a:t>Theme 1: Sex, age and marital status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E" sz="1600" b="1" i="0" u="none" strike="noStrike" dirty="0">
                          <a:solidFill>
                            <a:srgbClr val="02395F"/>
                          </a:solidFill>
                          <a:latin typeface="+mj-lt"/>
                        </a:rPr>
                        <a:t>Theme 9:  </a:t>
                      </a:r>
                      <a:r>
                        <a:rPr lang="en-IE" sz="1600" b="1" i="0" u="none" strike="noStrike" dirty="0" smtClean="0">
                          <a:solidFill>
                            <a:srgbClr val="02395F"/>
                          </a:solidFill>
                          <a:latin typeface="+mj-lt"/>
                        </a:rPr>
                        <a:t>Social </a:t>
                      </a:r>
                      <a:r>
                        <a:rPr lang="en-IE" sz="1600" b="1" i="0" u="none" strike="noStrike" dirty="0">
                          <a:solidFill>
                            <a:srgbClr val="02395F"/>
                          </a:solidFill>
                          <a:latin typeface="+mj-lt"/>
                        </a:rPr>
                        <a:t>class and socio-economic group</a:t>
                      </a:r>
                    </a:p>
                  </a:txBody>
                  <a:tcPr marL="9525" marR="9525" marT="9525" marB="0" anchor="b"/>
                </a:tc>
              </a:tr>
              <a:tr h="427225">
                <a:tc>
                  <a:txBody>
                    <a:bodyPr/>
                    <a:lstStyle/>
                    <a:p>
                      <a:pPr algn="l" fontAlgn="b"/>
                      <a:r>
                        <a:rPr lang="en-IE" sz="1600" b="1" i="0" u="none" strike="noStrike" dirty="0">
                          <a:solidFill>
                            <a:srgbClr val="02395F"/>
                          </a:solidFill>
                          <a:latin typeface="+mj-lt"/>
                        </a:rPr>
                        <a:t>Theme 2: Migration, ethnicity and religion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>
                          <a:solidFill>
                            <a:srgbClr val="02395F"/>
                          </a:solidFill>
                          <a:latin typeface="+mj-lt"/>
                        </a:rPr>
                        <a:t>Theme 10: Education</a:t>
                      </a:r>
                    </a:p>
                  </a:txBody>
                  <a:tcPr marL="9525" marR="9525" marT="9525" marB="0" anchor="b"/>
                </a:tc>
              </a:tr>
              <a:tr h="4272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2395F"/>
                          </a:solidFill>
                          <a:latin typeface="+mj-lt"/>
                        </a:rPr>
                        <a:t>Theme 3: Irish language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>
                          <a:solidFill>
                            <a:srgbClr val="02395F"/>
                          </a:solidFill>
                          <a:latin typeface="+mj-lt"/>
                        </a:rPr>
                        <a:t>Theme 11: Commuting</a:t>
                      </a:r>
                    </a:p>
                  </a:txBody>
                  <a:tcPr marL="9525" marR="9525" marT="9525" marB="0" anchor="b"/>
                </a:tc>
              </a:tr>
              <a:tr h="4272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2395F"/>
                          </a:solidFill>
                          <a:latin typeface="+mj-lt"/>
                        </a:rPr>
                        <a:t>Theme 4: Families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E" sz="1600" b="1" i="0" u="none" strike="noStrike">
                          <a:solidFill>
                            <a:srgbClr val="02395F"/>
                          </a:solidFill>
                          <a:latin typeface="+mj-lt"/>
                        </a:rPr>
                        <a:t>Theme 12: Disability, carers and general health</a:t>
                      </a:r>
                    </a:p>
                  </a:txBody>
                  <a:tcPr marL="9525" marR="9525" marT="9525" marB="0" anchor="b"/>
                </a:tc>
              </a:tr>
              <a:tr h="4272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2395F"/>
                          </a:solidFill>
                          <a:latin typeface="+mj-lt"/>
                        </a:rPr>
                        <a:t>Theme 5: Private households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>
                          <a:solidFill>
                            <a:srgbClr val="02395F"/>
                          </a:solidFill>
                          <a:latin typeface="+mj-lt"/>
                        </a:rPr>
                        <a:t>Theme 13: Occupation</a:t>
                      </a:r>
                    </a:p>
                  </a:txBody>
                  <a:tcPr marL="9525" marR="9525" marT="9525" marB="0" anchor="b"/>
                </a:tc>
              </a:tr>
              <a:tr h="4272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2395F"/>
                          </a:solidFill>
                          <a:latin typeface="+mj-lt"/>
                        </a:rPr>
                        <a:t>Theme 6: Housing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2395F"/>
                          </a:solidFill>
                          <a:latin typeface="+mj-lt"/>
                        </a:rPr>
                        <a:t>Theme 14: Industries</a:t>
                      </a:r>
                    </a:p>
                  </a:txBody>
                  <a:tcPr marL="9525" marR="9525" marT="9525" marB="0" anchor="b"/>
                </a:tc>
              </a:tr>
              <a:tr h="4272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2395F"/>
                          </a:solidFill>
                          <a:latin typeface="+mj-lt"/>
                        </a:rPr>
                        <a:t>Theme 7: Communal establishments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E" sz="1600" b="1" i="0" u="none" strike="noStrike" dirty="0">
                          <a:solidFill>
                            <a:srgbClr val="02395F"/>
                          </a:solidFill>
                          <a:latin typeface="+mj-lt"/>
                        </a:rPr>
                        <a:t>Theme 15: PC and internet Access</a:t>
                      </a:r>
                    </a:p>
                  </a:txBody>
                  <a:tcPr marL="9525" marR="9525" marT="9525" marB="0" anchor="b"/>
                </a:tc>
              </a:tr>
              <a:tr h="4272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2395F"/>
                          </a:solidFill>
                          <a:latin typeface="+mj-lt"/>
                        </a:rPr>
                        <a:t>Theme 8: Principal status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en-US" sz="1600" b="1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>
                <a:solidFill>
                  <a:srgbClr val="FF0000"/>
                </a:solidFill>
              </a:rPr>
              <a:t>Census Geographic Levels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1403648" y="1268760"/>
          <a:ext cx="6480720" cy="48742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6464"/>
                <a:gridCol w="2304256"/>
              </a:tblGrid>
              <a:tr h="370840">
                <a:tc>
                  <a:txBody>
                    <a:bodyPr/>
                    <a:lstStyle/>
                    <a:p>
                      <a:r>
                        <a:rPr lang="en-IE" dirty="0" smtClean="0"/>
                        <a:t>Geography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Numbers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Provinces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Gaeltacht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Areas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Regional Authority Areas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Dioceses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Counties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34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Dáil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Constituencies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43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Legal Towns and Cities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85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Local Electoral Areas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171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Dublin Parishes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197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Towns/Cities (Settlements)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824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Electoral Divisions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3409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Small Areas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17488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IE" dirty="0" smtClean="0">
                <a:solidFill>
                  <a:srgbClr val="FF0000"/>
                </a:solidFill>
              </a:rPr>
              <a:t>Small Area Data </a:t>
            </a:r>
            <a:r>
              <a:rPr lang="en-IE" dirty="0">
                <a:solidFill>
                  <a:srgbClr val="FF0000"/>
                </a:solidFill>
              </a:rPr>
              <a:t>F</a:t>
            </a:r>
            <a:r>
              <a:rPr lang="en-IE" dirty="0" smtClean="0">
                <a:solidFill>
                  <a:srgbClr val="FF0000"/>
                </a:solidFill>
              </a:rPr>
              <a:t>ile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6427842"/>
              </p:ext>
            </p:extLst>
          </p:nvPr>
        </p:nvGraphicFramePr>
        <p:xfrm>
          <a:off x="1979712" y="1412776"/>
          <a:ext cx="4968552" cy="49685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" name="Worksheet" r:id="rId4" imgW="3457575" imgH="11820406" progId="Excel.Sheet.12">
                  <p:embed/>
                </p:oleObj>
              </mc:Choice>
              <mc:Fallback>
                <p:oleObj name="Worksheet" r:id="rId4" imgW="3457575" imgH="11820406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79712" y="1412776"/>
                        <a:ext cx="4968552" cy="49685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00694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verb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verb" cmd="1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>
                <a:solidFill>
                  <a:srgbClr val="FF0000"/>
                </a:solidFill>
              </a:rPr>
              <a:t>Tallaght West - Map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Content Placeholder 3" descr="TWCDI target area map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43608" y="1268760"/>
            <a:ext cx="7001490" cy="4525963"/>
          </a:xfrm>
        </p:spPr>
      </p:pic>
      <p:sp>
        <p:nvSpPr>
          <p:cNvPr id="5" name="TextBox 4"/>
          <p:cNvSpPr txBox="1"/>
          <p:nvPr/>
        </p:nvSpPr>
        <p:spPr>
          <a:xfrm>
            <a:off x="2987824" y="5877272"/>
            <a:ext cx="59766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/>
              <a:t>* The </a:t>
            </a:r>
            <a:r>
              <a:rPr lang="en-IE" dirty="0"/>
              <a:t>Revitalising Areas by Planning, Investment and Development (</a:t>
            </a:r>
            <a:r>
              <a:rPr lang="en-IE" dirty="0" smtClean="0"/>
              <a:t>RAPID) area 2006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>
                <a:solidFill>
                  <a:srgbClr val="FF0000"/>
                </a:solidFill>
              </a:rPr>
              <a:t>Tallaght West- Profile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Electoral Divisions :	</a:t>
            </a:r>
            <a:r>
              <a:rPr lang="en-US" dirty="0" smtClean="0"/>
              <a:t>Fettercairn, Jobstown, 				Killinardan, Kiltipper, 					</a:t>
            </a:r>
            <a:r>
              <a:rPr lang="en-US" dirty="0" err="1"/>
              <a:t>Ballinascorney</a:t>
            </a:r>
            <a:r>
              <a:rPr lang="en-US" dirty="0"/>
              <a:t>. </a:t>
            </a:r>
          </a:p>
          <a:p>
            <a:r>
              <a:rPr lang="en-IE" dirty="0" smtClean="0"/>
              <a:t>No. of Small Areas      : 92</a:t>
            </a:r>
          </a:p>
          <a:p>
            <a:r>
              <a:rPr lang="en-IE" dirty="0" smtClean="0"/>
              <a:t>Population Density     : </a:t>
            </a:r>
            <a:r>
              <a:rPr lang="en-US" dirty="0" smtClean="0"/>
              <a:t>~ 5800 persons/sq.km</a:t>
            </a:r>
          </a:p>
          <a:p>
            <a:r>
              <a:rPr lang="en-IE" dirty="0" smtClean="0"/>
              <a:t>Total Population          : 29,241</a:t>
            </a:r>
          </a:p>
          <a:p>
            <a:r>
              <a:rPr lang="en-IE" dirty="0" smtClean="0"/>
              <a:t>No. of Children (0-18) : </a:t>
            </a:r>
            <a:r>
              <a:rPr lang="en-US" dirty="0" smtClean="0"/>
              <a:t>11,146 </a:t>
            </a:r>
          </a:p>
          <a:p>
            <a:r>
              <a:rPr lang="en-IE" dirty="0" smtClean="0"/>
              <a:t>No. of Families             : 7767</a:t>
            </a:r>
            <a:endParaRPr lang="en-US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err="1" smtClean="0">
                <a:solidFill>
                  <a:srgbClr val="FF0000"/>
                </a:solidFill>
              </a:rPr>
              <a:t>Pobal</a:t>
            </a:r>
            <a:r>
              <a:rPr lang="en-IE" dirty="0" smtClean="0">
                <a:solidFill>
                  <a:srgbClr val="FF0000"/>
                </a:solidFill>
              </a:rPr>
              <a:t> HP Deprivation Index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5" name="Content Placeholder 4" descr="dpscor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0682" y="1279301"/>
            <a:ext cx="8082635" cy="4525963"/>
          </a:xfrm>
        </p:spPr>
      </p:pic>
      <p:pic>
        <p:nvPicPr>
          <p:cNvPr id="6" name="Picture 5" descr="index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44208" y="1268760"/>
            <a:ext cx="2181225" cy="1714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652120" y="5926950"/>
            <a:ext cx="30970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4"/>
              </a:rPr>
              <a:t>Source: http://maps.pobal.ie/#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539552" y="5949280"/>
            <a:ext cx="33686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 smtClean="0"/>
              <a:t>Average Deprivation Score: -11.69</a:t>
            </a:r>
            <a:endParaRPr lang="en-IE" dirty="0"/>
          </a:p>
          <a:p>
            <a:r>
              <a:rPr lang="en-IE" dirty="0" smtClean="0"/>
              <a:t>Range: -23.70 to 13.20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>
                <a:solidFill>
                  <a:srgbClr val="FF0000"/>
                </a:solidFill>
              </a:rPr>
              <a:t>Demographic Details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403648" y="1628800"/>
          <a:ext cx="6408712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6237"/>
                <a:gridCol w="1741024"/>
                <a:gridCol w="253145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E" dirty="0" smtClean="0"/>
                        <a:t>Total Population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 smtClean="0"/>
                        <a:t>No.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 smtClean="0"/>
                        <a:t>Percentage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E" dirty="0" smtClean="0"/>
                        <a:t>Male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14039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 smtClean="0"/>
                        <a:t>48.01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E" dirty="0" smtClean="0"/>
                        <a:t>Female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15202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 smtClean="0"/>
                        <a:t>51.99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E" dirty="0" smtClean="0"/>
                        <a:t>Total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29241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 smtClean="0"/>
                        <a:t>100.00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Content Placeholder 3"/>
          <p:cNvGraphicFramePr>
            <a:graphicFrameLocks/>
          </p:cNvGraphicFramePr>
          <p:nvPr/>
        </p:nvGraphicFramePr>
        <p:xfrm>
          <a:off x="1403648" y="3717032"/>
          <a:ext cx="6408712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6237"/>
                <a:gridCol w="1741024"/>
                <a:gridCol w="253145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E" dirty="0" smtClean="0"/>
                        <a:t>Children (0-18)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 smtClean="0"/>
                        <a:t>No.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 smtClean="0"/>
                        <a:t>Percentage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E" dirty="0" smtClean="0"/>
                        <a:t>Male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5802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52.05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E" dirty="0" smtClean="0"/>
                        <a:t>Female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5344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47.95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E" dirty="0" smtClean="0"/>
                        <a:t>Total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11146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100.00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>
                <a:solidFill>
                  <a:srgbClr val="FF0000"/>
                </a:solidFill>
              </a:rPr>
              <a:t>Age Distribution</a:t>
            </a:r>
            <a:endParaRPr lang="en-IE" dirty="0">
              <a:solidFill>
                <a:srgbClr val="FF0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630759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44551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>
                <a:solidFill>
                  <a:srgbClr val="FF0000"/>
                </a:solidFill>
              </a:rPr>
              <a:t>Dependency Ratio</a:t>
            </a:r>
            <a:endParaRPr lang="en-IE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/>
              <a:t>A measure showing the number of </a:t>
            </a:r>
            <a:r>
              <a:rPr lang="en-IE" dirty="0" smtClean="0"/>
              <a:t>dependents </a:t>
            </a:r>
          </a:p>
          <a:p>
            <a:endParaRPr lang="en-IE" dirty="0"/>
          </a:p>
          <a:p>
            <a:r>
              <a:rPr lang="en-IE" dirty="0" err="1" smtClean="0"/>
              <a:t>Tallaght</a:t>
            </a:r>
            <a:r>
              <a:rPr lang="en-IE" dirty="0" smtClean="0"/>
              <a:t> West = 53.07</a:t>
            </a:r>
          </a:p>
          <a:p>
            <a:r>
              <a:rPr lang="en-IE" dirty="0" smtClean="0"/>
              <a:t>Ireland = 49.30</a:t>
            </a:r>
          </a:p>
          <a:p>
            <a:endParaRPr lang="en-I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87" y="2757487"/>
            <a:ext cx="7743825" cy="44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357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>
                <a:solidFill>
                  <a:srgbClr val="FF0000"/>
                </a:solidFill>
              </a:rPr>
              <a:t>Ethnicity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>
                <a:solidFill>
                  <a:srgbClr val="FF0000"/>
                </a:solidFill>
              </a:rPr>
              <a:t>Marital Status (%)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755576" y="1484784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>
                <a:solidFill>
                  <a:srgbClr val="FF0000"/>
                </a:solidFill>
              </a:rPr>
              <a:t>Family size (%)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83568" y="1484784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>
                <a:solidFill>
                  <a:srgbClr val="FF0000"/>
                </a:solidFill>
              </a:rPr>
              <a:t>Families with Children (%)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>
                <a:solidFill>
                  <a:srgbClr val="FF0000"/>
                </a:solidFill>
              </a:rPr>
              <a:t>Lone </a:t>
            </a:r>
            <a:r>
              <a:rPr lang="en-IE" dirty="0">
                <a:solidFill>
                  <a:srgbClr val="FF0000"/>
                </a:solidFill>
              </a:rPr>
              <a:t>P</a:t>
            </a:r>
            <a:r>
              <a:rPr lang="en-IE" dirty="0" smtClean="0">
                <a:solidFill>
                  <a:srgbClr val="FF0000"/>
                </a:solidFill>
              </a:rPr>
              <a:t>arent Families (%)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 dirty="0" smtClean="0">
                <a:solidFill>
                  <a:srgbClr val="FF0000"/>
                </a:solidFill>
              </a:rPr>
              <a:t>% Children Live in Lone Parent Families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Type of occupancy (%Households)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539552" y="16288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Social </a:t>
            </a:r>
            <a:r>
              <a:rPr lang="en-US" dirty="0" smtClean="0">
                <a:solidFill>
                  <a:srgbClr val="FF0000"/>
                </a:solidFill>
              </a:rPr>
              <a:t>Class (% Persons</a:t>
            </a:r>
            <a:r>
              <a:rPr lang="en-US" dirty="0">
                <a:solidFill>
                  <a:srgbClr val="FF0000"/>
                </a:solidFill>
              </a:rPr>
              <a:t>)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dirty="0">
                <a:solidFill>
                  <a:srgbClr val="FF0000"/>
                </a:solidFill>
              </a:rPr>
              <a:t>Principal </a:t>
            </a:r>
            <a:r>
              <a:rPr lang="en-IE" dirty="0" smtClean="0">
                <a:solidFill>
                  <a:srgbClr val="FF0000"/>
                </a:solidFill>
              </a:rPr>
              <a:t>Economic Status (% 15+) 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>
                <a:solidFill>
                  <a:srgbClr val="FF0000"/>
                </a:solidFill>
              </a:rPr>
              <a:t>Highest level of education (%)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67544" y="1268760"/>
          <a:ext cx="8229600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>
                <a:solidFill>
                  <a:srgbClr val="FF0000"/>
                </a:solidFill>
              </a:rPr>
              <a:t>% of Households </a:t>
            </a:r>
            <a:r>
              <a:rPr lang="en-IE" dirty="0">
                <a:solidFill>
                  <a:srgbClr val="FF0000"/>
                </a:solidFill>
              </a:rPr>
              <a:t>with </a:t>
            </a:r>
            <a:r>
              <a:rPr lang="en-IE" dirty="0" smtClean="0">
                <a:solidFill>
                  <a:srgbClr val="FF0000"/>
                </a:solidFill>
              </a:rPr>
              <a:t>No</a:t>
            </a:r>
            <a:r>
              <a:rPr lang="en-IE" dirty="0">
                <a:solidFill>
                  <a:srgbClr val="FF0000"/>
                </a:solidFill>
              </a:rPr>
              <a:t>. of </a:t>
            </a:r>
            <a:r>
              <a:rPr lang="en-IE" dirty="0" smtClean="0">
                <a:solidFill>
                  <a:srgbClr val="FF0000"/>
                </a:solidFill>
              </a:rPr>
              <a:t>Car 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780928"/>
            <a:ext cx="8229600" cy="1143000"/>
          </a:xfrm>
        </p:spPr>
        <p:txBody>
          <a:bodyPr>
            <a:normAutofit/>
          </a:bodyPr>
          <a:lstStyle/>
          <a:p>
            <a:r>
              <a:rPr lang="en-IE" sz="5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</a:t>
            </a:r>
            <a:endParaRPr lang="en-US" sz="5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460</TotalTime>
  <Words>340</Words>
  <Application>Microsoft Office PowerPoint</Application>
  <PresentationFormat>On-screen Show (4:3)</PresentationFormat>
  <Paragraphs>113</Paragraphs>
  <Slides>23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5" baseType="lpstr">
      <vt:lpstr>Office Theme</vt:lpstr>
      <vt:lpstr>Worksheet</vt:lpstr>
      <vt:lpstr>Census 2011 Results </vt:lpstr>
      <vt:lpstr>History of Irish Census</vt:lpstr>
      <vt:lpstr>Census Themes</vt:lpstr>
      <vt:lpstr>Census Geographic Levels</vt:lpstr>
      <vt:lpstr>Small Area Data File</vt:lpstr>
      <vt:lpstr>Tallaght West - Map</vt:lpstr>
      <vt:lpstr>Tallaght West- Profile</vt:lpstr>
      <vt:lpstr>Pobal HP Deprivation Index</vt:lpstr>
      <vt:lpstr>Demographic Details</vt:lpstr>
      <vt:lpstr>Age Distribution</vt:lpstr>
      <vt:lpstr>Dependency Ratio</vt:lpstr>
      <vt:lpstr>Ethnicity</vt:lpstr>
      <vt:lpstr>Marital Status (%)</vt:lpstr>
      <vt:lpstr>Family size (%)</vt:lpstr>
      <vt:lpstr>Families with Children (%)</vt:lpstr>
      <vt:lpstr>Lone Parent Families (%)</vt:lpstr>
      <vt:lpstr>% Children Live in Lone Parent Families</vt:lpstr>
      <vt:lpstr>Type of occupancy (%Households)</vt:lpstr>
      <vt:lpstr>Social Class (% Persons) </vt:lpstr>
      <vt:lpstr>Principal Economic Status (% 15+) </vt:lpstr>
      <vt:lpstr>Highest level of education (%)</vt:lpstr>
      <vt:lpstr>% of Households with No. of Car 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Census 2011</dc:title>
  <dc:creator>Holly McGann</dc:creator>
  <cp:lastModifiedBy>Administrator</cp:lastModifiedBy>
  <cp:revision>61</cp:revision>
  <cp:lastPrinted>2013-06-17T08:37:01Z</cp:lastPrinted>
  <dcterms:created xsi:type="dcterms:W3CDTF">2013-06-14T11:38:19Z</dcterms:created>
  <dcterms:modified xsi:type="dcterms:W3CDTF">2016-09-15T15:33:27Z</dcterms:modified>
</cp:coreProperties>
</file>