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6" r:id="rId5"/>
    <p:sldId id="298" r:id="rId6"/>
    <p:sldId id="263" r:id="rId7"/>
    <p:sldId id="297" r:id="rId8"/>
    <p:sldId id="321" r:id="rId9"/>
    <p:sldId id="282" r:id="rId10"/>
    <p:sldId id="300" r:id="rId11"/>
    <p:sldId id="274" r:id="rId12"/>
    <p:sldId id="311" r:id="rId13"/>
    <p:sldId id="302" r:id="rId14"/>
    <p:sldId id="312" r:id="rId15"/>
    <p:sldId id="320" r:id="rId16"/>
    <p:sldId id="316" r:id="rId17"/>
    <p:sldId id="260" r:id="rId18"/>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247">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Aizpurua" initials="EA" lastIdx="2" clrIdx="0">
    <p:extLst>
      <p:ext uri="{19B8F6BF-5375-455C-9EA6-DF929625EA0E}">
        <p15:presenceInfo xmlns:p15="http://schemas.microsoft.com/office/powerpoint/2012/main" userId="S-1-5-21-3781580678-689260438-1208428872-252826" providerId="AD"/>
      </p:ext>
    </p:extLst>
  </p:cmAuthor>
  <p:cmAuthor id="2" name="Ciara O'Connell" initials="CO" lastIdx="1" clrIdx="1">
    <p:extLst>
      <p:ext uri="{19B8F6BF-5375-455C-9EA6-DF929625EA0E}">
        <p15:presenceInfo xmlns:p15="http://schemas.microsoft.com/office/powerpoint/2012/main" userId="S::coconne5@tcd.ie::349ec44f-c8f7-4b14-96a3-f7218bcd9d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6EB"/>
    <a:srgbClr val="A2BADE"/>
    <a:srgbClr val="CC0000"/>
    <a:srgbClr val="339966"/>
    <a:srgbClr val="FF9966"/>
    <a:srgbClr val="E9EDF4"/>
    <a:srgbClr val="D0D8E8"/>
    <a:srgbClr val="4F81BD"/>
    <a:srgbClr val="000000"/>
    <a:srgbClr val="F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7BBD0-7F0B-8C4F-8BB4-6E35D0FD6861}" v="172" dt="2019-11-01T09:47:00.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p:restoredTop sz="96395" autoAdjust="0"/>
  </p:normalViewPr>
  <p:slideViewPr>
    <p:cSldViewPr snapToGrid="0" showGuides="1">
      <p:cViewPr varScale="1">
        <p:scale>
          <a:sx n="107" d="100"/>
          <a:sy n="107" d="100"/>
        </p:scale>
        <p:origin x="1650" y="114"/>
      </p:cViewPr>
      <p:guideLst>
        <p:guide orient="horz" pos="4319"/>
        <p:guide pos="5247"/>
      </p:guideLst>
    </p:cSldViewPr>
  </p:slideViewPr>
  <p:notesTextViewPr>
    <p:cViewPr>
      <p:scale>
        <a:sx n="1" d="1"/>
        <a:sy n="1" d="1"/>
      </p:scale>
      <p:origin x="0" y="0"/>
    </p:cViewPr>
  </p:notesTextViewPr>
  <p:notesViewPr>
    <p:cSldViewPr snapToGrid="0" showGuides="1">
      <p:cViewPr varScale="1">
        <p:scale>
          <a:sx n="91" d="100"/>
          <a:sy n="91" d="100"/>
        </p:scale>
        <p:origin x="-3720" y="-108"/>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ara O'Connell" userId="349ec44f-c8f7-4b14-96a3-f7218bcd9d10" providerId="ADAL" clId="{3D27BBD0-7F0B-8C4F-8BB4-6E35D0FD6861}"/>
    <pc:docChg chg="undo custSel addSld delSld modSld">
      <pc:chgData name="Ciara O'Connell" userId="349ec44f-c8f7-4b14-96a3-f7218bcd9d10" providerId="ADAL" clId="{3D27BBD0-7F0B-8C4F-8BB4-6E35D0FD6861}" dt="2019-11-01T09:47:03.528" v="3420" actId="1076"/>
      <pc:docMkLst>
        <pc:docMk/>
      </pc:docMkLst>
      <pc:sldChg chg="addSp delSp modSp">
        <pc:chgData name="Ciara O'Connell" userId="349ec44f-c8f7-4b14-96a3-f7218bcd9d10" providerId="ADAL" clId="{3D27BBD0-7F0B-8C4F-8BB4-6E35D0FD6861}" dt="2019-11-01T08:54:11.638" v="529" actId="14100"/>
        <pc:sldMkLst>
          <pc:docMk/>
          <pc:sldMk cId="173462149" sldId="260"/>
        </pc:sldMkLst>
        <pc:spChg chg="mod">
          <ac:chgData name="Ciara O'Connell" userId="349ec44f-c8f7-4b14-96a3-f7218bcd9d10" providerId="ADAL" clId="{3D27BBD0-7F0B-8C4F-8BB4-6E35D0FD6861}" dt="2019-10-27T14:46:58.732" v="98" actId="255"/>
          <ac:spMkLst>
            <pc:docMk/>
            <pc:sldMk cId="173462149" sldId="260"/>
            <ac:spMk id="2" creationId="{00000000-0000-0000-0000-000000000000}"/>
          </ac:spMkLst>
        </pc:spChg>
        <pc:spChg chg="del mod">
          <ac:chgData name="Ciara O'Connell" userId="349ec44f-c8f7-4b14-96a3-f7218bcd9d10" providerId="ADAL" clId="{3D27BBD0-7F0B-8C4F-8BB4-6E35D0FD6861}" dt="2019-10-27T14:44:47.380" v="55" actId="478"/>
          <ac:spMkLst>
            <pc:docMk/>
            <pc:sldMk cId="173462149" sldId="260"/>
            <ac:spMk id="3" creationId="{00000000-0000-0000-0000-000000000000}"/>
          </ac:spMkLst>
        </pc:spChg>
        <pc:spChg chg="add mod">
          <ac:chgData name="Ciara O'Connell" userId="349ec44f-c8f7-4b14-96a3-f7218bcd9d10" providerId="ADAL" clId="{3D27BBD0-7F0B-8C4F-8BB4-6E35D0FD6861}" dt="2019-11-01T08:54:11.638" v="529" actId="14100"/>
          <ac:spMkLst>
            <pc:docMk/>
            <pc:sldMk cId="173462149" sldId="260"/>
            <ac:spMk id="5" creationId="{8A3E59D6-2AC4-EC41-A975-2EE04EEB5D11}"/>
          </ac:spMkLst>
        </pc:spChg>
        <pc:picChg chg="mod">
          <ac:chgData name="Ciara O'Connell" userId="349ec44f-c8f7-4b14-96a3-f7218bcd9d10" providerId="ADAL" clId="{3D27BBD0-7F0B-8C4F-8BB4-6E35D0FD6861}" dt="2019-10-27T14:47:03.211" v="99" actId="1076"/>
          <ac:picMkLst>
            <pc:docMk/>
            <pc:sldMk cId="173462149" sldId="260"/>
            <ac:picMk id="6" creationId="{00000000-0000-0000-0000-000000000000}"/>
          </ac:picMkLst>
        </pc:picChg>
      </pc:sldChg>
      <pc:sldChg chg="modSp">
        <pc:chgData name="Ciara O'Connell" userId="349ec44f-c8f7-4b14-96a3-f7218bcd9d10" providerId="ADAL" clId="{3D27BBD0-7F0B-8C4F-8BB4-6E35D0FD6861}" dt="2019-11-01T08:55:26.662" v="539" actId="1076"/>
        <pc:sldMkLst>
          <pc:docMk/>
          <pc:sldMk cId="4144288014" sldId="274"/>
        </pc:sldMkLst>
        <pc:graphicFrameChg chg="mod">
          <ac:chgData name="Ciara O'Connell" userId="349ec44f-c8f7-4b14-96a3-f7218bcd9d10" providerId="ADAL" clId="{3D27BBD0-7F0B-8C4F-8BB4-6E35D0FD6861}" dt="2019-11-01T08:55:26.662" v="539" actId="1076"/>
          <ac:graphicFrameMkLst>
            <pc:docMk/>
            <pc:sldMk cId="4144288014" sldId="274"/>
            <ac:graphicFrameMk id="4" creationId="{00000000-0000-0000-0000-000000000000}"/>
          </ac:graphicFrameMkLst>
        </pc:graphicFrameChg>
      </pc:sldChg>
      <pc:sldChg chg="modSp modAnim">
        <pc:chgData name="Ciara O'Connell" userId="349ec44f-c8f7-4b14-96a3-f7218bcd9d10" providerId="ADAL" clId="{3D27BBD0-7F0B-8C4F-8BB4-6E35D0FD6861}" dt="2019-11-01T08:47:32.203" v="181"/>
        <pc:sldMkLst>
          <pc:docMk/>
          <pc:sldMk cId="2907135875" sldId="282"/>
        </pc:sldMkLst>
        <pc:spChg chg="mod">
          <ac:chgData name="Ciara O'Connell" userId="349ec44f-c8f7-4b14-96a3-f7218bcd9d10" providerId="ADAL" clId="{3D27BBD0-7F0B-8C4F-8BB4-6E35D0FD6861}" dt="2019-10-27T14:42:01.467" v="7" actId="14100"/>
          <ac:spMkLst>
            <pc:docMk/>
            <pc:sldMk cId="2907135875" sldId="282"/>
            <ac:spMk id="2" creationId="{00000000-0000-0000-0000-000000000000}"/>
          </ac:spMkLst>
        </pc:spChg>
        <pc:picChg chg="mod">
          <ac:chgData name="Ciara O'Connell" userId="349ec44f-c8f7-4b14-96a3-f7218bcd9d10" providerId="ADAL" clId="{3D27BBD0-7F0B-8C4F-8BB4-6E35D0FD6861}" dt="2019-10-27T14:42:11.144" v="9" actId="1076"/>
          <ac:picMkLst>
            <pc:docMk/>
            <pc:sldMk cId="2907135875" sldId="282"/>
            <ac:picMk id="11" creationId="{00000000-0000-0000-0000-000000000000}"/>
          </ac:picMkLst>
        </pc:picChg>
        <pc:picChg chg="mod">
          <ac:chgData name="Ciara O'Connell" userId="349ec44f-c8f7-4b14-96a3-f7218bcd9d10" providerId="ADAL" clId="{3D27BBD0-7F0B-8C4F-8BB4-6E35D0FD6861}" dt="2019-10-27T14:42:14.484" v="10" actId="1076"/>
          <ac:picMkLst>
            <pc:docMk/>
            <pc:sldMk cId="2907135875" sldId="282"/>
            <ac:picMk id="13" creationId="{00000000-0000-0000-0000-000000000000}"/>
          </ac:picMkLst>
        </pc:picChg>
        <pc:picChg chg="mod">
          <ac:chgData name="Ciara O'Connell" userId="349ec44f-c8f7-4b14-96a3-f7218bcd9d10" providerId="ADAL" clId="{3D27BBD0-7F0B-8C4F-8BB4-6E35D0FD6861}" dt="2019-10-27T14:42:09.014" v="8" actId="1076"/>
          <ac:picMkLst>
            <pc:docMk/>
            <pc:sldMk cId="2907135875" sldId="282"/>
            <ac:picMk id="1028" creationId="{00000000-0000-0000-0000-000000000000}"/>
          </ac:picMkLst>
        </pc:picChg>
      </pc:sldChg>
      <pc:sldChg chg="addCm modCm">
        <pc:chgData name="Ciara O'Connell" userId="349ec44f-c8f7-4b14-96a3-f7218bcd9d10" providerId="ADAL" clId="{3D27BBD0-7F0B-8C4F-8BB4-6E35D0FD6861}" dt="2019-10-27T14:40:36.532" v="1"/>
        <pc:sldMkLst>
          <pc:docMk/>
          <pc:sldMk cId="1459630380" sldId="297"/>
        </pc:sldMkLst>
      </pc:sldChg>
      <pc:sldChg chg="modSp mod modNotesTx">
        <pc:chgData name="Ciara O'Connell" userId="349ec44f-c8f7-4b14-96a3-f7218bcd9d10" providerId="ADAL" clId="{3D27BBD0-7F0B-8C4F-8BB4-6E35D0FD6861}" dt="2019-11-01T08:52:32.354" v="482" actId="20577"/>
        <pc:sldMkLst>
          <pc:docMk/>
          <pc:sldMk cId="2950047374" sldId="302"/>
        </pc:sldMkLst>
        <pc:spChg chg="mod">
          <ac:chgData name="Ciara O'Connell" userId="349ec44f-c8f7-4b14-96a3-f7218bcd9d10" providerId="ADAL" clId="{3D27BBD0-7F0B-8C4F-8BB4-6E35D0FD6861}" dt="2019-11-01T08:41:58.265" v="139" actId="20577"/>
          <ac:spMkLst>
            <pc:docMk/>
            <pc:sldMk cId="2950047374" sldId="302"/>
            <ac:spMk id="6" creationId="{00000000-0000-0000-0000-000000000000}"/>
          </ac:spMkLst>
        </pc:spChg>
        <pc:graphicFrameChg chg="mod">
          <ac:chgData name="Ciara O'Connell" userId="349ec44f-c8f7-4b14-96a3-f7218bcd9d10" providerId="ADAL" clId="{3D27BBD0-7F0B-8C4F-8BB4-6E35D0FD6861}" dt="2019-11-01T08:41:49.565" v="109" actId="20577"/>
          <ac:graphicFrameMkLst>
            <pc:docMk/>
            <pc:sldMk cId="2950047374" sldId="302"/>
            <ac:graphicFrameMk id="14" creationId="{00000000-0000-0000-0000-000000000000}"/>
          </ac:graphicFrameMkLst>
        </pc:graphicFrameChg>
      </pc:sldChg>
      <pc:sldChg chg="modSp">
        <pc:chgData name="Ciara O'Connell" userId="349ec44f-c8f7-4b14-96a3-f7218bcd9d10" providerId="ADAL" clId="{3D27BBD0-7F0B-8C4F-8BB4-6E35D0FD6861}" dt="2019-11-01T08:45:59.547" v="170" actId="113"/>
        <pc:sldMkLst>
          <pc:docMk/>
          <pc:sldMk cId="1340089766" sldId="310"/>
        </pc:sldMkLst>
        <pc:spChg chg="mod">
          <ac:chgData name="Ciara O'Connell" userId="349ec44f-c8f7-4b14-96a3-f7218bcd9d10" providerId="ADAL" clId="{3D27BBD0-7F0B-8C4F-8BB4-6E35D0FD6861}" dt="2019-11-01T08:45:59.547" v="170" actId="113"/>
          <ac:spMkLst>
            <pc:docMk/>
            <pc:sldMk cId="1340089766" sldId="310"/>
            <ac:spMk id="2" creationId="{00000000-0000-0000-0000-000000000000}"/>
          </ac:spMkLst>
        </pc:spChg>
      </pc:sldChg>
      <pc:sldChg chg="delSp modSp mod">
        <pc:chgData name="Ciara O'Connell" userId="349ec44f-c8f7-4b14-96a3-f7218bcd9d10" providerId="ADAL" clId="{3D27BBD0-7F0B-8C4F-8BB4-6E35D0FD6861}" dt="2019-11-01T08:44:49.210" v="169" actId="1076"/>
        <pc:sldMkLst>
          <pc:docMk/>
          <pc:sldMk cId="3601429011" sldId="311"/>
        </pc:sldMkLst>
        <pc:spChg chg="mod">
          <ac:chgData name="Ciara O'Connell" userId="349ec44f-c8f7-4b14-96a3-f7218bcd9d10" providerId="ADAL" clId="{3D27BBD0-7F0B-8C4F-8BB4-6E35D0FD6861}" dt="2019-11-01T08:43:10.683" v="145" actId="122"/>
          <ac:spMkLst>
            <pc:docMk/>
            <pc:sldMk cId="3601429011" sldId="311"/>
            <ac:spMk id="2" creationId="{00000000-0000-0000-0000-000000000000}"/>
          </ac:spMkLst>
        </pc:spChg>
        <pc:spChg chg="del mod">
          <ac:chgData name="Ciara O'Connell" userId="349ec44f-c8f7-4b14-96a3-f7218bcd9d10" providerId="ADAL" clId="{3D27BBD0-7F0B-8C4F-8BB4-6E35D0FD6861}" dt="2019-11-01T08:44:16.625" v="163" actId="478"/>
          <ac:spMkLst>
            <pc:docMk/>
            <pc:sldMk cId="3601429011" sldId="311"/>
            <ac:spMk id="3" creationId="{00000000-0000-0000-0000-000000000000}"/>
          </ac:spMkLst>
        </pc:spChg>
        <pc:graphicFrameChg chg="mod">
          <ac:chgData name="Ciara O'Connell" userId="349ec44f-c8f7-4b14-96a3-f7218bcd9d10" providerId="ADAL" clId="{3D27BBD0-7F0B-8C4F-8BB4-6E35D0FD6861}" dt="2019-11-01T08:44:49.210" v="169" actId="1076"/>
          <ac:graphicFrameMkLst>
            <pc:docMk/>
            <pc:sldMk cId="3601429011" sldId="311"/>
            <ac:graphicFrameMk id="5" creationId="{00000000-0000-0000-0000-000000000000}"/>
          </ac:graphicFrameMkLst>
        </pc:graphicFrameChg>
      </pc:sldChg>
      <pc:sldChg chg="addSp delSp modSp modAnim modNotesTx">
        <pc:chgData name="Ciara O'Connell" userId="349ec44f-c8f7-4b14-96a3-f7218bcd9d10" providerId="ADAL" clId="{3D27BBD0-7F0B-8C4F-8BB4-6E35D0FD6861}" dt="2019-11-01T09:34:17.623" v="3054"/>
        <pc:sldMkLst>
          <pc:docMk/>
          <pc:sldMk cId="3572433129" sldId="312"/>
        </pc:sldMkLst>
        <pc:spChg chg="mod">
          <ac:chgData name="Ciara O'Connell" userId="349ec44f-c8f7-4b14-96a3-f7218bcd9d10" providerId="ADAL" clId="{3D27BBD0-7F0B-8C4F-8BB4-6E35D0FD6861}" dt="2019-11-01T09:24:29.836" v="1749" actId="1076"/>
          <ac:spMkLst>
            <pc:docMk/>
            <pc:sldMk cId="3572433129" sldId="312"/>
            <ac:spMk id="2" creationId="{00000000-0000-0000-0000-000000000000}"/>
          </ac:spMkLst>
        </pc:spChg>
        <pc:spChg chg="add del mod">
          <ac:chgData name="Ciara O'Connell" userId="349ec44f-c8f7-4b14-96a3-f7218bcd9d10" providerId="ADAL" clId="{3D27BBD0-7F0B-8C4F-8BB4-6E35D0FD6861}" dt="2019-11-01T09:03:20.224" v="801" actId="478"/>
          <ac:spMkLst>
            <pc:docMk/>
            <pc:sldMk cId="3572433129" sldId="312"/>
            <ac:spMk id="3" creationId="{BCE73649-C50B-E94E-B31B-31E32C452171}"/>
          </ac:spMkLst>
        </pc:spChg>
        <pc:spChg chg="add mod">
          <ac:chgData name="Ciara O'Connell" userId="349ec44f-c8f7-4b14-96a3-f7218bcd9d10" providerId="ADAL" clId="{3D27BBD0-7F0B-8C4F-8BB4-6E35D0FD6861}" dt="2019-11-01T09:25:19.781" v="1872" actId="1076"/>
          <ac:spMkLst>
            <pc:docMk/>
            <pc:sldMk cId="3572433129" sldId="312"/>
            <ac:spMk id="4" creationId="{AC1161F3-386E-4E4B-8E8A-28B3614373CF}"/>
          </ac:spMkLst>
        </pc:spChg>
        <pc:spChg chg="add mod">
          <ac:chgData name="Ciara O'Connell" userId="349ec44f-c8f7-4b14-96a3-f7218bcd9d10" providerId="ADAL" clId="{3D27BBD0-7F0B-8C4F-8BB4-6E35D0FD6861}" dt="2019-11-01T09:30:50.051" v="2977" actId="20577"/>
          <ac:spMkLst>
            <pc:docMk/>
            <pc:sldMk cId="3572433129" sldId="312"/>
            <ac:spMk id="5" creationId="{0CE7C301-FAFB-804E-82B5-CAE2E5CB4F75}"/>
          </ac:spMkLst>
        </pc:spChg>
        <pc:spChg chg="mod">
          <ac:chgData name="Ciara O'Connell" userId="349ec44f-c8f7-4b14-96a3-f7218bcd9d10" providerId="ADAL" clId="{3D27BBD0-7F0B-8C4F-8BB4-6E35D0FD6861}" dt="2019-11-01T09:24:32.778" v="1750" actId="1076"/>
          <ac:spMkLst>
            <pc:docMk/>
            <pc:sldMk cId="3572433129" sldId="312"/>
            <ac:spMk id="6" creationId="{00000000-0000-0000-0000-000000000000}"/>
          </ac:spMkLst>
        </pc:spChg>
        <pc:spChg chg="add mod">
          <ac:chgData name="Ciara O'Connell" userId="349ec44f-c8f7-4b14-96a3-f7218bcd9d10" providerId="ADAL" clId="{3D27BBD0-7F0B-8C4F-8BB4-6E35D0FD6861}" dt="2019-11-01T09:24:09.896" v="1745" actId="1076"/>
          <ac:spMkLst>
            <pc:docMk/>
            <pc:sldMk cId="3572433129" sldId="312"/>
            <ac:spMk id="7" creationId="{976CE848-65D7-184C-A6CD-C5ACC3EC3E44}"/>
          </ac:spMkLst>
        </pc:spChg>
        <pc:spChg chg="add mod">
          <ac:chgData name="Ciara O'Connell" userId="349ec44f-c8f7-4b14-96a3-f7218bcd9d10" providerId="ADAL" clId="{3D27BBD0-7F0B-8C4F-8BB4-6E35D0FD6861}" dt="2019-11-01T09:19:47.977" v="1571" actId="20577"/>
          <ac:spMkLst>
            <pc:docMk/>
            <pc:sldMk cId="3572433129" sldId="312"/>
            <ac:spMk id="8" creationId="{B860D91F-83D8-7444-BBDC-746CE0B5A8EA}"/>
          </ac:spMkLst>
        </pc:spChg>
        <pc:spChg chg="add mod">
          <ac:chgData name="Ciara O'Connell" userId="349ec44f-c8f7-4b14-96a3-f7218bcd9d10" providerId="ADAL" clId="{3D27BBD0-7F0B-8C4F-8BB4-6E35D0FD6861}" dt="2019-11-01T09:25:14.741" v="1871" actId="20577"/>
          <ac:spMkLst>
            <pc:docMk/>
            <pc:sldMk cId="3572433129" sldId="312"/>
            <ac:spMk id="9" creationId="{93174F49-AD94-4649-8026-8B04EA250BB2}"/>
          </ac:spMkLst>
        </pc:spChg>
      </pc:sldChg>
      <pc:sldChg chg="del">
        <pc:chgData name="Ciara O'Connell" userId="349ec44f-c8f7-4b14-96a3-f7218bcd9d10" providerId="ADAL" clId="{3D27BBD0-7F0B-8C4F-8BB4-6E35D0FD6861}" dt="2019-11-01T09:03:30.570" v="824" actId="2696"/>
        <pc:sldMkLst>
          <pc:docMk/>
          <pc:sldMk cId="728403362" sldId="313"/>
        </pc:sldMkLst>
      </pc:sldChg>
      <pc:sldChg chg="addSp delSp modSp modNotesTx">
        <pc:chgData name="Ciara O'Connell" userId="349ec44f-c8f7-4b14-96a3-f7218bcd9d10" providerId="ADAL" clId="{3D27BBD0-7F0B-8C4F-8BB4-6E35D0FD6861}" dt="2019-11-01T09:01:11.132" v="709" actId="1076"/>
        <pc:sldMkLst>
          <pc:docMk/>
          <pc:sldMk cId="3040985775" sldId="314"/>
        </pc:sldMkLst>
        <pc:spChg chg="mod">
          <ac:chgData name="Ciara O'Connell" userId="349ec44f-c8f7-4b14-96a3-f7218bcd9d10" providerId="ADAL" clId="{3D27BBD0-7F0B-8C4F-8BB4-6E35D0FD6861}" dt="2019-11-01T09:01:11.132" v="709" actId="1076"/>
          <ac:spMkLst>
            <pc:docMk/>
            <pc:sldMk cId="3040985775" sldId="314"/>
            <ac:spMk id="2" creationId="{00000000-0000-0000-0000-000000000000}"/>
          </ac:spMkLst>
        </pc:spChg>
        <pc:spChg chg="del">
          <ac:chgData name="Ciara O'Connell" userId="349ec44f-c8f7-4b14-96a3-f7218bcd9d10" providerId="ADAL" clId="{3D27BBD0-7F0B-8C4F-8BB4-6E35D0FD6861}" dt="2019-11-01T08:53:17.379" v="484" actId="478"/>
          <ac:spMkLst>
            <pc:docMk/>
            <pc:sldMk cId="3040985775" sldId="314"/>
            <ac:spMk id="3" creationId="{00000000-0000-0000-0000-000000000000}"/>
          </ac:spMkLst>
        </pc:spChg>
        <pc:graphicFrameChg chg="add del mod">
          <ac:chgData name="Ciara O'Connell" userId="349ec44f-c8f7-4b14-96a3-f7218bcd9d10" providerId="ADAL" clId="{3D27BBD0-7F0B-8C4F-8BB4-6E35D0FD6861}" dt="2019-11-01T08:59:45.942" v="562" actId="2711"/>
          <ac:graphicFrameMkLst>
            <pc:docMk/>
            <pc:sldMk cId="3040985775" sldId="314"/>
            <ac:graphicFrameMk id="4" creationId="{73E59260-D281-0746-8640-38CB8620650C}"/>
          </ac:graphicFrameMkLst>
        </pc:graphicFrameChg>
        <pc:graphicFrameChg chg="add del">
          <ac:chgData name="Ciara O'Connell" userId="349ec44f-c8f7-4b14-96a3-f7218bcd9d10" providerId="ADAL" clId="{3D27BBD0-7F0B-8C4F-8BB4-6E35D0FD6861}" dt="2019-11-01T08:56:52.865" v="547"/>
          <ac:graphicFrameMkLst>
            <pc:docMk/>
            <pc:sldMk cId="3040985775" sldId="314"/>
            <ac:graphicFrameMk id="5" creationId="{545DEFB3-D760-C943-A522-E0D405FFFEBA}"/>
          </ac:graphicFrameMkLst>
        </pc:graphicFrameChg>
        <pc:graphicFrameChg chg="add del">
          <ac:chgData name="Ciara O'Connell" userId="349ec44f-c8f7-4b14-96a3-f7218bcd9d10" providerId="ADAL" clId="{3D27BBD0-7F0B-8C4F-8BB4-6E35D0FD6861}" dt="2019-11-01T08:57:12.448" v="549"/>
          <ac:graphicFrameMkLst>
            <pc:docMk/>
            <pc:sldMk cId="3040985775" sldId="314"/>
            <ac:graphicFrameMk id="6" creationId="{73A04C71-D586-CD48-A64D-3858156EB931}"/>
          </ac:graphicFrameMkLst>
        </pc:graphicFrameChg>
      </pc:sldChg>
      <pc:sldChg chg="del">
        <pc:chgData name="Ciara O'Connell" userId="349ec44f-c8f7-4b14-96a3-f7218bcd9d10" providerId="ADAL" clId="{3D27BBD0-7F0B-8C4F-8BB4-6E35D0FD6861}" dt="2019-11-01T09:03:34.482" v="825" actId="2696"/>
        <pc:sldMkLst>
          <pc:docMk/>
          <pc:sldMk cId="1313438407" sldId="315"/>
        </pc:sldMkLst>
      </pc:sldChg>
      <pc:sldChg chg="addSp delSp modSp add modAnim modNotesTx">
        <pc:chgData name="Ciara O'Connell" userId="349ec44f-c8f7-4b14-96a3-f7218bcd9d10" providerId="ADAL" clId="{3D27BBD0-7F0B-8C4F-8BB4-6E35D0FD6861}" dt="2019-11-01T09:47:03.528" v="3420" actId="1076"/>
        <pc:sldMkLst>
          <pc:docMk/>
          <pc:sldMk cId="417140367" sldId="316"/>
        </pc:sldMkLst>
        <pc:spChg chg="mod">
          <ac:chgData name="Ciara O'Connell" userId="349ec44f-c8f7-4b14-96a3-f7218bcd9d10" providerId="ADAL" clId="{3D27BBD0-7F0B-8C4F-8BB4-6E35D0FD6861}" dt="2019-11-01T09:02:24.280" v="792" actId="1076"/>
          <ac:spMkLst>
            <pc:docMk/>
            <pc:sldMk cId="417140367" sldId="316"/>
            <ac:spMk id="2" creationId="{D3876B0B-F192-1D45-97EE-BCE58FF6C02F}"/>
          </ac:spMkLst>
        </pc:spChg>
        <pc:spChg chg="mod">
          <ac:chgData name="Ciara O'Connell" userId="349ec44f-c8f7-4b14-96a3-f7218bcd9d10" providerId="ADAL" clId="{3D27BBD0-7F0B-8C4F-8BB4-6E35D0FD6861}" dt="2019-11-01T09:45:02.691" v="3299" actId="20577"/>
          <ac:spMkLst>
            <pc:docMk/>
            <pc:sldMk cId="417140367" sldId="316"/>
            <ac:spMk id="3" creationId="{7971D25B-D6A8-324F-B239-7365E3B56B6F}"/>
          </ac:spMkLst>
        </pc:spChg>
        <pc:spChg chg="del">
          <ac:chgData name="Ciara O'Connell" userId="349ec44f-c8f7-4b14-96a3-f7218bcd9d10" providerId="ADAL" clId="{3D27BBD0-7F0B-8C4F-8BB4-6E35D0FD6861}" dt="2019-11-01T09:02:07.855" v="791" actId="478"/>
          <ac:spMkLst>
            <pc:docMk/>
            <pc:sldMk cId="417140367" sldId="316"/>
            <ac:spMk id="4" creationId="{7F2EF5AE-DCF6-4547-AFE2-582248B11D01}"/>
          </ac:spMkLst>
        </pc:spChg>
        <pc:spChg chg="add mod">
          <ac:chgData name="Ciara O'Connell" userId="349ec44f-c8f7-4b14-96a3-f7218bcd9d10" providerId="ADAL" clId="{3D27BBD0-7F0B-8C4F-8BB4-6E35D0FD6861}" dt="2019-11-01T09:43:18.379" v="3242" actId="20577"/>
          <ac:spMkLst>
            <pc:docMk/>
            <pc:sldMk cId="417140367" sldId="316"/>
            <ac:spMk id="5" creationId="{A0A6DCF8-C223-F744-9040-F68657316827}"/>
          </ac:spMkLst>
        </pc:spChg>
        <pc:spChg chg="add mod">
          <ac:chgData name="Ciara O'Connell" userId="349ec44f-c8f7-4b14-96a3-f7218bcd9d10" providerId="ADAL" clId="{3D27BBD0-7F0B-8C4F-8BB4-6E35D0FD6861}" dt="2019-11-01T09:47:03.528" v="3420" actId="1076"/>
          <ac:spMkLst>
            <pc:docMk/>
            <pc:sldMk cId="417140367" sldId="316"/>
            <ac:spMk id="6" creationId="{E89E4C43-EDBB-BA4D-B01A-61595D9867C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aizpurue\Documents\Median_mea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j-lt"/>
                <a:ea typeface="+mn-ea"/>
                <a:cs typeface="+mn-cs"/>
              </a:defRPr>
            </a:pPr>
            <a:r>
              <a:rPr lang="en-IE" sz="2000" b="1" dirty="0"/>
              <a:t>% of women prisoners</a:t>
            </a:r>
            <a:r>
              <a:rPr lang="en-IE" sz="2000" b="1" baseline="0" dirty="0"/>
              <a:t> </a:t>
            </a:r>
            <a:r>
              <a:rPr lang="en-IE" sz="2000" b="1" dirty="0"/>
              <a:t>in </a:t>
            </a:r>
            <a:r>
              <a:rPr lang="en-IE" sz="2000" b="1" dirty="0" err="1"/>
              <a:t>CoE</a:t>
            </a:r>
            <a:r>
              <a:rPr lang="en-IE" sz="2000" b="1" dirty="0"/>
              <a:t> member states </a:t>
            </a:r>
          </a:p>
          <a:p>
            <a:pPr>
              <a:defRPr sz="1800"/>
            </a:pPr>
            <a:r>
              <a:rPr lang="en-IE" sz="2000" b="1" dirty="0"/>
              <a:t>(2002-2018,</a:t>
            </a:r>
            <a:r>
              <a:rPr lang="en-IE" sz="2000" b="1" baseline="0" dirty="0"/>
              <a:t> SPACE I)</a:t>
            </a:r>
            <a:r>
              <a:rPr lang="en-IE" sz="2000" b="1" dirty="0"/>
              <a:t>  </a:t>
            </a:r>
          </a:p>
        </c:rich>
      </c:tx>
      <c:layout>
        <c:manualLayout>
          <c:xMode val="edge"/>
          <c:yMode val="edge"/>
          <c:x val="0.159219091303021"/>
          <c:y val="2.9641060806669041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j-lt"/>
              <a:ea typeface="+mn-ea"/>
              <a:cs typeface="+mn-cs"/>
            </a:defRPr>
          </a:pPr>
          <a:endParaRPr lang="en-US"/>
        </a:p>
      </c:txPr>
    </c:title>
    <c:autoTitleDeleted val="0"/>
    <c:plotArea>
      <c:layout>
        <c:manualLayout>
          <c:layoutTarget val="inner"/>
          <c:xMode val="edge"/>
          <c:yMode val="edge"/>
          <c:x val="4.4901017509797574E-2"/>
          <c:y val="0.39684257626993408"/>
          <c:w val="0.90543688203358141"/>
          <c:h val="0.50030199056136704"/>
        </c:manualLayout>
      </c:layout>
      <c:scatterChart>
        <c:scatterStyle val="lineMarker"/>
        <c:varyColors val="0"/>
        <c:ser>
          <c:idx val="0"/>
          <c:order val="0"/>
          <c:tx>
            <c:v>Median</c:v>
          </c:tx>
          <c:spPr>
            <a:ln w="38100" cap="rnd">
              <a:solidFill>
                <a:schemeClr val="bg1">
                  <a:lumMod val="65000"/>
                </a:schemeClr>
              </a:solidFill>
              <a:round/>
            </a:ln>
            <a:effectLst/>
          </c:spPr>
          <c:marker>
            <c:symbol val="circle"/>
            <c:size val="5"/>
            <c:spPr>
              <a:solidFill>
                <a:schemeClr val="accent1"/>
              </a:solidFill>
              <a:ln w="38100">
                <a:solidFill>
                  <a:schemeClr val="bg1">
                    <a:lumMod val="6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j-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numRef>
              <c:f>Sheet1!$A$1:$A$16</c:f>
              <c:numCache>
                <c:formatCode>General</c:formatCode>
                <c:ptCount val="10"/>
                <c:pt idx="1">
                  <c:v>2018</c:v>
                </c:pt>
                <c:pt idx="2">
                  <c:v>2016</c:v>
                </c:pt>
                <c:pt idx="3">
                  <c:v>2014</c:v>
                </c:pt>
                <c:pt idx="4">
                  <c:v>2012</c:v>
                </c:pt>
                <c:pt idx="5">
                  <c:v>2010</c:v>
                </c:pt>
                <c:pt idx="6">
                  <c:v>2008</c:v>
                </c:pt>
                <c:pt idx="7">
                  <c:v>2006</c:v>
                </c:pt>
                <c:pt idx="8">
                  <c:v>2004</c:v>
                </c:pt>
                <c:pt idx="9">
                  <c:v>2002</c:v>
                </c:pt>
              </c:numCache>
            </c:numRef>
          </c:xVal>
          <c:yVal>
            <c:numRef>
              <c:f>Sheet1!$B$1:$B$16</c:f>
              <c:numCache>
                <c:formatCode>General</c:formatCode>
                <c:ptCount val="10"/>
                <c:pt idx="0">
                  <c:v>0</c:v>
                </c:pt>
                <c:pt idx="1">
                  <c:v>5</c:v>
                </c:pt>
                <c:pt idx="2">
                  <c:v>5.5</c:v>
                </c:pt>
                <c:pt idx="3">
                  <c:v>5</c:v>
                </c:pt>
                <c:pt idx="4">
                  <c:v>5</c:v>
                </c:pt>
                <c:pt idx="5">
                  <c:v>5</c:v>
                </c:pt>
                <c:pt idx="6">
                  <c:v>4.7</c:v>
                </c:pt>
                <c:pt idx="7">
                  <c:v>4.5999999999999996</c:v>
                </c:pt>
                <c:pt idx="8">
                  <c:v>4.7</c:v>
                </c:pt>
                <c:pt idx="9">
                  <c:v>4.3</c:v>
                </c:pt>
              </c:numCache>
            </c:numRef>
          </c:yVal>
          <c:smooth val="0"/>
          <c:extLst>
            <c:ext xmlns:c16="http://schemas.microsoft.com/office/drawing/2014/chart" uri="{C3380CC4-5D6E-409C-BE32-E72D297353CC}">
              <c16:uniqueId val="{00000000-DD6E-4791-B0CD-43883B6C973F}"/>
            </c:ext>
          </c:extLst>
        </c:ser>
        <c:ser>
          <c:idx val="1"/>
          <c:order val="1"/>
          <c:tx>
            <c:v>Mean</c:v>
          </c:tx>
          <c:spPr>
            <a:ln w="38100" cap="rnd">
              <a:solidFill>
                <a:srgbClr val="FF9966"/>
              </a:solidFill>
              <a:round/>
            </a:ln>
            <a:effectLst/>
          </c:spPr>
          <c:marker>
            <c:symbol val="circle"/>
            <c:size val="5"/>
            <c:spPr>
              <a:solidFill>
                <a:srgbClr val="FF9966"/>
              </a:solidFill>
              <a:ln w="38100">
                <a:solidFill>
                  <a:srgbClr val="FF9966"/>
                </a:solidFill>
              </a:ln>
              <a:effectLst/>
            </c:spPr>
          </c:marker>
          <c:dLbls>
            <c:dLbl>
              <c:idx val="2"/>
              <c:layout>
                <c:manualLayout>
                  <c:x val="-3.1712364721533229E-2"/>
                  <c:y val="-6.033030111314814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D6E-4791-B0CD-43883B6C973F}"/>
                </c:ext>
              </c:extLst>
            </c:dLbl>
            <c:dLbl>
              <c:idx val="7"/>
              <c:layout>
                <c:manualLayout>
                  <c:x val="-3.3538848739797969E-2"/>
                  <c:y val="-5.107006740040448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D6E-4791-B0CD-43883B6C973F}"/>
                </c:ext>
              </c:extLst>
            </c:dLbl>
            <c:dLbl>
              <c:idx val="8"/>
              <c:layout>
                <c:manualLayout>
                  <c:x val="-3.1712364721533097E-2"/>
                  <c:y val="-6.650379025497725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D6E-4791-B0CD-43883B6C973F}"/>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j-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numRef>
              <c:f>Sheet1!$A$1:$A$16</c:f>
              <c:numCache>
                <c:formatCode>General</c:formatCode>
                <c:ptCount val="10"/>
                <c:pt idx="1">
                  <c:v>2018</c:v>
                </c:pt>
                <c:pt idx="2">
                  <c:v>2016</c:v>
                </c:pt>
                <c:pt idx="3">
                  <c:v>2014</c:v>
                </c:pt>
                <c:pt idx="4">
                  <c:v>2012</c:v>
                </c:pt>
                <c:pt idx="5">
                  <c:v>2010</c:v>
                </c:pt>
                <c:pt idx="6">
                  <c:v>2008</c:v>
                </c:pt>
                <c:pt idx="7">
                  <c:v>2006</c:v>
                </c:pt>
                <c:pt idx="8">
                  <c:v>2004</c:v>
                </c:pt>
                <c:pt idx="9">
                  <c:v>2002</c:v>
                </c:pt>
              </c:numCache>
            </c:numRef>
          </c:xVal>
          <c:yVal>
            <c:numRef>
              <c:f>Sheet1!$C$1:$C$16</c:f>
              <c:numCache>
                <c:formatCode>General</c:formatCode>
                <c:ptCount val="10"/>
                <c:pt idx="0">
                  <c:v>0</c:v>
                </c:pt>
                <c:pt idx="1">
                  <c:v>5.0999999999999996</c:v>
                </c:pt>
                <c:pt idx="2">
                  <c:v>5.3</c:v>
                </c:pt>
                <c:pt idx="3">
                  <c:v>5.6</c:v>
                </c:pt>
                <c:pt idx="4">
                  <c:v>5.4</c:v>
                </c:pt>
                <c:pt idx="5">
                  <c:v>5.4</c:v>
                </c:pt>
                <c:pt idx="6">
                  <c:v>4.8</c:v>
                </c:pt>
                <c:pt idx="7">
                  <c:v>5.0999999999999996</c:v>
                </c:pt>
                <c:pt idx="8">
                  <c:v>4.4000000000000004</c:v>
                </c:pt>
                <c:pt idx="9">
                  <c:v>4.5</c:v>
                </c:pt>
              </c:numCache>
            </c:numRef>
          </c:yVal>
          <c:smooth val="0"/>
          <c:extLst>
            <c:ext xmlns:c16="http://schemas.microsoft.com/office/drawing/2014/chart" uri="{C3380CC4-5D6E-409C-BE32-E72D297353CC}">
              <c16:uniqueId val="{00000001-DD6E-4791-B0CD-43883B6C973F}"/>
            </c:ext>
          </c:extLst>
        </c:ser>
        <c:dLbls>
          <c:showLegendKey val="0"/>
          <c:showVal val="0"/>
          <c:showCatName val="0"/>
          <c:showSerName val="0"/>
          <c:showPercent val="0"/>
          <c:showBubbleSize val="0"/>
        </c:dLbls>
        <c:axId val="389137232"/>
        <c:axId val="389137560"/>
      </c:scatterChart>
      <c:valAx>
        <c:axId val="389137232"/>
        <c:scaling>
          <c:orientation val="minMax"/>
          <c:max val="2018"/>
          <c:min val="2002"/>
        </c:scaling>
        <c:delete val="0"/>
        <c:axPos val="b"/>
        <c:numFmt formatCode="General" sourceLinked="1"/>
        <c:majorTickMark val="cross"/>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j-lt"/>
                <a:ea typeface="+mn-ea"/>
                <a:cs typeface="+mn-cs"/>
              </a:defRPr>
            </a:pPr>
            <a:endParaRPr lang="en-US"/>
          </a:p>
        </c:txPr>
        <c:crossAx val="389137560"/>
        <c:crosses val="autoZero"/>
        <c:crossBetween val="midCat"/>
      </c:valAx>
      <c:valAx>
        <c:axId val="389137560"/>
        <c:scaling>
          <c:orientation val="minMax"/>
        </c:scaling>
        <c:delete val="0"/>
        <c:axPos val="l"/>
        <c:numFmt formatCode="General" sourceLinked="1"/>
        <c:majorTickMark val="cross"/>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j-lt"/>
                <a:ea typeface="+mn-ea"/>
                <a:cs typeface="+mn-cs"/>
              </a:defRPr>
            </a:pPr>
            <a:endParaRPr lang="en-US"/>
          </a:p>
        </c:txPr>
        <c:crossAx val="389137232"/>
        <c:crosses val="autoZero"/>
        <c:crossBetween val="midCat"/>
        <c:majorUnit val="2"/>
        <c:minorUnit val="0.5"/>
      </c:valAx>
      <c:spPr>
        <a:noFill/>
        <a:ln>
          <a:noFill/>
        </a:ln>
        <a:effectLst/>
      </c:spPr>
    </c:plotArea>
    <c:legend>
      <c:legendPos val="t"/>
      <c:layout>
        <c:manualLayout>
          <c:xMode val="edge"/>
          <c:yMode val="edge"/>
          <c:x val="0.36871392456555391"/>
          <c:y val="0.71371099857506515"/>
          <c:w val="0.27300888073922264"/>
          <c:h val="7.074502590556457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j-lt"/>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latin typeface="+mj-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8681949098905E-2"/>
          <c:y val="0.41687326791444057"/>
          <c:w val="0.90568921944877467"/>
          <c:h val="0.26020802647439834"/>
        </c:manualLayout>
      </c:layout>
      <c:lineChart>
        <c:grouping val="standard"/>
        <c:varyColors val="0"/>
        <c:ser>
          <c:idx val="0"/>
          <c:order val="0"/>
          <c:tx>
            <c:strRef>
              <c:f>Sheet1!$B$1</c:f>
              <c:strCache>
                <c:ptCount val="1"/>
                <c:pt idx="0">
                  <c:v>% Women</c:v>
                </c:pt>
              </c:strCache>
            </c:strRef>
          </c:tx>
          <c:spPr>
            <a:ln w="25400" cap="rnd">
              <a:solidFill>
                <a:srgbClr val="CC0000"/>
              </a:solidFill>
              <a:round/>
            </a:ln>
            <a:effectLst/>
          </c:spPr>
          <c:marker>
            <c:symbol val="circle"/>
            <c:size val="5"/>
            <c:spPr>
              <a:solidFill>
                <a:srgbClr val="CC0000"/>
              </a:solidFill>
              <a:ln w="25400">
                <a:solidFill>
                  <a:srgbClr val="C00000"/>
                </a:solidFill>
              </a:ln>
              <a:effectLst/>
            </c:spPr>
          </c:marker>
          <c:cat>
            <c:strRef>
              <c:f>Sheet1!$A$2:$A$30</c:f>
              <c:strCache>
                <c:ptCount val="29"/>
                <c:pt idx="0">
                  <c:v>UK-England_2016</c:v>
                </c:pt>
                <c:pt idx="1">
                  <c:v>Serbia_2017</c:v>
                </c:pt>
                <c:pt idx="2">
                  <c:v>Macedonia_2016</c:v>
                </c:pt>
                <c:pt idx="3">
                  <c:v>Belgium_2017</c:v>
                </c:pt>
                <c:pt idx="4">
                  <c:v>Georgia_2018</c:v>
                </c:pt>
                <c:pt idx="5">
                  <c:v>Romania_2018</c:v>
                </c:pt>
                <c:pt idx="6">
                  <c:v>Ukraine_2016</c:v>
                </c:pt>
                <c:pt idx="7">
                  <c:v>Azerbaijan_2017</c:v>
                </c:pt>
                <c:pt idx="8">
                  <c:v>Ukraine_2017</c:v>
                </c:pt>
                <c:pt idx="9">
                  <c:v>Italy_2016</c:v>
                </c:pt>
                <c:pt idx="10">
                  <c:v>Netherlands_2016</c:v>
                </c:pt>
                <c:pt idx="11">
                  <c:v>Azerbaijan_2016</c:v>
                </c:pt>
                <c:pt idx="12">
                  <c:v>Cyprus_2017</c:v>
                </c:pt>
                <c:pt idx="13">
                  <c:v>UK-Cyprus Sov_2017</c:v>
                </c:pt>
                <c:pt idx="14">
                  <c:v>Spain_2016</c:v>
                </c:pt>
                <c:pt idx="15">
                  <c:v>Rep Moldova_2018</c:v>
                </c:pt>
                <c:pt idx="16">
                  <c:v>UK-N Ireland_2017</c:v>
                </c:pt>
                <c:pt idx="17">
                  <c:v>Portugal_2016</c:v>
                </c:pt>
                <c:pt idx="18">
                  <c:v>Montenegro_2017</c:v>
                </c:pt>
                <c:pt idx="19">
                  <c:v>Bulgaria_2017</c:v>
                </c:pt>
                <c:pt idx="20">
                  <c:v>Poland_2017</c:v>
                </c:pt>
                <c:pt idx="21">
                  <c:v>Czech Rep_2018</c:v>
                </c:pt>
                <c:pt idx="22">
                  <c:v>Liechtenstein_2016</c:v>
                </c:pt>
                <c:pt idx="23">
                  <c:v>Croatia_2017</c:v>
                </c:pt>
                <c:pt idx="24">
                  <c:v>Albania_2017</c:v>
                </c:pt>
                <c:pt idx="25">
                  <c:v>Slovak Rep_2018</c:v>
                </c:pt>
                <c:pt idx="26">
                  <c:v>Andorra_2018</c:v>
                </c:pt>
                <c:pt idx="27">
                  <c:v>Lithuania_2018</c:v>
                </c:pt>
                <c:pt idx="28">
                  <c:v>Lithuania_2016</c:v>
                </c:pt>
              </c:strCache>
            </c:strRef>
          </c:cat>
          <c:val>
            <c:numRef>
              <c:f>Sheet1!$B$2:$B$30</c:f>
              <c:numCache>
                <c:formatCode>0.00</c:formatCode>
                <c:ptCount val="29"/>
                <c:pt idx="0">
                  <c:v>12.5</c:v>
                </c:pt>
                <c:pt idx="1">
                  <c:v>16.666666666666668</c:v>
                </c:pt>
                <c:pt idx="2">
                  <c:v>20</c:v>
                </c:pt>
                <c:pt idx="3">
                  <c:v>22.222222222222221</c:v>
                </c:pt>
                <c:pt idx="4">
                  <c:v>22.222222222222221</c:v>
                </c:pt>
                <c:pt idx="5">
                  <c:v>22.222222222222221</c:v>
                </c:pt>
                <c:pt idx="6">
                  <c:v>25</c:v>
                </c:pt>
                <c:pt idx="7">
                  <c:v>28.571428571428573</c:v>
                </c:pt>
                <c:pt idx="8">
                  <c:v>30</c:v>
                </c:pt>
                <c:pt idx="9">
                  <c:v>33.333333333333336</c:v>
                </c:pt>
                <c:pt idx="10">
                  <c:v>33.333333333333336</c:v>
                </c:pt>
                <c:pt idx="11">
                  <c:v>33.333333333333336</c:v>
                </c:pt>
                <c:pt idx="12">
                  <c:v>33.333333333333336</c:v>
                </c:pt>
                <c:pt idx="13">
                  <c:v>33.333333333333336</c:v>
                </c:pt>
                <c:pt idx="14">
                  <c:v>37.5</c:v>
                </c:pt>
                <c:pt idx="15">
                  <c:v>40</c:v>
                </c:pt>
                <c:pt idx="16">
                  <c:v>42.857142857142854</c:v>
                </c:pt>
                <c:pt idx="17">
                  <c:v>44.444444444444443</c:v>
                </c:pt>
                <c:pt idx="18">
                  <c:v>44.444444444444443</c:v>
                </c:pt>
                <c:pt idx="19">
                  <c:v>44.444444444444443</c:v>
                </c:pt>
                <c:pt idx="20">
                  <c:v>44.444444444444443</c:v>
                </c:pt>
                <c:pt idx="21">
                  <c:v>44.444444444444443</c:v>
                </c:pt>
                <c:pt idx="22">
                  <c:v>50</c:v>
                </c:pt>
                <c:pt idx="23">
                  <c:v>50</c:v>
                </c:pt>
                <c:pt idx="24">
                  <c:v>50</c:v>
                </c:pt>
                <c:pt idx="25">
                  <c:v>50</c:v>
                </c:pt>
                <c:pt idx="26">
                  <c:v>50</c:v>
                </c:pt>
                <c:pt idx="27">
                  <c:v>50</c:v>
                </c:pt>
                <c:pt idx="28">
                  <c:v>55.555555555555557</c:v>
                </c:pt>
              </c:numCache>
            </c:numRef>
          </c:val>
          <c:smooth val="0"/>
          <c:extLst>
            <c:ext xmlns:c16="http://schemas.microsoft.com/office/drawing/2014/chart" uri="{C3380CC4-5D6E-409C-BE32-E72D297353CC}">
              <c16:uniqueId val="{00000000-1D54-4D96-A109-EC1D40669483}"/>
            </c:ext>
          </c:extLst>
        </c:ser>
        <c:ser>
          <c:idx val="1"/>
          <c:order val="1"/>
          <c:tx>
            <c:strRef>
              <c:f>Sheet1!$C$1</c:f>
              <c:strCache>
                <c:ptCount val="1"/>
                <c:pt idx="0">
                  <c:v>% Gender points</c:v>
                </c:pt>
              </c:strCache>
            </c:strRef>
          </c:tx>
          <c:spPr>
            <a:ln w="25400" cap="rnd">
              <a:solidFill>
                <a:srgbClr val="7030A0"/>
              </a:solidFill>
              <a:round/>
            </a:ln>
            <a:effectLst/>
          </c:spPr>
          <c:marker>
            <c:symbol val="diamond"/>
            <c:size val="7"/>
            <c:spPr>
              <a:solidFill>
                <a:srgbClr val="7030A0"/>
              </a:solidFill>
              <a:ln w="9525">
                <a:solidFill>
                  <a:srgbClr val="7030A0"/>
                </a:solidFill>
              </a:ln>
              <a:effectLst/>
            </c:spPr>
          </c:marker>
          <c:cat>
            <c:strRef>
              <c:f>Sheet1!$A$2:$A$30</c:f>
              <c:strCache>
                <c:ptCount val="29"/>
                <c:pt idx="0">
                  <c:v>UK-England_2016</c:v>
                </c:pt>
                <c:pt idx="1">
                  <c:v>Serbia_2017</c:v>
                </c:pt>
                <c:pt idx="2">
                  <c:v>Macedonia_2016</c:v>
                </c:pt>
                <c:pt idx="3">
                  <c:v>Belgium_2017</c:v>
                </c:pt>
                <c:pt idx="4">
                  <c:v>Georgia_2018</c:v>
                </c:pt>
                <c:pt idx="5">
                  <c:v>Romania_2018</c:v>
                </c:pt>
                <c:pt idx="6">
                  <c:v>Ukraine_2016</c:v>
                </c:pt>
                <c:pt idx="7">
                  <c:v>Azerbaijan_2017</c:v>
                </c:pt>
                <c:pt idx="8">
                  <c:v>Ukraine_2017</c:v>
                </c:pt>
                <c:pt idx="9">
                  <c:v>Italy_2016</c:v>
                </c:pt>
                <c:pt idx="10">
                  <c:v>Netherlands_2016</c:v>
                </c:pt>
                <c:pt idx="11">
                  <c:v>Azerbaijan_2016</c:v>
                </c:pt>
                <c:pt idx="12">
                  <c:v>Cyprus_2017</c:v>
                </c:pt>
                <c:pt idx="13">
                  <c:v>UK-Cyprus Sov_2017</c:v>
                </c:pt>
                <c:pt idx="14">
                  <c:v>Spain_2016</c:v>
                </c:pt>
                <c:pt idx="15">
                  <c:v>Rep Moldova_2018</c:v>
                </c:pt>
                <c:pt idx="16">
                  <c:v>UK-N Ireland_2017</c:v>
                </c:pt>
                <c:pt idx="17">
                  <c:v>Portugal_2016</c:v>
                </c:pt>
                <c:pt idx="18">
                  <c:v>Montenegro_2017</c:v>
                </c:pt>
                <c:pt idx="19">
                  <c:v>Bulgaria_2017</c:v>
                </c:pt>
                <c:pt idx="20">
                  <c:v>Poland_2017</c:v>
                </c:pt>
                <c:pt idx="21">
                  <c:v>Czech Rep_2018</c:v>
                </c:pt>
                <c:pt idx="22">
                  <c:v>Liechtenstein_2016</c:v>
                </c:pt>
                <c:pt idx="23">
                  <c:v>Croatia_2017</c:v>
                </c:pt>
                <c:pt idx="24">
                  <c:v>Albania_2017</c:v>
                </c:pt>
                <c:pt idx="25">
                  <c:v>Slovak Rep_2018</c:v>
                </c:pt>
                <c:pt idx="26">
                  <c:v>Andorra_2018</c:v>
                </c:pt>
                <c:pt idx="27">
                  <c:v>Lithuania_2018</c:v>
                </c:pt>
                <c:pt idx="28">
                  <c:v>Lithuania_2016</c:v>
                </c:pt>
              </c:strCache>
            </c:strRef>
          </c:cat>
          <c:val>
            <c:numRef>
              <c:f>Sheet1!$C$2:$C$30</c:f>
              <c:numCache>
                <c:formatCode>0.00</c:formatCode>
                <c:ptCount val="29"/>
                <c:pt idx="0">
                  <c:v>4.0816326530612246</c:v>
                </c:pt>
                <c:pt idx="1">
                  <c:v>4.7619047619047619</c:v>
                </c:pt>
                <c:pt idx="2">
                  <c:v>4.5454545454545459</c:v>
                </c:pt>
                <c:pt idx="3">
                  <c:v>5.9701492537313436</c:v>
                </c:pt>
                <c:pt idx="4">
                  <c:v>0</c:v>
                </c:pt>
                <c:pt idx="5">
                  <c:v>7.291666666666667</c:v>
                </c:pt>
                <c:pt idx="6">
                  <c:v>4</c:v>
                </c:pt>
                <c:pt idx="7">
                  <c:v>12</c:v>
                </c:pt>
                <c:pt idx="8">
                  <c:v>7.1428571428571432</c:v>
                </c:pt>
                <c:pt idx="9">
                  <c:v>6.8965517241379306</c:v>
                </c:pt>
                <c:pt idx="10">
                  <c:v>2.0408163265306123</c:v>
                </c:pt>
                <c:pt idx="11">
                  <c:v>10.465116279069768</c:v>
                </c:pt>
                <c:pt idx="12">
                  <c:v>6.0606060606060606</c:v>
                </c:pt>
                <c:pt idx="13">
                  <c:v>23.80952380952381</c:v>
                </c:pt>
                <c:pt idx="14">
                  <c:v>3.3333333333333335</c:v>
                </c:pt>
                <c:pt idx="15">
                  <c:v>4</c:v>
                </c:pt>
                <c:pt idx="16">
                  <c:v>30.158730158730158</c:v>
                </c:pt>
                <c:pt idx="17">
                  <c:v>0</c:v>
                </c:pt>
                <c:pt idx="18">
                  <c:v>2.1276595744680851</c:v>
                </c:pt>
                <c:pt idx="19">
                  <c:v>2.1276595744680851</c:v>
                </c:pt>
                <c:pt idx="20">
                  <c:v>0</c:v>
                </c:pt>
                <c:pt idx="21">
                  <c:v>12.280701754385966</c:v>
                </c:pt>
                <c:pt idx="22">
                  <c:v>8.8235294117647065</c:v>
                </c:pt>
                <c:pt idx="23">
                  <c:v>6.3829787234042552</c:v>
                </c:pt>
                <c:pt idx="24">
                  <c:v>0</c:v>
                </c:pt>
                <c:pt idx="25">
                  <c:v>1.4492753623188406</c:v>
                </c:pt>
                <c:pt idx="26">
                  <c:v>9.0909090909090917</c:v>
                </c:pt>
                <c:pt idx="27">
                  <c:v>0</c:v>
                </c:pt>
                <c:pt idx="28">
                  <c:v>7.5471698113207548</c:v>
                </c:pt>
              </c:numCache>
            </c:numRef>
          </c:val>
          <c:smooth val="0"/>
          <c:extLst>
            <c:ext xmlns:c16="http://schemas.microsoft.com/office/drawing/2014/chart" uri="{C3380CC4-5D6E-409C-BE32-E72D297353CC}">
              <c16:uniqueId val="{00000001-1D54-4D96-A109-EC1D40669483}"/>
            </c:ext>
          </c:extLst>
        </c:ser>
        <c:dLbls>
          <c:showLegendKey val="0"/>
          <c:showVal val="0"/>
          <c:showCatName val="0"/>
          <c:showSerName val="0"/>
          <c:showPercent val="0"/>
          <c:showBubbleSize val="0"/>
        </c:dLbls>
        <c:marker val="1"/>
        <c:smooth val="0"/>
        <c:axId val="359179312"/>
        <c:axId val="359182592"/>
      </c:lineChart>
      <c:catAx>
        <c:axId val="35917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59182592"/>
        <c:crosses val="autoZero"/>
        <c:auto val="1"/>
        <c:lblAlgn val="ctr"/>
        <c:lblOffset val="100"/>
        <c:noMultiLvlLbl val="0"/>
      </c:catAx>
      <c:valAx>
        <c:axId val="359182592"/>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59179312"/>
        <c:crosses val="autoZero"/>
        <c:crossBetween val="between"/>
        <c:majorUnit val="60"/>
      </c:valAx>
      <c:spPr>
        <a:noFill/>
        <a:ln>
          <a:noFill/>
        </a:ln>
        <a:effectLst/>
      </c:spPr>
    </c:plotArea>
    <c:legend>
      <c:legendPos val="t"/>
      <c:layout>
        <c:manualLayout>
          <c:xMode val="edge"/>
          <c:yMode val="edge"/>
          <c:x val="0.22019357937754869"/>
          <c:y val="0.29269911062888293"/>
          <c:w val="0.55961272500535875"/>
          <c:h val="7.483310199937924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IE" sz="2000" b="1" dirty="0"/>
              <a:t>Gender Observations</a:t>
            </a:r>
            <a:r>
              <a:rPr lang="en-IE" sz="2000" b="1" baseline="0" dirty="0"/>
              <a:t> by Type</a:t>
            </a:r>
            <a:endParaRPr lang="en-IE" sz="2000" b="1" dirty="0"/>
          </a:p>
        </c:rich>
      </c:tx>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2.2916666666666665E-2"/>
          <c:y val="0.36040125576695303"/>
          <c:w val="0.95416666666666672"/>
          <c:h val="0.56147370790257989"/>
        </c:manualLayout>
      </c:layout>
      <c:barChart>
        <c:barDir val="col"/>
        <c:grouping val="clustered"/>
        <c:varyColors val="0"/>
        <c:ser>
          <c:idx val="0"/>
          <c:order val="0"/>
          <c:tx>
            <c:strRef>
              <c:f>Sheet1!$B$1</c:f>
              <c:strCache>
                <c:ptCount val="1"/>
                <c:pt idx="0">
                  <c:v>Comments</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0.0%</c:formatCode>
                <c:ptCount val="1"/>
                <c:pt idx="0">
                  <c:v>0.623</c:v>
                </c:pt>
              </c:numCache>
            </c:numRef>
          </c:val>
          <c:extLst>
            <c:ext xmlns:c16="http://schemas.microsoft.com/office/drawing/2014/chart" uri="{C3380CC4-5D6E-409C-BE32-E72D297353CC}">
              <c16:uniqueId val="{00000000-A692-4C2B-9379-CCEAD22D6FFB}"/>
            </c:ext>
          </c:extLst>
        </c:ser>
        <c:ser>
          <c:idx val="1"/>
          <c:order val="1"/>
          <c:tx>
            <c:strRef>
              <c:f>Sheet1!$C$1</c:f>
              <c:strCache>
                <c:ptCount val="1"/>
                <c:pt idx="0">
                  <c:v>Recommendations</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0.0%</c:formatCode>
                <c:ptCount val="1"/>
                <c:pt idx="0">
                  <c:v>0.30399999999999999</c:v>
                </c:pt>
              </c:numCache>
            </c:numRef>
          </c:val>
          <c:extLst>
            <c:ext xmlns:c16="http://schemas.microsoft.com/office/drawing/2014/chart" uri="{C3380CC4-5D6E-409C-BE32-E72D297353CC}">
              <c16:uniqueId val="{00000001-A692-4C2B-9379-CCEAD22D6FFB}"/>
            </c:ext>
          </c:extLst>
        </c:ser>
        <c:ser>
          <c:idx val="2"/>
          <c:order val="2"/>
          <c:tx>
            <c:strRef>
              <c:f>Sheet1!$D$1</c:f>
              <c:strCache>
                <c:ptCount val="1"/>
                <c:pt idx="0">
                  <c:v>Requests for information</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0.0%</c:formatCode>
                <c:ptCount val="1"/>
                <c:pt idx="0">
                  <c:v>7.2999999999999995E-2</c:v>
                </c:pt>
              </c:numCache>
            </c:numRef>
          </c:val>
          <c:extLst>
            <c:ext xmlns:c16="http://schemas.microsoft.com/office/drawing/2014/chart" uri="{C3380CC4-5D6E-409C-BE32-E72D297353CC}">
              <c16:uniqueId val="{00000002-A692-4C2B-9379-CCEAD22D6FFB}"/>
            </c:ext>
          </c:extLst>
        </c:ser>
        <c:dLbls>
          <c:dLblPos val="outEnd"/>
          <c:showLegendKey val="0"/>
          <c:showVal val="1"/>
          <c:showCatName val="0"/>
          <c:showSerName val="0"/>
          <c:showPercent val="0"/>
          <c:showBubbleSize val="0"/>
        </c:dLbls>
        <c:gapWidth val="50"/>
        <c:axId val="660706328"/>
        <c:axId val="660708624"/>
      </c:barChart>
      <c:catAx>
        <c:axId val="660706328"/>
        <c:scaling>
          <c:orientation val="minMax"/>
        </c:scaling>
        <c:delete val="1"/>
        <c:axPos val="b"/>
        <c:numFmt formatCode="General" sourceLinked="1"/>
        <c:majorTickMark val="none"/>
        <c:minorTickMark val="none"/>
        <c:tickLblPos val="nextTo"/>
        <c:crossAx val="660708624"/>
        <c:crosses val="autoZero"/>
        <c:auto val="1"/>
        <c:lblAlgn val="ctr"/>
        <c:lblOffset val="100"/>
        <c:noMultiLvlLbl val="0"/>
      </c:catAx>
      <c:valAx>
        <c:axId val="660708624"/>
        <c:scaling>
          <c:orientation val="minMax"/>
        </c:scaling>
        <c:delete val="1"/>
        <c:axPos val="l"/>
        <c:numFmt formatCode="0.0%" sourceLinked="1"/>
        <c:majorTickMark val="none"/>
        <c:minorTickMark val="none"/>
        <c:tickLblPos val="nextTo"/>
        <c:crossAx val="660706328"/>
        <c:crosses val="autoZero"/>
        <c:crossBetween val="between"/>
      </c:valAx>
      <c:spPr>
        <a:noFill/>
        <a:ln>
          <a:noFill/>
        </a:ln>
        <a:effectLst/>
      </c:spPr>
    </c:plotArea>
    <c:legend>
      <c:legendPos val="t"/>
      <c:layout>
        <c:manualLayout>
          <c:xMode val="edge"/>
          <c:yMode val="edge"/>
          <c:x val="0.05"/>
          <c:y val="0.18254699803149607"/>
          <c:w val="0.9"/>
          <c:h val="7.481169773609455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Recommendations</c:v>
                </c:pt>
              </c:strCache>
            </c:strRef>
          </c:tx>
          <c:spPr>
            <a:solidFill>
              <a:schemeClr val="tx2"/>
            </a:solidFill>
            <a:ln>
              <a:noFill/>
            </a:ln>
            <a:effectLst/>
          </c:spPr>
          <c:invertIfNegative val="0"/>
          <c:dPt>
            <c:idx val="0"/>
            <c:invertIfNegative val="0"/>
            <c:bubble3D val="0"/>
            <c:spPr>
              <a:solidFill>
                <a:schemeClr val="accent6">
                  <a:lumMod val="50000"/>
                </a:schemeClr>
              </a:solidFill>
              <a:ln>
                <a:noFill/>
              </a:ln>
              <a:effectLst/>
            </c:spPr>
            <c:extLst>
              <c:ext xmlns:c16="http://schemas.microsoft.com/office/drawing/2014/chart" uri="{C3380CC4-5D6E-409C-BE32-E72D297353CC}">
                <c16:uniqueId val="{00000000-CFA1-4428-A4B7-48329A56F922}"/>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1-CFA1-4428-A4B7-48329A56F922}"/>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2-CFA1-4428-A4B7-48329A56F922}"/>
              </c:ext>
            </c:extLst>
          </c:dPt>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CFA1-4428-A4B7-48329A56F922}"/>
              </c:ext>
            </c:extLst>
          </c:dPt>
          <c:dPt>
            <c:idx val="4"/>
            <c:invertIfNegative val="0"/>
            <c:bubble3D val="0"/>
            <c:spPr>
              <a:solidFill>
                <a:srgbClr val="A2BADE"/>
              </a:solidFill>
              <a:ln>
                <a:noFill/>
              </a:ln>
              <a:effectLst/>
            </c:spPr>
            <c:extLst>
              <c:ext xmlns:c16="http://schemas.microsoft.com/office/drawing/2014/chart" uri="{C3380CC4-5D6E-409C-BE32-E72D297353CC}">
                <c16:uniqueId val="{00000004-CFA1-4428-A4B7-48329A56F922}"/>
              </c:ext>
            </c:extLst>
          </c:dPt>
          <c:dPt>
            <c:idx val="5"/>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5-CFA1-4428-A4B7-48329A56F922}"/>
              </c:ext>
            </c:extLst>
          </c:dPt>
          <c:dPt>
            <c:idx val="6"/>
            <c:invertIfNegative val="0"/>
            <c:bubble3D val="0"/>
            <c:spPr>
              <a:solidFill>
                <a:srgbClr val="C7D6EB"/>
              </a:solidFill>
              <a:ln>
                <a:noFill/>
              </a:ln>
              <a:effectLst/>
            </c:spPr>
            <c:extLst>
              <c:ext xmlns:c16="http://schemas.microsoft.com/office/drawing/2014/chart" uri="{C3380CC4-5D6E-409C-BE32-E72D297353CC}">
                <c16:uniqueId val="{00000006-CFA1-4428-A4B7-48329A56F922}"/>
              </c:ext>
            </c:extLst>
          </c:dPt>
          <c:dPt>
            <c:idx val="7"/>
            <c:invertIfNegative val="0"/>
            <c:bubble3D val="0"/>
            <c:spPr>
              <a:solidFill>
                <a:schemeClr val="accent6">
                  <a:lumMod val="20000"/>
                  <a:lumOff val="80000"/>
                </a:schemeClr>
              </a:solidFill>
              <a:ln>
                <a:noFill/>
              </a:ln>
              <a:effectLst/>
            </c:spPr>
            <c:extLst>
              <c:ext xmlns:c16="http://schemas.microsoft.com/office/drawing/2014/chart" uri="{C3380CC4-5D6E-409C-BE32-E72D297353CC}">
                <c16:uniqueId val="{00000007-CFA1-4428-A4B7-48329A56F922}"/>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Conditions of detention</c:v>
                </c:pt>
                <c:pt idx="1">
                  <c:v>Activities, education &amp; work</c:v>
                </c:pt>
                <c:pt idx="2">
                  <c:v>Other gender-specific practices</c:v>
                </c:pt>
                <c:pt idx="3">
                  <c:v>Health</c:v>
                </c:pt>
                <c:pt idx="4">
                  <c:v>Staffing</c:v>
                </c:pt>
                <c:pt idx="5">
                  <c:v>Contact with the outside world</c:v>
                </c:pt>
                <c:pt idx="6">
                  <c:v>Treatment</c:v>
                </c:pt>
                <c:pt idx="7">
                  <c:v>Disciplinary &amp; security measures</c:v>
                </c:pt>
              </c:strCache>
            </c:strRef>
          </c:cat>
          <c:val>
            <c:numRef>
              <c:f>Sheet1!$B$2:$B$9</c:f>
              <c:numCache>
                <c:formatCode>0.0%</c:formatCode>
                <c:ptCount val="8"/>
                <c:pt idx="0">
                  <c:v>0.309</c:v>
                </c:pt>
                <c:pt idx="1">
                  <c:v>0.214</c:v>
                </c:pt>
                <c:pt idx="2">
                  <c:v>9.5000000000000001E-2</c:v>
                </c:pt>
                <c:pt idx="3">
                  <c:v>9.5000000000000001E-2</c:v>
                </c:pt>
                <c:pt idx="4">
                  <c:v>9.5000000000000001E-2</c:v>
                </c:pt>
                <c:pt idx="5">
                  <c:v>7.0999999999999994E-2</c:v>
                </c:pt>
                <c:pt idx="6">
                  <c:v>7.0999999999999994E-2</c:v>
                </c:pt>
                <c:pt idx="7">
                  <c:v>4.8000000000000001E-2</c:v>
                </c:pt>
              </c:numCache>
            </c:numRef>
          </c:val>
          <c:extLst>
            <c:ext xmlns:c16="http://schemas.microsoft.com/office/drawing/2014/chart" uri="{C3380CC4-5D6E-409C-BE32-E72D297353CC}">
              <c16:uniqueId val="{00000000-B7AB-49DF-8D1E-F262477CD90C}"/>
            </c:ext>
          </c:extLst>
        </c:ser>
        <c:dLbls>
          <c:dLblPos val="inEnd"/>
          <c:showLegendKey val="0"/>
          <c:showVal val="1"/>
          <c:showCatName val="0"/>
          <c:showSerName val="0"/>
          <c:showPercent val="0"/>
          <c:showBubbleSize val="0"/>
        </c:dLbls>
        <c:gapWidth val="10"/>
        <c:overlap val="25"/>
        <c:axId val="412168744"/>
        <c:axId val="412171040"/>
      </c:barChart>
      <c:catAx>
        <c:axId val="412168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12171040"/>
        <c:crosses val="autoZero"/>
        <c:auto val="1"/>
        <c:lblAlgn val="ctr"/>
        <c:lblOffset val="100"/>
        <c:noMultiLvlLbl val="0"/>
      </c:catAx>
      <c:valAx>
        <c:axId val="412171040"/>
        <c:scaling>
          <c:orientation val="minMax"/>
          <c:max val="0.4"/>
          <c:min val="0"/>
        </c:scaling>
        <c:delete val="1"/>
        <c:axPos val="b"/>
        <c:numFmt formatCode="0.0%" sourceLinked="1"/>
        <c:majorTickMark val="none"/>
        <c:minorTickMark val="none"/>
        <c:tickLblPos val="nextTo"/>
        <c:crossAx val="412168744"/>
        <c:crosses val="autoZero"/>
        <c:crossBetween val="between"/>
        <c:majorUnit val="1"/>
        <c:minorUnit val="0.1"/>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21624-8F39-4630-9FA7-527ED93673EA}" type="doc">
      <dgm:prSet loTypeId="urn:microsoft.com/office/officeart/2005/8/layout/hList7" loCatId="process" qsTypeId="urn:microsoft.com/office/officeart/2005/8/quickstyle/simple2" qsCatId="simple" csTypeId="urn:microsoft.com/office/officeart/2005/8/colors/accent3_1" csCatId="accent3" phldr="1"/>
      <dgm:spPr/>
    </dgm:pt>
    <dgm:pt modelId="{10D89400-0F18-4E28-A41D-C9ECAECFF064}">
      <dgm:prSet phldrT="[Text]" custT="1"/>
      <dgm:spPr/>
      <dgm:t>
        <a:bodyPr/>
        <a:lstStyle/>
        <a:p>
          <a:r>
            <a:rPr lang="en-US" sz="2000" dirty="0"/>
            <a:t>Visit from the CPT</a:t>
          </a:r>
        </a:p>
      </dgm:t>
    </dgm:pt>
    <dgm:pt modelId="{43796A04-4455-4595-A5BE-D72B7A90FF73}" type="parTrans" cxnId="{C19F8AC1-84C3-46F8-967E-7228C14A28B6}">
      <dgm:prSet/>
      <dgm:spPr/>
      <dgm:t>
        <a:bodyPr/>
        <a:lstStyle/>
        <a:p>
          <a:endParaRPr lang="en-US"/>
        </a:p>
      </dgm:t>
    </dgm:pt>
    <dgm:pt modelId="{581098AF-EFAF-42EC-800E-5025EE7D25D1}" type="sibTrans" cxnId="{C19F8AC1-84C3-46F8-967E-7228C14A28B6}">
      <dgm:prSet/>
      <dgm:spPr/>
      <dgm:t>
        <a:bodyPr/>
        <a:lstStyle/>
        <a:p>
          <a:endParaRPr lang="en-US"/>
        </a:p>
      </dgm:t>
    </dgm:pt>
    <dgm:pt modelId="{511E8771-D1BF-4C05-BBE9-5C96841D2F2D}">
      <dgm:prSet phldrT="[Text]" custT="1"/>
      <dgm:spPr/>
      <dgm:t>
        <a:bodyPr/>
        <a:lstStyle/>
        <a:p>
          <a:r>
            <a:rPr lang="en-US" sz="2000" dirty="0"/>
            <a:t>Report to the country</a:t>
          </a:r>
        </a:p>
      </dgm:t>
    </dgm:pt>
    <dgm:pt modelId="{F84CA2D4-2C8A-42EC-9629-79CDAC530201}" type="parTrans" cxnId="{38E5020E-2CDC-4886-BF5D-4302A47610B0}">
      <dgm:prSet/>
      <dgm:spPr/>
      <dgm:t>
        <a:bodyPr/>
        <a:lstStyle/>
        <a:p>
          <a:endParaRPr lang="en-US"/>
        </a:p>
      </dgm:t>
    </dgm:pt>
    <dgm:pt modelId="{A27E7C63-787F-4204-A237-A776F655DA2B}" type="sibTrans" cxnId="{38E5020E-2CDC-4886-BF5D-4302A47610B0}">
      <dgm:prSet/>
      <dgm:spPr/>
      <dgm:t>
        <a:bodyPr/>
        <a:lstStyle/>
        <a:p>
          <a:endParaRPr lang="en-US"/>
        </a:p>
      </dgm:t>
    </dgm:pt>
    <dgm:pt modelId="{562FF8DD-26F6-490D-9FAF-15A0D5021499}">
      <dgm:prSet phldrT="[Text]" custT="1"/>
      <dgm:spPr/>
      <dgm:t>
        <a:bodyPr/>
        <a:lstStyle/>
        <a:p>
          <a:r>
            <a:rPr lang="en-US" sz="2000" dirty="0"/>
            <a:t>Response from the country</a:t>
          </a:r>
        </a:p>
      </dgm:t>
    </dgm:pt>
    <dgm:pt modelId="{2380C5E0-6A90-4C7D-AAD7-2D6832F5FA9C}" type="parTrans" cxnId="{6A9A1E01-D374-444D-8443-C66FC8C55540}">
      <dgm:prSet/>
      <dgm:spPr/>
      <dgm:t>
        <a:bodyPr/>
        <a:lstStyle/>
        <a:p>
          <a:endParaRPr lang="en-US"/>
        </a:p>
      </dgm:t>
    </dgm:pt>
    <dgm:pt modelId="{C848987B-E1A6-4A5C-9FBA-6B0E972681B9}" type="sibTrans" cxnId="{6A9A1E01-D374-444D-8443-C66FC8C55540}">
      <dgm:prSet/>
      <dgm:spPr/>
      <dgm:t>
        <a:bodyPr/>
        <a:lstStyle/>
        <a:p>
          <a:endParaRPr lang="en-US"/>
        </a:p>
      </dgm:t>
    </dgm:pt>
    <dgm:pt modelId="{FC3F8DD1-3E4A-4E4E-887C-F30A031F8D43}" type="pres">
      <dgm:prSet presAssocID="{B9121624-8F39-4630-9FA7-527ED93673EA}" presName="Name0" presStyleCnt="0">
        <dgm:presLayoutVars>
          <dgm:dir/>
          <dgm:resizeHandles val="exact"/>
        </dgm:presLayoutVars>
      </dgm:prSet>
      <dgm:spPr/>
    </dgm:pt>
    <dgm:pt modelId="{959369CE-EC73-4A29-8810-AF54F7754830}" type="pres">
      <dgm:prSet presAssocID="{B9121624-8F39-4630-9FA7-527ED93673EA}" presName="fgShape" presStyleLbl="fgShp" presStyleIdx="0" presStyleCnt="1" custLinFactNeighborX="0" custLinFactNeighborY="-39356"/>
      <dgm:spPr>
        <a:solidFill>
          <a:schemeClr val="accent1"/>
        </a:solidFill>
      </dgm:spPr>
    </dgm:pt>
    <dgm:pt modelId="{AB4FDC37-B4C1-43EC-9E28-A3420500A7F0}" type="pres">
      <dgm:prSet presAssocID="{B9121624-8F39-4630-9FA7-527ED93673EA}" presName="linComp" presStyleCnt="0"/>
      <dgm:spPr/>
    </dgm:pt>
    <dgm:pt modelId="{217B37D8-1500-4A2C-876C-5F22C3E4D25A}" type="pres">
      <dgm:prSet presAssocID="{10D89400-0F18-4E28-A41D-C9ECAECFF064}" presName="compNode" presStyleCnt="0"/>
      <dgm:spPr/>
    </dgm:pt>
    <dgm:pt modelId="{2BC4F45E-8163-4F2C-A5B7-55BE1BD08A9E}" type="pres">
      <dgm:prSet presAssocID="{10D89400-0F18-4E28-A41D-C9ECAECFF064}" presName="bkgdShape" presStyleLbl="node1" presStyleIdx="0" presStyleCnt="3" custLinFactNeighborY="-297"/>
      <dgm:spPr/>
      <dgm:t>
        <a:bodyPr/>
        <a:lstStyle/>
        <a:p>
          <a:endParaRPr lang="en-US"/>
        </a:p>
      </dgm:t>
    </dgm:pt>
    <dgm:pt modelId="{53AAB671-EE8A-4EE7-A0A2-8E17952D3E63}" type="pres">
      <dgm:prSet presAssocID="{10D89400-0F18-4E28-A41D-C9ECAECFF064}" presName="nodeTx" presStyleLbl="node1" presStyleIdx="0" presStyleCnt="3">
        <dgm:presLayoutVars>
          <dgm:bulletEnabled val="1"/>
        </dgm:presLayoutVars>
      </dgm:prSet>
      <dgm:spPr/>
      <dgm:t>
        <a:bodyPr/>
        <a:lstStyle/>
        <a:p>
          <a:endParaRPr lang="en-US"/>
        </a:p>
      </dgm:t>
    </dgm:pt>
    <dgm:pt modelId="{762374AC-5253-47AA-9694-CD1A91F09F8F}" type="pres">
      <dgm:prSet presAssocID="{10D89400-0F18-4E28-A41D-C9ECAECFF064}" presName="invisiNode" presStyleLbl="node1" presStyleIdx="0" presStyleCnt="3"/>
      <dgm:spPr/>
    </dgm:pt>
    <dgm:pt modelId="{6054575B-5BFB-425F-B561-2E40E33173BB}" type="pres">
      <dgm:prSet presAssocID="{10D89400-0F18-4E28-A41D-C9ECAECFF064}" presName="imagNode" presStyleLbl="fgImgPlace1" presStyleIdx="0" presStyleCnt="3"/>
      <dgm:spPr>
        <a:blipFill rotWithShape="1">
          <a:blip xmlns:r="http://schemas.openxmlformats.org/officeDocument/2006/relationships" r:embed="rId1"/>
          <a:stretch>
            <a:fillRect/>
          </a:stretch>
        </a:blipFill>
      </dgm:spPr>
    </dgm:pt>
    <dgm:pt modelId="{D321F20F-A9A9-493F-9268-D0BBE0E318C0}" type="pres">
      <dgm:prSet presAssocID="{581098AF-EFAF-42EC-800E-5025EE7D25D1}" presName="sibTrans" presStyleLbl="sibTrans2D1" presStyleIdx="0" presStyleCnt="0"/>
      <dgm:spPr/>
      <dgm:t>
        <a:bodyPr/>
        <a:lstStyle/>
        <a:p>
          <a:endParaRPr lang="en-US"/>
        </a:p>
      </dgm:t>
    </dgm:pt>
    <dgm:pt modelId="{1D953CE6-F2DC-4BF4-BAE4-5BCFF97AF191}" type="pres">
      <dgm:prSet presAssocID="{511E8771-D1BF-4C05-BBE9-5C96841D2F2D}" presName="compNode" presStyleCnt="0"/>
      <dgm:spPr/>
    </dgm:pt>
    <dgm:pt modelId="{572DD972-856A-4519-8E69-7AB8BAD01A3C}" type="pres">
      <dgm:prSet presAssocID="{511E8771-D1BF-4C05-BBE9-5C96841D2F2D}" presName="bkgdShape" presStyleLbl="node1" presStyleIdx="1" presStyleCnt="3"/>
      <dgm:spPr/>
      <dgm:t>
        <a:bodyPr/>
        <a:lstStyle/>
        <a:p>
          <a:endParaRPr lang="en-US"/>
        </a:p>
      </dgm:t>
    </dgm:pt>
    <dgm:pt modelId="{EBC337A7-5CA7-4B5D-91A6-0C076AEDC3CC}" type="pres">
      <dgm:prSet presAssocID="{511E8771-D1BF-4C05-BBE9-5C96841D2F2D}" presName="nodeTx" presStyleLbl="node1" presStyleIdx="1" presStyleCnt="3">
        <dgm:presLayoutVars>
          <dgm:bulletEnabled val="1"/>
        </dgm:presLayoutVars>
      </dgm:prSet>
      <dgm:spPr/>
      <dgm:t>
        <a:bodyPr/>
        <a:lstStyle/>
        <a:p>
          <a:endParaRPr lang="en-US"/>
        </a:p>
      </dgm:t>
    </dgm:pt>
    <dgm:pt modelId="{74BB201E-B142-4557-BC0B-BD2B7872D881}" type="pres">
      <dgm:prSet presAssocID="{511E8771-D1BF-4C05-BBE9-5C96841D2F2D}" presName="invisiNode" presStyleLbl="node1" presStyleIdx="1" presStyleCnt="3"/>
      <dgm:spPr/>
    </dgm:pt>
    <dgm:pt modelId="{7A75EE79-6528-4E65-84DD-54BD9F7C9EAB}" type="pres">
      <dgm:prSet presAssocID="{511E8771-D1BF-4C05-BBE9-5C96841D2F2D}" presName="imagNode" presStyleLbl="fgImgPlace1" presStyleIdx="1" presStyleCnt="3"/>
      <dgm:spPr>
        <a:blipFill rotWithShape="1">
          <a:blip xmlns:r="http://schemas.openxmlformats.org/officeDocument/2006/relationships" r:embed="rId2"/>
          <a:stretch>
            <a:fillRect/>
          </a:stretch>
        </a:blipFill>
      </dgm:spPr>
      <dgm:t>
        <a:bodyPr/>
        <a:lstStyle/>
        <a:p>
          <a:endParaRPr lang="en-US"/>
        </a:p>
      </dgm:t>
    </dgm:pt>
    <dgm:pt modelId="{1B010D4F-7711-403E-9106-94442EB21306}" type="pres">
      <dgm:prSet presAssocID="{A27E7C63-787F-4204-A237-A776F655DA2B}" presName="sibTrans" presStyleLbl="sibTrans2D1" presStyleIdx="0" presStyleCnt="0"/>
      <dgm:spPr/>
      <dgm:t>
        <a:bodyPr/>
        <a:lstStyle/>
        <a:p>
          <a:endParaRPr lang="en-US"/>
        </a:p>
      </dgm:t>
    </dgm:pt>
    <dgm:pt modelId="{4319D061-1764-402A-9180-6307516F01D5}" type="pres">
      <dgm:prSet presAssocID="{562FF8DD-26F6-490D-9FAF-15A0D5021499}" presName="compNode" presStyleCnt="0"/>
      <dgm:spPr/>
    </dgm:pt>
    <dgm:pt modelId="{BB538EB5-A1CA-4A75-AF78-0A8B151F560D}" type="pres">
      <dgm:prSet presAssocID="{562FF8DD-26F6-490D-9FAF-15A0D5021499}" presName="bkgdShape" presStyleLbl="node1" presStyleIdx="2" presStyleCnt="3"/>
      <dgm:spPr/>
      <dgm:t>
        <a:bodyPr/>
        <a:lstStyle/>
        <a:p>
          <a:endParaRPr lang="en-US"/>
        </a:p>
      </dgm:t>
    </dgm:pt>
    <dgm:pt modelId="{40897458-5C9B-4498-BEAA-A0634CAA18B1}" type="pres">
      <dgm:prSet presAssocID="{562FF8DD-26F6-490D-9FAF-15A0D5021499}" presName="nodeTx" presStyleLbl="node1" presStyleIdx="2" presStyleCnt="3">
        <dgm:presLayoutVars>
          <dgm:bulletEnabled val="1"/>
        </dgm:presLayoutVars>
      </dgm:prSet>
      <dgm:spPr/>
      <dgm:t>
        <a:bodyPr/>
        <a:lstStyle/>
        <a:p>
          <a:endParaRPr lang="en-US"/>
        </a:p>
      </dgm:t>
    </dgm:pt>
    <dgm:pt modelId="{8D316EB8-1BF3-430F-83AA-E714BBBE2D25}" type="pres">
      <dgm:prSet presAssocID="{562FF8DD-26F6-490D-9FAF-15A0D5021499}" presName="invisiNode" presStyleLbl="node1" presStyleIdx="2" presStyleCnt="3"/>
      <dgm:spPr/>
    </dgm:pt>
    <dgm:pt modelId="{568F1FC2-7933-49D0-9D64-12C6BA2ACD59}" type="pres">
      <dgm:prSet presAssocID="{562FF8DD-26F6-490D-9FAF-15A0D5021499}" presName="imagNode" presStyleLbl="fgImgPlace1" presStyleIdx="2" presStyleCnt="3"/>
      <dgm:spPr>
        <a:blipFill rotWithShape="1">
          <a:blip xmlns:r="http://schemas.openxmlformats.org/officeDocument/2006/relationships" r:embed="rId3"/>
          <a:stretch>
            <a:fillRect/>
          </a:stretch>
        </a:blipFill>
      </dgm:spPr>
    </dgm:pt>
  </dgm:ptLst>
  <dgm:cxnLst>
    <dgm:cxn modelId="{76878863-9A04-452B-95A3-9B88B5AE523C}" type="presOf" srcId="{562FF8DD-26F6-490D-9FAF-15A0D5021499}" destId="{40897458-5C9B-4498-BEAA-A0634CAA18B1}" srcOrd="1" destOrd="0" presId="urn:microsoft.com/office/officeart/2005/8/layout/hList7"/>
    <dgm:cxn modelId="{6A9A1E01-D374-444D-8443-C66FC8C55540}" srcId="{B9121624-8F39-4630-9FA7-527ED93673EA}" destId="{562FF8DD-26F6-490D-9FAF-15A0D5021499}" srcOrd="2" destOrd="0" parTransId="{2380C5E0-6A90-4C7D-AAD7-2D6832F5FA9C}" sibTransId="{C848987B-E1A6-4A5C-9FBA-6B0E972681B9}"/>
    <dgm:cxn modelId="{C19F8AC1-84C3-46F8-967E-7228C14A28B6}" srcId="{B9121624-8F39-4630-9FA7-527ED93673EA}" destId="{10D89400-0F18-4E28-A41D-C9ECAECFF064}" srcOrd="0" destOrd="0" parTransId="{43796A04-4455-4595-A5BE-D72B7A90FF73}" sibTransId="{581098AF-EFAF-42EC-800E-5025EE7D25D1}"/>
    <dgm:cxn modelId="{C1BE7A8A-1EE7-44A7-A496-A11C3BD5F351}" type="presOf" srcId="{511E8771-D1BF-4C05-BBE9-5C96841D2F2D}" destId="{EBC337A7-5CA7-4B5D-91A6-0C076AEDC3CC}" srcOrd="1" destOrd="0" presId="urn:microsoft.com/office/officeart/2005/8/layout/hList7"/>
    <dgm:cxn modelId="{DE21822B-95D5-4D01-9954-FCCA33FFAD07}" type="presOf" srcId="{581098AF-EFAF-42EC-800E-5025EE7D25D1}" destId="{D321F20F-A9A9-493F-9268-D0BBE0E318C0}" srcOrd="0" destOrd="0" presId="urn:microsoft.com/office/officeart/2005/8/layout/hList7"/>
    <dgm:cxn modelId="{38E5020E-2CDC-4886-BF5D-4302A47610B0}" srcId="{B9121624-8F39-4630-9FA7-527ED93673EA}" destId="{511E8771-D1BF-4C05-BBE9-5C96841D2F2D}" srcOrd="1" destOrd="0" parTransId="{F84CA2D4-2C8A-42EC-9629-79CDAC530201}" sibTransId="{A27E7C63-787F-4204-A237-A776F655DA2B}"/>
    <dgm:cxn modelId="{89AF78D4-76EC-4F05-A9AA-50B2FE9916AD}" type="presOf" srcId="{10D89400-0F18-4E28-A41D-C9ECAECFF064}" destId="{53AAB671-EE8A-4EE7-A0A2-8E17952D3E63}" srcOrd="1" destOrd="0" presId="urn:microsoft.com/office/officeart/2005/8/layout/hList7"/>
    <dgm:cxn modelId="{43016C07-BA68-47B3-8D39-6BA7A9B498A5}" type="presOf" srcId="{562FF8DD-26F6-490D-9FAF-15A0D5021499}" destId="{BB538EB5-A1CA-4A75-AF78-0A8B151F560D}" srcOrd="0" destOrd="0" presId="urn:microsoft.com/office/officeart/2005/8/layout/hList7"/>
    <dgm:cxn modelId="{1986A602-97D1-4F95-8A65-B9971DFDDEA5}" type="presOf" srcId="{A27E7C63-787F-4204-A237-A776F655DA2B}" destId="{1B010D4F-7711-403E-9106-94442EB21306}" srcOrd="0" destOrd="0" presId="urn:microsoft.com/office/officeart/2005/8/layout/hList7"/>
    <dgm:cxn modelId="{BF235564-A0AD-4C60-8079-EABF964C00C2}" type="presOf" srcId="{10D89400-0F18-4E28-A41D-C9ECAECFF064}" destId="{2BC4F45E-8163-4F2C-A5B7-55BE1BD08A9E}" srcOrd="0" destOrd="0" presId="urn:microsoft.com/office/officeart/2005/8/layout/hList7"/>
    <dgm:cxn modelId="{23979422-13FC-4845-B9E4-C58F2786B5E8}" type="presOf" srcId="{B9121624-8F39-4630-9FA7-527ED93673EA}" destId="{FC3F8DD1-3E4A-4E4E-887C-F30A031F8D43}" srcOrd="0" destOrd="0" presId="urn:microsoft.com/office/officeart/2005/8/layout/hList7"/>
    <dgm:cxn modelId="{B7B68FDC-650B-4525-9347-70179075F766}" type="presOf" srcId="{511E8771-D1BF-4C05-BBE9-5C96841D2F2D}" destId="{572DD972-856A-4519-8E69-7AB8BAD01A3C}" srcOrd="0" destOrd="0" presId="urn:microsoft.com/office/officeart/2005/8/layout/hList7"/>
    <dgm:cxn modelId="{A0383E16-CBC0-4365-B1D6-109FC137C701}" type="presParOf" srcId="{FC3F8DD1-3E4A-4E4E-887C-F30A031F8D43}" destId="{959369CE-EC73-4A29-8810-AF54F7754830}" srcOrd="0" destOrd="0" presId="urn:microsoft.com/office/officeart/2005/8/layout/hList7"/>
    <dgm:cxn modelId="{4FD6C545-99B2-4FD5-BDFF-ACCF760E6E3B}" type="presParOf" srcId="{FC3F8DD1-3E4A-4E4E-887C-F30A031F8D43}" destId="{AB4FDC37-B4C1-43EC-9E28-A3420500A7F0}" srcOrd="1" destOrd="0" presId="urn:microsoft.com/office/officeart/2005/8/layout/hList7"/>
    <dgm:cxn modelId="{857B1CF1-701B-4E37-9FD4-900E6A36299F}" type="presParOf" srcId="{AB4FDC37-B4C1-43EC-9E28-A3420500A7F0}" destId="{217B37D8-1500-4A2C-876C-5F22C3E4D25A}" srcOrd="0" destOrd="0" presId="urn:microsoft.com/office/officeart/2005/8/layout/hList7"/>
    <dgm:cxn modelId="{5AD03F3C-0910-47A7-85AF-F5CAC9A8F09D}" type="presParOf" srcId="{217B37D8-1500-4A2C-876C-5F22C3E4D25A}" destId="{2BC4F45E-8163-4F2C-A5B7-55BE1BD08A9E}" srcOrd="0" destOrd="0" presId="urn:microsoft.com/office/officeart/2005/8/layout/hList7"/>
    <dgm:cxn modelId="{C370F8A0-30BF-44FA-AD40-0DA0D5DA46A1}" type="presParOf" srcId="{217B37D8-1500-4A2C-876C-5F22C3E4D25A}" destId="{53AAB671-EE8A-4EE7-A0A2-8E17952D3E63}" srcOrd="1" destOrd="0" presId="urn:microsoft.com/office/officeart/2005/8/layout/hList7"/>
    <dgm:cxn modelId="{F014DBE9-5201-47AD-A226-F664A5204176}" type="presParOf" srcId="{217B37D8-1500-4A2C-876C-5F22C3E4D25A}" destId="{762374AC-5253-47AA-9694-CD1A91F09F8F}" srcOrd="2" destOrd="0" presId="urn:microsoft.com/office/officeart/2005/8/layout/hList7"/>
    <dgm:cxn modelId="{334AB674-8608-4079-889A-8C2675A9CCC8}" type="presParOf" srcId="{217B37D8-1500-4A2C-876C-5F22C3E4D25A}" destId="{6054575B-5BFB-425F-B561-2E40E33173BB}" srcOrd="3" destOrd="0" presId="urn:microsoft.com/office/officeart/2005/8/layout/hList7"/>
    <dgm:cxn modelId="{5BAAF10F-31BD-4491-B435-9EAF778BB269}" type="presParOf" srcId="{AB4FDC37-B4C1-43EC-9E28-A3420500A7F0}" destId="{D321F20F-A9A9-493F-9268-D0BBE0E318C0}" srcOrd="1" destOrd="0" presId="urn:microsoft.com/office/officeart/2005/8/layout/hList7"/>
    <dgm:cxn modelId="{3FBA5DBE-4AFF-471F-BD11-50FC89D08812}" type="presParOf" srcId="{AB4FDC37-B4C1-43EC-9E28-A3420500A7F0}" destId="{1D953CE6-F2DC-4BF4-BAE4-5BCFF97AF191}" srcOrd="2" destOrd="0" presId="urn:microsoft.com/office/officeart/2005/8/layout/hList7"/>
    <dgm:cxn modelId="{FE83C680-3D02-419B-97DE-F0FE3732C0EF}" type="presParOf" srcId="{1D953CE6-F2DC-4BF4-BAE4-5BCFF97AF191}" destId="{572DD972-856A-4519-8E69-7AB8BAD01A3C}" srcOrd="0" destOrd="0" presId="urn:microsoft.com/office/officeart/2005/8/layout/hList7"/>
    <dgm:cxn modelId="{840E61E6-E0D7-4A86-901F-07ACDE05AA60}" type="presParOf" srcId="{1D953CE6-F2DC-4BF4-BAE4-5BCFF97AF191}" destId="{EBC337A7-5CA7-4B5D-91A6-0C076AEDC3CC}" srcOrd="1" destOrd="0" presId="urn:microsoft.com/office/officeart/2005/8/layout/hList7"/>
    <dgm:cxn modelId="{ECF3741E-02C6-4FB2-98EC-0DA976C8E3E2}" type="presParOf" srcId="{1D953CE6-F2DC-4BF4-BAE4-5BCFF97AF191}" destId="{74BB201E-B142-4557-BC0B-BD2B7872D881}" srcOrd="2" destOrd="0" presId="urn:microsoft.com/office/officeart/2005/8/layout/hList7"/>
    <dgm:cxn modelId="{307759DA-EC80-442E-B1CF-63325323EBDC}" type="presParOf" srcId="{1D953CE6-F2DC-4BF4-BAE4-5BCFF97AF191}" destId="{7A75EE79-6528-4E65-84DD-54BD9F7C9EAB}" srcOrd="3" destOrd="0" presId="urn:microsoft.com/office/officeart/2005/8/layout/hList7"/>
    <dgm:cxn modelId="{3D174B3A-C566-4F75-9462-E375F6D95D99}" type="presParOf" srcId="{AB4FDC37-B4C1-43EC-9E28-A3420500A7F0}" destId="{1B010D4F-7711-403E-9106-94442EB21306}" srcOrd="3" destOrd="0" presId="urn:microsoft.com/office/officeart/2005/8/layout/hList7"/>
    <dgm:cxn modelId="{5DFFB2C1-F6CA-4A09-A50F-2A79D77ABF32}" type="presParOf" srcId="{AB4FDC37-B4C1-43EC-9E28-A3420500A7F0}" destId="{4319D061-1764-402A-9180-6307516F01D5}" srcOrd="4" destOrd="0" presId="urn:microsoft.com/office/officeart/2005/8/layout/hList7"/>
    <dgm:cxn modelId="{DFED8BDD-4F5D-46DD-BF6A-3AC7FEB948BE}" type="presParOf" srcId="{4319D061-1764-402A-9180-6307516F01D5}" destId="{BB538EB5-A1CA-4A75-AF78-0A8B151F560D}" srcOrd="0" destOrd="0" presId="urn:microsoft.com/office/officeart/2005/8/layout/hList7"/>
    <dgm:cxn modelId="{A1B4C0FF-CA67-4BCD-97CF-A1C4AF26F00F}" type="presParOf" srcId="{4319D061-1764-402A-9180-6307516F01D5}" destId="{40897458-5C9B-4498-BEAA-A0634CAA18B1}" srcOrd="1" destOrd="0" presId="urn:microsoft.com/office/officeart/2005/8/layout/hList7"/>
    <dgm:cxn modelId="{6D95FB47-34D6-4866-9A4D-7478959C0D94}" type="presParOf" srcId="{4319D061-1764-402A-9180-6307516F01D5}" destId="{8D316EB8-1BF3-430F-83AA-E714BBBE2D25}" srcOrd="2" destOrd="0" presId="urn:microsoft.com/office/officeart/2005/8/layout/hList7"/>
    <dgm:cxn modelId="{58B2CE93-687C-4D61-B635-2ABB2FB4856A}" type="presParOf" srcId="{4319D061-1764-402A-9180-6307516F01D5}" destId="{568F1FC2-7933-49D0-9D64-12C6BA2ACD5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5561D3-670A-4CB8-BFBB-296BD7C11951}" type="doc">
      <dgm:prSet loTypeId="urn:microsoft.com/office/officeart/2011/layout/RadialPictureList" loCatId="picture" qsTypeId="urn:microsoft.com/office/officeart/2005/8/quickstyle/simple2" qsCatId="simple" csTypeId="urn:microsoft.com/office/officeart/2005/8/colors/accent3_1" csCatId="accent3" phldr="1"/>
      <dgm:spPr/>
      <dgm:t>
        <a:bodyPr/>
        <a:lstStyle/>
        <a:p>
          <a:endParaRPr lang="en-US"/>
        </a:p>
      </dgm:t>
    </dgm:pt>
    <dgm:pt modelId="{1FE9AF44-D0AB-4C6A-BB27-2376E0E047B1}">
      <dgm:prSet phldrT="[Text]" custT="1"/>
      <dgm:spPr/>
      <dgm:t>
        <a:bodyPr/>
        <a:lstStyle/>
        <a:p>
          <a:r>
            <a:rPr lang="en-US" sz="1800" b="1" dirty="0"/>
            <a:t>Gender differences</a:t>
          </a:r>
        </a:p>
      </dgm:t>
    </dgm:pt>
    <dgm:pt modelId="{C317F77B-E000-473B-85C7-4D5558EDBFE9}" type="parTrans" cxnId="{100E6CCC-B4B4-46EC-A5FC-C143F4647AC7}">
      <dgm:prSet/>
      <dgm:spPr/>
      <dgm:t>
        <a:bodyPr/>
        <a:lstStyle/>
        <a:p>
          <a:endParaRPr lang="en-US"/>
        </a:p>
      </dgm:t>
    </dgm:pt>
    <dgm:pt modelId="{4FA9671E-7051-4AAB-91AC-371668FD799B}" type="sibTrans" cxnId="{100E6CCC-B4B4-46EC-A5FC-C143F4647AC7}">
      <dgm:prSet/>
      <dgm:spPr/>
      <dgm:t>
        <a:bodyPr/>
        <a:lstStyle/>
        <a:p>
          <a:endParaRPr lang="en-US"/>
        </a:p>
      </dgm:t>
    </dgm:pt>
    <dgm:pt modelId="{29308E4D-B21C-48FF-BBBD-A59EB1CCDC90}">
      <dgm:prSet phldrT="[Text]" custT="1"/>
      <dgm:spPr/>
      <dgm:t>
        <a:bodyPr/>
        <a:lstStyle/>
        <a:p>
          <a:r>
            <a:rPr lang="en-US" sz="1800" dirty="0">
              <a:latin typeface="+mj-lt"/>
            </a:rPr>
            <a:t>Nature and seriousness of the offenses</a:t>
          </a:r>
        </a:p>
      </dgm:t>
    </dgm:pt>
    <dgm:pt modelId="{9716576F-B747-434A-B181-3A020C0C15FF}" type="parTrans" cxnId="{9FDBD09F-2E02-4F65-9DC7-933FBA34E695}">
      <dgm:prSet/>
      <dgm:spPr/>
      <dgm:t>
        <a:bodyPr/>
        <a:lstStyle/>
        <a:p>
          <a:endParaRPr lang="en-US"/>
        </a:p>
      </dgm:t>
    </dgm:pt>
    <dgm:pt modelId="{E18F3014-5841-4776-89A9-62924516113B}" type="sibTrans" cxnId="{9FDBD09F-2E02-4F65-9DC7-933FBA34E695}">
      <dgm:prSet/>
      <dgm:spPr/>
      <dgm:t>
        <a:bodyPr/>
        <a:lstStyle/>
        <a:p>
          <a:endParaRPr lang="en-US"/>
        </a:p>
      </dgm:t>
    </dgm:pt>
    <dgm:pt modelId="{C441B9B6-250F-422E-91A9-ABD0D070B6E2}">
      <dgm:prSet phldrT="[Text]" custT="1"/>
      <dgm:spPr/>
      <dgm:t>
        <a:bodyPr/>
        <a:lstStyle/>
        <a:p>
          <a:r>
            <a:rPr lang="en-US" sz="1800" dirty="0">
              <a:latin typeface="+mj-lt"/>
            </a:rPr>
            <a:t>Pathways to crime</a:t>
          </a:r>
        </a:p>
      </dgm:t>
    </dgm:pt>
    <dgm:pt modelId="{518E605C-537C-4FC1-91C5-2A41D081EF41}" type="parTrans" cxnId="{A88A35D7-1FD5-4423-82DC-D0D28A805798}">
      <dgm:prSet/>
      <dgm:spPr/>
      <dgm:t>
        <a:bodyPr/>
        <a:lstStyle/>
        <a:p>
          <a:endParaRPr lang="en-US"/>
        </a:p>
      </dgm:t>
    </dgm:pt>
    <dgm:pt modelId="{AF2F255A-A3B6-4A96-AAF1-0A7CEA5B1451}" type="sibTrans" cxnId="{A88A35D7-1FD5-4423-82DC-D0D28A805798}">
      <dgm:prSet/>
      <dgm:spPr/>
      <dgm:t>
        <a:bodyPr/>
        <a:lstStyle/>
        <a:p>
          <a:endParaRPr lang="en-US"/>
        </a:p>
      </dgm:t>
    </dgm:pt>
    <dgm:pt modelId="{DC84A054-3DE8-40B4-BE5E-963B8914A585}">
      <dgm:prSet phldrT="[Text]" custT="1"/>
      <dgm:spPr/>
      <dgm:t>
        <a:bodyPr/>
        <a:lstStyle/>
        <a:p>
          <a:r>
            <a:rPr lang="en-US" sz="1800" dirty="0">
              <a:latin typeface="+mj-lt"/>
            </a:rPr>
            <a:t>Levels of risk to institutional security</a:t>
          </a:r>
        </a:p>
      </dgm:t>
    </dgm:pt>
    <dgm:pt modelId="{9B393F6E-534F-4C77-803A-D340AD437E0F}" type="parTrans" cxnId="{0007CEAE-46CA-41A5-B150-E5D544B49796}">
      <dgm:prSet/>
      <dgm:spPr/>
      <dgm:t>
        <a:bodyPr/>
        <a:lstStyle/>
        <a:p>
          <a:endParaRPr lang="en-US"/>
        </a:p>
      </dgm:t>
    </dgm:pt>
    <dgm:pt modelId="{088F074A-A8CE-42F9-A9F8-589810C8A369}" type="sibTrans" cxnId="{0007CEAE-46CA-41A5-B150-E5D544B49796}">
      <dgm:prSet/>
      <dgm:spPr/>
      <dgm:t>
        <a:bodyPr/>
        <a:lstStyle/>
        <a:p>
          <a:endParaRPr lang="en-US"/>
        </a:p>
      </dgm:t>
    </dgm:pt>
    <dgm:pt modelId="{499384F6-A161-4FDA-BED7-C8CD1D61F240}">
      <dgm:prSet phldrT="[Text]" custT="1"/>
      <dgm:spPr/>
      <dgm:t>
        <a:bodyPr/>
        <a:lstStyle/>
        <a:p>
          <a:r>
            <a:rPr lang="en-US" sz="2000" dirty="0">
              <a:latin typeface="+mj-lt"/>
            </a:rPr>
            <a:t>Personal and criminogenic needs</a:t>
          </a:r>
        </a:p>
      </dgm:t>
    </dgm:pt>
    <dgm:pt modelId="{22DA89EB-D0A8-4169-BE53-ABB21BEF048D}" type="parTrans" cxnId="{5421B4B9-96F6-4189-9B9E-D847704C3223}">
      <dgm:prSet/>
      <dgm:spPr/>
      <dgm:t>
        <a:bodyPr/>
        <a:lstStyle/>
        <a:p>
          <a:endParaRPr lang="en-US"/>
        </a:p>
      </dgm:t>
    </dgm:pt>
    <dgm:pt modelId="{5F2AAB54-8A92-41EA-803C-3BDDAFC724F9}" type="sibTrans" cxnId="{5421B4B9-96F6-4189-9B9E-D847704C3223}">
      <dgm:prSet/>
      <dgm:spPr/>
      <dgm:t>
        <a:bodyPr/>
        <a:lstStyle/>
        <a:p>
          <a:endParaRPr lang="en-US"/>
        </a:p>
      </dgm:t>
    </dgm:pt>
    <dgm:pt modelId="{1EAFCD5B-3EB0-41C2-BFEB-1A266249DE19}" type="pres">
      <dgm:prSet presAssocID="{E55561D3-670A-4CB8-BFBB-296BD7C11951}" presName="Name0" presStyleCnt="0">
        <dgm:presLayoutVars>
          <dgm:chMax val="1"/>
          <dgm:chPref val="1"/>
          <dgm:dir/>
          <dgm:resizeHandles/>
        </dgm:presLayoutVars>
      </dgm:prSet>
      <dgm:spPr/>
      <dgm:t>
        <a:bodyPr/>
        <a:lstStyle/>
        <a:p>
          <a:endParaRPr lang="en-US"/>
        </a:p>
      </dgm:t>
    </dgm:pt>
    <dgm:pt modelId="{D4D2DBAE-90A5-45B6-B8C0-40D1298B7791}" type="pres">
      <dgm:prSet presAssocID="{1FE9AF44-D0AB-4C6A-BB27-2376E0E047B1}" presName="Parent" presStyleLbl="node1" presStyleIdx="0" presStyleCnt="2">
        <dgm:presLayoutVars>
          <dgm:chMax val="4"/>
          <dgm:chPref val="3"/>
        </dgm:presLayoutVars>
      </dgm:prSet>
      <dgm:spPr/>
      <dgm:t>
        <a:bodyPr/>
        <a:lstStyle/>
        <a:p>
          <a:endParaRPr lang="en-US"/>
        </a:p>
      </dgm:t>
    </dgm:pt>
    <dgm:pt modelId="{73B8A745-E15C-4FFD-9621-1482A76EFACC}" type="pres">
      <dgm:prSet presAssocID="{29308E4D-B21C-48FF-BBBD-A59EB1CCDC90}" presName="Accent" presStyleLbl="node1" presStyleIdx="1" presStyleCnt="2"/>
      <dgm:spPr/>
      <dgm:t>
        <a:bodyPr/>
        <a:lstStyle/>
        <a:p>
          <a:endParaRPr lang="en-US"/>
        </a:p>
      </dgm:t>
    </dgm:pt>
    <dgm:pt modelId="{7A2A67DA-8601-48E1-8F54-711AF95DE8A6}" type="pres">
      <dgm:prSet presAssocID="{29308E4D-B21C-48FF-BBBD-A59EB1CCDC90}" presName="Image1" presStyleLbl="fgImgPlace1" presStyleIdx="0" presStyleCnt="4"/>
      <dgm:spPr>
        <a:blipFill rotWithShape="1">
          <a:blip xmlns:r="http://schemas.openxmlformats.org/officeDocument/2006/relationships" r:embed="rId1"/>
          <a:stretch>
            <a:fillRect/>
          </a:stretch>
        </a:blipFill>
      </dgm:spPr>
      <dgm:t>
        <a:bodyPr/>
        <a:lstStyle/>
        <a:p>
          <a:endParaRPr lang="en-US"/>
        </a:p>
      </dgm:t>
    </dgm:pt>
    <dgm:pt modelId="{F4E1C628-4FD8-4B30-8C0A-375D3D715173}" type="pres">
      <dgm:prSet presAssocID="{29308E4D-B21C-48FF-BBBD-A59EB1CCDC90}" presName="Child1" presStyleLbl="revTx" presStyleIdx="0" presStyleCnt="4">
        <dgm:presLayoutVars>
          <dgm:chMax val="0"/>
          <dgm:chPref val="0"/>
          <dgm:bulletEnabled val="1"/>
        </dgm:presLayoutVars>
      </dgm:prSet>
      <dgm:spPr/>
      <dgm:t>
        <a:bodyPr/>
        <a:lstStyle/>
        <a:p>
          <a:endParaRPr lang="en-US"/>
        </a:p>
      </dgm:t>
    </dgm:pt>
    <dgm:pt modelId="{6D6F0D4F-F907-4638-AF28-D4E6E7C745B6}" type="pres">
      <dgm:prSet presAssocID="{C441B9B6-250F-422E-91A9-ABD0D070B6E2}" presName="Image2" presStyleCnt="0"/>
      <dgm:spPr/>
    </dgm:pt>
    <dgm:pt modelId="{F67B1E79-0230-44DD-8DBB-1276ADF8D468}" type="pres">
      <dgm:prSet presAssocID="{C441B9B6-250F-422E-91A9-ABD0D070B6E2}" presName="Image" presStyleLbl="fgImgPlace1" presStyleIdx="1" presStyleCnt="4" custLinFactNeighborX="5387" custLinFactNeighborY="9878"/>
      <dgm:spPr>
        <a:blipFill rotWithShape="1">
          <a:blip xmlns:r="http://schemas.openxmlformats.org/officeDocument/2006/relationships" r:embed="rId2"/>
          <a:stretch>
            <a:fillRect/>
          </a:stretch>
        </a:blipFill>
      </dgm:spPr>
    </dgm:pt>
    <dgm:pt modelId="{70AC0814-DBC4-4F45-9081-5AD13F316F74}" type="pres">
      <dgm:prSet presAssocID="{C441B9B6-250F-422E-91A9-ABD0D070B6E2}" presName="Child2" presStyleLbl="revTx" presStyleIdx="1" presStyleCnt="4" custLinFactNeighborX="11402" custLinFactNeighborY="7421">
        <dgm:presLayoutVars>
          <dgm:chMax val="0"/>
          <dgm:chPref val="0"/>
          <dgm:bulletEnabled val="1"/>
        </dgm:presLayoutVars>
      </dgm:prSet>
      <dgm:spPr/>
      <dgm:t>
        <a:bodyPr/>
        <a:lstStyle/>
        <a:p>
          <a:endParaRPr lang="en-US"/>
        </a:p>
      </dgm:t>
    </dgm:pt>
    <dgm:pt modelId="{64A82856-76E8-4F76-B5E5-10639BDA826F}" type="pres">
      <dgm:prSet presAssocID="{DC84A054-3DE8-40B4-BE5E-963B8914A585}" presName="Image3" presStyleCnt="0"/>
      <dgm:spPr/>
    </dgm:pt>
    <dgm:pt modelId="{17B124B9-7818-410A-87C3-072E67F096F7}" type="pres">
      <dgm:prSet presAssocID="{DC84A054-3DE8-40B4-BE5E-963B8914A585}" presName="Image" presStyleLbl="fgImgPlace1" presStyleIdx="2" presStyleCnt="4"/>
      <dgm:spPr>
        <a:blipFill rotWithShape="1">
          <a:blip xmlns:r="http://schemas.openxmlformats.org/officeDocument/2006/relationships" r:embed="rId3"/>
          <a:stretch>
            <a:fillRect/>
          </a:stretch>
        </a:blipFill>
      </dgm:spPr>
      <dgm:t>
        <a:bodyPr/>
        <a:lstStyle/>
        <a:p>
          <a:endParaRPr lang="en-US"/>
        </a:p>
      </dgm:t>
    </dgm:pt>
    <dgm:pt modelId="{C89B7EFD-149E-4E3E-9853-F0F0D21BB140}" type="pres">
      <dgm:prSet presAssocID="{DC84A054-3DE8-40B4-BE5E-963B8914A585}" presName="Child3" presStyleLbl="revTx" presStyleIdx="2" presStyleCnt="4" custScaleX="137671" custLinFactNeighborX="19451" custLinFactNeighborY="-17626">
        <dgm:presLayoutVars>
          <dgm:chMax val="0"/>
          <dgm:chPref val="0"/>
          <dgm:bulletEnabled val="1"/>
        </dgm:presLayoutVars>
      </dgm:prSet>
      <dgm:spPr/>
      <dgm:t>
        <a:bodyPr/>
        <a:lstStyle/>
        <a:p>
          <a:endParaRPr lang="en-US"/>
        </a:p>
      </dgm:t>
    </dgm:pt>
    <dgm:pt modelId="{AA77497A-FE8E-49EB-BA20-82C71AAC8538}" type="pres">
      <dgm:prSet presAssocID="{499384F6-A161-4FDA-BED7-C8CD1D61F240}" presName="Image4" presStyleCnt="0"/>
      <dgm:spPr/>
    </dgm:pt>
    <dgm:pt modelId="{A692DBF7-911C-4676-B4E9-7BEB96498E86}" type="pres">
      <dgm:prSet presAssocID="{499384F6-A161-4FDA-BED7-C8CD1D61F240}" presName="Image" presStyleLbl="fgImgPlace1" presStyleIdx="3" presStyleCnt="4"/>
      <dgm:spPr>
        <a:blipFill rotWithShape="1">
          <a:blip xmlns:r="http://schemas.openxmlformats.org/officeDocument/2006/relationships" r:embed="rId4"/>
          <a:stretch>
            <a:fillRect/>
          </a:stretch>
        </a:blipFill>
      </dgm:spPr>
    </dgm:pt>
    <dgm:pt modelId="{22C4A872-E349-44A8-A391-DD1FB899C9A6}" type="pres">
      <dgm:prSet presAssocID="{499384F6-A161-4FDA-BED7-C8CD1D61F240}" presName="Child4" presStyleLbl="revTx" presStyleIdx="3" presStyleCnt="4" custLinFactNeighborX="16768" custLinFactNeighborY="1855">
        <dgm:presLayoutVars>
          <dgm:chMax val="0"/>
          <dgm:chPref val="0"/>
          <dgm:bulletEnabled val="1"/>
        </dgm:presLayoutVars>
      </dgm:prSet>
      <dgm:spPr/>
      <dgm:t>
        <a:bodyPr/>
        <a:lstStyle/>
        <a:p>
          <a:endParaRPr lang="en-US"/>
        </a:p>
      </dgm:t>
    </dgm:pt>
  </dgm:ptLst>
  <dgm:cxnLst>
    <dgm:cxn modelId="{100E6CCC-B4B4-46EC-A5FC-C143F4647AC7}" srcId="{E55561D3-670A-4CB8-BFBB-296BD7C11951}" destId="{1FE9AF44-D0AB-4C6A-BB27-2376E0E047B1}" srcOrd="0" destOrd="0" parTransId="{C317F77B-E000-473B-85C7-4D5558EDBFE9}" sibTransId="{4FA9671E-7051-4AAB-91AC-371668FD799B}"/>
    <dgm:cxn modelId="{A88A35D7-1FD5-4423-82DC-D0D28A805798}" srcId="{1FE9AF44-D0AB-4C6A-BB27-2376E0E047B1}" destId="{C441B9B6-250F-422E-91A9-ABD0D070B6E2}" srcOrd="1" destOrd="0" parTransId="{518E605C-537C-4FC1-91C5-2A41D081EF41}" sibTransId="{AF2F255A-A3B6-4A96-AAF1-0A7CEA5B1451}"/>
    <dgm:cxn modelId="{0007CEAE-46CA-41A5-B150-E5D544B49796}" srcId="{1FE9AF44-D0AB-4C6A-BB27-2376E0E047B1}" destId="{DC84A054-3DE8-40B4-BE5E-963B8914A585}" srcOrd="2" destOrd="0" parTransId="{9B393F6E-534F-4C77-803A-D340AD437E0F}" sibTransId="{088F074A-A8CE-42F9-A9F8-589810C8A369}"/>
    <dgm:cxn modelId="{66D4BB07-361D-47D5-909D-4D2E408A223E}" type="presOf" srcId="{DC84A054-3DE8-40B4-BE5E-963B8914A585}" destId="{C89B7EFD-149E-4E3E-9853-F0F0D21BB140}" srcOrd="0" destOrd="0" presId="urn:microsoft.com/office/officeart/2011/layout/RadialPictureList"/>
    <dgm:cxn modelId="{437644A7-3EE6-4B82-9909-224169D6AFCE}" type="presOf" srcId="{499384F6-A161-4FDA-BED7-C8CD1D61F240}" destId="{22C4A872-E349-44A8-A391-DD1FB899C9A6}" srcOrd="0" destOrd="0" presId="urn:microsoft.com/office/officeart/2011/layout/RadialPictureList"/>
    <dgm:cxn modelId="{89CD8A32-1FB3-4FB4-AB1F-A15A6091728A}" type="presOf" srcId="{1FE9AF44-D0AB-4C6A-BB27-2376E0E047B1}" destId="{D4D2DBAE-90A5-45B6-B8C0-40D1298B7791}" srcOrd="0" destOrd="0" presId="urn:microsoft.com/office/officeart/2011/layout/RadialPictureList"/>
    <dgm:cxn modelId="{5421B4B9-96F6-4189-9B9E-D847704C3223}" srcId="{1FE9AF44-D0AB-4C6A-BB27-2376E0E047B1}" destId="{499384F6-A161-4FDA-BED7-C8CD1D61F240}" srcOrd="3" destOrd="0" parTransId="{22DA89EB-D0A8-4169-BE53-ABB21BEF048D}" sibTransId="{5F2AAB54-8A92-41EA-803C-3BDDAFC724F9}"/>
    <dgm:cxn modelId="{CA056B14-B911-49D5-B10B-661AECB8AD6F}" type="presOf" srcId="{29308E4D-B21C-48FF-BBBD-A59EB1CCDC90}" destId="{F4E1C628-4FD8-4B30-8C0A-375D3D715173}" srcOrd="0" destOrd="0" presId="urn:microsoft.com/office/officeart/2011/layout/RadialPictureList"/>
    <dgm:cxn modelId="{7B43D9B4-9FD4-4418-8E68-9B06E7D8B444}" type="presOf" srcId="{C441B9B6-250F-422E-91A9-ABD0D070B6E2}" destId="{70AC0814-DBC4-4F45-9081-5AD13F316F74}" srcOrd="0" destOrd="0" presId="urn:microsoft.com/office/officeart/2011/layout/RadialPictureList"/>
    <dgm:cxn modelId="{9FDBD09F-2E02-4F65-9DC7-933FBA34E695}" srcId="{1FE9AF44-D0AB-4C6A-BB27-2376E0E047B1}" destId="{29308E4D-B21C-48FF-BBBD-A59EB1CCDC90}" srcOrd="0" destOrd="0" parTransId="{9716576F-B747-434A-B181-3A020C0C15FF}" sibTransId="{E18F3014-5841-4776-89A9-62924516113B}"/>
    <dgm:cxn modelId="{C0F96C95-1007-4111-9E62-7A2EA8D89A71}" type="presOf" srcId="{E55561D3-670A-4CB8-BFBB-296BD7C11951}" destId="{1EAFCD5B-3EB0-41C2-BFEB-1A266249DE19}" srcOrd="0" destOrd="0" presId="urn:microsoft.com/office/officeart/2011/layout/RadialPictureList"/>
    <dgm:cxn modelId="{80E94E7D-9E38-4257-8A2F-9ACC94A21EB5}" type="presParOf" srcId="{1EAFCD5B-3EB0-41C2-BFEB-1A266249DE19}" destId="{D4D2DBAE-90A5-45B6-B8C0-40D1298B7791}" srcOrd="0" destOrd="0" presId="urn:microsoft.com/office/officeart/2011/layout/RadialPictureList"/>
    <dgm:cxn modelId="{B4365873-D431-471F-9F95-E65FF9466D00}" type="presParOf" srcId="{1EAFCD5B-3EB0-41C2-BFEB-1A266249DE19}" destId="{73B8A745-E15C-4FFD-9621-1482A76EFACC}" srcOrd="1" destOrd="0" presId="urn:microsoft.com/office/officeart/2011/layout/RadialPictureList"/>
    <dgm:cxn modelId="{F20E73ED-A091-47E5-B664-F180B222F6D5}" type="presParOf" srcId="{1EAFCD5B-3EB0-41C2-BFEB-1A266249DE19}" destId="{7A2A67DA-8601-48E1-8F54-711AF95DE8A6}" srcOrd="2" destOrd="0" presId="urn:microsoft.com/office/officeart/2011/layout/RadialPictureList"/>
    <dgm:cxn modelId="{799AE1B5-1B46-4D9B-9E38-2C7735E29DD7}" type="presParOf" srcId="{1EAFCD5B-3EB0-41C2-BFEB-1A266249DE19}" destId="{F4E1C628-4FD8-4B30-8C0A-375D3D715173}" srcOrd="3" destOrd="0" presId="urn:microsoft.com/office/officeart/2011/layout/RadialPictureList"/>
    <dgm:cxn modelId="{6F528002-3705-489A-828E-B819B2C7433F}" type="presParOf" srcId="{1EAFCD5B-3EB0-41C2-BFEB-1A266249DE19}" destId="{6D6F0D4F-F907-4638-AF28-D4E6E7C745B6}" srcOrd="4" destOrd="0" presId="urn:microsoft.com/office/officeart/2011/layout/RadialPictureList"/>
    <dgm:cxn modelId="{D57C02FE-FA7A-4018-A383-0B52B733A643}" type="presParOf" srcId="{6D6F0D4F-F907-4638-AF28-D4E6E7C745B6}" destId="{F67B1E79-0230-44DD-8DBB-1276ADF8D468}" srcOrd="0" destOrd="0" presId="urn:microsoft.com/office/officeart/2011/layout/RadialPictureList"/>
    <dgm:cxn modelId="{9C9B3B14-1265-49AA-A21D-680960B393FB}" type="presParOf" srcId="{1EAFCD5B-3EB0-41C2-BFEB-1A266249DE19}" destId="{70AC0814-DBC4-4F45-9081-5AD13F316F74}" srcOrd="5" destOrd="0" presId="urn:microsoft.com/office/officeart/2011/layout/RadialPictureList"/>
    <dgm:cxn modelId="{C5565434-4F19-43FD-988E-8D12E93B3942}" type="presParOf" srcId="{1EAFCD5B-3EB0-41C2-BFEB-1A266249DE19}" destId="{64A82856-76E8-4F76-B5E5-10639BDA826F}" srcOrd="6" destOrd="0" presId="urn:microsoft.com/office/officeart/2011/layout/RadialPictureList"/>
    <dgm:cxn modelId="{ED8A0F50-7679-428A-9175-D9723FF4936D}" type="presParOf" srcId="{64A82856-76E8-4F76-B5E5-10639BDA826F}" destId="{17B124B9-7818-410A-87C3-072E67F096F7}" srcOrd="0" destOrd="0" presId="urn:microsoft.com/office/officeart/2011/layout/RadialPictureList"/>
    <dgm:cxn modelId="{F68B88EA-201B-401A-9C12-2C851F343AD3}" type="presParOf" srcId="{1EAFCD5B-3EB0-41C2-BFEB-1A266249DE19}" destId="{C89B7EFD-149E-4E3E-9853-F0F0D21BB140}" srcOrd="7" destOrd="0" presId="urn:microsoft.com/office/officeart/2011/layout/RadialPictureList"/>
    <dgm:cxn modelId="{5A2EA775-00B8-47E5-98D7-7D65A86F7692}" type="presParOf" srcId="{1EAFCD5B-3EB0-41C2-BFEB-1A266249DE19}" destId="{AA77497A-FE8E-49EB-BA20-82C71AAC8538}" srcOrd="8" destOrd="0" presId="urn:microsoft.com/office/officeart/2011/layout/RadialPictureList"/>
    <dgm:cxn modelId="{DAD13CC5-BDED-4660-B618-65E48DB6FA47}" type="presParOf" srcId="{AA77497A-FE8E-49EB-BA20-82C71AAC8538}" destId="{A692DBF7-911C-4676-B4E9-7BEB96498E86}" srcOrd="0" destOrd="0" presId="urn:microsoft.com/office/officeart/2011/layout/RadialPictureList"/>
    <dgm:cxn modelId="{B78D7C84-9349-4D44-B508-14D3638B8DE1}" type="presParOf" srcId="{1EAFCD5B-3EB0-41C2-BFEB-1A266249DE19}" destId="{22C4A872-E349-44A8-A391-DD1FB899C9A6}" srcOrd="9"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EA1056-F46D-42CC-BA63-388E1CB94E3B}" type="doc">
      <dgm:prSet loTypeId="urn:microsoft.com/office/officeart/2005/8/layout/rings+Icon" loCatId="relationship" qsTypeId="urn:microsoft.com/office/officeart/2005/8/quickstyle/3d3" qsCatId="3D" csTypeId="urn:microsoft.com/office/officeart/2005/8/colors/accent4_5" csCatId="accent4" phldr="1"/>
      <dgm:spPr/>
      <dgm:t>
        <a:bodyPr/>
        <a:lstStyle/>
        <a:p>
          <a:endParaRPr lang="en-US"/>
        </a:p>
      </dgm:t>
    </dgm:pt>
    <dgm:pt modelId="{C327820D-21C3-47F2-AD07-440FF2B5DF2A}">
      <dgm:prSet phldrT="[Text]" custT="1"/>
      <dgm:spPr/>
      <dgm:t>
        <a:bodyPr/>
        <a:lstStyle/>
        <a:p>
          <a:pPr algn="ctr"/>
          <a:r>
            <a:rPr lang="en-US" sz="1900" dirty="0"/>
            <a:t>Content analysis</a:t>
          </a:r>
        </a:p>
      </dgm:t>
    </dgm:pt>
    <dgm:pt modelId="{EB5A5E65-411D-4CEF-B8FB-41F5FE8BDFBA}" type="parTrans" cxnId="{D91888A5-1B15-4502-AE87-D254D51DF318}">
      <dgm:prSet/>
      <dgm:spPr/>
      <dgm:t>
        <a:bodyPr/>
        <a:lstStyle/>
        <a:p>
          <a:endParaRPr lang="en-US"/>
        </a:p>
      </dgm:t>
    </dgm:pt>
    <dgm:pt modelId="{BD6563BE-BFD3-4F6B-A1AC-E45080948DC5}" type="sibTrans" cxnId="{D91888A5-1B15-4502-AE87-D254D51DF318}">
      <dgm:prSet/>
      <dgm:spPr/>
      <dgm:t>
        <a:bodyPr/>
        <a:lstStyle/>
        <a:p>
          <a:endParaRPr lang="en-US"/>
        </a:p>
      </dgm:t>
    </dgm:pt>
    <dgm:pt modelId="{5FBA93AA-1385-4F10-97B2-BD638058A9C2}">
      <dgm:prSet phldrT="[Text]" custT="1"/>
      <dgm:spPr/>
      <dgm:t>
        <a:bodyPr/>
        <a:lstStyle/>
        <a:p>
          <a:pPr algn="ctr"/>
          <a:r>
            <a:rPr lang="en-US" sz="1700" dirty="0"/>
            <a:t>  Published CPT reports</a:t>
          </a:r>
        </a:p>
      </dgm:t>
    </dgm:pt>
    <dgm:pt modelId="{FFA034F8-B526-4D24-A8B0-850D43000978}" type="parTrans" cxnId="{EFFE5939-23D5-4AC7-93C6-984AA5950308}">
      <dgm:prSet/>
      <dgm:spPr/>
      <dgm:t>
        <a:bodyPr/>
        <a:lstStyle/>
        <a:p>
          <a:endParaRPr lang="en-US"/>
        </a:p>
      </dgm:t>
    </dgm:pt>
    <dgm:pt modelId="{3911A2D1-AF60-4D9C-ADCD-70A094D03F28}" type="sibTrans" cxnId="{EFFE5939-23D5-4AC7-93C6-984AA5950308}">
      <dgm:prSet/>
      <dgm:spPr/>
      <dgm:t>
        <a:bodyPr/>
        <a:lstStyle/>
        <a:p>
          <a:endParaRPr lang="en-US"/>
        </a:p>
      </dgm:t>
    </dgm:pt>
    <dgm:pt modelId="{1D626563-FB99-429A-9814-26927BD3B556}">
      <dgm:prSet phldrT="[Text]" custT="1"/>
      <dgm:spPr/>
      <dgm:t>
        <a:bodyPr/>
        <a:lstStyle/>
        <a:p>
          <a:pPr algn="ctr">
            <a:spcAft>
              <a:spcPts val="0"/>
            </a:spcAft>
          </a:pPr>
          <a:r>
            <a:rPr lang="en-US" sz="1700" dirty="0"/>
            <a:t>Jan 2016 - July 2019</a:t>
          </a:r>
        </a:p>
      </dgm:t>
    </dgm:pt>
    <dgm:pt modelId="{B62B39CC-C603-4CC7-AC96-6654EFCE9775}" type="parTrans" cxnId="{28B3F744-807C-4552-92A5-EEE06CCDBD0B}">
      <dgm:prSet/>
      <dgm:spPr/>
      <dgm:t>
        <a:bodyPr/>
        <a:lstStyle/>
        <a:p>
          <a:endParaRPr lang="en-US"/>
        </a:p>
      </dgm:t>
    </dgm:pt>
    <dgm:pt modelId="{C723A099-014D-4CDA-935D-E39721006063}" type="sibTrans" cxnId="{28B3F744-807C-4552-92A5-EEE06CCDBD0B}">
      <dgm:prSet/>
      <dgm:spPr/>
      <dgm:t>
        <a:bodyPr/>
        <a:lstStyle/>
        <a:p>
          <a:endParaRPr lang="en-US"/>
        </a:p>
      </dgm:t>
    </dgm:pt>
    <dgm:pt modelId="{556783CF-8A2C-4621-B75F-1E56D37E7C80}">
      <dgm:prSet phldrT="[Text]" custT="1"/>
      <dgm:spPr/>
      <dgm:t>
        <a:bodyPr/>
        <a:lstStyle/>
        <a:p>
          <a:pPr algn="ctr"/>
          <a:r>
            <a:rPr lang="en-US" sz="1700" dirty="0"/>
            <a:t>Dataset designed ad hoc</a:t>
          </a:r>
        </a:p>
      </dgm:t>
    </dgm:pt>
    <dgm:pt modelId="{00E30850-84EB-45E3-AF20-6BF2B31C745B}" type="sibTrans" cxnId="{E8131B50-DDA3-4A37-9A72-98D20709FA2F}">
      <dgm:prSet/>
      <dgm:spPr/>
      <dgm:t>
        <a:bodyPr/>
        <a:lstStyle/>
        <a:p>
          <a:endParaRPr lang="en-US"/>
        </a:p>
      </dgm:t>
    </dgm:pt>
    <dgm:pt modelId="{DC7A53F9-EA71-4D0A-A8BA-97D5F53929CB}" type="parTrans" cxnId="{E8131B50-DDA3-4A37-9A72-98D20709FA2F}">
      <dgm:prSet/>
      <dgm:spPr/>
      <dgm:t>
        <a:bodyPr/>
        <a:lstStyle/>
        <a:p>
          <a:endParaRPr lang="en-US"/>
        </a:p>
      </dgm:t>
    </dgm:pt>
    <dgm:pt modelId="{2D934C1B-47EA-42BE-B272-21E19D966ECA}" type="pres">
      <dgm:prSet presAssocID="{93EA1056-F46D-42CC-BA63-388E1CB94E3B}" presName="Name0" presStyleCnt="0">
        <dgm:presLayoutVars>
          <dgm:chMax val="7"/>
          <dgm:dir/>
          <dgm:resizeHandles val="exact"/>
        </dgm:presLayoutVars>
      </dgm:prSet>
      <dgm:spPr/>
      <dgm:t>
        <a:bodyPr/>
        <a:lstStyle/>
        <a:p>
          <a:endParaRPr lang="en-US"/>
        </a:p>
      </dgm:t>
    </dgm:pt>
    <dgm:pt modelId="{A50DD10D-4950-4819-BC43-963801BA9820}" type="pres">
      <dgm:prSet presAssocID="{93EA1056-F46D-42CC-BA63-388E1CB94E3B}" presName="ellipse1" presStyleLbl="vennNode1" presStyleIdx="0" presStyleCnt="4" custLinFactNeighborX="17651" custLinFactNeighborY="-3358">
        <dgm:presLayoutVars>
          <dgm:bulletEnabled val="1"/>
        </dgm:presLayoutVars>
      </dgm:prSet>
      <dgm:spPr/>
      <dgm:t>
        <a:bodyPr/>
        <a:lstStyle/>
        <a:p>
          <a:endParaRPr lang="en-US"/>
        </a:p>
      </dgm:t>
    </dgm:pt>
    <dgm:pt modelId="{9605CF5C-68BB-40EB-B8AF-D34E4DD53FF1}" type="pres">
      <dgm:prSet presAssocID="{93EA1056-F46D-42CC-BA63-388E1CB94E3B}" presName="ellipse2" presStyleLbl="vennNode1" presStyleIdx="1" presStyleCnt="4" custLinFactNeighborX="840" custLinFactNeighborY="-1652">
        <dgm:presLayoutVars>
          <dgm:bulletEnabled val="1"/>
        </dgm:presLayoutVars>
      </dgm:prSet>
      <dgm:spPr/>
      <dgm:t>
        <a:bodyPr/>
        <a:lstStyle/>
        <a:p>
          <a:endParaRPr lang="en-US"/>
        </a:p>
      </dgm:t>
    </dgm:pt>
    <dgm:pt modelId="{AB19A1EE-2DDB-4AB0-9F41-E3853B15B175}" type="pres">
      <dgm:prSet presAssocID="{93EA1056-F46D-42CC-BA63-388E1CB94E3B}" presName="ellipse3" presStyleLbl="vennNode1" presStyleIdx="2" presStyleCnt="4" custScaleX="94001" custLinFactNeighborX="2188" custLinFactNeighborY="-5835">
        <dgm:presLayoutVars>
          <dgm:bulletEnabled val="1"/>
        </dgm:presLayoutVars>
      </dgm:prSet>
      <dgm:spPr/>
      <dgm:t>
        <a:bodyPr/>
        <a:lstStyle/>
        <a:p>
          <a:endParaRPr lang="en-US"/>
        </a:p>
      </dgm:t>
    </dgm:pt>
    <dgm:pt modelId="{51DB0481-0242-41E0-89B2-B5DFA87B1D5B}" type="pres">
      <dgm:prSet presAssocID="{93EA1056-F46D-42CC-BA63-388E1CB94E3B}" presName="ellipse4" presStyleLbl="vennNode1" presStyleIdx="3" presStyleCnt="4" custLinFactNeighborX="-8065" custLinFactNeighborY="-1652">
        <dgm:presLayoutVars>
          <dgm:bulletEnabled val="1"/>
        </dgm:presLayoutVars>
      </dgm:prSet>
      <dgm:spPr/>
      <dgm:t>
        <a:bodyPr/>
        <a:lstStyle/>
        <a:p>
          <a:endParaRPr lang="en-US"/>
        </a:p>
      </dgm:t>
    </dgm:pt>
  </dgm:ptLst>
  <dgm:cxnLst>
    <dgm:cxn modelId="{CF714710-AD33-48F4-9369-ABD914D30638}" type="presOf" srcId="{5FBA93AA-1385-4F10-97B2-BD638058A9C2}" destId="{9605CF5C-68BB-40EB-B8AF-D34E4DD53FF1}" srcOrd="0" destOrd="0" presId="urn:microsoft.com/office/officeart/2005/8/layout/rings+Icon"/>
    <dgm:cxn modelId="{2149F5D0-8378-420A-879F-CA95846A4D00}" type="presOf" srcId="{C327820D-21C3-47F2-AD07-440FF2B5DF2A}" destId="{A50DD10D-4950-4819-BC43-963801BA9820}" srcOrd="0" destOrd="0" presId="urn:microsoft.com/office/officeart/2005/8/layout/rings+Icon"/>
    <dgm:cxn modelId="{E8131B50-DDA3-4A37-9A72-98D20709FA2F}" srcId="{93EA1056-F46D-42CC-BA63-388E1CB94E3B}" destId="{556783CF-8A2C-4621-B75F-1E56D37E7C80}" srcOrd="3" destOrd="0" parTransId="{DC7A53F9-EA71-4D0A-A8BA-97D5F53929CB}" sibTransId="{00E30850-84EB-45E3-AF20-6BF2B31C745B}"/>
    <dgm:cxn modelId="{28B3F744-807C-4552-92A5-EEE06CCDBD0B}" srcId="{93EA1056-F46D-42CC-BA63-388E1CB94E3B}" destId="{1D626563-FB99-429A-9814-26927BD3B556}" srcOrd="2" destOrd="0" parTransId="{B62B39CC-C603-4CC7-AC96-6654EFCE9775}" sibTransId="{C723A099-014D-4CDA-935D-E39721006063}"/>
    <dgm:cxn modelId="{EFFE5939-23D5-4AC7-93C6-984AA5950308}" srcId="{93EA1056-F46D-42CC-BA63-388E1CB94E3B}" destId="{5FBA93AA-1385-4F10-97B2-BD638058A9C2}" srcOrd="1" destOrd="0" parTransId="{FFA034F8-B526-4D24-A8B0-850D43000978}" sibTransId="{3911A2D1-AF60-4D9C-ADCD-70A094D03F28}"/>
    <dgm:cxn modelId="{D91888A5-1B15-4502-AE87-D254D51DF318}" srcId="{93EA1056-F46D-42CC-BA63-388E1CB94E3B}" destId="{C327820D-21C3-47F2-AD07-440FF2B5DF2A}" srcOrd="0" destOrd="0" parTransId="{EB5A5E65-411D-4CEF-B8FB-41F5FE8BDFBA}" sibTransId="{BD6563BE-BFD3-4F6B-A1AC-E45080948DC5}"/>
    <dgm:cxn modelId="{D208DF86-C769-4364-8134-7182A46A4480}" type="presOf" srcId="{556783CF-8A2C-4621-B75F-1E56D37E7C80}" destId="{51DB0481-0242-41E0-89B2-B5DFA87B1D5B}" srcOrd="0" destOrd="0" presId="urn:microsoft.com/office/officeart/2005/8/layout/rings+Icon"/>
    <dgm:cxn modelId="{B6B45548-361C-4F14-9319-784653740E3B}" type="presOf" srcId="{1D626563-FB99-429A-9814-26927BD3B556}" destId="{AB19A1EE-2DDB-4AB0-9F41-E3853B15B175}" srcOrd="0" destOrd="0" presId="urn:microsoft.com/office/officeart/2005/8/layout/rings+Icon"/>
    <dgm:cxn modelId="{48962B38-E692-40E4-A2B5-D3659390923D}" type="presOf" srcId="{93EA1056-F46D-42CC-BA63-388E1CB94E3B}" destId="{2D934C1B-47EA-42BE-B272-21E19D966ECA}" srcOrd="0" destOrd="0" presId="urn:microsoft.com/office/officeart/2005/8/layout/rings+Icon"/>
    <dgm:cxn modelId="{600D60D9-72C3-4E7E-93FB-32906F5E6EEC}" type="presParOf" srcId="{2D934C1B-47EA-42BE-B272-21E19D966ECA}" destId="{A50DD10D-4950-4819-BC43-963801BA9820}" srcOrd="0" destOrd="0" presId="urn:microsoft.com/office/officeart/2005/8/layout/rings+Icon"/>
    <dgm:cxn modelId="{93B83469-1280-4131-B96A-703E29B5D7A9}" type="presParOf" srcId="{2D934C1B-47EA-42BE-B272-21E19D966ECA}" destId="{9605CF5C-68BB-40EB-B8AF-D34E4DD53FF1}" srcOrd="1" destOrd="0" presId="urn:microsoft.com/office/officeart/2005/8/layout/rings+Icon"/>
    <dgm:cxn modelId="{337622F5-7981-4376-B6A5-35720834FF11}" type="presParOf" srcId="{2D934C1B-47EA-42BE-B272-21E19D966ECA}" destId="{AB19A1EE-2DDB-4AB0-9F41-E3853B15B175}" srcOrd="2" destOrd="0" presId="urn:microsoft.com/office/officeart/2005/8/layout/rings+Icon"/>
    <dgm:cxn modelId="{C57F2BF7-BAEB-4075-A9E1-A2FC59F4CBD3}" type="presParOf" srcId="{2D934C1B-47EA-42BE-B272-21E19D966ECA}" destId="{51DB0481-0242-41E0-89B2-B5DFA87B1D5B}" srcOrd="3"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8C6AFC-5609-48F2-9094-70D7B8E434CE}" type="doc">
      <dgm:prSet loTypeId="urn:microsoft.com/office/officeart/2009/3/layout/HorizontalOrganizationChart" loCatId="hierarchy" qsTypeId="urn:microsoft.com/office/officeart/2005/8/quickstyle/simple2" qsCatId="simple" csTypeId="urn:microsoft.com/office/officeart/2005/8/colors/accent4_1" csCatId="accent4" phldr="1"/>
      <dgm:spPr/>
      <dgm:t>
        <a:bodyPr/>
        <a:lstStyle/>
        <a:p>
          <a:endParaRPr lang="en-US"/>
        </a:p>
      </dgm:t>
    </dgm:pt>
    <dgm:pt modelId="{9465F75E-9BD9-4890-B295-DF238D55DA04}">
      <dgm:prSet phldrT="[Text]" custT="1"/>
      <dgm:spPr/>
      <dgm:t>
        <a:bodyPr/>
        <a:lstStyle/>
        <a:p>
          <a:r>
            <a:rPr lang="en-US" sz="1800" b="1" dirty="0"/>
            <a:t>41 published </a:t>
          </a:r>
        </a:p>
        <a:p>
          <a:r>
            <a:rPr lang="en-US" sz="1800" b="1" dirty="0"/>
            <a:t>reports</a:t>
          </a:r>
        </a:p>
        <a:p>
          <a:r>
            <a:rPr lang="en-US" sz="1800" b="1" dirty="0"/>
            <a:t>(2016 - July 2019)</a:t>
          </a:r>
        </a:p>
      </dgm:t>
    </dgm:pt>
    <dgm:pt modelId="{D37D7703-6DFE-4BAA-A0BD-F57B4B93BC39}" type="parTrans" cxnId="{77D776B8-10E0-466D-A149-5E72E5030813}">
      <dgm:prSet/>
      <dgm:spPr/>
      <dgm:t>
        <a:bodyPr/>
        <a:lstStyle/>
        <a:p>
          <a:endParaRPr lang="en-US"/>
        </a:p>
      </dgm:t>
    </dgm:pt>
    <dgm:pt modelId="{2D48DE37-6989-476C-9979-58381D035129}" type="sibTrans" cxnId="{77D776B8-10E0-466D-A149-5E72E5030813}">
      <dgm:prSet/>
      <dgm:spPr/>
      <dgm:t>
        <a:bodyPr/>
        <a:lstStyle/>
        <a:p>
          <a:endParaRPr lang="en-US"/>
        </a:p>
      </dgm:t>
    </dgm:pt>
    <dgm:pt modelId="{24ACB4FF-6C5C-41F8-8187-B644E70A889C}">
      <dgm:prSet phldrT="[Text]" custT="1"/>
      <dgm:spPr/>
      <dgm:t>
        <a:bodyPr/>
        <a:lstStyle/>
        <a:p>
          <a:r>
            <a:rPr lang="en-US" sz="1800" b="1" dirty="0"/>
            <a:t>29 reports </a:t>
          </a:r>
          <a:r>
            <a:rPr lang="en-US" sz="1800" b="1" dirty="0" err="1"/>
            <a:t>analysed</a:t>
          </a:r>
          <a:endParaRPr lang="en-US" sz="1800" dirty="0"/>
        </a:p>
      </dgm:t>
    </dgm:pt>
    <dgm:pt modelId="{A474E628-FDE1-4B55-8DE2-DD0D4EB7C6F4}" type="parTrans" cxnId="{1F91E1A8-6A82-4D59-975F-710DCF817332}">
      <dgm:prSet/>
      <dgm:spPr/>
      <dgm:t>
        <a:bodyPr/>
        <a:lstStyle/>
        <a:p>
          <a:endParaRPr lang="en-US"/>
        </a:p>
      </dgm:t>
    </dgm:pt>
    <dgm:pt modelId="{BF9E7A16-377B-451C-84EB-735169C76711}" type="sibTrans" cxnId="{1F91E1A8-6A82-4D59-975F-710DCF817332}">
      <dgm:prSet/>
      <dgm:spPr/>
      <dgm:t>
        <a:bodyPr/>
        <a:lstStyle/>
        <a:p>
          <a:endParaRPr lang="en-US"/>
        </a:p>
      </dgm:t>
    </dgm:pt>
    <dgm:pt modelId="{BE17219A-EA3D-40ED-B6D4-A102EE3271BE}" type="pres">
      <dgm:prSet presAssocID="{578C6AFC-5609-48F2-9094-70D7B8E434CE}" presName="hierChild1" presStyleCnt="0">
        <dgm:presLayoutVars>
          <dgm:orgChart val="1"/>
          <dgm:chPref val="1"/>
          <dgm:dir/>
          <dgm:animOne val="branch"/>
          <dgm:animLvl val="lvl"/>
          <dgm:resizeHandles/>
        </dgm:presLayoutVars>
      </dgm:prSet>
      <dgm:spPr/>
      <dgm:t>
        <a:bodyPr/>
        <a:lstStyle/>
        <a:p>
          <a:endParaRPr lang="en-US"/>
        </a:p>
      </dgm:t>
    </dgm:pt>
    <dgm:pt modelId="{C469A6FB-73C4-49AA-BB8D-E56DD45CD5C9}" type="pres">
      <dgm:prSet presAssocID="{9465F75E-9BD9-4890-B295-DF238D55DA04}" presName="hierRoot1" presStyleCnt="0">
        <dgm:presLayoutVars>
          <dgm:hierBranch val="init"/>
        </dgm:presLayoutVars>
      </dgm:prSet>
      <dgm:spPr/>
    </dgm:pt>
    <dgm:pt modelId="{633BF223-79FC-409A-B62B-34CE94421C5E}" type="pres">
      <dgm:prSet presAssocID="{9465F75E-9BD9-4890-B295-DF238D55DA04}" presName="rootComposite1" presStyleCnt="0"/>
      <dgm:spPr/>
    </dgm:pt>
    <dgm:pt modelId="{5A31FD56-641A-4243-A70D-45E9630A6633}" type="pres">
      <dgm:prSet presAssocID="{9465F75E-9BD9-4890-B295-DF238D55DA04}" presName="rootText1" presStyleLbl="node0" presStyleIdx="0" presStyleCnt="1" custScaleX="77900" custScaleY="249360" custLinFactNeighborX="-923" custLinFactNeighborY="5351">
        <dgm:presLayoutVars>
          <dgm:chPref val="3"/>
        </dgm:presLayoutVars>
      </dgm:prSet>
      <dgm:spPr/>
      <dgm:t>
        <a:bodyPr/>
        <a:lstStyle/>
        <a:p>
          <a:endParaRPr lang="en-US"/>
        </a:p>
      </dgm:t>
    </dgm:pt>
    <dgm:pt modelId="{54983F94-5D38-4AEA-8983-984F7B840D44}" type="pres">
      <dgm:prSet presAssocID="{9465F75E-9BD9-4890-B295-DF238D55DA04}" presName="rootConnector1" presStyleLbl="node1" presStyleIdx="0" presStyleCnt="0"/>
      <dgm:spPr/>
      <dgm:t>
        <a:bodyPr/>
        <a:lstStyle/>
        <a:p>
          <a:endParaRPr lang="en-US"/>
        </a:p>
      </dgm:t>
    </dgm:pt>
    <dgm:pt modelId="{94B1BAF9-2ABB-49E9-9D61-743634BB85B4}" type="pres">
      <dgm:prSet presAssocID="{9465F75E-9BD9-4890-B295-DF238D55DA04}" presName="hierChild2" presStyleCnt="0"/>
      <dgm:spPr/>
    </dgm:pt>
    <dgm:pt modelId="{11256799-737B-47D2-8F9D-16DA39959378}" type="pres">
      <dgm:prSet presAssocID="{A474E628-FDE1-4B55-8DE2-DD0D4EB7C6F4}" presName="Name64" presStyleLbl="parChTrans1D2" presStyleIdx="0" presStyleCnt="1"/>
      <dgm:spPr/>
      <dgm:t>
        <a:bodyPr/>
        <a:lstStyle/>
        <a:p>
          <a:endParaRPr lang="en-US"/>
        </a:p>
      </dgm:t>
    </dgm:pt>
    <dgm:pt modelId="{49DF59CB-B296-428C-9BC6-ABC71ABD267B}" type="pres">
      <dgm:prSet presAssocID="{24ACB4FF-6C5C-41F8-8187-B644E70A889C}" presName="hierRoot2" presStyleCnt="0">
        <dgm:presLayoutVars>
          <dgm:hierBranch val="init"/>
        </dgm:presLayoutVars>
      </dgm:prSet>
      <dgm:spPr/>
    </dgm:pt>
    <dgm:pt modelId="{278F76F9-0B30-4EE6-A81F-6E9DE9BCD03C}" type="pres">
      <dgm:prSet presAssocID="{24ACB4FF-6C5C-41F8-8187-B644E70A889C}" presName="rootComposite" presStyleCnt="0"/>
      <dgm:spPr/>
    </dgm:pt>
    <dgm:pt modelId="{1EE0B62A-231D-4119-B856-67AE1625EDD2}" type="pres">
      <dgm:prSet presAssocID="{24ACB4FF-6C5C-41F8-8187-B644E70A889C}" presName="rootText" presStyleLbl="node2" presStyleIdx="0" presStyleCnt="1" custLinFactNeighborX="-1009" custLinFactNeighborY="-417">
        <dgm:presLayoutVars>
          <dgm:chPref val="3"/>
        </dgm:presLayoutVars>
      </dgm:prSet>
      <dgm:spPr/>
      <dgm:t>
        <a:bodyPr/>
        <a:lstStyle/>
        <a:p>
          <a:endParaRPr lang="en-US"/>
        </a:p>
      </dgm:t>
    </dgm:pt>
    <dgm:pt modelId="{B28F7B0D-0361-4D02-8112-0343E05E0801}" type="pres">
      <dgm:prSet presAssocID="{24ACB4FF-6C5C-41F8-8187-B644E70A889C}" presName="rootConnector" presStyleLbl="node2" presStyleIdx="0" presStyleCnt="1"/>
      <dgm:spPr/>
      <dgm:t>
        <a:bodyPr/>
        <a:lstStyle/>
        <a:p>
          <a:endParaRPr lang="en-US"/>
        </a:p>
      </dgm:t>
    </dgm:pt>
    <dgm:pt modelId="{AAABA67A-E40A-43F7-855F-C8776D4F7251}" type="pres">
      <dgm:prSet presAssocID="{24ACB4FF-6C5C-41F8-8187-B644E70A889C}" presName="hierChild4" presStyleCnt="0"/>
      <dgm:spPr/>
    </dgm:pt>
    <dgm:pt modelId="{FB515B02-6C3A-4DC5-95FE-0931B4EF580A}" type="pres">
      <dgm:prSet presAssocID="{24ACB4FF-6C5C-41F8-8187-B644E70A889C}" presName="hierChild5" presStyleCnt="0"/>
      <dgm:spPr/>
    </dgm:pt>
    <dgm:pt modelId="{307A1CC2-54E2-492B-A0BF-CC902CC9F151}" type="pres">
      <dgm:prSet presAssocID="{9465F75E-9BD9-4890-B295-DF238D55DA04}" presName="hierChild3" presStyleCnt="0"/>
      <dgm:spPr/>
    </dgm:pt>
  </dgm:ptLst>
  <dgm:cxnLst>
    <dgm:cxn modelId="{1DCF2DE3-8A7F-4816-BA2D-092AD1EA94B1}" type="presOf" srcId="{9465F75E-9BD9-4890-B295-DF238D55DA04}" destId="{54983F94-5D38-4AEA-8983-984F7B840D44}" srcOrd="1" destOrd="0" presId="urn:microsoft.com/office/officeart/2009/3/layout/HorizontalOrganizationChart"/>
    <dgm:cxn modelId="{E093B13A-F8A1-4ACE-B66C-2C85D51C5001}" type="presOf" srcId="{24ACB4FF-6C5C-41F8-8187-B644E70A889C}" destId="{B28F7B0D-0361-4D02-8112-0343E05E0801}" srcOrd="1" destOrd="0" presId="urn:microsoft.com/office/officeart/2009/3/layout/HorizontalOrganizationChart"/>
    <dgm:cxn modelId="{BB44B251-2A64-4F19-9E50-02FD164533EF}" type="presOf" srcId="{A474E628-FDE1-4B55-8DE2-DD0D4EB7C6F4}" destId="{11256799-737B-47D2-8F9D-16DA39959378}" srcOrd="0" destOrd="0" presId="urn:microsoft.com/office/officeart/2009/3/layout/HorizontalOrganizationChart"/>
    <dgm:cxn modelId="{1F91E1A8-6A82-4D59-975F-710DCF817332}" srcId="{9465F75E-9BD9-4890-B295-DF238D55DA04}" destId="{24ACB4FF-6C5C-41F8-8187-B644E70A889C}" srcOrd="0" destOrd="0" parTransId="{A474E628-FDE1-4B55-8DE2-DD0D4EB7C6F4}" sibTransId="{BF9E7A16-377B-451C-84EB-735169C76711}"/>
    <dgm:cxn modelId="{76FF1E24-0562-4FA2-9453-9BD0ADEF4C70}" type="presOf" srcId="{578C6AFC-5609-48F2-9094-70D7B8E434CE}" destId="{BE17219A-EA3D-40ED-B6D4-A102EE3271BE}" srcOrd="0" destOrd="0" presId="urn:microsoft.com/office/officeart/2009/3/layout/HorizontalOrganizationChart"/>
    <dgm:cxn modelId="{B28178D3-D5A5-4EE5-A422-072F007D557C}" type="presOf" srcId="{9465F75E-9BD9-4890-B295-DF238D55DA04}" destId="{5A31FD56-641A-4243-A70D-45E9630A6633}" srcOrd="0" destOrd="0" presId="urn:microsoft.com/office/officeart/2009/3/layout/HorizontalOrganizationChart"/>
    <dgm:cxn modelId="{6E4223E9-2BD1-44D2-B6E9-E7A87343DC41}" type="presOf" srcId="{24ACB4FF-6C5C-41F8-8187-B644E70A889C}" destId="{1EE0B62A-231D-4119-B856-67AE1625EDD2}" srcOrd="0" destOrd="0" presId="urn:microsoft.com/office/officeart/2009/3/layout/HorizontalOrganizationChart"/>
    <dgm:cxn modelId="{77D776B8-10E0-466D-A149-5E72E5030813}" srcId="{578C6AFC-5609-48F2-9094-70D7B8E434CE}" destId="{9465F75E-9BD9-4890-B295-DF238D55DA04}" srcOrd="0" destOrd="0" parTransId="{D37D7703-6DFE-4BAA-A0BD-F57B4B93BC39}" sibTransId="{2D48DE37-6989-476C-9979-58381D035129}"/>
    <dgm:cxn modelId="{1D100A86-4E90-418F-A0CB-2DC70D730D6B}" type="presParOf" srcId="{BE17219A-EA3D-40ED-B6D4-A102EE3271BE}" destId="{C469A6FB-73C4-49AA-BB8D-E56DD45CD5C9}" srcOrd="0" destOrd="0" presId="urn:microsoft.com/office/officeart/2009/3/layout/HorizontalOrganizationChart"/>
    <dgm:cxn modelId="{493ECFBD-5681-4E55-AB29-A4565E48B13C}" type="presParOf" srcId="{C469A6FB-73C4-49AA-BB8D-E56DD45CD5C9}" destId="{633BF223-79FC-409A-B62B-34CE94421C5E}" srcOrd="0" destOrd="0" presId="urn:microsoft.com/office/officeart/2009/3/layout/HorizontalOrganizationChart"/>
    <dgm:cxn modelId="{0A9CD9A1-376D-470E-A51A-2DA6DFF00C0C}" type="presParOf" srcId="{633BF223-79FC-409A-B62B-34CE94421C5E}" destId="{5A31FD56-641A-4243-A70D-45E9630A6633}" srcOrd="0" destOrd="0" presId="urn:microsoft.com/office/officeart/2009/3/layout/HorizontalOrganizationChart"/>
    <dgm:cxn modelId="{E30C4BF4-7781-4489-8F74-FAF041E8B547}" type="presParOf" srcId="{633BF223-79FC-409A-B62B-34CE94421C5E}" destId="{54983F94-5D38-4AEA-8983-984F7B840D44}" srcOrd="1" destOrd="0" presId="urn:microsoft.com/office/officeart/2009/3/layout/HorizontalOrganizationChart"/>
    <dgm:cxn modelId="{7FCD57B0-09BD-4A90-8F6E-CA81C705A66C}" type="presParOf" srcId="{C469A6FB-73C4-49AA-BB8D-E56DD45CD5C9}" destId="{94B1BAF9-2ABB-49E9-9D61-743634BB85B4}" srcOrd="1" destOrd="0" presId="urn:microsoft.com/office/officeart/2009/3/layout/HorizontalOrganizationChart"/>
    <dgm:cxn modelId="{2C0140B1-3CDB-4918-B38B-02DA4597B912}" type="presParOf" srcId="{94B1BAF9-2ABB-49E9-9D61-743634BB85B4}" destId="{11256799-737B-47D2-8F9D-16DA39959378}" srcOrd="0" destOrd="0" presId="urn:microsoft.com/office/officeart/2009/3/layout/HorizontalOrganizationChart"/>
    <dgm:cxn modelId="{47226A9D-BE14-4FDA-9398-3BE2D623311A}" type="presParOf" srcId="{94B1BAF9-2ABB-49E9-9D61-743634BB85B4}" destId="{49DF59CB-B296-428C-9BC6-ABC71ABD267B}" srcOrd="1" destOrd="0" presId="urn:microsoft.com/office/officeart/2009/3/layout/HorizontalOrganizationChart"/>
    <dgm:cxn modelId="{958E8CB2-5305-483C-B0AB-78B733188A77}" type="presParOf" srcId="{49DF59CB-B296-428C-9BC6-ABC71ABD267B}" destId="{278F76F9-0B30-4EE6-A81F-6E9DE9BCD03C}" srcOrd="0" destOrd="0" presId="urn:microsoft.com/office/officeart/2009/3/layout/HorizontalOrganizationChart"/>
    <dgm:cxn modelId="{AF723695-D419-4C75-8AAD-F78EDCCBB8B5}" type="presParOf" srcId="{278F76F9-0B30-4EE6-A81F-6E9DE9BCD03C}" destId="{1EE0B62A-231D-4119-B856-67AE1625EDD2}" srcOrd="0" destOrd="0" presId="urn:microsoft.com/office/officeart/2009/3/layout/HorizontalOrganizationChart"/>
    <dgm:cxn modelId="{AD791B21-3188-4B16-A3AC-8985397CF418}" type="presParOf" srcId="{278F76F9-0B30-4EE6-A81F-6E9DE9BCD03C}" destId="{B28F7B0D-0361-4D02-8112-0343E05E0801}" srcOrd="1" destOrd="0" presId="urn:microsoft.com/office/officeart/2009/3/layout/HorizontalOrganizationChart"/>
    <dgm:cxn modelId="{4D263F2F-0F12-4EE9-BA6A-E94556F992BC}" type="presParOf" srcId="{49DF59CB-B296-428C-9BC6-ABC71ABD267B}" destId="{AAABA67A-E40A-43F7-855F-C8776D4F7251}" srcOrd="1" destOrd="0" presId="urn:microsoft.com/office/officeart/2009/3/layout/HorizontalOrganizationChart"/>
    <dgm:cxn modelId="{8C02B5C5-5B2E-4BDE-AD6A-EF09210B3B51}" type="presParOf" srcId="{49DF59CB-B296-428C-9BC6-ABC71ABD267B}" destId="{FB515B02-6C3A-4DC5-95FE-0931B4EF580A}" srcOrd="2" destOrd="0" presId="urn:microsoft.com/office/officeart/2009/3/layout/HorizontalOrganizationChart"/>
    <dgm:cxn modelId="{5BE6A13B-F440-40A7-A6B9-0CFF80F2EB2D}" type="presParOf" srcId="{C469A6FB-73C4-49AA-BB8D-E56DD45CD5C9}" destId="{307A1CC2-54E2-492B-A0BF-CC902CC9F151}"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4F45E-8163-4F2C-A5B7-55BE1BD08A9E}">
      <dsp:nvSpPr>
        <dsp:cNvPr id="0" name=""/>
        <dsp:cNvSpPr/>
      </dsp:nvSpPr>
      <dsp:spPr>
        <a:xfrm>
          <a:off x="1279" y="0"/>
          <a:ext cx="1991320" cy="3056393"/>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a:t>Visit from the CPT</a:t>
          </a:r>
        </a:p>
      </dsp:txBody>
      <dsp:txXfrm>
        <a:off x="1279" y="1222557"/>
        <a:ext cx="1991320" cy="1222557"/>
      </dsp:txXfrm>
    </dsp:sp>
    <dsp:sp modelId="{6054575B-5BFB-425F-B561-2E40E33173BB}">
      <dsp:nvSpPr>
        <dsp:cNvPr id="0" name=""/>
        <dsp:cNvSpPr/>
      </dsp:nvSpPr>
      <dsp:spPr>
        <a:xfrm>
          <a:off x="488050" y="183383"/>
          <a:ext cx="1017778" cy="1017778"/>
        </a:xfrm>
        <a:prstGeom prst="ellipse">
          <a:avLst/>
        </a:prstGeom>
        <a:blipFill rotWithShape="1">
          <a:blip xmlns:r="http://schemas.openxmlformats.org/officeDocument/2006/relationships" r:embed="rId1"/>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572DD972-856A-4519-8E69-7AB8BAD01A3C}">
      <dsp:nvSpPr>
        <dsp:cNvPr id="0" name=""/>
        <dsp:cNvSpPr/>
      </dsp:nvSpPr>
      <dsp:spPr>
        <a:xfrm>
          <a:off x="2052339" y="0"/>
          <a:ext cx="1991320" cy="3056393"/>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a:t>Report to the country</a:t>
          </a:r>
        </a:p>
      </dsp:txBody>
      <dsp:txXfrm>
        <a:off x="2052339" y="1222557"/>
        <a:ext cx="1991320" cy="1222557"/>
      </dsp:txXfrm>
    </dsp:sp>
    <dsp:sp modelId="{7A75EE79-6528-4E65-84DD-54BD9F7C9EAB}">
      <dsp:nvSpPr>
        <dsp:cNvPr id="0" name=""/>
        <dsp:cNvSpPr/>
      </dsp:nvSpPr>
      <dsp:spPr>
        <a:xfrm>
          <a:off x="2539110" y="183383"/>
          <a:ext cx="1017778" cy="1017778"/>
        </a:xfrm>
        <a:prstGeom prst="ellipse">
          <a:avLst/>
        </a:prstGeom>
        <a:blipFill rotWithShape="1">
          <a:blip xmlns:r="http://schemas.openxmlformats.org/officeDocument/2006/relationships" r:embed="rId2"/>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B538EB5-A1CA-4A75-AF78-0A8B151F560D}">
      <dsp:nvSpPr>
        <dsp:cNvPr id="0" name=""/>
        <dsp:cNvSpPr/>
      </dsp:nvSpPr>
      <dsp:spPr>
        <a:xfrm>
          <a:off x="4103399" y="0"/>
          <a:ext cx="1991320" cy="3056393"/>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a:t>Response from the country</a:t>
          </a:r>
        </a:p>
      </dsp:txBody>
      <dsp:txXfrm>
        <a:off x="4103399" y="1222557"/>
        <a:ext cx="1991320" cy="1222557"/>
      </dsp:txXfrm>
    </dsp:sp>
    <dsp:sp modelId="{568F1FC2-7933-49D0-9D64-12C6BA2ACD59}">
      <dsp:nvSpPr>
        <dsp:cNvPr id="0" name=""/>
        <dsp:cNvSpPr/>
      </dsp:nvSpPr>
      <dsp:spPr>
        <a:xfrm>
          <a:off x="4590170" y="183383"/>
          <a:ext cx="1017778" cy="1017778"/>
        </a:xfrm>
        <a:prstGeom prst="ellipse">
          <a:avLst/>
        </a:prstGeom>
        <a:blipFill rotWithShape="1">
          <a:blip xmlns:r="http://schemas.openxmlformats.org/officeDocument/2006/relationships" r:embed="rId3"/>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59369CE-EC73-4A29-8810-AF54F7754830}">
      <dsp:nvSpPr>
        <dsp:cNvPr id="0" name=""/>
        <dsp:cNvSpPr/>
      </dsp:nvSpPr>
      <dsp:spPr>
        <a:xfrm>
          <a:off x="243839" y="2264683"/>
          <a:ext cx="5608320" cy="458458"/>
        </a:xfrm>
        <a:prstGeom prst="leftRightArrow">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2DBAE-90A5-45B6-B8C0-40D1298B7791}">
      <dsp:nvSpPr>
        <dsp:cNvPr id="0" name=""/>
        <dsp:cNvSpPr/>
      </dsp:nvSpPr>
      <dsp:spPr>
        <a:xfrm>
          <a:off x="1462807" y="1238417"/>
          <a:ext cx="1939548" cy="1939375"/>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t>Gender differences</a:t>
          </a:r>
        </a:p>
      </dsp:txBody>
      <dsp:txXfrm>
        <a:off x="1746847" y="1522432"/>
        <a:ext cx="1371468" cy="1371345"/>
      </dsp:txXfrm>
    </dsp:sp>
    <dsp:sp modelId="{73B8A745-E15C-4FFD-9621-1482A76EFACC}">
      <dsp:nvSpPr>
        <dsp:cNvPr id="0" name=""/>
        <dsp:cNvSpPr/>
      </dsp:nvSpPr>
      <dsp:spPr>
        <a:xfrm>
          <a:off x="462852" y="159953"/>
          <a:ext cx="3909278" cy="4075037"/>
        </a:xfrm>
        <a:prstGeom prst="blockArc">
          <a:avLst>
            <a:gd name="adj1" fmla="val 16509444"/>
            <a:gd name="adj2" fmla="val 5088054"/>
            <a:gd name="adj3" fmla="val 524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A2A67DA-8601-48E1-8F54-711AF95DE8A6}">
      <dsp:nvSpPr>
        <dsp:cNvPr id="0" name=""/>
        <dsp:cNvSpPr/>
      </dsp:nvSpPr>
      <dsp:spPr>
        <a:xfrm>
          <a:off x="2883017" y="0"/>
          <a:ext cx="1039247" cy="1039030"/>
        </a:xfrm>
        <a:prstGeom prst="ellipse">
          <a:avLst/>
        </a:prstGeom>
        <a:blipFill rotWithShape="1">
          <a:blip xmlns:r="http://schemas.openxmlformats.org/officeDocument/2006/relationships" r:embed="rId1"/>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4E1C628-4FD8-4B30-8C0A-375D3D715173}">
      <dsp:nvSpPr>
        <dsp:cNvPr id="0" name=""/>
        <dsp:cNvSpPr/>
      </dsp:nvSpPr>
      <dsp:spPr>
        <a:xfrm>
          <a:off x="4001418" y="13292"/>
          <a:ext cx="1391167" cy="1005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l" defTabSz="800100">
            <a:lnSpc>
              <a:spcPct val="90000"/>
            </a:lnSpc>
            <a:spcBef>
              <a:spcPct val="0"/>
            </a:spcBef>
            <a:spcAft>
              <a:spcPct val="10000"/>
            </a:spcAft>
          </a:pPr>
          <a:r>
            <a:rPr lang="en-US" sz="1800" kern="1200" dirty="0">
              <a:latin typeface="+mj-lt"/>
            </a:rPr>
            <a:t>Nature and seriousness of the offenses</a:t>
          </a:r>
        </a:p>
      </dsp:txBody>
      <dsp:txXfrm>
        <a:off x="4001418" y="13292"/>
        <a:ext cx="1391167" cy="1005799"/>
      </dsp:txXfrm>
    </dsp:sp>
    <dsp:sp modelId="{F67B1E79-0230-44DD-8DBB-1276ADF8D468}">
      <dsp:nvSpPr>
        <dsp:cNvPr id="0" name=""/>
        <dsp:cNvSpPr/>
      </dsp:nvSpPr>
      <dsp:spPr>
        <a:xfrm>
          <a:off x="3706621" y="1070329"/>
          <a:ext cx="1039247" cy="1039030"/>
        </a:xfrm>
        <a:prstGeom prst="ellipse">
          <a:avLst/>
        </a:prstGeom>
        <a:blipFill rotWithShape="1">
          <a:blip xmlns:r="http://schemas.openxmlformats.org/officeDocument/2006/relationships" r:embed="rId2"/>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70AC0814-DBC4-4F45-9081-5AD13F316F74}">
      <dsp:nvSpPr>
        <dsp:cNvPr id="0" name=""/>
        <dsp:cNvSpPr/>
      </dsp:nvSpPr>
      <dsp:spPr>
        <a:xfrm>
          <a:off x="4924812" y="1060500"/>
          <a:ext cx="1391167" cy="1005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l" defTabSz="800100">
            <a:lnSpc>
              <a:spcPct val="90000"/>
            </a:lnSpc>
            <a:spcBef>
              <a:spcPct val="0"/>
            </a:spcBef>
            <a:spcAft>
              <a:spcPct val="10000"/>
            </a:spcAft>
          </a:pPr>
          <a:r>
            <a:rPr lang="en-US" sz="1800" kern="1200" dirty="0">
              <a:latin typeface="+mj-lt"/>
            </a:rPr>
            <a:t>Pathways to crime</a:t>
          </a:r>
        </a:p>
      </dsp:txBody>
      <dsp:txXfrm>
        <a:off x="4924812" y="1060500"/>
        <a:ext cx="1391167" cy="1005799"/>
      </dsp:txXfrm>
    </dsp:sp>
    <dsp:sp modelId="{17B124B9-7818-410A-87C3-072E67F096F7}">
      <dsp:nvSpPr>
        <dsp:cNvPr id="0" name=""/>
        <dsp:cNvSpPr/>
      </dsp:nvSpPr>
      <dsp:spPr>
        <a:xfrm>
          <a:off x="3646651" y="2390434"/>
          <a:ext cx="1039247" cy="1039030"/>
        </a:xfrm>
        <a:prstGeom prst="ellipse">
          <a:avLst/>
        </a:prstGeom>
        <a:blipFill rotWithShape="1">
          <a:blip xmlns:r="http://schemas.openxmlformats.org/officeDocument/2006/relationships" r:embed="rId3"/>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89B7EFD-149E-4E3E-9853-F0F0D21BB140}">
      <dsp:nvSpPr>
        <dsp:cNvPr id="0" name=""/>
        <dsp:cNvSpPr/>
      </dsp:nvSpPr>
      <dsp:spPr>
        <a:xfrm>
          <a:off x="4774753" y="2229989"/>
          <a:ext cx="1915234" cy="1005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l" defTabSz="800100">
            <a:lnSpc>
              <a:spcPct val="90000"/>
            </a:lnSpc>
            <a:spcBef>
              <a:spcPct val="0"/>
            </a:spcBef>
            <a:spcAft>
              <a:spcPct val="10000"/>
            </a:spcAft>
          </a:pPr>
          <a:r>
            <a:rPr lang="en-US" sz="1800" kern="1200" dirty="0">
              <a:latin typeface="+mj-lt"/>
            </a:rPr>
            <a:t>Levels of risk to institutional security</a:t>
          </a:r>
        </a:p>
      </dsp:txBody>
      <dsp:txXfrm>
        <a:off x="4774753" y="2229989"/>
        <a:ext cx="1915234" cy="1005799"/>
      </dsp:txXfrm>
    </dsp:sp>
    <dsp:sp modelId="{A692DBF7-911C-4676-B4E9-7BEB96498E86}">
      <dsp:nvSpPr>
        <dsp:cNvPr id="0" name=""/>
        <dsp:cNvSpPr/>
      </dsp:nvSpPr>
      <dsp:spPr>
        <a:xfrm>
          <a:off x="2883017" y="3391802"/>
          <a:ext cx="1039247" cy="1039030"/>
        </a:xfrm>
        <a:prstGeom prst="ellipse">
          <a:avLst/>
        </a:prstGeom>
        <a:blipFill rotWithShape="1">
          <a:blip xmlns:r="http://schemas.openxmlformats.org/officeDocument/2006/relationships" r:embed="rId4"/>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22C4A872-E349-44A8-A391-DD1FB899C9A6}">
      <dsp:nvSpPr>
        <dsp:cNvPr id="0" name=""/>
        <dsp:cNvSpPr/>
      </dsp:nvSpPr>
      <dsp:spPr>
        <a:xfrm>
          <a:off x="4234689" y="3425033"/>
          <a:ext cx="1391167" cy="1005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10000"/>
            </a:spcAft>
          </a:pPr>
          <a:r>
            <a:rPr lang="en-US" sz="2000" kern="1200" dirty="0">
              <a:latin typeface="+mj-lt"/>
            </a:rPr>
            <a:t>Personal and criminogenic needs</a:t>
          </a:r>
        </a:p>
      </dsp:txBody>
      <dsp:txXfrm>
        <a:off x="4234689" y="3425033"/>
        <a:ext cx="1391167" cy="1005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DD10D-4950-4819-BC43-963801BA9820}">
      <dsp:nvSpPr>
        <dsp:cNvPr id="0" name=""/>
        <dsp:cNvSpPr/>
      </dsp:nvSpPr>
      <dsp:spPr>
        <a:xfrm>
          <a:off x="252965" y="136512"/>
          <a:ext cx="1433149" cy="1433324"/>
        </a:xfrm>
        <a:prstGeom prst="ellipse">
          <a:avLst/>
        </a:prstGeom>
        <a:solidFill>
          <a:schemeClr val="accent4">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a:t>Content analysis</a:t>
          </a:r>
        </a:p>
      </dsp:txBody>
      <dsp:txXfrm>
        <a:off x="462845" y="346417"/>
        <a:ext cx="1013389" cy="1013514"/>
      </dsp:txXfrm>
    </dsp:sp>
    <dsp:sp modelId="{9605CF5C-68BB-40EB-B8AF-D34E4DD53FF1}">
      <dsp:nvSpPr>
        <dsp:cNvPr id="0" name=""/>
        <dsp:cNvSpPr/>
      </dsp:nvSpPr>
      <dsp:spPr>
        <a:xfrm>
          <a:off x="749388" y="1116913"/>
          <a:ext cx="1433149" cy="1433324"/>
        </a:xfrm>
        <a:prstGeom prst="ellipse">
          <a:avLst/>
        </a:prstGeom>
        <a:solidFill>
          <a:schemeClr val="accent4">
            <a:shade val="80000"/>
            <a:alpha val="50000"/>
            <a:hueOff val="0"/>
            <a:satOff val="0"/>
            <a:lumOff val="2089"/>
            <a:alphaOff val="1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  Published CPT reports</a:t>
          </a:r>
        </a:p>
      </dsp:txBody>
      <dsp:txXfrm>
        <a:off x="959268" y="1326818"/>
        <a:ext cx="1013389" cy="1013514"/>
      </dsp:txXfrm>
    </dsp:sp>
    <dsp:sp modelId="{AB19A1EE-2DDB-4AB0-9F41-E3853B15B175}">
      <dsp:nvSpPr>
        <dsp:cNvPr id="0" name=""/>
        <dsp:cNvSpPr/>
      </dsp:nvSpPr>
      <dsp:spPr>
        <a:xfrm>
          <a:off x="1548680" y="101009"/>
          <a:ext cx="1347174" cy="1433324"/>
        </a:xfrm>
        <a:prstGeom prst="ellipse">
          <a:avLst/>
        </a:prstGeom>
        <a:solidFill>
          <a:schemeClr val="accent4">
            <a:shade val="80000"/>
            <a:alpha val="50000"/>
            <a:hueOff val="0"/>
            <a:satOff val="0"/>
            <a:lumOff val="4179"/>
            <a:alphaOff val="2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ts val="0"/>
            </a:spcAft>
          </a:pPr>
          <a:r>
            <a:rPr lang="en-US" sz="1700" kern="1200" dirty="0"/>
            <a:t>Jan 2016 - July 2019</a:t>
          </a:r>
        </a:p>
      </dsp:txBody>
      <dsp:txXfrm>
        <a:off x="1745969" y="310914"/>
        <a:ext cx="952596" cy="1013514"/>
      </dsp:txXfrm>
    </dsp:sp>
    <dsp:sp modelId="{51DB0481-0242-41E0-89B2-B5DFA87B1D5B}">
      <dsp:nvSpPr>
        <dsp:cNvPr id="0" name=""/>
        <dsp:cNvSpPr/>
      </dsp:nvSpPr>
      <dsp:spPr>
        <a:xfrm>
          <a:off x="2096102" y="1116913"/>
          <a:ext cx="1433149" cy="1433324"/>
        </a:xfrm>
        <a:prstGeom prst="ellipse">
          <a:avLst/>
        </a:prstGeom>
        <a:solidFill>
          <a:schemeClr val="accent4">
            <a:shade val="80000"/>
            <a:alpha val="50000"/>
            <a:hueOff val="0"/>
            <a:satOff val="0"/>
            <a:lumOff val="6268"/>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Dataset designed ad hoc</a:t>
          </a:r>
        </a:p>
      </dsp:txBody>
      <dsp:txXfrm>
        <a:off x="2305982" y="1326818"/>
        <a:ext cx="1013389" cy="1013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56799-737B-47D2-8F9D-16DA39959378}">
      <dsp:nvSpPr>
        <dsp:cNvPr id="0" name=""/>
        <dsp:cNvSpPr/>
      </dsp:nvSpPr>
      <dsp:spPr>
        <a:xfrm>
          <a:off x="1755031" y="1280904"/>
          <a:ext cx="430260" cy="91440"/>
        </a:xfrm>
        <a:custGeom>
          <a:avLst/>
          <a:gdLst/>
          <a:ahLst/>
          <a:cxnLst/>
          <a:rect l="0" t="0" r="0" b="0"/>
          <a:pathLst>
            <a:path>
              <a:moveTo>
                <a:pt x="0" y="85354"/>
              </a:moveTo>
              <a:lnTo>
                <a:pt x="204967" y="85354"/>
              </a:lnTo>
              <a:lnTo>
                <a:pt x="204967" y="45720"/>
              </a:lnTo>
              <a:lnTo>
                <a:pt x="430260" y="45720"/>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31FD56-641A-4243-A70D-45E9630A6633}">
      <dsp:nvSpPr>
        <dsp:cNvPr id="0" name=""/>
        <dsp:cNvSpPr/>
      </dsp:nvSpPr>
      <dsp:spPr>
        <a:xfrm>
          <a:off x="0" y="509528"/>
          <a:ext cx="1755031" cy="1713460"/>
        </a:xfrm>
        <a:prstGeom prst="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t>41 published </a:t>
          </a:r>
        </a:p>
        <a:p>
          <a:pPr lvl="0" algn="ctr" defTabSz="800100">
            <a:lnSpc>
              <a:spcPct val="90000"/>
            </a:lnSpc>
            <a:spcBef>
              <a:spcPct val="0"/>
            </a:spcBef>
            <a:spcAft>
              <a:spcPct val="35000"/>
            </a:spcAft>
          </a:pPr>
          <a:r>
            <a:rPr lang="en-US" sz="1800" b="1" kern="1200" dirty="0"/>
            <a:t>reports</a:t>
          </a:r>
        </a:p>
        <a:p>
          <a:pPr lvl="0" algn="ctr" defTabSz="800100">
            <a:lnSpc>
              <a:spcPct val="90000"/>
            </a:lnSpc>
            <a:spcBef>
              <a:spcPct val="0"/>
            </a:spcBef>
            <a:spcAft>
              <a:spcPct val="35000"/>
            </a:spcAft>
          </a:pPr>
          <a:r>
            <a:rPr lang="en-US" sz="1800" b="1" kern="1200" dirty="0"/>
            <a:t>(2016 - July 2019)</a:t>
          </a:r>
        </a:p>
      </dsp:txBody>
      <dsp:txXfrm>
        <a:off x="0" y="509528"/>
        <a:ext cx="1755031" cy="1713460"/>
      </dsp:txXfrm>
    </dsp:sp>
    <dsp:sp modelId="{1EE0B62A-231D-4119-B856-67AE1625EDD2}">
      <dsp:nvSpPr>
        <dsp:cNvPr id="0" name=""/>
        <dsp:cNvSpPr/>
      </dsp:nvSpPr>
      <dsp:spPr>
        <a:xfrm>
          <a:off x="2185292" y="983052"/>
          <a:ext cx="2252928" cy="687143"/>
        </a:xfrm>
        <a:prstGeom prst="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t>29 reports </a:t>
          </a:r>
          <a:r>
            <a:rPr lang="en-US" sz="1800" b="1" kern="1200" dirty="0" err="1"/>
            <a:t>analysed</a:t>
          </a:r>
          <a:endParaRPr lang="en-US" sz="1800" kern="1200" dirty="0"/>
        </a:p>
      </dsp:txBody>
      <dsp:txXfrm>
        <a:off x="2185292" y="983052"/>
        <a:ext cx="2252928" cy="687143"/>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686C827B-8AE4-409D-848C-B2F57208D799}" type="datetimeFigureOut">
              <a:rPr lang="en-IE" smtClean="0"/>
              <a:t>04/11/2019</a:t>
            </a:fld>
            <a:endParaRPr lang="en-IE"/>
          </a:p>
        </p:txBody>
      </p:sp>
      <p:sp>
        <p:nvSpPr>
          <p:cNvPr id="4" name="Footer Placeholder 3"/>
          <p:cNvSpPr>
            <a:spLocks noGrp="1"/>
          </p:cNvSpPr>
          <p:nvPr>
            <p:ph type="ftr" sz="quarter" idx="2"/>
          </p:nvPr>
        </p:nvSpPr>
        <p:spPr>
          <a:xfrm>
            <a:off x="0" y="9429750"/>
            <a:ext cx="2890665" cy="496888"/>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776866" y="9429750"/>
            <a:ext cx="2890665" cy="496888"/>
          </a:xfrm>
          <a:prstGeom prst="rect">
            <a:avLst/>
          </a:prstGeom>
        </p:spPr>
        <p:txBody>
          <a:bodyPr vert="horz" lIns="91440" tIns="45720" rIns="91440" bIns="45720" rtlCol="0" anchor="b"/>
          <a:lstStyle>
            <a:lvl1pPr algn="r">
              <a:defRPr sz="1200"/>
            </a:lvl1pPr>
          </a:lstStyle>
          <a:p>
            <a:fld id="{C789B913-A199-4A36-BC69-5AB3B0B20259}" type="slidenum">
              <a:rPr lang="en-IE" smtClean="0"/>
              <a:t>‹#›</a:t>
            </a:fld>
            <a:endParaRPr lang="en-IE"/>
          </a:p>
        </p:txBody>
      </p:sp>
    </p:spTree>
    <p:extLst>
      <p:ext uri="{BB962C8B-B14F-4D97-AF65-F5344CB8AC3E}">
        <p14:creationId xmlns:p14="http://schemas.microsoft.com/office/powerpoint/2010/main" val="3516780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0992" tIns="45496" rIns="90992" bIns="45496" rtlCol="0" anchor="ctr"/>
          <a:lstStyle/>
          <a:p>
            <a:endParaRPr lang="en-GB" dirty="0"/>
          </a:p>
        </p:txBody>
      </p:sp>
      <p:sp>
        <p:nvSpPr>
          <p:cNvPr id="5" name="Notes Placeholder 4"/>
          <p:cNvSpPr>
            <a:spLocks noGrp="1"/>
          </p:cNvSpPr>
          <p:nvPr>
            <p:ph type="body" sz="quarter" idx="3"/>
          </p:nvPr>
        </p:nvSpPr>
        <p:spPr>
          <a:xfrm>
            <a:off x="960757" y="4715155"/>
            <a:ext cx="4773125" cy="4466987"/>
          </a:xfrm>
          <a:prstGeom prst="rect">
            <a:avLst/>
          </a:prstGeom>
        </p:spPr>
        <p:txBody>
          <a:bodyPr vert="horz" lIns="90992" tIns="45496" rIns="90992" bIns="454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5856969" y="9430306"/>
            <a:ext cx="812119" cy="496332"/>
          </a:xfrm>
          <a:prstGeom prst="rect">
            <a:avLst/>
          </a:prstGeom>
        </p:spPr>
        <p:txBody>
          <a:bodyPr vert="horz" lIns="90992" tIns="45496" rIns="90992" bIns="45496"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a:t>
            </a:fld>
            <a:endParaRPr lang="en-GB" dirty="0"/>
          </a:p>
        </p:txBody>
      </p:sp>
    </p:spTree>
    <p:extLst>
      <p:ext uri="{BB962C8B-B14F-4D97-AF65-F5344CB8AC3E}">
        <p14:creationId xmlns:p14="http://schemas.microsoft.com/office/powerpoint/2010/main" val="132294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The CPT’s monitoring</a:t>
            </a:r>
            <a:r>
              <a:rPr lang="en-IE" baseline="0" dirty="0"/>
              <a:t> powers are enshrined in the European Convention for the Prevention of Torture and Inhuman or Degrading Treatment, which is ratified by all 47 </a:t>
            </a:r>
            <a:r>
              <a:rPr lang="en-IE" baseline="0" dirty="0" err="1"/>
              <a:t>CoE</a:t>
            </a:r>
            <a:r>
              <a:rPr lang="en-IE" baseline="0" dirty="0"/>
              <a:t> member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aseline="0" dirty="0"/>
              <a:t>The CPT visits places where people are deprived of their liberty: prisons, psychiatric hospitals, immigrant detention, police stations, old person care homes, </a:t>
            </a:r>
            <a:r>
              <a:rPr lang="en-IE" baseline="0" dirty="0" err="1"/>
              <a:t>etc</a:t>
            </a:r>
            <a:endParaRPr lang="en-IE" dirty="0"/>
          </a:p>
          <a:p>
            <a:endParaRPr lang="en-IE" dirty="0"/>
          </a:p>
          <a:p>
            <a:r>
              <a:rPr lang="en-IE" dirty="0"/>
              <a:t>Visits: periodic,</a:t>
            </a:r>
            <a:r>
              <a:rPr lang="en-IE" baseline="0" dirty="0"/>
              <a:t> ad hoc</a:t>
            </a:r>
            <a:endParaRPr lang="en-IE" dirty="0"/>
          </a:p>
          <a:p>
            <a:endParaRPr lang="en-IE" dirty="0"/>
          </a:p>
          <a:p>
            <a:r>
              <a:rPr lang="en-IE" dirty="0"/>
              <a:t>Reports</a:t>
            </a:r>
            <a:r>
              <a:rPr lang="en-IE" baseline="0" dirty="0"/>
              <a:t> contain: </a:t>
            </a:r>
            <a:br>
              <a:rPr lang="en-IE" baseline="0" dirty="0"/>
            </a:br>
            <a:r>
              <a:rPr lang="en-IE" baseline="0" dirty="0"/>
              <a:t>1. Comments that note a particular situation</a:t>
            </a:r>
          </a:p>
          <a:p>
            <a:r>
              <a:rPr lang="en-IE" baseline="0" dirty="0"/>
              <a:t>2. Requests for information from state authorities to follow up on an observation made during the visit</a:t>
            </a:r>
          </a:p>
          <a:p>
            <a:r>
              <a:rPr lang="en-IE" baseline="0" dirty="0"/>
              <a:t>3. Recommendations made to officials to change a practice or situation</a:t>
            </a:r>
          </a:p>
          <a:p>
            <a:endParaRPr lang="en-IE" baseline="0" dirty="0"/>
          </a:p>
          <a:p>
            <a:r>
              <a:rPr lang="en-IE" baseline="0" dirty="0"/>
              <a:t>* Recommendations hold the most weight because they are the only statement in the report that requires action</a:t>
            </a:r>
            <a:br>
              <a:rPr lang="en-IE" baseline="0" dirty="0"/>
            </a:br>
            <a:r>
              <a:rPr lang="en-IE" baseline="0" dirty="0"/>
              <a:t> </a:t>
            </a:r>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a:t>
            </a:fld>
            <a:endParaRPr lang="en-GB" dirty="0"/>
          </a:p>
        </p:txBody>
      </p:sp>
    </p:spTree>
    <p:extLst>
      <p:ext uri="{BB962C8B-B14F-4D97-AF65-F5344CB8AC3E}">
        <p14:creationId xmlns:p14="http://schemas.microsoft.com/office/powerpoint/2010/main" val="104354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2017 –</a:t>
            </a:r>
            <a:r>
              <a:rPr lang="en-IE" baseline="0" dirty="0"/>
              <a:t> estimated that 100,000 people imprisoned in women’s prisons across Europe – and this population represents approximately 5% of the prison population, which has been consistent over the last two decades. However, this number does not necessarily consider the number of transgender prisoners who identify as women and are imprisoned in men’s prisons. </a:t>
            </a:r>
          </a:p>
          <a:p>
            <a:endParaRPr lang="en-IE" baseline="0" dirty="0"/>
          </a:p>
          <a:p>
            <a:r>
              <a:rPr lang="en-IE" baseline="0" dirty="0"/>
              <a:t>&lt;Click animation&gt;</a:t>
            </a:r>
          </a:p>
          <a:p>
            <a:endParaRPr lang="en-IE" baseline="0" dirty="0"/>
          </a:p>
          <a:p>
            <a:r>
              <a:rPr lang="en-IE" baseline="0" dirty="0"/>
              <a:t>In fact, there currently is no reliable estimate of the population of transgender prisons in Europe. One study recently conducted in England/Wales indicated that transgender people represent approximately 2% of the prison population.</a:t>
            </a:r>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3</a:t>
            </a:fld>
            <a:endParaRPr lang="en-GB" dirty="0"/>
          </a:p>
        </p:txBody>
      </p:sp>
    </p:spTree>
    <p:extLst>
      <p:ext uri="{BB962C8B-B14F-4D97-AF65-F5344CB8AC3E}">
        <p14:creationId xmlns:p14="http://schemas.microsoft.com/office/powerpoint/2010/main" val="1945783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baseline="0" dirty="0">
                <a:solidFill>
                  <a:schemeClr val="tx1"/>
                </a:solidFill>
                <a:latin typeface="+mn-lt"/>
                <a:ea typeface="+mn-ea"/>
                <a:cs typeface="Arial" panose="020B0604020202020204" pitchFamily="34" charset="0"/>
              </a:rPr>
              <a:t>Women are more likely to live in poverty, more likely to be primary child carers, and more likely to have suffered physical and sexual abuse prior to imprisonment. Women in prison are seen as doubly deviant because not only are they “criminals” but they are also “bad moms” or “bad wives/girlfriends”.</a:t>
            </a:r>
          </a:p>
          <a:p>
            <a:endParaRPr lang="en-IE" sz="1200" b="0" i="0" u="none" strike="noStrike" kern="1200" baseline="0" dirty="0">
              <a:solidFill>
                <a:schemeClr val="tx1"/>
              </a:solidFill>
              <a:latin typeface="+mn-lt"/>
              <a:ea typeface="+mn-ea"/>
              <a:cs typeface="Arial" panose="020B0604020202020204" pitchFamily="34" charset="0"/>
            </a:endParaRPr>
          </a:p>
          <a:p>
            <a:r>
              <a:rPr lang="en-IE" sz="1200" b="0" i="0" u="none" strike="noStrike" kern="1200" baseline="0" dirty="0">
                <a:solidFill>
                  <a:schemeClr val="tx1"/>
                </a:solidFill>
                <a:latin typeface="+mn-lt"/>
                <a:ea typeface="+mn-ea"/>
                <a:cs typeface="Arial" panose="020B0604020202020204" pitchFamily="34" charset="0"/>
              </a:rPr>
              <a:t>Transgender people are often incarcerated as a result of systemic discrimination – access to housing, education, work and safe support services, which can result in unemployment and homelessness and force transgender people to work in illegal economies.</a:t>
            </a:r>
          </a:p>
          <a:p>
            <a:endParaRPr lang="en-IE" sz="1200" b="0" i="0" u="none" strike="noStrike" kern="1200" baseline="0" dirty="0">
              <a:solidFill>
                <a:schemeClr val="tx1"/>
              </a:solidFill>
              <a:latin typeface="+mn-lt"/>
              <a:ea typeface="+mn-ea"/>
              <a:cs typeface="Arial" panose="020B0604020202020204" pitchFamily="34" charset="0"/>
            </a:endParaRPr>
          </a:p>
          <a:p>
            <a:r>
              <a:rPr lang="en-IE" sz="1200" b="0" i="0" u="none" strike="noStrike" kern="1200" baseline="0" dirty="0">
                <a:solidFill>
                  <a:schemeClr val="tx1"/>
                </a:solidFill>
                <a:latin typeface="+mn-lt"/>
                <a:ea typeface="+mn-ea"/>
                <a:cs typeface="Arial" panose="020B0604020202020204" pitchFamily="34" charset="0"/>
              </a:rPr>
              <a:t>Once in prison, women and transgender people have different needs, </a:t>
            </a:r>
            <a:r>
              <a:rPr lang="en-IE" sz="1200" b="0" i="0" u="none" strike="noStrike" kern="1200" baseline="0" dirty="0" err="1">
                <a:solidFill>
                  <a:schemeClr val="tx1"/>
                </a:solidFill>
                <a:latin typeface="+mn-lt"/>
                <a:ea typeface="+mn-ea"/>
                <a:cs typeface="Arial" panose="020B0604020202020204" pitchFamily="34" charset="0"/>
              </a:rPr>
              <a:t>ie</a:t>
            </a:r>
            <a:r>
              <a:rPr lang="en-IE" sz="1200" b="0" i="0" u="none" strike="noStrike" kern="1200" baseline="0" dirty="0">
                <a:solidFill>
                  <a:schemeClr val="tx1"/>
                </a:solidFill>
                <a:latin typeface="+mn-lt"/>
                <a:ea typeface="+mn-ea"/>
                <a:cs typeface="Arial" panose="020B0604020202020204" pitchFamily="34" charset="0"/>
              </a:rPr>
              <a:t>. gender-specific healthcare, trauma informed psychosocial support, and accommodation needs that ensure access to resources and align with the gender identity of the prisoner.</a:t>
            </a:r>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4</a:t>
            </a:fld>
            <a:endParaRPr lang="en-GB" dirty="0"/>
          </a:p>
        </p:txBody>
      </p:sp>
    </p:spTree>
    <p:extLst>
      <p:ext uri="{BB962C8B-B14F-4D97-AF65-F5344CB8AC3E}">
        <p14:creationId xmlns:p14="http://schemas.microsoft.com/office/powerpoint/2010/main" val="3248585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5</a:t>
            </a:fld>
            <a:endParaRPr lang="en-GB" dirty="0"/>
          </a:p>
        </p:txBody>
      </p:sp>
    </p:spTree>
    <p:extLst>
      <p:ext uri="{BB962C8B-B14F-4D97-AF65-F5344CB8AC3E}">
        <p14:creationId xmlns:p14="http://schemas.microsoft.com/office/powerpoint/2010/main" val="3740980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IE" b="0" i="1" dirty="0"/>
          </a:p>
          <a:p>
            <a:pPr marL="0" indent="0">
              <a:buNone/>
            </a:pPr>
            <a:r>
              <a:rPr lang="en-IE" b="0" i="0" dirty="0"/>
              <a:t>Between</a:t>
            </a:r>
            <a:r>
              <a:rPr lang="en-IE" b="0" i="0" baseline="0" dirty="0"/>
              <a:t> 2016 and 2018 the CPT carried out 55 visits. As of July 2019, 41 visit reports had been published and made public. Of those 41 reports, 29 fulfilled the criteria for analysis, which are:</a:t>
            </a:r>
            <a:br>
              <a:rPr lang="en-IE" b="0" i="0" baseline="0" dirty="0"/>
            </a:br>
            <a:r>
              <a:rPr lang="en-IE" b="0" i="0" baseline="0" dirty="0"/>
              <a:t>1. the report needed to include a visit to at least one prison</a:t>
            </a:r>
          </a:p>
          <a:p>
            <a:pPr marL="0" indent="0">
              <a:buNone/>
            </a:pPr>
            <a:r>
              <a:rPr lang="en-IE" b="0" i="0" baseline="0" dirty="0"/>
              <a:t>2. there needed to be women and/or transgender prisoners in the prison – this included transgender people in prisons when noted by the CPT</a:t>
            </a:r>
          </a:p>
          <a:p>
            <a:pPr marL="0" indent="0">
              <a:buNone/>
            </a:pPr>
            <a:r>
              <a:rPr lang="en-IE" b="0" i="0" baseline="0" dirty="0"/>
              <a:t>3. The report needed to have been published by the time of analysis (which will be December 2019</a:t>
            </a:r>
            <a:r>
              <a:rPr lang="en-IE" b="0" i="0" baseline="0" dirty="0" smtClean="0"/>
              <a:t>)</a:t>
            </a:r>
          </a:p>
          <a:p>
            <a:pPr marL="0" indent="0">
              <a:buNone/>
            </a:pPr>
            <a:endParaRPr lang="en-IE" b="0" i="0" baseline="0" dirty="0" smtClean="0"/>
          </a:p>
          <a:p>
            <a:pPr marL="0" indent="0">
              <a:buNone/>
            </a:pPr>
            <a:r>
              <a:rPr lang="en-IE" b="1" i="0" baseline="0" dirty="0" smtClean="0"/>
              <a:t>** 5 of the 29 reports analysed did not include a gender focus in any way, despite having visited prisons in which women were imprisoned</a:t>
            </a:r>
            <a:endParaRPr lang="en-IE" b="1" i="0"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6</a:t>
            </a:fld>
            <a:endParaRPr lang="en-GB" dirty="0"/>
          </a:p>
        </p:txBody>
      </p:sp>
    </p:spTree>
    <p:extLst>
      <p:ext uri="{BB962C8B-B14F-4D97-AF65-F5344CB8AC3E}">
        <p14:creationId xmlns:p14="http://schemas.microsoft.com/office/powerpoint/2010/main" val="621324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Arial" panose="020B0604020202020204" pitchFamily="34" charset="0"/>
              </a:rPr>
              <a:t>Women’s representation increasing from an average of 34.5 percent in 2016 to 39.8 percent in 2018.</a:t>
            </a:r>
          </a:p>
          <a:p>
            <a:endParaRPr lang="en-ZA" sz="1200" kern="1200" dirty="0">
              <a:solidFill>
                <a:schemeClr val="tx1"/>
              </a:solidFill>
              <a:effectLst/>
              <a:latin typeface="+mn-lt"/>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fld id="{49DD4D23-C98A-435E-AE88-9061F8349B02}" type="slidenum">
              <a:rPr lang="en-GB" smtClean="0"/>
              <a:pPr/>
              <a:t>7</a:t>
            </a:fld>
            <a:endParaRPr lang="en-GB" dirty="0"/>
          </a:p>
        </p:txBody>
      </p:sp>
    </p:spTree>
    <p:extLst>
      <p:ext uri="{BB962C8B-B14F-4D97-AF65-F5344CB8AC3E}">
        <p14:creationId xmlns:p14="http://schemas.microsoft.com/office/powerpoint/2010/main" val="694484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Arial" panose="020B0604020202020204" pitchFamily="34" charset="0"/>
              </a:rPr>
              <a:t>Despite </a:t>
            </a:r>
            <a:r>
              <a:rPr lang="en-ZA" sz="1200" kern="1200" dirty="0">
                <a:solidFill>
                  <a:schemeClr val="tx1"/>
                </a:solidFill>
                <a:effectLst/>
                <a:latin typeface="+mn-lt"/>
                <a:ea typeface="+mn-ea"/>
                <a:cs typeface="Arial" panose="020B0604020202020204" pitchFamily="34" charset="0"/>
              </a:rPr>
              <a:t>the noted increase in women’s representation within CPT delegations over time</a:t>
            </a:r>
            <a:r>
              <a:rPr lang="en-ZA" sz="1200" kern="1200" dirty="0" smtClean="0">
                <a:solidFill>
                  <a:schemeClr val="tx1"/>
                </a:solidFill>
                <a:effectLst/>
                <a:latin typeface="+mn-lt"/>
                <a:ea typeface="+mn-ea"/>
                <a:cs typeface="Arial" panose="020B0604020202020204" pitchFamily="34" charset="0"/>
              </a:rPr>
              <a:t>, </a:t>
            </a:r>
            <a:r>
              <a:rPr lang="en-ZA" sz="1200" kern="1200" dirty="0">
                <a:solidFill>
                  <a:schemeClr val="tx1"/>
                </a:solidFill>
                <a:effectLst/>
                <a:latin typeface="+mn-lt"/>
                <a:ea typeface="+mn-ea"/>
                <a:cs typeface="Arial" panose="020B0604020202020204" pitchFamily="34" charset="0"/>
              </a:rPr>
              <a:t>analysis of </a:t>
            </a:r>
            <a:r>
              <a:rPr lang="en-ZA" sz="1200" kern="1200" dirty="0" smtClean="0">
                <a:solidFill>
                  <a:schemeClr val="tx1"/>
                </a:solidFill>
                <a:effectLst/>
                <a:latin typeface="+mn-lt"/>
                <a:ea typeface="+mn-ea"/>
                <a:cs typeface="Arial" panose="020B0604020202020204" pitchFamily="34" charset="0"/>
              </a:rPr>
              <a:t>the </a:t>
            </a:r>
            <a:r>
              <a:rPr lang="en-ZA" sz="1200" kern="1200" dirty="0">
                <a:solidFill>
                  <a:schemeClr val="tx1"/>
                </a:solidFill>
                <a:effectLst/>
                <a:latin typeface="+mn-lt"/>
                <a:ea typeface="+mn-ea"/>
                <a:cs typeface="Arial" panose="020B0604020202020204" pitchFamily="34" charset="0"/>
              </a:rPr>
              <a:t>29 CPT reports shows that there is no direct correlation between the number of women on a CPT delegation and the number of gender observations made in subsequent CPT reports.</a:t>
            </a:r>
          </a:p>
          <a:p>
            <a:endParaRPr lang="en-ZA" sz="1200" kern="1200" dirty="0">
              <a:solidFill>
                <a:schemeClr val="tx1"/>
              </a:solidFill>
              <a:effectLst/>
              <a:latin typeface="+mn-lt"/>
              <a:ea typeface="+mn-ea"/>
              <a:cs typeface="Arial" panose="020B0604020202020204" pitchFamily="34" charset="0"/>
            </a:endParaRPr>
          </a:p>
          <a:p>
            <a:r>
              <a:rPr lang="en-ZA" sz="1200" kern="1200" dirty="0">
                <a:solidFill>
                  <a:schemeClr val="tx1"/>
                </a:solidFill>
                <a:effectLst/>
                <a:latin typeface="+mn-lt"/>
                <a:ea typeface="+mn-ea"/>
                <a:cs typeface="Arial" panose="020B0604020202020204" pitchFamily="34" charset="0"/>
              </a:rPr>
              <a:t>However, it is notable that in some instances CPT reports with the greatest attention paid to the gendered experience of imprisonment are those that had a greater representation of men on the delegation. This was the case in the 2017 UK - Northern Ireland report which contained 19 gender observations, the most made in any report during the time period, and where the delegation comprised three women and four men. Similarly, the CPT delegation for the 2016 Azerbaijan report was made up of three women and six men, and resulted in the second highest amount of gender observations.</a:t>
            </a:r>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8</a:t>
            </a:fld>
            <a:endParaRPr lang="en-GB" dirty="0"/>
          </a:p>
        </p:txBody>
      </p:sp>
    </p:spTree>
    <p:extLst>
      <p:ext uri="{BB962C8B-B14F-4D97-AF65-F5344CB8AC3E}">
        <p14:creationId xmlns:p14="http://schemas.microsoft.com/office/powerpoint/2010/main" val="1612935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baseline="0" dirty="0" smtClean="0">
                <a:solidFill>
                  <a:schemeClr val="tx1"/>
                </a:solidFill>
                <a:effectLst/>
                <a:latin typeface="+mn-lt"/>
                <a:ea typeface="+mn-ea"/>
                <a:cs typeface="Arial" panose="020B0604020202020204" pitchFamily="34" charset="0"/>
              </a:rPr>
              <a:t>When compared to the overall number of observations made in CPT reports, which include comments, recommendations and requests for information, gender-sensitive observations accounted for 5.2% of the observations made in reports in 2017 and 4.9% of those made in 2018 (through July).</a:t>
            </a:r>
          </a:p>
          <a:p>
            <a:endParaRPr lang="en-ZA" sz="1200" kern="1200" baseline="0" dirty="0" smtClean="0">
              <a:solidFill>
                <a:schemeClr val="tx1"/>
              </a:solidFill>
              <a:effectLst/>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Arial" panose="020B0604020202020204" pitchFamily="34" charset="0"/>
              </a:rPr>
              <a:t>Within the 29</a:t>
            </a:r>
            <a:r>
              <a:rPr lang="en-ZA" sz="1200" kern="1200" baseline="0" dirty="0" smtClean="0">
                <a:solidFill>
                  <a:schemeClr val="tx1"/>
                </a:solidFill>
                <a:effectLst/>
                <a:latin typeface="+mn-lt"/>
                <a:ea typeface="+mn-ea"/>
                <a:cs typeface="Arial" panose="020B0604020202020204" pitchFamily="34" charset="0"/>
              </a:rPr>
              <a:t> </a:t>
            </a:r>
            <a:r>
              <a:rPr lang="en-ZA" sz="1200" kern="1200" dirty="0" smtClean="0">
                <a:solidFill>
                  <a:schemeClr val="tx1"/>
                </a:solidFill>
                <a:effectLst/>
                <a:latin typeface="+mn-lt"/>
                <a:ea typeface="+mn-ea"/>
                <a:cs typeface="Arial" panose="020B0604020202020204" pitchFamily="34" charset="0"/>
              </a:rPr>
              <a:t>reports</a:t>
            </a:r>
            <a:r>
              <a:rPr lang="en-ZA" sz="1200" kern="1200" baseline="0" dirty="0" smtClean="0">
                <a:solidFill>
                  <a:schemeClr val="tx1"/>
                </a:solidFill>
                <a:effectLst/>
                <a:latin typeface="+mn-lt"/>
                <a:ea typeface="+mn-ea"/>
                <a:cs typeface="Arial" panose="020B0604020202020204" pitchFamily="34" charset="0"/>
              </a:rPr>
              <a:t> themselves, the CPT included a gender focus 82.8% of the time (24 of the 29 reports), although this focus was to varying degrees – ranging from 0 to 30% of all the observations made.</a:t>
            </a:r>
          </a:p>
          <a:p>
            <a:endParaRPr lang="en-IE" baseline="0" dirty="0"/>
          </a:p>
          <a:p>
            <a:r>
              <a:rPr lang="en-IE" baseline="0" dirty="0"/>
              <a:t>As noted before, CPT observations do not all carry the same weight – states only need to respond to recommendations in their reports. </a:t>
            </a:r>
          </a:p>
          <a:p>
            <a:endParaRPr lang="en-IE" baseline="0" dirty="0"/>
          </a:p>
          <a:p>
            <a:r>
              <a:rPr lang="en-IE" baseline="0" dirty="0"/>
              <a:t>Here we see that the CPT </a:t>
            </a:r>
            <a:r>
              <a:rPr lang="en-IE" baseline="0" dirty="0" smtClean="0"/>
              <a:t>focuses on the gendered experience in prison primarily through comments, which represent twice </a:t>
            </a:r>
            <a:r>
              <a:rPr lang="en-IE" baseline="0" dirty="0"/>
              <a:t>as </a:t>
            </a:r>
            <a:r>
              <a:rPr lang="en-IE" baseline="0" dirty="0" smtClean="0"/>
              <a:t>many gender-based recommendations it makes </a:t>
            </a:r>
            <a:r>
              <a:rPr lang="en-IE" baseline="0" dirty="0"/>
              <a:t>to </a:t>
            </a:r>
            <a:r>
              <a:rPr lang="en-IE" baseline="0" dirty="0" smtClean="0"/>
              <a:t>states.</a:t>
            </a:r>
          </a:p>
          <a:p>
            <a:r>
              <a:rPr lang="en-IE" baseline="0" dirty="0" smtClean="0"/>
              <a:t>This means that very few CPT recommendations consider gender.</a:t>
            </a:r>
          </a:p>
        </p:txBody>
      </p:sp>
      <p:sp>
        <p:nvSpPr>
          <p:cNvPr id="4" name="Slide Number Placeholder 3"/>
          <p:cNvSpPr>
            <a:spLocks noGrp="1"/>
          </p:cNvSpPr>
          <p:nvPr>
            <p:ph type="sldNum" sz="quarter" idx="10"/>
          </p:nvPr>
        </p:nvSpPr>
        <p:spPr/>
        <p:txBody>
          <a:bodyPr/>
          <a:lstStyle/>
          <a:p>
            <a:fld id="{49DD4D23-C98A-435E-AE88-9061F8349B02}" type="slidenum">
              <a:rPr lang="en-GB" smtClean="0"/>
              <a:pPr/>
              <a:t>9</a:t>
            </a:fld>
            <a:endParaRPr lang="en-GB" dirty="0"/>
          </a:p>
        </p:txBody>
      </p:sp>
    </p:spTree>
    <p:extLst>
      <p:ext uri="{BB962C8B-B14F-4D97-AF65-F5344CB8AC3E}">
        <p14:creationId xmlns:p14="http://schemas.microsoft.com/office/powerpoint/2010/main" val="2504197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Looking specifically </a:t>
            </a:r>
            <a:r>
              <a:rPr lang="en-IE" dirty="0"/>
              <a:t>at the types</a:t>
            </a:r>
            <a:r>
              <a:rPr lang="en-IE" baseline="0" dirty="0"/>
              <a:t> of gender-based recommendations made by the CPT - of which there are 42 -  we see that there is a significant focus on conditions of </a:t>
            </a:r>
            <a:r>
              <a:rPr lang="en-IE" baseline="0" dirty="0" smtClean="0"/>
              <a:t>detention: physical </a:t>
            </a:r>
            <a:r>
              <a:rPr lang="en-IE" baseline="0" dirty="0"/>
              <a:t>conditions in the prison, </a:t>
            </a:r>
            <a:r>
              <a:rPr lang="en-IE" baseline="0" dirty="0" err="1" smtClean="0"/>
              <a:t>ie</a:t>
            </a:r>
            <a:r>
              <a:rPr lang="en-IE" baseline="0" dirty="0" smtClean="0"/>
              <a:t>. </a:t>
            </a:r>
            <a:r>
              <a:rPr lang="en-IE" baseline="0" dirty="0"/>
              <a:t>cell size, mother-and-child units in prison, </a:t>
            </a:r>
            <a:r>
              <a:rPr lang="en-IE" baseline="0" dirty="0" smtClean="0"/>
              <a:t>hygiene, isolation </a:t>
            </a:r>
            <a:r>
              <a:rPr lang="en-IE" baseline="0" dirty="0"/>
              <a:t>and confinement, accommodation based on gender identity.</a:t>
            </a:r>
          </a:p>
          <a:p>
            <a:endParaRPr lang="en-IE" baseline="0" dirty="0"/>
          </a:p>
          <a:p>
            <a:r>
              <a:rPr lang="en-IE" baseline="0" dirty="0" smtClean="0"/>
              <a:t>Other thematic areas of significant importance to women and transgender people in prison, would be health, treatment and other gender-specific practices, yet these combined represent 26.1% of recommendations. </a:t>
            </a:r>
          </a:p>
          <a:p>
            <a:endParaRPr lang="en-IE" baseline="0" dirty="0" smtClean="0"/>
          </a:p>
          <a:p>
            <a:r>
              <a:rPr lang="en-IE" baseline="0" dirty="0" smtClean="0"/>
              <a:t>* Health </a:t>
            </a:r>
            <a:r>
              <a:rPr lang="en-IE" baseline="0" dirty="0"/>
              <a:t>recommendations focus on issues around gender-sensitive psychosocial support and gynaecological exams.</a:t>
            </a:r>
          </a:p>
          <a:p>
            <a:r>
              <a:rPr lang="en-IE" baseline="0" dirty="0" smtClean="0"/>
              <a:t>* Treatment </a:t>
            </a:r>
            <a:r>
              <a:rPr lang="en-IE" baseline="0" dirty="0"/>
              <a:t>recommendations include ill-treatment by staff or fellow prisoners, treatment of transwomen prisoners.</a:t>
            </a:r>
          </a:p>
          <a:p>
            <a:r>
              <a:rPr lang="en-IE" baseline="0" dirty="0" smtClean="0"/>
              <a:t>* Other </a:t>
            </a:r>
            <a:r>
              <a:rPr lang="en-IE" baseline="0" dirty="0"/>
              <a:t>gender-specific practices include recommendations that look at alternatives to incarceration and GBV/sexual abuse admission screening</a:t>
            </a:r>
            <a:r>
              <a:rPr lang="en-IE" baseline="0" dirty="0" smtClean="0"/>
              <a:t>.</a:t>
            </a:r>
            <a:endParaRPr lang="en-IE" baseline="0" dirty="0"/>
          </a:p>
          <a:p>
            <a:r>
              <a:rPr lang="en-IE" baseline="0" dirty="0"/>
              <a:t>----</a:t>
            </a:r>
          </a:p>
          <a:p>
            <a:r>
              <a:rPr lang="en-IE" baseline="0" dirty="0"/>
              <a:t>Across the thematic areas </a:t>
            </a:r>
            <a:r>
              <a:rPr lang="en-IE" baseline="0" dirty="0" err="1"/>
              <a:t>analyzed</a:t>
            </a:r>
            <a:r>
              <a:rPr lang="en-IE" baseline="0" dirty="0"/>
              <a:t> there emerged a few notable issues concerning the situation of mothers in </a:t>
            </a:r>
            <a:r>
              <a:rPr lang="en-IE" baseline="0" dirty="0" smtClean="0"/>
              <a:t>prison and </a:t>
            </a:r>
            <a:r>
              <a:rPr lang="en-IE" baseline="0" dirty="0"/>
              <a:t>transgender people in </a:t>
            </a:r>
            <a:r>
              <a:rPr lang="en-IE" baseline="0" dirty="0" smtClean="0"/>
              <a:t>prison.</a:t>
            </a:r>
            <a:endParaRPr lang="en-IE" baseline="0"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10</a:t>
            </a:fld>
            <a:endParaRPr lang="en-GB" dirty="0"/>
          </a:p>
        </p:txBody>
      </p:sp>
    </p:spTree>
    <p:extLst>
      <p:ext uri="{BB962C8B-B14F-4D97-AF65-F5344CB8AC3E}">
        <p14:creationId xmlns:p14="http://schemas.microsoft.com/office/powerpoint/2010/main" val="63736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CPT </a:t>
            </a:r>
            <a:r>
              <a:rPr lang="en-IE" dirty="0"/>
              <a:t>places</a:t>
            </a:r>
            <a:r>
              <a:rPr lang="en-IE" baseline="0" dirty="0"/>
              <a:t> significant emphasis on mothers and their children in the context of prison. </a:t>
            </a:r>
            <a:r>
              <a:rPr lang="en-IE" baseline="0" dirty="0" smtClean="0"/>
              <a:t>Here are some examples of recommendations dealing with the needs to improve condition for mothers and children – new building of mother-and-child units and the need to improve accommodation and activities. </a:t>
            </a:r>
          </a:p>
          <a:p>
            <a:endParaRPr lang="en-IE" sz="1200" b="0" i="0" kern="1200" baseline="0" dirty="0" smtClean="0">
              <a:solidFill>
                <a:schemeClr val="tx1"/>
              </a:solidFill>
              <a:effectLst/>
              <a:latin typeface="+mn-lt"/>
              <a:ea typeface="+mn-ea"/>
              <a:cs typeface="Arial" panose="020B0604020202020204" pitchFamily="34" charset="0"/>
            </a:endParaRPr>
          </a:p>
          <a:p>
            <a:r>
              <a:rPr lang="en-IE" sz="1200" b="0" i="0" kern="1200" baseline="0" dirty="0" smtClean="0">
                <a:solidFill>
                  <a:schemeClr val="tx1"/>
                </a:solidFill>
                <a:effectLst/>
                <a:latin typeface="+mn-lt"/>
                <a:ea typeface="+mn-ea"/>
                <a:cs typeface="Arial" panose="020B0604020202020204" pitchFamily="34" charset="0"/>
              </a:rPr>
              <a:t>CPT notes in the fact sheet that it does not endorse the imprisonment of pregnant women or mothers, with or without their children, but recommends that alternatives to imprisonment be imposed. Interesting though, out of 52 requests for information and recommendations, the CPT focuses on pregnant women and mothers, whereas its focus on alternatives to imprisonment is minimal – 1 recommendation and 1 request for information.</a:t>
            </a:r>
            <a:endParaRPr lang="en-IE" sz="1200" b="0" i="0" kern="1200" dirty="0">
              <a:solidFill>
                <a:schemeClr val="tx1"/>
              </a:solidFill>
              <a:effectLst/>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tx1"/>
              </a:solidFill>
              <a:effectLst/>
              <a:latin typeface="+mn-lt"/>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fld id="{49DD4D23-C98A-435E-AE88-9061F8349B02}" type="slidenum">
              <a:rPr lang="en-GB" smtClean="0"/>
              <a:pPr/>
              <a:t>11</a:t>
            </a:fld>
            <a:endParaRPr lang="en-GB" dirty="0"/>
          </a:p>
        </p:txBody>
      </p:sp>
    </p:spTree>
    <p:extLst>
      <p:ext uri="{BB962C8B-B14F-4D97-AF65-F5344CB8AC3E}">
        <p14:creationId xmlns:p14="http://schemas.microsoft.com/office/powerpoint/2010/main" val="3487917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Arial" panose="020B0604020202020204" pitchFamily="34" charset="0"/>
              </a:rPr>
              <a:t>The CPT has only made statements about the treatment and conditions of transgender prisons on two occasions, and has only once issued a recommendation. The CPT does not include transgender people in their prison population demographic counts provided at the start of reports, and there is seemingly no effort to address the needs of trans prisoners on a consistent basis. </a:t>
            </a:r>
            <a:endParaRPr lang="en-IE" dirty="0" smtClean="0"/>
          </a:p>
          <a:p>
            <a:endParaRPr lang="en-IE" dirty="0" smtClean="0"/>
          </a:p>
          <a:p>
            <a:r>
              <a:rPr lang="en-IE" dirty="0" smtClean="0"/>
              <a:t>** Of not</a:t>
            </a:r>
            <a:r>
              <a:rPr lang="en-IE" baseline="0" dirty="0" smtClean="0"/>
              <a:t>e, the UK-England 2016 report prisoner count does not mention women, but there is a separate section on transgender prisoners </a:t>
            </a:r>
            <a:r>
              <a:rPr lang="en-IE" baseline="0" dirty="0" smtClean="0">
                <a:sym typeface="Wingdings" panose="05000000000000000000" pitchFamily="2" charset="2"/>
              </a:rPr>
              <a:t> so, there </a:t>
            </a:r>
            <a:r>
              <a:rPr lang="en-IE" i="1" baseline="0" dirty="0" smtClean="0">
                <a:sym typeface="Wingdings" panose="05000000000000000000" pitchFamily="2" charset="2"/>
              </a:rPr>
              <a:t>are</a:t>
            </a:r>
            <a:r>
              <a:rPr lang="en-IE" baseline="0" dirty="0" smtClean="0">
                <a:sym typeface="Wingdings" panose="05000000000000000000" pitchFamily="2" charset="2"/>
              </a:rPr>
              <a:t> women in the prisons they are visited.</a:t>
            </a:r>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12</a:t>
            </a:fld>
            <a:endParaRPr lang="en-GB" dirty="0"/>
          </a:p>
        </p:txBody>
      </p:sp>
    </p:spTree>
    <p:extLst>
      <p:ext uri="{BB962C8B-B14F-4D97-AF65-F5344CB8AC3E}">
        <p14:creationId xmlns:p14="http://schemas.microsoft.com/office/powerpoint/2010/main" val="2138439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a:p>
            <a:r>
              <a:rPr lang="en-US" baseline="0" dirty="0" smtClean="0"/>
              <a:t>There appears to be no distinct methodology for how the CPT goes about conducting a visit; which leads to inconsistency in CPT visit reporting (why did 5 visits include visits to prisons with women in them, but no gender observations??) Ultimately this limits the CPT’s potential to examine how gender discrimination in the prison is experienced differently by different women, as well as leads to challenges in institutionalizing the gender standards to CPT itself has laid out for itself.</a:t>
            </a:r>
          </a:p>
          <a:p>
            <a:endParaRPr lang="en-US" baseline="0" dirty="0" smtClean="0"/>
          </a:p>
          <a:p>
            <a:r>
              <a:rPr lang="en-US" baseline="0" dirty="0" smtClean="0"/>
              <a:t>In short, while the CPT has made great strides, it has much more work to do to advance a gender-focus in its prison monitoring activities – which is something that the CPT itself is aware of, and is hopefully working to address.</a:t>
            </a:r>
          </a:p>
          <a:p>
            <a:endParaRPr lang="en-US" baseline="0" dirty="0" smtClean="0"/>
          </a:p>
          <a:p>
            <a:r>
              <a:rPr lang="en-US" baseline="0" dirty="0" smtClean="0"/>
              <a:t>Thank you.</a:t>
            </a:r>
          </a:p>
          <a:p>
            <a:endParaRPr lang="en-US" baseline="0" dirty="0" smtClean="0"/>
          </a:p>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13</a:t>
            </a:fld>
            <a:endParaRPr lang="en-GB" dirty="0"/>
          </a:p>
        </p:txBody>
      </p:sp>
    </p:spTree>
    <p:extLst>
      <p:ext uri="{BB962C8B-B14F-4D97-AF65-F5344CB8AC3E}">
        <p14:creationId xmlns:p14="http://schemas.microsoft.com/office/powerpoint/2010/main" val="1671318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14</a:t>
            </a:fld>
            <a:endParaRPr lang="en-GB" dirty="0"/>
          </a:p>
        </p:txBody>
      </p:sp>
    </p:spTree>
    <p:extLst>
      <p:ext uri="{BB962C8B-B14F-4D97-AF65-F5344CB8AC3E}">
        <p14:creationId xmlns:p14="http://schemas.microsoft.com/office/powerpoint/2010/main" val="3058189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828674" y="3819975"/>
            <a:ext cx="7500939" cy="554850"/>
          </a:xfrm>
        </p:spPr>
        <p:txBody>
          <a:bodyPr/>
          <a:lstStyle>
            <a:lvl1pPr algn="l">
              <a:defRPr>
                <a:solidFill>
                  <a:schemeClr val="accent2"/>
                </a:solidFill>
              </a:defRPr>
            </a:lvl1pPr>
          </a:lstStyle>
          <a:p>
            <a:r>
              <a:rPr lang="en-US"/>
              <a:t>Click to edit Master title style</a:t>
            </a:r>
            <a:endParaRPr lang="en-GB" dirty="0"/>
          </a:p>
        </p:txBody>
      </p:sp>
      <p:sp>
        <p:nvSpPr>
          <p:cNvPr id="3" name="Subtitle 2"/>
          <p:cNvSpPr>
            <a:spLocks noGrp="1"/>
          </p:cNvSpPr>
          <p:nvPr>
            <p:ph type="subTitle" idx="1"/>
          </p:nvPr>
        </p:nvSpPr>
        <p:spPr>
          <a:xfrm>
            <a:off x="828675" y="4394175"/>
            <a:ext cx="7500938" cy="361800"/>
          </a:xfrm>
        </p:spPr>
        <p:txBody>
          <a:bodyPr/>
          <a:lstStyle>
            <a:lvl1pPr marL="0" indent="0" algn="l">
              <a:buNone/>
              <a:defRPr sz="14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11" name="Text Placeholder 10"/>
          <p:cNvSpPr>
            <a:spLocks noGrp="1"/>
          </p:cNvSpPr>
          <p:nvPr>
            <p:ph type="body" sz="quarter" idx="10"/>
          </p:nvPr>
        </p:nvSpPr>
        <p:spPr>
          <a:xfrm>
            <a:off x="828675" y="5386500"/>
            <a:ext cx="4679325" cy="979374"/>
          </a:xfrm>
        </p:spPr>
        <p:txBody>
          <a:bodyPr/>
          <a:lstStyle>
            <a:lvl1pPr>
              <a:spcBef>
                <a:spcPts val="0"/>
              </a:spcBef>
              <a:defRPr sz="1400">
                <a:solidFill>
                  <a:srgbClr val="005EAE"/>
                </a:solidFill>
              </a:defRPr>
            </a:lvl1pPr>
            <a:lvl2pPr marL="0" indent="0">
              <a:spcBef>
                <a:spcPts val="0"/>
              </a:spcBef>
              <a:buNone/>
              <a:defRPr sz="1400">
                <a:solidFill>
                  <a:schemeClr val="accent2"/>
                </a:solidFill>
              </a:defRPr>
            </a:lvl2pPr>
            <a:lvl3pPr marL="0" indent="0">
              <a:spcBef>
                <a:spcPts val="567"/>
              </a:spcBef>
              <a:buNone/>
              <a:defRPr sz="14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Rectangle 14"/>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943100"/>
            <a:ext cx="4204800" cy="4343400"/>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128236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5835"/>
            <a:ext cx="9144000" cy="485066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313861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ctrTitle"/>
          </p:nvPr>
        </p:nvSpPr>
        <p:spPr>
          <a:xfrm>
            <a:off x="828674" y="3715200"/>
            <a:ext cx="7500939" cy="554850"/>
          </a:xfrm>
        </p:spPr>
        <p:txBody>
          <a:bodyPr/>
          <a:lstStyle>
            <a:lvl1pPr algn="l">
              <a:defRPr sz="4200">
                <a:solidFill>
                  <a:srgbClr val="005EAE"/>
                </a:solidFill>
              </a:defRPr>
            </a:lvl1pPr>
          </a:lstStyle>
          <a:p>
            <a:r>
              <a:rPr lang="en-US"/>
              <a:t>Click to edit Master title style</a:t>
            </a:r>
            <a:endParaRPr lang="en-GB" dirty="0"/>
          </a:p>
        </p:txBody>
      </p:sp>
      <p:sp>
        <p:nvSpPr>
          <p:cNvPr id="7" name="Rectangle 6"/>
          <p:cNvSpPr/>
          <p:nvPr userDrawn="1"/>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9" name="Rectangle 8"/>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54778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Tree>
    <p:extLst>
      <p:ext uri="{BB962C8B-B14F-4D97-AF65-F5344CB8AC3E}">
        <p14:creationId xmlns:p14="http://schemas.microsoft.com/office/powerpoint/2010/main" val="75774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828676" y="1881075"/>
            <a:ext cx="7527924" cy="3643425"/>
          </a:xfrm>
        </p:spPr>
        <p:txBody>
          <a:bodyPr/>
          <a:lstStyle>
            <a:lvl1pPr marL="0" indent="0" rtl="0">
              <a:spcBef>
                <a:spcPts val="900"/>
              </a:spcBef>
              <a:buClr>
                <a:schemeClr val="tx2"/>
              </a:buClr>
              <a:buSzPts val="2000"/>
              <a:buFont typeface="Arial"/>
              <a:buNone/>
              <a:defRPr sz="2000" b="1"/>
            </a:lvl1pPr>
            <a:lvl2pPr marL="625475" indent="-233363" rtl="0">
              <a:buSzPts val="2000"/>
              <a:buFont typeface="Minion Pro"/>
              <a:buChar char="‒"/>
              <a:defRPr sz="2000"/>
            </a:lvl2pPr>
            <a:lvl3pPr marL="912813" indent="-222250" rtl="0">
              <a:buSzPts val="2000"/>
              <a:buFont typeface="Arial"/>
              <a:buChar char="»"/>
              <a:defRPr sz="2000"/>
            </a:lvl3pPr>
            <a:lvl4pPr marL="1128713" indent="-190500">
              <a:defRPr sz="2000"/>
            </a:lvl4pPr>
            <a:lvl5pPr marL="1439863" indent="-185738">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4"/>
          <p:cNvSpPr/>
          <p:nvPr userDrawn="1"/>
        </p:nvSpPr>
        <p:spPr>
          <a:xfrm>
            <a:off x="0" y="5819775"/>
            <a:ext cx="9144000" cy="1036637"/>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046348"/>
            <a:ext cx="2060224" cy="550631"/>
          </a:xfrm>
          <a:prstGeom prst="rect">
            <a:avLst/>
          </a:prstGeom>
        </p:spPr>
      </p:pic>
      <p:sp>
        <p:nvSpPr>
          <p:cNvPr id="9"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2786768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54" r:id="rId6"/>
    <p:sldLayoutId id="2147483661" r:id="rId7"/>
  </p:sldLayoutIdLst>
  <p:txStyles>
    <p:titleStyle>
      <a:lvl1pPr algn="l" defTabSz="914400" rtl="0" eaLnBrk="1" latinLnBrk="0" hangingPunct="1">
        <a:spcBef>
          <a:spcPct val="0"/>
        </a:spcBef>
        <a:buNone/>
        <a:defRPr sz="3600" b="0" kern="1200">
          <a:solidFill>
            <a:srgbClr val="0E73B9"/>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5.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0775" y="4052656"/>
            <a:ext cx="6300786" cy="1413163"/>
          </a:xfrm>
        </p:spPr>
        <p:txBody>
          <a:bodyPr/>
          <a:lstStyle/>
          <a:p>
            <a:pPr algn="ctr"/>
            <a:r>
              <a:rPr lang="en-ZA" b="1" dirty="0"/>
              <a:t>The European Committee for the Prevention of Torture and the Gendered Experience of Imprisonment </a:t>
            </a:r>
            <a:endParaRPr lang="en-GB" sz="3000" b="1" dirty="0">
              <a:solidFill>
                <a:schemeClr val="tx1">
                  <a:lumMod val="50000"/>
                  <a:lumOff val="50000"/>
                </a:schemeClr>
              </a:solidFill>
            </a:endParaRPr>
          </a:p>
        </p:txBody>
      </p:sp>
      <p:sp>
        <p:nvSpPr>
          <p:cNvPr id="6" name="Text Placeholder 5"/>
          <p:cNvSpPr>
            <a:spLocks noGrp="1"/>
          </p:cNvSpPr>
          <p:nvPr>
            <p:ph type="body" sz="quarter" idx="10"/>
          </p:nvPr>
        </p:nvSpPr>
        <p:spPr>
          <a:xfrm>
            <a:off x="3201505" y="5617151"/>
            <a:ext cx="4679325" cy="706986"/>
          </a:xfrm>
        </p:spPr>
        <p:txBody>
          <a:bodyPr/>
          <a:lstStyle/>
          <a:p>
            <a:pPr algn="ctr"/>
            <a:r>
              <a:rPr lang="en-GB" sz="1800" dirty="0">
                <a:solidFill>
                  <a:schemeClr val="tx1"/>
                </a:solidFill>
              </a:rPr>
              <a:t>Ciara O’Connell, Eva Aizpurua &amp; Mary Rogan</a:t>
            </a:r>
          </a:p>
          <a:p>
            <a:pPr lvl="1" algn="ctr"/>
            <a:r>
              <a:rPr lang="en-GB" sz="1800" i="1" dirty="0">
                <a:solidFill>
                  <a:schemeClr val="tx1"/>
                </a:solidFill>
              </a:rPr>
              <a:t>Trinity College Dublin, Ireland</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6447" y="561109"/>
            <a:ext cx="1413164" cy="131070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701" y="3919696"/>
            <a:ext cx="2191200" cy="2052479"/>
          </a:xfrm>
          <a:prstGeom prst="rect">
            <a:avLst/>
          </a:prstGeom>
        </p:spPr>
      </p:pic>
      <p:sp>
        <p:nvSpPr>
          <p:cNvPr id="5" name="TextBox 4"/>
          <p:cNvSpPr txBox="1"/>
          <p:nvPr/>
        </p:nvSpPr>
        <p:spPr>
          <a:xfrm>
            <a:off x="266701" y="5972175"/>
            <a:ext cx="3152774" cy="430887"/>
          </a:xfrm>
          <a:prstGeom prst="rect">
            <a:avLst/>
          </a:prstGeom>
          <a:noFill/>
        </p:spPr>
        <p:txBody>
          <a:bodyPr wrap="square" rtlCol="0">
            <a:spAutoFit/>
          </a:bodyPr>
          <a:lstStyle/>
          <a:p>
            <a:r>
              <a:rPr lang="en-IE" sz="1100" i="1" dirty="0" smtClean="0">
                <a:solidFill>
                  <a:schemeClr val="accent2">
                    <a:lumMod val="75000"/>
                  </a:schemeClr>
                </a:solidFill>
              </a:rPr>
              <a:t>Artist </a:t>
            </a:r>
            <a:r>
              <a:rPr lang="en-IE" sz="1100" i="1" dirty="0">
                <a:solidFill>
                  <a:schemeClr val="accent2">
                    <a:lumMod val="75000"/>
                  </a:schemeClr>
                </a:solidFill>
              </a:rPr>
              <a:t>Unknown </a:t>
            </a:r>
            <a:r>
              <a:rPr lang="en-IE" sz="1100" i="1" dirty="0" smtClean="0">
                <a:solidFill>
                  <a:schemeClr val="accent2">
                    <a:lumMod val="75000"/>
                  </a:schemeClr>
                </a:solidFill>
              </a:rPr>
              <a:t/>
            </a:r>
            <a:br>
              <a:rPr lang="en-IE" sz="1100" i="1" dirty="0" smtClean="0">
                <a:solidFill>
                  <a:schemeClr val="accent2">
                    <a:lumMod val="75000"/>
                  </a:schemeClr>
                </a:solidFill>
              </a:rPr>
            </a:br>
            <a:r>
              <a:rPr lang="en-IE" sz="1100" i="1" dirty="0" smtClean="0">
                <a:solidFill>
                  <a:schemeClr val="accent2">
                    <a:lumMod val="75000"/>
                  </a:schemeClr>
                </a:solidFill>
              </a:rPr>
              <a:t>Midlands Prison, Ireland</a:t>
            </a:r>
            <a:endParaRPr lang="en-IE" sz="1100" i="1" dirty="0">
              <a:solidFill>
                <a:schemeClr val="accent2">
                  <a:lumMod val="75000"/>
                </a:schemeClr>
              </a:solidFill>
            </a:endParaRPr>
          </a:p>
        </p:txBody>
      </p:sp>
    </p:spTree>
    <p:extLst>
      <p:ext uri="{BB962C8B-B14F-4D97-AF65-F5344CB8AC3E}">
        <p14:creationId xmlns:p14="http://schemas.microsoft.com/office/powerpoint/2010/main" val="1772792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GB" b="1" dirty="0"/>
              <a:t>Prison Oversight: The CPT</a:t>
            </a:r>
            <a:endParaRPr lang="en-US" b="1" dirty="0"/>
          </a:p>
        </p:txBody>
      </p:sp>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9" name="Diagram 8"/>
          <p:cNvGraphicFramePr/>
          <p:nvPr>
            <p:extLst>
              <p:ext uri="{D42A27DB-BD31-4B8C-83A1-F6EECF244321}">
                <p14:modId xmlns:p14="http://schemas.microsoft.com/office/powerpoint/2010/main" val="2165384404"/>
              </p:ext>
            </p:extLst>
          </p:nvPr>
        </p:nvGraphicFramePr>
        <p:xfrm>
          <a:off x="1541670" y="2887207"/>
          <a:ext cx="6096000" cy="305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828673" y="1088795"/>
            <a:ext cx="7500939" cy="1938992"/>
          </a:xfrm>
          <a:prstGeom prst="rect">
            <a:avLst/>
          </a:prstGeom>
          <a:noFill/>
        </p:spPr>
        <p:txBody>
          <a:bodyPr wrap="square" rtlCol="0">
            <a:spAutoFit/>
          </a:bodyPr>
          <a:lstStyle/>
          <a:p>
            <a:pPr algn="ctr"/>
            <a:r>
              <a:rPr lang="en-IE" sz="2000" b="1" dirty="0"/>
              <a:t>The European Committee for the Prevention of Torture </a:t>
            </a:r>
            <a:r>
              <a:rPr lang="en-IE" sz="2000" dirty="0"/>
              <a:t>is</a:t>
            </a:r>
            <a:r>
              <a:rPr lang="en-IE" sz="2000" dirty="0" smtClean="0"/>
              <a:t>…</a:t>
            </a:r>
          </a:p>
          <a:p>
            <a:pPr marL="623888" indent="-354013">
              <a:buFont typeface="Wingdings" panose="05000000000000000000" pitchFamily="2" charset="2"/>
              <a:buChar char="ü"/>
            </a:pPr>
            <a:r>
              <a:rPr lang="en-IE" sz="2000" dirty="0"/>
              <a:t> </a:t>
            </a:r>
            <a:r>
              <a:rPr lang="en-IE" sz="2000" dirty="0" smtClean="0"/>
              <a:t>an </a:t>
            </a:r>
            <a:r>
              <a:rPr lang="en-IE" sz="2000" dirty="0"/>
              <a:t>independent monitoring </a:t>
            </a:r>
            <a:r>
              <a:rPr lang="en-IE" sz="2000" dirty="0" smtClean="0"/>
              <a:t>body </a:t>
            </a:r>
            <a:endParaRPr lang="en-IE" sz="2000" dirty="0"/>
          </a:p>
          <a:p>
            <a:pPr marL="623888" indent="-354013">
              <a:buFont typeface="Wingdings" panose="05000000000000000000" pitchFamily="2" charset="2"/>
              <a:buChar char="ü"/>
            </a:pPr>
            <a:r>
              <a:rPr lang="en-IE" sz="2000" dirty="0"/>
              <a:t>that examines the treatment and conditions of persons deprived of their </a:t>
            </a:r>
            <a:r>
              <a:rPr lang="en-IE" sz="2000" dirty="0" smtClean="0"/>
              <a:t>liberty</a:t>
            </a:r>
          </a:p>
          <a:p>
            <a:pPr marL="623888" indent="-354013">
              <a:buFont typeface="Wingdings" panose="05000000000000000000" pitchFamily="2" charset="2"/>
              <a:buChar char="ü"/>
            </a:pPr>
            <a:r>
              <a:rPr lang="en-IE" sz="2000" dirty="0" smtClean="0"/>
              <a:t>by conducting in-country visits on a periodic and ad hoc basis</a:t>
            </a:r>
          </a:p>
          <a:p>
            <a:pPr marL="623888" indent="-354013">
              <a:buFont typeface="Wingdings" panose="05000000000000000000" pitchFamily="2" charset="2"/>
              <a:buChar char="ü"/>
            </a:pPr>
            <a:endParaRPr lang="en-IE" sz="2000" dirty="0"/>
          </a:p>
        </p:txBody>
      </p:sp>
    </p:spTree>
    <p:extLst>
      <p:ext uri="{BB962C8B-B14F-4D97-AF65-F5344CB8AC3E}">
        <p14:creationId xmlns:p14="http://schemas.microsoft.com/office/powerpoint/2010/main" val="130157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7975" y="537327"/>
            <a:ext cx="8988424" cy="561600"/>
          </a:xfrm>
        </p:spPr>
        <p:txBody>
          <a:bodyPr/>
          <a:lstStyle/>
          <a:p>
            <a:pPr algn="ctr"/>
            <a:r>
              <a:rPr lang="en-GB" b="1" dirty="0"/>
              <a:t>Women &amp; Transgender </a:t>
            </a:r>
            <a:r>
              <a:rPr lang="en-GB" b="1" dirty="0" smtClean="0"/>
              <a:t>People in </a:t>
            </a:r>
            <a:r>
              <a:rPr lang="en-GB" b="1" dirty="0"/>
              <a:t>Prison</a:t>
            </a:r>
            <a:endParaRPr lang="en-US" b="1" dirty="0"/>
          </a:p>
        </p:txBody>
      </p:sp>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7" name="Chart 6"/>
          <p:cNvGraphicFramePr>
            <a:graphicFrameLocks/>
          </p:cNvGraphicFramePr>
          <p:nvPr>
            <p:extLst>
              <p:ext uri="{D42A27DB-BD31-4B8C-83A1-F6EECF244321}">
                <p14:modId xmlns:p14="http://schemas.microsoft.com/office/powerpoint/2010/main" val="1658300224"/>
              </p:ext>
            </p:extLst>
          </p:nvPr>
        </p:nvGraphicFramePr>
        <p:xfrm>
          <a:off x="643877" y="1668049"/>
          <a:ext cx="4492327" cy="384753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822302" y="2113783"/>
            <a:ext cx="2976465" cy="1015663"/>
          </a:xfrm>
          <a:prstGeom prst="rect">
            <a:avLst/>
          </a:prstGeom>
          <a:noFill/>
        </p:spPr>
        <p:txBody>
          <a:bodyPr wrap="square" rtlCol="0">
            <a:spAutoFit/>
          </a:bodyPr>
          <a:lstStyle/>
          <a:p>
            <a:r>
              <a:rPr lang="en-IE" sz="2000" b="1" dirty="0"/>
              <a:t>% of transgender people in </a:t>
            </a:r>
            <a:r>
              <a:rPr lang="en-IE" sz="2000" b="1" dirty="0" err="1"/>
              <a:t>CoE</a:t>
            </a:r>
            <a:r>
              <a:rPr lang="en-IE" sz="2000" b="1" dirty="0"/>
              <a:t> member states</a:t>
            </a:r>
          </a:p>
          <a:p>
            <a:r>
              <a:rPr lang="en-IE" sz="2000" b="1" dirty="0"/>
              <a:t> </a:t>
            </a:r>
          </a:p>
        </p:txBody>
      </p:sp>
      <p:sp>
        <p:nvSpPr>
          <p:cNvPr id="3" name="TextBox 2"/>
          <p:cNvSpPr txBox="1"/>
          <p:nvPr/>
        </p:nvSpPr>
        <p:spPr>
          <a:xfrm>
            <a:off x="5570376" y="4624600"/>
            <a:ext cx="3228391" cy="369332"/>
          </a:xfrm>
          <a:prstGeom prst="rect">
            <a:avLst/>
          </a:prstGeom>
          <a:noFill/>
        </p:spPr>
        <p:txBody>
          <a:bodyPr wrap="square" rtlCol="0">
            <a:spAutoFit/>
          </a:bodyPr>
          <a:lstStyle/>
          <a:p>
            <a:pPr algn="ctr"/>
            <a:r>
              <a:rPr lang="en-IE" dirty="0"/>
              <a:t>2018 UK study = ~ 2%</a:t>
            </a:r>
          </a:p>
        </p:txBody>
      </p:sp>
      <p:pic>
        <p:nvPicPr>
          <p:cNvPr id="1028" name="Picture 4" descr="https://upload.wikimedia.org/wikipedia/commons/thumb/b/b0/Transgender_Pride_flag.svg/220px-Transgender_Pride_flag.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1561" y="3066944"/>
            <a:ext cx="1445516" cy="8673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question mark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33059">
            <a:off x="7905815" y="3097559"/>
            <a:ext cx="674214" cy="674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75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7975" y="389008"/>
            <a:ext cx="8531158" cy="561600"/>
          </a:xfrm>
        </p:spPr>
        <p:txBody>
          <a:bodyPr/>
          <a:lstStyle/>
          <a:p>
            <a:pPr algn="ctr"/>
            <a:r>
              <a:rPr lang="en-GB" b="1" dirty="0"/>
              <a:t>Women &amp; Transgender People </a:t>
            </a:r>
            <a:r>
              <a:rPr lang="en-GB" b="1" dirty="0" smtClean="0"/>
              <a:t>in </a:t>
            </a:r>
            <a:r>
              <a:rPr lang="en-GB" b="1" dirty="0"/>
              <a:t>Prison</a:t>
            </a:r>
            <a:endParaRPr lang="en-US" b="1" dirty="0"/>
          </a:p>
        </p:txBody>
      </p:sp>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2" name="Diagram 1"/>
          <p:cNvGraphicFramePr/>
          <p:nvPr>
            <p:extLst>
              <p:ext uri="{D42A27DB-BD31-4B8C-83A1-F6EECF244321}">
                <p14:modId xmlns:p14="http://schemas.microsoft.com/office/powerpoint/2010/main" val="440603096"/>
              </p:ext>
            </p:extLst>
          </p:nvPr>
        </p:nvGraphicFramePr>
        <p:xfrm>
          <a:off x="1138020" y="1425002"/>
          <a:ext cx="6882245" cy="44308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9630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4044" y="428094"/>
            <a:ext cx="7500939" cy="561600"/>
          </a:xfrm>
        </p:spPr>
        <p:txBody>
          <a:bodyPr/>
          <a:lstStyle/>
          <a:p>
            <a:r>
              <a:rPr lang="en-IE" b="1" dirty="0" smtClean="0"/>
              <a:t>CPT 2018 ‘Women in Prison’ Factsheet</a:t>
            </a:r>
            <a:endParaRPr lang="en-IE" b="1" dirty="0"/>
          </a:p>
        </p:txBody>
      </p:sp>
      <p:sp>
        <p:nvSpPr>
          <p:cNvPr id="3" name="Text Placeholder 2"/>
          <p:cNvSpPr>
            <a:spLocks noGrp="1"/>
          </p:cNvSpPr>
          <p:nvPr>
            <p:ph type="body" sz="quarter" idx="10"/>
          </p:nvPr>
        </p:nvSpPr>
        <p:spPr>
          <a:xfrm>
            <a:off x="994044" y="1710672"/>
            <a:ext cx="5251112" cy="4957470"/>
          </a:xfrm>
        </p:spPr>
        <p:txBody>
          <a:bodyPr/>
          <a:lstStyle/>
          <a:p>
            <a:pPr algn="ctr"/>
            <a:r>
              <a:rPr lang="en-IE" sz="2500" dirty="0" smtClean="0">
                <a:solidFill>
                  <a:schemeClr val="accent2">
                    <a:lumMod val="75000"/>
                  </a:schemeClr>
                </a:solidFill>
              </a:rPr>
              <a:t>Standards</a:t>
            </a:r>
            <a:endParaRPr lang="en-IE" dirty="0" smtClean="0">
              <a:solidFill>
                <a:schemeClr val="accent2">
                  <a:lumMod val="75000"/>
                </a:schemeClr>
              </a:solidFill>
            </a:endParaRPr>
          </a:p>
          <a:p>
            <a:pPr marL="457200" indent="-457200">
              <a:buAutoNum type="arabicPeriod"/>
            </a:pPr>
            <a:r>
              <a:rPr lang="en-IE" dirty="0" smtClean="0"/>
              <a:t>Appropriate accommodation</a:t>
            </a:r>
          </a:p>
          <a:p>
            <a:pPr marL="457200" indent="-457200">
              <a:buAutoNum type="arabicPeriod"/>
            </a:pPr>
            <a:r>
              <a:rPr lang="en-IE" dirty="0" smtClean="0"/>
              <a:t>Equal access to activities</a:t>
            </a:r>
          </a:p>
          <a:p>
            <a:pPr marL="457200" indent="-457200">
              <a:buAutoNum type="arabicPeriod"/>
            </a:pPr>
            <a:r>
              <a:rPr lang="en-IE" dirty="0" smtClean="0"/>
              <a:t>Adequate hygiene and healthcare</a:t>
            </a:r>
          </a:p>
          <a:p>
            <a:pPr marL="457200" indent="-457200">
              <a:buAutoNum type="arabicPeriod"/>
            </a:pPr>
            <a:r>
              <a:rPr lang="en-IE" dirty="0" smtClean="0"/>
              <a:t>Ante-natal, post-natal and child care</a:t>
            </a:r>
          </a:p>
          <a:p>
            <a:pPr marL="457200" indent="-457200">
              <a:buAutoNum type="arabicPeriod"/>
            </a:pPr>
            <a:r>
              <a:rPr lang="en-IE" dirty="0" smtClean="0"/>
              <a:t>Gender-sensitive prison management</a:t>
            </a:r>
          </a:p>
          <a:p>
            <a:pPr marL="457200" indent="-457200">
              <a:buAutoNum type="arabicPeriod"/>
            </a:pPr>
            <a:r>
              <a:rPr lang="en-IE" dirty="0" smtClean="0"/>
              <a:t>Gender-sensitive personal searches</a:t>
            </a:r>
          </a:p>
          <a:p>
            <a:pPr marL="457200" indent="-457200">
              <a:buAutoNum type="arabicPeriod"/>
            </a:pPr>
            <a:r>
              <a:rPr lang="en-IE" dirty="0" smtClean="0"/>
              <a:t>Contact with the outside world</a:t>
            </a:r>
          </a:p>
          <a:p>
            <a:pPr marL="457200" indent="-457200">
              <a:buAutoNum type="arabicPeriod"/>
            </a:pPr>
            <a:endParaRPr lang="en-IE" dirty="0">
              <a:solidFill>
                <a:schemeClr val="accent2">
                  <a:lumMod val="75000"/>
                </a:schemeClr>
              </a:solidFill>
            </a:endParaRPr>
          </a:p>
        </p:txBody>
      </p:sp>
      <p:pic>
        <p:nvPicPr>
          <p:cNvPr id="4098" name="Picture 2" descr="Image result for comment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82779">
            <a:off x="5976273" y="1976809"/>
            <a:ext cx="2996186" cy="29961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980632">
            <a:off x="6339143" y="2620823"/>
            <a:ext cx="2270444" cy="1708160"/>
          </a:xfrm>
          <a:prstGeom prst="rect">
            <a:avLst/>
          </a:prstGeom>
          <a:noFill/>
        </p:spPr>
        <p:txBody>
          <a:bodyPr wrap="square" rtlCol="0">
            <a:spAutoFit/>
          </a:bodyPr>
          <a:lstStyle/>
          <a:p>
            <a:pPr algn="ctr"/>
            <a:r>
              <a:rPr lang="en-IE" sz="1500" i="1" dirty="0">
                <a:solidFill>
                  <a:schemeClr val="accent2">
                    <a:lumMod val="75000"/>
                  </a:schemeClr>
                </a:solidFill>
              </a:rPr>
              <a:t>Many of the issues addressed may also apply by analogy to other categories of detained persons, such as transgender or female juvenile </a:t>
            </a:r>
            <a:r>
              <a:rPr lang="en-IE" sz="1500" i="1" dirty="0" smtClean="0">
                <a:solidFill>
                  <a:schemeClr val="accent2">
                    <a:lumMod val="75000"/>
                  </a:schemeClr>
                </a:solidFill>
              </a:rPr>
              <a:t>prisoners.</a:t>
            </a:r>
            <a:endParaRPr lang="en-IE" sz="1500" i="1" dirty="0">
              <a:solidFill>
                <a:schemeClr val="accent2">
                  <a:lumMod val="75000"/>
                </a:schemeClr>
              </a:solidFill>
            </a:endParaRPr>
          </a:p>
        </p:txBody>
      </p:sp>
    </p:spTree>
    <p:extLst>
      <p:ext uri="{BB962C8B-B14F-4D97-AF65-F5344CB8AC3E}">
        <p14:creationId xmlns:p14="http://schemas.microsoft.com/office/powerpoint/2010/main" val="1852993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GB" b="1" dirty="0"/>
              <a:t>Research Questions &amp; Methodology</a:t>
            </a:r>
            <a:endParaRPr lang="en-US" b="1" dirty="0"/>
          </a:p>
        </p:txBody>
      </p:sp>
      <p:sp>
        <p:nvSpPr>
          <p:cNvPr id="2" name="Text Placeholder 1"/>
          <p:cNvSpPr>
            <a:spLocks noGrp="1"/>
          </p:cNvSpPr>
          <p:nvPr>
            <p:ph type="body" sz="quarter" idx="10"/>
          </p:nvPr>
        </p:nvSpPr>
        <p:spPr>
          <a:xfrm>
            <a:off x="601578" y="1243710"/>
            <a:ext cx="8080331" cy="4508944"/>
          </a:xfrm>
        </p:spPr>
        <p:txBody>
          <a:bodyPr/>
          <a:lstStyle/>
          <a:p>
            <a:pPr marL="457200" indent="-457200">
              <a:buClr>
                <a:schemeClr val="accent6"/>
              </a:buClr>
              <a:buFont typeface="+mj-lt"/>
              <a:buAutoNum type="arabicPeriod"/>
            </a:pPr>
            <a:r>
              <a:rPr lang="en-IE" sz="2300" dirty="0"/>
              <a:t>How gender balanced is the composition of the delegations    </a:t>
            </a:r>
            <a:br>
              <a:rPr lang="en-IE" sz="2300" dirty="0"/>
            </a:br>
            <a:r>
              <a:rPr lang="en-IE" sz="2300" dirty="0"/>
              <a:t>conducting </a:t>
            </a:r>
            <a:r>
              <a:rPr lang="en-IE" sz="2300" dirty="0" smtClean="0"/>
              <a:t>CPT visits, and does this have an </a:t>
            </a:r>
            <a:r>
              <a:rPr lang="en-IE" sz="2300" dirty="0"/>
              <a:t>i</a:t>
            </a:r>
            <a:r>
              <a:rPr lang="en-IE" sz="2300" dirty="0" smtClean="0"/>
              <a:t>mpact on gender-sensitive observations?</a:t>
            </a:r>
            <a:endParaRPr lang="en-IE" sz="2300" dirty="0"/>
          </a:p>
          <a:p>
            <a:pPr marL="457200" indent="-457200">
              <a:buClr>
                <a:schemeClr val="accent6"/>
              </a:buClr>
              <a:buFont typeface="+mj-lt"/>
              <a:buAutoNum type="arabicPeriod"/>
            </a:pPr>
            <a:r>
              <a:rPr lang="en-IE" sz="2300" dirty="0"/>
              <a:t>How are the distinct characteristics and needs of women and transgender people taken into consideration in CPT prison oversight?</a:t>
            </a:r>
            <a:r>
              <a:rPr lang="en-IE" sz="2200" dirty="0"/>
              <a:t/>
            </a:r>
            <a:br>
              <a:rPr lang="en-IE" sz="2200" dirty="0"/>
            </a:br>
            <a:endParaRPr lang="en-IE" sz="2200" b="0" i="1" dirty="0"/>
          </a:p>
        </p:txBody>
      </p:sp>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10" name="Diagram 9"/>
          <p:cNvGraphicFramePr/>
          <p:nvPr>
            <p:extLst>
              <p:ext uri="{D42A27DB-BD31-4B8C-83A1-F6EECF244321}">
                <p14:modId xmlns:p14="http://schemas.microsoft.com/office/powerpoint/2010/main" val="449409311"/>
              </p:ext>
            </p:extLst>
          </p:nvPr>
        </p:nvGraphicFramePr>
        <p:xfrm>
          <a:off x="5265319" y="3610978"/>
          <a:ext cx="3644835" cy="2758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p:cNvGraphicFramePr/>
          <p:nvPr>
            <p:extLst>
              <p:ext uri="{D42A27DB-BD31-4B8C-83A1-F6EECF244321}">
                <p14:modId xmlns:p14="http://schemas.microsoft.com/office/powerpoint/2010/main" val="3324470554"/>
              </p:ext>
            </p:extLst>
          </p:nvPr>
        </p:nvGraphicFramePr>
        <p:xfrm>
          <a:off x="373335" y="3254598"/>
          <a:ext cx="4463360" cy="26589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7" name="Picture 2" descr="Related imag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4466542">
            <a:off x="4391312" y="4871633"/>
            <a:ext cx="500864" cy="3800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31732" y="5177764"/>
            <a:ext cx="3122321" cy="1015663"/>
          </a:xfrm>
          <a:prstGeom prst="rect">
            <a:avLst/>
          </a:prstGeom>
          <a:noFill/>
        </p:spPr>
        <p:txBody>
          <a:bodyPr wrap="square" rtlCol="0">
            <a:spAutoFit/>
          </a:bodyPr>
          <a:lstStyle/>
          <a:p>
            <a:pPr algn="ctr"/>
            <a:r>
              <a:rPr lang="en-IE" sz="1500" i="1" dirty="0">
                <a:solidFill>
                  <a:schemeClr val="accent1">
                    <a:lumMod val="75000"/>
                  </a:schemeClr>
                </a:solidFill>
              </a:rPr>
              <a:t>***</a:t>
            </a:r>
            <a:br>
              <a:rPr lang="en-IE" sz="1500" i="1" dirty="0">
                <a:solidFill>
                  <a:schemeClr val="accent1">
                    <a:lumMod val="75000"/>
                  </a:schemeClr>
                </a:solidFill>
              </a:rPr>
            </a:br>
            <a:r>
              <a:rPr lang="en-IE" sz="1500" i="1" dirty="0">
                <a:solidFill>
                  <a:schemeClr val="accent1">
                    <a:lumMod val="75000"/>
                  </a:schemeClr>
                </a:solidFill>
              </a:rPr>
              <a:t>Published reports that included visits to prisons that housed women and/or transgender people</a:t>
            </a:r>
            <a:endParaRPr lang="en-IE" sz="1500" b="1" dirty="0">
              <a:solidFill>
                <a:schemeClr val="accent1">
                  <a:lumMod val="75000"/>
                </a:schemeClr>
              </a:solidFill>
            </a:endParaRPr>
          </a:p>
        </p:txBody>
      </p:sp>
    </p:spTree>
    <p:extLst>
      <p:ext uri="{BB962C8B-B14F-4D97-AF65-F5344CB8AC3E}">
        <p14:creationId xmlns:p14="http://schemas.microsoft.com/office/powerpoint/2010/main" val="2907135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6" grpId="0">
        <p:bldAsOne/>
      </p:bldGraphic>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452" y="373157"/>
            <a:ext cx="7895243" cy="561600"/>
          </a:xfrm>
        </p:spPr>
        <p:txBody>
          <a:bodyPr/>
          <a:lstStyle/>
          <a:p>
            <a:pPr algn="ctr"/>
            <a:r>
              <a:rPr lang="en-IE" b="1" dirty="0"/>
              <a:t>Gender Composition of CPT Delegations</a:t>
            </a:r>
          </a:p>
        </p:txBody>
      </p:sp>
      <p:sp>
        <p:nvSpPr>
          <p:cNvPr id="3" name="Text Placeholder 2"/>
          <p:cNvSpPr>
            <a:spLocks noGrp="1"/>
          </p:cNvSpPr>
          <p:nvPr>
            <p:ph type="body" sz="quarter" idx="10"/>
          </p:nvPr>
        </p:nvSpPr>
        <p:spPr>
          <a:xfrm>
            <a:off x="750604" y="1642311"/>
            <a:ext cx="7500938" cy="4414581"/>
          </a:xfrm>
        </p:spPr>
        <p:txBody>
          <a:bodyPr/>
          <a:lstStyle/>
          <a:p>
            <a:pPr algn="ctr"/>
            <a:r>
              <a:rPr lang="en-IE" sz="2400" b="0" dirty="0"/>
              <a:t>On average, delegations were comprised of </a:t>
            </a:r>
          </a:p>
          <a:p>
            <a:pPr algn="ctr">
              <a:spcBef>
                <a:spcPts val="600"/>
              </a:spcBef>
            </a:pPr>
            <a:r>
              <a:rPr lang="en-IE" sz="4000" dirty="0"/>
              <a:t>36.7% </a:t>
            </a:r>
            <a:r>
              <a:rPr lang="en-IE" sz="2400" b="0" dirty="0"/>
              <a:t>women and </a:t>
            </a:r>
            <a:r>
              <a:rPr lang="en-IE" sz="4000" dirty="0"/>
              <a:t>63.3% </a:t>
            </a:r>
            <a:r>
              <a:rPr lang="en-IE" sz="2400" b="0" dirty="0"/>
              <a:t>men</a:t>
            </a:r>
          </a:p>
          <a:p>
            <a:pPr algn="ctr">
              <a:spcBef>
                <a:spcPts val="600"/>
              </a:spcBef>
            </a:pPr>
            <a:endParaRPr lang="en-IE" sz="2400" b="0" dirty="0"/>
          </a:p>
          <a:p>
            <a:pPr algn="ctr">
              <a:spcBef>
                <a:spcPts val="600"/>
              </a:spcBef>
            </a:pPr>
            <a:endParaRPr lang="en-IE" sz="2400" b="0" dirty="0"/>
          </a:p>
          <a:p>
            <a:pPr algn="ctr">
              <a:spcBef>
                <a:spcPts val="600"/>
              </a:spcBef>
            </a:pPr>
            <a:endParaRPr lang="en-IE" sz="2400" b="0" dirty="0"/>
          </a:p>
          <a:p>
            <a:pPr algn="ctr">
              <a:spcBef>
                <a:spcPts val="600"/>
              </a:spcBef>
            </a:pPr>
            <a:endParaRPr lang="en-IE" sz="2400" b="0" dirty="0"/>
          </a:p>
        </p:txBody>
      </p:sp>
      <p:grpSp>
        <p:nvGrpSpPr>
          <p:cNvPr id="4" name="Group 3"/>
          <p:cNvGrpSpPr/>
          <p:nvPr/>
        </p:nvGrpSpPr>
        <p:grpSpPr>
          <a:xfrm>
            <a:off x="1351728" y="2867611"/>
            <a:ext cx="6298689" cy="1217075"/>
            <a:chOff x="1429798" y="2887333"/>
            <a:chExt cx="6298689" cy="1217075"/>
          </a:xfrm>
        </p:grpSpPr>
        <p:pic>
          <p:nvPicPr>
            <p:cNvPr id="1026" name="Picture 2" descr="Related image"/>
            <p:cNvPicPr>
              <a:picLocks noChangeAspect="1" noChangeArrowheads="1"/>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rcRect l="20620" b="25078"/>
            <a:stretch/>
          </p:blipFill>
          <p:spPr bwMode="auto">
            <a:xfrm>
              <a:off x="1429798" y="2887333"/>
              <a:ext cx="6298689" cy="1217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lated image"/>
            <p:cNvPicPr>
              <a:picLocks noChangeAspect="1" noChangeArrowheads="1"/>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rcRect l="20620" r="75928" b="25078"/>
            <a:stretch/>
          </p:blipFill>
          <p:spPr bwMode="auto">
            <a:xfrm>
              <a:off x="3329348" y="2887333"/>
              <a:ext cx="273931" cy="1217075"/>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8" name="Table 7"/>
          <p:cNvGraphicFramePr>
            <a:graphicFrameLocks noGrp="1"/>
          </p:cNvGraphicFramePr>
          <p:nvPr>
            <p:extLst>
              <p:ext uri="{D42A27DB-BD31-4B8C-83A1-F6EECF244321}">
                <p14:modId xmlns:p14="http://schemas.microsoft.com/office/powerpoint/2010/main" val="961981063"/>
              </p:ext>
            </p:extLst>
          </p:nvPr>
        </p:nvGraphicFramePr>
        <p:xfrm>
          <a:off x="1849306" y="4514529"/>
          <a:ext cx="5537571" cy="1112520"/>
        </p:xfrm>
        <a:graphic>
          <a:graphicData uri="http://schemas.openxmlformats.org/drawingml/2006/table">
            <a:tbl>
              <a:tblPr firstRow="1" bandRow="1">
                <a:tableStyleId>{6E25E649-3F16-4E02-A733-19D2CDBF48F0}</a:tableStyleId>
              </a:tblPr>
              <a:tblGrid>
                <a:gridCol w="1582481">
                  <a:extLst>
                    <a:ext uri="{9D8B030D-6E8A-4147-A177-3AD203B41FA5}">
                      <a16:colId xmlns:a16="http://schemas.microsoft.com/office/drawing/2014/main" val="1634220750"/>
                    </a:ext>
                  </a:extLst>
                </a:gridCol>
                <a:gridCol w="2077188">
                  <a:extLst>
                    <a:ext uri="{9D8B030D-6E8A-4147-A177-3AD203B41FA5}">
                      <a16:colId xmlns:a16="http://schemas.microsoft.com/office/drawing/2014/main" val="2953815789"/>
                    </a:ext>
                  </a:extLst>
                </a:gridCol>
                <a:gridCol w="1877902">
                  <a:extLst>
                    <a:ext uri="{9D8B030D-6E8A-4147-A177-3AD203B41FA5}">
                      <a16:colId xmlns:a16="http://schemas.microsoft.com/office/drawing/2014/main" val="2359398649"/>
                    </a:ext>
                  </a:extLst>
                </a:gridCol>
              </a:tblGrid>
              <a:tr h="370840">
                <a:tc>
                  <a:txBody>
                    <a:bodyPr/>
                    <a:lstStyle/>
                    <a:p>
                      <a:endParaRPr lang="en-IE"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t>Women</a:t>
                      </a:r>
                      <a:r>
                        <a:rPr lang="en-IE" baseline="0" dirty="0"/>
                        <a:t> members</a:t>
                      </a:r>
                      <a:endParaRPr lang="en-IE"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t>Men</a:t>
                      </a:r>
                      <a:r>
                        <a:rPr lang="en-IE" baseline="0" dirty="0"/>
                        <a:t> members</a:t>
                      </a:r>
                      <a:endParaRPr lang="en-IE" dirty="0"/>
                    </a:p>
                  </a:txBody>
                  <a:tcPr/>
                </a:tc>
                <a:extLst>
                  <a:ext uri="{0D108BD9-81ED-4DB2-BD59-A6C34878D82A}">
                    <a16:rowId xmlns:a16="http://schemas.microsoft.com/office/drawing/2014/main" val="1192496908"/>
                  </a:ext>
                </a:extLst>
              </a:tr>
              <a:tr h="370840">
                <a:tc>
                  <a:txBody>
                    <a:bodyPr/>
                    <a:lstStyle/>
                    <a:p>
                      <a:r>
                        <a:rPr lang="en-IE" b="1" dirty="0"/>
                        <a:t>Minimum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t>12.5%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t>44.4%</a:t>
                      </a:r>
                    </a:p>
                  </a:txBody>
                  <a:tcPr/>
                </a:tc>
                <a:extLst>
                  <a:ext uri="{0D108BD9-81ED-4DB2-BD59-A6C34878D82A}">
                    <a16:rowId xmlns:a16="http://schemas.microsoft.com/office/drawing/2014/main" val="3884348237"/>
                  </a:ext>
                </a:extLst>
              </a:tr>
              <a:tr h="370840">
                <a:tc>
                  <a:txBody>
                    <a:bodyPr/>
                    <a:lstStyle/>
                    <a:p>
                      <a:r>
                        <a:rPr lang="en-IE" b="1" dirty="0"/>
                        <a:t>Maximum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t>55.6%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t>87.5%</a:t>
                      </a:r>
                    </a:p>
                  </a:txBody>
                  <a:tcPr/>
                </a:tc>
                <a:extLst>
                  <a:ext uri="{0D108BD9-81ED-4DB2-BD59-A6C34878D82A}">
                    <a16:rowId xmlns:a16="http://schemas.microsoft.com/office/drawing/2014/main" val="3788406806"/>
                  </a:ext>
                </a:extLst>
              </a:tr>
            </a:tbl>
          </a:graphicData>
        </a:graphic>
      </p:graphicFrame>
    </p:spTree>
    <p:extLst>
      <p:ext uri="{BB962C8B-B14F-4D97-AF65-F5344CB8AC3E}">
        <p14:creationId xmlns:p14="http://schemas.microsoft.com/office/powerpoint/2010/main" val="2077809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28674" y="359999"/>
            <a:ext cx="7500939" cy="1215303"/>
          </a:xfrm>
        </p:spPr>
        <p:txBody>
          <a:bodyPr/>
          <a:lstStyle/>
          <a:p>
            <a:pPr algn="ctr"/>
            <a:r>
              <a:rPr lang="en-GB" b="1" dirty="0"/>
              <a:t>CPT Delegation Composition and Gender Observations</a:t>
            </a:r>
            <a:endParaRPr lang="en-US" b="1" dirty="0"/>
          </a:p>
        </p:txBody>
      </p:sp>
      <p:sp>
        <p:nvSpPr>
          <p:cNvPr id="7" name="Text Placeholder 6"/>
          <p:cNvSpPr>
            <a:spLocks noGrp="1"/>
          </p:cNvSpPr>
          <p:nvPr>
            <p:ph type="body" sz="quarter" idx="10"/>
          </p:nvPr>
        </p:nvSpPr>
        <p:spPr/>
        <p:txBody>
          <a:bodyPr/>
          <a:lstStyle/>
          <a:p>
            <a:pPr marL="392112" lvl="1" indent="0">
              <a:spcBef>
                <a:spcPts val="0"/>
              </a:spcBef>
              <a:buNone/>
            </a:pPr>
            <a:r>
              <a:rPr lang="en-GB" dirty="0"/>
              <a:t>                    </a:t>
            </a:r>
          </a:p>
          <a:p>
            <a:pPr>
              <a:spcBef>
                <a:spcPts val="0"/>
              </a:spcBef>
            </a:pPr>
            <a:endParaRPr lang="en-GB" dirty="0"/>
          </a:p>
          <a:p>
            <a:pPr>
              <a:spcBef>
                <a:spcPts val="0"/>
              </a:spcBef>
            </a:pPr>
            <a:endParaRPr lang="en-GB" dirty="0"/>
          </a:p>
          <a:p>
            <a:pPr>
              <a:spcBef>
                <a:spcPts val="0"/>
              </a:spcBef>
            </a:pPr>
            <a:endParaRPr lang="en-GB" dirty="0"/>
          </a:p>
          <a:p>
            <a:endParaRPr lang="en-US" dirty="0"/>
          </a:p>
        </p:txBody>
      </p:sp>
      <p:sp>
        <p:nvSpPr>
          <p:cNvPr id="8" name="Text Placeholder 1"/>
          <p:cNvSpPr>
            <a:spLocks noGrp="1"/>
          </p:cNvSpPr>
          <p:nvPr>
            <p:ph type="body" sz="quarter" idx="10"/>
          </p:nvPr>
        </p:nvSpPr>
        <p:spPr>
          <a:xfrm>
            <a:off x="981075" y="1881075"/>
            <a:ext cx="7500938" cy="4192587"/>
          </a:xfrm>
        </p:spPr>
        <p:txBody>
          <a:bodyPr/>
          <a:lstStyle/>
          <a:p>
            <a:pPr>
              <a:buClr>
                <a:srgbClr val="005EAE"/>
              </a:buClr>
            </a:pPr>
            <a:endParaRPr lang="en-IE" b="0" dirty="0"/>
          </a:p>
          <a:p>
            <a:pPr>
              <a:buClr>
                <a:srgbClr val="005EAE"/>
              </a:buClr>
            </a:pPr>
            <a:endParaRPr lang="en-IE" sz="2200" dirty="0"/>
          </a:p>
        </p:txBody>
      </p:sp>
      <p:graphicFrame>
        <p:nvGraphicFramePr>
          <p:cNvPr id="4" name="Chart 3"/>
          <p:cNvGraphicFramePr/>
          <p:nvPr>
            <p:extLst>
              <p:ext uri="{D42A27DB-BD31-4B8C-83A1-F6EECF244321}">
                <p14:modId xmlns:p14="http://schemas.microsoft.com/office/powerpoint/2010/main" val="304373266"/>
              </p:ext>
            </p:extLst>
          </p:nvPr>
        </p:nvGraphicFramePr>
        <p:xfrm>
          <a:off x="320636" y="647878"/>
          <a:ext cx="8502728" cy="55622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4288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b="1" dirty="0"/>
              <a:t>How CPT Reports Consider Gender</a:t>
            </a:r>
          </a:p>
        </p:txBody>
      </p:sp>
      <p:graphicFrame>
        <p:nvGraphicFramePr>
          <p:cNvPr id="5" name="Chart 4"/>
          <p:cNvGraphicFramePr/>
          <p:nvPr>
            <p:extLst>
              <p:ext uri="{D42A27DB-BD31-4B8C-83A1-F6EECF244321}">
                <p14:modId xmlns:p14="http://schemas.microsoft.com/office/powerpoint/2010/main" val="570746812"/>
              </p:ext>
            </p:extLst>
          </p:nvPr>
        </p:nvGraphicFramePr>
        <p:xfrm>
          <a:off x="971479" y="1317812"/>
          <a:ext cx="7215328" cy="49592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1429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GB" b="1" dirty="0"/>
              <a:t>Gender Recommendations</a:t>
            </a:r>
            <a:endParaRPr lang="en-US" b="1" dirty="0"/>
          </a:p>
        </p:txBody>
      </p:sp>
      <p:graphicFrame>
        <p:nvGraphicFramePr>
          <p:cNvPr id="14" name="Chart 13"/>
          <p:cNvGraphicFramePr/>
          <p:nvPr>
            <p:extLst>
              <p:ext uri="{D42A27DB-BD31-4B8C-83A1-F6EECF244321}">
                <p14:modId xmlns:p14="http://schemas.microsoft.com/office/powerpoint/2010/main" val="1989162787"/>
              </p:ext>
            </p:extLst>
          </p:nvPr>
        </p:nvGraphicFramePr>
        <p:xfrm>
          <a:off x="1072211" y="1371020"/>
          <a:ext cx="7013864" cy="4099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00473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140" y="483605"/>
            <a:ext cx="8484423" cy="594741"/>
          </a:xfrm>
        </p:spPr>
        <p:txBody>
          <a:bodyPr/>
          <a:lstStyle/>
          <a:p>
            <a:pPr algn="ctr"/>
            <a:r>
              <a:rPr lang="en-IE" b="1" dirty="0" smtClean="0"/>
              <a:t>Thematic Area: Mothers in Prison</a:t>
            </a:r>
            <a:endParaRPr lang="en-IE" b="1" dirty="0"/>
          </a:p>
        </p:txBody>
      </p:sp>
      <p:sp>
        <p:nvSpPr>
          <p:cNvPr id="6" name="Rectangle 5"/>
          <p:cNvSpPr/>
          <p:nvPr/>
        </p:nvSpPr>
        <p:spPr>
          <a:xfrm>
            <a:off x="768485" y="1585191"/>
            <a:ext cx="7752945" cy="1200329"/>
          </a:xfrm>
          <a:prstGeom prst="rect">
            <a:avLst/>
          </a:prstGeom>
        </p:spPr>
        <p:txBody>
          <a:bodyPr wrap="square">
            <a:spAutoFit/>
          </a:bodyPr>
          <a:lstStyle/>
          <a:p>
            <a:r>
              <a:rPr lang="en-IE" i="1" dirty="0">
                <a:latin typeface="+mj-lt"/>
              </a:rPr>
              <a:t>The CPT recommends that the Italian authorities allocate the necessary funding for the establishment of protected family houses (“case </a:t>
            </a:r>
            <a:r>
              <a:rPr lang="en-IE" i="1" dirty="0" err="1">
                <a:latin typeface="+mj-lt"/>
              </a:rPr>
              <a:t>famiglia</a:t>
            </a:r>
            <a:r>
              <a:rPr lang="en-IE" i="1" dirty="0">
                <a:latin typeface="+mj-lt"/>
              </a:rPr>
              <a:t> </a:t>
            </a:r>
            <a:r>
              <a:rPr lang="en-IE" i="1" dirty="0" err="1">
                <a:latin typeface="+mj-lt"/>
              </a:rPr>
              <a:t>protette</a:t>
            </a:r>
            <a:r>
              <a:rPr lang="en-IE" i="1" dirty="0">
                <a:latin typeface="+mj-lt"/>
              </a:rPr>
              <a:t>”) with a view to ensuring that all detained mothers with children are held in a suitable and non-carceral setting... </a:t>
            </a:r>
            <a:r>
              <a:rPr lang="en-IE" i="1" dirty="0" smtClean="0">
                <a:latin typeface="+mj-lt"/>
              </a:rPr>
              <a:t>                                                                     </a:t>
            </a:r>
            <a:r>
              <a:rPr lang="en-IE" sz="1400" i="1" dirty="0" smtClean="0">
                <a:solidFill>
                  <a:schemeClr val="accent2"/>
                </a:solidFill>
                <a:latin typeface="+mj-lt"/>
              </a:rPr>
              <a:t>- </a:t>
            </a:r>
            <a:r>
              <a:rPr lang="en-IE" sz="1400" i="1" dirty="0">
                <a:solidFill>
                  <a:schemeClr val="accent2"/>
                </a:solidFill>
                <a:latin typeface="+mj-lt"/>
              </a:rPr>
              <a:t>CPT report to Italy 2016</a:t>
            </a:r>
          </a:p>
        </p:txBody>
      </p:sp>
      <p:sp>
        <p:nvSpPr>
          <p:cNvPr id="19" name="Rectangle 18"/>
          <p:cNvSpPr/>
          <p:nvPr/>
        </p:nvSpPr>
        <p:spPr>
          <a:xfrm>
            <a:off x="3390302" y="3292365"/>
            <a:ext cx="5530261" cy="1754326"/>
          </a:xfrm>
          <a:prstGeom prst="rect">
            <a:avLst/>
          </a:prstGeom>
        </p:spPr>
        <p:txBody>
          <a:bodyPr wrap="square">
            <a:spAutoFit/>
          </a:bodyPr>
          <a:lstStyle/>
          <a:p>
            <a:r>
              <a:rPr lang="en-IE" i="1" dirty="0">
                <a:solidFill>
                  <a:srgbClr val="000000"/>
                </a:solidFill>
                <a:latin typeface="+mj-lt"/>
              </a:rPr>
              <a:t>The CPT also recommends that special efforts be </a:t>
            </a:r>
            <a:r>
              <a:rPr lang="en-IE" i="1" dirty="0" smtClean="0">
                <a:solidFill>
                  <a:srgbClr val="000000"/>
                </a:solidFill>
                <a:latin typeface="+mj-lt"/>
              </a:rPr>
              <a:t>made… </a:t>
            </a:r>
            <a:r>
              <a:rPr lang="en-IE" i="1" dirty="0">
                <a:solidFill>
                  <a:srgbClr val="000000"/>
                </a:solidFill>
                <a:latin typeface="+mj-lt"/>
              </a:rPr>
              <a:t>to offer appropriate programs of activities to detained mothers staying with their young children, to review the care arrangements for children accompanying their mothers in this establishment </a:t>
            </a:r>
            <a:r>
              <a:rPr lang="en-IE" i="1" dirty="0" smtClean="0">
                <a:solidFill>
                  <a:srgbClr val="000000"/>
                </a:solidFill>
                <a:latin typeface="+mj-lt"/>
              </a:rPr>
              <a:t>and </a:t>
            </a:r>
            <a:r>
              <a:rPr lang="en-IE" i="1" dirty="0">
                <a:solidFill>
                  <a:srgbClr val="000000"/>
                </a:solidFill>
                <a:latin typeface="+mj-lt"/>
              </a:rPr>
              <a:t>to adapt the play areas for children.  </a:t>
            </a:r>
            <a:r>
              <a:rPr lang="en-IE" i="1" dirty="0" smtClean="0">
                <a:solidFill>
                  <a:srgbClr val="000000"/>
                </a:solidFill>
                <a:latin typeface="+mj-lt"/>
              </a:rPr>
              <a:t>                     </a:t>
            </a:r>
            <a:r>
              <a:rPr lang="en-IE" sz="1400" i="1" dirty="0" smtClean="0">
                <a:solidFill>
                  <a:schemeClr val="accent2"/>
                </a:solidFill>
                <a:latin typeface="+mj-lt"/>
              </a:rPr>
              <a:t>- </a:t>
            </a:r>
            <a:r>
              <a:rPr lang="en-IE" sz="1400" i="1" dirty="0">
                <a:solidFill>
                  <a:schemeClr val="accent2"/>
                </a:solidFill>
                <a:latin typeface="+mj-lt"/>
              </a:rPr>
              <a:t>CPT report to </a:t>
            </a:r>
            <a:r>
              <a:rPr lang="en-IE" sz="1400" i="1" dirty="0" smtClean="0">
                <a:solidFill>
                  <a:schemeClr val="accent2"/>
                </a:solidFill>
                <a:latin typeface="+mj-lt"/>
              </a:rPr>
              <a:t>UK-Northern Ireland 2017</a:t>
            </a:r>
            <a:endParaRPr lang="en-IE" sz="1400" i="1" dirty="0">
              <a:latin typeface="+mj-lt"/>
            </a:endParaRPr>
          </a:p>
        </p:txBody>
      </p:sp>
      <p:pic>
        <p:nvPicPr>
          <p:cNvPr id="1030" name="Picture 6" descr="Image result for person and baby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986" y="2785520"/>
            <a:ext cx="2493456" cy="2493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433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517" y="327381"/>
            <a:ext cx="7500939" cy="561600"/>
          </a:xfrm>
        </p:spPr>
        <p:txBody>
          <a:bodyPr/>
          <a:lstStyle/>
          <a:p>
            <a:r>
              <a:rPr lang="en-IE" b="1" dirty="0" smtClean="0"/>
              <a:t>Thematic Area: Transgender Prisoners</a:t>
            </a:r>
            <a:endParaRPr lang="en-IE" b="1" dirty="0"/>
          </a:p>
        </p:txBody>
      </p:sp>
      <p:pic>
        <p:nvPicPr>
          <p:cNvPr id="7" name="Picture 6" descr="Image result for inclusive gender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7993" y="327381"/>
            <a:ext cx="1159068" cy="1159068"/>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0CE7C301-FAFB-804E-82B5-CAE2E5CB4F75}"/>
              </a:ext>
            </a:extLst>
          </p:cNvPr>
          <p:cNvSpPr txBox="1">
            <a:spLocks noGrp="1"/>
          </p:cNvSpPr>
          <p:nvPr>
            <p:ph type="body" sz="quarter" idx="10"/>
          </p:nvPr>
        </p:nvSpPr>
        <p:spPr>
          <a:xfrm>
            <a:off x="207951" y="2675443"/>
            <a:ext cx="8742784" cy="1841530"/>
          </a:xfrm>
          <a:prstGeom prst="rect">
            <a:avLst/>
          </a:prstGeom>
          <a:noFill/>
        </p:spPr>
        <p:txBody>
          <a:bodyPr wrap="square" rtlCol="0">
            <a:spAutoFit/>
          </a:bodyPr>
          <a:lstStyle/>
          <a:p>
            <a:pPr algn="just"/>
            <a:r>
              <a:rPr lang="en-IE" sz="1800" b="0" i="1" dirty="0"/>
              <a:t>The CPT considers that transgender persons should either be accommodated in the prison section corresponding to their gender identity or, if exceptionally necessary for security or other reasons, in a separate section which will best ensure their safety</a:t>
            </a:r>
            <a:r>
              <a:rPr lang="en-IE" sz="1800" b="0" i="1" dirty="0" smtClean="0"/>
              <a:t>.</a:t>
            </a:r>
          </a:p>
          <a:p>
            <a:pPr algn="just"/>
            <a:r>
              <a:rPr lang="en-ZA" sz="1800" b="0" i="1" dirty="0" smtClean="0"/>
              <a:t>The </a:t>
            </a:r>
            <a:r>
              <a:rPr lang="en-ZA" sz="1800" b="0" i="1" dirty="0"/>
              <a:t>CPT recommends ... custodial staff should be reminded of their duty to respect the specific gender identity of transgender prisoners, in particular in terms of accommodation, clothing and by addressing them with their chosen name</a:t>
            </a:r>
            <a:r>
              <a:rPr lang="en-ZA" sz="1800" b="0" i="1" dirty="0" smtClean="0"/>
              <a:t>. 		                          </a:t>
            </a:r>
            <a:r>
              <a:rPr lang="en-ZA" sz="1400" b="0" i="1" dirty="0" smtClean="0">
                <a:solidFill>
                  <a:schemeClr val="accent2"/>
                </a:solidFill>
              </a:rPr>
              <a:t>- CPT </a:t>
            </a:r>
            <a:r>
              <a:rPr lang="en-ZA" sz="1400" b="0" i="1" dirty="0">
                <a:solidFill>
                  <a:schemeClr val="accent2"/>
                </a:solidFill>
              </a:rPr>
              <a:t>report to Spain 2016</a:t>
            </a:r>
            <a:endParaRPr lang="en-US" sz="1400" b="0" i="1" dirty="0">
              <a:solidFill>
                <a:schemeClr val="accent2"/>
              </a:solidFill>
            </a:endParaRPr>
          </a:p>
        </p:txBody>
      </p:sp>
      <p:sp>
        <p:nvSpPr>
          <p:cNvPr id="9" name="TextBox 8">
            <a:extLst>
              <a:ext uri="{FF2B5EF4-FFF2-40B4-BE49-F238E27FC236}">
                <a16:creationId xmlns:a16="http://schemas.microsoft.com/office/drawing/2014/main" id="{B860D91F-83D8-7444-BBDC-746CE0B5A8EA}"/>
              </a:ext>
            </a:extLst>
          </p:cNvPr>
          <p:cNvSpPr txBox="1"/>
          <p:nvPr/>
        </p:nvSpPr>
        <p:spPr>
          <a:xfrm>
            <a:off x="147303" y="4692557"/>
            <a:ext cx="8864081" cy="1477328"/>
          </a:xfrm>
          <a:prstGeom prst="rect">
            <a:avLst/>
          </a:prstGeom>
          <a:noFill/>
        </p:spPr>
        <p:txBody>
          <a:bodyPr wrap="square" rtlCol="0">
            <a:spAutoFit/>
          </a:bodyPr>
          <a:lstStyle/>
          <a:p>
            <a:r>
              <a:rPr lang="en-ZA" i="1" dirty="0" smtClean="0"/>
              <a:t>Support (for transgender prisoners) </a:t>
            </a:r>
            <a:r>
              <a:rPr lang="en-ZA" i="1" dirty="0"/>
              <a:t>manifested itself in a variety of ways; for instance, ensuring that make-up and wigs were available if requested, inviting prisoners to increase staff awareness of transgender issues, ensuring different shower times, creating prisoner equality representative roles for transgender prisoners and monthly meetings with custodial managers to check on their well-being</a:t>
            </a:r>
            <a:r>
              <a:rPr lang="en-ZA" sz="1400" i="1" dirty="0">
                <a:solidFill>
                  <a:schemeClr val="accent2"/>
                </a:solidFill>
              </a:rPr>
              <a:t>. </a:t>
            </a:r>
            <a:r>
              <a:rPr lang="en-ZA" sz="1400" i="1" dirty="0" smtClean="0">
                <a:solidFill>
                  <a:schemeClr val="accent2"/>
                </a:solidFill>
              </a:rPr>
              <a:t>	                                                                   - </a:t>
            </a:r>
            <a:r>
              <a:rPr lang="en-ZA" sz="1400" i="1" dirty="0">
                <a:solidFill>
                  <a:schemeClr val="accent2"/>
                </a:solidFill>
              </a:rPr>
              <a:t>CPT report to UK-England 2016</a:t>
            </a:r>
            <a:endParaRPr lang="en-US" sz="1400" i="1" dirty="0">
              <a:solidFill>
                <a:schemeClr val="accent2"/>
              </a:solidFill>
            </a:endParaRPr>
          </a:p>
        </p:txBody>
      </p:sp>
      <p:sp>
        <p:nvSpPr>
          <p:cNvPr id="10" name="TextBox 9"/>
          <p:cNvSpPr txBox="1"/>
          <p:nvPr/>
        </p:nvSpPr>
        <p:spPr>
          <a:xfrm>
            <a:off x="1058694" y="1859571"/>
            <a:ext cx="4198775" cy="646331"/>
          </a:xfrm>
          <a:prstGeom prst="rect">
            <a:avLst/>
          </a:prstGeom>
          <a:noFill/>
        </p:spPr>
        <p:txBody>
          <a:bodyPr wrap="square" rtlCol="0">
            <a:spAutoFit/>
          </a:bodyPr>
          <a:lstStyle/>
          <a:p>
            <a:r>
              <a:rPr lang="en-IE" dirty="0" smtClean="0"/>
              <a:t>3 observations: 2 comments</a:t>
            </a:r>
            <a:br>
              <a:rPr lang="en-IE" dirty="0" smtClean="0"/>
            </a:br>
            <a:r>
              <a:rPr lang="en-IE" dirty="0" smtClean="0"/>
              <a:t>                            1 recommendation</a:t>
            </a:r>
          </a:p>
        </p:txBody>
      </p:sp>
      <p:pic>
        <p:nvPicPr>
          <p:cNvPr id="2050" name="Picture 2" descr="Image result for checklist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310" y="1179175"/>
            <a:ext cx="499286" cy="49928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058694" y="1260943"/>
            <a:ext cx="3646882" cy="369332"/>
          </a:xfrm>
          <a:prstGeom prst="rect">
            <a:avLst/>
          </a:prstGeom>
          <a:noFill/>
        </p:spPr>
        <p:txBody>
          <a:bodyPr wrap="square" rtlCol="0">
            <a:spAutoFit/>
          </a:bodyPr>
          <a:lstStyle/>
          <a:p>
            <a:r>
              <a:rPr lang="en-IE" dirty="0" smtClean="0"/>
              <a:t>2 reports: Spain &amp; England (2016)</a:t>
            </a:r>
            <a:endParaRPr lang="en-IE" dirty="0"/>
          </a:p>
        </p:txBody>
      </p:sp>
      <p:pic>
        <p:nvPicPr>
          <p:cNvPr id="2052" name="Picture 4" descr="Image result for magnifying glass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896" y="1886764"/>
            <a:ext cx="455511" cy="4555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335812">
            <a:off x="4637173" y="1586729"/>
            <a:ext cx="561664" cy="42617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514042" y="1559931"/>
            <a:ext cx="2599501" cy="707886"/>
          </a:xfrm>
          <a:prstGeom prst="rect">
            <a:avLst/>
          </a:prstGeom>
          <a:noFill/>
        </p:spPr>
        <p:txBody>
          <a:bodyPr wrap="square" rtlCol="0">
            <a:spAutoFit/>
          </a:bodyPr>
          <a:lstStyle/>
          <a:p>
            <a:r>
              <a:rPr lang="en-IE" sz="2000" dirty="0" smtClean="0">
                <a:solidFill>
                  <a:schemeClr val="accent2">
                    <a:lumMod val="75000"/>
                  </a:schemeClr>
                </a:solidFill>
              </a:rPr>
              <a:t>Advancing transgender prisoners’ rights!?</a:t>
            </a:r>
            <a:endParaRPr lang="en-IE" sz="2000" dirty="0">
              <a:solidFill>
                <a:schemeClr val="accent2">
                  <a:lumMod val="75000"/>
                </a:schemeClr>
              </a:solidFill>
            </a:endParaRPr>
          </a:p>
        </p:txBody>
      </p:sp>
    </p:spTree>
    <p:extLst>
      <p:ext uri="{BB962C8B-B14F-4D97-AF65-F5344CB8AC3E}">
        <p14:creationId xmlns:p14="http://schemas.microsoft.com/office/powerpoint/2010/main" val="144375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76B0B-F192-1D45-97EE-BCE58FF6C02F}"/>
              </a:ext>
            </a:extLst>
          </p:cNvPr>
          <p:cNvSpPr>
            <a:spLocks noGrp="1"/>
          </p:cNvSpPr>
          <p:nvPr>
            <p:ph type="title"/>
          </p:nvPr>
        </p:nvSpPr>
        <p:spPr>
          <a:xfrm>
            <a:off x="670256" y="300300"/>
            <a:ext cx="8039101" cy="561600"/>
          </a:xfrm>
        </p:spPr>
        <p:txBody>
          <a:bodyPr/>
          <a:lstStyle/>
          <a:p>
            <a:r>
              <a:rPr lang="en-US" sz="3200" b="1" dirty="0" smtClean="0"/>
              <a:t>The CPT’s Approach to Gender Going Forward?</a:t>
            </a:r>
            <a:endParaRPr lang="en-US" sz="3200" b="1" dirty="0"/>
          </a:p>
        </p:txBody>
      </p:sp>
      <p:sp>
        <p:nvSpPr>
          <p:cNvPr id="5" name="TextBox 4">
            <a:extLst>
              <a:ext uri="{FF2B5EF4-FFF2-40B4-BE49-F238E27FC236}">
                <a16:creationId xmlns:a16="http://schemas.microsoft.com/office/drawing/2014/main" id="{A0A6DCF8-C223-F744-9040-F68657316827}"/>
              </a:ext>
            </a:extLst>
          </p:cNvPr>
          <p:cNvSpPr txBox="1"/>
          <p:nvPr/>
        </p:nvSpPr>
        <p:spPr>
          <a:xfrm>
            <a:off x="5056094" y="1038427"/>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E89E4C43-EDBB-BA4D-B01A-61595D9867CE}"/>
              </a:ext>
            </a:extLst>
          </p:cNvPr>
          <p:cNvSpPr txBox="1"/>
          <p:nvPr/>
        </p:nvSpPr>
        <p:spPr>
          <a:xfrm>
            <a:off x="277090" y="5031470"/>
            <a:ext cx="8585757" cy="1246495"/>
          </a:xfrm>
          <a:prstGeom prst="rect">
            <a:avLst/>
          </a:prstGeom>
          <a:noFill/>
        </p:spPr>
        <p:txBody>
          <a:bodyPr wrap="square" rtlCol="0">
            <a:spAutoFit/>
          </a:bodyPr>
          <a:lstStyle/>
          <a:p>
            <a:r>
              <a:rPr lang="en-ZA" sz="2500" i="1" dirty="0">
                <a:solidFill>
                  <a:schemeClr val="accent6">
                    <a:lumMod val="75000"/>
                  </a:schemeClr>
                </a:solidFill>
              </a:rPr>
              <a:t>Greater efforts are therefore needed in order to ensure a gender-sensitive monitoring of prisons, attuned to the potential compounding of problems women face in prison.          </a:t>
            </a:r>
            <a:r>
              <a:rPr lang="en-US" i="1" dirty="0">
                <a:solidFill>
                  <a:schemeClr val="accent2"/>
                </a:solidFill>
              </a:rPr>
              <a:t>- CPT Factsheet</a:t>
            </a:r>
            <a:r>
              <a:rPr lang="en-ZA" i="1" dirty="0">
                <a:solidFill>
                  <a:schemeClr val="accent6">
                    <a:lumMod val="75000"/>
                  </a:schemeClr>
                </a:solidFill>
              </a:rPr>
              <a:t>                                                </a:t>
            </a:r>
            <a:endParaRPr lang="en-US" i="1" dirty="0">
              <a:solidFill>
                <a:schemeClr val="accent2"/>
              </a:solidFill>
            </a:endParaRPr>
          </a:p>
        </p:txBody>
      </p:sp>
      <p:sp>
        <p:nvSpPr>
          <p:cNvPr id="7" name="Block Arc 6"/>
          <p:cNvSpPr/>
          <p:nvPr/>
        </p:nvSpPr>
        <p:spPr>
          <a:xfrm>
            <a:off x="2269556" y="861900"/>
            <a:ext cx="3411964" cy="3866320"/>
          </a:xfrm>
          <a:prstGeom prst="blockArc">
            <a:avLst>
              <a:gd name="adj1" fmla="val 17297570"/>
              <a:gd name="adj2" fmla="val 5088054"/>
              <a:gd name="adj3" fmla="val 5240"/>
            </a:avLst>
          </a:prstGeom>
        </p:spPr>
        <p:style>
          <a:lnRef idx="3">
            <a:schemeClr val="accent3">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grpSp>
        <p:nvGrpSpPr>
          <p:cNvPr id="9" name="Group 8"/>
          <p:cNvGrpSpPr/>
          <p:nvPr/>
        </p:nvGrpSpPr>
        <p:grpSpPr>
          <a:xfrm>
            <a:off x="1926232" y="1768425"/>
            <a:ext cx="2344366" cy="2227634"/>
            <a:chOff x="1462807" y="1238417"/>
            <a:chExt cx="1939548" cy="1939375"/>
          </a:xfrm>
        </p:grpSpPr>
        <p:sp>
          <p:nvSpPr>
            <p:cNvPr id="10" name="Oval 9"/>
            <p:cNvSpPr/>
            <p:nvPr/>
          </p:nvSpPr>
          <p:spPr>
            <a:xfrm>
              <a:off x="1462807" y="1238417"/>
              <a:ext cx="1939548" cy="1939375"/>
            </a:xfrm>
            <a:prstGeom prst="ellipse">
              <a:avLst/>
            </a:prstGeom>
          </p:spPr>
          <p:style>
            <a:lnRef idx="3">
              <a:schemeClr val="accent3">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11" name="Oval 4"/>
            <p:cNvSpPr txBox="1"/>
            <p:nvPr/>
          </p:nvSpPr>
          <p:spPr>
            <a:xfrm>
              <a:off x="1746847" y="1522432"/>
              <a:ext cx="1371468" cy="137134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2000" b="1" dirty="0" smtClean="0">
                  <a:solidFill>
                    <a:schemeClr val="accent2">
                      <a:lumMod val="75000"/>
                    </a:schemeClr>
                  </a:solidFill>
                </a:rPr>
                <a:t>Engendering Prison CPT Oversight</a:t>
              </a:r>
              <a:endParaRPr lang="en-US" sz="2000" b="1" kern="1200" dirty="0">
                <a:solidFill>
                  <a:schemeClr val="accent2">
                    <a:lumMod val="75000"/>
                  </a:schemeClr>
                </a:solidFill>
              </a:endParaRPr>
            </a:p>
          </p:txBody>
        </p:sp>
      </p:grpSp>
      <p:grpSp>
        <p:nvGrpSpPr>
          <p:cNvPr id="13" name="Group 12"/>
          <p:cNvGrpSpPr/>
          <p:nvPr/>
        </p:nvGrpSpPr>
        <p:grpSpPr>
          <a:xfrm>
            <a:off x="5129355" y="2411645"/>
            <a:ext cx="1145560" cy="1098662"/>
            <a:chOff x="1462807" y="1238417"/>
            <a:chExt cx="1939548" cy="1939375"/>
          </a:xfrm>
        </p:grpSpPr>
        <p:sp>
          <p:nvSpPr>
            <p:cNvPr id="14" name="Oval 13"/>
            <p:cNvSpPr/>
            <p:nvPr/>
          </p:nvSpPr>
          <p:spPr>
            <a:xfrm>
              <a:off x="1462807" y="1238417"/>
              <a:ext cx="1939548" cy="1939375"/>
            </a:xfrm>
            <a:prstGeom prst="ellipse">
              <a:avLst/>
            </a:prstGeom>
          </p:spPr>
          <p:style>
            <a:lnRef idx="3">
              <a:schemeClr val="accent3">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15" name="Oval 4"/>
            <p:cNvSpPr txBox="1"/>
            <p:nvPr/>
          </p:nvSpPr>
          <p:spPr>
            <a:xfrm>
              <a:off x="1746847" y="1522432"/>
              <a:ext cx="1371468" cy="137134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b="1" kern="1200" dirty="0"/>
            </a:p>
          </p:txBody>
        </p:sp>
      </p:grpSp>
      <p:sp>
        <p:nvSpPr>
          <p:cNvPr id="4" name="Rectangle 3"/>
          <p:cNvSpPr/>
          <p:nvPr/>
        </p:nvSpPr>
        <p:spPr>
          <a:xfrm>
            <a:off x="6013276" y="1345715"/>
            <a:ext cx="1448217" cy="369332"/>
          </a:xfrm>
          <a:prstGeom prst="rect">
            <a:avLst/>
          </a:prstGeom>
        </p:spPr>
        <p:txBody>
          <a:bodyPr wrap="none">
            <a:spAutoFit/>
          </a:bodyPr>
          <a:lstStyle/>
          <a:p>
            <a:pPr lvl="0"/>
            <a:r>
              <a:rPr lang="en-US" dirty="0"/>
              <a:t>Methodology</a:t>
            </a:r>
          </a:p>
        </p:txBody>
      </p:sp>
      <p:grpSp>
        <p:nvGrpSpPr>
          <p:cNvPr id="20" name="Group 19"/>
          <p:cNvGrpSpPr/>
          <p:nvPr/>
        </p:nvGrpSpPr>
        <p:grpSpPr>
          <a:xfrm>
            <a:off x="4724338" y="1105669"/>
            <a:ext cx="1145560" cy="1098662"/>
            <a:chOff x="1462807" y="1238417"/>
            <a:chExt cx="1939548" cy="1939375"/>
          </a:xfrm>
        </p:grpSpPr>
        <p:sp>
          <p:nvSpPr>
            <p:cNvPr id="21" name="Oval 20"/>
            <p:cNvSpPr/>
            <p:nvPr/>
          </p:nvSpPr>
          <p:spPr>
            <a:xfrm>
              <a:off x="1462807" y="1238417"/>
              <a:ext cx="1939548" cy="1939375"/>
            </a:xfrm>
            <a:prstGeom prst="ellipse">
              <a:avLst/>
            </a:prstGeom>
          </p:spPr>
          <p:style>
            <a:lnRef idx="3">
              <a:schemeClr val="accent3">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22" name="Oval 4"/>
            <p:cNvSpPr txBox="1"/>
            <p:nvPr/>
          </p:nvSpPr>
          <p:spPr>
            <a:xfrm>
              <a:off x="1746847" y="1522432"/>
              <a:ext cx="1371468" cy="1371345"/>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b="1" kern="1200" dirty="0"/>
            </a:p>
          </p:txBody>
        </p:sp>
      </p:grpSp>
      <p:sp>
        <p:nvSpPr>
          <p:cNvPr id="16" name="Rectangle 15"/>
          <p:cNvSpPr/>
          <p:nvPr/>
        </p:nvSpPr>
        <p:spPr>
          <a:xfrm>
            <a:off x="6339504" y="2745388"/>
            <a:ext cx="1295291" cy="369332"/>
          </a:xfrm>
          <a:prstGeom prst="rect">
            <a:avLst/>
          </a:prstGeom>
        </p:spPr>
        <p:txBody>
          <a:bodyPr wrap="none">
            <a:spAutoFit/>
          </a:bodyPr>
          <a:lstStyle/>
          <a:p>
            <a:pPr lvl="0"/>
            <a:r>
              <a:rPr lang="en-US" dirty="0" smtClean="0"/>
              <a:t>Consistency</a:t>
            </a:r>
            <a:endParaRPr lang="en-US" dirty="0"/>
          </a:p>
        </p:txBody>
      </p:sp>
      <p:sp>
        <p:nvSpPr>
          <p:cNvPr id="25" name="Oval 24"/>
          <p:cNvSpPr/>
          <p:nvPr/>
        </p:nvSpPr>
        <p:spPr>
          <a:xfrm>
            <a:off x="4483315" y="3630212"/>
            <a:ext cx="1145561" cy="1098662"/>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3">
            <a:schemeClr val="accent3">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30" name="Rectangle 29"/>
          <p:cNvSpPr/>
          <p:nvPr/>
        </p:nvSpPr>
        <p:spPr>
          <a:xfrm>
            <a:off x="5706254" y="3918087"/>
            <a:ext cx="1619611" cy="923330"/>
          </a:xfrm>
          <a:prstGeom prst="rect">
            <a:avLst/>
          </a:prstGeom>
        </p:spPr>
        <p:txBody>
          <a:bodyPr wrap="none">
            <a:spAutoFit/>
          </a:bodyPr>
          <a:lstStyle/>
          <a:p>
            <a:pPr lvl="0"/>
            <a:r>
              <a:rPr lang="en-US" dirty="0" smtClean="0"/>
              <a:t>Advance and </a:t>
            </a:r>
            <a:br>
              <a:rPr lang="en-US" dirty="0" smtClean="0"/>
            </a:br>
            <a:r>
              <a:rPr lang="en-US" dirty="0" smtClean="0"/>
              <a:t>institutionalize </a:t>
            </a:r>
            <a:br>
              <a:rPr lang="en-US" dirty="0" smtClean="0"/>
            </a:br>
            <a:r>
              <a:rPr lang="en-US" dirty="0" smtClean="0"/>
              <a:t>standards</a:t>
            </a:r>
            <a:endParaRPr lang="en-US" dirty="0"/>
          </a:p>
        </p:txBody>
      </p:sp>
    </p:spTree>
    <p:extLst>
      <p:ext uri="{BB962C8B-B14F-4D97-AF65-F5344CB8AC3E}">
        <p14:creationId xmlns:p14="http://schemas.microsoft.com/office/powerpoint/2010/main" val="41714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08791" y="5072848"/>
            <a:ext cx="3970973" cy="554850"/>
          </a:xfrm>
        </p:spPr>
        <p:txBody>
          <a:bodyPr/>
          <a:lstStyle/>
          <a:p>
            <a:pPr algn="r"/>
            <a:r>
              <a:rPr lang="en-GB" sz="2800" dirty="0"/>
              <a:t/>
            </a:r>
            <a:br>
              <a:rPr lang="en-GB" sz="2800" dirty="0"/>
            </a:br>
            <a:r>
              <a:rPr lang="en-GB" sz="2800" dirty="0"/>
              <a:t/>
            </a:r>
            <a:br>
              <a:rPr lang="en-GB" sz="2800" dirty="0"/>
            </a:br>
            <a:r>
              <a:rPr lang="en-GB" sz="2800" dirty="0"/>
              <a:t/>
            </a:r>
            <a:br>
              <a:rPr lang="en-GB" sz="2800" dirty="0"/>
            </a:br>
            <a:r>
              <a:rPr lang="en-GB" sz="2800" dirty="0"/>
              <a:t>  </a:t>
            </a:r>
            <a:r>
              <a:rPr lang="en-GB" sz="2800" dirty="0" err="1"/>
              <a:t>ciara.oconnell@tcd.ie</a:t>
            </a:r>
            <a:endParaRPr lang="en-GB" sz="2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0335" y="4832771"/>
            <a:ext cx="923330" cy="923330"/>
          </a:xfrm>
          <a:prstGeom prst="rect">
            <a:avLst/>
          </a:prstGeom>
        </p:spPr>
      </p:pic>
      <p:sp>
        <p:nvSpPr>
          <p:cNvPr id="4" name="Rectangle 3"/>
          <p:cNvSpPr/>
          <p:nvPr/>
        </p:nvSpPr>
        <p:spPr>
          <a:xfrm>
            <a:off x="1953489" y="1828908"/>
            <a:ext cx="6535883" cy="923330"/>
          </a:xfrm>
          <a:prstGeom prst="rect">
            <a:avLst/>
          </a:prstGeom>
        </p:spPr>
        <p:txBody>
          <a:bodyPr wrap="square">
            <a:spAutoFit/>
          </a:bodyPr>
          <a:lstStyle/>
          <a:p>
            <a:r>
              <a:rPr lang="en-IE" dirty="0">
                <a:solidFill>
                  <a:schemeClr val="bg1"/>
                </a:solidFill>
                <a:latin typeface="Californian FB" panose="0207040306080B030204" pitchFamily="18" charset="0"/>
              </a:rPr>
              <a:t>This project has received funding from the European Research Council (ERC) under the European Union’s Horizon 2020 research and innovation programme (grant agreement No [679362]).</a:t>
            </a:r>
            <a:endParaRPr lang="en-IE" i="0" dirty="0">
              <a:solidFill>
                <a:schemeClr val="bg1"/>
              </a:solidFill>
              <a:effectLst/>
              <a:latin typeface="Californian FB" panose="0207040306080B030204" pitchFamily="18" charset="0"/>
            </a:endParaRPr>
          </a:p>
        </p:txBody>
      </p:sp>
      <p:pic>
        <p:nvPicPr>
          <p:cNvPr id="7" name="Picture 2" descr="Image result for eu erc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490" b="11794"/>
          <a:stretch/>
        </p:blipFill>
        <p:spPr bwMode="auto">
          <a:xfrm>
            <a:off x="6294278" y="666739"/>
            <a:ext cx="2035335" cy="101830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A3E59D6-2AC4-EC41-A975-2EE04EEB5D11}"/>
              </a:ext>
            </a:extLst>
          </p:cNvPr>
          <p:cNvSpPr/>
          <p:nvPr/>
        </p:nvSpPr>
        <p:spPr>
          <a:xfrm>
            <a:off x="1600200" y="3797553"/>
            <a:ext cx="3433465" cy="784830"/>
          </a:xfrm>
          <a:prstGeom prst="rect">
            <a:avLst/>
          </a:prstGeom>
        </p:spPr>
        <p:txBody>
          <a:bodyPr wrap="square">
            <a:spAutoFit/>
          </a:bodyPr>
          <a:lstStyle/>
          <a:p>
            <a:r>
              <a:rPr lang="en-GB" sz="4500" b="1" dirty="0">
                <a:solidFill>
                  <a:srgbClr val="0070C0"/>
                </a:solidFill>
              </a:rPr>
              <a:t>Thank You</a:t>
            </a:r>
            <a:endParaRPr lang="en-US" sz="4500" b="1" dirty="0">
              <a:solidFill>
                <a:srgbClr val="0070C0"/>
              </a:solidFill>
            </a:endParaRPr>
          </a:p>
        </p:txBody>
      </p:sp>
    </p:spTree>
    <p:extLst>
      <p:ext uri="{BB962C8B-B14F-4D97-AF65-F5344CB8AC3E}">
        <p14:creationId xmlns:p14="http://schemas.microsoft.com/office/powerpoint/2010/main" val="173462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Trinity_PPT_Calibri_Option2">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7BF64EEB4B2F40BD1632AB9F0538D0" ma:contentTypeVersion="7" ma:contentTypeDescription="Create a new document." ma:contentTypeScope="" ma:versionID="3a0ed782515e9e60e39dba8c3aaa8741">
  <xsd:schema xmlns:xsd="http://www.w3.org/2001/XMLSchema" xmlns:xs="http://www.w3.org/2001/XMLSchema" xmlns:p="http://schemas.microsoft.com/office/2006/metadata/properties" xmlns:ns3="2c930a07-50d7-448b-a716-cad46133b2df" targetNamespace="http://schemas.microsoft.com/office/2006/metadata/properties" ma:root="true" ma:fieldsID="6aafb5808e8eda097cd93e2ca46f8f67" ns3:_="">
    <xsd:import namespace="2c930a07-50d7-448b-a716-cad46133b2d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30a07-50d7-448b-a716-cad46133b2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98D61B-8ECC-4F64-910A-02D1AA139DD0}">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2c930a07-50d7-448b-a716-cad46133b2df"/>
    <ds:schemaRef ds:uri="http://purl.org/dc/term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F27E7E24-85F7-4369-8C2F-A1578D0583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930a07-50d7-448b-a716-cad46133b2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DF430F-CF6B-4E73-B21D-A44CC9C253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Trinity_PPT_Calibri_Option2</Template>
  <TotalTime>4807</TotalTime>
  <Words>1872</Words>
  <Application>Microsoft Office PowerPoint</Application>
  <PresentationFormat>On-screen Show (4:3)</PresentationFormat>
  <Paragraphs>162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Californian FB</vt:lpstr>
      <vt:lpstr>Minion Pro</vt:lpstr>
      <vt:lpstr>Wingdings</vt:lpstr>
      <vt:lpstr>Trinity_PPT_Calibri_Option2</vt:lpstr>
      <vt:lpstr>The European Committee for the Prevention of Torture and the Gendered Experience of Imprisonment </vt:lpstr>
      <vt:lpstr>Prison Oversight: The CPT</vt:lpstr>
      <vt:lpstr>Women &amp; Transgender People in Prison</vt:lpstr>
      <vt:lpstr>Women &amp; Transgender People in Prison</vt:lpstr>
      <vt:lpstr>CPT 2018 ‘Women in Prison’ Factsheet</vt:lpstr>
      <vt:lpstr>Research Questions &amp; Methodology</vt:lpstr>
      <vt:lpstr>Gender Composition of CPT Delegations</vt:lpstr>
      <vt:lpstr>CPT Delegation Composition and Gender Observations</vt:lpstr>
      <vt:lpstr>How CPT Reports Consider Gender</vt:lpstr>
      <vt:lpstr>Gender Recommendations</vt:lpstr>
      <vt:lpstr>Thematic Area: Mothers in Prison</vt:lpstr>
      <vt:lpstr>Thematic Area: Transgender Prisoners</vt:lpstr>
      <vt:lpstr>The CPT’s Approach to Gender Going Forward?</vt:lpstr>
      <vt:lpstr>     ciara.oconnell@tcd.ie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Regular 36pt</dc:title>
  <dc:creator>Administrator</dc:creator>
  <cp:lastModifiedBy>Ciara O'Connell</cp:lastModifiedBy>
  <cp:revision>246</cp:revision>
  <cp:lastPrinted>2019-11-04T15:04:44Z</cp:lastPrinted>
  <dcterms:created xsi:type="dcterms:W3CDTF">2015-04-21T16:55:50Z</dcterms:created>
  <dcterms:modified xsi:type="dcterms:W3CDTF">2019-11-04T15:13:01Z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0x0101000A7BF64EEB4B2F40BD1632AB9F0538D0</vt:lpwstr>
  </property>
</Properties>
</file>