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64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C3"/>
    <a:srgbClr val="21B2C9"/>
    <a:srgbClr val="FF671F"/>
    <a:srgbClr val="BF0826"/>
    <a:srgbClr val="CC0066"/>
    <a:srgbClr val="1B488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61" autoAdjust="0"/>
    <p:restoredTop sz="93775" autoAdjust="0"/>
  </p:normalViewPr>
  <p:slideViewPr>
    <p:cSldViewPr snapToGrid="0">
      <p:cViewPr>
        <p:scale>
          <a:sx n="65" d="100"/>
          <a:sy n="65" d="100"/>
        </p:scale>
        <p:origin x="100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e\Desktop\trinity\dissertation\thesis\charting%20datat\Charting%20data%20funzion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e\Desktop\trinity\dissertation\thesis\charting%20datat\Charting%20data%20funzion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Denise\Desktop\trinity\dissertation\thesis\charting%20datat\Charting%20data%20funziona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e\Desktop\trinity\dissertation\thesis\charting%20datat\Charting%20data%20funzion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b="1" dirty="0">
                <a:solidFill>
                  <a:srgbClr val="0079C3"/>
                </a:solidFill>
              </a:rPr>
              <a:t>Assessment methods </a:t>
            </a:r>
          </a:p>
        </c:rich>
      </c:tx>
      <c:layout>
        <c:manualLayout>
          <c:xMode val="edge"/>
          <c:yMode val="edge"/>
          <c:x val="0.19721996892851576"/>
          <c:y val="5.69866908836123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55361887408624089"/>
          <c:y val="0.23868787322219576"/>
          <c:w val="0.40843249951578975"/>
          <c:h val="0.65561780368866529"/>
        </c:manualLayout>
      </c:layout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671F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8E-4968-85F9-A931F5389121}"/>
              </c:ext>
            </c:extLst>
          </c:dPt>
          <c:dPt>
            <c:idx val="1"/>
            <c:bubble3D val="0"/>
            <c:spPr>
              <a:solidFill>
                <a:srgbClr val="21B2C9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8E-4968-85F9-A931F5389121}"/>
              </c:ext>
            </c:extLst>
          </c:dPt>
          <c:dPt>
            <c:idx val="2"/>
            <c:bubble3D val="0"/>
            <c:spPr>
              <a:solidFill>
                <a:srgbClr val="00A8A9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8E-4968-85F9-A931F5389121}"/>
              </c:ext>
            </c:extLst>
          </c:dPt>
          <c:dLbls>
            <c:dLbl>
              <c:idx val="1"/>
              <c:layout>
                <c:manualLayout>
                  <c:x val="-6.5670074727740405E-2"/>
                  <c:y val="-0.1760562410643183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8E-4968-85F9-A931F53891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'OUTCOME '!$I$1:$K$1</c:f>
              <c:strCache>
                <c:ptCount val="3"/>
                <c:pt idx="0">
                  <c:v>Validated tool</c:v>
                </c:pt>
                <c:pt idx="1">
                  <c:v>Unstandardized methods </c:v>
                </c:pt>
                <c:pt idx="2">
                  <c:v>Not reported </c:v>
                </c:pt>
              </c:strCache>
            </c:strRef>
          </c:cat>
          <c:val>
            <c:numRef>
              <c:f>'OUTCOME '!$I$2:$K$2</c:f>
              <c:numCache>
                <c:formatCode>General</c:formatCode>
                <c:ptCount val="3"/>
                <c:pt idx="0">
                  <c:v>1</c:v>
                </c:pt>
                <c:pt idx="1">
                  <c:v>10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8E-4968-85F9-A931F538912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755875934473604E-2"/>
          <c:y val="0.34447345317002204"/>
          <c:w val="0.5132474972012514"/>
          <c:h val="0.51452169343359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b="1" dirty="0">
                <a:solidFill>
                  <a:srgbClr val="0079C3"/>
                </a:solidFill>
              </a:rPr>
              <a:t>Significant milestones </a:t>
            </a:r>
          </a:p>
        </c:rich>
      </c:tx>
      <c:layout>
        <c:manualLayout>
          <c:xMode val="edge"/>
          <c:yMode val="edge"/>
          <c:x val="0.30501786872201209"/>
          <c:y val="4.1652494755259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8743876144624793E-2"/>
          <c:y val="0.20755006004677726"/>
          <c:w val="0.9005696573140558"/>
          <c:h val="0.4211705732667297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E73B9"/>
            </a:solidFill>
            <a:ln>
              <a:noFill/>
            </a:ln>
            <a:effectLst/>
          </c:spPr>
          <c:invertIfNegative val="0"/>
          <c:cat>
            <c:strRef>
              <c:f>Sheet2!$AT$1:$AW$1</c:f>
              <c:strCache>
                <c:ptCount val="4"/>
                <c:pt idx="0">
                  <c:v>Start enteral feeding or first enteral feeding</c:v>
                </c:pt>
                <c:pt idx="1">
                  <c:v>Complete enteral feeding or full gavage</c:v>
                </c:pt>
                <c:pt idx="2">
                  <c:v>Day of first feed or oral feeding started</c:v>
                </c:pt>
                <c:pt idx="3">
                  <c:v>Oral feeding completed</c:v>
                </c:pt>
              </c:strCache>
            </c:strRef>
          </c:cat>
          <c:val>
            <c:numRef>
              <c:f>Sheet2!$AT$2:$AW$2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9-4933-87B2-FF6228CA5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13793984"/>
        <c:axId val="513790704"/>
      </c:barChart>
      <c:catAx>
        <c:axId val="51379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3790704"/>
        <c:crosses val="autoZero"/>
        <c:auto val="1"/>
        <c:lblAlgn val="ctr"/>
        <c:lblOffset val="100"/>
        <c:noMultiLvlLbl val="0"/>
      </c:catAx>
      <c:valAx>
        <c:axId val="5137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379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218329375655173E-2"/>
          <c:y val="0.16432954310876158"/>
          <c:w val="0.97511531576113064"/>
          <c:h val="0.352961755276527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0079C3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671F"/>
              </a:solidFill>
              <a:ln>
                <a:solidFill>
                  <a:srgbClr val="0079C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61-4482-981D-192CE87D4C56}"/>
              </c:ext>
            </c:extLst>
          </c:dPt>
          <c:dPt>
            <c:idx val="5"/>
            <c:invertIfNegative val="0"/>
            <c:bubble3D val="0"/>
            <c:spPr>
              <a:solidFill>
                <a:srgbClr val="FF671F"/>
              </a:solidFill>
              <a:ln>
                <a:solidFill>
                  <a:srgbClr val="0079C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61-4482-981D-192CE87D4C56}"/>
              </c:ext>
            </c:extLst>
          </c:dPt>
          <c:dPt>
            <c:idx val="7"/>
            <c:invertIfNegative val="0"/>
            <c:bubble3D val="0"/>
            <c:spPr>
              <a:solidFill>
                <a:srgbClr val="FF671F"/>
              </a:solidFill>
              <a:ln>
                <a:solidFill>
                  <a:srgbClr val="0079C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361-4482-981D-192CE87D4C56}"/>
              </c:ext>
            </c:extLst>
          </c:dPt>
          <c:dPt>
            <c:idx val="16"/>
            <c:invertIfNegative val="0"/>
            <c:bubble3D val="0"/>
            <c:spPr>
              <a:solidFill>
                <a:srgbClr val="FF671F"/>
              </a:solidFill>
              <a:ln>
                <a:solidFill>
                  <a:srgbClr val="0079C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361-4482-981D-192CE87D4C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Sheet2!$Z$1:$AP$1</c:f>
              <c:strCache>
                <c:ptCount val="17"/>
                <c:pt idx="0">
                  <c:v>Intravenous solution</c:v>
                </c:pt>
                <c:pt idx="1">
                  <c:v>Minimal enteral feeding</c:v>
                </c:pt>
                <c:pt idx="2">
                  <c:v>Start enteral feeding or first enteral feeding</c:v>
                </c:pt>
                <c:pt idx="3">
                  <c:v>Intermittent enteral feeding</c:v>
                </c:pt>
                <c:pt idx="4">
                  <c:v>Duration of enteral feeding</c:v>
                </c:pt>
                <c:pt idx="5">
                  <c:v>Complete enteral feeding or full gavage</c:v>
                </c:pt>
                <c:pt idx="6">
                  <c:v>Non-nutritive breastfeeding</c:v>
                </c:pt>
                <c:pt idx="7">
                  <c:v>Day of first feed or oral feeding started</c:v>
                </c:pt>
                <c:pt idx="8">
                  <c:v>First successful oral feeding</c:v>
                </c:pt>
                <c:pt idx="9">
                  <c:v>Commence suckle-feeds</c:v>
                </c:pt>
                <c:pt idx="10">
                  <c:v>Oral trials</c:v>
                </c:pt>
                <c:pt idx="11">
                  <c:v>Demand feeding, 50%, four successful oral feeding</c:v>
                </c:pt>
                <c:pt idx="12">
                  <c:v>Transition from non-oral to oral feeding</c:v>
                </c:pt>
                <c:pt idx="13">
                  <c:v>First successful oral feeding to full oral feeding</c:v>
                </c:pt>
                <c:pt idx="14">
                  <c:v>Days of full oral feeding</c:v>
                </c:pt>
                <c:pt idx="15">
                  <c:v>Attainment of exclusive suckle-feeding</c:v>
                </c:pt>
                <c:pt idx="16">
                  <c:v>Oral feeding completed</c:v>
                </c:pt>
              </c:strCache>
            </c:strRef>
          </c:cat>
          <c:val>
            <c:numRef>
              <c:f>Sheet2!$Z$2:$AP$2</c:f>
              <c:numCache>
                <c:formatCode>General</c:formatCode>
                <c:ptCount val="17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6</c:v>
                </c:pt>
                <c:pt idx="6">
                  <c:v>2</c:v>
                </c:pt>
                <c:pt idx="7">
                  <c:v>10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61-4482-981D-192CE87D4C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8145144"/>
        <c:axId val="428145472"/>
      </c:barChart>
      <c:catAx>
        <c:axId val="42814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28145472"/>
        <c:crosses val="autoZero"/>
        <c:auto val="0"/>
        <c:lblAlgn val="ctr"/>
        <c:lblOffset val="100"/>
        <c:noMultiLvlLbl val="0"/>
      </c:catAx>
      <c:valAx>
        <c:axId val="428145472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8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n. of sources </a:t>
                </a:r>
              </a:p>
            </c:rich>
          </c:tx>
          <c:layout>
            <c:manualLayout>
              <c:xMode val="edge"/>
              <c:yMode val="edge"/>
              <c:x val="2.9078156587047932E-2"/>
              <c:y val="0.200436894895267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428145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[Charting data funziona.xlsx]Sheet8!PivotTable23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CCAT Tool: total score </a:t>
            </a:r>
          </a:p>
        </c:rich>
      </c:tx>
      <c:layout>
        <c:manualLayout>
          <c:xMode val="edge"/>
          <c:yMode val="edge"/>
          <c:x val="0.37398530724339168"/>
          <c:y val="4.95963946935762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Sheet8!$C$3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79C3"/>
            </a:solidFill>
            <a:ln>
              <a:noFill/>
            </a:ln>
            <a:effectLst/>
          </c:spPr>
          <c:invertIfNegative val="0"/>
          <c:cat>
            <c:multiLvlStrRef>
              <c:f>Sheet8!$A$4:$B$7</c:f>
              <c:multiLvlStrCache>
                <c:ptCount val="4"/>
                <c:lvl>
                  <c:pt idx="0">
                    <c:v>75%-100%</c:v>
                  </c:pt>
                  <c:pt idx="1">
                    <c:v>50%-75%</c:v>
                  </c:pt>
                  <c:pt idx="2">
                    <c:v>25%-50%</c:v>
                  </c:pt>
                  <c:pt idx="3">
                    <c:v>N.A.</c:v>
                  </c:pt>
                </c:lvl>
                <c:lvl>
                  <c:pt idx="0">
                    <c:v>High quality </c:v>
                  </c:pt>
                  <c:pt idx="1">
                    <c:v>Medium quality </c:v>
                  </c:pt>
                  <c:pt idx="2">
                    <c:v>Medium-low quality </c:v>
                  </c:pt>
                  <c:pt idx="3">
                    <c:v>Unclassifiable</c:v>
                  </c:pt>
                </c:lvl>
              </c:multiLvlStrCache>
            </c:multiLvlStrRef>
          </c:cat>
          <c:val>
            <c:numRef>
              <c:f>Sheet8!$C$4:$C$7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27-4B20-BE20-10A306696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2350152"/>
        <c:axId val="622346544"/>
      </c:barChart>
      <c:catAx>
        <c:axId val="62235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2346544"/>
        <c:crosses val="autoZero"/>
        <c:auto val="1"/>
        <c:lblAlgn val="ctr"/>
        <c:lblOffset val="100"/>
        <c:noMultiLvlLbl val="0"/>
      </c:catAx>
      <c:valAx>
        <c:axId val="62234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35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0.28825</cdr:x>
      <cdr:y>0.72549</cdr:y>
    </cdr:from>
    <cdr:to>
      <cdr:x>0.37661</cdr:x>
      <cdr:y>0.88797</cdr:y>
    </cdr:to>
    <cdr:sp macro="" textlink="">
      <cdr:nvSpPr>
        <cdr:cNvPr id="2" name="Arrow: Right 1">
          <a:extLst xmlns:a="http://schemas.openxmlformats.org/drawingml/2006/main">
            <a:ext uri="{FF2B5EF4-FFF2-40B4-BE49-F238E27FC236}">
              <a16:creationId xmlns:a16="http://schemas.microsoft.com/office/drawing/2014/main" id="{FD462952-0993-4E61-8F48-981C9CF53918}"/>
            </a:ext>
          </a:extLst>
        </cdr:cNvPr>
        <cdr:cNvSpPr/>
      </cdr:nvSpPr>
      <cdr:spPr>
        <a:xfrm xmlns:a="http://schemas.openxmlformats.org/drawingml/2006/main">
          <a:off x="3620572" y="1915614"/>
          <a:ext cx="1109848" cy="429021"/>
        </a:xfrm>
        <a:prstGeom xmlns:a="http://schemas.openxmlformats.org/drawingml/2006/main" prst="rightArrow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l-PL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800" b="1" dirty="0">
              <a:solidFill>
                <a:srgbClr val="FF671F"/>
              </a:solidFill>
              <a:latin typeface="Arial" panose="020B0604020202020204" pitchFamily="34" charset="0"/>
              <a:cs typeface="Arial" panose="020B0604020202020204" pitchFamily="34" charset="0"/>
            </a:rPr>
            <a:t>Non oral period </a:t>
          </a:r>
        </a:p>
      </cdr:txBody>
    </cdr:sp>
  </cdr:relSizeAnchor>
  <cdr:relSizeAnchor xmlns:cdr="http://schemas.openxmlformats.org/drawingml/2006/chartDrawing">
    <cdr:from>
      <cdr:x>0.68414</cdr:x>
      <cdr:y>0.7475</cdr:y>
    </cdr:from>
    <cdr:to>
      <cdr:x>0.89135</cdr:x>
      <cdr:y>0.87241</cdr:y>
    </cdr:to>
    <cdr:sp macro="" textlink="">
      <cdr:nvSpPr>
        <cdr:cNvPr id="3" name="Arrow: Right 2">
          <a:extLst xmlns:a="http://schemas.openxmlformats.org/drawingml/2006/main">
            <a:ext uri="{FF2B5EF4-FFF2-40B4-BE49-F238E27FC236}">
              <a16:creationId xmlns:a16="http://schemas.microsoft.com/office/drawing/2014/main" id="{EEB6525B-1683-40A4-8FA0-1C74DC554D74}"/>
            </a:ext>
          </a:extLst>
        </cdr:cNvPr>
        <cdr:cNvSpPr/>
      </cdr:nvSpPr>
      <cdr:spPr>
        <a:xfrm xmlns:a="http://schemas.openxmlformats.org/drawingml/2006/main">
          <a:off x="8593132" y="1973748"/>
          <a:ext cx="2602667" cy="329819"/>
        </a:xfrm>
        <a:prstGeom xmlns:a="http://schemas.openxmlformats.org/drawingml/2006/main" prst="rightArrow">
          <a:avLst/>
        </a:prstGeom>
        <a:noFill xmlns:a="http://schemas.openxmlformats.org/drawingml/2006/main"/>
        <a:ln xmlns:a="http://schemas.openxmlformats.org/drawingml/2006/main" w="12700">
          <a:noFill/>
          <a:prstDash val="solid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l-P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800" b="1" dirty="0">
              <a:solidFill>
                <a:srgbClr val="FF671F"/>
              </a:solidFill>
              <a:latin typeface="Arial" panose="020B0604020202020204" pitchFamily="34" charset="0"/>
              <a:cs typeface="Arial" panose="020B0604020202020204" pitchFamily="34" charset="0"/>
            </a:rPr>
            <a:t>Transitional period </a:t>
          </a:r>
        </a:p>
      </cdr:txBody>
    </cdr:sp>
  </cdr:relSizeAnchor>
  <cdr:relSizeAnchor xmlns:cdr="http://schemas.openxmlformats.org/drawingml/2006/chartDrawing">
    <cdr:from>
      <cdr:x>0.88597</cdr:x>
      <cdr:y>0.73811</cdr:y>
    </cdr:from>
    <cdr:to>
      <cdr:x>1</cdr:x>
      <cdr:y>0.87964</cdr:y>
    </cdr:to>
    <cdr:sp macro="" textlink="">
      <cdr:nvSpPr>
        <cdr:cNvPr id="4" name="Arrow: Right 3">
          <a:extLst xmlns:a="http://schemas.openxmlformats.org/drawingml/2006/main">
            <a:ext uri="{FF2B5EF4-FFF2-40B4-BE49-F238E27FC236}">
              <a16:creationId xmlns:a16="http://schemas.microsoft.com/office/drawing/2014/main" id="{650253C0-3659-4D64-8F34-9F063FB2782A}"/>
            </a:ext>
          </a:extLst>
        </cdr:cNvPr>
        <cdr:cNvSpPr/>
      </cdr:nvSpPr>
      <cdr:spPr>
        <a:xfrm xmlns:a="http://schemas.openxmlformats.org/drawingml/2006/main">
          <a:off x="11128251" y="1948944"/>
          <a:ext cx="1432277" cy="373703"/>
        </a:xfrm>
        <a:prstGeom xmlns:a="http://schemas.openxmlformats.org/drawingml/2006/main" prst="rightArrow">
          <a:avLst/>
        </a:prstGeom>
        <a:noFill xmlns:a="http://schemas.openxmlformats.org/drawingml/2006/main"/>
        <a:ln xmlns:a="http://schemas.openxmlformats.org/drawingml/2006/main" w="12700">
          <a:noFill/>
          <a:prstDash val="solid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l-P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800" b="1" dirty="0">
              <a:solidFill>
                <a:srgbClr val="FF671F"/>
              </a:solidFill>
              <a:latin typeface="Arial" panose="020B0604020202020204" pitchFamily="34" charset="0"/>
              <a:cs typeface="Arial" panose="020B0604020202020204" pitchFamily="34" charset="0"/>
            </a:rPr>
            <a:t>Complete oral feeding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A55A6-666B-482F-9F02-1DD01E746A18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0D406-A2A7-45DC-921F-A53D5ECA71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591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sz="1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A0D406-A2A7-45DC-921F-A53D5ECA715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62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7" name="Prostokąt 6"/>
          <p:cNvSpPr/>
          <p:nvPr userDrawn="1"/>
        </p:nvSpPr>
        <p:spPr>
          <a:xfrm>
            <a:off x="0" y="6663848"/>
            <a:ext cx="12192000" cy="19415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19883" cy="111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9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362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357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104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3330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8198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297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887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317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341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53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29EA5-97A4-488A-AC81-AB7D0871A028}" type="datetimeFigureOut">
              <a:rPr lang="pl-PL" smtClean="0"/>
              <a:t>08.09.2020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B2BE-72C2-4D66-914E-9D49639B79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484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chart" Target="../charts/chart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3.xml"/><Relationship Id="rId7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0D3AE349-9CB6-4599-AC48-2B400633705E}"/>
              </a:ext>
            </a:extLst>
          </p:cNvPr>
          <p:cNvSpPr/>
          <p:nvPr/>
        </p:nvSpPr>
        <p:spPr>
          <a:xfrm flipV="1">
            <a:off x="191406" y="5997039"/>
            <a:ext cx="5558400" cy="798376"/>
          </a:xfrm>
          <a:prstGeom prst="rect">
            <a:avLst/>
          </a:prstGeom>
          <a:solidFill>
            <a:srgbClr val="21B2C9"/>
          </a:solidFill>
          <a:ln w="3175">
            <a:solidFill>
              <a:srgbClr val="0079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918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43" b="0" i="0" u="none" strike="noStrike" kern="1200" cap="none" spc="0" normalizeH="0" baseline="0" noProof="0" dirty="0">
              <a:ln>
                <a:noFill/>
              </a:ln>
              <a:solidFill>
                <a:srgbClr val="FF671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B3F169-34F9-41B7-9D36-712ABB41179B}"/>
              </a:ext>
            </a:extLst>
          </p:cNvPr>
          <p:cNvSpPr txBox="1"/>
          <p:nvPr/>
        </p:nvSpPr>
        <p:spPr>
          <a:xfrm>
            <a:off x="201580" y="1387447"/>
            <a:ext cx="5560045" cy="1733808"/>
          </a:xfrm>
          <a:prstGeom prst="rect">
            <a:avLst/>
          </a:prstGeom>
          <a:noFill/>
          <a:ln w="3175">
            <a:solidFill>
              <a:srgbClr val="FF671F"/>
            </a:solidFill>
          </a:ln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of the frequently adopted criteria for hospital discharge preterm infants is their ability to safely and effectively swallow milk orally </a:t>
            </a:r>
            <a:r>
              <a:rPr kumimoji="0" lang="en-IE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Prolonged hospitalization in this cohort is usually due to lack of proper development of the swallowing function </a:t>
            </a:r>
            <a:r>
              <a:rPr kumimoji="0" lang="en-IE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Controversial, poor and professional-oriented description in the literature about the swallowing trajectory for this cohort </a:t>
            </a:r>
            <a:r>
              <a:rPr kumimoji="0" lang="en-IE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IE" sz="1000" baseline="300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IE" sz="1000" b="1" dirty="0">
                <a:solidFill>
                  <a:srgbClr val="0079C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sz="1000" b="1" dirty="0">
                <a:solidFill>
                  <a:srgbClr val="0079C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Need for a systematic overview to help clinicians while evaluating and supporting preterm swallowing, aiming to an EBP approach </a:t>
            </a:r>
            <a:endParaRPr kumimoji="0" lang="en-IE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1777BAEA-F440-5645-84E6-7C0DAC480F72}"/>
              </a:ext>
            </a:extLst>
          </p:cNvPr>
          <p:cNvSpPr txBox="1">
            <a:spLocks/>
          </p:cNvSpPr>
          <p:nvPr/>
        </p:nvSpPr>
        <p:spPr>
          <a:xfrm>
            <a:off x="1493850" y="47439"/>
            <a:ext cx="9180999" cy="864528"/>
          </a:xfrm>
          <a:prstGeom prst="rect">
            <a:avLst/>
          </a:prstGeom>
          <a:solidFill>
            <a:srgbClr val="0079C3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MILESTONES IN THE TRANSITION FROM NON-ORAL FEEDING TO ORAL FEEDING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PRETERM INFANTS: A SCOPING REVIEW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Pighetti D.</a:t>
            </a: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Hirschwald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J.</a:t>
            </a: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Gilheaney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O.</a:t>
            </a: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endParaRPr kumimoji="0" lang="en-GB" alt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Department of Clinical Speech and Language Studies, Trinity College Dublin, Ireland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AED470C5-AADA-1C4B-B3A8-DBD490A1EB14}"/>
              </a:ext>
            </a:extLst>
          </p:cNvPr>
          <p:cNvSpPr txBox="1">
            <a:spLocks/>
          </p:cNvSpPr>
          <p:nvPr/>
        </p:nvSpPr>
        <p:spPr>
          <a:xfrm>
            <a:off x="201720" y="1039579"/>
            <a:ext cx="5563435" cy="252000"/>
          </a:xfrm>
          <a:prstGeom prst="rect">
            <a:avLst/>
          </a:prstGeom>
          <a:solidFill>
            <a:srgbClr val="21B2C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 indent="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rgbClr val="FF67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Introduction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9B5FE35B-6D05-F64A-899E-EB2FC1959203}"/>
              </a:ext>
            </a:extLst>
          </p:cNvPr>
          <p:cNvSpPr txBox="1">
            <a:spLocks/>
          </p:cNvSpPr>
          <p:nvPr/>
        </p:nvSpPr>
        <p:spPr>
          <a:xfrm>
            <a:off x="10725875" y="51190"/>
            <a:ext cx="1387701" cy="864528"/>
          </a:xfrm>
          <a:prstGeom prst="rect">
            <a:avLst/>
          </a:prstGeom>
          <a:solidFill>
            <a:srgbClr val="BF0826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Dysphagia in children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Poster No. 4903663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38186124-AAC9-8B4B-9372-78388714F72B}"/>
              </a:ext>
            </a:extLst>
          </p:cNvPr>
          <p:cNvSpPr txBox="1">
            <a:spLocks/>
          </p:cNvSpPr>
          <p:nvPr/>
        </p:nvSpPr>
        <p:spPr>
          <a:xfrm>
            <a:off x="6416146" y="1039579"/>
            <a:ext cx="5562000" cy="252000"/>
          </a:xfrm>
          <a:prstGeom prst="rect">
            <a:avLst/>
          </a:prstGeom>
          <a:solidFill>
            <a:srgbClr val="21B2C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 indent="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Results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9F736D79-0773-1D42-A1F8-AE9B38680BBD}"/>
              </a:ext>
            </a:extLst>
          </p:cNvPr>
          <p:cNvSpPr txBox="1">
            <a:spLocks/>
          </p:cNvSpPr>
          <p:nvPr/>
        </p:nvSpPr>
        <p:spPr>
          <a:xfrm>
            <a:off x="209941" y="3253585"/>
            <a:ext cx="5562000" cy="252000"/>
          </a:xfrm>
          <a:prstGeom prst="rect">
            <a:avLst/>
          </a:prstGeom>
          <a:solidFill>
            <a:srgbClr val="21B2C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 indent="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Objectives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3DC374CD-7789-3B43-881B-FDDA4CFEF2E2}"/>
              </a:ext>
            </a:extLst>
          </p:cNvPr>
          <p:cNvSpPr txBox="1">
            <a:spLocks/>
          </p:cNvSpPr>
          <p:nvPr/>
        </p:nvSpPr>
        <p:spPr>
          <a:xfrm>
            <a:off x="199625" y="4299910"/>
            <a:ext cx="5562000" cy="252000"/>
          </a:xfrm>
          <a:prstGeom prst="rect">
            <a:avLst/>
          </a:prstGeom>
          <a:solidFill>
            <a:srgbClr val="21B2C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 indent="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Methods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Podtytuł 2">
            <a:extLst>
              <a:ext uri="{FF2B5EF4-FFF2-40B4-BE49-F238E27FC236}">
                <a16:creationId xmlns:a16="http://schemas.microsoft.com/office/drawing/2014/main" id="{0167A7F6-F292-8448-ADC3-83D012BFDDC2}"/>
              </a:ext>
            </a:extLst>
          </p:cNvPr>
          <p:cNvSpPr txBox="1">
            <a:spLocks/>
          </p:cNvSpPr>
          <p:nvPr/>
        </p:nvSpPr>
        <p:spPr>
          <a:xfrm>
            <a:off x="6416004" y="3502940"/>
            <a:ext cx="5562000" cy="252000"/>
          </a:xfrm>
          <a:prstGeom prst="rect">
            <a:avLst/>
          </a:prstGeom>
          <a:solidFill>
            <a:srgbClr val="21B2C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 indent="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Conclusions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E165886-2347-43D8-B5A7-D515BD44A8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4" y="55117"/>
            <a:ext cx="1389600" cy="84917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37571EF-0E97-41E3-B5BF-997A6F6510D4}"/>
              </a:ext>
            </a:extLst>
          </p:cNvPr>
          <p:cNvSpPr txBox="1"/>
          <p:nvPr/>
        </p:nvSpPr>
        <p:spPr>
          <a:xfrm>
            <a:off x="200602" y="3602797"/>
            <a:ext cx="5562000" cy="599901"/>
          </a:xfrm>
          <a:prstGeom prst="rect">
            <a:avLst/>
          </a:prstGeom>
          <a:noFill/>
          <a:ln w="3175">
            <a:solidFill>
              <a:srgbClr val="FF671F"/>
            </a:solidFill>
          </a:ln>
        </p:spPr>
        <p:txBody>
          <a:bodyPr wrap="square" numCol="2">
            <a:sp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F67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Summarize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how the research presented in the literature described the swallowing development in premature infants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F67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Identify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main milestones from the non-oral to complete oral feeding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361DDB-F3B8-4E2A-92E6-B89341950B45}"/>
              </a:ext>
            </a:extLst>
          </p:cNvPr>
          <p:cNvSpPr txBox="1"/>
          <p:nvPr/>
        </p:nvSpPr>
        <p:spPr>
          <a:xfrm>
            <a:off x="191406" y="4661172"/>
            <a:ext cx="5562000" cy="1220847"/>
          </a:xfrm>
          <a:prstGeom prst="rect">
            <a:avLst/>
          </a:prstGeom>
          <a:noFill/>
          <a:ln w="3175">
            <a:solidFill>
              <a:srgbClr val="FF671F"/>
            </a:solidFill>
          </a:ln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67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Scoping review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was conducted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Levac et al.</a:t>
            </a:r>
            <a:r>
              <a:rPr kumimoji="0" lang="en-IE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framework and Prisma-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Scr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E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 databases searched (inception – December 2019)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review authors conducted the title/abstract screening, the full-text review, data extraction and charting</a:t>
            </a:r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Critical appraisal: CCAT tool </a:t>
            </a:r>
            <a:r>
              <a:rPr lang="en-IE" sz="1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72D12C-B5CF-404D-A1E4-A2E97FB60630}"/>
              </a:ext>
            </a:extLst>
          </p:cNvPr>
          <p:cNvSpPr txBox="1"/>
          <p:nvPr/>
        </p:nvSpPr>
        <p:spPr>
          <a:xfrm>
            <a:off x="6426201" y="6152819"/>
            <a:ext cx="5558400" cy="707886"/>
          </a:xfrm>
          <a:prstGeom prst="rect">
            <a:avLst/>
          </a:prstGeom>
          <a:noFill/>
          <a:ln>
            <a:noFill/>
          </a:ln>
        </p:spPr>
        <p:txBody>
          <a:bodyPr wrap="square" numCol="7">
            <a:spAutoFit/>
          </a:bodyPr>
          <a:lstStyle/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Lau C. (2020). To Individualize the Management Care of High-Risk Infants With Oral Feeding Challenges: What Do We Know? What Can We Do?. Frontiers in 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pediatrics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8, 296. </a:t>
            </a: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Bakewell-Sachs, S., 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Medoff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-Cooper, B., Escobar, G. J., Silber, J. H., &amp; Lorch, S. A. (2009). Infant Functional Status: The Timing of Physiologic Maturation of Premature Infants. 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Pediatrics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123(5), e878-e886.</a:t>
            </a: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Lima, A. H., Cortes, M. G., 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Bouzada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M. C., &amp; 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Friche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A. A. (2015). Preterm 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newborn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readiness for oral feeding: systematic review and meta-analysis. Codas, 27(1), 101-107.</a:t>
            </a: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Crowe, L., Chang, A., &amp; Wallace, K. (2016) Instruments for assessing readiness to commence suck feeds in preterm infants: effects on time to establish full oral feeding and duration of hospitalisation. Cochrane Database of Systematic Reviews(8), CD005586. </a:t>
            </a: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Levac, D., Colquhoun, H., &amp; O'Brien, K. K. (2010). Scoping studies: advancing the methodology. Implement Sci, 5, 69. </a:t>
            </a: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Tricco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A. C., Lillie, E., 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Zarin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W., O'Brien, K. K., Colquhoun, H., Levac, D., . . . Straus, S. E. (2018). PRISMA Extension for Scoping Reviews (PRISMA-</a:t>
            </a:r>
            <a:r>
              <a:rPr kumimoji="0" lang="en-GB" sz="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ScR</a:t>
            </a: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): Checklist and Explanation. Ann Intern Med, 169(7), 467-473.</a:t>
            </a: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marR="0" lvl="0" indent="-873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Crowe, M., &amp; Sheppard, L. (2011). A general critical appraisal tool: an evaluation of construct validity. International journal of nursing studies, 48(12), 1505-1516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B7854DED-3FC8-46F0-9286-3F9EE21A47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345641"/>
              </p:ext>
            </p:extLst>
          </p:nvPr>
        </p:nvGraphicFramePr>
        <p:xfrm>
          <a:off x="10096391" y="1362734"/>
          <a:ext cx="1876899" cy="1199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299FE376-DBD6-465D-904E-04DC50DB68B2}"/>
              </a:ext>
            </a:extLst>
          </p:cNvPr>
          <p:cNvSpPr/>
          <p:nvPr/>
        </p:nvSpPr>
        <p:spPr>
          <a:xfrm>
            <a:off x="9205402" y="4417365"/>
            <a:ext cx="2610000" cy="952447"/>
          </a:xfrm>
          <a:prstGeom prst="rect">
            <a:avLst/>
          </a:prstGeom>
          <a:gradFill flip="none" rotWithShape="1">
            <a:gsLst>
              <a:gs pos="0">
                <a:srgbClr val="21B2C9">
                  <a:tint val="66000"/>
                  <a:satMod val="160000"/>
                </a:srgbClr>
              </a:gs>
              <a:gs pos="50000">
                <a:srgbClr val="21B2C9">
                  <a:tint val="44500"/>
                  <a:satMod val="160000"/>
                </a:srgbClr>
              </a:gs>
              <a:gs pos="100000">
                <a:srgbClr val="21B2C9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 defTabSz="266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Meaning and precise description of each milestone</a:t>
            </a:r>
          </a:p>
          <a:p>
            <a:pPr marL="171450" indent="-171450" defTabSz="266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 between milestone and oral motor skill development</a:t>
            </a:r>
          </a:p>
          <a:p>
            <a:pPr marL="171450" indent="-171450" defTabSz="266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Differences between groups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05D62A-7E9A-4FE3-8D67-385FFC0CDC4B}"/>
              </a:ext>
            </a:extLst>
          </p:cNvPr>
          <p:cNvSpPr/>
          <p:nvPr/>
        </p:nvSpPr>
        <p:spPr>
          <a:xfrm>
            <a:off x="6595401" y="4417365"/>
            <a:ext cx="2610000" cy="952447"/>
          </a:xfrm>
          <a:prstGeom prst="rect">
            <a:avLst/>
          </a:prstGeom>
          <a:gradFill flip="none" rotWithShape="1">
            <a:gsLst>
              <a:gs pos="0">
                <a:srgbClr val="21B2C9">
                  <a:tint val="66000"/>
                  <a:satMod val="160000"/>
                </a:srgbClr>
              </a:gs>
              <a:gs pos="50000">
                <a:srgbClr val="21B2C9">
                  <a:tint val="44500"/>
                  <a:satMod val="160000"/>
                </a:srgbClr>
              </a:gs>
              <a:gs pos="100000">
                <a:srgbClr val="21B2C9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marR="0" lvl="0" indent="-171450" algn="l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Use of clinical knowledge</a:t>
            </a:r>
          </a:p>
          <a:p>
            <a:pPr marL="171450" marR="0" lvl="0" indent="-171450" algn="l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Unstandardized tool</a:t>
            </a:r>
          </a:p>
          <a:p>
            <a:pPr marL="171450" marR="0" lvl="0" indent="-171450" algn="l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Follow the foetal development </a:t>
            </a:r>
          </a:p>
          <a:p>
            <a:pPr marL="171450" marR="0" lvl="0" indent="-171450" algn="l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Adhere to the internal protocol </a:t>
            </a:r>
          </a:p>
        </p:txBody>
      </p:sp>
      <p:sp>
        <p:nvSpPr>
          <p:cNvPr id="33" name="Podtytuł 2">
            <a:extLst>
              <a:ext uri="{FF2B5EF4-FFF2-40B4-BE49-F238E27FC236}">
                <a16:creationId xmlns:a16="http://schemas.microsoft.com/office/drawing/2014/main" id="{3CEE5F02-7188-4D31-8573-10FF4F5746E7}"/>
              </a:ext>
            </a:extLst>
          </p:cNvPr>
          <p:cNvSpPr txBox="1">
            <a:spLocks/>
          </p:cNvSpPr>
          <p:nvPr/>
        </p:nvSpPr>
        <p:spPr>
          <a:xfrm>
            <a:off x="6595401" y="4149090"/>
            <a:ext cx="2610000" cy="2484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67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practice</a:t>
            </a: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FF671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Podtytuł 2">
            <a:extLst>
              <a:ext uri="{FF2B5EF4-FFF2-40B4-BE49-F238E27FC236}">
                <a16:creationId xmlns:a16="http://schemas.microsoft.com/office/drawing/2014/main" id="{9F25B110-0710-4224-9C01-A4ED6F8592A6}"/>
              </a:ext>
            </a:extLst>
          </p:cNvPr>
          <p:cNvSpPr txBox="1">
            <a:spLocks/>
          </p:cNvSpPr>
          <p:nvPr/>
        </p:nvSpPr>
        <p:spPr>
          <a:xfrm>
            <a:off x="9205401" y="4149822"/>
            <a:ext cx="2609999" cy="24719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defPPr>
              <a:defRPr lang="pl-PL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solidFill>
                  <a:srgbClr val="FF671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Unanswered Questions </a:t>
            </a:r>
            <a:endParaRPr lang="pl-PL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3FC5928-2295-4916-BFD5-031AFE36EFDD}"/>
              </a:ext>
            </a:extLst>
          </p:cNvPr>
          <p:cNvSpPr txBox="1"/>
          <p:nvPr/>
        </p:nvSpPr>
        <p:spPr>
          <a:xfrm>
            <a:off x="6486754" y="5400898"/>
            <a:ext cx="5541160" cy="3810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  <a:lvl1pPr algn="ctr">
              <a:defRPr sz="1000" b="1">
                <a:solidFill>
                  <a:srgbClr val="FF67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79C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79C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Future research is needed to produce rigorous trials on assessment procedures but also for providing evidence-based practice guidelines for clinicians 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B319D9-A413-4475-9397-183D1CB66257}"/>
              </a:ext>
            </a:extLst>
          </p:cNvPr>
          <p:cNvSpPr txBox="1"/>
          <p:nvPr/>
        </p:nvSpPr>
        <p:spPr>
          <a:xfrm>
            <a:off x="1493850" y="6132477"/>
            <a:ext cx="282456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poster as been optimized for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easier 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online viewing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Please take a picture to find the </a:t>
            </a:r>
            <a:r>
              <a:rPr kumimoji="0" lang="en-GB" sz="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additional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information here!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Graphic 7">
            <a:extLst>
              <a:ext uri="{FF2B5EF4-FFF2-40B4-BE49-F238E27FC236}">
                <a16:creationId xmlns:a16="http://schemas.microsoft.com/office/drawing/2014/main" id="{D2AC004D-DFCC-469E-8F87-69CDBB144237}"/>
              </a:ext>
            </a:extLst>
          </p:cNvPr>
          <p:cNvSpPr/>
          <p:nvPr/>
        </p:nvSpPr>
        <p:spPr>
          <a:xfrm>
            <a:off x="448488" y="6166825"/>
            <a:ext cx="220705" cy="386909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rgbClr val="FF671F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3918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43" b="0" i="0" u="none" strike="noStrike" kern="1200" cap="none" spc="0" normalizeH="0" baseline="0" noProof="0" dirty="0">
              <a:ln>
                <a:noFill/>
              </a:ln>
              <a:solidFill>
                <a:srgbClr val="FF671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Podtytuł 2">
            <a:extLst>
              <a:ext uri="{FF2B5EF4-FFF2-40B4-BE49-F238E27FC236}">
                <a16:creationId xmlns:a16="http://schemas.microsoft.com/office/drawing/2014/main" id="{2B2E161E-7B17-4121-B702-106F857F376A}"/>
              </a:ext>
            </a:extLst>
          </p:cNvPr>
          <p:cNvSpPr txBox="1">
            <a:spLocks/>
          </p:cNvSpPr>
          <p:nvPr/>
        </p:nvSpPr>
        <p:spPr>
          <a:xfrm>
            <a:off x="6411287" y="5994381"/>
            <a:ext cx="5562000" cy="136220"/>
          </a:xfrm>
          <a:prstGeom prst="rect">
            <a:avLst/>
          </a:prstGeom>
          <a:solidFill>
            <a:srgbClr val="21B2C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 indent="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References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5" name="Picture 7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1A19702-821D-43F7-902B-BCB2E36A11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t="19523" r="9698" b="12980"/>
          <a:stretch/>
        </p:blipFill>
        <p:spPr>
          <a:xfrm>
            <a:off x="1545100" y="411101"/>
            <a:ext cx="1583206" cy="454358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9C94608D-2DBC-49D8-8FD8-5D58AE5E002B}"/>
              </a:ext>
            </a:extLst>
          </p:cNvPr>
          <p:cNvGrpSpPr/>
          <p:nvPr/>
        </p:nvGrpSpPr>
        <p:grpSpPr>
          <a:xfrm>
            <a:off x="6414049" y="1372038"/>
            <a:ext cx="3676608" cy="1470044"/>
            <a:chOff x="6414049" y="1400051"/>
            <a:chExt cx="3676608" cy="1470044"/>
          </a:xfrm>
        </p:grpSpPr>
        <p:graphicFrame>
          <p:nvGraphicFramePr>
            <p:cNvPr id="44" name="Chart 43">
              <a:extLst>
                <a:ext uri="{FF2B5EF4-FFF2-40B4-BE49-F238E27FC236}">
                  <a16:creationId xmlns:a16="http://schemas.microsoft.com/office/drawing/2014/main" id="{E66B35F7-B889-48A0-8E2C-15D8F3A7DCC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49767408"/>
                </p:ext>
              </p:extLst>
            </p:nvPr>
          </p:nvGraphicFramePr>
          <p:xfrm>
            <a:off x="6414049" y="1400051"/>
            <a:ext cx="3622580" cy="1470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13551B1-B8D2-4C8D-B739-E5744714A648}"/>
                </a:ext>
              </a:extLst>
            </p:cNvPr>
            <p:cNvSpPr/>
            <p:nvPr/>
          </p:nvSpPr>
          <p:spPr>
            <a:xfrm>
              <a:off x="6713986" y="1854717"/>
              <a:ext cx="875561" cy="20005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29.42 ± 1.9 PMA </a:t>
              </a:r>
              <a:endPara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8024433-DEB3-4A95-A93D-608F27E52904}"/>
                </a:ext>
              </a:extLst>
            </p:cNvPr>
            <p:cNvSpPr/>
            <p:nvPr/>
          </p:nvSpPr>
          <p:spPr>
            <a:xfrm>
              <a:off x="7615195" y="1844531"/>
              <a:ext cx="925253" cy="20005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32,39 ± 1.82 PMA </a:t>
              </a:r>
              <a:endPara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0B94FF9-9039-4CA1-9D4A-B5875C8922E8}"/>
                </a:ext>
              </a:extLst>
            </p:cNvPr>
            <p:cNvSpPr/>
            <p:nvPr/>
          </p:nvSpPr>
          <p:spPr>
            <a:xfrm>
              <a:off x="8362353" y="1654662"/>
              <a:ext cx="875561" cy="20005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32.77 ± 1.3 PMA </a:t>
              </a:r>
              <a:endPara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0D42520-2C88-4B69-96EF-8B8E942657E1}"/>
                </a:ext>
              </a:extLst>
            </p:cNvPr>
            <p:cNvSpPr/>
            <p:nvPr/>
          </p:nvSpPr>
          <p:spPr>
            <a:xfrm>
              <a:off x="9165404" y="1633497"/>
              <a:ext cx="925253" cy="20005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36.03 ± 1.99 PMA </a:t>
              </a:r>
              <a:endPara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9DACDA7-F304-454A-888F-542B9C059850}"/>
              </a:ext>
            </a:extLst>
          </p:cNvPr>
          <p:cNvSpPr/>
          <p:nvPr/>
        </p:nvSpPr>
        <p:spPr>
          <a:xfrm>
            <a:off x="6447914" y="1392723"/>
            <a:ext cx="3622580" cy="1964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5A2FD4-FD1F-4D1A-89D0-692FB23248B3}"/>
              </a:ext>
            </a:extLst>
          </p:cNvPr>
          <p:cNvSpPr/>
          <p:nvPr/>
        </p:nvSpPr>
        <p:spPr>
          <a:xfrm>
            <a:off x="10150419" y="1400052"/>
            <a:ext cx="1843630" cy="1955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70BD78-E2C0-418F-85D4-F89AA6469D50}"/>
              </a:ext>
            </a:extLst>
          </p:cNvPr>
          <p:cNvSpPr txBox="1"/>
          <p:nvPr/>
        </p:nvSpPr>
        <p:spPr>
          <a:xfrm>
            <a:off x="6497585" y="2670798"/>
            <a:ext cx="32861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 different milestones identified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50% of the studies agreed in reporting the postmenstrual age (PMA), and SD in reaching 4 milestones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624EEDC-1032-4C3F-A0D7-8CB22BC5F9F5}"/>
              </a:ext>
            </a:extLst>
          </p:cNvPr>
          <p:cNvSpPr txBox="1"/>
          <p:nvPr/>
        </p:nvSpPr>
        <p:spPr>
          <a:xfrm>
            <a:off x="10150419" y="2669036"/>
            <a:ext cx="182286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unstandardized method (PMA and chronological age) was widely adopted 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77633B55-8AF0-4244-B851-7CB1A4865A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353" y="4237780"/>
            <a:ext cx="359169" cy="359169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85999099-3E3E-4A36-9BD1-1B21E4427D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33" y="3144981"/>
            <a:ext cx="360604" cy="360604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6E07802A-1618-4C51-9072-7356024E5D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911" y="940188"/>
            <a:ext cx="349413" cy="349413"/>
          </a:xfrm>
          <a:prstGeom prst="rect">
            <a:avLst/>
          </a:prstGeom>
        </p:spPr>
      </p:pic>
      <p:pic>
        <p:nvPicPr>
          <p:cNvPr id="18" name="Picture 17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6ED75E11-AD60-4A1D-BB74-271FC5B315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338" y="3444190"/>
            <a:ext cx="350957" cy="350957"/>
          </a:xfrm>
          <a:prstGeom prst="rect">
            <a:avLst/>
          </a:prstGeom>
        </p:spPr>
      </p:pic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33623443-77A7-4697-B93F-B51EB4D882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806" y="942225"/>
            <a:ext cx="360000" cy="3600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1C1C350F-5482-473D-BA98-834BA5BC5878}"/>
              </a:ext>
            </a:extLst>
          </p:cNvPr>
          <p:cNvSpPr/>
          <p:nvPr/>
        </p:nvSpPr>
        <p:spPr>
          <a:xfrm>
            <a:off x="6447914" y="3835354"/>
            <a:ext cx="5580000" cy="25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67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Heterogeneity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reporting and assessing the swallowing development in premature infants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B3C021-2326-4F6B-BF94-0AFC42195CC6}"/>
              </a:ext>
            </a:extLst>
          </p:cNvPr>
          <p:cNvSpPr/>
          <p:nvPr/>
        </p:nvSpPr>
        <p:spPr>
          <a:xfrm>
            <a:off x="6416004" y="1384951"/>
            <a:ext cx="5562000" cy="2037900"/>
          </a:xfrm>
          <a:prstGeom prst="rect">
            <a:avLst/>
          </a:prstGeom>
          <a:noFill/>
          <a:ln w="3175">
            <a:solidFill>
              <a:srgbClr val="FF671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416468-4855-4174-873A-1A05FE49F3D9}"/>
              </a:ext>
            </a:extLst>
          </p:cNvPr>
          <p:cNvSpPr/>
          <p:nvPr/>
        </p:nvSpPr>
        <p:spPr>
          <a:xfrm>
            <a:off x="6411287" y="3857085"/>
            <a:ext cx="5562000" cy="2037900"/>
          </a:xfrm>
          <a:prstGeom prst="rect">
            <a:avLst/>
          </a:prstGeom>
          <a:noFill/>
          <a:ln w="3175">
            <a:solidFill>
              <a:srgbClr val="FF671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02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964546-7225-4E0B-A91F-6D7408B2398E}"/>
              </a:ext>
            </a:extLst>
          </p:cNvPr>
          <p:cNvSpPr/>
          <p:nvPr/>
        </p:nvSpPr>
        <p:spPr>
          <a:xfrm>
            <a:off x="0" y="3628733"/>
            <a:ext cx="12192000" cy="228904"/>
          </a:xfrm>
          <a:prstGeom prst="rect">
            <a:avLst/>
          </a:prstGeom>
          <a:solidFill>
            <a:srgbClr val="21B2C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E153C0-CEAC-49F1-8E93-4FE1792B2A91}"/>
              </a:ext>
            </a:extLst>
          </p:cNvPr>
          <p:cNvSpPr/>
          <p:nvPr/>
        </p:nvSpPr>
        <p:spPr>
          <a:xfrm>
            <a:off x="0" y="3545097"/>
            <a:ext cx="2203200" cy="309600"/>
          </a:xfrm>
          <a:prstGeom prst="rect">
            <a:avLst/>
          </a:prstGeom>
          <a:solidFill>
            <a:srgbClr val="007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Additional details 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97880655-2799-4C7B-BAFA-EF20384F0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05" t="46239" r="50909" b="17921"/>
          <a:stretch/>
        </p:blipFill>
        <p:spPr>
          <a:xfrm>
            <a:off x="3836350" y="3941788"/>
            <a:ext cx="3883399" cy="2602334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2E2BD139-9C5C-4F0A-973F-CBC4B182C983}"/>
              </a:ext>
            </a:extLst>
          </p:cNvPr>
          <p:cNvSpPr/>
          <p:nvPr/>
        </p:nvSpPr>
        <p:spPr>
          <a:xfrm>
            <a:off x="0" y="1047136"/>
            <a:ext cx="12192000" cy="1434456"/>
          </a:xfrm>
          <a:prstGeom prst="rect">
            <a:avLst/>
          </a:prstGeom>
          <a:solidFill>
            <a:srgbClr val="21B2C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D6270DC-7509-4FB3-9EAD-5E2FD3AA171F}"/>
              </a:ext>
            </a:extLst>
          </p:cNvPr>
          <p:cNvSpPr/>
          <p:nvPr/>
        </p:nvSpPr>
        <p:spPr>
          <a:xfrm>
            <a:off x="36216" y="1047136"/>
            <a:ext cx="1162770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1866">
              <a:lnSpc>
                <a:spcPct val="130000"/>
              </a:lnSpc>
            </a:pPr>
            <a:r>
              <a:rPr lang="en-GB" sz="1200" b="1" dirty="0">
                <a:solidFill>
                  <a:srgbClr val="FF6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17 </a:t>
            </a:r>
            <a:r>
              <a:rPr lang="en-GB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milestones identified in the preterm swallowing development, from non-oral to oral feeding, </a:t>
            </a:r>
          </a:p>
          <a:p>
            <a:pPr algn="ctr" defTabSz="391866">
              <a:lnSpc>
                <a:spcPct val="130000"/>
              </a:lnSpc>
            </a:pPr>
            <a:r>
              <a:rPr lang="en-GB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with an agreement &gt;50% in only </a:t>
            </a:r>
            <a:r>
              <a:rPr lang="en-GB" sz="1200" b="1" dirty="0">
                <a:solidFill>
                  <a:srgbClr val="FF6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4 milestones </a:t>
            </a:r>
            <a:endParaRPr lang="en-US" sz="1200" dirty="0">
              <a:solidFill>
                <a:srgbClr val="FF67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2" name="Chart 71">
            <a:extLst>
              <a:ext uri="{FF2B5EF4-FFF2-40B4-BE49-F238E27FC236}">
                <a16:creationId xmlns:a16="http://schemas.microsoft.com/office/drawing/2014/main" id="{D28FB541-D9F5-483D-9EC3-320401D336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364591"/>
              </p:ext>
            </p:extLst>
          </p:nvPr>
        </p:nvGraphicFramePr>
        <p:xfrm>
          <a:off x="-346882" y="1115364"/>
          <a:ext cx="12560528" cy="2640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6" name="Group 75">
            <a:extLst>
              <a:ext uri="{FF2B5EF4-FFF2-40B4-BE49-F238E27FC236}">
                <a16:creationId xmlns:a16="http://schemas.microsoft.com/office/drawing/2014/main" id="{15AF2A62-2CAA-4BB8-AE6E-070BCB208FFC}"/>
              </a:ext>
            </a:extLst>
          </p:cNvPr>
          <p:cNvGrpSpPr/>
          <p:nvPr/>
        </p:nvGrpSpPr>
        <p:grpSpPr>
          <a:xfrm>
            <a:off x="396216" y="3995965"/>
            <a:ext cx="2784773" cy="2706491"/>
            <a:chOff x="-463272" y="287376"/>
            <a:chExt cx="6542169" cy="7494549"/>
          </a:xfrm>
        </p:grpSpPr>
        <p:sp>
          <p:nvSpPr>
            <p:cNvPr id="85" name="Rectangle 14">
              <a:extLst>
                <a:ext uri="{FF2B5EF4-FFF2-40B4-BE49-F238E27FC236}">
                  <a16:creationId xmlns:a16="http://schemas.microsoft.com/office/drawing/2014/main" id="{D3B4F94E-E221-4FD6-873C-C3A8CD7ED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0186" y="2097801"/>
              <a:ext cx="2771775" cy="76099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altLang="en-US" sz="500" dirty="0" bmk="_Hlk38215187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</a:t>
              </a:r>
              <a:r>
                <a:rPr lang="en-CA" altLang="en-US" sz="500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ecords after duplicates removed</a:t>
              </a:r>
              <a:br>
                <a:rPr lang="en-CA" altLang="en-US" sz="500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CA" altLang="en-US" sz="500" b="1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(n = 5505)</a:t>
              </a: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 19">
              <a:extLst>
                <a:ext uri="{FF2B5EF4-FFF2-40B4-BE49-F238E27FC236}">
                  <a16:creationId xmlns:a16="http://schemas.microsoft.com/office/drawing/2014/main" id="{D023F24C-29E4-4A6E-9DE0-B1767DC9D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22" y="289130"/>
              <a:ext cx="2228851" cy="112178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CA" altLang="en-US" sz="500" dirty="0">
                  <a:solidFill>
                    <a:srgbClr val="000000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Records identified through database searching</a:t>
              </a:r>
              <a:endParaRPr lang="en-GB" altLang="en-US" sz="500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en-CA" altLang="en-US" sz="500" b="1" dirty="0">
                  <a:solidFill>
                    <a:srgbClr val="000000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(n = 6315)</a:t>
              </a:r>
              <a:endParaRPr lang="en-CA" altLang="en-US" sz="5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8" name="AutoShape 1">
              <a:extLst>
                <a:ext uri="{FF2B5EF4-FFF2-40B4-BE49-F238E27FC236}">
                  <a16:creationId xmlns:a16="http://schemas.microsoft.com/office/drawing/2014/main" id="{EC58340C-F172-4D52-B2DC-2BF02C7639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180721" y="3126198"/>
              <a:ext cx="1853865" cy="406828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5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Screening</a:t>
              </a:r>
              <a:endParaRPr lang="en-CA" altLang="en-US" sz="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AutoShape 18">
              <a:extLst>
                <a:ext uri="{FF2B5EF4-FFF2-40B4-BE49-F238E27FC236}">
                  <a16:creationId xmlns:a16="http://schemas.microsoft.com/office/drawing/2014/main" id="{BD805E55-041B-4B22-8C8A-13892DE29F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939582" y="6752274"/>
              <a:ext cx="1371600" cy="406817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5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Included</a:t>
              </a:r>
              <a:endParaRPr lang="en-CA" altLang="en-US" sz="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AutoShape 16">
              <a:extLst>
                <a:ext uri="{FF2B5EF4-FFF2-40B4-BE49-F238E27FC236}">
                  <a16:creationId xmlns:a16="http://schemas.microsoft.com/office/drawing/2014/main" id="{50F7D227-3D5C-48A9-8C77-F8237D02F4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3838" y="1535131"/>
              <a:ext cx="0" cy="457200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GB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AutoShape 2">
              <a:extLst>
                <a:ext uri="{FF2B5EF4-FFF2-40B4-BE49-F238E27FC236}">
                  <a16:creationId xmlns:a16="http://schemas.microsoft.com/office/drawing/2014/main" id="{D621FC49-ACF3-468D-A167-93039F1B77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107197" y="5059893"/>
              <a:ext cx="1698747" cy="410898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5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Eligibility</a:t>
              </a:r>
              <a:endParaRPr lang="en-CA" altLang="en-US" sz="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AutoShape 15">
              <a:extLst>
                <a:ext uri="{FF2B5EF4-FFF2-40B4-BE49-F238E27FC236}">
                  <a16:creationId xmlns:a16="http://schemas.microsoft.com/office/drawing/2014/main" id="{8F4F1BC5-BA34-4EF8-8C81-4AA08F29C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8893" y="1535131"/>
              <a:ext cx="0" cy="457200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GB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AutoShape 17">
              <a:extLst>
                <a:ext uri="{FF2B5EF4-FFF2-40B4-BE49-F238E27FC236}">
                  <a16:creationId xmlns:a16="http://schemas.microsoft.com/office/drawing/2014/main" id="{E2834EA0-97C4-44BF-B8F1-1B61388BE8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243196" y="1071367"/>
              <a:ext cx="1974812" cy="406829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5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Identification</a:t>
              </a:r>
              <a:endParaRPr lang="en-CA" altLang="en-US" sz="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3">
              <a:extLst>
                <a:ext uri="{FF2B5EF4-FFF2-40B4-BE49-F238E27FC236}">
                  <a16:creationId xmlns:a16="http://schemas.microsoft.com/office/drawing/2014/main" id="{E8C9697C-E882-4710-91FF-515ED93DA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867" y="296302"/>
              <a:ext cx="2228851" cy="112178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CA" altLang="en-US" sz="500" dirty="0">
                  <a:solidFill>
                    <a:srgbClr val="000000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Additional records identified through other sources (Grey literature) </a:t>
              </a:r>
              <a:endParaRPr lang="en-GB" altLang="en-US" sz="500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en-GB" altLang="en-US" sz="500" b="1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(n = 268)</a:t>
              </a:r>
              <a:endParaRPr lang="en-GB" altLang="en-US" sz="5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6" name="Rectangle 13">
              <a:extLst>
                <a:ext uri="{FF2B5EF4-FFF2-40B4-BE49-F238E27FC236}">
                  <a16:creationId xmlns:a16="http://schemas.microsoft.com/office/drawing/2014/main" id="{8D3FAF7D-6A60-49A9-9116-CB2FD70FA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344" y="3419702"/>
              <a:ext cx="1670053" cy="83471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alt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Records screened</a:t>
              </a:r>
              <a:br>
                <a:rPr lang="en-CA" alt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CA" altLang="en-US" sz="5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(n = 5505)</a:t>
              </a: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Rectangle 12">
              <a:extLst>
                <a:ext uri="{FF2B5EF4-FFF2-40B4-BE49-F238E27FC236}">
                  <a16:creationId xmlns:a16="http://schemas.microsoft.com/office/drawing/2014/main" id="{65AADD8A-5D56-4504-AC24-27F762CD9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4947" y="3214908"/>
              <a:ext cx="1714501" cy="1160891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alt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Records excluded</a:t>
              </a:r>
              <a:br>
                <a:rPr lang="en-CA" alt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CA" altLang="en-US" sz="5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(n = 5297)</a:t>
              </a: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 11">
              <a:extLst>
                <a:ext uri="{FF2B5EF4-FFF2-40B4-BE49-F238E27FC236}">
                  <a16:creationId xmlns:a16="http://schemas.microsoft.com/office/drawing/2014/main" id="{3929977B-8BA2-4D11-B185-C9714E27D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369" y="4821440"/>
              <a:ext cx="1714502" cy="1351209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altLang="en-US" sz="500" dirty="0" bmk="_Hlk38215274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F</a:t>
              </a:r>
              <a:r>
                <a:rPr lang="en-CA" altLang="en-US" sz="500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ull-text articles assessed for eligibility</a:t>
              </a:r>
              <a:br>
                <a:rPr lang="en-CA" altLang="en-US" sz="500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CA" altLang="en-US" sz="500" b="1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(n = 208)</a:t>
              </a: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10">
              <a:extLst>
                <a:ext uri="{FF2B5EF4-FFF2-40B4-BE49-F238E27FC236}">
                  <a16:creationId xmlns:a16="http://schemas.microsoft.com/office/drawing/2014/main" id="{2AE4A5B4-37FD-4A8E-A108-D26AB041B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4270" y="4790396"/>
              <a:ext cx="2364627" cy="2991529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alt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F</a:t>
              </a:r>
              <a:r>
                <a:rPr lang="en-CA" altLang="en-US" sz="500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ull-text articles excluded, with reasons</a:t>
              </a:r>
              <a:br>
                <a:rPr lang="en-CA" altLang="en-US" sz="500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CA" altLang="en-US" sz="500" b="1" dirty="0" bmk="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(n = 195)</a:t>
              </a:r>
              <a:endParaRPr lang="en-CA" altLang="en-US" sz="500" dirty="0" bmk="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CA" altLang="en-US" sz="500" dirty="0" bmk="_Hlk38215155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Full text not found (33)</a:t>
              </a:r>
              <a:endParaRPr lang="en-CA" altLang="en-US" sz="500" dirty="0" bmk="_Hlk3821515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CA" altLang="en-US" sz="500" dirty="0" bmk="_Hlk38623586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Population (2)</a:t>
              </a:r>
              <a:endParaRPr lang="en-CA" altLang="en-US" sz="500" dirty="0" bmk="_Hlk38623586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CA" altLang="en-US" sz="500" dirty="0" bmk="_Hlk38623586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Assessment protocol (5)</a:t>
              </a:r>
              <a:endParaRPr lang="en-CA" altLang="en-US" sz="500" dirty="0" bmk="_Hlk38623586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CA" altLang="en-US" sz="500" dirty="0" bmk="_Hlk38623586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Treatment (12)</a:t>
              </a:r>
              <a:endParaRPr lang="en-CA" altLang="en-US" sz="500" dirty="0" bmk="_Hlk38623586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CA" altLang="en-US" sz="500" dirty="0" bmk="_Hlk38623586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Research question not covered (47)</a:t>
              </a:r>
              <a:endParaRPr lang="en-CA" altLang="en-US" sz="500" dirty="0" bmk="_Hlk38623586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CA" altLang="en-US" sz="500" dirty="0" bmk="_Hlk38623586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Trajectory covered partially (96)</a:t>
              </a: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Rectangle 9">
              <a:extLst>
                <a:ext uri="{FF2B5EF4-FFF2-40B4-BE49-F238E27FC236}">
                  <a16:creationId xmlns:a16="http://schemas.microsoft.com/office/drawing/2014/main" id="{8AD5DF01-7250-43A7-A87C-BC6612F92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369" y="6691694"/>
              <a:ext cx="1714501" cy="1081038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CA" alt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Studies included in the final results</a:t>
              </a:r>
              <a:br>
                <a:rPr lang="en-CA" alt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CA" altLang="en-US" sz="5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(n = 13)</a:t>
              </a:r>
              <a:endParaRPr lang="en-CA" altLang="en-U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AutoShape 8">
              <a:extLst>
                <a:ext uri="{FF2B5EF4-FFF2-40B4-BE49-F238E27FC236}">
                  <a16:creationId xmlns:a16="http://schemas.microsoft.com/office/drawing/2014/main" id="{404203F2-56A3-49C3-A619-86CD4D35B5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2620" y="2926040"/>
              <a:ext cx="0" cy="457201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GB" sz="5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AutoShape 6">
              <a:extLst>
                <a:ext uri="{FF2B5EF4-FFF2-40B4-BE49-F238E27FC236}">
                  <a16:creationId xmlns:a16="http://schemas.microsoft.com/office/drawing/2014/main" id="{0E8011CE-4DDC-4E54-88D2-9A8344F052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9527" y="6257409"/>
              <a:ext cx="0" cy="434283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GB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AutoShape 5">
              <a:extLst>
                <a:ext uri="{FF2B5EF4-FFF2-40B4-BE49-F238E27FC236}">
                  <a16:creationId xmlns:a16="http://schemas.microsoft.com/office/drawing/2014/main" id="{EB5DD264-5978-4BBF-8FF7-D45760A1A3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0265" y="3896002"/>
              <a:ext cx="650874" cy="0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GB" sz="5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666E66A-3E46-4710-B2F4-4F5F125F0AB0}"/>
              </a:ext>
            </a:extLst>
          </p:cNvPr>
          <p:cNvSpPr/>
          <p:nvPr/>
        </p:nvSpPr>
        <p:spPr>
          <a:xfrm>
            <a:off x="1361730" y="3645047"/>
            <a:ext cx="2449135" cy="203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100" b="1" dirty="0">
                <a:solidFill>
                  <a:schemeClr val="bg1"/>
                </a:solidFill>
              </a:rPr>
              <a:t>Search results 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C99E30F-9FF5-4157-86A8-FB489ADB99BC}"/>
              </a:ext>
            </a:extLst>
          </p:cNvPr>
          <p:cNvSpPr/>
          <p:nvPr/>
        </p:nvSpPr>
        <p:spPr>
          <a:xfrm>
            <a:off x="3945377" y="3645047"/>
            <a:ext cx="3809377" cy="203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100" b="1" dirty="0">
                <a:solidFill>
                  <a:schemeClr val="bg1"/>
                </a:solidFill>
              </a:rPr>
              <a:t>Publication locations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9D0D85D-D14D-42AC-9FF0-B8952E4FA5CD}"/>
              </a:ext>
            </a:extLst>
          </p:cNvPr>
          <p:cNvCxnSpPr>
            <a:cxnSpLocks/>
          </p:cNvCxnSpPr>
          <p:nvPr/>
        </p:nvCxnSpPr>
        <p:spPr>
          <a:xfrm>
            <a:off x="-67272" y="2474983"/>
            <a:ext cx="12560528" cy="0"/>
          </a:xfrm>
          <a:prstGeom prst="line">
            <a:avLst/>
          </a:prstGeom>
          <a:ln w="12700">
            <a:solidFill>
              <a:srgbClr val="0079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AutoShape 8">
            <a:extLst>
              <a:ext uri="{FF2B5EF4-FFF2-40B4-BE49-F238E27FC236}">
                <a16:creationId xmlns:a16="http://schemas.microsoft.com/office/drawing/2014/main" id="{94E15128-69F6-43DF-8311-45E5117BAE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6313" y="5472409"/>
            <a:ext cx="0" cy="146382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GB" sz="5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AutoShape 5">
            <a:extLst>
              <a:ext uri="{FF2B5EF4-FFF2-40B4-BE49-F238E27FC236}">
                <a16:creationId xmlns:a16="http://schemas.microsoft.com/office/drawing/2014/main" id="{BC2AD801-06B6-4F37-AAA7-D1288D846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6939" y="5922440"/>
            <a:ext cx="201297" cy="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GB" sz="5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EA1937C6-2446-4172-AC2C-65BBF2D5BDF2}"/>
              </a:ext>
            </a:extLst>
          </p:cNvPr>
          <p:cNvSpPr/>
          <p:nvPr/>
        </p:nvSpPr>
        <p:spPr>
          <a:xfrm rot="10800000">
            <a:off x="1343083" y="2517100"/>
            <a:ext cx="2942065" cy="861218"/>
          </a:xfrm>
          <a:prstGeom prst="halfFrame">
            <a:avLst>
              <a:gd name="adj1" fmla="val 540"/>
              <a:gd name="adj2" fmla="val 1078"/>
            </a:avLst>
          </a:prstGeom>
          <a:solidFill>
            <a:srgbClr val="0079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86E237D6-C7B1-4580-B74A-6D471A5775BC}"/>
              </a:ext>
            </a:extLst>
          </p:cNvPr>
          <p:cNvSpPr/>
          <p:nvPr/>
        </p:nvSpPr>
        <p:spPr>
          <a:xfrm rot="10800000">
            <a:off x="7138446" y="2517100"/>
            <a:ext cx="2942065" cy="861218"/>
          </a:xfrm>
          <a:prstGeom prst="halfFrame">
            <a:avLst>
              <a:gd name="adj1" fmla="val 540"/>
              <a:gd name="adj2" fmla="val 1078"/>
            </a:avLst>
          </a:prstGeom>
          <a:solidFill>
            <a:srgbClr val="0079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0AB5AE11-0544-45D3-8FB7-62B7485CD032}"/>
              </a:ext>
            </a:extLst>
          </p:cNvPr>
          <p:cNvSpPr/>
          <p:nvPr/>
        </p:nvSpPr>
        <p:spPr>
          <a:xfrm rot="10800000">
            <a:off x="10349488" y="2517101"/>
            <a:ext cx="1819774" cy="861218"/>
          </a:xfrm>
          <a:prstGeom prst="halfFrame">
            <a:avLst>
              <a:gd name="adj1" fmla="val 540"/>
              <a:gd name="adj2" fmla="val 1078"/>
            </a:avLst>
          </a:prstGeom>
          <a:solidFill>
            <a:srgbClr val="0079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1" name="Picture 10" descr="A picture containing object, clock, drawing&#10;&#10;Description automatically generated">
            <a:extLst>
              <a:ext uri="{FF2B5EF4-FFF2-40B4-BE49-F238E27FC236}">
                <a16:creationId xmlns:a16="http://schemas.microsoft.com/office/drawing/2014/main" id="{065E37DC-A071-4345-AF22-548B132364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6" y="3498965"/>
            <a:ext cx="360000" cy="36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2CAFB5B-23B2-4901-A640-93B07B4A7558}"/>
              </a:ext>
            </a:extLst>
          </p:cNvPr>
          <p:cNvSpPr/>
          <p:nvPr/>
        </p:nvSpPr>
        <p:spPr>
          <a:xfrm>
            <a:off x="0" y="987996"/>
            <a:ext cx="2217643" cy="308593"/>
          </a:xfrm>
          <a:prstGeom prst="rect">
            <a:avLst/>
          </a:prstGeom>
          <a:solidFill>
            <a:srgbClr val="007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Main finding </a:t>
            </a:r>
          </a:p>
        </p:txBody>
      </p:sp>
      <p:pic>
        <p:nvPicPr>
          <p:cNvPr id="16" name="Picture 15" descr="A picture containing meter&#10;&#10;Description automatically generated">
            <a:extLst>
              <a:ext uri="{FF2B5EF4-FFF2-40B4-BE49-F238E27FC236}">
                <a16:creationId xmlns:a16="http://schemas.microsoft.com/office/drawing/2014/main" id="{EB844BC5-2022-42FC-881A-E62CE42739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6" y="930014"/>
            <a:ext cx="360000" cy="360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DF30AE5-B94C-4DF5-AA6A-8DCFACD5F7FB}"/>
              </a:ext>
            </a:extLst>
          </p:cNvPr>
          <p:cNvSpPr/>
          <p:nvPr/>
        </p:nvSpPr>
        <p:spPr>
          <a:xfrm>
            <a:off x="8347475" y="3645047"/>
            <a:ext cx="3809377" cy="203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100" b="1" dirty="0">
                <a:solidFill>
                  <a:schemeClr val="bg1"/>
                </a:solidFill>
              </a:rPr>
              <a:t>Quality of the included studies 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5D1DD45E-386C-43EF-9B7B-C1940F76AC35}"/>
              </a:ext>
            </a:extLst>
          </p:cNvPr>
          <p:cNvSpPr txBox="1">
            <a:spLocks/>
          </p:cNvSpPr>
          <p:nvPr/>
        </p:nvSpPr>
        <p:spPr>
          <a:xfrm>
            <a:off x="1493850" y="47439"/>
            <a:ext cx="9180999" cy="864528"/>
          </a:xfrm>
          <a:prstGeom prst="rect">
            <a:avLst/>
          </a:prstGeom>
          <a:solidFill>
            <a:srgbClr val="0079C3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MILESTONES IN THE TRANSITION FROM NON-ORAL FEEDING TO ORAL FEEDING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PRETERM INFANTS: A SCOPING REVIEW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Pighetti D.</a:t>
            </a: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Hirschwald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J.</a:t>
            </a: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Gilheaney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O.</a:t>
            </a: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endParaRPr kumimoji="0" lang="en-GB" alt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Department of Clinical Speech and Language Studies, Trinity College Dublin, Ireland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EE51E8-0325-46A2-8800-B0F848DD6F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4" y="55117"/>
            <a:ext cx="1389600" cy="849172"/>
          </a:xfrm>
          <a:prstGeom prst="rect">
            <a:avLst/>
          </a:prstGeom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82EA922-8ACF-4D77-833D-85753C5FA77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t="19523" r="9698" b="12980"/>
          <a:stretch/>
        </p:blipFill>
        <p:spPr>
          <a:xfrm>
            <a:off x="1529198" y="419052"/>
            <a:ext cx="1583206" cy="454358"/>
          </a:xfrm>
          <a:prstGeom prst="rect">
            <a:avLst/>
          </a:prstGeom>
        </p:spPr>
      </p:pic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E944B27-8C47-42F8-88E3-821495B55D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352369"/>
              </p:ext>
            </p:extLst>
          </p:nvPr>
        </p:nvGraphicFramePr>
        <p:xfrm>
          <a:off x="8218967" y="3897457"/>
          <a:ext cx="3665583" cy="1382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F808F14E-2279-4F3C-8BA8-CBE7C1F7993C}"/>
              </a:ext>
            </a:extLst>
          </p:cNvPr>
          <p:cNvSpPr/>
          <p:nvPr/>
        </p:nvSpPr>
        <p:spPr>
          <a:xfrm>
            <a:off x="8386677" y="5267289"/>
            <a:ext cx="775700" cy="1371546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>
              <a:lnSpc>
                <a:spcPct val="150000"/>
              </a:lnSpc>
            </a:pPr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GB" sz="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Dodrill</a:t>
            </a:r>
            <a:r>
              <a:rPr lang="en-GB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2008</a:t>
            </a:r>
          </a:p>
          <a:p>
            <a:pPr algn="r">
              <a:lnSpc>
                <a:spcPct val="150000"/>
              </a:lnSpc>
            </a:pPr>
            <a:r>
              <a:rPr lang="en-GB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Griffith et al., 2018 </a:t>
            </a:r>
          </a:p>
          <a:p>
            <a:pPr algn="r">
              <a:lnSpc>
                <a:spcPct val="150000"/>
              </a:lnSpc>
            </a:pPr>
            <a:r>
              <a:rPr lang="en-GB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Park, Knafl, Thoyre, &amp; Brandon, 2015</a:t>
            </a:r>
          </a:p>
          <a:p>
            <a:pPr algn="r">
              <a:lnSpc>
                <a:spcPct val="150000"/>
              </a:lnSpc>
            </a:pPr>
            <a:endParaRPr lang="en-GB" sz="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81AA5A-89A0-43F0-AE68-86CFD7FD1F08}"/>
              </a:ext>
            </a:extLst>
          </p:cNvPr>
          <p:cNvSpPr/>
          <p:nvPr/>
        </p:nvSpPr>
        <p:spPr>
          <a:xfrm>
            <a:off x="9252181" y="5280193"/>
            <a:ext cx="775700" cy="1371546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Amendolia et al., </a:t>
            </a:r>
            <a:r>
              <a:rPr lang="en-I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Gianni et al., 2015</a:t>
            </a:r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Gianni et al., 2017</a:t>
            </a:r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Jadcherla, et al., 2010</a:t>
            </a:r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Majoli et al., 2019</a:t>
            </a:r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Simpson, </a:t>
            </a:r>
            <a:r>
              <a:rPr lang="en-IE" sz="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Schanler</a:t>
            </a:r>
            <a:r>
              <a:rPr lang="en-I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Lau, 2002</a:t>
            </a:r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12A73E-1550-4B9A-9A86-07CB599B74BA}"/>
              </a:ext>
            </a:extLst>
          </p:cNvPr>
          <p:cNvSpPr/>
          <p:nvPr/>
        </p:nvSpPr>
        <p:spPr>
          <a:xfrm>
            <a:off x="10051758" y="5267289"/>
            <a:ext cx="775700" cy="1371546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>
              <a:lnSpc>
                <a:spcPct val="150000"/>
              </a:lnSpc>
            </a:pPr>
            <a:r>
              <a:rPr lang="en-GB" sz="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Ersch</a:t>
            </a:r>
            <a:r>
              <a:rPr lang="en-GB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2008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6B6A4F-DA1E-424F-BFED-E1A7B3B6755F}"/>
              </a:ext>
            </a:extLst>
          </p:cNvPr>
          <p:cNvSpPr/>
          <p:nvPr/>
        </p:nvSpPr>
        <p:spPr>
          <a:xfrm>
            <a:off x="10906522" y="5273741"/>
            <a:ext cx="775700" cy="1371546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Isaacson, 2006</a:t>
            </a:r>
            <a:endParaRPr lang="en-GB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IE" sz="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Nye, 2008</a:t>
            </a:r>
            <a:endParaRPr lang="en-GB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it-IT" sz="6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Sankaret</a:t>
            </a:r>
            <a:r>
              <a:rPr lang="it-IT" sz="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al., 2008</a:t>
            </a:r>
            <a:endParaRPr lang="en-GB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1FF3F63-66A0-4E08-830E-1743DBF7727D}"/>
              </a:ext>
            </a:extLst>
          </p:cNvPr>
          <p:cNvSpPr txBox="1">
            <a:spLocks/>
          </p:cNvSpPr>
          <p:nvPr/>
        </p:nvSpPr>
        <p:spPr>
          <a:xfrm>
            <a:off x="10725875" y="51190"/>
            <a:ext cx="1387701" cy="864528"/>
          </a:xfrm>
          <a:prstGeom prst="rect">
            <a:avLst/>
          </a:prstGeom>
          <a:solidFill>
            <a:srgbClr val="BF0826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Dysphagia in children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Poster No. 4903663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77483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964</Words>
  <Application>Microsoft Office PowerPoint</Application>
  <PresentationFormat>Widescreen</PresentationFormat>
  <Paragraphs>145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Motyw pakietu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Title Poster Title continued Researchers’/Presenters’ Names Institution/Organization/Company</dc:title>
  <dc:creator>Magdalena Zieba</dc:creator>
  <cp:lastModifiedBy>Denise Pighetti</cp:lastModifiedBy>
  <cp:revision>128</cp:revision>
  <dcterms:created xsi:type="dcterms:W3CDTF">2015-05-19T15:38:26Z</dcterms:created>
  <dcterms:modified xsi:type="dcterms:W3CDTF">2020-09-08T09:05:12Z</dcterms:modified>
</cp:coreProperties>
</file>