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8" r:id="rId2"/>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0826"/>
    <a:srgbClr val="CC0066"/>
    <a:srgbClr val="1B488F"/>
    <a:srgbClr val="0079C3"/>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4078" autoAdjust="0"/>
    <p:restoredTop sz="95501" autoAdjust="0"/>
  </p:normalViewPr>
  <p:slideViewPr>
    <p:cSldViewPr snapToGrid="0">
      <p:cViewPr>
        <p:scale>
          <a:sx n="300" d="100"/>
          <a:sy n="300" d="100"/>
        </p:scale>
        <p:origin x="-11226" y="-930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F5D7DB-6216-4219-9CE2-FF33C431C3E1}" type="datetimeFigureOut">
              <a:rPr lang="en-US" smtClean="0"/>
              <a:t>9/8/2020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839F88-B88E-4102-B892-265BC22489F5}" type="slidenum">
              <a:rPr lang="en-US" smtClean="0"/>
              <a:t>‹#›</a:t>
            </a:fld>
            <a:endParaRPr lang="en-US"/>
          </a:p>
        </p:txBody>
      </p:sp>
    </p:spTree>
    <p:extLst>
      <p:ext uri="{BB962C8B-B14F-4D97-AF65-F5344CB8AC3E}">
        <p14:creationId xmlns:p14="http://schemas.microsoft.com/office/powerpoint/2010/main" val="158094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839F88-B88E-4102-B892-265BC22489F5}" type="slidenum">
              <a:rPr lang="en-US" smtClean="0"/>
              <a:t>1</a:t>
            </a:fld>
            <a:endParaRPr lang="en-US"/>
          </a:p>
        </p:txBody>
      </p:sp>
    </p:spTree>
    <p:extLst>
      <p:ext uri="{BB962C8B-B14F-4D97-AF65-F5344CB8AC3E}">
        <p14:creationId xmlns:p14="http://schemas.microsoft.com/office/powerpoint/2010/main" val="37834496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1524000" y="1122363"/>
            <a:ext cx="9144000" cy="2387600"/>
          </a:xfrm>
        </p:spPr>
        <p:txBody>
          <a:bodyPr anchor="b"/>
          <a:lstStyle>
            <a:lvl1pPr algn="ctr">
              <a:defRPr sz="6000"/>
            </a:lvl1pPr>
          </a:lstStyle>
          <a:p>
            <a:r>
              <a:rPr lang="pl-PL" dirty="0"/>
              <a:t>Kliknij, aby edytować styl</a:t>
            </a:r>
          </a:p>
        </p:txBody>
      </p:sp>
      <p:sp>
        <p:nvSpPr>
          <p:cNvPr id="3" name="Podtytuł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7" name="Prostokąt 6"/>
          <p:cNvSpPr/>
          <p:nvPr userDrawn="1"/>
        </p:nvSpPr>
        <p:spPr>
          <a:xfrm>
            <a:off x="0" y="6663848"/>
            <a:ext cx="12192000" cy="19415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19883" cy="1119883"/>
          </a:xfrm>
          <a:prstGeom prst="rect">
            <a:avLst/>
          </a:prstGeom>
        </p:spPr>
      </p:pic>
    </p:spTree>
    <p:extLst>
      <p:ext uri="{BB962C8B-B14F-4D97-AF65-F5344CB8AC3E}">
        <p14:creationId xmlns:p14="http://schemas.microsoft.com/office/powerpoint/2010/main" val="16077909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zawartości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10"/>
          </p:nvPr>
        </p:nvSpPr>
        <p:spPr/>
        <p:txBody>
          <a:bodyPr/>
          <a:lstStyle/>
          <a:p>
            <a:fld id="{6FD29EA5-97A4-488A-AC81-AB7D0871A028}" type="datetimeFigureOut">
              <a:rPr lang="pl-PL" smtClean="0"/>
              <a:t>08.09.2020</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FB99B2BE-72C2-4D66-914E-9D49639B79CF}" type="slidenum">
              <a:rPr lang="pl-PL" smtClean="0"/>
              <a:t>‹#›</a:t>
            </a:fld>
            <a:endParaRPr lang="pl-PL"/>
          </a:p>
        </p:txBody>
      </p:sp>
    </p:spTree>
    <p:extLst>
      <p:ext uri="{BB962C8B-B14F-4D97-AF65-F5344CB8AC3E}">
        <p14:creationId xmlns:p14="http://schemas.microsoft.com/office/powerpoint/2010/main" val="1143620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Kliknij, aby edytować style wzorca tekstu</a:t>
            </a:r>
          </a:p>
        </p:txBody>
      </p:sp>
      <p:sp>
        <p:nvSpPr>
          <p:cNvPr id="4" name="Symbol zastępczy daty 3"/>
          <p:cNvSpPr>
            <a:spLocks noGrp="1"/>
          </p:cNvSpPr>
          <p:nvPr>
            <p:ph type="dt" sz="half" idx="10"/>
          </p:nvPr>
        </p:nvSpPr>
        <p:spPr/>
        <p:txBody>
          <a:bodyPr/>
          <a:lstStyle/>
          <a:p>
            <a:fld id="{6FD29EA5-97A4-488A-AC81-AB7D0871A028}" type="datetimeFigureOut">
              <a:rPr lang="pl-PL" smtClean="0"/>
              <a:t>08.09.2020</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FB99B2BE-72C2-4D66-914E-9D49639B79CF}" type="slidenum">
              <a:rPr lang="pl-PL" smtClean="0"/>
              <a:t>‹#›</a:t>
            </a:fld>
            <a:endParaRPr lang="pl-PL"/>
          </a:p>
        </p:txBody>
      </p:sp>
    </p:spTree>
    <p:extLst>
      <p:ext uri="{BB962C8B-B14F-4D97-AF65-F5344CB8AC3E}">
        <p14:creationId xmlns:p14="http://schemas.microsoft.com/office/powerpoint/2010/main" val="32335796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zawartości 2"/>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p:cNvSpPr>
            <a:spLocks noGrp="1"/>
          </p:cNvSpPr>
          <p:nvPr>
            <p:ph type="dt" sz="half" idx="10"/>
          </p:nvPr>
        </p:nvSpPr>
        <p:spPr/>
        <p:txBody>
          <a:bodyPr/>
          <a:lstStyle/>
          <a:p>
            <a:fld id="{6FD29EA5-97A4-488A-AC81-AB7D0871A028}" type="datetimeFigureOut">
              <a:rPr lang="pl-PL" smtClean="0"/>
              <a:t>08.09.2020</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FB99B2BE-72C2-4D66-914E-9D49639B79CF}" type="slidenum">
              <a:rPr lang="pl-PL" smtClean="0"/>
              <a:t>‹#›</a:t>
            </a:fld>
            <a:endParaRPr lang="pl-PL"/>
          </a:p>
        </p:txBody>
      </p:sp>
    </p:spTree>
    <p:extLst>
      <p:ext uri="{BB962C8B-B14F-4D97-AF65-F5344CB8AC3E}">
        <p14:creationId xmlns:p14="http://schemas.microsoft.com/office/powerpoint/2010/main" val="25910466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p:cNvSpPr>
            <a:spLocks noGrp="1"/>
          </p:cNvSpPr>
          <p:nvPr>
            <p:ph type="dt" sz="half" idx="10"/>
          </p:nvPr>
        </p:nvSpPr>
        <p:spPr/>
        <p:txBody>
          <a:bodyPr/>
          <a:lstStyle/>
          <a:p>
            <a:fld id="{6FD29EA5-97A4-488A-AC81-AB7D0871A028}" type="datetimeFigureOut">
              <a:rPr lang="pl-PL" smtClean="0"/>
              <a:t>08.09.2020</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FB99B2BE-72C2-4D66-914E-9D49639B79CF}" type="slidenum">
              <a:rPr lang="pl-PL" smtClean="0"/>
              <a:t>‹#›</a:t>
            </a:fld>
            <a:endParaRPr lang="pl-PL"/>
          </a:p>
        </p:txBody>
      </p:sp>
    </p:spTree>
    <p:extLst>
      <p:ext uri="{BB962C8B-B14F-4D97-AF65-F5344CB8AC3E}">
        <p14:creationId xmlns:p14="http://schemas.microsoft.com/office/powerpoint/2010/main" val="19433305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daty 2"/>
          <p:cNvSpPr>
            <a:spLocks noGrp="1"/>
          </p:cNvSpPr>
          <p:nvPr>
            <p:ph type="dt" sz="half" idx="10"/>
          </p:nvPr>
        </p:nvSpPr>
        <p:spPr/>
        <p:txBody>
          <a:bodyPr/>
          <a:lstStyle/>
          <a:p>
            <a:fld id="{6FD29EA5-97A4-488A-AC81-AB7D0871A028}" type="datetimeFigureOut">
              <a:rPr lang="pl-PL" smtClean="0"/>
              <a:t>08.09.2020</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FB99B2BE-72C2-4D66-914E-9D49639B79CF}" type="slidenum">
              <a:rPr lang="pl-PL" smtClean="0"/>
              <a:t>‹#›</a:t>
            </a:fld>
            <a:endParaRPr lang="pl-PL"/>
          </a:p>
        </p:txBody>
      </p:sp>
    </p:spTree>
    <p:extLst>
      <p:ext uri="{BB962C8B-B14F-4D97-AF65-F5344CB8AC3E}">
        <p14:creationId xmlns:p14="http://schemas.microsoft.com/office/powerpoint/2010/main" val="29781989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6FD29EA5-97A4-488A-AC81-AB7D0871A028}" type="datetimeFigureOut">
              <a:rPr lang="pl-PL" smtClean="0"/>
              <a:t>08.09.2020</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FB99B2BE-72C2-4D66-914E-9D49639B79CF}" type="slidenum">
              <a:rPr lang="pl-PL" smtClean="0"/>
              <a:t>‹#›</a:t>
            </a:fld>
            <a:endParaRPr lang="pl-PL"/>
          </a:p>
        </p:txBody>
      </p:sp>
    </p:spTree>
    <p:extLst>
      <p:ext uri="{BB962C8B-B14F-4D97-AF65-F5344CB8AC3E}">
        <p14:creationId xmlns:p14="http://schemas.microsoft.com/office/powerpoint/2010/main" val="3662977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p:cNvSpPr>
            <a:spLocks noGrp="1"/>
          </p:cNvSpPr>
          <p:nvPr>
            <p:ph type="dt" sz="half" idx="10"/>
          </p:nvPr>
        </p:nvSpPr>
        <p:spPr/>
        <p:txBody>
          <a:bodyPr/>
          <a:lstStyle/>
          <a:p>
            <a:fld id="{6FD29EA5-97A4-488A-AC81-AB7D0871A028}" type="datetimeFigureOut">
              <a:rPr lang="pl-PL" smtClean="0"/>
              <a:t>08.09.2020</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FB99B2BE-72C2-4D66-914E-9D49639B79CF}" type="slidenum">
              <a:rPr lang="pl-PL" smtClean="0"/>
              <a:t>‹#›</a:t>
            </a:fld>
            <a:endParaRPr lang="pl-PL"/>
          </a:p>
        </p:txBody>
      </p:sp>
    </p:spTree>
    <p:extLst>
      <p:ext uri="{BB962C8B-B14F-4D97-AF65-F5344CB8AC3E}">
        <p14:creationId xmlns:p14="http://schemas.microsoft.com/office/powerpoint/2010/main" val="4268875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p:cNvSpPr>
            <a:spLocks noGrp="1"/>
          </p:cNvSpPr>
          <p:nvPr>
            <p:ph type="dt" sz="half" idx="10"/>
          </p:nvPr>
        </p:nvSpPr>
        <p:spPr/>
        <p:txBody>
          <a:bodyPr/>
          <a:lstStyle/>
          <a:p>
            <a:fld id="{6FD29EA5-97A4-488A-AC81-AB7D0871A028}" type="datetimeFigureOut">
              <a:rPr lang="pl-PL" smtClean="0"/>
              <a:t>08.09.2020</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FB99B2BE-72C2-4D66-914E-9D49639B79CF}" type="slidenum">
              <a:rPr lang="pl-PL" smtClean="0"/>
              <a:t>‹#›</a:t>
            </a:fld>
            <a:endParaRPr lang="pl-PL"/>
          </a:p>
        </p:txBody>
      </p:sp>
    </p:spTree>
    <p:extLst>
      <p:ext uri="{BB962C8B-B14F-4D97-AF65-F5344CB8AC3E}">
        <p14:creationId xmlns:p14="http://schemas.microsoft.com/office/powerpoint/2010/main" val="2263179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tytułu pionowego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10"/>
          </p:nvPr>
        </p:nvSpPr>
        <p:spPr/>
        <p:txBody>
          <a:bodyPr/>
          <a:lstStyle/>
          <a:p>
            <a:fld id="{6FD29EA5-97A4-488A-AC81-AB7D0871A028}" type="datetimeFigureOut">
              <a:rPr lang="pl-PL" smtClean="0"/>
              <a:t>08.09.2020</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FB99B2BE-72C2-4D66-914E-9D49639B79CF}" type="slidenum">
              <a:rPr lang="pl-PL" smtClean="0"/>
              <a:t>‹#›</a:t>
            </a:fld>
            <a:endParaRPr lang="pl-PL"/>
          </a:p>
        </p:txBody>
      </p:sp>
    </p:spTree>
    <p:extLst>
      <p:ext uri="{BB962C8B-B14F-4D97-AF65-F5344CB8AC3E}">
        <p14:creationId xmlns:p14="http://schemas.microsoft.com/office/powerpoint/2010/main" val="1623412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10"/>
          </p:nvPr>
        </p:nvSpPr>
        <p:spPr/>
        <p:txBody>
          <a:bodyPr/>
          <a:lstStyle/>
          <a:p>
            <a:fld id="{6FD29EA5-97A4-488A-AC81-AB7D0871A028}" type="datetimeFigureOut">
              <a:rPr lang="pl-PL" smtClean="0"/>
              <a:t>08.09.2020</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FB99B2BE-72C2-4D66-914E-9D49639B79CF}" type="slidenum">
              <a:rPr lang="pl-PL" smtClean="0"/>
              <a:t>‹#›</a:t>
            </a:fld>
            <a:endParaRPr lang="pl-PL"/>
          </a:p>
        </p:txBody>
      </p:sp>
    </p:spTree>
    <p:extLst>
      <p:ext uri="{BB962C8B-B14F-4D97-AF65-F5344CB8AC3E}">
        <p14:creationId xmlns:p14="http://schemas.microsoft.com/office/powerpoint/2010/main" val="12445353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D29EA5-97A4-488A-AC81-AB7D0871A028}" type="datetimeFigureOut">
              <a:rPr lang="pl-PL" smtClean="0"/>
              <a:t>08.09.2020</a:t>
            </a:fld>
            <a:endParaRPr lang="pl-PL"/>
          </a:p>
        </p:txBody>
      </p:sp>
      <p:sp>
        <p:nvSpPr>
          <p:cNvPr id="5" name="Symbol zastępczy stop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99B2BE-72C2-4D66-914E-9D49639B79CF}" type="slidenum">
              <a:rPr lang="pl-PL" smtClean="0"/>
              <a:t>‹#›</a:t>
            </a:fld>
            <a:endParaRPr lang="pl-PL"/>
          </a:p>
        </p:txBody>
      </p:sp>
    </p:spTree>
    <p:extLst>
      <p:ext uri="{BB962C8B-B14F-4D97-AF65-F5344CB8AC3E}">
        <p14:creationId xmlns:p14="http://schemas.microsoft.com/office/powerpoint/2010/main" val="28448484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1">
            <a:extLst>
              <a:ext uri="{FF2B5EF4-FFF2-40B4-BE49-F238E27FC236}">
                <a16:creationId xmlns="" xmlns:a16="http://schemas.microsoft.com/office/drawing/2014/main" id="{1777BAEA-F440-5645-84E6-7C0DAC480F72}"/>
              </a:ext>
            </a:extLst>
          </p:cNvPr>
          <p:cNvSpPr txBox="1">
            <a:spLocks/>
          </p:cNvSpPr>
          <p:nvPr/>
        </p:nvSpPr>
        <p:spPr>
          <a:xfrm>
            <a:off x="2133599" y="131763"/>
            <a:ext cx="7798677" cy="964526"/>
          </a:xfrm>
          <a:prstGeom prst="rect">
            <a:avLst/>
          </a:prstGeom>
          <a:solidFill>
            <a:srgbClr val="1B488F"/>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1400" b="1" dirty="0">
                <a:solidFill>
                  <a:schemeClr val="bg1"/>
                </a:solidFill>
                <a:latin typeface="Arial" panose="020B0604020202020204" pitchFamily="34" charset="0"/>
                <a:cs typeface="Arial" panose="020B0604020202020204" pitchFamily="34" charset="0"/>
              </a:rPr>
              <a:t>“Just being alive was a struggle each day” </a:t>
            </a:r>
          </a:p>
          <a:p>
            <a:pPr algn="ctr"/>
            <a:r>
              <a:rPr lang="en-US" altLang="en-US" sz="1400" b="1" dirty="0">
                <a:solidFill>
                  <a:schemeClr val="bg1"/>
                </a:solidFill>
                <a:latin typeface="Arial" panose="020B0604020202020204" pitchFamily="34" charset="0"/>
                <a:cs typeface="Arial" panose="020B0604020202020204" pitchFamily="34" charset="0"/>
              </a:rPr>
              <a:t>A Qualitative Investigation of the Lived Experience of Oral Stage Dysphagia in Adults with Rheumatoid Arthritis affecting the Temporomandibular Joint.</a:t>
            </a:r>
          </a:p>
          <a:p>
            <a:pPr algn="ctr"/>
            <a:r>
              <a:rPr lang="en-US" altLang="en-US" sz="900" dirty="0" smtClean="0">
                <a:solidFill>
                  <a:schemeClr val="bg1"/>
                </a:solidFill>
                <a:latin typeface="Arial" panose="020B0604020202020204" pitchFamily="34" charset="0"/>
                <a:cs typeface="Arial" panose="020B0604020202020204" pitchFamily="34" charset="0"/>
              </a:rPr>
              <a:t/>
            </a:r>
            <a:br>
              <a:rPr lang="en-US" altLang="en-US" sz="900" dirty="0" smtClean="0">
                <a:solidFill>
                  <a:schemeClr val="bg1"/>
                </a:solidFill>
                <a:latin typeface="Arial" panose="020B0604020202020204" pitchFamily="34" charset="0"/>
                <a:cs typeface="Arial" panose="020B0604020202020204" pitchFamily="34" charset="0"/>
              </a:rPr>
            </a:br>
            <a:r>
              <a:rPr lang="en-US" altLang="en-US" sz="900" dirty="0" smtClean="0">
                <a:solidFill>
                  <a:schemeClr val="bg1"/>
                </a:solidFill>
                <a:latin typeface="Arial" panose="020B0604020202020204" pitchFamily="34" charset="0"/>
                <a:cs typeface="Arial" panose="020B0604020202020204" pitchFamily="34" charset="0"/>
              </a:rPr>
              <a:t>Ó</a:t>
            </a:r>
            <a:r>
              <a:rPr lang="en-US" altLang="en-US" sz="900" dirty="0">
                <a:solidFill>
                  <a:schemeClr val="bg1"/>
                </a:solidFill>
                <a:latin typeface="Arial" panose="020B0604020202020204" pitchFamily="34" charset="0"/>
                <a:cs typeface="Arial" panose="020B0604020202020204" pitchFamily="34" charset="0"/>
              </a:rPr>
              <a:t>., Gilheaney &amp;  I.P., Walsh, Department of Clinical Speech and Language Studies, Trinity College Dublin, Ireland </a:t>
            </a:r>
          </a:p>
        </p:txBody>
      </p:sp>
      <p:sp>
        <p:nvSpPr>
          <p:cNvPr id="5" name="Podtytuł 2">
            <a:extLst>
              <a:ext uri="{FF2B5EF4-FFF2-40B4-BE49-F238E27FC236}">
                <a16:creationId xmlns="" xmlns:a16="http://schemas.microsoft.com/office/drawing/2014/main" id="{AED470C5-AADA-1C4B-B3A8-DBD490A1EB14}"/>
              </a:ext>
            </a:extLst>
          </p:cNvPr>
          <p:cNvSpPr txBox="1">
            <a:spLocks/>
          </p:cNvSpPr>
          <p:nvPr/>
        </p:nvSpPr>
        <p:spPr>
          <a:xfrm>
            <a:off x="88900" y="1256561"/>
            <a:ext cx="5372100" cy="284162"/>
          </a:xfrm>
          <a:prstGeom prst="rect">
            <a:avLst/>
          </a:prstGeom>
          <a:solidFill>
            <a:srgbClr val="1B488F"/>
          </a:solidFill>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00" b="1" dirty="0">
                <a:solidFill>
                  <a:schemeClr val="bg1"/>
                </a:solidFill>
                <a:latin typeface="Arial" panose="020B0604020202020204" pitchFamily="34" charset="0"/>
                <a:cs typeface="Arial" panose="020B0604020202020204" pitchFamily="34" charset="0"/>
              </a:rPr>
              <a:t>Introduction</a:t>
            </a:r>
            <a:endParaRPr lang="pl-PL" sz="1600" b="1" dirty="0">
              <a:solidFill>
                <a:schemeClr val="bg1"/>
              </a:solidFill>
              <a:latin typeface="Arial" panose="020B0604020202020204" pitchFamily="34" charset="0"/>
              <a:cs typeface="Arial" panose="020B0604020202020204" pitchFamily="34" charset="0"/>
            </a:endParaRPr>
          </a:p>
        </p:txBody>
      </p:sp>
      <p:sp>
        <p:nvSpPr>
          <p:cNvPr id="6" name="Tytuł 1">
            <a:extLst>
              <a:ext uri="{FF2B5EF4-FFF2-40B4-BE49-F238E27FC236}">
                <a16:creationId xmlns="" xmlns:a16="http://schemas.microsoft.com/office/drawing/2014/main" id="{9B5FE35B-6D05-F64A-899E-EB2FC1959203}"/>
              </a:ext>
            </a:extLst>
          </p:cNvPr>
          <p:cNvSpPr txBox="1">
            <a:spLocks/>
          </p:cNvSpPr>
          <p:nvPr/>
        </p:nvSpPr>
        <p:spPr>
          <a:xfrm>
            <a:off x="10058400" y="131763"/>
            <a:ext cx="1917699" cy="964526"/>
          </a:xfrm>
          <a:prstGeom prst="rect">
            <a:avLst/>
          </a:prstGeom>
          <a:solidFill>
            <a:srgbClr val="BF0826"/>
          </a:solidFill>
          <a:ln>
            <a:no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altLang="en-US" sz="1400" b="1" dirty="0" smtClean="0">
                <a:solidFill>
                  <a:schemeClr val="bg1"/>
                </a:solidFill>
                <a:latin typeface="Arial" panose="020B0604020202020204" pitchFamily="34" charset="0"/>
                <a:cs typeface="Arial" panose="020B0604020202020204" pitchFamily="34" charset="0"/>
              </a:rPr>
              <a:t>Other</a:t>
            </a:r>
            <a:endParaRPr lang="en-US" altLang="en-US" sz="1400" b="1" dirty="0">
              <a:solidFill>
                <a:schemeClr val="bg1"/>
              </a:solidFill>
              <a:latin typeface="Arial" panose="020B0604020202020204" pitchFamily="34" charset="0"/>
              <a:cs typeface="Arial" panose="020B0604020202020204" pitchFamily="34" charset="0"/>
            </a:endParaRPr>
          </a:p>
          <a:p>
            <a:endParaRPr lang="en-US" sz="1400" b="1" dirty="0">
              <a:solidFill>
                <a:schemeClr val="bg1"/>
              </a:solidFill>
              <a:latin typeface="Arial" panose="020B0604020202020204" pitchFamily="34" charset="0"/>
              <a:cs typeface="Arial" panose="020B0604020202020204" pitchFamily="34" charset="0"/>
            </a:endParaRPr>
          </a:p>
          <a:p>
            <a:r>
              <a:rPr lang="en-US" sz="2000" b="1" dirty="0" smtClean="0">
                <a:solidFill>
                  <a:schemeClr val="bg1"/>
                </a:solidFill>
                <a:latin typeface="Arial" panose="020B0604020202020204" pitchFamily="34" charset="0"/>
                <a:cs typeface="Arial" panose="020B0604020202020204" pitchFamily="34" charset="0"/>
              </a:rPr>
              <a:t>4914765</a:t>
            </a:r>
            <a:endParaRPr lang="pl-PL" sz="2000" dirty="0">
              <a:solidFill>
                <a:schemeClr val="bg1"/>
              </a:solidFill>
              <a:latin typeface="Arial" panose="020B0604020202020204" pitchFamily="34" charset="0"/>
              <a:cs typeface="Arial" panose="020B0604020202020204" pitchFamily="34" charset="0"/>
            </a:endParaRPr>
          </a:p>
        </p:txBody>
      </p:sp>
      <p:sp>
        <p:nvSpPr>
          <p:cNvPr id="7" name="Podtytuł 2">
            <a:extLst>
              <a:ext uri="{FF2B5EF4-FFF2-40B4-BE49-F238E27FC236}">
                <a16:creationId xmlns="" xmlns:a16="http://schemas.microsoft.com/office/drawing/2014/main" id="{38186124-AAC9-8B4B-9372-78388714F72B}"/>
              </a:ext>
            </a:extLst>
          </p:cNvPr>
          <p:cNvSpPr txBox="1">
            <a:spLocks/>
          </p:cNvSpPr>
          <p:nvPr/>
        </p:nvSpPr>
        <p:spPr>
          <a:xfrm>
            <a:off x="6616031" y="1256565"/>
            <a:ext cx="5372100" cy="284162"/>
          </a:xfrm>
          <a:prstGeom prst="rect">
            <a:avLst/>
          </a:prstGeom>
          <a:solidFill>
            <a:srgbClr val="1B488F"/>
          </a:solidFill>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b="1" dirty="0">
                <a:solidFill>
                  <a:schemeClr val="bg1"/>
                </a:solidFill>
                <a:latin typeface="Arial" panose="020B0604020202020204" pitchFamily="34" charset="0"/>
                <a:cs typeface="Arial" panose="020B0604020202020204" pitchFamily="34" charset="0"/>
              </a:rPr>
              <a:t>Results</a:t>
            </a:r>
            <a:endParaRPr lang="pl-PL" sz="1600" b="1" dirty="0">
              <a:solidFill>
                <a:schemeClr val="bg1"/>
              </a:solidFill>
              <a:latin typeface="Arial" panose="020B0604020202020204" pitchFamily="34" charset="0"/>
              <a:cs typeface="Arial" panose="020B0604020202020204" pitchFamily="34" charset="0"/>
            </a:endParaRPr>
          </a:p>
        </p:txBody>
      </p:sp>
      <p:sp>
        <p:nvSpPr>
          <p:cNvPr id="8" name="Podtytuł 2">
            <a:extLst>
              <a:ext uri="{FF2B5EF4-FFF2-40B4-BE49-F238E27FC236}">
                <a16:creationId xmlns="" xmlns:a16="http://schemas.microsoft.com/office/drawing/2014/main" id="{9F736D79-0773-1D42-A1F8-AE9B38680BBD}"/>
              </a:ext>
            </a:extLst>
          </p:cNvPr>
          <p:cNvSpPr txBox="1">
            <a:spLocks/>
          </p:cNvSpPr>
          <p:nvPr/>
        </p:nvSpPr>
        <p:spPr>
          <a:xfrm>
            <a:off x="88900" y="3221738"/>
            <a:ext cx="5372100" cy="284162"/>
          </a:xfrm>
          <a:prstGeom prst="rect">
            <a:avLst/>
          </a:prstGeom>
          <a:solidFill>
            <a:srgbClr val="1B488F"/>
          </a:solidFill>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b="1" dirty="0">
                <a:solidFill>
                  <a:schemeClr val="bg1"/>
                </a:solidFill>
                <a:latin typeface="Arial" panose="020B0604020202020204" pitchFamily="34" charset="0"/>
                <a:cs typeface="Arial" panose="020B0604020202020204" pitchFamily="34" charset="0"/>
              </a:rPr>
              <a:t>Objectives</a:t>
            </a:r>
            <a:endParaRPr lang="pl-PL" sz="1600" b="1" dirty="0">
              <a:solidFill>
                <a:schemeClr val="bg1"/>
              </a:solidFill>
              <a:latin typeface="Arial" panose="020B0604020202020204" pitchFamily="34" charset="0"/>
              <a:cs typeface="Arial" panose="020B0604020202020204" pitchFamily="34" charset="0"/>
            </a:endParaRPr>
          </a:p>
        </p:txBody>
      </p:sp>
      <p:sp>
        <p:nvSpPr>
          <p:cNvPr id="9" name="Podtytuł 2">
            <a:extLst>
              <a:ext uri="{FF2B5EF4-FFF2-40B4-BE49-F238E27FC236}">
                <a16:creationId xmlns="" xmlns:a16="http://schemas.microsoft.com/office/drawing/2014/main" id="{3DC374CD-7789-3B43-881B-FDDA4CFEF2E2}"/>
              </a:ext>
            </a:extLst>
          </p:cNvPr>
          <p:cNvSpPr txBox="1">
            <a:spLocks/>
          </p:cNvSpPr>
          <p:nvPr/>
        </p:nvSpPr>
        <p:spPr>
          <a:xfrm>
            <a:off x="88900" y="4164120"/>
            <a:ext cx="5372100" cy="284162"/>
          </a:xfrm>
          <a:prstGeom prst="rect">
            <a:avLst/>
          </a:prstGeom>
          <a:solidFill>
            <a:srgbClr val="1B488F"/>
          </a:solidFill>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b="1" dirty="0">
                <a:solidFill>
                  <a:schemeClr val="bg1"/>
                </a:solidFill>
                <a:latin typeface="Arial" panose="020B0604020202020204" pitchFamily="34" charset="0"/>
                <a:cs typeface="Arial" panose="020B0604020202020204" pitchFamily="34" charset="0"/>
              </a:rPr>
              <a:t>Methods</a:t>
            </a:r>
            <a:endParaRPr lang="pl-PL" sz="1600" b="1" dirty="0">
              <a:solidFill>
                <a:schemeClr val="bg1"/>
              </a:solidFill>
              <a:latin typeface="Arial" panose="020B0604020202020204" pitchFamily="34" charset="0"/>
              <a:cs typeface="Arial" panose="020B0604020202020204" pitchFamily="34" charset="0"/>
            </a:endParaRPr>
          </a:p>
        </p:txBody>
      </p:sp>
      <p:sp>
        <p:nvSpPr>
          <p:cNvPr id="10" name="Podtytuł 2">
            <a:extLst>
              <a:ext uri="{FF2B5EF4-FFF2-40B4-BE49-F238E27FC236}">
                <a16:creationId xmlns="" xmlns:a16="http://schemas.microsoft.com/office/drawing/2014/main" id="{0167A7F6-F292-8448-ADC3-83D012BFDDC2}"/>
              </a:ext>
            </a:extLst>
          </p:cNvPr>
          <p:cNvSpPr txBox="1">
            <a:spLocks/>
          </p:cNvSpPr>
          <p:nvPr/>
        </p:nvSpPr>
        <p:spPr>
          <a:xfrm>
            <a:off x="6616031" y="3499727"/>
            <a:ext cx="5372100" cy="284162"/>
          </a:xfrm>
          <a:prstGeom prst="rect">
            <a:avLst/>
          </a:prstGeom>
          <a:solidFill>
            <a:srgbClr val="1B488F"/>
          </a:solidFill>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b="1" dirty="0">
                <a:solidFill>
                  <a:schemeClr val="bg1"/>
                </a:solidFill>
                <a:latin typeface="Arial" panose="020B0604020202020204" pitchFamily="34" charset="0"/>
                <a:cs typeface="Arial" panose="020B0604020202020204" pitchFamily="34" charset="0"/>
              </a:rPr>
              <a:t>Conclusions</a:t>
            </a:r>
            <a:endParaRPr lang="pl-PL" sz="1600" b="1" dirty="0">
              <a:solidFill>
                <a:schemeClr val="bg1"/>
              </a:solidFill>
              <a:latin typeface="Arial" panose="020B0604020202020204" pitchFamily="34" charset="0"/>
              <a:cs typeface="Arial" panose="020B0604020202020204" pitchFamily="34" charset="0"/>
            </a:endParaRPr>
          </a:p>
        </p:txBody>
      </p:sp>
      <p:sp>
        <p:nvSpPr>
          <p:cNvPr id="11" name="Podtytuł 2">
            <a:extLst>
              <a:ext uri="{FF2B5EF4-FFF2-40B4-BE49-F238E27FC236}">
                <a16:creationId xmlns="" xmlns:a16="http://schemas.microsoft.com/office/drawing/2014/main" id="{12810047-4364-CF4F-A57A-5DFA7C5F78A3}"/>
              </a:ext>
            </a:extLst>
          </p:cNvPr>
          <p:cNvSpPr txBox="1">
            <a:spLocks/>
          </p:cNvSpPr>
          <p:nvPr/>
        </p:nvSpPr>
        <p:spPr>
          <a:xfrm>
            <a:off x="6616031" y="5661215"/>
            <a:ext cx="5372100" cy="284162"/>
          </a:xfrm>
          <a:prstGeom prst="rect">
            <a:avLst/>
          </a:prstGeom>
          <a:solidFill>
            <a:srgbClr val="1B488F"/>
          </a:solidFill>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b="1" dirty="0">
                <a:solidFill>
                  <a:schemeClr val="bg1"/>
                </a:solidFill>
                <a:latin typeface="Arial" panose="020B0604020202020204" pitchFamily="34" charset="0"/>
                <a:cs typeface="Arial" panose="020B0604020202020204" pitchFamily="34" charset="0"/>
              </a:rPr>
              <a:t>References</a:t>
            </a:r>
            <a:endParaRPr lang="pl-PL" sz="1600" b="1" dirty="0">
              <a:solidFill>
                <a:schemeClr val="bg1"/>
              </a:solidFill>
              <a:latin typeface="Arial" panose="020B0604020202020204" pitchFamily="34" charset="0"/>
              <a:cs typeface="Arial" panose="020B0604020202020204" pitchFamily="34" charset="0"/>
            </a:endParaRPr>
          </a:p>
        </p:txBody>
      </p:sp>
      <p:sp>
        <p:nvSpPr>
          <p:cNvPr id="12" name="Prostokąt 12">
            <a:extLst>
              <a:ext uri="{FF2B5EF4-FFF2-40B4-BE49-F238E27FC236}">
                <a16:creationId xmlns="" xmlns:a16="http://schemas.microsoft.com/office/drawing/2014/main" id="{B0E12912-0D35-DF4F-AB54-8BFFB686FA3A}"/>
              </a:ext>
            </a:extLst>
          </p:cNvPr>
          <p:cNvSpPr/>
          <p:nvPr/>
        </p:nvSpPr>
        <p:spPr>
          <a:xfrm>
            <a:off x="6603997" y="3848732"/>
            <a:ext cx="5364747" cy="1708160"/>
          </a:xfrm>
          <a:prstGeom prst="rect">
            <a:avLst/>
          </a:prstGeom>
          <a:solidFill>
            <a:schemeClr val="accent5">
              <a:lumMod val="20000"/>
              <a:lumOff val="80000"/>
            </a:schemeClr>
          </a:solidFill>
        </p:spPr>
        <p:txBody>
          <a:bodyPr wrap="square">
            <a:spAutoFit/>
          </a:bodyPr>
          <a:lstStyle/>
          <a:p>
            <a:pPr algn="just">
              <a:lnSpc>
                <a:spcPct val="150000"/>
              </a:lnSpc>
              <a:spcAft>
                <a:spcPts val="800"/>
              </a:spcAft>
            </a:pPr>
            <a:r>
              <a:rPr lang="en-IE" altLang="en-US" sz="1000" dirty="0">
                <a:latin typeface="Arial" panose="020B0604020202020204" pitchFamily="34" charset="0"/>
                <a:ea typeface="Calibri" panose="020F0502020204030204" pitchFamily="34" charset="0"/>
                <a:cs typeface="Arial" panose="020B0604020202020204" pitchFamily="34" charset="0"/>
              </a:rPr>
              <a:t>Findings from this study are noteworthy as they confirm that people with RA commonly experience under-recognised eating and swallowing problems, with discernible, yet apparently overlooked, impact on physical functioning, socialisation, and emotional well-being, which may negatively impact clinical outcomes, and exacerbate an already tenuous lived experience with this condition. Future research should build on this early investigation and involve patients themselves in the design of supports to guide individuals to living well with these issues.</a:t>
            </a:r>
            <a:endParaRPr lang="en-US" altLang="en-US" sz="1000" dirty="0">
              <a:latin typeface="Arial" panose="020B0604020202020204" pitchFamily="34" charset="0"/>
              <a:ea typeface="Calibri" panose="020F0502020204030204" pitchFamily="34" charset="0"/>
              <a:cs typeface="Arial" panose="020B0604020202020204" pitchFamily="34" charset="0"/>
            </a:endParaRPr>
          </a:p>
        </p:txBody>
      </p:sp>
      <p:sp>
        <p:nvSpPr>
          <p:cNvPr id="13" name="Prostokąt 16">
            <a:extLst>
              <a:ext uri="{FF2B5EF4-FFF2-40B4-BE49-F238E27FC236}">
                <a16:creationId xmlns="" xmlns:a16="http://schemas.microsoft.com/office/drawing/2014/main" id="{044A0818-28BC-AD48-9F3F-3AD6422BDC8C}"/>
              </a:ext>
            </a:extLst>
          </p:cNvPr>
          <p:cNvSpPr/>
          <p:nvPr/>
        </p:nvSpPr>
        <p:spPr>
          <a:xfrm>
            <a:off x="6603997" y="1584685"/>
            <a:ext cx="5364747" cy="1627369"/>
          </a:xfrm>
          <a:prstGeom prst="rect">
            <a:avLst/>
          </a:prstGeom>
          <a:solidFill>
            <a:schemeClr val="accent5">
              <a:lumMod val="20000"/>
              <a:lumOff val="80000"/>
            </a:schemeClr>
          </a:solidFill>
        </p:spPr>
        <p:txBody>
          <a:bodyPr wrap="square">
            <a:spAutoFit/>
          </a:bodyPr>
          <a:lstStyle/>
          <a:p>
            <a:pPr algn="just">
              <a:lnSpc>
                <a:spcPct val="150000"/>
              </a:lnSpc>
              <a:spcAft>
                <a:spcPts val="800"/>
              </a:spcAft>
            </a:pPr>
            <a:r>
              <a:rPr lang="en-IE" altLang="en-US" sz="950" dirty="0">
                <a:latin typeface="Arial" panose="020B0604020202020204" pitchFamily="34" charset="0"/>
                <a:ea typeface="Calibri" panose="020F0502020204030204" pitchFamily="34" charset="0"/>
                <a:cs typeface="Arial" panose="020B0604020202020204" pitchFamily="34" charset="0"/>
              </a:rPr>
              <a:t>Four themes were identified: 1) the nature of physical signs/symptoms of OD, 2) the personal, social, and lifestyle impact of OD, 3) the impact of these difficulties on patient’s engagement with healthcare services and treatment use, and 4) emotions evoked by TMD-related OD. Subsequently, 13 categories emerged which illustrated these themes in greater detail, with a further 10 </a:t>
            </a:r>
            <a:r>
              <a:rPr lang="en-IE" altLang="en-US" sz="950" dirty="0" smtClean="0">
                <a:latin typeface="Arial" panose="020B0604020202020204" pitchFamily="34" charset="0"/>
                <a:ea typeface="Calibri" panose="020F0502020204030204" pitchFamily="34" charset="0"/>
                <a:cs typeface="Arial" panose="020B0604020202020204" pitchFamily="34" charset="0"/>
              </a:rPr>
              <a:t>subcategories. </a:t>
            </a:r>
            <a:r>
              <a:rPr lang="en-IE" altLang="en-US" sz="950" dirty="0">
                <a:latin typeface="Arial" panose="020B0604020202020204" pitchFamily="34" charset="0"/>
                <a:ea typeface="Calibri" panose="020F0502020204030204" pitchFamily="34" charset="0"/>
                <a:cs typeface="Arial" panose="020B0604020202020204" pitchFamily="34" charset="0"/>
              </a:rPr>
              <a:t>Participants most frequently expressed concerns regarding difficulties eating solids, the need to modify their diet to accommodate masticatory issues, and uncertainty related to the intermittent nature of TMJ flares and subsequent eating and swallowing issues.</a:t>
            </a:r>
            <a:endParaRPr lang="en-US" altLang="en-US" sz="950" dirty="0">
              <a:latin typeface="Arial" panose="020B0604020202020204" pitchFamily="34" charset="0"/>
              <a:ea typeface="Calibri" panose="020F0502020204030204" pitchFamily="34" charset="0"/>
              <a:cs typeface="Arial" panose="020B0604020202020204" pitchFamily="34" charset="0"/>
            </a:endParaRPr>
          </a:p>
        </p:txBody>
      </p:sp>
      <p:sp>
        <p:nvSpPr>
          <p:cNvPr id="15" name="Prostokąt 20">
            <a:extLst>
              <a:ext uri="{FF2B5EF4-FFF2-40B4-BE49-F238E27FC236}">
                <a16:creationId xmlns="" xmlns:a16="http://schemas.microsoft.com/office/drawing/2014/main" id="{F64EF985-FA39-0949-811D-71475A6F8EAC}"/>
              </a:ext>
            </a:extLst>
          </p:cNvPr>
          <p:cNvSpPr/>
          <p:nvPr/>
        </p:nvSpPr>
        <p:spPr>
          <a:xfrm>
            <a:off x="88900" y="3641808"/>
            <a:ext cx="5372100" cy="400110"/>
          </a:xfrm>
          <a:prstGeom prst="rect">
            <a:avLst/>
          </a:prstGeom>
          <a:solidFill>
            <a:schemeClr val="accent5">
              <a:lumMod val="20000"/>
              <a:lumOff val="80000"/>
            </a:schemeClr>
          </a:solidFill>
        </p:spPr>
        <p:txBody>
          <a:bodyPr wrap="square">
            <a:spAutoFit/>
          </a:bodyPr>
          <a:lstStyle/>
          <a:p>
            <a:r>
              <a:rPr lang="en-IE" sz="1000" dirty="0" smtClean="0">
                <a:latin typeface="Arial" panose="020B0604020202020204" pitchFamily="34" charset="0"/>
                <a:cs typeface="Arial" panose="020B0604020202020204" pitchFamily="34" charset="0"/>
              </a:rPr>
              <a:t>This </a:t>
            </a:r>
            <a:r>
              <a:rPr lang="en-IE" sz="1000" dirty="0">
                <a:latin typeface="Arial" panose="020B0604020202020204" pitchFamily="34" charset="0"/>
                <a:cs typeface="Arial" panose="020B0604020202020204" pitchFamily="34" charset="0"/>
              </a:rPr>
              <a:t>study aimed to explore the lived experience of adults with RA who experience TMD-related oral stage dysphagia (OD).</a:t>
            </a:r>
            <a:endParaRPr lang="en-US" sz="1000" dirty="0">
              <a:latin typeface="Arial" panose="020B0604020202020204" pitchFamily="34" charset="0"/>
              <a:cs typeface="Arial" panose="020B0604020202020204" pitchFamily="34" charset="0"/>
            </a:endParaRPr>
          </a:p>
        </p:txBody>
      </p:sp>
      <p:sp>
        <p:nvSpPr>
          <p:cNvPr id="16" name="Prostokąt 22">
            <a:extLst>
              <a:ext uri="{FF2B5EF4-FFF2-40B4-BE49-F238E27FC236}">
                <a16:creationId xmlns="" xmlns:a16="http://schemas.microsoft.com/office/drawing/2014/main" id="{AC0DD1EA-FA0C-DE4E-8A47-DFECF33C9AF9}"/>
              </a:ext>
            </a:extLst>
          </p:cNvPr>
          <p:cNvSpPr/>
          <p:nvPr/>
        </p:nvSpPr>
        <p:spPr>
          <a:xfrm>
            <a:off x="88900" y="4565394"/>
            <a:ext cx="5372100" cy="861774"/>
          </a:xfrm>
          <a:prstGeom prst="rect">
            <a:avLst/>
          </a:prstGeom>
          <a:solidFill>
            <a:schemeClr val="accent5">
              <a:lumMod val="20000"/>
              <a:lumOff val="80000"/>
            </a:schemeClr>
          </a:solidFill>
          <a:ln>
            <a:noFill/>
          </a:ln>
        </p:spPr>
        <p:txBody>
          <a:bodyPr wrap="square">
            <a:spAutoFit/>
          </a:bodyPr>
          <a:lstStyle/>
          <a:p>
            <a:pPr marL="171450" indent="-171450">
              <a:buFont typeface="Arial" panose="020B0604020202020204" pitchFamily="34" charset="0"/>
              <a:buChar char="•"/>
            </a:pPr>
            <a:r>
              <a:rPr lang="en-IE" sz="1000" dirty="0">
                <a:latin typeface="Arial" panose="020B0604020202020204" pitchFamily="34" charset="0"/>
                <a:cs typeface="Arial" panose="020B0604020202020204" pitchFamily="34" charset="0"/>
              </a:rPr>
              <a:t>A quasi-observational qualitative study was </a:t>
            </a:r>
            <a:r>
              <a:rPr lang="en-IE" sz="1000" dirty="0" smtClean="0">
                <a:latin typeface="Arial" panose="020B0604020202020204" pitchFamily="34" charset="0"/>
                <a:cs typeface="Arial" panose="020B0604020202020204" pitchFamily="34" charset="0"/>
              </a:rPr>
              <a:t>conducted. </a:t>
            </a:r>
          </a:p>
          <a:p>
            <a:pPr marL="171450" indent="-171450">
              <a:buFont typeface="Arial" panose="020B0604020202020204" pitchFamily="34" charset="0"/>
              <a:buChar char="•"/>
            </a:pPr>
            <a:r>
              <a:rPr lang="en-IE" altLang="en-US" sz="1000" dirty="0" smtClean="0">
                <a:latin typeface="Arial" panose="020B0604020202020204" pitchFamily="34" charset="0"/>
                <a:cs typeface="Arial" panose="020B0604020202020204" pitchFamily="34" charset="0"/>
              </a:rPr>
              <a:t>Data was collected </a:t>
            </a:r>
            <a:r>
              <a:rPr lang="en-IE" altLang="en-US" sz="1000" dirty="0">
                <a:latin typeface="Arial" panose="020B0604020202020204" pitchFamily="34" charset="0"/>
                <a:cs typeface="Arial" panose="020B0604020202020204" pitchFamily="34" charset="0"/>
              </a:rPr>
              <a:t>from comments posted on a popular online website regarding descriptions of the lived experience of patients with </a:t>
            </a:r>
            <a:r>
              <a:rPr lang="en-IE" altLang="en-US" sz="1000" dirty="0" smtClean="0">
                <a:latin typeface="Arial" panose="020B0604020202020204" pitchFamily="34" charset="0"/>
                <a:cs typeface="Arial" panose="020B0604020202020204" pitchFamily="34" charset="0"/>
              </a:rPr>
              <a:t>RA. </a:t>
            </a:r>
          </a:p>
          <a:p>
            <a:pPr marL="171450" indent="-171450">
              <a:buFont typeface="Arial" panose="020B0604020202020204" pitchFamily="34" charset="0"/>
              <a:buChar char="•"/>
            </a:pPr>
            <a:r>
              <a:rPr lang="en-IE" sz="1000" dirty="0" smtClean="0">
                <a:latin typeface="Arial" panose="020B0604020202020204" pitchFamily="34" charset="0"/>
                <a:cs typeface="Arial" panose="020B0604020202020204" pitchFamily="34" charset="0"/>
              </a:rPr>
              <a:t>Thematic </a:t>
            </a:r>
            <a:r>
              <a:rPr lang="en-IE" sz="1000" dirty="0">
                <a:latin typeface="Arial" panose="020B0604020202020204" pitchFamily="34" charset="0"/>
                <a:cs typeface="Arial" panose="020B0604020202020204" pitchFamily="34" charset="0"/>
              </a:rPr>
              <a:t>analysis techniques with inductive and deductive methods were used to manually analyse data.</a:t>
            </a:r>
            <a:endParaRPr lang="en-US" sz="1000" dirty="0">
              <a:latin typeface="Arial" panose="020B0604020202020204" pitchFamily="34" charset="0"/>
              <a:cs typeface="Arial" panose="020B0604020202020204" pitchFamily="34" charset="0"/>
            </a:endParaRPr>
          </a:p>
        </p:txBody>
      </p:sp>
      <p:sp>
        <p:nvSpPr>
          <p:cNvPr id="17" name="Prostokąt 23">
            <a:extLst>
              <a:ext uri="{FF2B5EF4-FFF2-40B4-BE49-F238E27FC236}">
                <a16:creationId xmlns="" xmlns:a16="http://schemas.microsoft.com/office/drawing/2014/main" id="{08594DDF-96A5-C94F-B6EA-7207BE0A97DD}"/>
              </a:ext>
            </a:extLst>
          </p:cNvPr>
          <p:cNvSpPr/>
          <p:nvPr/>
        </p:nvSpPr>
        <p:spPr>
          <a:xfrm>
            <a:off x="6616031" y="5996112"/>
            <a:ext cx="5372100" cy="707886"/>
          </a:xfrm>
          <a:prstGeom prst="rect">
            <a:avLst/>
          </a:prstGeom>
          <a:solidFill>
            <a:schemeClr val="accent5">
              <a:lumMod val="20000"/>
              <a:lumOff val="80000"/>
            </a:schemeClr>
          </a:solidFill>
        </p:spPr>
        <p:txBody>
          <a:bodyPr wrap="square">
            <a:spAutoFit/>
          </a:bodyPr>
          <a:lstStyle/>
          <a:p>
            <a:pPr marL="342900" indent="-342900">
              <a:buFont typeface="+mj-lt"/>
              <a:buAutoNum type="arabicPeriod"/>
              <a:defRPr/>
            </a:pPr>
            <a:r>
              <a:rPr lang="en-IE" sz="500" dirty="0">
                <a:latin typeface="Arial" panose="020B0604020202020204" pitchFamily="34" charset="0"/>
                <a:cs typeface="Arial" panose="020B0604020202020204" pitchFamily="34" charset="0"/>
              </a:rPr>
              <a:t>Helmick et al., </a:t>
            </a:r>
            <a:r>
              <a:rPr lang="en-IE" sz="500" b="1" i="1" dirty="0">
                <a:latin typeface="Arial" panose="020B0604020202020204" pitchFamily="34" charset="0"/>
                <a:cs typeface="Arial" panose="020B0604020202020204" pitchFamily="34" charset="0"/>
              </a:rPr>
              <a:t>Arthritis Rheum. </a:t>
            </a:r>
            <a:r>
              <a:rPr lang="en-IE" sz="500" dirty="0">
                <a:latin typeface="Arial" panose="020B0604020202020204" pitchFamily="34" charset="0"/>
                <a:cs typeface="Arial" panose="020B0604020202020204" pitchFamily="34" charset="0"/>
              </a:rPr>
              <a:t>2008; 58(1):15–25.  </a:t>
            </a:r>
            <a:endParaRPr lang="en-US" sz="500" dirty="0">
              <a:latin typeface="Arial" panose="020B0604020202020204" pitchFamily="34" charset="0"/>
              <a:cs typeface="Arial" panose="020B0604020202020204" pitchFamily="34" charset="0"/>
            </a:endParaRPr>
          </a:p>
          <a:p>
            <a:pPr marL="342900" indent="-342900">
              <a:buFont typeface="+mj-lt"/>
              <a:buAutoNum type="arabicPeriod"/>
              <a:defRPr/>
            </a:pPr>
            <a:r>
              <a:rPr lang="en-IE" sz="500" dirty="0">
                <a:latin typeface="Arial" panose="020B0604020202020204" pitchFamily="34" charset="0"/>
                <a:cs typeface="Arial" panose="020B0604020202020204" pitchFamily="34" charset="0"/>
              </a:rPr>
              <a:t>Woo et al., </a:t>
            </a:r>
            <a:r>
              <a:rPr lang="en-IE" sz="500" b="1" i="1" dirty="0">
                <a:latin typeface="Arial" panose="020B0604020202020204" pitchFamily="34" charset="0"/>
                <a:cs typeface="Arial" panose="020B0604020202020204" pitchFamily="34" charset="0"/>
              </a:rPr>
              <a:t>Otolaryngol-Head Neck Surg Off J Am Acad Otolaryngol-Head Neck Surg</a:t>
            </a:r>
            <a:r>
              <a:rPr lang="en-IE" sz="500" dirty="0">
                <a:latin typeface="Arial" panose="020B0604020202020204" pitchFamily="34" charset="0"/>
                <a:cs typeface="Arial" panose="020B0604020202020204" pitchFamily="34" charset="0"/>
              </a:rPr>
              <a:t>. 1995;113(1):147–50.</a:t>
            </a:r>
            <a:endParaRPr lang="en-US" sz="500" dirty="0">
              <a:latin typeface="Arial" panose="020B0604020202020204" pitchFamily="34" charset="0"/>
              <a:cs typeface="Arial" panose="020B0604020202020204" pitchFamily="34" charset="0"/>
            </a:endParaRPr>
          </a:p>
          <a:p>
            <a:pPr marL="342900" indent="-342900">
              <a:buFont typeface="+mj-lt"/>
              <a:buAutoNum type="arabicPeriod"/>
              <a:defRPr/>
            </a:pPr>
            <a:r>
              <a:rPr lang="en-IE" sz="500" dirty="0">
                <a:latin typeface="Arial" panose="020B0604020202020204" pitchFamily="34" charset="0"/>
                <a:cs typeface="Arial" panose="020B0604020202020204" pitchFamily="34" charset="0"/>
              </a:rPr>
              <a:t>Lin et al., </a:t>
            </a:r>
            <a:r>
              <a:rPr lang="en-IE" sz="500" b="1" i="1" dirty="0">
                <a:latin typeface="Arial" panose="020B0604020202020204" pitchFamily="34" charset="0"/>
                <a:cs typeface="Arial" panose="020B0604020202020204" pitchFamily="34" charset="0"/>
              </a:rPr>
              <a:t>J Chin Med Assoc JCMA</a:t>
            </a:r>
            <a:r>
              <a:rPr lang="en-IE" sz="500" dirty="0">
                <a:latin typeface="Arial" panose="020B0604020202020204" pitchFamily="34" charset="0"/>
                <a:cs typeface="Arial" panose="020B0604020202020204" pitchFamily="34" charset="0"/>
              </a:rPr>
              <a:t>. 2007;70(12):527–34.</a:t>
            </a:r>
            <a:endParaRPr lang="en-US" sz="500" dirty="0">
              <a:latin typeface="Arial" panose="020B0604020202020204" pitchFamily="34" charset="0"/>
              <a:cs typeface="Arial" panose="020B0604020202020204" pitchFamily="34" charset="0"/>
            </a:endParaRPr>
          </a:p>
          <a:p>
            <a:pPr marL="342900" indent="-342900">
              <a:buFont typeface="+mj-lt"/>
              <a:buAutoNum type="arabicPeriod"/>
              <a:defRPr/>
            </a:pPr>
            <a:r>
              <a:rPr lang="en-IE" sz="500" dirty="0">
                <a:latin typeface="Arial" panose="020B0604020202020204" pitchFamily="34" charset="0"/>
                <a:cs typeface="Arial" panose="020B0604020202020204" pitchFamily="34" charset="0"/>
              </a:rPr>
              <a:t>Sodhi et al., </a:t>
            </a:r>
            <a:r>
              <a:rPr lang="en-IE" sz="500" b="1" i="1" dirty="0">
                <a:latin typeface="Arial" panose="020B0604020202020204" pitchFamily="34" charset="0"/>
                <a:cs typeface="Arial" panose="020B0604020202020204" pitchFamily="34" charset="0"/>
              </a:rPr>
              <a:t>Contemp Clin Dent. </a:t>
            </a:r>
            <a:r>
              <a:rPr lang="en-IE" sz="500" dirty="0">
                <a:latin typeface="Arial" panose="020B0604020202020204" pitchFamily="34" charset="0"/>
                <a:cs typeface="Arial" panose="020B0604020202020204" pitchFamily="34" charset="0"/>
              </a:rPr>
              <a:t>2015;6(1):124–7.</a:t>
            </a:r>
            <a:endParaRPr lang="en-US" sz="500" dirty="0">
              <a:latin typeface="Arial" panose="020B0604020202020204" pitchFamily="34" charset="0"/>
              <a:cs typeface="Arial" panose="020B0604020202020204" pitchFamily="34" charset="0"/>
            </a:endParaRPr>
          </a:p>
          <a:p>
            <a:pPr marL="342900" indent="-342900">
              <a:buFont typeface="+mj-lt"/>
              <a:buAutoNum type="arabicPeriod"/>
              <a:defRPr/>
            </a:pPr>
            <a:r>
              <a:rPr lang="en-IE" sz="500" dirty="0">
                <a:latin typeface="Arial" panose="020B0604020202020204" pitchFamily="34" charset="0"/>
                <a:cs typeface="Arial" panose="020B0604020202020204" pitchFamily="34" charset="0"/>
              </a:rPr>
              <a:t>Delantoni et al., </a:t>
            </a:r>
            <a:r>
              <a:rPr lang="en-IE" sz="500" b="1" i="1" dirty="0">
                <a:latin typeface="Arial" panose="020B0604020202020204" pitchFamily="34" charset="0"/>
                <a:cs typeface="Arial" panose="020B0604020202020204" pitchFamily="34" charset="0"/>
              </a:rPr>
              <a:t>Oral Surg Oral Med Oral Pathol Oral Radiol Endod. </a:t>
            </a:r>
            <a:r>
              <a:rPr lang="en-IE" sz="500" dirty="0">
                <a:latin typeface="Arial" panose="020B0604020202020204" pitchFamily="34" charset="0"/>
                <a:cs typeface="Arial" panose="020B0604020202020204" pitchFamily="34" charset="0"/>
              </a:rPr>
              <a:t>2006;102(4):e37-40.</a:t>
            </a:r>
            <a:endParaRPr lang="en-US" sz="500" dirty="0">
              <a:latin typeface="Arial" panose="020B0604020202020204" pitchFamily="34" charset="0"/>
              <a:cs typeface="Arial" panose="020B0604020202020204" pitchFamily="34" charset="0"/>
            </a:endParaRPr>
          </a:p>
          <a:p>
            <a:pPr marL="342900" indent="-342900">
              <a:buFont typeface="+mj-lt"/>
              <a:buAutoNum type="arabicPeriod"/>
              <a:defRPr/>
            </a:pPr>
            <a:r>
              <a:rPr lang="en-IE" sz="500" dirty="0">
                <a:latin typeface="Arial" panose="020B0604020202020204" pitchFamily="34" charset="0"/>
                <a:cs typeface="Arial" panose="020B0604020202020204" pitchFamily="34" charset="0"/>
              </a:rPr>
              <a:t>Seymour et al., </a:t>
            </a:r>
            <a:r>
              <a:rPr lang="en-IE" sz="500" b="1" i="1" dirty="0">
                <a:latin typeface="Arial" panose="020B0604020202020204" pitchFamily="34" charset="0"/>
                <a:cs typeface="Arial" panose="020B0604020202020204" pitchFamily="34" charset="0"/>
              </a:rPr>
              <a:t>Oral Surg Oral Med Oral Pathol. </a:t>
            </a:r>
            <a:r>
              <a:rPr lang="en-IE" sz="500" dirty="0">
                <a:latin typeface="Arial" panose="020B0604020202020204" pitchFamily="34" charset="0"/>
                <a:cs typeface="Arial" panose="020B0604020202020204" pitchFamily="34" charset="0"/>
              </a:rPr>
              <a:t>1975;40(5):584–9.</a:t>
            </a:r>
            <a:endParaRPr lang="en-US" sz="500" dirty="0">
              <a:latin typeface="Arial" panose="020B0604020202020204" pitchFamily="34" charset="0"/>
              <a:cs typeface="Arial" panose="020B0604020202020204" pitchFamily="34" charset="0"/>
            </a:endParaRPr>
          </a:p>
          <a:p>
            <a:pPr marL="342900" indent="-342900">
              <a:buFont typeface="+mj-lt"/>
              <a:buAutoNum type="arabicPeriod"/>
              <a:defRPr/>
            </a:pPr>
            <a:r>
              <a:rPr lang="en-IE" sz="500" dirty="0">
                <a:latin typeface="Arial" panose="020B0604020202020204" pitchFamily="34" charset="0"/>
                <a:cs typeface="Arial" panose="020B0604020202020204" pitchFamily="34" charset="0"/>
              </a:rPr>
              <a:t>Helenius et al.,</a:t>
            </a:r>
            <a:r>
              <a:rPr lang="en-IE" sz="500" b="1" dirty="0">
                <a:latin typeface="Arial" panose="020B0604020202020204" pitchFamily="34" charset="0"/>
                <a:cs typeface="Arial" panose="020B0604020202020204" pitchFamily="34" charset="0"/>
              </a:rPr>
              <a:t> Int J Oral Maxillofac Surg. </a:t>
            </a:r>
            <a:r>
              <a:rPr lang="en-IE" sz="500" dirty="0">
                <a:latin typeface="Arial" panose="020B0604020202020204" pitchFamily="34" charset="0"/>
                <a:cs typeface="Arial" panose="020B0604020202020204" pitchFamily="34" charset="0"/>
              </a:rPr>
              <a:t>2006; 1;35(11):983–9.</a:t>
            </a:r>
            <a:endParaRPr lang="en-US" sz="500" dirty="0">
              <a:latin typeface="Arial" panose="020B0604020202020204" pitchFamily="34" charset="0"/>
              <a:cs typeface="Arial" panose="020B0604020202020204" pitchFamily="34" charset="0"/>
            </a:endParaRPr>
          </a:p>
          <a:p>
            <a:pPr marL="342900" indent="-342900">
              <a:buFont typeface="+mj-lt"/>
              <a:buAutoNum type="arabicPeriod"/>
              <a:defRPr/>
            </a:pPr>
            <a:r>
              <a:rPr lang="en-IE" sz="500" dirty="0">
                <a:latin typeface="Arial" panose="020B0604020202020204" pitchFamily="34" charset="0"/>
                <a:cs typeface="Arial" panose="020B0604020202020204" pitchFamily="34" charset="0"/>
              </a:rPr>
              <a:t>Gilheaney et al., </a:t>
            </a:r>
            <a:r>
              <a:rPr lang="en-IE" sz="500" b="1" dirty="0">
                <a:latin typeface="Arial" panose="020B0604020202020204" pitchFamily="34" charset="0"/>
                <a:cs typeface="Arial" panose="020B0604020202020204" pitchFamily="34" charset="0"/>
              </a:rPr>
              <a:t>Dysphagia</a:t>
            </a:r>
            <a:r>
              <a:rPr lang="en-IE" sz="500" dirty="0">
                <a:latin typeface="Arial" panose="020B0604020202020204" pitchFamily="34" charset="0"/>
                <a:cs typeface="Arial" panose="020B0604020202020204" pitchFamily="34" charset="0"/>
              </a:rPr>
              <a:t>. 2017; 1-14.</a:t>
            </a:r>
            <a:endParaRPr lang="en-US" sz="500" dirty="0">
              <a:latin typeface="Arial" panose="020B0604020202020204" pitchFamily="34" charset="0"/>
              <a:cs typeface="Arial" panose="020B0604020202020204" pitchFamily="34" charset="0"/>
            </a:endParaRPr>
          </a:p>
        </p:txBody>
      </p:sp>
      <p:sp>
        <p:nvSpPr>
          <p:cNvPr id="18" name="pole tekstowe 17">
            <a:extLst>
              <a:ext uri="{FF2B5EF4-FFF2-40B4-BE49-F238E27FC236}">
                <a16:creationId xmlns="" xmlns:a16="http://schemas.microsoft.com/office/drawing/2014/main" id="{61E73C5A-A25D-0D4A-94D8-B96EFD5A190A}"/>
              </a:ext>
            </a:extLst>
          </p:cNvPr>
          <p:cNvSpPr txBox="1"/>
          <p:nvPr/>
        </p:nvSpPr>
        <p:spPr>
          <a:xfrm>
            <a:off x="88901" y="1577595"/>
            <a:ext cx="5372100" cy="1477328"/>
          </a:xfrm>
          <a:prstGeom prst="rect">
            <a:avLst/>
          </a:prstGeom>
          <a:solidFill>
            <a:srgbClr val="BF0826"/>
          </a:solidFill>
          <a:ln>
            <a:noFill/>
          </a:ln>
        </p:spPr>
        <p:txBody>
          <a:bodyPr wrap="square" rtlCol="0">
            <a:spAutoFit/>
          </a:bodyPr>
          <a:lstStyle/>
          <a:p>
            <a:pPr marL="171450" indent="-171450">
              <a:buFont typeface="Arial" panose="020B0604020202020204" pitchFamily="34" charset="0"/>
              <a:buChar char="•"/>
            </a:pPr>
            <a:r>
              <a:rPr lang="en-IE" sz="1000" dirty="0">
                <a:solidFill>
                  <a:schemeClr val="bg1"/>
                </a:solidFill>
                <a:latin typeface="Arial" panose="020B0604020202020204" pitchFamily="34" charset="0"/>
                <a:cs typeface="Arial" panose="020B0604020202020204" pitchFamily="34" charset="0"/>
              </a:rPr>
              <a:t>Rheumatoid arthritis (RA) is a multi-system autoimmune disorder affecting 1-3% of adults globally</a:t>
            </a:r>
            <a:r>
              <a:rPr lang="en-IE" sz="1000" baseline="30000" dirty="0">
                <a:solidFill>
                  <a:schemeClr val="bg1"/>
                </a:solidFill>
                <a:latin typeface="Arial" panose="020B0604020202020204" pitchFamily="34" charset="0"/>
                <a:cs typeface="Arial" panose="020B0604020202020204" pitchFamily="34" charset="0"/>
              </a:rPr>
              <a:t>1-2</a:t>
            </a:r>
            <a:r>
              <a:rPr lang="en-IE" sz="1000" dirty="0">
                <a:solidFill>
                  <a:schemeClr val="bg1"/>
                </a:solidFill>
                <a:latin typeface="Arial" panose="020B0604020202020204" pitchFamily="34" charset="0"/>
                <a:cs typeface="Arial" panose="020B0604020202020204" pitchFamily="34" charset="0"/>
              </a:rPr>
              <a:t>. </a:t>
            </a:r>
            <a:endParaRPr lang="en-IE" sz="1000" dirty="0" smtClean="0">
              <a:solidFill>
                <a:schemeClr val="bg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IE" sz="1000" dirty="0" smtClean="0">
                <a:solidFill>
                  <a:schemeClr val="bg1"/>
                </a:solidFill>
                <a:latin typeface="Arial" panose="020B0604020202020204" pitchFamily="34" charset="0"/>
                <a:cs typeface="Arial" panose="020B0604020202020204" pitchFamily="34" charset="0"/>
              </a:rPr>
              <a:t>RA </a:t>
            </a:r>
            <a:r>
              <a:rPr lang="en-IE" sz="1000" dirty="0">
                <a:solidFill>
                  <a:schemeClr val="bg1"/>
                </a:solidFill>
                <a:latin typeface="Arial" panose="020B0604020202020204" pitchFamily="34" charset="0"/>
                <a:cs typeface="Arial" panose="020B0604020202020204" pitchFamily="34" charset="0"/>
              </a:rPr>
              <a:t>affects the jaw joint in up to 93% of patients, which can cause temporomandibular disorders (TMDs)</a:t>
            </a:r>
            <a:r>
              <a:rPr lang="en-IE" sz="1000" baseline="30000" dirty="0">
                <a:solidFill>
                  <a:schemeClr val="bg1"/>
                </a:solidFill>
                <a:latin typeface="Arial" panose="020B0604020202020204" pitchFamily="34" charset="0"/>
                <a:cs typeface="Arial" panose="020B0604020202020204" pitchFamily="34" charset="0"/>
              </a:rPr>
              <a:t>3-7</a:t>
            </a:r>
            <a:r>
              <a:rPr lang="en-IE" sz="1000" dirty="0" smtClean="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IE" sz="1000" dirty="0" smtClean="0">
                <a:solidFill>
                  <a:schemeClr val="bg1"/>
                </a:solidFill>
                <a:latin typeface="Arial" panose="020B0604020202020204" pitchFamily="34" charset="0"/>
                <a:cs typeface="Arial" panose="020B0604020202020204" pitchFamily="34" charset="0"/>
              </a:rPr>
              <a:t>RA-related </a:t>
            </a:r>
            <a:r>
              <a:rPr lang="en-IE" sz="1000" dirty="0">
                <a:solidFill>
                  <a:schemeClr val="bg1"/>
                </a:solidFill>
                <a:latin typeface="Arial" panose="020B0604020202020204" pitchFamily="34" charset="0"/>
                <a:cs typeface="Arial" panose="020B0604020202020204" pitchFamily="34" charset="0"/>
              </a:rPr>
              <a:t>TMDs can result in eating and swallowing difficulties, including impaired mastication (31%) and swallowing (25%), and masticatory pain (36%) and fatigue (21%)</a:t>
            </a:r>
            <a:r>
              <a:rPr lang="en-IE" sz="1000" baseline="30000" dirty="0">
                <a:solidFill>
                  <a:schemeClr val="bg1"/>
                </a:solidFill>
                <a:latin typeface="Arial" panose="020B0604020202020204" pitchFamily="34" charset="0"/>
                <a:cs typeface="Arial" panose="020B0604020202020204" pitchFamily="34" charset="0"/>
              </a:rPr>
              <a:t>8</a:t>
            </a:r>
            <a:r>
              <a:rPr lang="en-IE" sz="1000" dirty="0" smtClean="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IE" sz="1000" dirty="0" smtClean="0">
                <a:solidFill>
                  <a:schemeClr val="bg1"/>
                </a:solidFill>
                <a:latin typeface="Arial" panose="020B0604020202020204" pitchFamily="34" charset="0"/>
                <a:cs typeface="Arial" panose="020B0604020202020204" pitchFamily="34" charset="0"/>
              </a:rPr>
              <a:t>However</a:t>
            </a:r>
            <a:r>
              <a:rPr lang="en-IE" sz="1000" dirty="0">
                <a:solidFill>
                  <a:schemeClr val="bg1"/>
                </a:solidFill>
                <a:latin typeface="Arial" panose="020B0604020202020204" pitchFamily="34" charset="0"/>
                <a:cs typeface="Arial" panose="020B0604020202020204" pitchFamily="34" charset="0"/>
              </a:rPr>
              <a:t>, research on the development or impact of these problems is sparse. Therefore, management may be limited and patients may experience reduced activity, participation, and quality of life. </a:t>
            </a:r>
            <a:endParaRPr lang="en-US" sz="1000" dirty="0">
              <a:solidFill>
                <a:schemeClr val="bg1"/>
              </a:solidFill>
              <a:latin typeface="Arial" panose="020B0604020202020204" pitchFamily="34" charset="0"/>
              <a:cs typeface="Arial" panose="020B0604020202020204" pitchFamily="34" charset="0"/>
            </a:endParaRPr>
          </a:p>
        </p:txBody>
      </p:sp>
      <p:sp>
        <p:nvSpPr>
          <p:cNvPr id="20" name="Podtytuł 2">
            <a:extLst>
              <a:ext uri="{FF2B5EF4-FFF2-40B4-BE49-F238E27FC236}">
                <a16:creationId xmlns="" xmlns:a16="http://schemas.microsoft.com/office/drawing/2014/main" id="{800E0F24-AB5A-5C40-AA9F-DD9BD5DC8F9E}"/>
              </a:ext>
            </a:extLst>
          </p:cNvPr>
          <p:cNvSpPr txBox="1">
            <a:spLocks/>
          </p:cNvSpPr>
          <p:nvPr/>
        </p:nvSpPr>
        <p:spPr>
          <a:xfrm>
            <a:off x="0" y="6661446"/>
            <a:ext cx="12192000" cy="196554"/>
          </a:xfrm>
          <a:prstGeom prst="rect">
            <a:avLst/>
          </a:prstGeom>
          <a:solidFill>
            <a:srgbClr val="1B488F"/>
          </a:solidFill>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pl-PL" sz="1600" dirty="0">
              <a:solidFill>
                <a:schemeClr val="bg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 xmlns:a16="http://schemas.microsoft.com/office/drawing/2014/main" id="{FE165886-2347-43D8-B5A7-D515BD44A83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901" y="139060"/>
            <a:ext cx="1929051" cy="964526"/>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900" y="5541624"/>
            <a:ext cx="1082174" cy="1082174"/>
          </a:xfrm>
          <a:prstGeom prst="rect">
            <a:avLst/>
          </a:prstGeom>
        </p:spPr>
      </p:pic>
      <p:pic>
        <p:nvPicPr>
          <p:cNvPr id="1026" name="Picture 2" descr="Telephone Symbol Electrical Plan - Mobile Phone Icon Vector Png ,  Transparent Cartoon, Free Cliparts &amp; Silhouettes - NetClipar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70667" y="5535380"/>
            <a:ext cx="990333" cy="1068914"/>
          </a:xfrm>
          <a:prstGeom prst="rect">
            <a:avLst/>
          </a:prstGeom>
          <a:noFill/>
          <a:extLst>
            <a:ext uri="{909E8E84-426E-40DD-AFC4-6F175D3DCCD1}">
              <a14:hiddenFill xmlns:a14="http://schemas.microsoft.com/office/drawing/2010/main">
                <a:solidFill>
                  <a:srgbClr val="FFFFFF"/>
                </a:solidFill>
              </a14:hiddenFill>
            </a:ext>
          </a:extLst>
        </p:spPr>
      </p:pic>
      <p:sp>
        <p:nvSpPr>
          <p:cNvPr id="26" name="Prostokąt 22">
            <a:extLst>
              <a:ext uri="{FF2B5EF4-FFF2-40B4-BE49-F238E27FC236}">
                <a16:creationId xmlns="" xmlns:a16="http://schemas.microsoft.com/office/drawing/2014/main" id="{AC0DD1EA-FA0C-DE4E-8A47-DFECF33C9AF9}"/>
              </a:ext>
            </a:extLst>
          </p:cNvPr>
          <p:cNvSpPr/>
          <p:nvPr/>
        </p:nvSpPr>
        <p:spPr>
          <a:xfrm>
            <a:off x="1207369" y="5781296"/>
            <a:ext cx="3135162" cy="577081"/>
          </a:xfrm>
          <a:prstGeom prst="rect">
            <a:avLst/>
          </a:prstGeom>
          <a:solidFill>
            <a:schemeClr val="accent5">
              <a:lumMod val="20000"/>
              <a:lumOff val="80000"/>
            </a:schemeClr>
          </a:solidFill>
          <a:ln>
            <a:noFill/>
          </a:ln>
        </p:spPr>
        <p:txBody>
          <a:bodyPr wrap="square">
            <a:spAutoFit/>
          </a:bodyPr>
          <a:lstStyle/>
          <a:p>
            <a:pPr algn="ctr"/>
            <a:r>
              <a:rPr lang="en-US" sz="1050" dirty="0" smtClean="0">
                <a:latin typeface="Arial" panose="020B0604020202020204" pitchFamily="34" charset="0"/>
                <a:cs typeface="Arial" panose="020B0604020202020204" pitchFamily="34" charset="0"/>
              </a:rPr>
              <a:t>Use your phone to scan the QR and gain access to further infographics of results and participant comments</a:t>
            </a:r>
            <a:endParaRPr lang="en-US" sz="105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9324610"/>
      </p:ext>
    </p:extLst>
  </p:cSld>
  <p:clrMapOvr>
    <a:masterClrMapping/>
  </p:clrMapOvr>
  <p:timing>
    <p:tnLst>
      <p:par>
        <p:cTn id="1" dur="indefinite" restart="never" nodeType="tmRoot"/>
      </p:par>
    </p:tnLst>
  </p:timing>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435</TotalTime>
  <Words>541</Words>
  <Application>Microsoft Office PowerPoint</Application>
  <PresentationFormat>Widescreen</PresentationFormat>
  <Paragraphs>32</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Motyw pakietu Office</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Poster Title Poster Title continued Researchers’/Presenters’ Names Institution/Organization/Company</dc:title>
  <dc:creator>Magdalena Zieba</dc:creator>
  <cp:lastModifiedBy>Orla Gilheaney</cp:lastModifiedBy>
  <cp:revision>25</cp:revision>
  <dcterms:created xsi:type="dcterms:W3CDTF">2015-05-19T15:38:26Z</dcterms:created>
  <dcterms:modified xsi:type="dcterms:W3CDTF">2020-09-08T09:18:56Z</dcterms:modified>
</cp:coreProperties>
</file>