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
  </p:notesMasterIdLst>
  <p:sldIdLst>
    <p:sldId id="256" r:id="rId5"/>
  </p:sldIdLst>
  <p:sldSz cx="38404800" cy="38404800"/>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1" autoAdjust="0"/>
    <p:restoredTop sz="91280" autoAdjust="0"/>
  </p:normalViewPr>
  <p:slideViewPr>
    <p:cSldViewPr snapToGrid="0">
      <p:cViewPr>
        <p:scale>
          <a:sx n="20" d="100"/>
          <a:sy n="20" d="100"/>
        </p:scale>
        <p:origin x="85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PlaceHolder 1"/>
          <p:cNvSpPr>
            <a:spLocks noGrp="1"/>
          </p:cNvSpPr>
          <p:nvPr>
            <p:ph type="body"/>
          </p:nvPr>
        </p:nvSpPr>
        <p:spPr>
          <a:xfrm>
            <a:off x="754766" y="6235992"/>
            <a:ext cx="6037769" cy="5907549"/>
          </a:xfrm>
          <a:prstGeom prst="rect">
            <a:avLst/>
          </a:prstGeom>
        </p:spPr>
        <p:txBody>
          <a:bodyPr lIns="0" tIns="0" rIns="0" bIns="0"/>
          <a:lstStyle/>
          <a:p>
            <a:r>
              <a:rPr lang="en-IN" sz="2000">
                <a:latin typeface="Arial"/>
              </a:rPr>
              <a:t>Click to edit the notes format</a:t>
            </a:r>
            <a:endParaRPr/>
          </a:p>
        </p:txBody>
      </p:sp>
      <p:sp>
        <p:nvSpPr>
          <p:cNvPr id="40" name="PlaceHolder 2"/>
          <p:cNvSpPr>
            <a:spLocks noGrp="1"/>
          </p:cNvSpPr>
          <p:nvPr>
            <p:ph type="hdr"/>
          </p:nvPr>
        </p:nvSpPr>
        <p:spPr>
          <a:xfrm>
            <a:off x="0" y="0"/>
            <a:ext cx="3275325" cy="656001"/>
          </a:xfrm>
          <a:prstGeom prst="rect">
            <a:avLst/>
          </a:prstGeom>
        </p:spPr>
        <p:txBody>
          <a:bodyPr lIns="0" tIns="0" rIns="0" bIns="0"/>
          <a:lstStyle/>
          <a:p>
            <a:r>
              <a:rPr lang="en-IN" sz="1400">
                <a:latin typeface="Times New Roman"/>
              </a:rPr>
              <a:t>&lt;header&gt;</a:t>
            </a:r>
            <a:endParaRPr/>
          </a:p>
        </p:txBody>
      </p:sp>
      <p:sp>
        <p:nvSpPr>
          <p:cNvPr id="41" name="PlaceHolder 3"/>
          <p:cNvSpPr>
            <a:spLocks noGrp="1"/>
          </p:cNvSpPr>
          <p:nvPr>
            <p:ph type="dt"/>
          </p:nvPr>
        </p:nvSpPr>
        <p:spPr>
          <a:xfrm>
            <a:off x="4271976" y="0"/>
            <a:ext cx="3275325" cy="656001"/>
          </a:xfrm>
          <a:prstGeom prst="rect">
            <a:avLst/>
          </a:prstGeom>
        </p:spPr>
        <p:txBody>
          <a:bodyPr lIns="0" tIns="0" rIns="0" bIns="0"/>
          <a:lstStyle/>
          <a:p>
            <a:pPr algn="r"/>
            <a:r>
              <a:rPr lang="en-IN" sz="1400">
                <a:latin typeface="Times New Roman"/>
              </a:rPr>
              <a:t>&lt;date/time&gt;</a:t>
            </a:r>
            <a:endParaRPr/>
          </a:p>
        </p:txBody>
      </p:sp>
      <p:sp>
        <p:nvSpPr>
          <p:cNvPr id="42" name="PlaceHolder 4"/>
          <p:cNvSpPr>
            <a:spLocks noGrp="1"/>
          </p:cNvSpPr>
          <p:nvPr>
            <p:ph type="ftr"/>
          </p:nvPr>
        </p:nvSpPr>
        <p:spPr>
          <a:xfrm>
            <a:off x="0" y="12472427"/>
            <a:ext cx="3275325" cy="656001"/>
          </a:xfrm>
          <a:prstGeom prst="rect">
            <a:avLst/>
          </a:prstGeom>
        </p:spPr>
        <p:txBody>
          <a:bodyPr lIns="0" tIns="0" rIns="0" bIns="0" anchor="b"/>
          <a:lstStyle/>
          <a:p>
            <a:r>
              <a:rPr lang="en-IN" sz="1400">
                <a:latin typeface="Times New Roman"/>
              </a:rPr>
              <a:t>&lt;footer&gt;</a:t>
            </a:r>
            <a:endParaRPr/>
          </a:p>
        </p:txBody>
      </p:sp>
      <p:sp>
        <p:nvSpPr>
          <p:cNvPr id="43" name="PlaceHolder 5"/>
          <p:cNvSpPr>
            <a:spLocks noGrp="1"/>
          </p:cNvSpPr>
          <p:nvPr>
            <p:ph type="sldNum"/>
          </p:nvPr>
        </p:nvSpPr>
        <p:spPr>
          <a:xfrm>
            <a:off x="4271976" y="12472427"/>
            <a:ext cx="3275325" cy="656001"/>
          </a:xfrm>
          <a:prstGeom prst="rect">
            <a:avLst/>
          </a:prstGeom>
        </p:spPr>
        <p:txBody>
          <a:bodyPr lIns="0" tIns="0" rIns="0" bIns="0" anchor="b"/>
          <a:lstStyle/>
          <a:p>
            <a:pPr algn="r"/>
            <a:fld id="{40DB2475-2228-4F63-B87B-29E271B5D6E2}" type="slidenum">
              <a:rPr lang="en-IN" sz="1400">
                <a:latin typeface="Times New Roman"/>
              </a:rPr>
              <a:t>‹#›</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Shape 1"/>
          <p:cNvSpPr txBox="1"/>
          <p:nvPr/>
        </p:nvSpPr>
        <p:spPr>
          <a:xfrm>
            <a:off x="3849666" y="9430684"/>
            <a:ext cx="2946104" cy="496422"/>
          </a:xfrm>
          <a:prstGeom prst="rect">
            <a:avLst/>
          </a:prstGeom>
        </p:spPr>
        <p:txBody>
          <a:bodyPr anchor="b"/>
          <a:lstStyle/>
          <a:p>
            <a:pPr>
              <a:lnSpc>
                <a:spcPct val="100000"/>
              </a:lnSpc>
            </a:pPr>
            <a:fld id="{143E2D91-3053-4EA0-9D53-1BD27C39EDEF}" type="slidenum">
              <a:rPr lang="en-IN" sz="1200">
                <a:solidFill>
                  <a:srgbClr val="000000"/>
                </a:solidFill>
                <a:latin typeface="Arial"/>
              </a:rPr>
              <a:t>1</a:t>
            </a:fld>
            <a:endParaRPr/>
          </a:p>
        </p:txBody>
      </p:sp>
      <p:sp>
        <p:nvSpPr>
          <p:cNvPr id="79" name="PlaceHolder 2"/>
          <p:cNvSpPr>
            <a:spLocks noGrp="1"/>
          </p:cNvSpPr>
          <p:nvPr>
            <p:ph type="body"/>
          </p:nvPr>
        </p:nvSpPr>
        <p:spPr>
          <a:xfrm>
            <a:off x="680008" y="4717552"/>
            <a:ext cx="5437551" cy="4467352"/>
          </a:xfrm>
          <a:prstGeom prst="rect">
            <a:avLst/>
          </a:prstGeom>
        </p:spPr>
        <p:txBody>
          <a:bodyPr/>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6" name="PlaceHolder 2"/>
          <p:cNvSpPr>
            <a:spLocks noGrp="1"/>
          </p:cNvSpPr>
          <p:nvPr>
            <p:ph type="subTitle"/>
          </p:nvPr>
        </p:nvSpPr>
        <p:spPr>
          <a:xfrm>
            <a:off x="1920240" y="8986680"/>
            <a:ext cx="34563960" cy="22274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8" name="PlaceHolder 2"/>
          <p:cNvSpPr>
            <a:spLocks noGrp="1"/>
          </p:cNvSpPr>
          <p:nvPr>
            <p:ph type="body"/>
          </p:nvPr>
        </p:nvSpPr>
        <p:spPr>
          <a:xfrm>
            <a:off x="1920240" y="8986680"/>
            <a:ext cx="34563960" cy="22274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10" name="PlaceHolder 2"/>
          <p:cNvSpPr>
            <a:spLocks noGrp="1"/>
          </p:cNvSpPr>
          <p:nvPr>
            <p:ph type="body"/>
          </p:nvPr>
        </p:nvSpPr>
        <p:spPr>
          <a:xfrm>
            <a:off x="1920240" y="8986680"/>
            <a:ext cx="16867080" cy="22274280"/>
          </a:xfrm>
          <a:prstGeom prst="rect">
            <a:avLst/>
          </a:prstGeom>
        </p:spPr>
        <p:txBody>
          <a:bodyPr lIns="0" tIns="0" rIns="0" bIns="0"/>
          <a:lstStyle/>
          <a:p>
            <a:endParaRPr/>
          </a:p>
        </p:txBody>
      </p:sp>
      <p:sp>
        <p:nvSpPr>
          <p:cNvPr id="11" name="PlaceHolder 3"/>
          <p:cNvSpPr>
            <a:spLocks noGrp="1"/>
          </p:cNvSpPr>
          <p:nvPr>
            <p:ph type="body"/>
          </p:nvPr>
        </p:nvSpPr>
        <p:spPr>
          <a:xfrm>
            <a:off x="19631160" y="8986680"/>
            <a:ext cx="16867080" cy="22274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2879640" y="11930040"/>
            <a:ext cx="32645160" cy="3816252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15" name="PlaceHolder 2"/>
          <p:cNvSpPr>
            <a:spLocks noGrp="1"/>
          </p:cNvSpPr>
          <p:nvPr>
            <p:ph type="body"/>
          </p:nvPr>
        </p:nvSpPr>
        <p:spPr>
          <a:xfrm>
            <a:off x="1920240" y="8986680"/>
            <a:ext cx="16867080" cy="10624680"/>
          </a:xfrm>
          <a:prstGeom prst="rect">
            <a:avLst/>
          </a:prstGeom>
        </p:spPr>
        <p:txBody>
          <a:bodyPr lIns="0" tIns="0" rIns="0" bIns="0"/>
          <a:lstStyle/>
          <a:p>
            <a:endParaRPr/>
          </a:p>
        </p:txBody>
      </p:sp>
      <p:sp>
        <p:nvSpPr>
          <p:cNvPr id="16" name="PlaceHolder 3"/>
          <p:cNvSpPr>
            <a:spLocks noGrp="1"/>
          </p:cNvSpPr>
          <p:nvPr>
            <p:ph type="body"/>
          </p:nvPr>
        </p:nvSpPr>
        <p:spPr>
          <a:xfrm>
            <a:off x="1920240" y="20621160"/>
            <a:ext cx="16867080" cy="10624680"/>
          </a:xfrm>
          <a:prstGeom prst="rect">
            <a:avLst/>
          </a:prstGeom>
        </p:spPr>
        <p:txBody>
          <a:bodyPr lIns="0" tIns="0" rIns="0" bIns="0"/>
          <a:lstStyle/>
          <a:p>
            <a:endParaRPr/>
          </a:p>
        </p:txBody>
      </p:sp>
      <p:sp>
        <p:nvSpPr>
          <p:cNvPr id="17" name="PlaceHolder 4"/>
          <p:cNvSpPr>
            <a:spLocks noGrp="1"/>
          </p:cNvSpPr>
          <p:nvPr>
            <p:ph type="body"/>
          </p:nvPr>
        </p:nvSpPr>
        <p:spPr>
          <a:xfrm>
            <a:off x="19631160" y="8986680"/>
            <a:ext cx="16867080" cy="22274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19" name="PlaceHolder 2"/>
          <p:cNvSpPr>
            <a:spLocks noGrp="1"/>
          </p:cNvSpPr>
          <p:nvPr>
            <p:ph type="body"/>
          </p:nvPr>
        </p:nvSpPr>
        <p:spPr>
          <a:xfrm>
            <a:off x="1920240" y="8986680"/>
            <a:ext cx="16867080" cy="22274280"/>
          </a:xfrm>
          <a:prstGeom prst="rect">
            <a:avLst/>
          </a:prstGeom>
        </p:spPr>
        <p:txBody>
          <a:bodyPr lIns="0" tIns="0" rIns="0" bIns="0"/>
          <a:lstStyle/>
          <a:p>
            <a:endParaRPr/>
          </a:p>
        </p:txBody>
      </p:sp>
      <p:sp>
        <p:nvSpPr>
          <p:cNvPr id="20" name="PlaceHolder 3"/>
          <p:cNvSpPr>
            <a:spLocks noGrp="1"/>
          </p:cNvSpPr>
          <p:nvPr>
            <p:ph type="body"/>
          </p:nvPr>
        </p:nvSpPr>
        <p:spPr>
          <a:xfrm>
            <a:off x="19631160" y="8986680"/>
            <a:ext cx="16867080" cy="10624680"/>
          </a:xfrm>
          <a:prstGeom prst="rect">
            <a:avLst/>
          </a:prstGeom>
        </p:spPr>
        <p:txBody>
          <a:bodyPr lIns="0" tIns="0" rIns="0" bIns="0"/>
          <a:lstStyle/>
          <a:p>
            <a:endParaRPr/>
          </a:p>
        </p:txBody>
      </p:sp>
      <p:sp>
        <p:nvSpPr>
          <p:cNvPr id="21" name="PlaceHolder 4"/>
          <p:cNvSpPr>
            <a:spLocks noGrp="1"/>
          </p:cNvSpPr>
          <p:nvPr>
            <p:ph type="body"/>
          </p:nvPr>
        </p:nvSpPr>
        <p:spPr>
          <a:xfrm>
            <a:off x="19631160" y="20621160"/>
            <a:ext cx="16867080" cy="1062468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23" name="PlaceHolder 2"/>
          <p:cNvSpPr>
            <a:spLocks noGrp="1"/>
          </p:cNvSpPr>
          <p:nvPr>
            <p:ph type="body"/>
          </p:nvPr>
        </p:nvSpPr>
        <p:spPr>
          <a:xfrm>
            <a:off x="1920240" y="8986680"/>
            <a:ext cx="16867080" cy="10624680"/>
          </a:xfrm>
          <a:prstGeom prst="rect">
            <a:avLst/>
          </a:prstGeom>
        </p:spPr>
        <p:txBody>
          <a:bodyPr lIns="0" tIns="0" rIns="0" bIns="0"/>
          <a:lstStyle/>
          <a:p>
            <a:endParaRPr/>
          </a:p>
        </p:txBody>
      </p:sp>
      <p:sp>
        <p:nvSpPr>
          <p:cNvPr id="24" name="PlaceHolder 3"/>
          <p:cNvSpPr>
            <a:spLocks noGrp="1"/>
          </p:cNvSpPr>
          <p:nvPr>
            <p:ph type="body"/>
          </p:nvPr>
        </p:nvSpPr>
        <p:spPr>
          <a:xfrm>
            <a:off x="19631160" y="8986680"/>
            <a:ext cx="16867080" cy="10624680"/>
          </a:xfrm>
          <a:prstGeom prst="rect">
            <a:avLst/>
          </a:prstGeom>
        </p:spPr>
        <p:txBody>
          <a:bodyPr lIns="0" tIns="0" rIns="0" bIns="0"/>
          <a:lstStyle/>
          <a:p>
            <a:endParaRPr/>
          </a:p>
        </p:txBody>
      </p:sp>
      <p:sp>
        <p:nvSpPr>
          <p:cNvPr id="25" name="PlaceHolder 4"/>
          <p:cNvSpPr>
            <a:spLocks noGrp="1"/>
          </p:cNvSpPr>
          <p:nvPr>
            <p:ph type="body"/>
          </p:nvPr>
        </p:nvSpPr>
        <p:spPr>
          <a:xfrm>
            <a:off x="1920240" y="20621160"/>
            <a:ext cx="34563960" cy="1062468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27" name="PlaceHolder 2"/>
          <p:cNvSpPr>
            <a:spLocks noGrp="1"/>
          </p:cNvSpPr>
          <p:nvPr>
            <p:ph type="body"/>
          </p:nvPr>
        </p:nvSpPr>
        <p:spPr>
          <a:xfrm>
            <a:off x="1920240" y="8986680"/>
            <a:ext cx="34563960" cy="10624680"/>
          </a:xfrm>
          <a:prstGeom prst="rect">
            <a:avLst/>
          </a:prstGeom>
        </p:spPr>
        <p:txBody>
          <a:bodyPr lIns="0" tIns="0" rIns="0" bIns="0"/>
          <a:lstStyle/>
          <a:p>
            <a:endParaRPr/>
          </a:p>
        </p:txBody>
      </p:sp>
      <p:sp>
        <p:nvSpPr>
          <p:cNvPr id="28" name="PlaceHolder 3"/>
          <p:cNvSpPr>
            <a:spLocks noGrp="1"/>
          </p:cNvSpPr>
          <p:nvPr>
            <p:ph type="body"/>
          </p:nvPr>
        </p:nvSpPr>
        <p:spPr>
          <a:xfrm>
            <a:off x="1920240" y="20621160"/>
            <a:ext cx="34563960" cy="1062468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30" name="PlaceHolder 2"/>
          <p:cNvSpPr>
            <a:spLocks noGrp="1"/>
          </p:cNvSpPr>
          <p:nvPr>
            <p:ph type="body"/>
          </p:nvPr>
        </p:nvSpPr>
        <p:spPr>
          <a:xfrm>
            <a:off x="1920240" y="8986680"/>
            <a:ext cx="16867080" cy="10624680"/>
          </a:xfrm>
          <a:prstGeom prst="rect">
            <a:avLst/>
          </a:prstGeom>
        </p:spPr>
        <p:txBody>
          <a:bodyPr lIns="0" tIns="0" rIns="0" bIns="0"/>
          <a:lstStyle/>
          <a:p>
            <a:endParaRPr/>
          </a:p>
        </p:txBody>
      </p:sp>
      <p:sp>
        <p:nvSpPr>
          <p:cNvPr id="31" name="PlaceHolder 3"/>
          <p:cNvSpPr>
            <a:spLocks noGrp="1"/>
          </p:cNvSpPr>
          <p:nvPr>
            <p:ph type="body"/>
          </p:nvPr>
        </p:nvSpPr>
        <p:spPr>
          <a:xfrm>
            <a:off x="19631160" y="8986680"/>
            <a:ext cx="16867080" cy="10624680"/>
          </a:xfrm>
          <a:prstGeom prst="rect">
            <a:avLst/>
          </a:prstGeom>
        </p:spPr>
        <p:txBody>
          <a:bodyPr lIns="0" tIns="0" rIns="0" bIns="0"/>
          <a:lstStyle/>
          <a:p>
            <a:endParaRPr/>
          </a:p>
        </p:txBody>
      </p:sp>
      <p:sp>
        <p:nvSpPr>
          <p:cNvPr id="32" name="PlaceHolder 4"/>
          <p:cNvSpPr>
            <a:spLocks noGrp="1"/>
          </p:cNvSpPr>
          <p:nvPr>
            <p:ph type="body"/>
          </p:nvPr>
        </p:nvSpPr>
        <p:spPr>
          <a:xfrm>
            <a:off x="19631160" y="20621160"/>
            <a:ext cx="16867080" cy="10624680"/>
          </a:xfrm>
          <a:prstGeom prst="rect">
            <a:avLst/>
          </a:prstGeom>
        </p:spPr>
        <p:txBody>
          <a:bodyPr lIns="0" tIns="0" rIns="0" bIns="0"/>
          <a:lstStyle/>
          <a:p>
            <a:endParaRPr/>
          </a:p>
        </p:txBody>
      </p:sp>
      <p:sp>
        <p:nvSpPr>
          <p:cNvPr id="33" name="PlaceHolder 5"/>
          <p:cNvSpPr>
            <a:spLocks noGrp="1"/>
          </p:cNvSpPr>
          <p:nvPr>
            <p:ph type="body"/>
          </p:nvPr>
        </p:nvSpPr>
        <p:spPr>
          <a:xfrm>
            <a:off x="1920240" y="20621160"/>
            <a:ext cx="16867080" cy="1062468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2879640" y="11930040"/>
            <a:ext cx="32645160" cy="8232840"/>
          </a:xfrm>
          <a:prstGeom prst="rect">
            <a:avLst/>
          </a:prstGeom>
        </p:spPr>
        <p:txBody>
          <a:bodyPr lIns="0" tIns="0" rIns="0" bIns="0" anchor="ctr"/>
          <a:lstStyle/>
          <a:p>
            <a:endParaRPr/>
          </a:p>
        </p:txBody>
      </p:sp>
      <p:sp>
        <p:nvSpPr>
          <p:cNvPr id="35" name="PlaceHolder 2"/>
          <p:cNvSpPr>
            <a:spLocks noGrp="1"/>
          </p:cNvSpPr>
          <p:nvPr>
            <p:ph type="body"/>
          </p:nvPr>
        </p:nvSpPr>
        <p:spPr>
          <a:xfrm>
            <a:off x="1920240" y="8986680"/>
            <a:ext cx="34563960" cy="22274280"/>
          </a:xfrm>
          <a:prstGeom prst="rect">
            <a:avLst/>
          </a:prstGeom>
        </p:spPr>
        <p:txBody>
          <a:bodyPr lIns="0" tIns="0" rIns="0" bIns="0"/>
          <a:lstStyle/>
          <a:p>
            <a:endParaRPr/>
          </a:p>
        </p:txBody>
      </p:sp>
      <p:sp>
        <p:nvSpPr>
          <p:cNvPr id="36" name="PlaceHolder 3"/>
          <p:cNvSpPr>
            <a:spLocks noGrp="1"/>
          </p:cNvSpPr>
          <p:nvPr>
            <p:ph type="body"/>
          </p:nvPr>
        </p:nvSpPr>
        <p:spPr>
          <a:xfrm>
            <a:off x="1920240" y="8986680"/>
            <a:ext cx="34563960" cy="22274280"/>
          </a:xfrm>
          <a:prstGeom prst="rect">
            <a:avLst/>
          </a:prstGeom>
        </p:spPr>
        <p:txBody>
          <a:bodyPr lIns="0" tIns="0" rIns="0" bIns="0"/>
          <a:lstStyle/>
          <a:p>
            <a:endParaRPr/>
          </a:p>
        </p:txBody>
      </p:sp>
      <p:pic>
        <p:nvPicPr>
          <p:cNvPr id="37" name="Picture 36"/>
          <p:cNvPicPr/>
          <p:nvPr/>
        </p:nvPicPr>
        <p:blipFill>
          <a:blip r:embed="rId2"/>
          <a:stretch>
            <a:fillRect/>
          </a:stretch>
        </p:blipFill>
        <p:spPr>
          <a:xfrm>
            <a:off x="5243400" y="8986320"/>
            <a:ext cx="27916920" cy="22274280"/>
          </a:xfrm>
          <a:prstGeom prst="rect">
            <a:avLst/>
          </a:prstGeom>
          <a:ln>
            <a:noFill/>
          </a:ln>
        </p:spPr>
      </p:pic>
      <p:pic>
        <p:nvPicPr>
          <p:cNvPr id="38" name="Picture 37"/>
          <p:cNvPicPr/>
          <p:nvPr/>
        </p:nvPicPr>
        <p:blipFill>
          <a:blip r:embed="rId2"/>
          <a:stretch>
            <a:fillRect/>
          </a:stretch>
        </p:blipFill>
        <p:spPr>
          <a:xfrm>
            <a:off x="5243400" y="8986320"/>
            <a:ext cx="27916920" cy="22274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2879640" y="11930040"/>
            <a:ext cx="32645160" cy="8232480"/>
          </a:xfrm>
          <a:prstGeom prst="rect">
            <a:avLst/>
          </a:prstGeom>
        </p:spPr>
        <p:txBody>
          <a:bodyPr lIns="470160" tIns="235080" rIns="470160" bIns="235080" anchor="ctr"/>
          <a:lstStyle/>
          <a:p>
            <a:pPr algn="ctr">
              <a:lnSpc>
                <a:spcPct val="100000"/>
              </a:lnSpc>
            </a:pPr>
            <a:r>
              <a:rPr lang="en-US" sz="22700">
                <a:solidFill>
                  <a:srgbClr val="000000"/>
                </a:solidFill>
                <a:latin typeface="Arial"/>
              </a:rPr>
              <a:t>Click to edit the title text formatClick to edit Master title style</a:t>
            </a:r>
            <a:endParaRPr/>
          </a:p>
        </p:txBody>
      </p:sp>
      <p:sp>
        <p:nvSpPr>
          <p:cNvPr id="6" name="PlaceHolder 2"/>
          <p:cNvSpPr>
            <a:spLocks noGrp="1"/>
          </p:cNvSpPr>
          <p:nvPr>
            <p:ph type="dt"/>
          </p:nvPr>
        </p:nvSpPr>
        <p:spPr>
          <a:xfrm>
            <a:off x="1920960" y="34974360"/>
            <a:ext cx="8961120" cy="2666520"/>
          </a:xfrm>
          <a:prstGeom prst="rect">
            <a:avLst/>
          </a:prstGeom>
        </p:spPr>
        <p:txBody>
          <a:bodyPr lIns="470160" tIns="235080" rIns="470160" bIns="235080"/>
          <a:lstStyle/>
          <a:p>
            <a:endParaRPr/>
          </a:p>
        </p:txBody>
      </p:sp>
      <p:sp>
        <p:nvSpPr>
          <p:cNvPr id="2" name="PlaceHolder 3"/>
          <p:cNvSpPr>
            <a:spLocks noGrp="1"/>
          </p:cNvSpPr>
          <p:nvPr>
            <p:ph type="ftr"/>
          </p:nvPr>
        </p:nvSpPr>
        <p:spPr>
          <a:xfrm>
            <a:off x="13122360" y="34974360"/>
            <a:ext cx="12161520" cy="2666520"/>
          </a:xfrm>
          <a:prstGeom prst="rect">
            <a:avLst/>
          </a:prstGeom>
        </p:spPr>
        <p:txBody>
          <a:bodyPr lIns="470160" tIns="235080" rIns="470160" bIns="235080"/>
          <a:lstStyle/>
          <a:p>
            <a:endParaRPr/>
          </a:p>
        </p:txBody>
      </p:sp>
      <p:sp>
        <p:nvSpPr>
          <p:cNvPr id="3" name="PlaceHolder 4"/>
          <p:cNvSpPr>
            <a:spLocks noGrp="1"/>
          </p:cNvSpPr>
          <p:nvPr>
            <p:ph type="sldNum"/>
          </p:nvPr>
        </p:nvSpPr>
        <p:spPr>
          <a:xfrm>
            <a:off x="27524160" y="34974360"/>
            <a:ext cx="8961120" cy="2666520"/>
          </a:xfrm>
          <a:prstGeom prst="rect">
            <a:avLst/>
          </a:prstGeom>
        </p:spPr>
        <p:txBody>
          <a:bodyPr lIns="470160" tIns="235080" rIns="470160" bIns="235080"/>
          <a:lstStyle/>
          <a:p>
            <a:pPr>
              <a:lnSpc>
                <a:spcPct val="100000"/>
              </a:lnSpc>
            </a:pPr>
            <a:fld id="{5FD2576C-3B4B-449F-8363-44B8C7185E69}" type="slidenum">
              <a:rPr lang="en-IN" sz="7200">
                <a:solidFill>
                  <a:srgbClr val="000000"/>
                </a:solidFill>
                <a:latin typeface="Arial"/>
              </a:rPr>
              <a:t>‹#›</a:t>
            </a:fld>
            <a:endParaRPr/>
          </a:p>
        </p:txBody>
      </p:sp>
      <p:sp>
        <p:nvSpPr>
          <p:cNvPr id="4" name="PlaceHolder 5"/>
          <p:cNvSpPr>
            <a:spLocks noGrp="1"/>
          </p:cNvSpPr>
          <p:nvPr>
            <p:ph type="body"/>
          </p:nvPr>
        </p:nvSpPr>
        <p:spPr>
          <a:xfrm>
            <a:off x="1920240" y="8986680"/>
            <a:ext cx="34563960" cy="22274280"/>
          </a:xfrm>
          <a:prstGeom prst="rect">
            <a:avLst/>
          </a:prstGeom>
        </p:spPr>
        <p:txBody>
          <a:bodyPr lIns="0" tIns="0" rIns="0" bIns="0"/>
          <a:lstStyle/>
          <a:p>
            <a:pPr>
              <a:buSzPct val="45000"/>
              <a:buFont typeface="StarSymbol"/>
              <a:buChar char=""/>
            </a:pPr>
            <a:r>
              <a:rPr lang="en-US" sz="16500">
                <a:latin typeface="Arial"/>
              </a:rPr>
              <a:t>Click to edit the outline text format</a:t>
            </a:r>
            <a:endParaRPr/>
          </a:p>
          <a:p>
            <a:pPr lvl="1">
              <a:buSzPct val="75000"/>
              <a:buFont typeface="StarSymbol"/>
              <a:buChar char=""/>
            </a:pPr>
            <a:r>
              <a:rPr lang="en-US" sz="12300">
                <a:latin typeface="Arial"/>
              </a:rPr>
              <a:t>Second Outline Level</a:t>
            </a:r>
            <a:endParaRPr/>
          </a:p>
          <a:p>
            <a:pPr lvl="2">
              <a:buSzPct val="45000"/>
              <a:buFont typeface="StarSymbol"/>
              <a:buChar char=""/>
            </a:pPr>
            <a:r>
              <a:rPr lang="en-US" sz="10400">
                <a:latin typeface="Arial"/>
              </a:rPr>
              <a:t>Third Outline Level</a:t>
            </a:r>
            <a:endParaRPr/>
          </a:p>
          <a:p>
            <a:pPr lvl="3">
              <a:buSzPct val="75000"/>
              <a:buFont typeface="StarSymbol"/>
              <a:buChar char=""/>
            </a:pPr>
            <a:r>
              <a:rPr lang="en-US" sz="10400">
                <a:latin typeface="Arial"/>
              </a:rPr>
              <a:t>Fourth Outline Level</a:t>
            </a:r>
            <a:endParaRPr/>
          </a:p>
          <a:p>
            <a:pPr lvl="4">
              <a:buSzPct val="45000"/>
              <a:buFont typeface="StarSymbol"/>
              <a:buChar char=""/>
            </a:pPr>
            <a:r>
              <a:rPr lang="en-US" sz="2000">
                <a:latin typeface="Arial"/>
              </a:rPr>
              <a:t>Fifth Outline Level</a:t>
            </a:r>
            <a:endParaRPr/>
          </a:p>
          <a:p>
            <a:pPr lvl="5">
              <a:buSzPct val="45000"/>
              <a:buFont typeface="StarSymbol"/>
              <a:buChar char=""/>
            </a:pPr>
            <a:r>
              <a:rPr lang="en-US" sz="2000">
                <a:latin typeface="Arial"/>
              </a:rPr>
              <a:t>Sixth Outline Level</a:t>
            </a:r>
            <a:endParaRPr/>
          </a:p>
          <a:p>
            <a:pPr lvl="6">
              <a:buSzPct val="45000"/>
              <a:buFont typeface="StarSymbol"/>
              <a:buChar char=""/>
            </a:pPr>
            <a:r>
              <a:rPr lang="en-US" sz="2000">
                <a:latin typeface="Arial"/>
              </a:rPr>
              <a:t>Seventh Outline Level</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4" name="CustomShape 1"/>
          <p:cNvSpPr/>
          <p:nvPr/>
        </p:nvSpPr>
        <p:spPr>
          <a:xfrm rot="4737914">
            <a:off x="-1595285" y="27036969"/>
            <a:ext cx="6452751" cy="1437319"/>
          </a:xfrm>
          <a:prstGeom prst="curvedUpArrow">
            <a:avLst>
              <a:gd name="adj1" fmla="val 35383"/>
              <a:gd name="adj2" fmla="val 128028"/>
              <a:gd name="adj3" fmla="val 28108"/>
            </a:avLst>
          </a:prstGeom>
          <a:solidFill>
            <a:srgbClr val="EFDD5B"/>
          </a:solidFill>
          <a:ln w="9360">
            <a:solidFill>
              <a:srgbClr val="666633"/>
            </a:solidFill>
            <a:miter/>
          </a:ln>
        </p:spPr>
      </p:sp>
      <p:sp>
        <p:nvSpPr>
          <p:cNvPr id="45" name="CustomShape 2"/>
          <p:cNvSpPr/>
          <p:nvPr/>
        </p:nvSpPr>
        <p:spPr>
          <a:xfrm>
            <a:off x="238320" y="17705354"/>
            <a:ext cx="22431196" cy="8719149"/>
          </a:xfrm>
          <a:prstGeom prst="ellipse">
            <a:avLst/>
          </a:prstGeom>
          <a:solidFill>
            <a:srgbClr val="C6D58F"/>
          </a:solidFill>
          <a:ln>
            <a:noFill/>
          </a:ln>
        </p:spPr>
      </p:sp>
      <p:sp>
        <p:nvSpPr>
          <p:cNvPr id="46" name="CustomShape 3"/>
          <p:cNvSpPr/>
          <p:nvPr/>
        </p:nvSpPr>
        <p:spPr>
          <a:xfrm rot="14671875" flipH="1">
            <a:off x="-1546583" y="15660680"/>
            <a:ext cx="6176537" cy="1442540"/>
          </a:xfrm>
          <a:prstGeom prst="curvedDownArrow">
            <a:avLst>
              <a:gd name="adj1" fmla="val 29042"/>
              <a:gd name="adj2" fmla="val 57835"/>
              <a:gd name="adj3" fmla="val 17368"/>
            </a:avLst>
          </a:prstGeom>
          <a:solidFill>
            <a:srgbClr val="EFDD5B"/>
          </a:solidFill>
          <a:ln w="9360">
            <a:solidFill>
              <a:srgbClr val="666633"/>
            </a:solidFill>
            <a:miter/>
          </a:ln>
        </p:spPr>
      </p:sp>
      <p:sp>
        <p:nvSpPr>
          <p:cNvPr id="47" name="CustomShape 4"/>
          <p:cNvSpPr/>
          <p:nvPr/>
        </p:nvSpPr>
        <p:spPr>
          <a:xfrm>
            <a:off x="24167134" y="8205828"/>
            <a:ext cx="10188862" cy="9809031"/>
          </a:xfrm>
          <a:prstGeom prst="ellipse">
            <a:avLst/>
          </a:prstGeom>
          <a:solidFill>
            <a:srgbClr val="C6D58F"/>
          </a:solidFill>
          <a:ln>
            <a:noFill/>
          </a:ln>
        </p:spPr>
      </p:sp>
      <p:sp>
        <p:nvSpPr>
          <p:cNvPr id="48" name="CustomShape 5"/>
          <p:cNvSpPr/>
          <p:nvPr/>
        </p:nvSpPr>
        <p:spPr>
          <a:xfrm rot="4269260" flipH="1">
            <a:off x="32867844" y="15227670"/>
            <a:ext cx="6977280" cy="1706097"/>
          </a:xfrm>
          <a:prstGeom prst="curvedDownArrow">
            <a:avLst>
              <a:gd name="adj1" fmla="val 7435"/>
              <a:gd name="adj2" fmla="val 78267"/>
              <a:gd name="adj3" fmla="val 96618"/>
            </a:avLst>
          </a:prstGeom>
          <a:solidFill>
            <a:srgbClr val="EFDD5B"/>
          </a:solidFill>
          <a:ln w="9360">
            <a:solidFill>
              <a:srgbClr val="666633"/>
            </a:solidFill>
            <a:miter/>
          </a:ln>
        </p:spPr>
      </p:sp>
      <p:sp>
        <p:nvSpPr>
          <p:cNvPr id="49" name="CustomShape 6"/>
          <p:cNvSpPr/>
          <p:nvPr/>
        </p:nvSpPr>
        <p:spPr>
          <a:xfrm>
            <a:off x="22669516" y="18825596"/>
            <a:ext cx="15136184" cy="13023923"/>
          </a:xfrm>
          <a:prstGeom prst="ellipse">
            <a:avLst/>
          </a:prstGeom>
          <a:solidFill>
            <a:srgbClr val="C6D58F"/>
          </a:solidFill>
          <a:ln>
            <a:noFill/>
          </a:ln>
        </p:spPr>
      </p:sp>
      <p:sp>
        <p:nvSpPr>
          <p:cNvPr id="50" name="CustomShape 7"/>
          <p:cNvSpPr/>
          <p:nvPr/>
        </p:nvSpPr>
        <p:spPr>
          <a:xfrm rot="19760805">
            <a:off x="21380641" y="33821186"/>
            <a:ext cx="9849064" cy="2805867"/>
          </a:xfrm>
          <a:prstGeom prst="curvedUpArrow">
            <a:avLst>
              <a:gd name="adj1" fmla="val 40918"/>
              <a:gd name="adj2" fmla="val 98300"/>
              <a:gd name="adj3" fmla="val 181"/>
            </a:avLst>
          </a:prstGeom>
          <a:solidFill>
            <a:srgbClr val="EFDD5B"/>
          </a:solidFill>
          <a:ln w="9360">
            <a:solidFill>
              <a:srgbClr val="666633"/>
            </a:solidFill>
            <a:miter/>
          </a:ln>
        </p:spPr>
      </p:sp>
      <p:sp>
        <p:nvSpPr>
          <p:cNvPr id="51" name="CustomShape 8"/>
          <p:cNvSpPr/>
          <p:nvPr/>
        </p:nvSpPr>
        <p:spPr>
          <a:xfrm>
            <a:off x="1925053" y="27544745"/>
            <a:ext cx="21839923" cy="10155924"/>
          </a:xfrm>
          <a:prstGeom prst="ellipse">
            <a:avLst/>
          </a:prstGeom>
          <a:solidFill>
            <a:srgbClr val="C6D58F"/>
          </a:solidFill>
          <a:ln>
            <a:noFill/>
          </a:ln>
        </p:spPr>
      </p:sp>
      <p:sp>
        <p:nvSpPr>
          <p:cNvPr id="52" name="CustomShape 9"/>
          <p:cNvSpPr/>
          <p:nvPr/>
        </p:nvSpPr>
        <p:spPr>
          <a:xfrm>
            <a:off x="1148813" y="8329317"/>
            <a:ext cx="21721081" cy="9021538"/>
          </a:xfrm>
          <a:prstGeom prst="ellipse">
            <a:avLst/>
          </a:prstGeom>
          <a:solidFill>
            <a:srgbClr val="C6D58F"/>
          </a:solidFill>
          <a:ln>
            <a:noFill/>
          </a:ln>
        </p:spPr>
      </p:sp>
      <p:sp>
        <p:nvSpPr>
          <p:cNvPr id="53" name="CustomShape 10"/>
          <p:cNvSpPr/>
          <p:nvPr/>
        </p:nvSpPr>
        <p:spPr>
          <a:xfrm>
            <a:off x="-198704" y="-582580"/>
            <a:ext cx="38404440" cy="5590850"/>
          </a:xfrm>
          <a:prstGeom prst="rect">
            <a:avLst/>
          </a:prstGeom>
          <a:noFill/>
          <a:ln>
            <a:noFill/>
          </a:ln>
        </p:spPr>
        <p:txBody>
          <a:bodyPr lIns="137160" tIns="68760" rIns="137160" bIns="68760" anchor="ctr"/>
          <a:lstStyle/>
          <a:p>
            <a:pPr algn="ctr">
              <a:lnSpc>
                <a:spcPct val="100000"/>
              </a:lnSpc>
            </a:pPr>
            <a:endParaRPr lang="en-IE" sz="6000" b="1" dirty="0">
              <a:solidFill>
                <a:srgbClr val="B54113"/>
              </a:solidFill>
              <a:latin typeface="Gill Sans MT"/>
            </a:endParaRPr>
          </a:p>
          <a:p>
            <a:pPr algn="ctr">
              <a:lnSpc>
                <a:spcPct val="100000"/>
              </a:lnSpc>
            </a:pPr>
            <a:r>
              <a:rPr lang="en-IE" sz="6000" b="1" dirty="0">
                <a:solidFill>
                  <a:srgbClr val="B54113"/>
                </a:solidFill>
                <a:latin typeface="Gill Sans MT"/>
              </a:rPr>
              <a:t>ARMED TO ESCAPE Co Vid 19: An evaluation of the impact of COVID-19 on a feasibility study to evaluate the effect of a self management weight, education and exercise programme on pain, weight and physical function in patients with knee arthritis at the Primary/Secondary interface.</a:t>
            </a:r>
            <a:r>
              <a:rPr lang="en-IN" sz="6000" b="1" dirty="0">
                <a:solidFill>
                  <a:srgbClr val="B54113"/>
                </a:solidFill>
                <a:latin typeface="Gill Sans MT"/>
              </a:rPr>
              <a:t> </a:t>
            </a:r>
          </a:p>
          <a:p>
            <a:pPr algn="ctr">
              <a:lnSpc>
                <a:spcPct val="100000"/>
              </a:lnSpc>
            </a:pPr>
            <a:r>
              <a:rPr lang="en-IN" sz="4800" b="1" dirty="0">
                <a:solidFill>
                  <a:srgbClr val="B54113"/>
                </a:solidFill>
                <a:latin typeface="Gill Sans MT"/>
              </a:rPr>
              <a:t>Monaghan B, Bourton Cassidy L, Glynn A, Hurley, M, Kacprzak P, Kelly MB, O’ Connor K, O' Flynn J, Mc Kenna F, Reidy R, Rodgers SJ, Cusack T,  </a:t>
            </a:r>
            <a:endParaRPr sz="4800" dirty="0"/>
          </a:p>
        </p:txBody>
      </p:sp>
      <p:sp>
        <p:nvSpPr>
          <p:cNvPr id="54" name="CustomShape 11"/>
          <p:cNvSpPr/>
          <p:nvPr/>
        </p:nvSpPr>
        <p:spPr>
          <a:xfrm>
            <a:off x="32766120" y="36483840"/>
            <a:ext cx="5005080" cy="1714320"/>
          </a:xfrm>
          <a:prstGeom prst="rect">
            <a:avLst/>
          </a:prstGeom>
          <a:noFill/>
          <a:ln>
            <a:noFill/>
          </a:ln>
        </p:spPr>
        <p:txBody>
          <a:bodyPr wrap="none" lIns="137160" tIns="68760" rIns="137160" bIns="68760" anchor="ctr"/>
          <a:lstStyle/>
          <a:p>
            <a:pPr algn="r">
              <a:lnSpc>
                <a:spcPct val="100000"/>
              </a:lnSpc>
            </a:pPr>
            <a:endParaRPr dirty="0"/>
          </a:p>
        </p:txBody>
      </p:sp>
      <p:sp>
        <p:nvSpPr>
          <p:cNvPr id="55" name="CustomShape 12"/>
          <p:cNvSpPr/>
          <p:nvPr/>
        </p:nvSpPr>
        <p:spPr>
          <a:xfrm>
            <a:off x="30254627" y="35500500"/>
            <a:ext cx="7919640" cy="1966680"/>
          </a:xfrm>
          <a:prstGeom prst="rect">
            <a:avLst/>
          </a:prstGeom>
          <a:noFill/>
          <a:ln>
            <a:noFill/>
          </a:ln>
        </p:spPr>
        <p:txBody>
          <a:bodyPr lIns="137160" tIns="68760" rIns="137160" bIns="68760"/>
          <a:lstStyle/>
          <a:p>
            <a:pPr>
              <a:lnSpc>
                <a:spcPct val="100000"/>
              </a:lnSpc>
              <a:buFont typeface="StarSymbol"/>
              <a:buAutoNum type="arabicPeriod"/>
            </a:pPr>
            <a:r>
              <a:rPr lang="en-IN" sz="2000" dirty="0">
                <a:solidFill>
                  <a:srgbClr val="000000"/>
                </a:solidFill>
              </a:rPr>
              <a:t>https://pathways.nice.org.uk/pathways/osteoarthritis</a:t>
            </a:r>
            <a:r>
              <a:rPr lang="en-IN" sz="2000" dirty="0">
                <a:solidFill>
                  <a:srgbClr val="000000"/>
                </a:solidFill>
                <a:latin typeface="Arial"/>
              </a:rPr>
              <a:t>.</a:t>
            </a:r>
            <a:endParaRPr dirty="0"/>
          </a:p>
          <a:p>
            <a:pPr>
              <a:lnSpc>
                <a:spcPct val="100000"/>
              </a:lnSpc>
              <a:buFont typeface="StarSymbol"/>
              <a:buAutoNum type="arabicPeriod"/>
            </a:pPr>
            <a:r>
              <a:rPr lang="en-IN" sz="2000" dirty="0">
                <a:solidFill>
                  <a:srgbClr val="000000"/>
                </a:solidFill>
                <a:latin typeface="Arial"/>
              </a:rPr>
              <a:t>Whitehead L, Sully B, Campbell M. Pilot and feasibility studies: Is there a difference from each other and from a randomised controlled trial? Contemporary Clinical Trials 2014 38:130-133.  </a:t>
            </a:r>
            <a:endParaRPr dirty="0"/>
          </a:p>
        </p:txBody>
      </p:sp>
      <p:sp>
        <p:nvSpPr>
          <p:cNvPr id="56" name="CustomShape 13"/>
          <p:cNvSpPr/>
          <p:nvPr/>
        </p:nvSpPr>
        <p:spPr>
          <a:xfrm>
            <a:off x="33076080" y="33446028"/>
            <a:ext cx="5328720" cy="1028520"/>
          </a:xfrm>
          <a:prstGeom prst="rect">
            <a:avLst/>
          </a:prstGeom>
          <a:noFill/>
          <a:ln>
            <a:noFill/>
          </a:ln>
        </p:spPr>
        <p:txBody>
          <a:bodyPr wrap="none" lIns="137160" tIns="68760" rIns="137160" bIns="68760" anchor="ctr"/>
          <a:lstStyle/>
          <a:p>
            <a:pPr>
              <a:lnSpc>
                <a:spcPct val="100000"/>
              </a:lnSpc>
            </a:pPr>
            <a:r>
              <a:rPr lang="en-IN" sz="5700" b="1" dirty="0">
                <a:solidFill>
                  <a:srgbClr val="B54113"/>
                </a:solidFill>
                <a:latin typeface="Gill Sans MT"/>
              </a:rPr>
              <a:t>References</a:t>
            </a:r>
            <a:endParaRPr dirty="0"/>
          </a:p>
        </p:txBody>
      </p:sp>
      <p:sp>
        <p:nvSpPr>
          <p:cNvPr id="57" name="CustomShape 14"/>
          <p:cNvSpPr/>
          <p:nvPr/>
        </p:nvSpPr>
        <p:spPr>
          <a:xfrm>
            <a:off x="32009480" y="34390294"/>
            <a:ext cx="609120" cy="769600"/>
          </a:xfrm>
          <a:prstGeom prst="ellipse">
            <a:avLst/>
          </a:prstGeom>
          <a:solidFill>
            <a:srgbClr val="B54113"/>
          </a:solidFill>
          <a:ln>
            <a:noFill/>
          </a:ln>
        </p:spPr>
        <p:txBody>
          <a:bodyPr wrap="none" lIns="90000" tIns="45000" rIns="90000" bIns="45000" anchor="ctr"/>
          <a:lstStyle/>
          <a:p>
            <a:pPr algn="ctr">
              <a:lnSpc>
                <a:spcPct val="100000"/>
              </a:lnSpc>
            </a:pPr>
            <a:r>
              <a:rPr lang="en-IN" sz="3600" b="1" dirty="0">
                <a:solidFill>
                  <a:srgbClr val="FFCC00"/>
                </a:solidFill>
                <a:latin typeface="Arial"/>
              </a:rPr>
              <a:t>*6</a:t>
            </a:r>
            <a:endParaRPr dirty="0"/>
          </a:p>
        </p:txBody>
      </p:sp>
      <p:sp>
        <p:nvSpPr>
          <p:cNvPr id="58" name="CustomShape 15"/>
          <p:cNvSpPr/>
          <p:nvPr/>
        </p:nvSpPr>
        <p:spPr>
          <a:xfrm>
            <a:off x="3935922" y="10023416"/>
            <a:ext cx="17615578" cy="5559745"/>
          </a:xfrm>
          <a:prstGeom prst="rect">
            <a:avLst/>
          </a:prstGeom>
          <a:noFill/>
          <a:ln>
            <a:noFill/>
          </a:ln>
        </p:spPr>
        <p:txBody>
          <a:bodyPr lIns="137160" tIns="68760" rIns="137160" bIns="68760"/>
          <a:lstStyle/>
          <a:p>
            <a:pPr>
              <a:lnSpc>
                <a:spcPct val="100000"/>
              </a:lnSpc>
            </a:pPr>
            <a:r>
              <a:rPr lang="en-IE" sz="3200" dirty="0"/>
              <a:t>Although best practice guidelines (NICE 2020) advocate the combination of information, exercise and weight management as the first line of treatment in knee (O.A), there is no evidence to our knowledge of this combined intervention in the Irish Health Service.</a:t>
            </a:r>
            <a:r>
              <a:rPr lang="en-IE" sz="3600" dirty="0"/>
              <a:t> </a:t>
            </a:r>
          </a:p>
          <a:p>
            <a:pPr>
              <a:lnSpc>
                <a:spcPct val="100000"/>
              </a:lnSpc>
            </a:pPr>
            <a:r>
              <a:rPr lang="en-IE" sz="3600" dirty="0"/>
              <a:t>In </a:t>
            </a:r>
            <a:r>
              <a:rPr lang="en-IE" sz="3200" dirty="0"/>
              <a:t>September 2019 we sought and received Slainte Care Integration funding to design a combined intervention ARMED (Arthritis Rehabilitation  through the Management of Exercise and Diet) and to compare it with usual care ESCAPE pain (Enabling Self-management and Coping with Arthritic Pain using Exercise programme) in patients with Knee osteoarthritis at the primary/secondary interface. The programme was interrupted by the Co Vid 19 world-wide pandemic after three weeks of the six -week intervention. </a:t>
            </a:r>
          </a:p>
          <a:p>
            <a:pPr>
              <a:lnSpc>
                <a:spcPct val="100000"/>
              </a:lnSpc>
            </a:pPr>
            <a:r>
              <a:rPr lang="en-IE" sz="3200" dirty="0"/>
              <a:t>We decided to measure the impact of the intervention despite the pandemic interruption and also to use the qualitative ‘lived in’ experiences of the group to plan for the modified virtual intervention required in the post pandemic world.</a:t>
            </a:r>
          </a:p>
        </p:txBody>
      </p:sp>
      <p:sp>
        <p:nvSpPr>
          <p:cNvPr id="59" name="CustomShape 16"/>
          <p:cNvSpPr/>
          <p:nvPr/>
        </p:nvSpPr>
        <p:spPr>
          <a:xfrm>
            <a:off x="3022116" y="19069002"/>
            <a:ext cx="18557169" cy="6545025"/>
          </a:xfrm>
          <a:prstGeom prst="rect">
            <a:avLst/>
          </a:prstGeom>
          <a:noFill/>
          <a:ln>
            <a:noFill/>
          </a:ln>
        </p:spPr>
        <p:txBody>
          <a:bodyPr lIns="137160" tIns="68760" rIns="137160" bIns="68760"/>
          <a:lstStyle/>
          <a:p>
            <a:pPr>
              <a:lnSpc>
                <a:spcPct val="100000"/>
              </a:lnSpc>
            </a:pPr>
            <a:r>
              <a:rPr lang="en-IE" sz="3200" dirty="0">
                <a:solidFill>
                  <a:srgbClr val="000000"/>
                </a:solidFill>
              </a:rPr>
              <a:t>This was a mixed methods feasibility study worked to that defined by Whitehead et al (2014). </a:t>
            </a:r>
          </a:p>
          <a:p>
            <a:pPr>
              <a:lnSpc>
                <a:spcPct val="100000"/>
              </a:lnSpc>
            </a:pPr>
            <a:r>
              <a:rPr lang="en-IE" sz="3200" dirty="0">
                <a:solidFill>
                  <a:srgbClr val="000000"/>
                </a:solidFill>
              </a:rPr>
              <a:t>32 patients with knee osteoarthritis were recruited. Inclusion criteria were a willingness to take part </a:t>
            </a:r>
          </a:p>
          <a:p>
            <a:pPr>
              <a:lnSpc>
                <a:spcPct val="100000"/>
              </a:lnSpc>
            </a:pPr>
            <a:r>
              <a:rPr lang="en-IE" sz="3200" dirty="0">
                <a:solidFill>
                  <a:srgbClr val="000000"/>
                </a:solidFill>
              </a:rPr>
              <a:t>in the 6 week project, knee osteoarthritis and a BMI greater than 27kg/p/m2. </a:t>
            </a:r>
          </a:p>
          <a:p>
            <a:pPr>
              <a:lnSpc>
                <a:spcPct val="100000"/>
              </a:lnSpc>
            </a:pPr>
            <a:r>
              <a:rPr lang="en-IE" sz="3200" dirty="0">
                <a:solidFill>
                  <a:srgbClr val="000000"/>
                </a:solidFill>
              </a:rPr>
              <a:t>The study commenced with the intervention group(16). Patients attended a structured education and exercise programme twice weekly as described on the website </a:t>
            </a:r>
            <a:r>
              <a:rPr lang="en-IE" sz="3200" dirty="0">
                <a:solidFill>
                  <a:schemeClr val="tx2"/>
                </a:solidFill>
              </a:rPr>
              <a:t>https://escape-pain.org/ESCAPE-pain</a:t>
            </a:r>
            <a:r>
              <a:rPr lang="en-IE" sz="3200" dirty="0">
                <a:solidFill>
                  <a:srgbClr val="000000"/>
                </a:solidFill>
              </a:rPr>
              <a:t>, with an additional module presented by a Nurse Specialist in Pain management. They were also seen both individually and in a group session by a Chartered Dietitian. Outcome measurements included KOOS (Knee Injury and Osteoarthritis Outcome Score),SWEMBS (Short Warwick-Edinburgh Mental Wellbeing Scale), Height, Weight, Waist circumference, and BMI. Adherence to the programme as measured by attendance was also recorded. </a:t>
            </a:r>
          </a:p>
          <a:p>
            <a:pPr>
              <a:lnSpc>
                <a:spcPct val="100000"/>
              </a:lnSpc>
            </a:pPr>
            <a:r>
              <a:rPr lang="en-IE" sz="3200" dirty="0">
                <a:solidFill>
                  <a:srgbClr val="000000"/>
                </a:solidFill>
              </a:rPr>
              <a:t>On reassessment the patients were also invited to take part in a semi structured interview </a:t>
            </a:r>
          </a:p>
          <a:p>
            <a:pPr>
              <a:lnSpc>
                <a:spcPct val="100000"/>
              </a:lnSpc>
            </a:pPr>
            <a:r>
              <a:rPr lang="en-IE" sz="3200" dirty="0">
                <a:solidFill>
                  <a:srgbClr val="000000"/>
                </a:solidFill>
              </a:rPr>
              <a:t>the interviews were audio-recorded and followed a semi structured interview approach.</a:t>
            </a:r>
          </a:p>
          <a:p>
            <a:pPr>
              <a:lnSpc>
                <a:spcPct val="100000"/>
              </a:lnSpc>
            </a:pPr>
            <a:r>
              <a:rPr lang="en-IE" sz="3200" dirty="0">
                <a:solidFill>
                  <a:srgbClr val="000000"/>
                </a:solidFill>
              </a:rPr>
              <a:t>. </a:t>
            </a:r>
            <a:endParaRPr lang="en-IE" dirty="0"/>
          </a:p>
        </p:txBody>
      </p:sp>
      <p:sp>
        <p:nvSpPr>
          <p:cNvPr id="60" name="CustomShape 17"/>
          <p:cNvSpPr/>
          <p:nvPr/>
        </p:nvSpPr>
        <p:spPr>
          <a:xfrm>
            <a:off x="9966672" y="8612378"/>
            <a:ext cx="5132188" cy="1353186"/>
          </a:xfrm>
          <a:prstGeom prst="rect">
            <a:avLst/>
          </a:prstGeom>
          <a:noFill/>
          <a:ln>
            <a:noFill/>
          </a:ln>
        </p:spPr>
        <p:txBody>
          <a:bodyPr wrap="none" lIns="137160" tIns="68760" rIns="137160" bIns="68760" anchor="ctr"/>
          <a:lstStyle/>
          <a:p>
            <a:pPr>
              <a:lnSpc>
                <a:spcPct val="100000"/>
              </a:lnSpc>
            </a:pPr>
            <a:r>
              <a:rPr lang="en-IN" sz="5700" b="1" dirty="0">
                <a:solidFill>
                  <a:srgbClr val="B54113"/>
                </a:solidFill>
                <a:latin typeface="Gill Sans MT"/>
              </a:rPr>
              <a:t>Background</a:t>
            </a:r>
            <a:endParaRPr dirty="0"/>
          </a:p>
        </p:txBody>
      </p:sp>
      <p:sp>
        <p:nvSpPr>
          <p:cNvPr id="61" name="CustomShape 18"/>
          <p:cNvSpPr/>
          <p:nvPr/>
        </p:nvSpPr>
        <p:spPr>
          <a:xfrm flipH="1">
            <a:off x="8563866" y="8941048"/>
            <a:ext cx="625135" cy="854885"/>
          </a:xfrm>
          <a:prstGeom prst="ellipse">
            <a:avLst/>
          </a:prstGeom>
          <a:solidFill>
            <a:srgbClr val="B54113"/>
          </a:solidFill>
          <a:ln>
            <a:noFill/>
          </a:ln>
        </p:spPr>
        <p:txBody>
          <a:bodyPr wrap="none" lIns="90000" tIns="45000" rIns="90000" bIns="45000" anchor="ctr"/>
          <a:lstStyle/>
          <a:p>
            <a:pPr algn="ctr">
              <a:lnSpc>
                <a:spcPct val="100000"/>
              </a:lnSpc>
            </a:pPr>
            <a:r>
              <a:rPr lang="en-IN" sz="3600" b="1" dirty="0">
                <a:solidFill>
                  <a:srgbClr val="FFCC00"/>
                </a:solidFill>
                <a:latin typeface="Gill Sans MT"/>
              </a:rPr>
              <a:t>1</a:t>
            </a:r>
            <a:endParaRPr dirty="0"/>
          </a:p>
        </p:txBody>
      </p:sp>
      <p:sp>
        <p:nvSpPr>
          <p:cNvPr id="63" name="CustomShape 20"/>
          <p:cNvSpPr/>
          <p:nvPr/>
        </p:nvSpPr>
        <p:spPr>
          <a:xfrm>
            <a:off x="10699633" y="18202024"/>
            <a:ext cx="4583635" cy="666387"/>
          </a:xfrm>
          <a:prstGeom prst="rect">
            <a:avLst/>
          </a:prstGeom>
          <a:noFill/>
          <a:ln>
            <a:noFill/>
          </a:ln>
        </p:spPr>
        <p:txBody>
          <a:bodyPr wrap="none" lIns="137160" tIns="68760" rIns="137160" bIns="68760" anchor="ctr"/>
          <a:lstStyle/>
          <a:p>
            <a:pPr>
              <a:lnSpc>
                <a:spcPct val="100000"/>
              </a:lnSpc>
            </a:pPr>
            <a:r>
              <a:rPr lang="en-IN" sz="5700" b="1" dirty="0">
                <a:solidFill>
                  <a:srgbClr val="B54113"/>
                </a:solidFill>
                <a:latin typeface="Gill Sans MT"/>
              </a:rPr>
              <a:t>Methods</a:t>
            </a:r>
            <a:endParaRPr dirty="0"/>
          </a:p>
        </p:txBody>
      </p:sp>
      <p:sp>
        <p:nvSpPr>
          <p:cNvPr id="64" name="CustomShape 21"/>
          <p:cNvSpPr/>
          <p:nvPr/>
        </p:nvSpPr>
        <p:spPr>
          <a:xfrm>
            <a:off x="9557890" y="18202024"/>
            <a:ext cx="897784" cy="666387"/>
          </a:xfrm>
          <a:prstGeom prst="ellipse">
            <a:avLst/>
          </a:prstGeom>
          <a:solidFill>
            <a:srgbClr val="B54113"/>
          </a:solidFill>
          <a:ln>
            <a:noFill/>
          </a:ln>
        </p:spPr>
        <p:txBody>
          <a:bodyPr wrap="none" lIns="90000" tIns="45000" rIns="90000" bIns="45000" anchor="ctr"/>
          <a:lstStyle/>
          <a:p>
            <a:pPr algn="ctr">
              <a:lnSpc>
                <a:spcPct val="100000"/>
              </a:lnSpc>
            </a:pPr>
            <a:r>
              <a:rPr lang="en-IN" sz="3600" b="1" dirty="0">
                <a:solidFill>
                  <a:srgbClr val="FFCC00"/>
                </a:solidFill>
                <a:latin typeface="Gill Sans MT"/>
              </a:rPr>
              <a:t>2</a:t>
            </a:r>
            <a:endParaRPr dirty="0"/>
          </a:p>
        </p:txBody>
      </p:sp>
      <p:sp>
        <p:nvSpPr>
          <p:cNvPr id="65" name="CustomShape 22"/>
          <p:cNvSpPr/>
          <p:nvPr/>
        </p:nvSpPr>
        <p:spPr>
          <a:xfrm>
            <a:off x="12081468" y="27955662"/>
            <a:ext cx="4596616" cy="1186419"/>
          </a:xfrm>
          <a:prstGeom prst="rect">
            <a:avLst/>
          </a:prstGeom>
          <a:noFill/>
          <a:ln>
            <a:noFill/>
          </a:ln>
        </p:spPr>
        <p:txBody>
          <a:bodyPr wrap="none" lIns="137160" tIns="68760" rIns="137160" bIns="68760" anchor="ctr"/>
          <a:lstStyle/>
          <a:p>
            <a:pPr>
              <a:lnSpc>
                <a:spcPct val="100000"/>
              </a:lnSpc>
            </a:pPr>
            <a:r>
              <a:rPr lang="en-IN" sz="5700" b="1" dirty="0">
                <a:solidFill>
                  <a:srgbClr val="B54113"/>
                </a:solidFill>
                <a:latin typeface="Gill Sans MT"/>
              </a:rPr>
              <a:t>Results</a:t>
            </a:r>
            <a:endParaRPr dirty="0"/>
          </a:p>
        </p:txBody>
      </p:sp>
      <p:sp>
        <p:nvSpPr>
          <p:cNvPr id="66" name="CustomShape 23"/>
          <p:cNvSpPr/>
          <p:nvPr/>
        </p:nvSpPr>
        <p:spPr>
          <a:xfrm>
            <a:off x="10764726" y="28208297"/>
            <a:ext cx="768059" cy="780033"/>
          </a:xfrm>
          <a:prstGeom prst="ellipse">
            <a:avLst/>
          </a:prstGeom>
          <a:solidFill>
            <a:srgbClr val="B54113"/>
          </a:solidFill>
          <a:ln>
            <a:noFill/>
          </a:ln>
        </p:spPr>
        <p:txBody>
          <a:bodyPr wrap="none" lIns="90000" tIns="45000" rIns="90000" bIns="45000" anchor="ctr"/>
          <a:lstStyle/>
          <a:p>
            <a:pPr algn="ctr">
              <a:lnSpc>
                <a:spcPct val="100000"/>
              </a:lnSpc>
            </a:pPr>
            <a:r>
              <a:rPr lang="en-IN" sz="3600" b="1" dirty="0">
                <a:solidFill>
                  <a:srgbClr val="FFCC00"/>
                </a:solidFill>
                <a:latin typeface="Gill Sans MT"/>
              </a:rPr>
              <a:t>3</a:t>
            </a:r>
            <a:endParaRPr dirty="0"/>
          </a:p>
        </p:txBody>
      </p:sp>
      <p:sp>
        <p:nvSpPr>
          <p:cNvPr id="67" name="CustomShape 24"/>
          <p:cNvSpPr/>
          <p:nvPr/>
        </p:nvSpPr>
        <p:spPr>
          <a:xfrm>
            <a:off x="4034902" y="28907838"/>
            <a:ext cx="19254564" cy="10715919"/>
          </a:xfrm>
          <a:prstGeom prst="rect">
            <a:avLst/>
          </a:prstGeom>
          <a:noFill/>
          <a:ln>
            <a:noFill/>
          </a:ln>
        </p:spPr>
        <p:txBody>
          <a:bodyPr lIns="137160" tIns="68760" rIns="137160" bIns="68760"/>
          <a:lstStyle/>
          <a:p>
            <a:pPr>
              <a:lnSpc>
                <a:spcPct val="100000"/>
              </a:lnSpc>
            </a:pPr>
            <a:endParaRPr lang="en-IE" sz="3200" dirty="0">
              <a:solidFill>
                <a:srgbClr val="000000"/>
              </a:solidFill>
            </a:endParaRPr>
          </a:p>
          <a:p>
            <a:pPr>
              <a:lnSpc>
                <a:spcPct val="100000"/>
              </a:lnSpc>
            </a:pPr>
            <a:r>
              <a:rPr lang="en-IE" sz="3200" dirty="0">
                <a:solidFill>
                  <a:srgbClr val="000000"/>
                </a:solidFill>
              </a:rPr>
              <a:t>After the first lockdown period 15 patients were reassessed. The average attendance over the </a:t>
            </a:r>
          </a:p>
          <a:p>
            <a:pPr>
              <a:lnSpc>
                <a:spcPct val="100000"/>
              </a:lnSpc>
            </a:pPr>
            <a:r>
              <a:rPr lang="en-IE" sz="3200" dirty="0">
                <a:solidFill>
                  <a:srgbClr val="000000"/>
                </a:solidFill>
              </a:rPr>
              <a:t>three weeks was 92% with 6 patients attending all sessions, 5 attending 5/6, 1 attending 4/6 and 2 attending 3/6. One subject dropped out and 15/16 patients completed all outcome measurements. </a:t>
            </a:r>
          </a:p>
          <a:p>
            <a:pPr>
              <a:lnSpc>
                <a:spcPct val="100000"/>
              </a:lnSpc>
            </a:pPr>
            <a:endParaRPr lang="en-IE" sz="3200" dirty="0">
              <a:solidFill>
                <a:srgbClr val="000000"/>
              </a:solidFill>
            </a:endParaRPr>
          </a:p>
          <a:p>
            <a:pPr>
              <a:lnSpc>
                <a:spcPct val="100000"/>
              </a:lnSpc>
            </a:pPr>
            <a:r>
              <a:rPr lang="en-IE" sz="3200" dirty="0">
                <a:solidFill>
                  <a:srgbClr val="000000"/>
                </a:solidFill>
              </a:rPr>
              <a:t>All patients completed the KOOS knee score  and the Short Warwick-Edinburgh Mental Well Being Scale. There was a statistically significant improvement in pain, activities of daily living, quality of life and mental health and well- being scores from time one to time two. The mean weight, BMI and waist measurements were reduced also from time one to time two but these failed to reach significance. </a:t>
            </a:r>
          </a:p>
          <a:p>
            <a:pPr>
              <a:lnSpc>
                <a:spcPct val="100000"/>
              </a:lnSpc>
            </a:pPr>
            <a:endParaRPr lang="en-IE" sz="3200" dirty="0">
              <a:solidFill>
                <a:srgbClr val="000000"/>
              </a:solidFill>
            </a:endParaRPr>
          </a:p>
          <a:p>
            <a:pPr>
              <a:lnSpc>
                <a:spcPct val="100000"/>
              </a:lnSpc>
            </a:pPr>
            <a:r>
              <a:rPr lang="en-IE" sz="3200" dirty="0">
                <a:solidFill>
                  <a:srgbClr val="000000"/>
                </a:solidFill>
              </a:rPr>
              <a:t>The semi structured interviews provided rich information on enablers and barriers to coping in lockdown, the benefits of the ARMED programme to increasing physical activity and weight management and enablers and barriers to redesigning the programme for online delivery</a:t>
            </a:r>
            <a:r>
              <a:rPr lang="en-IE" sz="3600" dirty="0">
                <a:solidFill>
                  <a:srgbClr val="000000"/>
                </a:solidFill>
              </a:rPr>
              <a:t>.</a:t>
            </a:r>
            <a:r>
              <a:rPr lang="en-IN" sz="3600" dirty="0">
                <a:solidFill>
                  <a:srgbClr val="000000"/>
                </a:solidFill>
                <a:latin typeface="Arial"/>
              </a:rPr>
              <a:t> </a:t>
            </a:r>
            <a:endParaRPr dirty="0"/>
          </a:p>
        </p:txBody>
      </p:sp>
      <p:sp>
        <p:nvSpPr>
          <p:cNvPr id="68" name="CustomShape 25"/>
          <p:cNvSpPr/>
          <p:nvPr/>
        </p:nvSpPr>
        <p:spPr>
          <a:xfrm>
            <a:off x="27510899" y="9143344"/>
            <a:ext cx="6210419" cy="1162983"/>
          </a:xfrm>
          <a:prstGeom prst="rect">
            <a:avLst/>
          </a:prstGeom>
          <a:noFill/>
          <a:ln>
            <a:noFill/>
          </a:ln>
        </p:spPr>
        <p:txBody>
          <a:bodyPr wrap="none" lIns="137160" tIns="68760" rIns="137160" bIns="68760" anchor="ctr"/>
          <a:lstStyle/>
          <a:p>
            <a:pPr>
              <a:lnSpc>
                <a:spcPct val="100000"/>
              </a:lnSpc>
            </a:pPr>
            <a:r>
              <a:rPr lang="en-IN" sz="5700" b="1" dirty="0">
                <a:solidFill>
                  <a:srgbClr val="B54113"/>
                </a:solidFill>
                <a:latin typeface="Gill Sans MT"/>
              </a:rPr>
              <a:t>Conclusion</a:t>
            </a:r>
            <a:endParaRPr dirty="0"/>
          </a:p>
        </p:txBody>
      </p:sp>
      <p:sp>
        <p:nvSpPr>
          <p:cNvPr id="69" name="CustomShape 26"/>
          <p:cNvSpPr/>
          <p:nvPr/>
        </p:nvSpPr>
        <p:spPr>
          <a:xfrm>
            <a:off x="25965410" y="10452346"/>
            <a:ext cx="7272568" cy="5105410"/>
          </a:xfrm>
          <a:prstGeom prst="rect">
            <a:avLst/>
          </a:prstGeom>
          <a:noFill/>
          <a:ln>
            <a:noFill/>
          </a:ln>
        </p:spPr>
        <p:txBody>
          <a:bodyPr lIns="137160" tIns="68760" rIns="137160" bIns="68760"/>
          <a:lstStyle/>
          <a:p>
            <a:pPr>
              <a:lnSpc>
                <a:spcPct val="100000"/>
              </a:lnSpc>
            </a:pPr>
            <a:r>
              <a:rPr lang="en-IE" sz="3200" dirty="0">
                <a:solidFill>
                  <a:srgbClr val="000000"/>
                </a:solidFill>
              </a:rPr>
              <a:t>Evaluation of preliminary data from this feasibility study </a:t>
            </a:r>
            <a:r>
              <a:rPr lang="en-IE" sz="3200" b="1" dirty="0">
                <a:solidFill>
                  <a:srgbClr val="000000"/>
                </a:solidFill>
              </a:rPr>
              <a:t>supports</a:t>
            </a:r>
            <a:r>
              <a:rPr lang="en-IE" sz="3200" dirty="0">
                <a:solidFill>
                  <a:srgbClr val="000000"/>
                </a:solidFill>
              </a:rPr>
              <a:t> the three- week intervention combining education, exercise and weight management in this patient group even during a pandemic. </a:t>
            </a:r>
          </a:p>
          <a:p>
            <a:pPr>
              <a:lnSpc>
                <a:spcPct val="100000"/>
              </a:lnSpc>
            </a:pPr>
            <a:endParaRPr lang="en-IE" sz="3200" dirty="0">
              <a:solidFill>
                <a:srgbClr val="000000"/>
              </a:solidFill>
            </a:endParaRPr>
          </a:p>
          <a:p>
            <a:pPr>
              <a:lnSpc>
                <a:spcPct val="100000"/>
              </a:lnSpc>
            </a:pPr>
            <a:r>
              <a:rPr lang="en-IE" sz="3200" dirty="0">
                <a:solidFill>
                  <a:srgbClr val="000000"/>
                </a:solidFill>
              </a:rPr>
              <a:t>Based on the results of the qualitative interviews we have now redesigned our programme to present it virtually. We hope to present the results of our virtual feasibility study later in 2021.</a:t>
            </a:r>
          </a:p>
          <a:p>
            <a:pPr>
              <a:lnSpc>
                <a:spcPct val="100000"/>
              </a:lnSpc>
            </a:pPr>
            <a:endParaRPr dirty="0"/>
          </a:p>
        </p:txBody>
      </p:sp>
      <p:sp>
        <p:nvSpPr>
          <p:cNvPr id="70" name="CustomShape 27"/>
          <p:cNvSpPr/>
          <p:nvPr/>
        </p:nvSpPr>
        <p:spPr>
          <a:xfrm>
            <a:off x="26391658" y="9288971"/>
            <a:ext cx="790334" cy="918122"/>
          </a:xfrm>
          <a:prstGeom prst="ellipse">
            <a:avLst/>
          </a:prstGeom>
          <a:solidFill>
            <a:srgbClr val="B54113"/>
          </a:solidFill>
          <a:ln>
            <a:noFill/>
          </a:ln>
        </p:spPr>
        <p:txBody>
          <a:bodyPr wrap="none" lIns="90000" tIns="45000" rIns="90000" bIns="45000" anchor="ctr"/>
          <a:lstStyle/>
          <a:p>
            <a:pPr algn="ctr">
              <a:lnSpc>
                <a:spcPct val="100000"/>
              </a:lnSpc>
            </a:pPr>
            <a:r>
              <a:rPr lang="en-IN" sz="3600" b="1" dirty="0">
                <a:solidFill>
                  <a:srgbClr val="FFCC00"/>
                </a:solidFill>
                <a:latin typeface="Gill Sans MT"/>
              </a:rPr>
              <a:t>5</a:t>
            </a:r>
            <a:endParaRPr dirty="0"/>
          </a:p>
        </p:txBody>
      </p:sp>
      <p:sp>
        <p:nvSpPr>
          <p:cNvPr id="71" name="CustomShape 28"/>
          <p:cNvSpPr/>
          <p:nvPr/>
        </p:nvSpPr>
        <p:spPr>
          <a:xfrm>
            <a:off x="27422525" y="20206400"/>
            <a:ext cx="609120" cy="967151"/>
          </a:xfrm>
          <a:prstGeom prst="ellipse">
            <a:avLst/>
          </a:prstGeom>
          <a:solidFill>
            <a:srgbClr val="B54113"/>
          </a:solidFill>
          <a:ln>
            <a:noFill/>
          </a:ln>
        </p:spPr>
        <p:txBody>
          <a:bodyPr wrap="none" lIns="90000" tIns="45000" rIns="90000" bIns="45000" anchor="ctr"/>
          <a:lstStyle/>
          <a:p>
            <a:pPr algn="ctr">
              <a:lnSpc>
                <a:spcPct val="100000"/>
              </a:lnSpc>
            </a:pPr>
            <a:r>
              <a:rPr lang="en-IN" sz="3600" b="1" dirty="0">
                <a:solidFill>
                  <a:srgbClr val="FFCC00"/>
                </a:solidFill>
                <a:latin typeface="Gill Sans MT"/>
              </a:rPr>
              <a:t>4</a:t>
            </a:r>
            <a:endParaRPr dirty="0"/>
          </a:p>
        </p:txBody>
      </p:sp>
      <p:sp>
        <p:nvSpPr>
          <p:cNvPr id="72" name="CustomShape 29"/>
          <p:cNvSpPr/>
          <p:nvPr/>
        </p:nvSpPr>
        <p:spPr>
          <a:xfrm>
            <a:off x="28235346" y="20134121"/>
            <a:ext cx="6019436" cy="1119959"/>
          </a:xfrm>
          <a:prstGeom prst="rect">
            <a:avLst/>
          </a:prstGeom>
          <a:noFill/>
          <a:ln>
            <a:noFill/>
          </a:ln>
        </p:spPr>
        <p:txBody>
          <a:bodyPr wrap="none" lIns="137160" tIns="68760" rIns="137160" bIns="68760" anchor="ctr"/>
          <a:lstStyle/>
          <a:p>
            <a:pPr>
              <a:lnSpc>
                <a:spcPct val="100000"/>
              </a:lnSpc>
            </a:pPr>
            <a:r>
              <a:rPr lang="en-IN" sz="5700" b="1" dirty="0">
                <a:solidFill>
                  <a:srgbClr val="B54113"/>
                </a:solidFill>
                <a:latin typeface="Gill Sans MT"/>
              </a:rPr>
              <a:t>Qualitative Data</a:t>
            </a:r>
            <a:endParaRPr dirty="0"/>
          </a:p>
        </p:txBody>
      </p:sp>
      <p:sp>
        <p:nvSpPr>
          <p:cNvPr id="74" name="CustomShape 31"/>
          <p:cNvSpPr/>
          <p:nvPr/>
        </p:nvSpPr>
        <p:spPr>
          <a:xfrm>
            <a:off x="24058938" y="21513340"/>
            <a:ext cx="13607119" cy="18447231"/>
          </a:xfrm>
          <a:prstGeom prst="rect">
            <a:avLst/>
          </a:prstGeom>
          <a:noFill/>
          <a:ln>
            <a:noFill/>
          </a:ln>
        </p:spPr>
        <p:txBody>
          <a:bodyPr lIns="137160" tIns="68760" rIns="137160" bIns="68760"/>
          <a:lstStyle/>
          <a:p>
            <a:pPr>
              <a:lnSpc>
                <a:spcPct val="100000"/>
              </a:lnSpc>
            </a:pPr>
            <a:r>
              <a:rPr lang="en-IE" sz="3200" dirty="0">
                <a:solidFill>
                  <a:srgbClr val="000000"/>
                </a:solidFill>
              </a:rPr>
              <a:t>Four Major themes emerged from the semi structured interviews.</a:t>
            </a:r>
          </a:p>
          <a:p>
            <a:pPr>
              <a:lnSpc>
                <a:spcPct val="100000"/>
              </a:lnSpc>
            </a:pPr>
            <a:r>
              <a:rPr lang="en-IE" sz="3200" dirty="0">
                <a:solidFill>
                  <a:srgbClr val="000000"/>
                </a:solidFill>
              </a:rPr>
              <a:t>  </a:t>
            </a:r>
            <a:r>
              <a:rPr lang="en-IE" sz="3200" i="1" dirty="0">
                <a:solidFill>
                  <a:srgbClr val="000000"/>
                </a:solidFill>
              </a:rPr>
              <a:t>Enablers and barriers to coping in lockdown </a:t>
            </a:r>
            <a:r>
              <a:rPr lang="en-IE" sz="3200" dirty="0">
                <a:solidFill>
                  <a:srgbClr val="000000"/>
                </a:solidFill>
              </a:rPr>
              <a:t>identified increased </a:t>
            </a:r>
          </a:p>
          <a:p>
            <a:pPr>
              <a:lnSpc>
                <a:spcPct val="100000"/>
              </a:lnSpc>
            </a:pPr>
            <a:r>
              <a:rPr lang="en-IE" sz="3200" dirty="0">
                <a:solidFill>
                  <a:srgbClr val="000000"/>
                </a:solidFill>
              </a:rPr>
              <a:t>activity and social engagement as positive coping strategies and less social contact not as easy to cope with. </a:t>
            </a:r>
          </a:p>
          <a:p>
            <a:pPr>
              <a:lnSpc>
                <a:spcPct val="100000"/>
              </a:lnSpc>
            </a:pPr>
            <a:r>
              <a:rPr lang="en-IE" sz="3200" i="1" dirty="0">
                <a:solidFill>
                  <a:srgbClr val="000000"/>
                </a:solidFill>
              </a:rPr>
              <a:t>Benefits of the programme structure to increasing physical activity, </a:t>
            </a:r>
            <a:r>
              <a:rPr lang="en-IE" sz="3200" dirty="0">
                <a:solidFill>
                  <a:srgbClr val="000000"/>
                </a:solidFill>
              </a:rPr>
              <a:t> identified the benefit of being in a group, the benefit of supervised exercise that was individually focussed the fact that the exercises were fun and functional  </a:t>
            </a:r>
          </a:p>
          <a:p>
            <a:pPr>
              <a:lnSpc>
                <a:spcPct val="100000"/>
              </a:lnSpc>
            </a:pPr>
            <a:r>
              <a:rPr lang="en-IE" sz="3200" i="1" dirty="0">
                <a:solidFill>
                  <a:srgbClr val="000000"/>
                </a:solidFill>
              </a:rPr>
              <a:t>Benefit of the ARMED programme structure to weight management </a:t>
            </a:r>
            <a:r>
              <a:rPr lang="en-IE" sz="3200" dirty="0">
                <a:solidFill>
                  <a:srgbClr val="000000"/>
                </a:solidFill>
              </a:rPr>
              <a:t>was also viewed as positive. Sub themes identified were commitment to long- term changes, advantages of ‘the group’ and the non- judgmental approach of the therapist. </a:t>
            </a:r>
          </a:p>
          <a:p>
            <a:pPr>
              <a:lnSpc>
                <a:spcPct val="100000"/>
              </a:lnSpc>
            </a:pPr>
            <a:r>
              <a:rPr lang="en-IE" sz="3200" i="1" dirty="0">
                <a:solidFill>
                  <a:srgbClr val="000000"/>
                </a:solidFill>
              </a:rPr>
              <a:t>Enablers and barriers to redesigning the programme for online delivery identified m</a:t>
            </a:r>
            <a:r>
              <a:rPr lang="en-IE" sz="3200" dirty="0">
                <a:solidFill>
                  <a:srgbClr val="000000"/>
                </a:solidFill>
              </a:rPr>
              <a:t>any were positive about attending a class online. A few did</a:t>
            </a:r>
          </a:p>
          <a:p>
            <a:pPr>
              <a:lnSpc>
                <a:spcPct val="100000"/>
              </a:lnSpc>
            </a:pPr>
            <a:r>
              <a:rPr lang="en-IE" sz="3200" dirty="0">
                <a:solidFill>
                  <a:srgbClr val="000000"/>
                </a:solidFill>
              </a:rPr>
              <a:t>not think the culture of the class be preserved and felt given the age </a:t>
            </a:r>
          </a:p>
          <a:p>
            <a:pPr>
              <a:lnSpc>
                <a:spcPct val="100000"/>
              </a:lnSpc>
            </a:pPr>
            <a:r>
              <a:rPr lang="en-IE" sz="3200" dirty="0">
                <a:solidFill>
                  <a:srgbClr val="000000"/>
                </a:solidFill>
              </a:rPr>
              <a:t>profile of participants technology literacy may prove problematic. </a:t>
            </a:r>
            <a:r>
              <a:rPr lang="en-IN" sz="3200" dirty="0">
                <a:solidFill>
                  <a:srgbClr val="000000"/>
                </a:solidFill>
                <a:latin typeface="Arial"/>
              </a:rPr>
              <a:t> </a:t>
            </a:r>
            <a:endParaRPr sz="3200" dirty="0"/>
          </a:p>
        </p:txBody>
      </p:sp>
      <p:sp>
        <p:nvSpPr>
          <p:cNvPr id="76" name="CustomShape 32"/>
          <p:cNvSpPr/>
          <p:nvPr/>
        </p:nvSpPr>
        <p:spPr>
          <a:xfrm>
            <a:off x="-5169429" y="5500902"/>
            <a:ext cx="2688120" cy="277820"/>
          </a:xfrm>
          <a:prstGeom prst="rect">
            <a:avLst/>
          </a:prstGeom>
          <a:noFill/>
          <a:ln>
            <a:noFill/>
          </a:ln>
        </p:spPr>
        <p:txBody>
          <a:bodyPr wrap="none" lIns="90000" tIns="45000" rIns="90000" bIns="45000"/>
          <a:lstStyle/>
          <a:p>
            <a:pPr algn="ctr">
              <a:lnSpc>
                <a:spcPct val="100000"/>
              </a:lnSpc>
            </a:pPr>
            <a:endParaRPr dirty="0"/>
          </a:p>
        </p:txBody>
      </p:sp>
      <p:pic>
        <p:nvPicPr>
          <p:cNvPr id="3" name="Picture 2">
            <a:extLst>
              <a:ext uri="{FF2B5EF4-FFF2-40B4-BE49-F238E27FC236}">
                <a16:creationId xmlns:a16="http://schemas.microsoft.com/office/drawing/2014/main" id="{E7D81700-6091-4714-B5FB-9B3875DA1E6A}"/>
              </a:ext>
            </a:extLst>
          </p:cNvPr>
          <p:cNvPicPr>
            <a:picLocks noChangeAspect="1"/>
          </p:cNvPicPr>
          <p:nvPr/>
        </p:nvPicPr>
        <p:blipFill>
          <a:blip r:embed="rId3"/>
          <a:stretch>
            <a:fillRect/>
          </a:stretch>
        </p:blipFill>
        <p:spPr>
          <a:xfrm>
            <a:off x="599283" y="5084390"/>
            <a:ext cx="4742738" cy="2520000"/>
          </a:xfrm>
          <a:prstGeom prst="rect">
            <a:avLst/>
          </a:prstGeom>
        </p:spPr>
      </p:pic>
      <p:pic>
        <p:nvPicPr>
          <p:cNvPr id="5" name="Picture 4">
            <a:extLst>
              <a:ext uri="{FF2B5EF4-FFF2-40B4-BE49-F238E27FC236}">
                <a16:creationId xmlns:a16="http://schemas.microsoft.com/office/drawing/2014/main" id="{1BB4E84A-3ECE-4F9F-805A-39D5C95B8BD6}"/>
              </a:ext>
            </a:extLst>
          </p:cNvPr>
          <p:cNvPicPr>
            <a:picLocks noChangeAspect="1"/>
          </p:cNvPicPr>
          <p:nvPr/>
        </p:nvPicPr>
        <p:blipFill>
          <a:blip r:embed="rId4"/>
          <a:stretch>
            <a:fillRect/>
          </a:stretch>
        </p:blipFill>
        <p:spPr>
          <a:xfrm>
            <a:off x="12244754" y="5036816"/>
            <a:ext cx="5040000" cy="2508568"/>
          </a:xfrm>
          <a:prstGeom prst="rect">
            <a:avLst/>
          </a:prstGeom>
        </p:spPr>
      </p:pic>
      <p:pic>
        <p:nvPicPr>
          <p:cNvPr id="7" name="Picture 6">
            <a:extLst>
              <a:ext uri="{FF2B5EF4-FFF2-40B4-BE49-F238E27FC236}">
                <a16:creationId xmlns:a16="http://schemas.microsoft.com/office/drawing/2014/main" id="{BF79235E-BF88-48A9-8781-2B47EDB0F261}"/>
              </a:ext>
            </a:extLst>
          </p:cNvPr>
          <p:cNvPicPr>
            <a:picLocks noChangeAspect="1"/>
          </p:cNvPicPr>
          <p:nvPr/>
        </p:nvPicPr>
        <p:blipFill>
          <a:blip r:embed="rId5"/>
          <a:stretch>
            <a:fillRect/>
          </a:stretch>
        </p:blipFill>
        <p:spPr>
          <a:xfrm>
            <a:off x="6438019" y="5017157"/>
            <a:ext cx="4710737" cy="2609757"/>
          </a:xfrm>
          <a:prstGeom prst="rect">
            <a:avLst/>
          </a:prstGeom>
        </p:spPr>
      </p:pic>
      <p:pic>
        <p:nvPicPr>
          <p:cNvPr id="8" name="Picture 7">
            <a:extLst>
              <a:ext uri="{FF2B5EF4-FFF2-40B4-BE49-F238E27FC236}">
                <a16:creationId xmlns:a16="http://schemas.microsoft.com/office/drawing/2014/main" id="{5D81C94B-3363-4203-AA34-CF0A027EF1CE}"/>
              </a:ext>
            </a:extLst>
          </p:cNvPr>
          <p:cNvPicPr>
            <a:picLocks noChangeAspect="1"/>
          </p:cNvPicPr>
          <p:nvPr/>
        </p:nvPicPr>
        <p:blipFill>
          <a:blip r:embed="rId6"/>
          <a:stretch>
            <a:fillRect/>
          </a:stretch>
        </p:blipFill>
        <p:spPr>
          <a:xfrm>
            <a:off x="25108300" y="5139902"/>
            <a:ext cx="5309559" cy="2292161"/>
          </a:xfrm>
          <a:prstGeom prst="rect">
            <a:avLst/>
          </a:prstGeom>
        </p:spPr>
      </p:pic>
      <p:pic>
        <p:nvPicPr>
          <p:cNvPr id="9" name="Picture 8">
            <a:extLst>
              <a:ext uri="{FF2B5EF4-FFF2-40B4-BE49-F238E27FC236}">
                <a16:creationId xmlns:a16="http://schemas.microsoft.com/office/drawing/2014/main" id="{3FB5EA98-9186-4298-B8C3-A7EC4EA12090}"/>
              </a:ext>
            </a:extLst>
          </p:cNvPr>
          <p:cNvPicPr>
            <a:picLocks noChangeAspect="1"/>
          </p:cNvPicPr>
          <p:nvPr/>
        </p:nvPicPr>
        <p:blipFill>
          <a:blip r:embed="rId7"/>
          <a:stretch>
            <a:fillRect/>
          </a:stretch>
        </p:blipFill>
        <p:spPr>
          <a:xfrm>
            <a:off x="31517396" y="5067798"/>
            <a:ext cx="5878976" cy="2364265"/>
          </a:xfrm>
          <a:prstGeom prst="rect">
            <a:avLst/>
          </a:prstGeom>
        </p:spPr>
      </p:pic>
      <p:pic>
        <p:nvPicPr>
          <p:cNvPr id="10" name="Picture 9">
            <a:extLst>
              <a:ext uri="{FF2B5EF4-FFF2-40B4-BE49-F238E27FC236}">
                <a16:creationId xmlns:a16="http://schemas.microsoft.com/office/drawing/2014/main" id="{D63AF8D9-BD31-4031-A93C-42B809399381}"/>
              </a:ext>
            </a:extLst>
          </p:cNvPr>
          <p:cNvPicPr>
            <a:picLocks noChangeAspect="1"/>
          </p:cNvPicPr>
          <p:nvPr/>
        </p:nvPicPr>
        <p:blipFill>
          <a:blip r:embed="rId8"/>
          <a:stretch>
            <a:fillRect/>
          </a:stretch>
        </p:blipFill>
        <p:spPr>
          <a:xfrm>
            <a:off x="18407857" y="5037248"/>
            <a:ext cx="5357119" cy="2512182"/>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3065D0EF5A294409FEB0FECE5D4E2DD" ma:contentTypeVersion="8" ma:contentTypeDescription="Create a new document." ma:contentTypeScope="" ma:versionID="c7dbfc61c01a049cb386466fae4cf259">
  <xsd:schema xmlns:xsd="http://www.w3.org/2001/XMLSchema" xmlns:xs="http://www.w3.org/2001/XMLSchema" xmlns:p="http://schemas.microsoft.com/office/2006/metadata/properties" xmlns:ns3="e6ecd62e-5b55-4ccf-9ab7-e546d7836880" xmlns:ns4="e16a6049-a829-4c82-88ad-1cc9acd8ed3c" targetNamespace="http://schemas.microsoft.com/office/2006/metadata/properties" ma:root="true" ma:fieldsID="e051ab715272b357a9482f707cf0290e" ns3:_="" ns4:_="">
    <xsd:import namespace="e6ecd62e-5b55-4ccf-9ab7-e546d7836880"/>
    <xsd:import namespace="e16a6049-a829-4c82-88ad-1cc9acd8ed3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ecd62e-5b55-4ccf-9ab7-e546d783688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6a6049-a829-4c82-88ad-1cc9acd8ed3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6F4A71-E8EE-4E24-96DE-AA224A9DFE3C}">
  <ds:schemaRefs>
    <ds:schemaRef ds:uri="http://schemas.microsoft.com/office/2006/documentManagement/types"/>
    <ds:schemaRef ds:uri="http://purl.org/dc/terms/"/>
    <ds:schemaRef ds:uri="e16a6049-a829-4c82-88ad-1cc9acd8ed3c"/>
    <ds:schemaRef ds:uri="http://purl.org/dc/dcmitype/"/>
    <ds:schemaRef ds:uri="http://purl.org/dc/elements/1.1/"/>
    <ds:schemaRef ds:uri="http://schemas.microsoft.com/office/infopath/2007/PartnerControls"/>
    <ds:schemaRef ds:uri="e6ecd62e-5b55-4ccf-9ab7-e546d7836880"/>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90B7FC3-950D-4B36-8767-0601B1CD87A1}">
  <ds:schemaRefs>
    <ds:schemaRef ds:uri="http://schemas.microsoft.com/sharepoint/v3/contenttype/forms"/>
  </ds:schemaRefs>
</ds:datastoreItem>
</file>

<file path=customXml/itemProps3.xml><?xml version="1.0" encoding="utf-8"?>
<ds:datastoreItem xmlns:ds="http://schemas.openxmlformats.org/officeDocument/2006/customXml" ds:itemID="{69FFA628-F110-496A-BAF2-A1F61B19B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ecd62e-5b55-4ccf-9ab7-e546d7836880"/>
    <ds:schemaRef ds:uri="e16a6049-a829-4c82-88ad-1cc9acd8ed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3730</TotalTime>
  <Words>901</Words>
  <Application>Microsoft Office PowerPoint</Application>
  <PresentationFormat>Custom</PresentationFormat>
  <Paragraphs>46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Gill Sans MT</vt:lpstr>
      <vt:lpstr>StarSymbol</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Monaghan</dc:creator>
  <cp:lastModifiedBy>Brenda Monaghan</cp:lastModifiedBy>
  <cp:revision>6</cp:revision>
  <cp:lastPrinted>2021-04-16T14:52:19Z</cp:lastPrinted>
  <dcterms:modified xsi:type="dcterms:W3CDTF">2021-05-19T08:57:19Z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0x01010093065D0EF5A294409FEB0FECE5D4E2DD</vt:lpwstr>
  </property>
</Properties>
</file>