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9"/>
  </p:notesMasterIdLst>
  <p:sldIdLst>
    <p:sldId id="256" r:id="rId2"/>
    <p:sldId id="258" r:id="rId3"/>
    <p:sldId id="259" r:id="rId4"/>
    <p:sldId id="260" r:id="rId5"/>
    <p:sldId id="261" r:id="rId6"/>
    <p:sldId id="271" r:id="rId7"/>
    <p:sldId id="282" r:id="rId8"/>
    <p:sldId id="273" r:id="rId9"/>
    <p:sldId id="274" r:id="rId10"/>
    <p:sldId id="276" r:id="rId11"/>
    <p:sldId id="277" r:id="rId12"/>
    <p:sldId id="280" r:id="rId13"/>
    <p:sldId id="284" r:id="rId14"/>
    <p:sldId id="285" r:id="rId15"/>
    <p:sldId id="289" r:id="rId16"/>
    <p:sldId id="290" r:id="rId17"/>
    <p:sldId id="291" r:id="rId18"/>
    <p:sldId id="292" r:id="rId19"/>
    <p:sldId id="293" r:id="rId20"/>
    <p:sldId id="294" r:id="rId21"/>
    <p:sldId id="295" r:id="rId22"/>
    <p:sldId id="296" r:id="rId23"/>
    <p:sldId id="297" r:id="rId24"/>
    <p:sldId id="298" r:id="rId25"/>
    <p:sldId id="299" r:id="rId26"/>
    <p:sldId id="300" r:id="rId27"/>
    <p:sldId id="302" r:id="rId28"/>
    <p:sldId id="301" r:id="rId29"/>
    <p:sldId id="303" r:id="rId30"/>
    <p:sldId id="304" r:id="rId31"/>
    <p:sldId id="305" r:id="rId32"/>
    <p:sldId id="306" r:id="rId33"/>
    <p:sldId id="307" r:id="rId34"/>
    <p:sldId id="308" r:id="rId35"/>
    <p:sldId id="311" r:id="rId36"/>
    <p:sldId id="310" r:id="rId37"/>
    <p:sldId id="312" r:id="rId38"/>
    <p:sldId id="317" r:id="rId39"/>
    <p:sldId id="313" r:id="rId40"/>
    <p:sldId id="314" r:id="rId41"/>
    <p:sldId id="315" r:id="rId42"/>
    <p:sldId id="316" r:id="rId43"/>
    <p:sldId id="318" r:id="rId44"/>
    <p:sldId id="319" r:id="rId45"/>
    <p:sldId id="320" r:id="rId46"/>
    <p:sldId id="281" r:id="rId47"/>
    <p:sldId id="309" r:id="rId4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44"/>
    <p:restoredTop sz="94694"/>
  </p:normalViewPr>
  <p:slideViewPr>
    <p:cSldViewPr snapToObjects="1">
      <p:cViewPr varScale="1">
        <p:scale>
          <a:sx n="117" d="100"/>
          <a:sy n="117" d="100"/>
        </p:scale>
        <p:origin x="2024" y="168"/>
      </p:cViewPr>
      <p:guideLst>
        <p:guide orient="horz" pos="2160"/>
        <p:guide pos="2880"/>
      </p:guideLst>
    </p:cSldViewPr>
  </p:slideViewPr>
  <p:notesTextViewPr>
    <p:cViewPr>
      <p:scale>
        <a:sx n="100" d="100"/>
        <a:sy n="100" d="100"/>
      </p:scale>
      <p:origin x="0" y="0"/>
    </p:cViewPr>
  </p:notesTextViewPr>
  <p:notesViewPr>
    <p:cSldViewPr snapToObjects="1">
      <p:cViewPr varScale="1">
        <p:scale>
          <a:sx n="90" d="100"/>
          <a:sy n="90" d="100"/>
        </p:scale>
        <p:origin x="-1960" y="-11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9FB53F-7631-3C4C-AB3A-86CB9EAD7373}" type="datetimeFigureOut">
              <a:rPr lang="en-US"/>
              <a:pPr/>
              <a:t>10/27/21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77E720-085A-884B-B369-94B0FA22ABCE}" type="slidenum">
              <a:rPr/>
              <a:pPr/>
              <a:t>‹#›</a:t>
            </a:fld>
            <a:endParaRPr lang="en-US" dirty="0"/>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577E720-085A-884B-B369-94B0FA22ABCE}" type="slidenum">
              <a:rPr/>
              <a:pPr/>
              <a:t>3</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577E720-085A-884B-B369-94B0FA22ABCE}" type="slidenum">
              <a:rPr/>
              <a:pPr/>
              <a:t>40</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10" name="Picture 9" descr="paperBackingColor.jpg"/>
          <p:cNvPicPr>
            <a:picLocks noChangeAspect="1"/>
          </p:cNvPicPr>
          <p:nvPr/>
        </p:nvPicPr>
        <p:blipFill>
          <a:blip r:embed="rId2"/>
          <a:srcRect l="469" t="13915"/>
          <a:stretch>
            <a:fillRect/>
          </a:stretch>
        </p:blipFill>
        <p:spPr>
          <a:xfrm>
            <a:off x="1613903" y="699248"/>
            <a:ext cx="5916194" cy="3837694"/>
          </a:xfrm>
          <a:prstGeom prst="rect">
            <a:avLst/>
          </a:prstGeom>
          <a:solidFill>
            <a:srgbClr val="FFFFFF">
              <a:shade val="85000"/>
            </a:srgbClr>
          </a:solidFill>
          <a:ln w="22225" cap="sq">
            <a:solidFill>
              <a:srgbClr val="FDFDFD"/>
            </a:solidFill>
            <a:miter lim="800000"/>
          </a:ln>
          <a:effectLst>
            <a:outerShdw blurRad="57150" dist="37500" dir="7560000" sy="98000" kx="80000" ky="63000" algn="tl" rotWithShape="0">
              <a:srgbClr val="000000">
                <a:alpha val="20000"/>
              </a:srgbClr>
            </a:outerShdw>
          </a:effectLst>
          <a:scene3d>
            <a:camera prst="orthographicFront"/>
            <a:lightRig rig="twoPt" dir="t">
              <a:rot lat="0" lon="0" rev="7200000"/>
            </a:lightRig>
          </a:scene3d>
          <a:sp3d prstMaterial="matte">
            <a:bevelT w="22860" h="12700"/>
            <a:contourClr>
              <a:srgbClr val="FFFFFF"/>
            </a:contourClr>
          </a:sp3d>
        </p:spPr>
      </p:pic>
      <p:sp>
        <p:nvSpPr>
          <p:cNvPr id="4" name="Date Placeholder 3"/>
          <p:cNvSpPr>
            <a:spLocks noGrp="1"/>
          </p:cNvSpPr>
          <p:nvPr>
            <p:ph type="dt" sz="half" idx="10"/>
          </p:nvPr>
        </p:nvSpPr>
        <p:spPr/>
        <p:txBody>
          <a:bodyPr/>
          <a:lstStyle/>
          <a:p>
            <a:fld id="{E910B113-0451-5347-A813-E7F42AFC26A1}" type="datetimeFigureOut">
              <a:rPr lang="en-US"/>
              <a:pPr/>
              <a:t>10/27/21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8BF888-0FFD-AC49-A94E-8DC4B9C31E8C}" type="slidenum">
              <a:rPr/>
              <a:pPr/>
              <a:t>‹#›</a:t>
            </a:fld>
            <a:endParaRPr lang="en-US" dirty="0"/>
          </a:p>
        </p:txBody>
      </p:sp>
      <p:sp>
        <p:nvSpPr>
          <p:cNvPr id="2" name="Title 1"/>
          <p:cNvSpPr>
            <a:spLocks noGrp="1"/>
          </p:cNvSpPr>
          <p:nvPr>
            <p:ph type="ctrTitle"/>
          </p:nvPr>
        </p:nvSpPr>
        <p:spPr>
          <a:xfrm>
            <a:off x="1709569" y="1143000"/>
            <a:ext cx="5724862" cy="1846961"/>
          </a:xfrm>
        </p:spPr>
        <p:txBody>
          <a:bodyPr vert="horz" lIns="91440" tIns="45720" rIns="91440" bIns="45720" rtlCol="0" anchor="b" anchorCtr="0">
            <a:noAutofit/>
          </a:bodyPr>
          <a:lstStyle>
            <a:lvl1pPr algn="ctr" defTabSz="914400" rtl="0" eaLnBrk="1" latinLnBrk="0" hangingPunct="1">
              <a:spcBef>
                <a:spcPct val="0"/>
              </a:spcBef>
              <a:buNone/>
              <a:defRPr sz="6000" kern="1200">
                <a:solidFill>
                  <a:schemeClr val="bg2">
                    <a:lumMod val="75000"/>
                  </a:schemeClr>
                </a:solidFill>
                <a:effectLst>
                  <a:outerShdw blurRad="50800" dist="38100" dir="2700000" algn="tl" rotWithShape="0">
                    <a:prstClr val="black">
                      <a:alpha val="40000"/>
                    </a:prstClr>
                  </a:outerShdw>
                </a:effectLst>
                <a:latin typeface="+mj-lt"/>
                <a:ea typeface="+mj-ea"/>
                <a:cs typeface="+mj-cs"/>
              </a:defRPr>
            </a:lvl1pPr>
          </a:lstStyle>
          <a:p>
            <a:r>
              <a:rPr lang="ga-IE"/>
              <a:t>Click to edit Master title style</a:t>
            </a:r>
            <a:endParaRPr/>
          </a:p>
        </p:txBody>
      </p:sp>
      <p:sp>
        <p:nvSpPr>
          <p:cNvPr id="3" name="Subtitle 2"/>
          <p:cNvSpPr>
            <a:spLocks noGrp="1"/>
          </p:cNvSpPr>
          <p:nvPr>
            <p:ph type="subTitle" idx="1"/>
          </p:nvPr>
        </p:nvSpPr>
        <p:spPr>
          <a:xfrm>
            <a:off x="1709569" y="2994212"/>
            <a:ext cx="5724862" cy="457200"/>
          </a:xfrm>
        </p:spPr>
        <p:txBody>
          <a:bodyPr vert="horz" lIns="91440" tIns="45720" rIns="91440" bIns="45720" rtlCol="0">
            <a:normAutofit/>
          </a:bodyPr>
          <a:lstStyle>
            <a:lvl1pPr marL="0" indent="0" algn="ctr" defTabSz="914400" rtl="0" eaLnBrk="1" latinLnBrk="0" hangingPunct="1">
              <a:spcBef>
                <a:spcPts val="2400"/>
              </a:spcBef>
              <a:buSzPct val="90000"/>
              <a:buFont typeface="Wingdings" pitchFamily="2" charset="2"/>
              <a:buNone/>
              <a:defRPr sz="2000" kern="1200">
                <a:solidFill>
                  <a:schemeClr val="bg2">
                    <a:lumMod val="75000"/>
                  </a:schemeClr>
                </a:solidFill>
                <a:effectLst>
                  <a:outerShdw blurRad="50800" dist="38100" dir="2700000" algn="tl" rotWithShape="0">
                    <a:prstClr val="black">
                      <a:alpha val="40000"/>
                    </a:prstClr>
                  </a:outerShdw>
                </a:effectLst>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ga-IE"/>
              <a:t>Click to edit Master subtitle style</a:t>
            </a:r>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a:p>
        </p:txBody>
      </p:sp>
      <p:sp>
        <p:nvSpPr>
          <p:cNvPr id="3" name="Content Placeholder 2"/>
          <p:cNvSpPr>
            <a:spLocks noGrp="1"/>
          </p:cNvSpPr>
          <p:nvPr>
            <p:ph idx="1"/>
          </p:nvPr>
        </p:nvSpPr>
        <p:spPr/>
        <p:txBody>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a:p>
        </p:txBody>
      </p:sp>
      <p:sp>
        <p:nvSpPr>
          <p:cNvPr id="4" name="Date Placeholder 3"/>
          <p:cNvSpPr>
            <a:spLocks noGrp="1"/>
          </p:cNvSpPr>
          <p:nvPr>
            <p:ph type="dt" sz="half" idx="10"/>
          </p:nvPr>
        </p:nvSpPr>
        <p:spPr/>
        <p:txBody>
          <a:bodyPr/>
          <a:lstStyle/>
          <a:p>
            <a:fld id="{E910B113-0451-5347-A813-E7F42AFC26A1}" type="datetimeFigureOut">
              <a:rPr lang="en-US"/>
              <a:pPr/>
              <a:t>10/27/21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8BF888-0FFD-AC49-A94E-8DC4B9C31E8C}" type="slidenum">
              <a: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bg>
      <p:bgRef idx="1003">
        <a:schemeClr val="bg2"/>
      </p:bgRef>
    </p:bg>
    <p:spTree>
      <p:nvGrpSpPr>
        <p:cNvPr id="1" name=""/>
        <p:cNvGrpSpPr/>
        <p:nvPr/>
      </p:nvGrpSpPr>
      <p:grpSpPr>
        <a:xfrm>
          <a:off x="0" y="0"/>
          <a:ext cx="0" cy="0"/>
          <a:chOff x="0" y="0"/>
          <a:chExt cx="0" cy="0"/>
        </a:xfrm>
      </p:grpSpPr>
      <p:pic>
        <p:nvPicPr>
          <p:cNvPr id="12" name="Picture 11" descr="titlePhotoBacking-r.png"/>
          <p:cNvPicPr>
            <a:picLocks noChangeAspect="1"/>
          </p:cNvPicPr>
          <p:nvPr/>
        </p:nvPicPr>
        <p:blipFill>
          <a:blip r:embed="rId2"/>
          <a:srcRect l="17353" t="9412" r="17500" b="32353"/>
          <a:stretch>
            <a:fillRect/>
          </a:stretch>
        </p:blipFill>
        <p:spPr>
          <a:xfrm>
            <a:off x="1586753" y="645459"/>
            <a:ext cx="5957047" cy="3993776"/>
          </a:xfrm>
          <a:prstGeom prst="rect">
            <a:avLst/>
          </a:prstGeom>
        </p:spPr>
      </p:pic>
      <p:sp>
        <p:nvSpPr>
          <p:cNvPr id="4" name="Date Placeholder 3"/>
          <p:cNvSpPr>
            <a:spLocks noGrp="1"/>
          </p:cNvSpPr>
          <p:nvPr>
            <p:ph type="dt" sz="half" idx="10"/>
          </p:nvPr>
        </p:nvSpPr>
        <p:spPr>
          <a:xfrm>
            <a:off x="457200" y="6324600"/>
            <a:ext cx="2133600" cy="273050"/>
          </a:xfrm>
        </p:spPr>
        <p:txBody>
          <a:bodyPr/>
          <a:lstStyle>
            <a:lvl1pPr>
              <a:defRPr sz="1400">
                <a:solidFill>
                  <a:schemeClr val="tx2">
                    <a:lumMod val="75000"/>
                  </a:schemeClr>
                </a:solidFill>
              </a:defRPr>
            </a:lvl1pPr>
          </a:lstStyle>
          <a:p>
            <a:fld id="{E910B113-0451-5347-A813-E7F42AFC26A1}" type="datetimeFigureOut">
              <a:rPr lang="en-US"/>
              <a:pPr/>
              <a:t>10/27/21</a:t>
            </a:fld>
            <a:endParaRPr lang="en-US" dirty="0"/>
          </a:p>
        </p:txBody>
      </p:sp>
      <p:sp>
        <p:nvSpPr>
          <p:cNvPr id="5" name="Footer Placeholder 4"/>
          <p:cNvSpPr>
            <a:spLocks noGrp="1"/>
          </p:cNvSpPr>
          <p:nvPr>
            <p:ph type="ftr" sz="quarter" idx="11"/>
          </p:nvPr>
        </p:nvSpPr>
        <p:spPr>
          <a:xfrm>
            <a:off x="3124200" y="6324600"/>
            <a:ext cx="2895600" cy="273050"/>
          </a:xfrm>
        </p:spPr>
        <p:txBody>
          <a:bodyPr/>
          <a:lstStyle>
            <a:lvl1pPr>
              <a:defRPr sz="1400">
                <a:solidFill>
                  <a:schemeClr val="tx2">
                    <a:lumMod val="75000"/>
                  </a:schemeClr>
                </a:solidFill>
              </a:defRPr>
            </a:lvl1pPr>
          </a:lstStyle>
          <a:p>
            <a:endParaRPr lang="en-US" dirty="0"/>
          </a:p>
        </p:txBody>
      </p:sp>
      <p:sp>
        <p:nvSpPr>
          <p:cNvPr id="6" name="Slide Number Placeholder 5"/>
          <p:cNvSpPr>
            <a:spLocks noGrp="1"/>
          </p:cNvSpPr>
          <p:nvPr>
            <p:ph type="sldNum" sz="quarter" idx="12"/>
          </p:nvPr>
        </p:nvSpPr>
        <p:spPr>
          <a:xfrm>
            <a:off x="6553200" y="6324600"/>
            <a:ext cx="2133600" cy="273050"/>
          </a:xfrm>
        </p:spPr>
        <p:txBody>
          <a:bodyPr/>
          <a:lstStyle>
            <a:lvl1pPr>
              <a:defRPr sz="1400">
                <a:solidFill>
                  <a:schemeClr val="tx2">
                    <a:lumMod val="75000"/>
                  </a:schemeClr>
                </a:solidFill>
              </a:defRPr>
            </a:lvl1pPr>
          </a:lstStyle>
          <a:p>
            <a:fld id="{6C8BF888-0FFD-AC49-A94E-8DC4B9C31E8C}" type="slidenum">
              <a:rPr/>
              <a:pPr/>
              <a:t>‹#›</a:t>
            </a:fld>
            <a:endParaRPr lang="en-US" dirty="0"/>
          </a:p>
        </p:txBody>
      </p:sp>
      <p:sp>
        <p:nvSpPr>
          <p:cNvPr id="2" name="Title 1"/>
          <p:cNvSpPr>
            <a:spLocks noGrp="1"/>
          </p:cNvSpPr>
          <p:nvPr>
            <p:ph type="ctrTitle"/>
          </p:nvPr>
        </p:nvSpPr>
        <p:spPr>
          <a:xfrm>
            <a:off x="524435" y="4953000"/>
            <a:ext cx="8095130" cy="857250"/>
          </a:xfrm>
        </p:spPr>
        <p:txBody>
          <a:bodyPr anchor="b" anchorCtr="0">
            <a:noAutofit/>
          </a:bodyPr>
          <a:lstStyle>
            <a:lvl1pPr>
              <a:defRPr sz="5400">
                <a:solidFill>
                  <a:schemeClr val="tx2"/>
                </a:solidFill>
                <a:effectLst>
                  <a:outerShdw blurRad="50800" dist="38100" dir="2700000" algn="tl" rotWithShape="0">
                    <a:prstClr val="black">
                      <a:alpha val="40000"/>
                    </a:prstClr>
                  </a:outerShdw>
                </a:effectLst>
              </a:defRPr>
            </a:lvl1pPr>
          </a:lstStyle>
          <a:p>
            <a:r>
              <a:rPr lang="ga-IE"/>
              <a:t>Click to edit Master title style</a:t>
            </a:r>
            <a:endParaRPr/>
          </a:p>
        </p:txBody>
      </p:sp>
      <p:sp>
        <p:nvSpPr>
          <p:cNvPr id="3" name="Subtitle 2"/>
          <p:cNvSpPr>
            <a:spLocks noGrp="1"/>
          </p:cNvSpPr>
          <p:nvPr>
            <p:ph type="subTitle" idx="1"/>
          </p:nvPr>
        </p:nvSpPr>
        <p:spPr>
          <a:xfrm>
            <a:off x="524435" y="5791200"/>
            <a:ext cx="8095130" cy="457200"/>
          </a:xfrm>
        </p:spPr>
        <p:txBody>
          <a:bodyPr>
            <a:normAutofit/>
          </a:bodyPr>
          <a:lstStyle>
            <a:lvl1pPr marL="0" indent="0" algn="ctr">
              <a:buNone/>
              <a:defRPr sz="1800">
                <a:solidFill>
                  <a:schemeClr val="tx2"/>
                </a:solidFill>
                <a:effectLst>
                  <a:outerShdw blurRad="50800" dist="38100" dir="2700000" algn="tl" rotWithShape="0">
                    <a:prstClr val="black">
                      <a:alpha val="40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ga-IE"/>
              <a:t>Click to edit Master subtitle style</a:t>
            </a:r>
            <a:endParaRPr/>
          </a:p>
        </p:txBody>
      </p:sp>
      <p:sp>
        <p:nvSpPr>
          <p:cNvPr id="11" name="Picture Placeholder 10"/>
          <p:cNvSpPr>
            <a:spLocks noGrp="1"/>
          </p:cNvSpPr>
          <p:nvPr>
            <p:ph type="pic" sz="quarter" idx="13"/>
          </p:nvPr>
        </p:nvSpPr>
        <p:spPr>
          <a:xfrm>
            <a:off x="1764792" y="804672"/>
            <a:ext cx="5638800" cy="3657600"/>
          </a:xfrm>
        </p:spPr>
        <p:txBody>
          <a:bodyPr/>
          <a:lstStyle>
            <a:lvl1pPr>
              <a:buNone/>
              <a:defRPr>
                <a:solidFill>
                  <a:schemeClr val="bg2"/>
                </a:solidFill>
              </a:defRPr>
            </a:lvl1pPr>
          </a:lstStyle>
          <a:p>
            <a:r>
              <a:rPr lang="ga-IE"/>
              <a:t>Click icon to add picture</a:t>
            </a:r>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90818" y="2514600"/>
            <a:ext cx="8162365" cy="914400"/>
          </a:xfrm>
        </p:spPr>
        <p:txBody>
          <a:bodyPr anchor="b" anchorCtr="0"/>
          <a:lstStyle>
            <a:lvl1pPr algn="ctr">
              <a:defRPr sz="5400" b="0" cap="none" baseline="0">
                <a:solidFill>
                  <a:schemeClr val="tx2"/>
                </a:solidFill>
                <a:effectLst>
                  <a:outerShdw blurRad="50800" dist="38100" dir="2700000" algn="tl" rotWithShape="0">
                    <a:prstClr val="black">
                      <a:alpha val="40000"/>
                    </a:prstClr>
                  </a:outerShdw>
                </a:effectLst>
              </a:defRPr>
            </a:lvl1pPr>
          </a:lstStyle>
          <a:p>
            <a:r>
              <a:rPr lang="ga-IE"/>
              <a:t>Click to edit Master title style</a:t>
            </a:r>
            <a:endParaRPr/>
          </a:p>
        </p:txBody>
      </p:sp>
      <p:sp>
        <p:nvSpPr>
          <p:cNvPr id="3" name="Text Placeholder 2"/>
          <p:cNvSpPr>
            <a:spLocks noGrp="1"/>
          </p:cNvSpPr>
          <p:nvPr>
            <p:ph type="body" idx="1"/>
          </p:nvPr>
        </p:nvSpPr>
        <p:spPr>
          <a:xfrm>
            <a:off x="490818" y="3429000"/>
            <a:ext cx="8162365" cy="381000"/>
          </a:xfrm>
        </p:spPr>
        <p:txBody>
          <a:bodyPr anchor="t" anchorCtr="0">
            <a:normAutofit/>
          </a:bodyPr>
          <a:lstStyle>
            <a:lvl1pPr marL="0" indent="0" algn="ctr">
              <a:buNone/>
              <a:defRPr sz="1800">
                <a:solidFill>
                  <a:schemeClr val="tx2"/>
                </a:solidFill>
                <a:effectLst>
                  <a:outerShdw blurRad="50800" dist="38100" dir="2700000" algn="tl" rotWithShape="0">
                    <a:prstClr val="black">
                      <a:alpha val="40000"/>
                    </a:prstClr>
                  </a:outerShdw>
                </a:effectLs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ga-IE"/>
              <a:t>Click to edit Master text styles</a:t>
            </a:r>
          </a:p>
        </p:txBody>
      </p:sp>
      <p:sp>
        <p:nvSpPr>
          <p:cNvPr id="4" name="Date Placeholder 3"/>
          <p:cNvSpPr>
            <a:spLocks noGrp="1"/>
          </p:cNvSpPr>
          <p:nvPr>
            <p:ph type="dt" sz="half" idx="10"/>
          </p:nvPr>
        </p:nvSpPr>
        <p:spPr/>
        <p:txBody>
          <a:bodyPr vert="horz" lIns="91440" tIns="45720" rIns="91440" bIns="45720" rtlCol="0" anchor="ctr"/>
          <a:lstStyle>
            <a:lvl1pPr marL="0" algn="l" defTabSz="914400" rtl="0" eaLnBrk="1" latinLnBrk="0" hangingPunct="1">
              <a:defRPr sz="1400" kern="1200">
                <a:solidFill>
                  <a:schemeClr val="tx2">
                    <a:lumMod val="75000"/>
                  </a:schemeClr>
                </a:solidFill>
                <a:latin typeface="+mn-lt"/>
                <a:ea typeface="+mn-ea"/>
                <a:cs typeface="+mn-cs"/>
              </a:defRPr>
            </a:lvl1pPr>
          </a:lstStyle>
          <a:p>
            <a:fld id="{E910B113-0451-5347-A813-E7F42AFC26A1}" type="datetimeFigureOut">
              <a:rPr lang="en-US"/>
              <a:pPr/>
              <a:t>10/27/21</a:t>
            </a:fld>
            <a:endParaRPr lang="en-US" dirty="0"/>
          </a:p>
        </p:txBody>
      </p:sp>
      <p:sp>
        <p:nvSpPr>
          <p:cNvPr id="5" name="Footer Placeholder 4"/>
          <p:cNvSpPr>
            <a:spLocks noGrp="1"/>
          </p:cNvSpPr>
          <p:nvPr>
            <p:ph type="ftr" sz="quarter" idx="11"/>
          </p:nvPr>
        </p:nvSpPr>
        <p:spPr/>
        <p:txBody>
          <a:bodyPr vert="horz" lIns="91440" tIns="45720" rIns="91440" bIns="45720" rtlCol="0" anchor="ctr"/>
          <a:lstStyle>
            <a:lvl1pPr marL="0" algn="ctr" defTabSz="914400" rtl="0" eaLnBrk="1" latinLnBrk="0" hangingPunct="1">
              <a:defRPr sz="1400" kern="1200">
                <a:solidFill>
                  <a:schemeClr val="tx2">
                    <a:lumMod val="75000"/>
                  </a:schemeClr>
                </a:solidFill>
                <a:latin typeface="+mn-lt"/>
                <a:ea typeface="+mn-ea"/>
                <a:cs typeface="+mn-cs"/>
              </a:defRPr>
            </a:lvl1pPr>
          </a:lstStyle>
          <a:p>
            <a:endParaRPr lang="en-US" dirty="0"/>
          </a:p>
        </p:txBody>
      </p:sp>
      <p:sp>
        <p:nvSpPr>
          <p:cNvPr id="6" name="Slide Number Placeholder 5"/>
          <p:cNvSpPr>
            <a:spLocks noGrp="1"/>
          </p:cNvSpPr>
          <p:nvPr>
            <p:ph type="sldNum" sz="quarter" idx="12"/>
          </p:nvPr>
        </p:nvSpPr>
        <p:spPr/>
        <p:txBody>
          <a:bodyPr vert="horz" lIns="91440" tIns="45720" rIns="91440" bIns="45720" rtlCol="0" anchor="ctr"/>
          <a:lstStyle>
            <a:lvl1pPr marL="0" algn="r" defTabSz="914400" rtl="0" eaLnBrk="1" latinLnBrk="0" hangingPunct="1">
              <a:defRPr sz="1400" kern="1200">
                <a:solidFill>
                  <a:schemeClr val="tx2">
                    <a:lumMod val="75000"/>
                  </a:schemeClr>
                </a:solidFill>
                <a:latin typeface="+mn-lt"/>
                <a:ea typeface="+mn-ea"/>
                <a:cs typeface="+mn-cs"/>
              </a:defRPr>
            </a:lvl1pPr>
          </a:lstStyle>
          <a:p>
            <a:fld id="{EBF5CD18-686B-47A9-AFD5-66CE5FA52A66}" type="slidenum">
              <a:rPr/>
              <a:pPr/>
              <a:t>‹#›</a:t>
            </a:fld>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a:p>
        </p:txBody>
      </p:sp>
      <p:sp>
        <p:nvSpPr>
          <p:cNvPr id="3" name="Content Placeholder 2"/>
          <p:cNvSpPr>
            <a:spLocks noGrp="1"/>
          </p:cNvSpPr>
          <p:nvPr>
            <p:ph sz="half" idx="1"/>
          </p:nvPr>
        </p:nvSpPr>
        <p:spPr>
          <a:xfrm>
            <a:off x="723900" y="1586753"/>
            <a:ext cx="3776472" cy="4583860"/>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a:p>
        </p:txBody>
      </p:sp>
      <p:sp>
        <p:nvSpPr>
          <p:cNvPr id="4" name="Content Placeholder 3"/>
          <p:cNvSpPr>
            <a:spLocks noGrp="1"/>
          </p:cNvSpPr>
          <p:nvPr>
            <p:ph sz="half" idx="2"/>
          </p:nvPr>
        </p:nvSpPr>
        <p:spPr>
          <a:xfrm>
            <a:off x="4648200" y="1586753"/>
            <a:ext cx="3776472" cy="4583860"/>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a:p>
        </p:txBody>
      </p:sp>
      <p:sp>
        <p:nvSpPr>
          <p:cNvPr id="5" name="Date Placeholder 4"/>
          <p:cNvSpPr>
            <a:spLocks noGrp="1"/>
          </p:cNvSpPr>
          <p:nvPr>
            <p:ph type="dt" sz="half" idx="10"/>
          </p:nvPr>
        </p:nvSpPr>
        <p:spPr/>
        <p:txBody>
          <a:bodyPr/>
          <a:lstStyle/>
          <a:p>
            <a:fld id="{E910B113-0451-5347-A813-E7F42AFC26A1}" type="datetimeFigureOut">
              <a:rPr lang="en-US"/>
              <a:pPr/>
              <a:t>10/27/21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C8BF888-0FFD-AC49-A94E-8DC4B9C31E8C}" type="slidenum">
              <a: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ga-IE"/>
              <a:t>Click to edit Master title style</a:t>
            </a:r>
            <a:endParaRPr/>
          </a:p>
        </p:txBody>
      </p:sp>
      <p:sp>
        <p:nvSpPr>
          <p:cNvPr id="3" name="Text Placeholder 2"/>
          <p:cNvSpPr>
            <a:spLocks noGrp="1"/>
          </p:cNvSpPr>
          <p:nvPr>
            <p:ph type="body" idx="1"/>
          </p:nvPr>
        </p:nvSpPr>
        <p:spPr>
          <a:xfrm>
            <a:off x="723900" y="1598613"/>
            <a:ext cx="3773488" cy="427877"/>
          </a:xfrm>
        </p:spPr>
        <p:txBody>
          <a:bodyPr anchor="b">
            <a:normAutofit/>
          </a:bodyPr>
          <a:lstStyle>
            <a:lvl1pPr marL="0" indent="0" algn="ctr">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a:t>Click to edit Master text styles</a:t>
            </a:r>
          </a:p>
        </p:txBody>
      </p:sp>
      <p:sp>
        <p:nvSpPr>
          <p:cNvPr id="4" name="Content Placeholder 3"/>
          <p:cNvSpPr>
            <a:spLocks noGrp="1"/>
          </p:cNvSpPr>
          <p:nvPr>
            <p:ph sz="half" idx="2"/>
          </p:nvPr>
        </p:nvSpPr>
        <p:spPr>
          <a:xfrm>
            <a:off x="723900" y="2174875"/>
            <a:ext cx="3773488" cy="3997325"/>
          </a:xfrm>
        </p:spPr>
        <p:txBody>
          <a:bodyPr/>
          <a:lstStyle>
            <a:lvl1pPr>
              <a:defRPr sz="2400"/>
            </a:lvl1pPr>
            <a:lvl2pPr>
              <a:defRPr sz="2200"/>
            </a:lvl2pPr>
            <a:lvl3pPr>
              <a:defRPr sz="2000"/>
            </a:lvl3pPr>
            <a:lvl4pPr>
              <a:defRPr sz="1800"/>
            </a:lvl4pPr>
            <a:lvl5pPr>
              <a:defRPr sz="1800"/>
            </a:lvl5pPr>
            <a:lvl6pPr>
              <a:defRPr sz="1600"/>
            </a:lvl6pPr>
            <a:lvl7pPr>
              <a:defRPr sz="1600"/>
            </a:lvl7pPr>
            <a:lvl8pPr>
              <a:defRPr sz="1600"/>
            </a:lvl8pPr>
            <a:lvl9pPr>
              <a:defRPr sz="16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a:p>
        </p:txBody>
      </p:sp>
      <p:sp>
        <p:nvSpPr>
          <p:cNvPr id="5" name="Text Placeholder 4"/>
          <p:cNvSpPr>
            <a:spLocks noGrp="1"/>
          </p:cNvSpPr>
          <p:nvPr>
            <p:ph type="body" sz="quarter" idx="3"/>
          </p:nvPr>
        </p:nvSpPr>
        <p:spPr>
          <a:xfrm>
            <a:off x="4645026" y="1598613"/>
            <a:ext cx="3776472" cy="427877"/>
          </a:xfrm>
        </p:spPr>
        <p:txBody>
          <a:bodyPr anchor="b">
            <a:normAutofit/>
          </a:bodyPr>
          <a:lstStyle>
            <a:lvl1pPr marL="0" indent="0" algn="ctr">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a:t>Click to edit Master text styles</a:t>
            </a:r>
          </a:p>
        </p:txBody>
      </p:sp>
      <p:sp>
        <p:nvSpPr>
          <p:cNvPr id="6" name="Content Placeholder 5"/>
          <p:cNvSpPr>
            <a:spLocks noGrp="1"/>
          </p:cNvSpPr>
          <p:nvPr>
            <p:ph sz="quarter" idx="4"/>
          </p:nvPr>
        </p:nvSpPr>
        <p:spPr>
          <a:xfrm>
            <a:off x="4645026" y="2174875"/>
            <a:ext cx="3776472" cy="3997325"/>
          </a:xfrm>
        </p:spPr>
        <p:txBody>
          <a:bodyPr/>
          <a:lstStyle>
            <a:lvl1pPr>
              <a:defRPr sz="2400"/>
            </a:lvl1pPr>
            <a:lvl2pPr>
              <a:defRPr sz="2200"/>
            </a:lvl2pPr>
            <a:lvl3pPr>
              <a:defRPr sz="2000"/>
            </a:lvl3pPr>
            <a:lvl4pPr>
              <a:defRPr sz="1800"/>
            </a:lvl4pPr>
            <a:lvl5pPr>
              <a:defRPr sz="1800"/>
            </a:lvl5pPr>
            <a:lvl6pPr>
              <a:defRPr sz="1600"/>
            </a:lvl6pPr>
            <a:lvl7pPr>
              <a:defRPr sz="1600"/>
            </a:lvl7pPr>
            <a:lvl8pPr>
              <a:defRPr sz="1600"/>
            </a:lvl8pPr>
            <a:lvl9pPr>
              <a:defRPr sz="16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a:p>
        </p:txBody>
      </p:sp>
      <p:sp>
        <p:nvSpPr>
          <p:cNvPr id="7" name="Date Placeholder 6"/>
          <p:cNvSpPr>
            <a:spLocks noGrp="1"/>
          </p:cNvSpPr>
          <p:nvPr>
            <p:ph type="dt" sz="half" idx="10"/>
          </p:nvPr>
        </p:nvSpPr>
        <p:spPr/>
        <p:txBody>
          <a:bodyPr/>
          <a:lstStyle/>
          <a:p>
            <a:fld id="{E910B113-0451-5347-A813-E7F42AFC26A1}" type="datetimeFigureOut">
              <a:rPr lang="en-US"/>
              <a:pPr/>
              <a:t>10/27/21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C8BF888-0FFD-AC49-A94E-8DC4B9C31E8C}" type="slidenum">
              <a: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a:p>
        </p:txBody>
      </p:sp>
      <p:sp>
        <p:nvSpPr>
          <p:cNvPr id="3" name="Content Placeholder 2"/>
          <p:cNvSpPr>
            <a:spLocks noGrp="1"/>
          </p:cNvSpPr>
          <p:nvPr>
            <p:ph sz="half" idx="1"/>
          </p:nvPr>
        </p:nvSpPr>
        <p:spPr>
          <a:xfrm>
            <a:off x="723900" y="1586753"/>
            <a:ext cx="7707406" cy="2231136"/>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a:p>
        </p:txBody>
      </p:sp>
      <p:sp>
        <p:nvSpPr>
          <p:cNvPr id="5" name="Date Placeholder 4"/>
          <p:cNvSpPr>
            <a:spLocks noGrp="1"/>
          </p:cNvSpPr>
          <p:nvPr>
            <p:ph type="dt" sz="half" idx="10"/>
          </p:nvPr>
        </p:nvSpPr>
        <p:spPr/>
        <p:txBody>
          <a:bodyPr/>
          <a:lstStyle/>
          <a:p>
            <a:fld id="{E910B113-0451-5347-A813-E7F42AFC26A1}" type="datetimeFigureOut">
              <a:rPr lang="en-US"/>
              <a:pPr/>
              <a:t>10/27/21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C8BF888-0FFD-AC49-A94E-8DC4B9C31E8C}" type="slidenum">
              <a:rPr/>
              <a:pPr/>
              <a:t>‹#›</a:t>
            </a:fld>
            <a:endParaRPr lang="en-US" dirty="0"/>
          </a:p>
        </p:txBody>
      </p:sp>
      <p:sp>
        <p:nvSpPr>
          <p:cNvPr id="8" name="Content Placeholder 2"/>
          <p:cNvSpPr>
            <a:spLocks noGrp="1"/>
          </p:cNvSpPr>
          <p:nvPr>
            <p:ph sz="half" idx="13"/>
          </p:nvPr>
        </p:nvSpPr>
        <p:spPr>
          <a:xfrm>
            <a:off x="723900" y="3914170"/>
            <a:ext cx="7707406" cy="2231136"/>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a:p>
        </p:txBody>
      </p:sp>
      <p:sp>
        <p:nvSpPr>
          <p:cNvPr id="3" name="Content Placeholder 2"/>
          <p:cNvSpPr>
            <a:spLocks noGrp="1"/>
          </p:cNvSpPr>
          <p:nvPr>
            <p:ph sz="half" idx="1"/>
          </p:nvPr>
        </p:nvSpPr>
        <p:spPr>
          <a:xfrm>
            <a:off x="723900" y="1586753"/>
            <a:ext cx="3776472" cy="4583860"/>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a:p>
        </p:txBody>
      </p:sp>
      <p:sp>
        <p:nvSpPr>
          <p:cNvPr id="5" name="Date Placeholder 4"/>
          <p:cNvSpPr>
            <a:spLocks noGrp="1"/>
          </p:cNvSpPr>
          <p:nvPr>
            <p:ph type="dt" sz="half" idx="10"/>
          </p:nvPr>
        </p:nvSpPr>
        <p:spPr/>
        <p:txBody>
          <a:bodyPr/>
          <a:lstStyle/>
          <a:p>
            <a:fld id="{E910B113-0451-5347-A813-E7F42AFC26A1}" type="datetimeFigureOut">
              <a:rPr lang="en-US"/>
              <a:pPr/>
              <a:t>10/27/21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C8BF888-0FFD-AC49-A94E-8DC4B9C31E8C}" type="slidenum">
              <a:rPr/>
              <a:pPr/>
              <a:t>‹#›</a:t>
            </a:fld>
            <a:endParaRPr lang="en-US" dirty="0"/>
          </a:p>
        </p:txBody>
      </p:sp>
      <p:sp>
        <p:nvSpPr>
          <p:cNvPr id="8" name="Content Placeholder 3"/>
          <p:cNvSpPr>
            <a:spLocks noGrp="1"/>
          </p:cNvSpPr>
          <p:nvPr>
            <p:ph sz="half" idx="2"/>
          </p:nvPr>
        </p:nvSpPr>
        <p:spPr>
          <a:xfrm>
            <a:off x="4648200" y="1586753"/>
            <a:ext cx="3776472" cy="2232212"/>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a:p>
        </p:txBody>
      </p:sp>
      <p:sp>
        <p:nvSpPr>
          <p:cNvPr id="9" name="Content Placeholder 3"/>
          <p:cNvSpPr>
            <a:spLocks noGrp="1"/>
          </p:cNvSpPr>
          <p:nvPr>
            <p:ph sz="half" idx="14"/>
          </p:nvPr>
        </p:nvSpPr>
        <p:spPr>
          <a:xfrm>
            <a:off x="4648200" y="3913094"/>
            <a:ext cx="3776472" cy="2232212"/>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a:p>
        </p:txBody>
      </p:sp>
      <p:sp>
        <p:nvSpPr>
          <p:cNvPr id="3" name="Date Placeholder 2"/>
          <p:cNvSpPr>
            <a:spLocks noGrp="1"/>
          </p:cNvSpPr>
          <p:nvPr>
            <p:ph type="dt" sz="half" idx="10"/>
          </p:nvPr>
        </p:nvSpPr>
        <p:spPr/>
        <p:txBody>
          <a:bodyPr/>
          <a:lstStyle/>
          <a:p>
            <a:fld id="{E910B113-0451-5347-A813-E7F42AFC26A1}" type="datetimeFigureOut">
              <a:rPr lang="en-US"/>
              <a:pPr/>
              <a:t>10/27/21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C8BF888-0FFD-AC49-A94E-8DC4B9C31E8C}" type="slidenum">
              <a:rPr/>
              <a:pPr/>
              <a:t>‹#›</a:t>
            </a:fld>
            <a:endParaRPr lang="en-US" dirty="0"/>
          </a:p>
        </p:txBody>
      </p:sp>
      <p:sp>
        <p:nvSpPr>
          <p:cNvPr id="6" name="Content Placeholder 2"/>
          <p:cNvSpPr>
            <a:spLocks noGrp="1"/>
          </p:cNvSpPr>
          <p:nvPr>
            <p:ph sz="half" idx="1"/>
          </p:nvPr>
        </p:nvSpPr>
        <p:spPr>
          <a:xfrm>
            <a:off x="723900" y="1586753"/>
            <a:ext cx="3776472" cy="2232212"/>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a:p>
        </p:txBody>
      </p:sp>
      <p:sp>
        <p:nvSpPr>
          <p:cNvPr id="7" name="Content Placeholder 3"/>
          <p:cNvSpPr>
            <a:spLocks noGrp="1"/>
          </p:cNvSpPr>
          <p:nvPr>
            <p:ph sz="half" idx="2"/>
          </p:nvPr>
        </p:nvSpPr>
        <p:spPr>
          <a:xfrm>
            <a:off x="4648200" y="1586753"/>
            <a:ext cx="3776472" cy="2232212"/>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a:p>
        </p:txBody>
      </p:sp>
      <p:sp>
        <p:nvSpPr>
          <p:cNvPr id="8" name="Content Placeholder 2"/>
          <p:cNvSpPr>
            <a:spLocks noGrp="1"/>
          </p:cNvSpPr>
          <p:nvPr>
            <p:ph sz="half" idx="13"/>
          </p:nvPr>
        </p:nvSpPr>
        <p:spPr>
          <a:xfrm>
            <a:off x="723900" y="3913094"/>
            <a:ext cx="3776472" cy="2232212"/>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a:p>
        </p:txBody>
      </p:sp>
      <p:sp>
        <p:nvSpPr>
          <p:cNvPr id="9" name="Content Placeholder 3"/>
          <p:cNvSpPr>
            <a:spLocks noGrp="1"/>
          </p:cNvSpPr>
          <p:nvPr>
            <p:ph sz="half" idx="14"/>
          </p:nvPr>
        </p:nvSpPr>
        <p:spPr>
          <a:xfrm>
            <a:off x="4648200" y="3913094"/>
            <a:ext cx="3776472" cy="2232212"/>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a:p>
        </p:txBody>
      </p:sp>
      <p:sp>
        <p:nvSpPr>
          <p:cNvPr id="3" name="Date Placeholder 2"/>
          <p:cNvSpPr>
            <a:spLocks noGrp="1"/>
          </p:cNvSpPr>
          <p:nvPr>
            <p:ph type="dt" sz="half" idx="10"/>
          </p:nvPr>
        </p:nvSpPr>
        <p:spPr/>
        <p:txBody>
          <a:bodyPr/>
          <a:lstStyle/>
          <a:p>
            <a:fld id="{E910B113-0451-5347-A813-E7F42AFC26A1}" type="datetimeFigureOut">
              <a:rPr lang="en-US"/>
              <a:pPr/>
              <a:t>10/27/21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C8BF888-0FFD-AC49-A94E-8DC4B9C31E8C}" type="slidenum">
              <a: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10B113-0451-5347-A813-E7F42AFC26A1}" type="datetimeFigureOut">
              <a:rPr lang="en-US"/>
              <a:pPr/>
              <a:t>10/27/21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C8BF888-0FFD-AC49-A94E-8DC4B9C31E8C}" type="slidenum">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10363" y="1143000"/>
            <a:ext cx="3807662" cy="1341344"/>
          </a:xfrm>
        </p:spPr>
        <p:txBody>
          <a:bodyPr anchor="b"/>
          <a:lstStyle>
            <a:lvl1pPr algn="ctr">
              <a:defRPr sz="4400" b="0"/>
            </a:lvl1pPr>
          </a:lstStyle>
          <a:p>
            <a:r>
              <a:rPr lang="ga-IE"/>
              <a:t>Click to edit Master title style</a:t>
            </a:r>
            <a:endParaRPr/>
          </a:p>
        </p:txBody>
      </p:sp>
      <p:sp>
        <p:nvSpPr>
          <p:cNvPr id="3" name="Content Placeholder 2"/>
          <p:cNvSpPr>
            <a:spLocks noGrp="1"/>
          </p:cNvSpPr>
          <p:nvPr>
            <p:ph idx="1"/>
          </p:nvPr>
        </p:nvSpPr>
        <p:spPr>
          <a:xfrm>
            <a:off x="4648199" y="605118"/>
            <a:ext cx="3776472" cy="5565495"/>
          </a:xfrm>
        </p:spPr>
        <p:txBody>
          <a:bodyPr>
            <a:normAutofit/>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a:p>
        </p:txBody>
      </p:sp>
      <p:sp>
        <p:nvSpPr>
          <p:cNvPr id="4" name="Text Placeholder 3"/>
          <p:cNvSpPr>
            <a:spLocks noGrp="1"/>
          </p:cNvSpPr>
          <p:nvPr>
            <p:ph type="body" sz="half" idx="2"/>
          </p:nvPr>
        </p:nvSpPr>
        <p:spPr>
          <a:xfrm>
            <a:off x="710363" y="2618815"/>
            <a:ext cx="3807662" cy="3133164"/>
          </a:xfrm>
        </p:spPr>
        <p:txBody>
          <a:bodyPr>
            <a:normAutofit/>
          </a:bodyPr>
          <a:lstStyle>
            <a:lvl1pPr marL="0" indent="0" algn="ctr">
              <a:spcBef>
                <a:spcPts val="18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a:t>Click to edit Master text styles</a:t>
            </a:r>
          </a:p>
        </p:txBody>
      </p:sp>
      <p:sp>
        <p:nvSpPr>
          <p:cNvPr id="5" name="Date Placeholder 4"/>
          <p:cNvSpPr>
            <a:spLocks noGrp="1"/>
          </p:cNvSpPr>
          <p:nvPr>
            <p:ph type="dt" sz="half" idx="10"/>
          </p:nvPr>
        </p:nvSpPr>
        <p:spPr/>
        <p:txBody>
          <a:bodyPr/>
          <a:lstStyle/>
          <a:p>
            <a:fld id="{E910B113-0451-5347-A813-E7F42AFC26A1}" type="datetimeFigureOut">
              <a:rPr lang="en-US"/>
              <a:pPr/>
              <a:t>10/27/21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C8BF888-0FFD-AC49-A94E-8DC4B9C31E8C}" type="slidenum">
              <a: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910B113-0451-5347-A813-E7F42AFC26A1}" type="datetimeFigureOut">
              <a:rPr lang="en-US"/>
              <a:pPr/>
              <a:t>10/27/21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C8BF888-0FFD-AC49-A94E-8DC4B9C31E8C}" type="slidenum">
              <a:rPr/>
              <a:pPr/>
              <a:t>‹#›</a:t>
            </a:fld>
            <a:endParaRPr lang="en-US" dirty="0"/>
          </a:p>
        </p:txBody>
      </p:sp>
      <p:pic>
        <p:nvPicPr>
          <p:cNvPr id="10" name="Picture 9" descr="pictureCaptionBacking.png"/>
          <p:cNvPicPr>
            <a:picLocks noChangeAspect="1"/>
          </p:cNvPicPr>
          <p:nvPr/>
        </p:nvPicPr>
        <p:blipFill>
          <a:blip r:embed="rId2"/>
          <a:srcRect l="52272" t="8889" r="5152" b="16566"/>
          <a:stretch>
            <a:fillRect/>
          </a:stretch>
        </p:blipFill>
        <p:spPr>
          <a:xfrm>
            <a:off x="4594412" y="663388"/>
            <a:ext cx="3893127" cy="5112327"/>
          </a:xfrm>
          <a:prstGeom prst="rect">
            <a:avLst/>
          </a:prstGeom>
        </p:spPr>
      </p:pic>
      <p:sp>
        <p:nvSpPr>
          <p:cNvPr id="11" name="Title 1"/>
          <p:cNvSpPr>
            <a:spLocks noGrp="1"/>
          </p:cNvSpPr>
          <p:nvPr>
            <p:ph type="title"/>
          </p:nvPr>
        </p:nvSpPr>
        <p:spPr>
          <a:xfrm>
            <a:off x="725487" y="1143000"/>
            <a:ext cx="3792537" cy="1341344"/>
          </a:xfrm>
        </p:spPr>
        <p:txBody>
          <a:bodyPr anchor="b"/>
          <a:lstStyle>
            <a:lvl1pPr algn="ctr">
              <a:defRPr sz="4400" b="0"/>
            </a:lvl1pPr>
          </a:lstStyle>
          <a:p>
            <a:r>
              <a:rPr lang="ga-IE"/>
              <a:t>Click to edit Master title style</a:t>
            </a:r>
            <a:endParaRPr/>
          </a:p>
        </p:txBody>
      </p:sp>
      <p:sp>
        <p:nvSpPr>
          <p:cNvPr id="12" name="Text Placeholder 3"/>
          <p:cNvSpPr>
            <a:spLocks noGrp="1"/>
          </p:cNvSpPr>
          <p:nvPr>
            <p:ph type="body" sz="half" idx="2"/>
          </p:nvPr>
        </p:nvSpPr>
        <p:spPr>
          <a:xfrm>
            <a:off x="725487" y="2618815"/>
            <a:ext cx="3792537" cy="3133164"/>
          </a:xfrm>
        </p:spPr>
        <p:txBody>
          <a:bodyPr>
            <a:normAutofit/>
          </a:bodyPr>
          <a:lstStyle>
            <a:lvl1pPr marL="0" indent="0" algn="ctr">
              <a:spcBef>
                <a:spcPts val="18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a:t>Click to edit Master text styles</a:t>
            </a:r>
          </a:p>
        </p:txBody>
      </p:sp>
      <p:sp>
        <p:nvSpPr>
          <p:cNvPr id="3" name="Picture Placeholder 2"/>
          <p:cNvSpPr>
            <a:spLocks noGrp="1"/>
          </p:cNvSpPr>
          <p:nvPr>
            <p:ph type="pic" idx="1"/>
          </p:nvPr>
        </p:nvSpPr>
        <p:spPr>
          <a:xfrm>
            <a:off x="4829938" y="864971"/>
            <a:ext cx="3422075" cy="47091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ga-IE"/>
              <a:t>Click icon to add picture</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725487" y="462896"/>
            <a:ext cx="7718425" cy="828021"/>
          </a:xfrm>
        </p:spPr>
        <p:txBody>
          <a:bodyPr/>
          <a:lstStyle/>
          <a:p>
            <a:r>
              <a:rPr lang="ga-IE"/>
              <a:t>Click to edit Master title style</a:t>
            </a:r>
            <a:endParaRPr/>
          </a:p>
        </p:txBody>
      </p:sp>
      <p:sp>
        <p:nvSpPr>
          <p:cNvPr id="3" name="Vertical Text Placeholder 2"/>
          <p:cNvSpPr>
            <a:spLocks noGrp="1"/>
          </p:cNvSpPr>
          <p:nvPr>
            <p:ph type="body" orient="vert" idx="1"/>
          </p:nvPr>
        </p:nvSpPr>
        <p:spPr>
          <a:xfrm>
            <a:off x="725489" y="1598613"/>
            <a:ext cx="7718424" cy="4572000"/>
          </a:xfrm>
        </p:spPr>
        <p:txBody>
          <a:bodyPr vert="eaVert"/>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a:p>
        </p:txBody>
      </p:sp>
      <p:sp>
        <p:nvSpPr>
          <p:cNvPr id="4" name="Date Placeholder 3"/>
          <p:cNvSpPr>
            <a:spLocks noGrp="1"/>
          </p:cNvSpPr>
          <p:nvPr>
            <p:ph type="dt" sz="half" idx="10"/>
          </p:nvPr>
        </p:nvSpPr>
        <p:spPr/>
        <p:txBody>
          <a:bodyPr/>
          <a:lstStyle/>
          <a:p>
            <a:fld id="{E910B113-0451-5347-A813-E7F42AFC26A1}" type="datetimeFigureOut">
              <a:rPr lang="en-US"/>
              <a:pPr/>
              <a:t>10/27/21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8BF888-0FFD-AC49-A94E-8DC4B9C31E8C}" type="slidenum">
              <a:rPr/>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0" y="685801"/>
            <a:ext cx="1066800" cy="5484812"/>
          </a:xfrm>
        </p:spPr>
        <p:txBody>
          <a:bodyPr vert="eaVert"/>
          <a:lstStyle/>
          <a:p>
            <a:r>
              <a:rPr lang="ga-IE"/>
              <a:t>Click to edit Master title style</a:t>
            </a:r>
            <a:endParaRPr/>
          </a:p>
        </p:txBody>
      </p:sp>
      <p:sp>
        <p:nvSpPr>
          <p:cNvPr id="3" name="Vertical Text Placeholder 2"/>
          <p:cNvSpPr>
            <a:spLocks noGrp="1"/>
          </p:cNvSpPr>
          <p:nvPr>
            <p:ph type="body" orient="vert" idx="1"/>
          </p:nvPr>
        </p:nvSpPr>
        <p:spPr>
          <a:xfrm>
            <a:off x="725488" y="685757"/>
            <a:ext cx="6437312" cy="5482221"/>
          </a:xfrm>
        </p:spPr>
        <p:txBody>
          <a:bodyPr vert="eaVert"/>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a:p>
        </p:txBody>
      </p:sp>
      <p:sp>
        <p:nvSpPr>
          <p:cNvPr id="4" name="Date Placeholder 3"/>
          <p:cNvSpPr>
            <a:spLocks noGrp="1"/>
          </p:cNvSpPr>
          <p:nvPr>
            <p:ph type="dt" sz="half" idx="10"/>
          </p:nvPr>
        </p:nvSpPr>
        <p:spPr/>
        <p:txBody>
          <a:bodyPr/>
          <a:lstStyle/>
          <a:p>
            <a:fld id="{E910B113-0451-5347-A813-E7F42AFC26A1}" type="datetimeFigureOut">
              <a:rPr lang="en-US"/>
              <a:pPr/>
              <a:t>10/27/21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8BF888-0FFD-AC49-A94E-8DC4B9C31E8C}" type="slidenum">
              <a: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26141" y="314979"/>
            <a:ext cx="7691719" cy="1143000"/>
          </a:xfrm>
          <a:prstGeom prst="rect">
            <a:avLst/>
          </a:prstGeom>
        </p:spPr>
        <p:txBody>
          <a:bodyPr vert="horz" lIns="91440" tIns="45720" rIns="91440" bIns="45720" rtlCol="0" anchor="ctr">
            <a:noAutofit/>
          </a:bodyPr>
          <a:lstStyle/>
          <a:p>
            <a:r>
              <a:t>Click to edit title style</a:t>
            </a:r>
          </a:p>
        </p:txBody>
      </p:sp>
      <p:sp>
        <p:nvSpPr>
          <p:cNvPr id="3" name="Text Placeholder 2"/>
          <p:cNvSpPr>
            <a:spLocks noGrp="1"/>
          </p:cNvSpPr>
          <p:nvPr>
            <p:ph type="body" idx="1"/>
          </p:nvPr>
        </p:nvSpPr>
        <p:spPr>
          <a:xfrm>
            <a:off x="726141" y="1586753"/>
            <a:ext cx="7691719" cy="4571999"/>
          </a:xfrm>
          <a:prstGeom prst="rect">
            <a:avLst/>
          </a:prstGeom>
        </p:spPr>
        <p:txBody>
          <a:bodyPr vert="horz" lIns="91440" tIns="45720" rIns="91440" bIns="45720" rtlCol="0">
            <a:normAutofit/>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400">
                <a:solidFill>
                  <a:schemeClr val="tx1">
                    <a:lumMod val="65000"/>
                    <a:lumOff val="35000"/>
                  </a:schemeClr>
                </a:solidFill>
              </a:defRPr>
            </a:lvl1pPr>
          </a:lstStyle>
          <a:p>
            <a:fld id="{E910B113-0451-5347-A813-E7F42AFC26A1}" type="datetimeFigureOut">
              <a:rPr lang="en-US"/>
              <a:pPr/>
              <a:t>10/27/21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4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400">
                <a:solidFill>
                  <a:schemeClr val="tx1">
                    <a:lumMod val="65000"/>
                    <a:lumOff val="35000"/>
                  </a:schemeClr>
                </a:solidFill>
              </a:defRPr>
            </a:lvl1pPr>
          </a:lstStyle>
          <a:p>
            <a:fld id="{6C8BF888-0FFD-AC49-A94E-8DC4B9C31E8C}" type="slidenum">
              <a: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ctr" defTabSz="914400" rtl="0" eaLnBrk="1" latinLnBrk="0" hangingPunct="1">
        <a:spcBef>
          <a:spcPct val="0"/>
        </a:spcBef>
        <a:buNone/>
        <a:defRPr sz="5400" kern="1200">
          <a:solidFill>
            <a:schemeClr val="tx1">
              <a:lumMod val="85000"/>
              <a:lumOff val="15000"/>
            </a:schemeClr>
          </a:solidFill>
          <a:latin typeface="+mj-lt"/>
          <a:ea typeface="+mj-ea"/>
          <a:cs typeface="+mj-cs"/>
        </a:defRPr>
      </a:lvl1pPr>
    </p:titleStyle>
    <p:bodyStyle>
      <a:lvl1pPr marL="457200" indent="-457200" algn="l" defTabSz="914400" rtl="0" eaLnBrk="1" latinLnBrk="0" hangingPunct="1">
        <a:spcBef>
          <a:spcPts val="2400"/>
        </a:spcBef>
        <a:buSzPct val="90000"/>
        <a:buFont typeface="Wingdings" pitchFamily="2" charset="2"/>
        <a:buChar char="v"/>
        <a:defRPr sz="2400" kern="1200">
          <a:solidFill>
            <a:schemeClr val="tx1">
              <a:lumMod val="75000"/>
              <a:lumOff val="25000"/>
            </a:schemeClr>
          </a:solidFill>
          <a:latin typeface="+mn-lt"/>
          <a:ea typeface="+mn-ea"/>
          <a:cs typeface="+mn-cs"/>
        </a:defRPr>
      </a:lvl1pPr>
      <a:lvl2pPr marL="914400" indent="-457200" algn="l" defTabSz="914400" rtl="0" eaLnBrk="1" latinLnBrk="0" hangingPunct="1">
        <a:spcBef>
          <a:spcPts val="1200"/>
        </a:spcBef>
        <a:buClr>
          <a:schemeClr val="bg1">
            <a:lumMod val="65000"/>
          </a:schemeClr>
        </a:buClr>
        <a:buSzPct val="90000"/>
        <a:buFont typeface="Wingdings" pitchFamily="2" charset="2"/>
        <a:buChar char="v"/>
        <a:defRPr sz="2200" kern="1200">
          <a:solidFill>
            <a:schemeClr val="tx1">
              <a:lumMod val="75000"/>
              <a:lumOff val="25000"/>
            </a:schemeClr>
          </a:solidFill>
          <a:latin typeface="+mn-lt"/>
          <a:ea typeface="+mn-ea"/>
          <a:cs typeface="+mn-cs"/>
        </a:defRPr>
      </a:lvl2pPr>
      <a:lvl3pPr marL="1263650" indent="-349250" algn="l" defTabSz="914400" rtl="0" eaLnBrk="1" latinLnBrk="0" hangingPunct="1">
        <a:spcBef>
          <a:spcPts val="1200"/>
        </a:spcBef>
        <a:buSzPct val="90000"/>
        <a:buFont typeface="Wingdings" pitchFamily="2" charset="2"/>
        <a:buChar char="v"/>
        <a:defRPr sz="2000" kern="1200">
          <a:solidFill>
            <a:schemeClr val="tx1">
              <a:lumMod val="75000"/>
              <a:lumOff val="25000"/>
            </a:schemeClr>
          </a:solidFill>
          <a:latin typeface="+mn-lt"/>
          <a:ea typeface="+mn-ea"/>
          <a:cs typeface="+mn-cs"/>
        </a:defRPr>
      </a:lvl3pPr>
      <a:lvl4pPr marL="1600200" indent="-336550" algn="l" defTabSz="914400" rtl="0" eaLnBrk="1" latinLnBrk="0" hangingPunct="1">
        <a:spcBef>
          <a:spcPts val="1200"/>
        </a:spcBef>
        <a:buClr>
          <a:schemeClr val="bg1">
            <a:lumMod val="65000"/>
          </a:schemeClr>
        </a:buClr>
        <a:buSzPct val="90000"/>
        <a:buFont typeface="Wingdings" pitchFamily="2" charset="2"/>
        <a:buChar char="v"/>
        <a:defRPr sz="1800" kern="1200">
          <a:solidFill>
            <a:schemeClr val="tx1">
              <a:lumMod val="75000"/>
              <a:lumOff val="25000"/>
            </a:schemeClr>
          </a:solidFill>
          <a:latin typeface="+mn-lt"/>
          <a:ea typeface="+mn-ea"/>
          <a:cs typeface="+mn-cs"/>
        </a:defRPr>
      </a:lvl4pPr>
      <a:lvl5pPr marL="2057400" indent="-457200" algn="l" defTabSz="914400" rtl="0" eaLnBrk="1" latinLnBrk="0" hangingPunct="1">
        <a:spcBef>
          <a:spcPts val="1200"/>
        </a:spcBef>
        <a:buSzPct val="90000"/>
        <a:buFont typeface="Wingdings" pitchFamily="2" charset="2"/>
        <a:buChar char="v"/>
        <a:defRPr sz="18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tiff"/><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6.tiff"/><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2" Type="http://schemas.openxmlformats.org/officeDocument/2006/relationships/image" Target="../media/image23.tif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Macintosh%20HD:Users:jeffreykallen:Desktop:ICE%20on%20Food:Food%20searching:Verb%20searches:Food%20verbs%20search%20list.txt!OLE_LINK1" TargetMode="Externa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tif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tif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tif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8.tif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9.tif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0.tif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image" Target="../media/image31.tiff"/><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5.tif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6.tiff"/><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9.xml"/><Relationship Id="rId5" Type="http://schemas.openxmlformats.org/officeDocument/2006/relationships/image" Target="../media/image42.jpeg"/><Relationship Id="rId4" Type="http://schemas.openxmlformats.org/officeDocument/2006/relationships/image" Target="../media/image41.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7" name="Title 46"/>
          <p:cNvSpPr>
            <a:spLocks noGrp="1"/>
          </p:cNvSpPr>
          <p:nvPr>
            <p:ph type="ctrTitle"/>
          </p:nvPr>
        </p:nvSpPr>
        <p:spPr/>
        <p:txBody>
          <a:bodyPr anchor="ctr"/>
          <a:lstStyle/>
          <a:p>
            <a:r>
              <a:rPr lang="en-US" sz="3200" dirty="0">
                <a:solidFill>
                  <a:srgbClr val="000000"/>
                </a:solidFill>
                <a:effectLst/>
                <a:latin typeface="Arial"/>
              </a:rPr>
              <a:t>ICE on Food: Talk related to foodways in the International Corpus of English</a:t>
            </a:r>
          </a:p>
        </p:txBody>
      </p:sp>
      <p:sp>
        <p:nvSpPr>
          <p:cNvPr id="48" name="Subtitle 47"/>
          <p:cNvSpPr>
            <a:spLocks noGrp="1"/>
          </p:cNvSpPr>
          <p:nvPr>
            <p:ph type="subTitle" idx="1"/>
          </p:nvPr>
        </p:nvSpPr>
        <p:spPr/>
        <p:txBody>
          <a:bodyPr>
            <a:normAutofit/>
          </a:bodyPr>
          <a:lstStyle/>
          <a:p>
            <a:r>
              <a:rPr lang="en-US" sz="2400" dirty="0">
                <a:effectLst/>
                <a:latin typeface="Arial"/>
              </a:rPr>
              <a:t>Jeffrey Kallen, Trinity College Dublin</a:t>
            </a:r>
          </a:p>
          <a:p>
            <a:endParaRPr lang="en-US" sz="2400" dirty="0">
              <a:effectLst/>
              <a:latin typeface="Arial"/>
            </a:endParaRPr>
          </a:p>
        </p:txBody>
      </p:sp>
      <p:sp>
        <p:nvSpPr>
          <p:cNvPr id="2" name="TextBox 1">
            <a:extLst>
              <a:ext uri="{FF2B5EF4-FFF2-40B4-BE49-F238E27FC236}">
                <a16:creationId xmlns:a16="http://schemas.microsoft.com/office/drawing/2014/main" id="{22536F1E-4770-CF41-9200-D67B235AF5A9}"/>
              </a:ext>
            </a:extLst>
          </p:cNvPr>
          <p:cNvSpPr txBox="1"/>
          <p:nvPr/>
        </p:nvSpPr>
        <p:spPr>
          <a:xfrm>
            <a:off x="1907704" y="3861048"/>
            <a:ext cx="5083443" cy="369332"/>
          </a:xfrm>
          <a:prstGeom prst="rect">
            <a:avLst/>
          </a:prstGeom>
          <a:noFill/>
        </p:spPr>
        <p:txBody>
          <a:bodyPr wrap="none" rtlCol="0">
            <a:spAutoFit/>
          </a:bodyPr>
          <a:lstStyle/>
          <a:p>
            <a:r>
              <a:rPr lang="en-IE" dirty="0">
                <a:solidFill>
                  <a:schemeClr val="accent6">
                    <a:lumMod val="75000"/>
                  </a:schemeClr>
                </a:solidFill>
              </a:rPr>
              <a:t>SSS6: Sociolinguistics Summer School 6, 2015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6141" y="314979"/>
            <a:ext cx="7691719" cy="904222"/>
          </a:xfrm>
        </p:spPr>
        <p:txBody>
          <a:bodyPr/>
          <a:lstStyle/>
          <a:p>
            <a:r>
              <a:rPr lang="en-US" sz="3600" dirty="0"/>
              <a:t>Foodways and the language of food</a:t>
            </a:r>
          </a:p>
        </p:txBody>
      </p:sp>
      <p:sp>
        <p:nvSpPr>
          <p:cNvPr id="3" name="Content Placeholder 2"/>
          <p:cNvSpPr>
            <a:spLocks noGrp="1"/>
          </p:cNvSpPr>
          <p:nvPr>
            <p:ph idx="1"/>
          </p:nvPr>
        </p:nvSpPr>
        <p:spPr>
          <a:xfrm>
            <a:off x="726141" y="1066800"/>
            <a:ext cx="7884459" cy="5334001"/>
          </a:xfrm>
        </p:spPr>
        <p:txBody>
          <a:bodyPr>
            <a:normAutofit fontScale="92500" lnSpcReduction="10000"/>
          </a:bodyPr>
          <a:lstStyle/>
          <a:p>
            <a:r>
              <a:rPr lang="en-US" dirty="0">
                <a:solidFill>
                  <a:srgbClr val="000000"/>
                </a:solidFill>
              </a:rPr>
              <a:t>Jones (2007): 'Food choice, symbolism, and identity'</a:t>
            </a:r>
          </a:p>
          <a:p>
            <a:r>
              <a:rPr lang="en-US" dirty="0">
                <a:solidFill>
                  <a:srgbClr val="000000"/>
                </a:solidFill>
              </a:rPr>
              <a:t>Before we even start to eat:</a:t>
            </a:r>
          </a:p>
          <a:p>
            <a:pPr indent="-9525">
              <a:buNone/>
            </a:pPr>
            <a:r>
              <a:rPr lang="en-US" dirty="0">
                <a:solidFill>
                  <a:srgbClr val="000000"/>
                </a:solidFill>
              </a:rPr>
              <a:t>'Who prepares the food, serves it, and cleans it up; where people take their meals; the shape of a table; and who sits where and talks about what – all these convey roles, values, and ideas about gender, hierarchy, and power' (p. 130)</a:t>
            </a:r>
            <a:endParaRPr lang="en-US" sz="2400" dirty="0">
              <a:solidFill>
                <a:srgbClr val="000000"/>
              </a:solidFill>
            </a:endParaRPr>
          </a:p>
          <a:p>
            <a:pPr marL="457200" lvl="1">
              <a:spcBef>
                <a:spcPts val="2400"/>
              </a:spcBef>
              <a:buClrTx/>
            </a:pPr>
            <a:r>
              <a:rPr lang="en-US" sz="2400" dirty="0">
                <a:solidFill>
                  <a:srgbClr val="000000"/>
                </a:solidFill>
              </a:rPr>
              <a:t>What do we eat – food vs. non-food</a:t>
            </a:r>
          </a:p>
          <a:p>
            <a:pPr lvl="1">
              <a:buFont typeface="Lucida Grande"/>
              <a:buChar char="—"/>
            </a:pPr>
            <a:r>
              <a:rPr lang="en-US" sz="2162" dirty="0">
                <a:solidFill>
                  <a:srgbClr val="000000"/>
                </a:solidFill>
              </a:rPr>
              <a:t>Jones (2007: 131): cultural versus pathological perspectives on clay eating</a:t>
            </a:r>
          </a:p>
          <a:p>
            <a:pPr lvl="1">
              <a:buFont typeface="Lucida Grande"/>
              <a:buChar char="—"/>
            </a:pPr>
            <a:r>
              <a:rPr lang="en-US" sz="2162" dirty="0">
                <a:solidFill>
                  <a:srgbClr val="000000"/>
                </a:solidFill>
              </a:rPr>
              <a:t>forbidden versus permitted foods: religion, culture, gender roles, age ('baby food'), social status, health</a:t>
            </a:r>
          </a:p>
          <a:p>
            <a:pPr lvl="1">
              <a:buFont typeface="Lucida Grande"/>
              <a:buChar char="—"/>
            </a:pPr>
            <a:r>
              <a:rPr lang="en-US" dirty="0">
                <a:solidFill>
                  <a:srgbClr val="000000"/>
                </a:solidFill>
              </a:rPr>
              <a:t>temporal constraints: time of day, day of week, time of year</a:t>
            </a:r>
          </a:p>
          <a:p>
            <a:pPr lvl="1">
              <a:buFont typeface="Lucida Grande"/>
              <a:buChar cha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6141" y="314979"/>
            <a:ext cx="7691719" cy="675621"/>
          </a:xfrm>
        </p:spPr>
        <p:txBody>
          <a:bodyPr/>
          <a:lstStyle/>
          <a:p>
            <a:r>
              <a:rPr lang="en-US" sz="3200" dirty="0"/>
              <a:t>Food and identity: gender</a:t>
            </a:r>
          </a:p>
        </p:txBody>
      </p:sp>
      <p:sp>
        <p:nvSpPr>
          <p:cNvPr id="4" name="Content Placeholder 3"/>
          <p:cNvSpPr>
            <a:spLocks noGrp="1"/>
          </p:cNvSpPr>
          <p:nvPr>
            <p:ph sz="half" idx="1"/>
          </p:nvPr>
        </p:nvSpPr>
        <p:spPr>
          <a:xfrm>
            <a:off x="304800" y="990600"/>
            <a:ext cx="5410200" cy="5486400"/>
          </a:xfrm>
        </p:spPr>
        <p:txBody>
          <a:bodyPr>
            <a:normAutofit fontScale="92500"/>
          </a:bodyPr>
          <a:lstStyle/>
          <a:p>
            <a:pPr marL="182563" indent="-182563"/>
            <a:r>
              <a:rPr lang="en-US" sz="1882" dirty="0">
                <a:solidFill>
                  <a:schemeClr val="tx1"/>
                </a:solidFill>
              </a:rPr>
              <a:t>'Many foodstuffs bear the mark of gender': 'for many people in Western society, </a:t>
            </a:r>
            <a:r>
              <a:rPr lang="en-US" sz="1882" dirty="0">
                <a:solidFill>
                  <a:srgbClr val="FF0000"/>
                </a:solidFill>
              </a:rPr>
              <a:t>milk and eggs </a:t>
            </a:r>
            <a:r>
              <a:rPr lang="en-US" sz="1882" dirty="0">
                <a:solidFill>
                  <a:schemeClr val="tx1"/>
                </a:solidFill>
              </a:rPr>
              <a:t>have  feminine associations, as do </a:t>
            </a:r>
            <a:r>
              <a:rPr lang="en-US" sz="1882" dirty="0">
                <a:solidFill>
                  <a:srgbClr val="FF0000"/>
                </a:solidFill>
              </a:rPr>
              <a:t>vegetables</a:t>
            </a:r>
            <a:r>
              <a:rPr lang="en-US" sz="1882" dirty="0">
                <a:solidFill>
                  <a:schemeClr val="tx1"/>
                </a:solidFill>
              </a:rPr>
              <a:t> that contain seeds ... and that are round, smooth, small, soft, sweet, and juicy. ... </a:t>
            </a:r>
            <a:r>
              <a:rPr lang="en-US" sz="1882" dirty="0">
                <a:solidFill>
                  <a:srgbClr val="0000FF"/>
                </a:solidFill>
              </a:rPr>
              <a:t>Red meat </a:t>
            </a:r>
            <a:r>
              <a:rPr lang="en-US" sz="1882" dirty="0">
                <a:solidFill>
                  <a:schemeClr val="tx1"/>
                </a:solidFill>
              </a:rPr>
              <a:t>is masculine – as in "he man food," </a:t>
            </a:r>
            <a:r>
              <a:rPr lang="en-US" sz="1882" dirty="0">
                <a:solidFill>
                  <a:srgbClr val="0000FF"/>
                </a:solidFill>
              </a:rPr>
              <a:t>"hero" sandwiches</a:t>
            </a:r>
            <a:r>
              <a:rPr lang="en-US" sz="1882" dirty="0">
                <a:solidFill>
                  <a:schemeClr val="tx1"/>
                </a:solidFill>
              </a:rPr>
              <a:t>, and bowls of Campbell's hearty beef stew referred to </a:t>
            </a:r>
            <a:r>
              <a:rPr lang="en-US" sz="1882" dirty="0">
                <a:solidFill>
                  <a:srgbClr val="0000FF"/>
                </a:solidFill>
              </a:rPr>
              <a:t>as "the manhandlers"</a:t>
            </a:r>
            <a:r>
              <a:rPr lang="en-US" sz="1882" dirty="0">
                <a:solidFill>
                  <a:srgbClr val="660066"/>
                </a:solidFill>
              </a:rPr>
              <a:t> </a:t>
            </a:r>
            <a:r>
              <a:rPr lang="en-US" sz="1882" dirty="0">
                <a:solidFill>
                  <a:schemeClr val="tx1"/>
                </a:solidFill>
              </a:rPr>
              <a:t>– while the more delicate </a:t>
            </a:r>
            <a:r>
              <a:rPr lang="en-US" sz="1882" dirty="0">
                <a:solidFill>
                  <a:srgbClr val="FF0000"/>
                </a:solidFill>
              </a:rPr>
              <a:t>chicken and fish </a:t>
            </a:r>
            <a:r>
              <a:rPr lang="en-US" sz="1882" dirty="0">
                <a:solidFill>
                  <a:schemeClr val="tx1"/>
                </a:solidFill>
              </a:rPr>
              <a:t>tend towards the feminine' (Jones 2007: 139) </a:t>
            </a:r>
          </a:p>
          <a:p>
            <a:pPr marL="182563" indent="-182563"/>
            <a:r>
              <a:rPr lang="en-US" sz="1882" dirty="0">
                <a:solidFill>
                  <a:schemeClr val="tx1"/>
                </a:solidFill>
              </a:rPr>
              <a:t>'One likely eats what one already is': 'statistics compiled by Domino's Pizza about sales and deliveries indicate that men wearing </a:t>
            </a:r>
            <a:r>
              <a:rPr lang="en-US" sz="1882" dirty="0">
                <a:solidFill>
                  <a:srgbClr val="0000FF"/>
                </a:solidFill>
              </a:rPr>
              <a:t>muscle shirts </a:t>
            </a:r>
            <a:r>
              <a:rPr lang="en-US" sz="1882" dirty="0">
                <a:solidFill>
                  <a:schemeClr val="tx1"/>
                </a:solidFill>
              </a:rPr>
              <a:t>when answering the door order </a:t>
            </a:r>
            <a:r>
              <a:rPr lang="en-US" sz="1882" dirty="0">
                <a:solidFill>
                  <a:srgbClr val="0000FF"/>
                </a:solidFill>
              </a:rPr>
              <a:t>pepperoni</a:t>
            </a:r>
            <a:r>
              <a:rPr lang="en-US" sz="1882" dirty="0">
                <a:solidFill>
                  <a:schemeClr val="tx1"/>
                </a:solidFill>
              </a:rPr>
              <a:t> three times more often than they order any other topping, and people with </a:t>
            </a:r>
            <a:r>
              <a:rPr lang="en-US" sz="1882" dirty="0">
                <a:solidFill>
                  <a:srgbClr val="FF0000"/>
                </a:solidFill>
              </a:rPr>
              <a:t>pierced noses, lips, or eyebrows </a:t>
            </a:r>
            <a:r>
              <a:rPr lang="en-US" sz="1882" dirty="0">
                <a:solidFill>
                  <a:schemeClr val="tx1"/>
                </a:solidFill>
              </a:rPr>
              <a:t>ask for a </a:t>
            </a:r>
            <a:r>
              <a:rPr lang="en-US" sz="1882" dirty="0">
                <a:solidFill>
                  <a:srgbClr val="FF0000"/>
                </a:solidFill>
              </a:rPr>
              <a:t>vegetarian</a:t>
            </a:r>
            <a:r>
              <a:rPr lang="en-US" sz="1882" dirty="0">
                <a:solidFill>
                  <a:schemeClr val="tx1"/>
                </a:solidFill>
              </a:rPr>
              <a:t> toppings [sic] 23 percent more often than they ask for meat toppings'. (Jones 2007: 140)</a:t>
            </a:r>
          </a:p>
          <a:p>
            <a:pPr marL="182563" indent="-182563"/>
            <a:endParaRPr lang="en-US" sz="1882" dirty="0">
              <a:solidFill>
                <a:schemeClr val="tx1"/>
              </a:solidFill>
            </a:endParaRPr>
          </a:p>
          <a:p>
            <a:pPr marL="182563" indent="-182563">
              <a:buNone/>
            </a:pPr>
            <a:endParaRPr lang="en-US" sz="2000" dirty="0">
              <a:solidFill>
                <a:schemeClr val="tx1"/>
              </a:solidFill>
            </a:endParaRPr>
          </a:p>
          <a:p>
            <a:pPr marL="182563" indent="-182563"/>
            <a:endParaRPr lang="en-US" sz="2000" dirty="0">
              <a:solidFill>
                <a:schemeClr val="tx1"/>
              </a:solidFill>
            </a:endParaRPr>
          </a:p>
        </p:txBody>
      </p:sp>
      <p:pic>
        <p:nvPicPr>
          <p:cNvPr id="7" name="Content Placeholder 6" descr="Manhandlers.jpg"/>
          <p:cNvPicPr>
            <a:picLocks noGrp="1" noChangeAspect="1"/>
          </p:cNvPicPr>
          <p:nvPr>
            <p:ph sz="half" idx="2"/>
          </p:nvPr>
        </p:nvPicPr>
        <p:blipFill>
          <a:blip r:embed="rId3"/>
          <a:stretch>
            <a:fillRect/>
          </a:stretch>
        </p:blipFill>
        <p:spPr>
          <a:xfrm>
            <a:off x="6539406" y="1027200"/>
            <a:ext cx="2147394" cy="2782800"/>
          </a:xfrm>
          <a:ln>
            <a:solidFill>
              <a:schemeClr val="tx1"/>
            </a:solidFill>
          </a:ln>
        </p:spPr>
      </p:pic>
      <p:pic>
        <p:nvPicPr>
          <p:cNvPr id="8" name="Picture 7" descr="eat-yogurt.jpg"/>
          <p:cNvPicPr>
            <a:picLocks noChangeAspect="1"/>
          </p:cNvPicPr>
          <p:nvPr/>
        </p:nvPicPr>
        <p:blipFill>
          <a:blip r:embed="rId4"/>
          <a:stretch>
            <a:fillRect/>
          </a:stretch>
        </p:blipFill>
        <p:spPr>
          <a:xfrm>
            <a:off x="6400800" y="4038600"/>
            <a:ext cx="2430000" cy="2430000"/>
          </a:xfrm>
          <a:prstGeom prst="rect">
            <a:avLst/>
          </a:prstGeom>
          <a:ln>
            <a:solidFill>
              <a:schemeClr val="tx1"/>
            </a:solid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6141" y="228600"/>
            <a:ext cx="7691719" cy="584776"/>
          </a:xfrm>
        </p:spPr>
        <p:txBody>
          <a:bodyPr>
            <a:spAutoFit/>
          </a:bodyPr>
          <a:lstStyle/>
          <a:p>
            <a:r>
              <a:rPr lang="en-US" sz="3200" dirty="0"/>
              <a:t>Food and identity: social groups</a:t>
            </a:r>
          </a:p>
        </p:txBody>
      </p:sp>
      <p:sp>
        <p:nvSpPr>
          <p:cNvPr id="4" name="Content Placeholder 3"/>
          <p:cNvSpPr>
            <a:spLocks noGrp="1"/>
          </p:cNvSpPr>
          <p:nvPr>
            <p:ph sz="half" idx="1"/>
          </p:nvPr>
        </p:nvSpPr>
        <p:spPr>
          <a:xfrm>
            <a:off x="723900" y="900953"/>
            <a:ext cx="7707406" cy="2147047"/>
          </a:xfrm>
        </p:spPr>
        <p:txBody>
          <a:bodyPr>
            <a:normAutofit fontScale="92500" lnSpcReduction="20000"/>
          </a:bodyPr>
          <a:lstStyle/>
          <a:p>
            <a:pPr marL="268288" indent="-268288"/>
            <a:r>
              <a:rPr lang="en-US" sz="1800" dirty="0">
                <a:solidFill>
                  <a:schemeClr val="tx1"/>
                </a:solidFill>
              </a:rPr>
              <a:t>'You cannot trust people who have such bad cuisine. It [Britain] is the country with the worst food after Finland' (attributed to Jacques Chirac by Jones 2007: 136)</a:t>
            </a:r>
          </a:p>
          <a:p>
            <a:pPr marL="268288" indent="-268288"/>
            <a:r>
              <a:rPr lang="en-US" sz="1800" dirty="0">
                <a:solidFill>
                  <a:schemeClr val="tx1"/>
                </a:solidFill>
              </a:rPr>
              <a:t>' "Cold or hot, Spam hits the spot" might be true for some – and .... Hawaiian identity seems to revolve around this canned meet – but Spam is not prestigious to all. </a:t>
            </a:r>
            <a:r>
              <a:rPr lang="en-US" sz="1800" dirty="0">
                <a:solidFill>
                  <a:srgbClr val="008000"/>
                </a:solidFill>
              </a:rPr>
              <a:t>"Being an African-American, looking good was always important, showing some kind of status" </a:t>
            </a:r>
            <a:r>
              <a:rPr lang="en-US" sz="1800" dirty="0">
                <a:solidFill>
                  <a:schemeClr val="tx1"/>
                </a:solidFill>
              </a:rPr>
              <a:t>... </a:t>
            </a:r>
            <a:r>
              <a:rPr lang="en-US" sz="1800" dirty="0">
                <a:solidFill>
                  <a:srgbClr val="008000"/>
                </a:solidFill>
              </a:rPr>
              <a:t>"Being associated with Spam would take away from that good image"</a:t>
            </a:r>
            <a:r>
              <a:rPr lang="en-US" sz="1800" dirty="0">
                <a:solidFill>
                  <a:schemeClr val="tx1"/>
                </a:solidFill>
              </a:rPr>
              <a:t>.'</a:t>
            </a:r>
          </a:p>
        </p:txBody>
      </p:sp>
      <p:pic>
        <p:nvPicPr>
          <p:cNvPr id="7" name="Content Placeholder 6" descr="Spam.jpg"/>
          <p:cNvPicPr>
            <a:picLocks noGrp="1" noChangeAspect="1"/>
          </p:cNvPicPr>
          <p:nvPr>
            <p:ph sz="half" idx="13"/>
          </p:nvPr>
        </p:nvPicPr>
        <p:blipFill>
          <a:blip r:embed="rId2"/>
          <a:stretch>
            <a:fillRect/>
          </a:stretch>
        </p:blipFill>
        <p:spPr>
          <a:xfrm>
            <a:off x="3733800" y="3352800"/>
            <a:ext cx="2976006" cy="2230438"/>
          </a:xfrm>
          <a:ln>
            <a:solidFill>
              <a:schemeClr val="tx1"/>
            </a:solidFill>
          </a:ln>
        </p:spPr>
      </p:pic>
      <p:pic>
        <p:nvPicPr>
          <p:cNvPr id="8" name="Picture 7" descr="Toad in the hole.jpg"/>
          <p:cNvPicPr>
            <a:picLocks noChangeAspect="1"/>
          </p:cNvPicPr>
          <p:nvPr/>
        </p:nvPicPr>
        <p:blipFill>
          <a:blip r:embed="rId3"/>
          <a:stretch>
            <a:fillRect/>
          </a:stretch>
        </p:blipFill>
        <p:spPr>
          <a:xfrm>
            <a:off x="723900" y="3352800"/>
            <a:ext cx="2716345" cy="2170800"/>
          </a:xfrm>
          <a:prstGeom prst="rect">
            <a:avLst/>
          </a:prstGeom>
          <a:ln>
            <a:solidFill>
              <a:schemeClr val="tx1"/>
            </a:solidFill>
          </a:ln>
        </p:spPr>
      </p:pic>
      <p:sp>
        <p:nvSpPr>
          <p:cNvPr id="6" name="TextBox 5"/>
          <p:cNvSpPr txBox="1"/>
          <p:nvPr/>
        </p:nvSpPr>
        <p:spPr>
          <a:xfrm>
            <a:off x="685800" y="5739824"/>
            <a:ext cx="2590800" cy="830997"/>
          </a:xfrm>
          <a:prstGeom prst="rect">
            <a:avLst/>
          </a:prstGeom>
          <a:noFill/>
        </p:spPr>
        <p:txBody>
          <a:bodyPr wrap="square" rtlCol="0">
            <a:spAutoFit/>
          </a:bodyPr>
          <a:lstStyle/>
          <a:p>
            <a:r>
              <a:rPr lang="en-US" sz="1600"/>
              <a:t>'Toad in the hole', made of sausage and batter; may include gravy (British)</a:t>
            </a:r>
          </a:p>
        </p:txBody>
      </p:sp>
      <p:pic>
        <p:nvPicPr>
          <p:cNvPr id="10" name="Picture 9" descr="Spam Fest.jpg"/>
          <p:cNvPicPr>
            <a:picLocks noChangeAspect="1"/>
          </p:cNvPicPr>
          <p:nvPr/>
        </p:nvPicPr>
        <p:blipFill>
          <a:blip r:embed="rId4"/>
          <a:srcRect l="67005"/>
          <a:stretch>
            <a:fillRect/>
          </a:stretch>
        </p:blipFill>
        <p:spPr>
          <a:xfrm>
            <a:off x="7086600" y="3294000"/>
            <a:ext cx="1822327" cy="3106800"/>
          </a:xfrm>
          <a:prstGeom prst="rect">
            <a:avLst/>
          </a:prstGeom>
          <a:ln>
            <a:solidFill>
              <a:schemeClr val="tx1"/>
            </a:solidFill>
          </a:ln>
        </p:spPr>
      </p:pic>
      <p:sp>
        <p:nvSpPr>
          <p:cNvPr id="11" name="TextBox 10"/>
          <p:cNvSpPr txBox="1"/>
          <p:nvPr/>
        </p:nvSpPr>
        <p:spPr>
          <a:xfrm>
            <a:off x="3729594" y="5968424"/>
            <a:ext cx="2976006" cy="584776"/>
          </a:xfrm>
          <a:prstGeom prst="rect">
            <a:avLst/>
          </a:prstGeom>
          <a:noFill/>
        </p:spPr>
        <p:txBody>
          <a:bodyPr wrap="square" rtlCol="0">
            <a:spAutoFit/>
          </a:bodyPr>
          <a:lstStyle/>
          <a:p>
            <a:r>
              <a:rPr lang="en-US" sz="1600"/>
              <a:t>People in Hawai'i consume 6 million cans of Spam per year </a:t>
            </a:r>
          </a:p>
        </p:txBody>
      </p:sp>
      <p:cxnSp>
        <p:nvCxnSpPr>
          <p:cNvPr id="17" name="Straight Arrow Connector 16"/>
          <p:cNvCxnSpPr/>
          <p:nvPr/>
        </p:nvCxnSpPr>
        <p:spPr>
          <a:xfrm rot="5400000" flipH="1" flipV="1">
            <a:off x="4391819" y="5787449"/>
            <a:ext cx="360362" cy="1588"/>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flipV="1">
            <a:off x="4572794" y="5739824"/>
            <a:ext cx="2361406" cy="2286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rot="5400000" flipH="1" flipV="1">
            <a:off x="2880231" y="6004431"/>
            <a:ext cx="792738" cy="1588"/>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6141" y="314979"/>
            <a:ext cx="7691719" cy="904222"/>
          </a:xfrm>
        </p:spPr>
        <p:txBody>
          <a:bodyPr/>
          <a:lstStyle/>
          <a:p>
            <a:r>
              <a:rPr lang="en-US" sz="3600" dirty="0"/>
              <a:t>Food and identity: personal identity</a:t>
            </a:r>
          </a:p>
        </p:txBody>
      </p:sp>
      <p:sp>
        <p:nvSpPr>
          <p:cNvPr id="3" name="Content Placeholder 2"/>
          <p:cNvSpPr>
            <a:spLocks noGrp="1"/>
          </p:cNvSpPr>
          <p:nvPr>
            <p:ph idx="1"/>
          </p:nvPr>
        </p:nvSpPr>
        <p:spPr>
          <a:xfrm>
            <a:off x="533401" y="1066801"/>
            <a:ext cx="8077200" cy="5410200"/>
          </a:xfrm>
        </p:spPr>
        <p:txBody>
          <a:bodyPr>
            <a:normAutofit fontScale="85000" lnSpcReduction="20000"/>
          </a:bodyPr>
          <a:lstStyle/>
          <a:p>
            <a:r>
              <a:rPr lang="en-US" sz="2824" dirty="0">
                <a:solidFill>
                  <a:srgbClr val="008000"/>
                </a:solidFill>
              </a:rPr>
              <a:t>Range and manner of eating</a:t>
            </a:r>
          </a:p>
          <a:p>
            <a:pPr marL="720725" lvl="1" indent="-268288">
              <a:buFont typeface="Lucida Grande"/>
              <a:buChar char="—"/>
            </a:pPr>
            <a:r>
              <a:rPr lang="en-US" dirty="0">
                <a:solidFill>
                  <a:srgbClr val="000000"/>
                </a:solidFill>
              </a:rPr>
              <a:t>'junk food junkie ... fast-food freak, meat-and-potatoes man, salad lover, sushi addict, adventurous eater (or culinary tourist ...), or pasta person'</a:t>
            </a:r>
          </a:p>
          <a:p>
            <a:pPr marL="720725" lvl="1" indent="-268288">
              <a:buFont typeface="Lucida Grande"/>
              <a:buChar char="—"/>
            </a:pPr>
            <a:r>
              <a:rPr lang="en-US" sz="2235" dirty="0">
                <a:solidFill>
                  <a:srgbClr val="000000"/>
                </a:solidFill>
              </a:rPr>
              <a:t>'hearty eater, a light eater, a nibbler, or a person who eats like a bird or, conversely, like a horse ... the regular eater, a stable eater, or someone who "grabs lunch when I can".' </a:t>
            </a:r>
            <a:r>
              <a:rPr lang="en-US" sz="2118" dirty="0">
                <a:solidFill>
                  <a:srgbClr val="000000"/>
                </a:solidFill>
              </a:rPr>
              <a:t>(Jones 2007: 142–143)</a:t>
            </a:r>
          </a:p>
          <a:p>
            <a:pPr marL="457200" lvl="1">
              <a:spcBef>
                <a:spcPts val="2400"/>
              </a:spcBef>
              <a:buClrTx/>
            </a:pPr>
            <a:r>
              <a:rPr lang="en-US" sz="2824" dirty="0">
                <a:solidFill>
                  <a:srgbClr val="008000"/>
                </a:solidFill>
              </a:rPr>
              <a:t>Salience of food</a:t>
            </a:r>
          </a:p>
          <a:p>
            <a:pPr marL="720725" lvl="1" indent="-268288">
              <a:buFont typeface="Lucida Grande"/>
              <a:buChar char="—"/>
            </a:pPr>
            <a:r>
              <a:rPr lang="en-US" sz="2162" dirty="0">
                <a:solidFill>
                  <a:srgbClr val="000000"/>
                </a:solidFill>
              </a:rPr>
              <a:t>'I love to eat, I love to cook' versus 'I eat to live, not live to eat'</a:t>
            </a:r>
          </a:p>
          <a:p>
            <a:pPr marL="457200" lvl="1">
              <a:spcBef>
                <a:spcPts val="2400"/>
              </a:spcBef>
              <a:buClrTx/>
            </a:pPr>
            <a:r>
              <a:rPr lang="en-US" sz="2824" dirty="0">
                <a:solidFill>
                  <a:srgbClr val="008000"/>
                </a:solidFill>
              </a:rPr>
              <a:t>Ourselves and others: </a:t>
            </a:r>
          </a:p>
          <a:p>
            <a:pPr marL="720725" lvl="1" indent="-268288">
              <a:buFont typeface="Lucida Grande"/>
              <a:buChar char="—"/>
            </a:pPr>
            <a:r>
              <a:rPr lang="en-US" sz="2143" dirty="0"/>
              <a:t>'We and others select and reject certain foods, prepare the selected foods in particular ways, and serve them to specific individuals because we identify them or ourselves as Southerners, natural food addicts, men or women, old or young. ... We also often eat what we do because of who we and others think we and they are'. (Georges 1984: 255–256).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314979"/>
            <a:ext cx="7960660" cy="904222"/>
          </a:xfrm>
        </p:spPr>
        <p:txBody>
          <a:bodyPr/>
          <a:lstStyle/>
          <a:p>
            <a:r>
              <a:rPr lang="en-US" sz="3600" dirty="0"/>
              <a:t>Metaphor, food, and language</a:t>
            </a:r>
          </a:p>
        </p:txBody>
      </p:sp>
      <p:sp>
        <p:nvSpPr>
          <p:cNvPr id="3" name="Content Placeholder 2"/>
          <p:cNvSpPr>
            <a:spLocks noGrp="1"/>
          </p:cNvSpPr>
          <p:nvPr>
            <p:ph idx="1"/>
          </p:nvPr>
        </p:nvSpPr>
        <p:spPr>
          <a:xfrm>
            <a:off x="457201" y="1219201"/>
            <a:ext cx="8381999" cy="5181600"/>
          </a:xfrm>
        </p:spPr>
        <p:txBody>
          <a:bodyPr>
            <a:normAutofit fontScale="92500" lnSpcReduction="20000"/>
          </a:bodyPr>
          <a:lstStyle/>
          <a:p>
            <a:pPr marL="457200" lvl="1">
              <a:spcBef>
                <a:spcPts val="2400"/>
              </a:spcBef>
              <a:buClrTx/>
            </a:pPr>
            <a:r>
              <a:rPr lang="en-US" sz="2378" dirty="0">
                <a:solidFill>
                  <a:srgbClr val="FF6600"/>
                </a:solidFill>
              </a:rPr>
              <a:t>FOREIGN</a:t>
            </a:r>
            <a:r>
              <a:rPr lang="en-US" sz="2378" dirty="0"/>
              <a:t> is </a:t>
            </a:r>
            <a:r>
              <a:rPr lang="en-US" sz="2378" dirty="0">
                <a:solidFill>
                  <a:srgbClr val="FF6600"/>
                </a:solidFill>
              </a:rPr>
              <a:t>BAD</a:t>
            </a:r>
            <a:r>
              <a:rPr lang="en-US" sz="2378" dirty="0"/>
              <a:t>, </a:t>
            </a:r>
            <a:r>
              <a:rPr lang="en-US" sz="2378" dirty="0">
                <a:solidFill>
                  <a:srgbClr val="008000"/>
                </a:solidFill>
              </a:rPr>
              <a:t>NATIVE </a:t>
            </a:r>
            <a:r>
              <a:rPr lang="en-US" sz="2378" dirty="0"/>
              <a:t>is </a:t>
            </a:r>
            <a:r>
              <a:rPr lang="en-US" sz="2378" dirty="0">
                <a:solidFill>
                  <a:srgbClr val="008000"/>
                </a:solidFill>
              </a:rPr>
              <a:t>GOOD</a:t>
            </a:r>
          </a:p>
          <a:p>
            <a:pPr lvl="1">
              <a:buClrTx/>
              <a:buFont typeface="Lucida Grande"/>
              <a:buChar char="—"/>
            </a:pPr>
            <a:r>
              <a:rPr lang="en-US" dirty="0">
                <a:solidFill>
                  <a:srgbClr val="000000"/>
                </a:solidFill>
              </a:rPr>
              <a:t>'What kind of American consciousness can grow in the </a:t>
            </a:r>
            <a:r>
              <a:rPr lang="en-US" dirty="0">
                <a:solidFill>
                  <a:srgbClr val="FF6600"/>
                </a:solidFill>
              </a:rPr>
              <a:t>atmosphere</a:t>
            </a:r>
            <a:r>
              <a:rPr lang="en-US" dirty="0"/>
              <a:t> </a:t>
            </a:r>
            <a:r>
              <a:rPr lang="en-US" dirty="0">
                <a:solidFill>
                  <a:srgbClr val="000000"/>
                </a:solidFill>
              </a:rPr>
              <a:t>of</a:t>
            </a:r>
            <a:r>
              <a:rPr lang="en-US" dirty="0"/>
              <a:t> </a:t>
            </a:r>
            <a:r>
              <a:rPr lang="en-US" dirty="0">
                <a:solidFill>
                  <a:srgbClr val="FF6600"/>
                </a:solidFill>
              </a:rPr>
              <a:t>sauerkraut</a:t>
            </a:r>
            <a:r>
              <a:rPr lang="en-US" dirty="0"/>
              <a:t> </a:t>
            </a:r>
            <a:r>
              <a:rPr lang="en-US" dirty="0">
                <a:solidFill>
                  <a:srgbClr val="000000"/>
                </a:solidFill>
              </a:rPr>
              <a:t>and</a:t>
            </a:r>
            <a:r>
              <a:rPr lang="en-US" dirty="0"/>
              <a:t> </a:t>
            </a:r>
            <a:r>
              <a:rPr lang="en-US" dirty="0">
                <a:solidFill>
                  <a:srgbClr val="FF6600"/>
                </a:solidFill>
              </a:rPr>
              <a:t>Limburger cheese</a:t>
            </a:r>
            <a:r>
              <a:rPr lang="en-US" dirty="0">
                <a:solidFill>
                  <a:srgbClr val="000000"/>
                </a:solidFill>
              </a:rPr>
              <a:t>? Or, what can you expect of the Americanism of a man whose breath always </a:t>
            </a:r>
            <a:r>
              <a:rPr lang="en-US" dirty="0">
                <a:solidFill>
                  <a:srgbClr val="FF6600"/>
                </a:solidFill>
              </a:rPr>
              <a:t>reeks</a:t>
            </a:r>
            <a:r>
              <a:rPr lang="en-US" dirty="0"/>
              <a:t> </a:t>
            </a:r>
            <a:r>
              <a:rPr lang="en-US" dirty="0">
                <a:solidFill>
                  <a:srgbClr val="000000"/>
                </a:solidFill>
              </a:rPr>
              <a:t>of</a:t>
            </a:r>
            <a:r>
              <a:rPr lang="en-US" dirty="0"/>
              <a:t> </a:t>
            </a:r>
            <a:r>
              <a:rPr lang="en-US" dirty="0">
                <a:solidFill>
                  <a:srgbClr val="FF6600"/>
                </a:solidFill>
              </a:rPr>
              <a:t>garlic</a:t>
            </a:r>
            <a:r>
              <a:rPr lang="en-US" dirty="0"/>
              <a:t>?</a:t>
            </a:r>
            <a:r>
              <a:rPr lang="en-US" dirty="0">
                <a:solidFill>
                  <a:srgbClr val="000000"/>
                </a:solidFill>
              </a:rPr>
              <a:t>' (Sarah Mitchell Guernsey quoted by Jones 2007: 136)</a:t>
            </a:r>
          </a:p>
          <a:p>
            <a:pPr lvl="1">
              <a:buClrTx/>
              <a:buFont typeface="Lucida Grande"/>
              <a:buChar char="—"/>
            </a:pPr>
            <a:r>
              <a:rPr lang="en-US" dirty="0">
                <a:solidFill>
                  <a:srgbClr val="000000"/>
                </a:solidFill>
              </a:rPr>
              <a:t>As 'American as </a:t>
            </a:r>
            <a:r>
              <a:rPr lang="en-US" dirty="0">
                <a:solidFill>
                  <a:srgbClr val="008000"/>
                </a:solidFill>
              </a:rPr>
              <a:t>apple pie</a:t>
            </a:r>
            <a:r>
              <a:rPr lang="en-US" dirty="0">
                <a:solidFill>
                  <a:srgbClr val="000000"/>
                </a:solidFill>
              </a:rPr>
              <a:t>', 'As British as </a:t>
            </a:r>
            <a:r>
              <a:rPr lang="en-US" dirty="0">
                <a:solidFill>
                  <a:srgbClr val="008000"/>
                </a:solidFill>
              </a:rPr>
              <a:t>roast beef and Yorkshire pudding</a:t>
            </a:r>
            <a:r>
              <a:rPr lang="en-US" dirty="0">
                <a:solidFill>
                  <a:srgbClr val="000000"/>
                </a:solidFill>
              </a:rPr>
              <a:t>', 'As French as </a:t>
            </a:r>
            <a:r>
              <a:rPr lang="en-US" dirty="0">
                <a:solidFill>
                  <a:srgbClr val="008000"/>
                </a:solidFill>
              </a:rPr>
              <a:t>champagne</a:t>
            </a:r>
            <a:r>
              <a:rPr lang="en-US" dirty="0"/>
              <a:t>'</a:t>
            </a:r>
          </a:p>
          <a:p>
            <a:pPr lvl="1">
              <a:buClrTx/>
              <a:buFont typeface="Lucida Grande"/>
              <a:buChar char="—"/>
            </a:pPr>
            <a:r>
              <a:rPr lang="en-US" dirty="0">
                <a:solidFill>
                  <a:srgbClr val="000000"/>
                </a:solidFill>
              </a:rPr>
              <a:t>Foods use metonymy (the part refers to a wider whole) to point to cultural values: collocated Nouns and Verbs share in the process </a:t>
            </a:r>
          </a:p>
          <a:p>
            <a:pPr marL="457200" lvl="1">
              <a:spcBef>
                <a:spcPts val="2400"/>
              </a:spcBef>
              <a:buClrTx/>
            </a:pPr>
            <a:r>
              <a:rPr lang="en-US" sz="2400" dirty="0">
                <a:solidFill>
                  <a:srgbClr val="FF0000"/>
                </a:solidFill>
              </a:rPr>
              <a:t>IDEAS</a:t>
            </a:r>
            <a:r>
              <a:rPr lang="en-US" sz="2400" dirty="0"/>
              <a:t> are </a:t>
            </a:r>
            <a:r>
              <a:rPr lang="en-US" sz="2400" dirty="0">
                <a:solidFill>
                  <a:srgbClr val="008000"/>
                </a:solidFill>
              </a:rPr>
              <a:t>FOOD</a:t>
            </a:r>
          </a:p>
          <a:p>
            <a:pPr lvl="1">
              <a:buFont typeface="Lucida Grande"/>
              <a:buChar char="—"/>
            </a:pPr>
            <a:r>
              <a:rPr lang="en-US" sz="2162" dirty="0">
                <a:solidFill>
                  <a:schemeClr val="tx1"/>
                </a:solidFill>
              </a:rPr>
              <a:t>Let's </a:t>
            </a:r>
            <a:r>
              <a:rPr lang="en-US" sz="2162" dirty="0">
                <a:solidFill>
                  <a:srgbClr val="008000"/>
                </a:solidFill>
              </a:rPr>
              <a:t>digest </a:t>
            </a:r>
            <a:r>
              <a:rPr lang="en-US" sz="2162" dirty="0">
                <a:solidFill>
                  <a:schemeClr val="tx1"/>
                </a:solidFill>
              </a:rPr>
              <a:t>that for a while </a:t>
            </a:r>
            <a:r>
              <a:rPr lang="en-US" sz="2162" dirty="0">
                <a:solidFill>
                  <a:srgbClr val="FF0000"/>
                </a:solidFill>
              </a:rPr>
              <a:t>'consider'</a:t>
            </a:r>
          </a:p>
          <a:p>
            <a:pPr lvl="1">
              <a:buFont typeface="Lucida Grande"/>
              <a:buChar char="—"/>
            </a:pPr>
            <a:r>
              <a:rPr lang="en-US" sz="2162" dirty="0">
                <a:solidFill>
                  <a:schemeClr val="tx1"/>
                </a:solidFill>
              </a:rPr>
              <a:t>I found that theory hard to </a:t>
            </a:r>
            <a:r>
              <a:rPr lang="en-US" sz="2162" dirty="0">
                <a:solidFill>
                  <a:srgbClr val="008000"/>
                </a:solidFill>
              </a:rPr>
              <a:t>swallow </a:t>
            </a:r>
            <a:r>
              <a:rPr lang="en-US" sz="2162" dirty="0">
                <a:solidFill>
                  <a:srgbClr val="FF0000"/>
                </a:solidFill>
              </a:rPr>
              <a:t>'accept'</a:t>
            </a:r>
          </a:p>
          <a:p>
            <a:pPr lvl="1">
              <a:buFont typeface="Lucida Grande"/>
              <a:buChar char="—"/>
            </a:pPr>
            <a:r>
              <a:rPr lang="en-US" dirty="0">
                <a:solidFill>
                  <a:schemeClr val="tx1"/>
                </a:solidFill>
              </a:rPr>
              <a:t>Don't just </a:t>
            </a:r>
            <a:r>
              <a:rPr lang="en-US" dirty="0">
                <a:solidFill>
                  <a:srgbClr val="008000"/>
                </a:solidFill>
              </a:rPr>
              <a:t>regurgitate</a:t>
            </a:r>
            <a:r>
              <a:rPr lang="en-US" dirty="0">
                <a:solidFill>
                  <a:schemeClr val="tx1"/>
                </a:solidFill>
              </a:rPr>
              <a:t> the lectures in the exam </a:t>
            </a:r>
            <a:r>
              <a:rPr lang="en-US" dirty="0">
                <a:solidFill>
                  <a:srgbClr val="FF0000"/>
                </a:solidFill>
              </a:rPr>
              <a:t>'repeat mindlessly'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14979"/>
            <a:ext cx="8763000" cy="751821"/>
          </a:xfrm>
        </p:spPr>
        <p:txBody>
          <a:bodyPr/>
          <a:lstStyle/>
          <a:p>
            <a:r>
              <a:rPr lang="en-US" sz="2800" dirty="0"/>
              <a:t>Faycel (2012): metaphors in Tunisian Arabic proverbs</a:t>
            </a:r>
          </a:p>
        </p:txBody>
      </p:sp>
      <p:sp>
        <p:nvSpPr>
          <p:cNvPr id="3" name="Content Placeholder 2"/>
          <p:cNvSpPr>
            <a:spLocks noGrp="1"/>
          </p:cNvSpPr>
          <p:nvPr>
            <p:ph idx="1"/>
          </p:nvPr>
        </p:nvSpPr>
        <p:spPr>
          <a:xfrm>
            <a:off x="726141" y="1066801"/>
            <a:ext cx="7691719" cy="5091952"/>
          </a:xfrm>
        </p:spPr>
        <p:txBody>
          <a:bodyPr>
            <a:normAutofit fontScale="92500" lnSpcReduction="20000"/>
          </a:bodyPr>
          <a:lstStyle/>
          <a:p>
            <a:r>
              <a:rPr lang="en-US" dirty="0">
                <a:solidFill>
                  <a:srgbClr val="000000"/>
                </a:solidFill>
              </a:rPr>
              <a:t>GENERIC is SPECIFIC</a:t>
            </a:r>
          </a:p>
          <a:p>
            <a:pPr>
              <a:buNone/>
            </a:pPr>
            <a:r>
              <a:rPr lang="en-US" dirty="0">
                <a:solidFill>
                  <a:srgbClr val="000000"/>
                </a:solidFill>
              </a:rPr>
              <a:t>	— 'honey in excess is no longer sweet'</a:t>
            </a:r>
          </a:p>
          <a:p>
            <a:r>
              <a:rPr lang="en-US" dirty="0">
                <a:solidFill>
                  <a:srgbClr val="000000"/>
                </a:solidFill>
              </a:rPr>
              <a:t>SWEET is GOOD, BITTER is BAD</a:t>
            </a:r>
          </a:p>
          <a:p>
            <a:pPr marL="804863" indent="-360363">
              <a:buNone/>
            </a:pPr>
            <a:r>
              <a:rPr lang="en-US" sz="2353" dirty="0">
                <a:solidFill>
                  <a:srgbClr val="000000"/>
                </a:solidFill>
              </a:rPr>
              <a:t>— 'if your mother is onion and your father is garlic, how will you then smell good?’</a:t>
            </a:r>
          </a:p>
          <a:p>
            <a:pPr marL="900113" indent="-455613">
              <a:buNone/>
            </a:pPr>
            <a:r>
              <a:rPr lang="en-US" sz="2353" dirty="0">
                <a:solidFill>
                  <a:srgbClr val="000000"/>
                </a:solidFill>
              </a:rPr>
              <a:t>— 'my sister is like the honey in my mouth'</a:t>
            </a:r>
          </a:p>
          <a:p>
            <a:pPr marL="900113" indent="-455613">
              <a:buNone/>
            </a:pPr>
            <a:r>
              <a:rPr lang="en-US" sz="2353" dirty="0">
                <a:solidFill>
                  <a:srgbClr val="000000"/>
                </a:solidFill>
              </a:rPr>
              <a:t>— 'whose origin is apple never turns bitter and whose origin is oleander never turns sweet'</a:t>
            </a:r>
          </a:p>
          <a:p>
            <a:pPr marL="901700">
              <a:buNone/>
            </a:pPr>
            <a:r>
              <a:rPr lang="en-US" sz="2353" dirty="0">
                <a:solidFill>
                  <a:srgbClr val="000000"/>
                </a:solidFill>
              </a:rPr>
              <a:t>— ‘the sweeter you eat the bitterer you vomit’ (i.e., the sweeter the experience of love, the more bitter the experience of separation)</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726141" y="162579"/>
            <a:ext cx="7691719" cy="599421"/>
          </a:xfrm>
        </p:spPr>
        <p:txBody>
          <a:bodyPr/>
          <a:lstStyle/>
          <a:p>
            <a:r>
              <a:rPr lang="en-US" sz="2400" dirty="0"/>
              <a:t>Discourse and food: Frake (1964: 131)</a:t>
            </a:r>
          </a:p>
        </p:txBody>
      </p:sp>
      <p:pic>
        <p:nvPicPr>
          <p:cNvPr id="15" name="Content Placeholder 14" descr="Subanun talk.tiff"/>
          <p:cNvPicPr>
            <a:picLocks noGrp="1" noChangeAspect="1"/>
          </p:cNvPicPr>
          <p:nvPr>
            <p:ph sz="half" idx="1"/>
          </p:nvPr>
        </p:nvPicPr>
        <p:blipFill>
          <a:blip r:embed="rId2"/>
          <a:stretch>
            <a:fillRect/>
          </a:stretch>
        </p:blipFill>
        <p:spPr>
          <a:xfrm>
            <a:off x="152400" y="838200"/>
            <a:ext cx="5859258" cy="4809600"/>
          </a:xfrm>
        </p:spPr>
      </p:pic>
      <p:pic>
        <p:nvPicPr>
          <p:cNvPr id="16" name="Content Placeholder 15" descr="Pangasi.jpg"/>
          <p:cNvPicPr>
            <a:picLocks noGrp="1" noChangeAspect="1"/>
          </p:cNvPicPr>
          <p:nvPr>
            <p:ph sz="half" idx="2"/>
          </p:nvPr>
        </p:nvPicPr>
        <p:blipFill>
          <a:blip r:embed="rId3"/>
          <a:stretch>
            <a:fillRect/>
          </a:stretch>
        </p:blipFill>
        <p:spPr>
          <a:xfrm>
            <a:off x="6400800" y="838200"/>
            <a:ext cx="2492100" cy="3322800"/>
          </a:xfrm>
          <a:ln>
            <a:solidFill>
              <a:schemeClr val="tx1"/>
            </a:solidFill>
          </a:ln>
        </p:spPr>
      </p:pic>
      <p:sp>
        <p:nvSpPr>
          <p:cNvPr id="17" name="TextBox 16"/>
          <p:cNvSpPr txBox="1"/>
          <p:nvPr/>
        </p:nvSpPr>
        <p:spPr>
          <a:xfrm>
            <a:off x="533400" y="5715000"/>
            <a:ext cx="8189258" cy="1015663"/>
          </a:xfrm>
          <a:prstGeom prst="rect">
            <a:avLst/>
          </a:prstGeom>
          <a:noFill/>
          <a:ln>
            <a:solidFill>
              <a:schemeClr val="tx1"/>
            </a:solidFill>
          </a:ln>
        </p:spPr>
        <p:txBody>
          <a:bodyPr wrap="square" rtlCol="0">
            <a:spAutoFit/>
          </a:bodyPr>
          <a:lstStyle/>
          <a:p>
            <a:r>
              <a:rPr lang="en-US" sz="1200" dirty="0"/>
              <a:t>The Subanun drinking encounter thus provides a structured setting within which one's social relationships beyond his everyday associates can be extended, defined, and manipulated through the use of speech. The cultural patterning of drinking talk lays out an ordered scheme of role play through the use of terms of address, through discussion and argument, and through display of verbal art. The most skilled in "talking from the straw" are the de facto leaders of the society.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solidFill>
                  <a:schemeClr val="tx1"/>
                </a:solidFill>
              </a:rPr>
              <a:t>Structuralism: Lévi-Strauss's 'Culinary triangle'</a:t>
            </a:r>
          </a:p>
        </p:txBody>
      </p:sp>
      <p:sp>
        <p:nvSpPr>
          <p:cNvPr id="4" name="Content Placeholder 3"/>
          <p:cNvSpPr>
            <a:spLocks noGrp="1"/>
          </p:cNvSpPr>
          <p:nvPr>
            <p:ph sz="half" idx="2"/>
          </p:nvPr>
        </p:nvSpPr>
        <p:spPr>
          <a:xfrm>
            <a:off x="262128" y="1586752"/>
            <a:ext cx="3776472" cy="3477875"/>
          </a:xfrm>
        </p:spPr>
        <p:txBody>
          <a:bodyPr wrap="square">
            <a:spAutoFit/>
          </a:bodyPr>
          <a:lstStyle/>
          <a:p>
            <a:pPr marL="12700" indent="-12700">
              <a:buNone/>
            </a:pPr>
            <a:r>
              <a:rPr lang="en-US" sz="2000" dirty="0">
                <a:solidFill>
                  <a:srgbClr val="000000"/>
                </a:solidFill>
              </a:rPr>
              <a:t>Lévi-Strauss (1965) draws an explicit parallel between phonemic systems and culinary systems. RAW, COOKED, and ROTTED form fundamental oppositions (like /i, a, u/) based on</a:t>
            </a:r>
            <a:r>
              <a:rPr lang="en-US" sz="2000" dirty="0"/>
              <a:t> </a:t>
            </a:r>
            <a:r>
              <a:rPr lang="en-US" sz="2000" dirty="0">
                <a:solidFill>
                  <a:srgbClr val="008000"/>
                </a:solidFill>
              </a:rPr>
              <a:t>normal</a:t>
            </a:r>
            <a:r>
              <a:rPr lang="en-US" sz="2000" dirty="0"/>
              <a:t> </a:t>
            </a:r>
            <a:r>
              <a:rPr lang="en-US" sz="2000" dirty="0">
                <a:solidFill>
                  <a:srgbClr val="000000"/>
                </a:solidFill>
              </a:rPr>
              <a:t>vs</a:t>
            </a:r>
            <a:r>
              <a:rPr lang="en-US" sz="2000" dirty="0"/>
              <a:t>. </a:t>
            </a:r>
            <a:r>
              <a:rPr lang="en-US" sz="2000" dirty="0">
                <a:solidFill>
                  <a:srgbClr val="FF6600"/>
                </a:solidFill>
              </a:rPr>
              <a:t>transformed</a:t>
            </a:r>
            <a:r>
              <a:rPr lang="en-US" sz="2000" dirty="0"/>
              <a:t> </a:t>
            </a:r>
            <a:r>
              <a:rPr lang="en-US" sz="2000" dirty="0">
                <a:solidFill>
                  <a:srgbClr val="000000"/>
                </a:solidFill>
              </a:rPr>
              <a:t>food and </a:t>
            </a:r>
            <a:r>
              <a:rPr lang="en-US" sz="2000" dirty="0">
                <a:solidFill>
                  <a:srgbClr val="008000"/>
                </a:solidFill>
              </a:rPr>
              <a:t>nature</a:t>
            </a:r>
            <a:r>
              <a:rPr lang="en-US" sz="2000" dirty="0"/>
              <a:t> </a:t>
            </a:r>
            <a:r>
              <a:rPr lang="en-US" sz="2000" dirty="0">
                <a:solidFill>
                  <a:srgbClr val="000000"/>
                </a:solidFill>
              </a:rPr>
              <a:t>vs</a:t>
            </a:r>
            <a:r>
              <a:rPr lang="en-US" sz="2000" dirty="0"/>
              <a:t>. </a:t>
            </a:r>
            <a:r>
              <a:rPr lang="en-US" sz="2000" dirty="0">
                <a:solidFill>
                  <a:srgbClr val="FF6600"/>
                </a:solidFill>
              </a:rPr>
              <a:t>culture</a:t>
            </a:r>
            <a:r>
              <a:rPr lang="en-US" sz="2000" dirty="0"/>
              <a:t>. </a:t>
            </a:r>
            <a:r>
              <a:rPr lang="en-US" sz="2000" dirty="0">
                <a:solidFill>
                  <a:srgbClr val="000000"/>
                </a:solidFill>
              </a:rPr>
              <a:t>Intermediate values develop as features (air, water, etc.) are added.</a:t>
            </a:r>
            <a:endParaRPr lang="en-US" dirty="0">
              <a:solidFill>
                <a:srgbClr val="000000"/>
              </a:solidFill>
            </a:endParaRPr>
          </a:p>
        </p:txBody>
      </p:sp>
      <p:pic>
        <p:nvPicPr>
          <p:cNvPr id="6" name="Content Placeholder 5" descr="Culinary triangle.tiff"/>
          <p:cNvPicPr>
            <a:picLocks noGrp="1" noChangeAspect="1"/>
          </p:cNvPicPr>
          <p:nvPr>
            <p:ph sz="half" idx="1"/>
          </p:nvPr>
        </p:nvPicPr>
        <p:blipFill>
          <a:blip r:embed="rId2"/>
          <a:stretch>
            <a:fillRect/>
          </a:stretch>
        </p:blipFill>
        <p:spPr>
          <a:xfrm>
            <a:off x="4267200" y="1524000"/>
            <a:ext cx="4648200" cy="4410000"/>
          </a:xfrm>
          <a:ln>
            <a:solidFill>
              <a:schemeClr val="tx1"/>
            </a:solid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214111" cy="461665"/>
          </a:xfrm>
        </p:spPr>
        <p:txBody>
          <a:bodyPr>
            <a:spAutoFit/>
          </a:bodyPr>
          <a:lstStyle/>
          <a:p>
            <a:r>
              <a:rPr lang="en-US" sz="2400" dirty="0"/>
              <a:t>Corpora and the internet facilitate new linguistic study</a:t>
            </a:r>
          </a:p>
        </p:txBody>
      </p:sp>
      <p:sp>
        <p:nvSpPr>
          <p:cNvPr id="11" name="Content Placeholder 10"/>
          <p:cNvSpPr>
            <a:spLocks noGrp="1"/>
          </p:cNvSpPr>
          <p:nvPr>
            <p:ph sz="half" idx="1"/>
          </p:nvPr>
        </p:nvSpPr>
        <p:spPr>
          <a:xfrm>
            <a:off x="304800" y="1447800"/>
            <a:ext cx="3200400" cy="4708981"/>
          </a:xfrm>
        </p:spPr>
        <p:txBody>
          <a:bodyPr>
            <a:spAutoFit/>
          </a:bodyPr>
          <a:lstStyle/>
          <a:p>
            <a:pPr marL="0" indent="0">
              <a:buNone/>
            </a:pPr>
            <a:r>
              <a:rPr lang="en-US" sz="2000" dirty="0">
                <a:solidFill>
                  <a:schemeClr val="tx1"/>
                </a:solidFill>
              </a:rPr>
              <a:t>Gerhardt et al. (2013) consider television chefs, recipes, food writing in EFL classes, workplace food discourse, literature, health discourse, resaurant names.</a:t>
            </a:r>
          </a:p>
          <a:p>
            <a:pPr marL="0" indent="0">
              <a:buNone/>
            </a:pPr>
            <a:r>
              <a:rPr lang="en-US" sz="2000" dirty="0">
                <a:solidFill>
                  <a:schemeClr val="tx1"/>
                </a:solidFill>
              </a:rPr>
              <a:t>Jurafsky (2014) traces etymology and food history, and considers menus, advertising, food technology, and metaphors of 'sex, drugs, and sushi rolls'.  </a:t>
            </a:r>
          </a:p>
        </p:txBody>
      </p:sp>
      <p:sp>
        <p:nvSpPr>
          <p:cNvPr id="15" name="TextBox 14"/>
          <p:cNvSpPr txBox="1"/>
          <p:nvPr/>
        </p:nvSpPr>
        <p:spPr>
          <a:xfrm>
            <a:off x="3962400" y="4876800"/>
            <a:ext cx="2362200" cy="369332"/>
          </a:xfrm>
          <a:prstGeom prst="rect">
            <a:avLst/>
          </a:prstGeom>
          <a:noFill/>
        </p:spPr>
        <p:txBody>
          <a:bodyPr wrap="square" rtlCol="0">
            <a:spAutoFit/>
          </a:bodyPr>
          <a:lstStyle/>
          <a:p>
            <a:r>
              <a:rPr lang="en-US" dirty="0">
                <a:solidFill>
                  <a:srgbClr val="008000"/>
                </a:solidFill>
              </a:rPr>
              <a:t>Gerhardt et al. 2013</a:t>
            </a:r>
          </a:p>
        </p:txBody>
      </p:sp>
      <p:sp>
        <p:nvSpPr>
          <p:cNvPr id="16" name="TextBox 15"/>
          <p:cNvSpPr txBox="1"/>
          <p:nvPr/>
        </p:nvSpPr>
        <p:spPr>
          <a:xfrm>
            <a:off x="6781800" y="4876800"/>
            <a:ext cx="1621733" cy="369332"/>
          </a:xfrm>
          <a:prstGeom prst="rect">
            <a:avLst/>
          </a:prstGeom>
          <a:noFill/>
        </p:spPr>
        <p:txBody>
          <a:bodyPr wrap="none" rtlCol="0">
            <a:spAutoFit/>
          </a:bodyPr>
          <a:lstStyle/>
          <a:p>
            <a:r>
              <a:rPr lang="en-US" dirty="0">
                <a:solidFill>
                  <a:srgbClr val="008000"/>
                </a:solidFill>
              </a:rPr>
              <a:t>Jurafsky 2014</a:t>
            </a:r>
          </a:p>
        </p:txBody>
      </p:sp>
      <p:pic>
        <p:nvPicPr>
          <p:cNvPr id="10" name="Content Placeholder 9" descr="Culinary Lx.jpg"/>
          <p:cNvPicPr>
            <a:picLocks noGrp="1" noChangeAspect="1"/>
          </p:cNvPicPr>
          <p:nvPr>
            <p:ph sz="half" idx="14"/>
          </p:nvPr>
        </p:nvPicPr>
        <p:blipFill>
          <a:blip r:embed="rId2"/>
          <a:stretch>
            <a:fillRect/>
          </a:stretch>
        </p:blipFill>
        <p:spPr>
          <a:xfrm>
            <a:off x="3767700" y="1447800"/>
            <a:ext cx="2556900" cy="3409200"/>
          </a:xfrm>
        </p:spPr>
      </p:pic>
      <p:pic>
        <p:nvPicPr>
          <p:cNvPr id="12" name="Content Placeholder 11" descr="Lg of Food.png"/>
          <p:cNvPicPr>
            <a:picLocks noGrp="1" noChangeAspect="1"/>
          </p:cNvPicPr>
          <p:nvPr>
            <p:ph sz="half" idx="2"/>
          </p:nvPr>
        </p:nvPicPr>
        <p:blipFill>
          <a:blip r:embed="rId3"/>
          <a:stretch>
            <a:fillRect/>
          </a:stretch>
        </p:blipFill>
        <p:spPr>
          <a:xfrm>
            <a:off x="6553200" y="1447800"/>
            <a:ext cx="2222640" cy="3402000"/>
          </a:xfrm>
        </p:spPr>
      </p:pic>
      <p:sp>
        <p:nvSpPr>
          <p:cNvPr id="17" name="TextBox 16"/>
          <p:cNvSpPr txBox="1"/>
          <p:nvPr/>
        </p:nvSpPr>
        <p:spPr>
          <a:xfrm>
            <a:off x="3505201" y="5486400"/>
            <a:ext cx="5410200" cy="1200329"/>
          </a:xfrm>
          <a:prstGeom prst="rect">
            <a:avLst/>
          </a:prstGeom>
          <a:noFill/>
        </p:spPr>
        <p:txBody>
          <a:bodyPr wrap="square" rtlCol="0">
            <a:spAutoFit/>
          </a:bodyPr>
          <a:lstStyle/>
          <a:p>
            <a:r>
              <a:rPr lang="en-US" dirty="0"/>
              <a:t>Jurafsky's (2014: 14) corpus study shows that 'every increase of one letter in the average length of words describing a dish is associated with an increase of 18 cents in the price of that dish'.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6141" y="228600"/>
            <a:ext cx="7691719" cy="646331"/>
          </a:xfrm>
        </p:spPr>
        <p:txBody>
          <a:bodyPr>
            <a:spAutoFit/>
          </a:bodyPr>
          <a:lstStyle/>
          <a:p>
            <a:r>
              <a:rPr lang="en-US" sz="3600" dirty="0"/>
              <a:t>Language and foodways: an agenda</a:t>
            </a:r>
          </a:p>
        </p:txBody>
      </p:sp>
      <p:sp>
        <p:nvSpPr>
          <p:cNvPr id="4" name="Content Placeholder 3"/>
          <p:cNvSpPr>
            <a:spLocks noGrp="1"/>
          </p:cNvSpPr>
          <p:nvPr>
            <p:ph idx="1"/>
          </p:nvPr>
        </p:nvSpPr>
        <p:spPr>
          <a:xfrm>
            <a:off x="304800" y="838200"/>
            <a:ext cx="8458199" cy="5940088"/>
          </a:xfrm>
        </p:spPr>
        <p:txBody>
          <a:bodyPr wrap="square">
            <a:spAutoFit/>
          </a:bodyPr>
          <a:lstStyle/>
          <a:p>
            <a:pPr>
              <a:buNone/>
            </a:pPr>
            <a:r>
              <a:rPr lang="en-US" sz="2000" dirty="0">
                <a:solidFill>
                  <a:srgbClr val="008000"/>
                </a:solidFill>
              </a:rPr>
              <a:t>Discourse perspectives</a:t>
            </a:r>
            <a:r>
              <a:rPr lang="en-US" sz="2000" dirty="0"/>
              <a:t>: about food (conversation, reviews, cooking instructions, shopping lists), accompanying food (mealtime conversation, workplace breaks, ritual uses), invoking food (metaphorical uses). Many text types are rich in narrative.</a:t>
            </a:r>
          </a:p>
          <a:p>
            <a:pPr>
              <a:buNone/>
            </a:pPr>
            <a:r>
              <a:rPr lang="en-US" sz="2000" dirty="0">
                <a:solidFill>
                  <a:srgbClr val="008000"/>
                </a:solidFill>
              </a:rPr>
              <a:t>Text types</a:t>
            </a:r>
            <a:r>
              <a:rPr lang="en-US" sz="2000" dirty="0"/>
              <a:t>: conversation, service encounters, television shows, blogs, cookbooks, recipes, toasts, menus, journalism, literature, Linguistic Landscape (visual display of language), regulations, informational prose, packaging, advertising</a:t>
            </a:r>
          </a:p>
          <a:p>
            <a:pPr>
              <a:buNone/>
            </a:pPr>
            <a:r>
              <a:rPr lang="en-US" sz="2000" dirty="0">
                <a:solidFill>
                  <a:srgbClr val="008000"/>
                </a:solidFill>
              </a:rPr>
              <a:t>Semantics</a:t>
            </a:r>
            <a:r>
              <a:rPr lang="en-US" sz="2000" dirty="0"/>
              <a:t>: metaphors understanding other things as FOOD (</a:t>
            </a:r>
            <a:r>
              <a:rPr lang="en-US" sz="2000" dirty="0">
                <a:solidFill>
                  <a:srgbClr val="008000"/>
                </a:solidFill>
              </a:rPr>
              <a:t>'I am like the meat in the sandwich'</a:t>
            </a:r>
            <a:r>
              <a:rPr lang="en-US" sz="2000" dirty="0"/>
              <a:t>, </a:t>
            </a:r>
            <a:r>
              <a:rPr lang="en-US" sz="2000" dirty="0">
                <a:solidFill>
                  <a:srgbClr val="008000"/>
                </a:solidFill>
              </a:rPr>
              <a:t>PEOPLE</a:t>
            </a:r>
            <a:r>
              <a:rPr lang="en-US" sz="2000" dirty="0"/>
              <a:t> are </a:t>
            </a:r>
            <a:r>
              <a:rPr lang="en-US" sz="2000" dirty="0">
                <a:solidFill>
                  <a:srgbClr val="FF0000"/>
                </a:solidFill>
              </a:rPr>
              <a:t>FOOD</a:t>
            </a:r>
            <a:r>
              <a:rPr lang="en-US" sz="2000" dirty="0"/>
              <a:t>) or FOOD as other things </a:t>
            </a:r>
            <a:r>
              <a:rPr lang="en-US" sz="2000" dirty="0">
                <a:solidFill>
                  <a:srgbClr val="008000"/>
                </a:solidFill>
              </a:rPr>
              <a:t>'those pancakes were historic'</a:t>
            </a:r>
            <a:r>
              <a:rPr lang="en-US" sz="2000" dirty="0"/>
              <a:t>, i.e. </a:t>
            </a:r>
            <a:r>
              <a:rPr lang="en-US" sz="2000" dirty="0">
                <a:solidFill>
                  <a:srgbClr val="008000"/>
                </a:solidFill>
              </a:rPr>
              <a:t>FOOD</a:t>
            </a:r>
            <a:r>
              <a:rPr lang="en-US" sz="2000" dirty="0"/>
              <a:t> is an </a:t>
            </a:r>
            <a:r>
              <a:rPr lang="en-US" sz="2000" dirty="0">
                <a:solidFill>
                  <a:srgbClr val="FF0000"/>
                </a:solidFill>
              </a:rPr>
              <a:t>EVENT</a:t>
            </a:r>
            <a:r>
              <a:rPr lang="en-US" sz="2000" dirty="0"/>
              <a:t>.</a:t>
            </a:r>
          </a:p>
          <a:p>
            <a:pPr>
              <a:buNone/>
            </a:pPr>
            <a:r>
              <a:rPr lang="en-US" sz="2000" dirty="0">
                <a:solidFill>
                  <a:srgbClr val="008000"/>
                </a:solidFill>
              </a:rPr>
              <a:t>Syntax</a:t>
            </a:r>
            <a:r>
              <a:rPr lang="en-US" sz="2000" dirty="0"/>
              <a:t>: syntax of specific text types (recipes, reviews etc.), verbs and verbal morphology</a:t>
            </a:r>
          </a:p>
          <a:p>
            <a:pPr>
              <a:buNone/>
            </a:pPr>
            <a:r>
              <a:rPr lang="en-US" sz="2000" dirty="0">
                <a:solidFill>
                  <a:srgbClr val="008000"/>
                </a:solidFill>
              </a:rPr>
              <a:t>Lexicon</a:t>
            </a:r>
            <a:r>
              <a:rPr lang="en-US" sz="2000" dirty="0"/>
              <a:t>: words and meanings, lexical innovation, lexical categories and relations, semantic fields (taste words, food preparation words)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6141" y="314979"/>
            <a:ext cx="7691719" cy="904222"/>
          </a:xfrm>
        </p:spPr>
        <p:txBody>
          <a:bodyPr/>
          <a:lstStyle/>
          <a:p>
            <a:r>
              <a:rPr lang="en-US" sz="3600" dirty="0"/>
              <a:t>A challenge from cookbook syntax</a:t>
            </a:r>
          </a:p>
        </p:txBody>
      </p:sp>
      <p:sp>
        <p:nvSpPr>
          <p:cNvPr id="3" name="Content Placeholder 2"/>
          <p:cNvSpPr>
            <a:spLocks noGrp="1"/>
          </p:cNvSpPr>
          <p:nvPr>
            <p:ph idx="1"/>
          </p:nvPr>
        </p:nvSpPr>
        <p:spPr>
          <a:xfrm>
            <a:off x="304800" y="1371600"/>
            <a:ext cx="8381999" cy="5105400"/>
          </a:xfrm>
        </p:spPr>
        <p:txBody>
          <a:bodyPr wrap="square">
            <a:noAutofit/>
          </a:bodyPr>
          <a:lstStyle/>
          <a:p>
            <a:pPr marL="360363" lvl="1" indent="-180975">
              <a:buNone/>
            </a:pPr>
            <a:r>
              <a:rPr lang="en-US" sz="2000" dirty="0"/>
              <a:t>Cookbook syntax: imperatives, </a:t>
            </a:r>
            <a:r>
              <a:rPr lang="en-US" sz="2000" dirty="0">
                <a:solidFill>
                  <a:srgbClr val="0000FF"/>
                </a:solidFill>
              </a:rPr>
              <a:t>lack of objects</a:t>
            </a:r>
            <a:r>
              <a:rPr lang="en-US" sz="2000" dirty="0"/>
              <a:t>, </a:t>
            </a:r>
            <a:r>
              <a:rPr lang="en-US" sz="2000" dirty="0">
                <a:solidFill>
                  <a:srgbClr val="0000FF"/>
                </a:solidFill>
              </a:rPr>
              <a:t>lack of articles</a:t>
            </a:r>
            <a:r>
              <a:rPr lang="en-US" sz="2000" dirty="0"/>
              <a:t>. Texts may involve </a:t>
            </a:r>
            <a:r>
              <a:rPr lang="en-US" sz="2000" dirty="0">
                <a:solidFill>
                  <a:srgbClr val="FF6600"/>
                </a:solidFill>
              </a:rPr>
              <a:t>terms of art </a:t>
            </a:r>
            <a:r>
              <a:rPr lang="en-US" sz="2000" dirty="0"/>
              <a:t>or </a:t>
            </a:r>
            <a:r>
              <a:rPr lang="en-US" sz="2000" dirty="0">
                <a:solidFill>
                  <a:srgbClr val="FF6600"/>
                </a:solidFill>
              </a:rPr>
              <a:t>assume the reader's knowledge</a:t>
            </a:r>
            <a:r>
              <a:rPr lang="en-US" sz="2000" dirty="0"/>
              <a:t>.</a:t>
            </a:r>
          </a:p>
          <a:p>
            <a:pPr marL="360363" lvl="1" indent="-180975">
              <a:buNone/>
            </a:pPr>
            <a:r>
              <a:rPr lang="en-US" sz="2000" dirty="0"/>
              <a:t>1 c. cornmeal; 1 c. flour, sifted; 2 tsp. baking powder; 1 tsp. sugar; ½ tsp. salt; 1/8 tsp. cayenne pepper; 2 eggs, beaten; ¾ c. milk; ½ c. onion, minced; ¼ c. vegetable oil. Mix </a:t>
            </a:r>
            <a:r>
              <a:rPr lang="en-US" sz="2000" dirty="0">
                <a:solidFill>
                  <a:srgbClr val="0000FF"/>
                </a:solidFill>
              </a:rPr>
              <a:t>Ø</a:t>
            </a:r>
            <a:r>
              <a:rPr lang="en-US" sz="2000" dirty="0"/>
              <a:t> dry ingredients. Add </a:t>
            </a:r>
            <a:r>
              <a:rPr lang="en-US" sz="2000" dirty="0">
                <a:solidFill>
                  <a:srgbClr val="0000FF"/>
                </a:solidFill>
              </a:rPr>
              <a:t>Ø</a:t>
            </a:r>
            <a:r>
              <a:rPr lang="en-US" sz="2000" dirty="0"/>
              <a:t> moist ingredients. Spoon </a:t>
            </a:r>
            <a:r>
              <a:rPr lang="en-US" sz="2000" dirty="0">
                <a:solidFill>
                  <a:srgbClr val="0000FF"/>
                </a:solidFill>
              </a:rPr>
              <a:t>Ø</a:t>
            </a:r>
            <a:r>
              <a:rPr lang="en-US" sz="2000" dirty="0"/>
              <a:t> into well-greased muffin tins. Bake </a:t>
            </a:r>
            <a:r>
              <a:rPr lang="en-US" sz="2000" dirty="0">
                <a:solidFill>
                  <a:srgbClr val="0000FF"/>
                </a:solidFill>
              </a:rPr>
              <a:t>Ø</a:t>
            </a:r>
            <a:r>
              <a:rPr lang="en-US" sz="2000" dirty="0"/>
              <a:t> at 425° F. for 10 to 15 minutes. (Patricia B. Mitchell, </a:t>
            </a:r>
            <a:r>
              <a:rPr lang="en-US" sz="2000" i="1" dirty="0"/>
              <a:t>True Grist</a:t>
            </a:r>
            <a:r>
              <a:rPr lang="en-US" sz="2000" dirty="0"/>
              <a:t>. Chatham, Va: The author, 1992.)</a:t>
            </a:r>
          </a:p>
          <a:p>
            <a:pPr marL="360363" lvl="1" indent="-180975">
              <a:buNone/>
            </a:pPr>
            <a:r>
              <a:rPr lang="en-US" sz="2000" dirty="0"/>
              <a:t>1 lb. cherries, 3 ozs. sugar (about), 6 ozs. flour, 4 ozs. brown sugar, 4 ozs. margarine. Place </a:t>
            </a:r>
            <a:r>
              <a:rPr lang="en-US" sz="2000" dirty="0">
                <a:solidFill>
                  <a:srgbClr val="0000FF"/>
                </a:solidFill>
              </a:rPr>
              <a:t>Ø</a:t>
            </a:r>
            <a:r>
              <a:rPr lang="en-US" sz="2000" dirty="0"/>
              <a:t> pitted cherries in </a:t>
            </a:r>
            <a:r>
              <a:rPr lang="en-US" sz="2000" dirty="0">
                <a:solidFill>
                  <a:srgbClr val="0000FF"/>
                </a:solidFill>
              </a:rPr>
              <a:t>Ø</a:t>
            </a:r>
            <a:r>
              <a:rPr lang="en-US" sz="2000" dirty="0"/>
              <a:t> baking tin and add sugar to taste. With </a:t>
            </a:r>
            <a:r>
              <a:rPr lang="en-US" sz="2000" dirty="0">
                <a:solidFill>
                  <a:srgbClr val="0000FF"/>
                </a:solidFill>
              </a:rPr>
              <a:t>Ø</a:t>
            </a:r>
            <a:r>
              <a:rPr lang="en-US" sz="2000" dirty="0"/>
              <a:t> finger-tips </a:t>
            </a:r>
            <a:r>
              <a:rPr lang="en-US" sz="2000" dirty="0">
                <a:solidFill>
                  <a:srgbClr val="FF6600"/>
                </a:solidFill>
              </a:rPr>
              <a:t>work together</a:t>
            </a:r>
            <a:r>
              <a:rPr lang="en-US" sz="2000" dirty="0"/>
              <a:t> flour, margarine and brown sugar until </a:t>
            </a:r>
            <a:r>
              <a:rPr lang="en-US" sz="2000" dirty="0">
                <a:solidFill>
                  <a:srgbClr val="0000FF"/>
                </a:solidFill>
              </a:rPr>
              <a:t>Ø</a:t>
            </a:r>
            <a:r>
              <a:rPr lang="en-US" sz="2000" dirty="0"/>
              <a:t> mixture </a:t>
            </a:r>
            <a:r>
              <a:rPr lang="en-US" sz="2000" dirty="0">
                <a:solidFill>
                  <a:srgbClr val="FF6600"/>
                </a:solidFill>
              </a:rPr>
              <a:t>resembles coarse breadcrumbs</a:t>
            </a:r>
            <a:r>
              <a:rPr lang="en-US" sz="2000" dirty="0"/>
              <a:t>. Spread </a:t>
            </a:r>
            <a:r>
              <a:rPr lang="en-US" sz="2000" dirty="0">
                <a:solidFill>
                  <a:srgbClr val="0000FF"/>
                </a:solidFill>
              </a:rPr>
              <a:t>Ø</a:t>
            </a:r>
            <a:r>
              <a:rPr lang="en-US" sz="2000" dirty="0"/>
              <a:t> flour mixture over </a:t>
            </a:r>
            <a:r>
              <a:rPr lang="en-US" sz="2000" dirty="0">
                <a:solidFill>
                  <a:srgbClr val="0000FF"/>
                </a:solidFill>
              </a:rPr>
              <a:t>Ø</a:t>
            </a:r>
            <a:r>
              <a:rPr lang="en-US" sz="2000" dirty="0"/>
              <a:t> fruit and bake </a:t>
            </a:r>
            <a:r>
              <a:rPr lang="en-US" sz="2000" dirty="0">
                <a:solidFill>
                  <a:srgbClr val="0000FF"/>
                </a:solidFill>
              </a:rPr>
              <a:t>Ø</a:t>
            </a:r>
            <a:r>
              <a:rPr lang="en-US" sz="2000" dirty="0"/>
              <a:t> 30 mins. in a 375° oven (Reg. 4). Serve </a:t>
            </a:r>
            <a:r>
              <a:rPr lang="en-US" sz="2000" dirty="0">
                <a:solidFill>
                  <a:srgbClr val="0000FF"/>
                </a:solidFill>
              </a:rPr>
              <a:t>Ø</a:t>
            </a:r>
            <a:r>
              <a:rPr lang="en-US" sz="2000" dirty="0"/>
              <a:t> hot or cold with cream. (Maura Laverty, </a:t>
            </a:r>
            <a:r>
              <a:rPr lang="en-US" sz="2000" i="1" dirty="0"/>
              <a:t>Full and Plenty</a:t>
            </a:r>
            <a:r>
              <a:rPr lang="en-US" sz="2000" dirty="0"/>
              <a:t>. Dublin: Irish Flour Millers Association, 1960.)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62000" y="274638"/>
            <a:ext cx="8074025" cy="1143000"/>
          </a:xfrm>
        </p:spPr>
        <p:txBody>
          <a:bodyPr/>
          <a:lstStyle/>
          <a:p>
            <a:pPr eaLnBrk="1" hangingPunct="1"/>
            <a:r>
              <a:rPr lang="en-US" sz="4000" dirty="0">
                <a:solidFill>
                  <a:schemeClr val="tx1"/>
                </a:solidFill>
                <a:effectLst/>
                <a:latin typeface="Arial" pitchFamily="-84" charset="0"/>
                <a:ea typeface="ＭＳ Ｐゴシック" pitchFamily="-84" charset="-128"/>
                <a:cs typeface="ＭＳ Ｐゴシック" pitchFamily="-84" charset="-128"/>
              </a:rPr>
              <a:t>What's ICE got to do with it?</a:t>
            </a:r>
            <a:endParaRPr lang="en-US" sz="4000" dirty="0">
              <a:solidFill>
                <a:schemeClr val="tx1"/>
              </a:solidFill>
              <a:effectLst>
                <a:outerShdw blurRad="38100" dist="38100" dir="2700000" algn="tl">
                  <a:srgbClr val="DDDDDD"/>
                </a:outerShdw>
              </a:effectLst>
              <a:ea typeface="ＭＳ Ｐゴシック" pitchFamily="-84" charset="-128"/>
              <a:cs typeface="ＭＳ Ｐゴシック" pitchFamily="-84" charset="-128"/>
            </a:endParaRPr>
          </a:p>
        </p:txBody>
      </p:sp>
      <p:sp>
        <p:nvSpPr>
          <p:cNvPr id="28675" name="Content Placeholder 5"/>
          <p:cNvSpPr>
            <a:spLocks noGrp="1"/>
          </p:cNvSpPr>
          <p:nvPr>
            <p:ph idx="1"/>
          </p:nvPr>
        </p:nvSpPr>
        <p:spPr>
          <a:xfrm>
            <a:off x="457201" y="1417638"/>
            <a:ext cx="8320088" cy="4800600"/>
          </a:xfrm>
        </p:spPr>
        <p:txBody>
          <a:bodyPr/>
          <a:lstStyle/>
          <a:p>
            <a:pPr eaLnBrk="1" hangingPunct="1">
              <a:lnSpc>
                <a:spcPct val="90000"/>
              </a:lnSpc>
              <a:buFont typeface="Wingdings 2" pitchFamily="-84" charset="2"/>
              <a:buNone/>
            </a:pPr>
            <a:r>
              <a:rPr lang="en-GB" dirty="0">
                <a:solidFill>
                  <a:srgbClr val="008000"/>
                </a:solidFill>
                <a:ea typeface="ヒラギノ角ゴ Pro W3" pitchFamily="-84" charset="-128"/>
                <a:cs typeface="ヒラギノ角ゴ Pro W3" pitchFamily="-84" charset="-128"/>
              </a:rPr>
              <a:t>ICE</a:t>
            </a:r>
            <a:r>
              <a:rPr lang="en-GB" dirty="0">
                <a:ea typeface="ヒラギノ角ゴ Pro W3" pitchFamily="-84" charset="-128"/>
                <a:cs typeface="ヒラギノ角ゴ Pro W3" pitchFamily="-84" charset="-128"/>
              </a:rPr>
              <a:t> – the </a:t>
            </a:r>
            <a:r>
              <a:rPr lang="en-GB" dirty="0">
                <a:solidFill>
                  <a:srgbClr val="FF0000"/>
                </a:solidFill>
                <a:ea typeface="ヒラギノ角ゴ Pro W3" pitchFamily="-84" charset="-128"/>
                <a:cs typeface="ヒラギノ角ゴ Pro W3" pitchFamily="-84" charset="-128"/>
              </a:rPr>
              <a:t>International Corpus of English</a:t>
            </a:r>
            <a:r>
              <a:rPr lang="en-GB" dirty="0">
                <a:ea typeface="ヒラギノ角ゴ Pro W3" pitchFamily="-84" charset="-128"/>
                <a:cs typeface="ヒラギノ角ゴ Pro W3" pitchFamily="-84" charset="-128"/>
              </a:rPr>
              <a:t> – a transcribed corpus of 'standard English' worldwide, defined by</a:t>
            </a:r>
          </a:p>
          <a:p>
            <a:pPr eaLnBrk="1" hangingPunct="1">
              <a:lnSpc>
                <a:spcPct val="90000"/>
              </a:lnSpc>
              <a:buFont typeface="Wingdings" pitchFamily="-84" charset="2"/>
              <a:buChar char="§"/>
            </a:pPr>
            <a:r>
              <a:rPr lang="en-GB" dirty="0">
                <a:solidFill>
                  <a:srgbClr val="008000"/>
                </a:solidFill>
                <a:ea typeface="ヒラギノ角ゴ Pro W3" pitchFamily="-84" charset="-128"/>
                <a:cs typeface="ヒラギノ角ゴ Pro W3" pitchFamily="-84" charset="-128"/>
              </a:rPr>
              <a:t>speaker selection </a:t>
            </a:r>
            <a:r>
              <a:rPr lang="en-GB" dirty="0">
                <a:ea typeface="ヒラギノ角ゴ Pro W3" pitchFamily="-84" charset="-128"/>
                <a:cs typeface="ヒラギノ角ゴ Pro W3" pitchFamily="-84" charset="-128"/>
              </a:rPr>
              <a:t>– native speaker,</a:t>
            </a:r>
            <a:r>
              <a:rPr lang="en-GB" dirty="0">
                <a:solidFill>
                  <a:srgbClr val="FF0000"/>
                </a:solidFill>
                <a:ea typeface="ヒラギノ角ゴ Pro W3" pitchFamily="-84" charset="-128"/>
                <a:cs typeface="ヒラギノ角ゴ Pro W3" pitchFamily="-84" charset="-128"/>
              </a:rPr>
              <a:t> </a:t>
            </a:r>
            <a:r>
              <a:rPr lang="en-GB" dirty="0">
                <a:ea typeface="ヒラギノ角ゴ Pro W3" pitchFamily="-84" charset="-128"/>
                <a:cs typeface="ヒラギノ角ゴ Pro W3" pitchFamily="-84" charset="-128"/>
              </a:rPr>
              <a:t>completed secondary education</a:t>
            </a:r>
          </a:p>
          <a:p>
            <a:pPr eaLnBrk="1" hangingPunct="1">
              <a:lnSpc>
                <a:spcPct val="90000"/>
              </a:lnSpc>
              <a:buFont typeface="Wingdings" pitchFamily="-84" charset="2"/>
              <a:buChar char="§"/>
            </a:pPr>
            <a:r>
              <a:rPr lang="en-GB" dirty="0">
                <a:solidFill>
                  <a:srgbClr val="008000"/>
                </a:solidFill>
                <a:ea typeface="ヒラギノ角ゴ Pro W3" pitchFamily="-84" charset="-128"/>
                <a:cs typeface="ヒラギノ角ゴ Pro W3" pitchFamily="-84" charset="-128"/>
              </a:rPr>
              <a:t>text type </a:t>
            </a:r>
            <a:r>
              <a:rPr lang="en-GB" dirty="0">
                <a:ea typeface="ヒラギノ角ゴ Pro W3" pitchFamily="-84" charset="-128"/>
                <a:cs typeface="ヒラギノ角ゴ Pro W3" pitchFamily="-84" charset="-128"/>
              </a:rPr>
              <a:t>– using a standardised list of text types covering distinctions such as </a:t>
            </a:r>
          </a:p>
          <a:p>
            <a:pPr lvl="1" eaLnBrk="1" hangingPunct="1">
              <a:lnSpc>
                <a:spcPct val="90000"/>
              </a:lnSpc>
              <a:buFont typeface="Verdana" pitchFamily="-84" charset="0"/>
              <a:buNone/>
            </a:pPr>
            <a:r>
              <a:rPr lang="en-GB" dirty="0">
                <a:solidFill>
                  <a:srgbClr val="FF6600"/>
                </a:solidFill>
                <a:ea typeface="ヒラギノ角ゴ Pro W3" pitchFamily="-84" charset="-128"/>
                <a:cs typeface="ヒラギノ角ゴ Pro W3" pitchFamily="-84" charset="-128"/>
              </a:rPr>
              <a:t>speech</a:t>
            </a:r>
            <a:r>
              <a:rPr lang="en-GB" dirty="0">
                <a:ea typeface="ヒラギノ角ゴ Pro W3" pitchFamily="-84" charset="-128"/>
                <a:cs typeface="ヒラギノ角ゴ Pro W3" pitchFamily="-84" charset="-128"/>
              </a:rPr>
              <a:t> vs. </a:t>
            </a:r>
            <a:r>
              <a:rPr lang="en-GB" dirty="0">
                <a:solidFill>
                  <a:srgbClr val="800000"/>
                </a:solidFill>
                <a:ea typeface="ヒラギノ角ゴ Pro W3" pitchFamily="-84" charset="-128"/>
                <a:cs typeface="ヒラギノ角ゴ Pro W3" pitchFamily="-84" charset="-128"/>
              </a:rPr>
              <a:t>writing</a:t>
            </a:r>
          </a:p>
          <a:p>
            <a:pPr lvl="1" eaLnBrk="1" hangingPunct="1">
              <a:lnSpc>
                <a:spcPct val="90000"/>
              </a:lnSpc>
              <a:buFont typeface="Verdana" pitchFamily="-84" charset="0"/>
              <a:buNone/>
            </a:pPr>
            <a:r>
              <a:rPr lang="en-GB" dirty="0">
                <a:solidFill>
                  <a:srgbClr val="FF6600"/>
                </a:solidFill>
                <a:ea typeface="ヒラギノ角ゴ Pro W3" pitchFamily="-84" charset="-128"/>
                <a:cs typeface="ヒラギノ角ゴ Pro W3" pitchFamily="-84" charset="-128"/>
              </a:rPr>
              <a:t>formal</a:t>
            </a:r>
            <a:r>
              <a:rPr lang="en-GB" dirty="0">
                <a:ea typeface="ヒラギノ角ゴ Pro W3" pitchFamily="-84" charset="-128"/>
                <a:cs typeface="ヒラギノ角ゴ Pro W3" pitchFamily="-84" charset="-128"/>
              </a:rPr>
              <a:t> vs. </a:t>
            </a:r>
            <a:r>
              <a:rPr lang="en-GB" dirty="0">
                <a:solidFill>
                  <a:srgbClr val="800000"/>
                </a:solidFill>
                <a:ea typeface="ヒラギノ角ゴ Pro W3" pitchFamily="-84" charset="-128"/>
                <a:cs typeface="ヒラギノ角ゴ Pro W3" pitchFamily="-84" charset="-128"/>
              </a:rPr>
              <a:t>informal</a:t>
            </a:r>
          </a:p>
          <a:p>
            <a:pPr lvl="1" eaLnBrk="1" hangingPunct="1">
              <a:lnSpc>
                <a:spcPct val="90000"/>
              </a:lnSpc>
              <a:buFont typeface="Verdana" pitchFamily="-84" charset="0"/>
              <a:buNone/>
            </a:pPr>
            <a:r>
              <a:rPr lang="en-GB" dirty="0">
                <a:solidFill>
                  <a:srgbClr val="FF6600"/>
                </a:solidFill>
                <a:ea typeface="ヒラギノ角ゴ Pro W3" pitchFamily="-84" charset="-128"/>
                <a:cs typeface="ヒラギノ角ゴ Pro W3" pitchFamily="-84" charset="-128"/>
              </a:rPr>
              <a:t>planned</a:t>
            </a:r>
            <a:r>
              <a:rPr lang="en-GB" dirty="0">
                <a:ea typeface="ヒラギノ角ゴ Pro W3" pitchFamily="-84" charset="-128"/>
                <a:cs typeface="ヒラギノ角ゴ Pro W3" pitchFamily="-84" charset="-128"/>
              </a:rPr>
              <a:t> vs. </a:t>
            </a:r>
            <a:r>
              <a:rPr lang="en-GB" dirty="0">
                <a:solidFill>
                  <a:srgbClr val="800000"/>
                </a:solidFill>
                <a:ea typeface="ヒラギノ角ゴ Pro W3" pitchFamily="-84" charset="-128"/>
                <a:cs typeface="ヒラギノ角ゴ Pro W3" pitchFamily="-84" charset="-128"/>
              </a:rPr>
              <a:t>spontaneous</a:t>
            </a:r>
          </a:p>
          <a:p>
            <a:pPr lvl="1" eaLnBrk="1" hangingPunct="1">
              <a:lnSpc>
                <a:spcPct val="90000"/>
              </a:lnSpc>
              <a:buFont typeface="Verdana" pitchFamily="-84" charset="0"/>
              <a:buNone/>
            </a:pPr>
            <a:r>
              <a:rPr lang="en-GB" dirty="0">
                <a:solidFill>
                  <a:srgbClr val="FF6600"/>
                </a:solidFill>
                <a:ea typeface="ヒラギノ角ゴ Pro W3" pitchFamily="-84" charset="-128"/>
                <a:cs typeface="ヒラギノ角ゴ Pro W3" pitchFamily="-84" charset="-128"/>
              </a:rPr>
              <a:t>monologue</a:t>
            </a:r>
            <a:r>
              <a:rPr lang="en-GB" dirty="0">
                <a:ea typeface="ヒラギノ角ゴ Pro W3" pitchFamily="-84" charset="-128"/>
                <a:cs typeface="ヒラギノ角ゴ Pro W3" pitchFamily="-84" charset="-128"/>
              </a:rPr>
              <a:t> vs. </a:t>
            </a:r>
            <a:r>
              <a:rPr lang="en-GB" dirty="0">
                <a:solidFill>
                  <a:srgbClr val="800000"/>
                </a:solidFill>
                <a:ea typeface="ヒラギノ角ゴ Pro W3" pitchFamily="-84" charset="-128"/>
                <a:cs typeface="ヒラギノ角ゴ Pro W3" pitchFamily="-84" charset="-128"/>
              </a:rPr>
              <a:t>multi-party</a:t>
            </a:r>
          </a:p>
          <a:p>
            <a:pPr eaLnBrk="1" hangingPunct="1">
              <a:lnSpc>
                <a:spcPct val="90000"/>
              </a:lnSpc>
              <a:buFont typeface="Wingdings" pitchFamily="-84" charset="2"/>
              <a:buNone/>
            </a:pPr>
            <a:endParaRPr lang="en-GB" sz="1600" dirty="0">
              <a:ea typeface="ヒラギノ角ゴ Pro W3" pitchFamily="-84" charset="-128"/>
              <a:cs typeface="ヒラギノ角ゴ Pro W3" pitchFamily="-84" charset="-128"/>
            </a:endParaRPr>
          </a:p>
          <a:p>
            <a:pPr eaLnBrk="1" hangingPunct="1"/>
            <a:endParaRPr lang="en-GB" dirty="0">
              <a:ea typeface="ＭＳ Ｐゴシック" pitchFamily="-84" charset="-128"/>
              <a:cs typeface="ＭＳ Ｐゴシック" pitchFamily="-84" charset="-12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bwMode="auto"/>
        <p:txBody>
          <a:bodyPr/>
          <a:lstStyle/>
          <a:p>
            <a:pPr eaLnBrk="1" hangingPunct="1"/>
            <a:r>
              <a:rPr lang="en-US" sz="4400" dirty="0">
                <a:solidFill>
                  <a:schemeClr val="tx1"/>
                </a:solidFill>
                <a:effectLst/>
                <a:ea typeface="ＭＳ Ｐゴシック" pitchFamily="-84" charset="-128"/>
                <a:cs typeface="ＭＳ Ｐゴシック" pitchFamily="-84" charset="-128"/>
              </a:rPr>
              <a:t>What is an ICE corpus?</a:t>
            </a:r>
          </a:p>
        </p:txBody>
      </p:sp>
      <p:sp>
        <p:nvSpPr>
          <p:cNvPr id="31747" name="Content Placeholder 2"/>
          <p:cNvSpPr>
            <a:spLocks noGrp="1"/>
          </p:cNvSpPr>
          <p:nvPr>
            <p:ph idx="1"/>
          </p:nvPr>
        </p:nvSpPr>
        <p:spPr/>
        <p:txBody>
          <a:bodyPr/>
          <a:lstStyle/>
          <a:p>
            <a:pPr eaLnBrk="1" hangingPunct="1">
              <a:buFont typeface="Wingdings 2" pitchFamily="-84" charset="2"/>
              <a:buNone/>
            </a:pPr>
            <a:r>
              <a:rPr lang="en-US" dirty="0">
                <a:solidFill>
                  <a:srgbClr val="008000"/>
                </a:solidFill>
                <a:ea typeface="ヒラギノ角ゴ Pro W3" pitchFamily="-84" charset="-128"/>
                <a:cs typeface="ヒラギノ角ゴ Pro W3" pitchFamily="-84" charset="-128"/>
              </a:rPr>
              <a:t>One million words per corpus</a:t>
            </a:r>
            <a:r>
              <a:rPr lang="en-US" dirty="0">
                <a:ea typeface="ヒラギノ角ゴ Pro W3" pitchFamily="-84" charset="-128"/>
                <a:cs typeface="ヒラギノ角ゴ Pro W3" pitchFamily="-84" charset="-128"/>
              </a:rPr>
              <a:t>: </a:t>
            </a:r>
          </a:p>
          <a:p>
            <a:pPr eaLnBrk="1" hangingPunct="1"/>
            <a:r>
              <a:rPr lang="en-US" dirty="0">
                <a:solidFill>
                  <a:srgbClr val="000000"/>
                </a:solidFill>
                <a:ea typeface="ヒラギノ角ゴ Pro W3" pitchFamily="-84" charset="-128"/>
                <a:cs typeface="ヒラギノ角ゴ Pro W3" pitchFamily="-84" charset="-128"/>
              </a:rPr>
              <a:t>300 spoken texts</a:t>
            </a:r>
          </a:p>
          <a:p>
            <a:pPr eaLnBrk="1" hangingPunct="1"/>
            <a:r>
              <a:rPr lang="en-US" dirty="0">
                <a:solidFill>
                  <a:srgbClr val="000000"/>
                </a:solidFill>
                <a:ea typeface="ヒラギノ角ゴ Pro W3" pitchFamily="-84" charset="-128"/>
                <a:cs typeface="ヒラギノ角ゴ Pro W3" pitchFamily="-84" charset="-128"/>
              </a:rPr>
              <a:t> 200 written texts</a:t>
            </a:r>
          </a:p>
          <a:p>
            <a:pPr eaLnBrk="1" hangingPunct="1"/>
            <a:r>
              <a:rPr lang="en-US" dirty="0">
                <a:solidFill>
                  <a:srgbClr val="000000"/>
                </a:solidFill>
                <a:ea typeface="ヒラギノ角ゴ Pro W3" pitchFamily="-84" charset="-128"/>
                <a:cs typeface="ヒラギノ角ゴ Pro W3" pitchFamily="-84" charset="-128"/>
              </a:rPr>
              <a:t> Each text approximately 2,000 words, transcribed orthographically</a:t>
            </a:r>
          </a:p>
          <a:p>
            <a:pPr eaLnBrk="1" hangingPunct="1"/>
            <a:r>
              <a:rPr lang="en-US" dirty="0">
                <a:solidFill>
                  <a:srgbClr val="000000"/>
                </a:solidFill>
                <a:ea typeface="ヒラギノ角ゴ Pro W3" pitchFamily="-84" charset="-128"/>
                <a:cs typeface="ヒラギノ角ゴ Pro W3" pitchFamily="-84" charset="-128"/>
              </a:rPr>
              <a:t>Core ICE years</a:t>
            </a:r>
            <a:r>
              <a:rPr lang="en-US" dirty="0">
                <a:ea typeface="ヒラギノ角ゴ Pro W3" pitchFamily="-84" charset="-128"/>
                <a:cs typeface="ヒラギノ角ゴ Pro W3" pitchFamily="-84" charset="-128"/>
              </a:rPr>
              <a:t> </a:t>
            </a:r>
            <a:r>
              <a:rPr lang="en-US" dirty="0">
                <a:solidFill>
                  <a:srgbClr val="008000"/>
                </a:solidFill>
                <a:ea typeface="ヒラギノ角ゴ Pro W3" pitchFamily="-84" charset="-128"/>
                <a:cs typeface="ヒラギノ角ゴ Pro W3" pitchFamily="-84" charset="-128"/>
              </a:rPr>
              <a:t>1990-94</a:t>
            </a:r>
            <a:r>
              <a:rPr lang="en-US" dirty="0">
                <a:solidFill>
                  <a:srgbClr val="000000"/>
                </a:solidFill>
                <a:ea typeface="ヒラギノ角ゴ Pro W3" pitchFamily="-84" charset="-128"/>
                <a:cs typeface="ヒラギノ角ゴ Pro W3" pitchFamily="-84" charset="-128"/>
              </a:rPr>
              <a:t>, but some data and projects are newer; ICE-Ireland (for example) includes data up to</a:t>
            </a:r>
            <a:r>
              <a:rPr lang="en-US" dirty="0">
                <a:ea typeface="ヒラギノ角ゴ Pro W3" pitchFamily="-84" charset="-128"/>
                <a:cs typeface="ヒラギノ角ゴ Pro W3" pitchFamily="-84" charset="-128"/>
              </a:rPr>
              <a:t> </a:t>
            </a:r>
            <a:r>
              <a:rPr lang="en-US" dirty="0">
                <a:solidFill>
                  <a:srgbClr val="008000"/>
                </a:solidFill>
                <a:ea typeface="ヒラギノ角ゴ Pro W3" pitchFamily="-84" charset="-128"/>
                <a:cs typeface="ヒラギノ角ゴ Pro W3" pitchFamily="-84" charset="-128"/>
              </a:rPr>
              <a:t>2005</a:t>
            </a:r>
          </a:p>
          <a:p>
            <a:pPr eaLnBrk="1" hangingPunct="1"/>
            <a:endParaRPr lang="en-US" dirty="0">
              <a:ea typeface="ＭＳ Ｐゴシック" pitchFamily="-84" charset="-128"/>
              <a:cs typeface="ＭＳ Ｐゴシック" pitchFamily="-84" charset="-12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bwMode="auto">
          <a:xfrm>
            <a:off x="838201" y="198438"/>
            <a:ext cx="7772399" cy="725487"/>
          </a:xfrm>
          <a:noFill/>
        </p:spPr>
        <p:txBody>
          <a:bodyPr anchor="t"/>
          <a:lstStyle/>
          <a:p>
            <a:pPr eaLnBrk="1" hangingPunct="1"/>
            <a:r>
              <a:rPr lang="en-GB" sz="2800" dirty="0">
                <a:solidFill>
                  <a:srgbClr val="000000"/>
                </a:solidFill>
                <a:effectLst/>
                <a:latin typeface="Arial" pitchFamily="-84" charset="0"/>
                <a:ea typeface="Arial" pitchFamily="-84" charset="0"/>
                <a:cs typeface="Arial" pitchFamily="-84" charset="0"/>
              </a:rPr>
              <a:t>Spoken texts and word counts (ICE-Ireland) </a:t>
            </a:r>
            <a:endParaRPr lang="en-US" sz="2800" dirty="0">
              <a:solidFill>
                <a:srgbClr val="000000"/>
              </a:solidFill>
              <a:effectLst/>
              <a:latin typeface="Arial" pitchFamily="-84" charset="0"/>
              <a:ea typeface="Arial" pitchFamily="-84" charset="0"/>
              <a:cs typeface="Arial" pitchFamily="-84" charset="0"/>
            </a:endParaRPr>
          </a:p>
        </p:txBody>
      </p:sp>
      <p:sp>
        <p:nvSpPr>
          <p:cNvPr id="4" name="Rectangle 3"/>
          <p:cNvSpPr/>
          <p:nvPr/>
        </p:nvSpPr>
        <p:spPr>
          <a:xfrm>
            <a:off x="1066801" y="923924"/>
            <a:ext cx="6629400" cy="5553076"/>
          </a:xfrm>
          <a:prstGeom prst="rect">
            <a:avLst/>
          </a:prstGeom>
        </p:spPr>
        <p:txBody>
          <a:bodyPr wrap="square">
            <a:noAutofit/>
          </a:bodyPr>
          <a:lstStyle/>
          <a:p>
            <a:pPr>
              <a:spcAft>
                <a:spcPts val="600"/>
              </a:spcAft>
              <a:tabLst>
                <a:tab pos="4127500" algn="r"/>
              </a:tabLst>
            </a:pPr>
            <a:r>
              <a:rPr lang="en-GB" dirty="0">
                <a:ea typeface="ＭＳ Ｐゴシック" pitchFamily="-84" charset="-128"/>
                <a:cs typeface="ＭＳ Ｐゴシック" pitchFamily="-84" charset="-128"/>
              </a:rPr>
              <a:t>Broadcast discussion	 42,632</a:t>
            </a:r>
            <a:endParaRPr lang="en-US" dirty="0">
              <a:ea typeface="ＭＳ Ｐゴシック" pitchFamily="-84" charset="-128"/>
              <a:cs typeface="ＭＳ Ｐゴシック" pitchFamily="-84" charset="-128"/>
            </a:endParaRPr>
          </a:p>
          <a:p>
            <a:pPr>
              <a:spcAft>
                <a:spcPts val="600"/>
              </a:spcAft>
              <a:tabLst>
                <a:tab pos="4127500" algn="r"/>
              </a:tabLst>
            </a:pPr>
            <a:r>
              <a:rPr lang="en-GB" dirty="0">
                <a:ea typeface="ＭＳ Ｐゴシック" pitchFamily="-84" charset="-128"/>
                <a:cs typeface="ＭＳ Ｐゴシック" pitchFamily="-84" charset="-128"/>
              </a:rPr>
              <a:t>Broadcast interview	 20,931</a:t>
            </a:r>
            <a:endParaRPr lang="en-US" dirty="0">
              <a:ea typeface="ＭＳ Ｐゴシック" pitchFamily="-84" charset="-128"/>
              <a:cs typeface="ＭＳ Ｐゴシック" pitchFamily="-84" charset="-128"/>
            </a:endParaRPr>
          </a:p>
          <a:p>
            <a:pPr>
              <a:spcAft>
                <a:spcPts val="600"/>
              </a:spcAft>
              <a:tabLst>
                <a:tab pos="4127500" algn="r"/>
              </a:tabLst>
            </a:pPr>
            <a:r>
              <a:rPr lang="en-GB" dirty="0">
                <a:ea typeface="ＭＳ Ｐゴシック" pitchFamily="-84" charset="-128"/>
                <a:cs typeface="ＭＳ Ｐゴシック" pitchFamily="-84" charset="-128"/>
              </a:rPr>
              <a:t>Broadcast news	40,579</a:t>
            </a:r>
            <a:endParaRPr lang="en-US" dirty="0">
              <a:ea typeface="ＭＳ Ｐゴシック" pitchFamily="-84" charset="-128"/>
              <a:cs typeface="ＭＳ Ｐゴシック" pitchFamily="-84" charset="-128"/>
            </a:endParaRPr>
          </a:p>
          <a:p>
            <a:pPr>
              <a:spcAft>
                <a:spcPts val="600"/>
              </a:spcAft>
              <a:tabLst>
                <a:tab pos="4127500" algn="r"/>
              </a:tabLst>
            </a:pPr>
            <a:r>
              <a:rPr lang="en-GB" dirty="0">
                <a:ea typeface="ＭＳ Ｐゴシック" pitchFamily="-84" charset="-128"/>
                <a:cs typeface="ＭＳ Ｐゴシック" pitchFamily="-84" charset="-128"/>
              </a:rPr>
              <a:t>Broadcast talks	40,964</a:t>
            </a:r>
            <a:endParaRPr lang="en-US" dirty="0">
              <a:ea typeface="ＭＳ Ｐゴシック" pitchFamily="-84" charset="-128"/>
              <a:cs typeface="ＭＳ Ｐゴシック" pitchFamily="-84" charset="-128"/>
            </a:endParaRPr>
          </a:p>
          <a:p>
            <a:pPr>
              <a:spcAft>
                <a:spcPts val="600"/>
              </a:spcAft>
              <a:tabLst>
                <a:tab pos="4127500" algn="r"/>
              </a:tabLst>
            </a:pPr>
            <a:r>
              <a:rPr lang="en-GB" dirty="0">
                <a:ea typeface="ＭＳ Ｐゴシック" pitchFamily="-84" charset="-128"/>
                <a:cs typeface="ＭＳ Ｐゴシック" pitchFamily="-84" charset="-128"/>
              </a:rPr>
              <a:t>Business transactions	21,447</a:t>
            </a:r>
            <a:endParaRPr lang="en-US" dirty="0">
              <a:ea typeface="ＭＳ Ｐゴシック" pitchFamily="-84" charset="-128"/>
              <a:cs typeface="ＭＳ Ｐゴシック" pitchFamily="-84" charset="-128"/>
            </a:endParaRPr>
          </a:p>
          <a:p>
            <a:pPr>
              <a:spcAft>
                <a:spcPts val="600"/>
              </a:spcAft>
              <a:tabLst>
                <a:tab pos="4127500" algn="r"/>
              </a:tabLst>
            </a:pPr>
            <a:r>
              <a:rPr lang="en-GB" dirty="0">
                <a:ea typeface="ＭＳ Ｐゴシック" pitchFamily="-84" charset="-128"/>
                <a:cs typeface="ＭＳ Ｐゴシック" pitchFamily="-84" charset="-128"/>
              </a:rPr>
              <a:t>Classroom discussion	 43,345</a:t>
            </a:r>
            <a:endParaRPr lang="en-US" dirty="0">
              <a:ea typeface="ＭＳ Ｐゴシック" pitchFamily="-84" charset="-128"/>
              <a:cs typeface="ＭＳ Ｐゴシック" pitchFamily="-84" charset="-128"/>
            </a:endParaRPr>
          </a:p>
          <a:p>
            <a:pPr>
              <a:spcAft>
                <a:spcPts val="600"/>
              </a:spcAft>
              <a:tabLst>
                <a:tab pos="4127500" algn="r"/>
              </a:tabLst>
            </a:pPr>
            <a:r>
              <a:rPr lang="en-GB" dirty="0">
                <a:ea typeface="ＭＳ Ｐゴシック" pitchFamily="-84" charset="-128"/>
                <a:cs typeface="ＭＳ Ｐゴシック" pitchFamily="-84" charset="-128"/>
              </a:rPr>
              <a:t>Demonstrations	 22,069</a:t>
            </a:r>
            <a:endParaRPr lang="en-US" dirty="0">
              <a:ea typeface="ＭＳ Ｐゴシック" pitchFamily="-84" charset="-128"/>
              <a:cs typeface="ＭＳ Ｐゴシック" pitchFamily="-84" charset="-128"/>
            </a:endParaRPr>
          </a:p>
          <a:p>
            <a:pPr>
              <a:spcAft>
                <a:spcPts val="600"/>
              </a:spcAft>
              <a:tabLst>
                <a:tab pos="4127500" algn="r"/>
              </a:tabLst>
            </a:pPr>
            <a:r>
              <a:rPr lang="en-GB" dirty="0">
                <a:ea typeface="ＭＳ Ｐゴシック" pitchFamily="-84" charset="-128"/>
                <a:cs typeface="ＭＳ Ｐゴシック" pitchFamily="-84" charset="-128"/>
              </a:rPr>
              <a:t>Face to face conversation 	210,540</a:t>
            </a:r>
            <a:endParaRPr lang="en-US" dirty="0">
              <a:ea typeface="ＭＳ Ｐゴシック" pitchFamily="-84" charset="-128"/>
              <a:cs typeface="ＭＳ Ｐゴシック" pitchFamily="-84" charset="-128"/>
            </a:endParaRPr>
          </a:p>
          <a:p>
            <a:pPr>
              <a:spcAft>
                <a:spcPts val="600"/>
              </a:spcAft>
              <a:tabLst>
                <a:tab pos="4127500" algn="r"/>
              </a:tabLst>
            </a:pPr>
            <a:r>
              <a:rPr lang="en-GB" dirty="0">
                <a:ea typeface="ＭＳ Ｐゴシック" pitchFamily="-84" charset="-128"/>
                <a:cs typeface="ＭＳ Ｐゴシック" pitchFamily="-84" charset="-128"/>
              </a:rPr>
              <a:t>Legal cross-examinations	 20,013</a:t>
            </a:r>
            <a:endParaRPr lang="en-US" dirty="0">
              <a:ea typeface="ＭＳ Ｐゴシック" pitchFamily="-84" charset="-128"/>
              <a:cs typeface="ＭＳ Ｐゴシック" pitchFamily="-84" charset="-128"/>
            </a:endParaRPr>
          </a:p>
          <a:p>
            <a:pPr>
              <a:spcAft>
                <a:spcPts val="600"/>
              </a:spcAft>
              <a:tabLst>
                <a:tab pos="4127500" algn="r"/>
              </a:tabLst>
            </a:pPr>
            <a:r>
              <a:rPr lang="en-GB" dirty="0">
                <a:ea typeface="ＭＳ Ｐゴシック" pitchFamily="-84" charset="-128"/>
                <a:cs typeface="ＭＳ Ｐゴシック" pitchFamily="-84" charset="-128"/>
              </a:rPr>
              <a:t>Legal presentations	 21,110</a:t>
            </a:r>
            <a:endParaRPr lang="en-US" dirty="0">
              <a:ea typeface="ＭＳ Ｐゴシック" pitchFamily="-84" charset="-128"/>
              <a:cs typeface="ＭＳ Ｐゴシック" pitchFamily="-84" charset="-128"/>
            </a:endParaRPr>
          </a:p>
          <a:p>
            <a:pPr>
              <a:spcAft>
                <a:spcPts val="600"/>
              </a:spcAft>
              <a:tabLst>
                <a:tab pos="4127500" algn="r"/>
              </a:tabLst>
            </a:pPr>
            <a:r>
              <a:rPr lang="en-GB" dirty="0">
                <a:ea typeface="ＭＳ Ｐゴシック" pitchFamily="-84" charset="-128"/>
                <a:cs typeface="ＭＳ Ｐゴシック" pitchFamily="-84" charset="-128"/>
              </a:rPr>
              <a:t>Parliamentary debate	22,390</a:t>
            </a:r>
            <a:endParaRPr lang="en-US" dirty="0">
              <a:ea typeface="ＭＳ Ｐゴシック" pitchFamily="-84" charset="-128"/>
              <a:cs typeface="ＭＳ Ｐゴシック" pitchFamily="-84" charset="-128"/>
            </a:endParaRPr>
          </a:p>
          <a:p>
            <a:pPr>
              <a:spcAft>
                <a:spcPts val="600"/>
              </a:spcAft>
              <a:tabLst>
                <a:tab pos="4127500" algn="r"/>
              </a:tabLst>
            </a:pPr>
            <a:r>
              <a:rPr lang="en-GB" dirty="0">
                <a:ea typeface="ＭＳ Ｐゴシック" pitchFamily="-84" charset="-128"/>
                <a:cs typeface="ＭＳ Ｐゴシック" pitchFamily="-84" charset="-128"/>
              </a:rPr>
              <a:t>Scripted speeches	20,468</a:t>
            </a:r>
            <a:endParaRPr lang="en-US" dirty="0">
              <a:ea typeface="ＭＳ Ｐゴシック" pitchFamily="-84" charset="-128"/>
              <a:cs typeface="ＭＳ Ｐゴシック" pitchFamily="-84" charset="-128"/>
            </a:endParaRPr>
          </a:p>
          <a:p>
            <a:pPr>
              <a:spcAft>
                <a:spcPts val="600"/>
              </a:spcAft>
              <a:tabLst>
                <a:tab pos="4127500" algn="r"/>
              </a:tabLst>
            </a:pPr>
            <a:r>
              <a:rPr lang="en-GB" dirty="0">
                <a:ea typeface="ＭＳ Ｐゴシック" pitchFamily="-84" charset="-128"/>
                <a:cs typeface="ＭＳ Ｐゴシック" pitchFamily="-84" charset="-128"/>
              </a:rPr>
              <a:t>Spontaneous commentary	 43,028</a:t>
            </a:r>
            <a:endParaRPr lang="en-US" dirty="0">
              <a:ea typeface="ＭＳ Ｐゴシック" pitchFamily="-84" charset="-128"/>
              <a:cs typeface="ＭＳ Ｐゴシック" pitchFamily="-84" charset="-128"/>
            </a:endParaRPr>
          </a:p>
          <a:p>
            <a:pPr>
              <a:spcAft>
                <a:spcPts val="600"/>
              </a:spcAft>
              <a:tabLst>
                <a:tab pos="4127500" algn="r"/>
              </a:tabLst>
            </a:pPr>
            <a:r>
              <a:rPr lang="en-GB" dirty="0">
                <a:ea typeface="ＭＳ Ｐゴシック" pitchFamily="-84" charset="-128"/>
                <a:cs typeface="ＭＳ Ｐゴシック" pitchFamily="-84" charset="-128"/>
              </a:rPr>
              <a:t>Telephone conversation	 20,673</a:t>
            </a:r>
            <a:endParaRPr lang="en-US" dirty="0">
              <a:ea typeface="ＭＳ Ｐゴシック" pitchFamily="-84" charset="-128"/>
              <a:cs typeface="ＭＳ Ｐゴシック" pitchFamily="-84" charset="-128"/>
            </a:endParaRPr>
          </a:p>
          <a:p>
            <a:pPr>
              <a:spcAft>
                <a:spcPts val="600"/>
              </a:spcAft>
              <a:tabLst>
                <a:tab pos="4127500" algn="r"/>
              </a:tabLst>
            </a:pPr>
            <a:r>
              <a:rPr lang="en-GB" dirty="0">
                <a:ea typeface="ＭＳ Ｐゴシック" pitchFamily="-84" charset="-128"/>
                <a:cs typeface="ＭＳ Ｐゴシック" pitchFamily="-84" charset="-128"/>
              </a:rPr>
              <a:t>Unscripted speeches	 62,777</a:t>
            </a:r>
            <a:endParaRPr lang="en-US" dirty="0">
              <a:ea typeface="ＭＳ Ｐゴシック" pitchFamily="-84" charset="-128"/>
              <a:cs typeface="ＭＳ Ｐゴシック" pitchFamily="-84" charset="-128"/>
            </a:endParaRPr>
          </a:p>
          <a:p>
            <a:pPr>
              <a:spcAft>
                <a:spcPts val="600"/>
              </a:spcAft>
              <a:tabLst>
                <a:tab pos="4127500" algn="r"/>
              </a:tabLst>
            </a:pPr>
            <a:r>
              <a:rPr lang="en-GB" b="1" dirty="0">
                <a:ea typeface="ＭＳ Ｐゴシック" pitchFamily="-84" charset="-128"/>
                <a:cs typeface="ＭＳ Ｐゴシック" pitchFamily="-84" charset="-128"/>
              </a:rPr>
              <a:t>Total word count</a:t>
            </a:r>
            <a:r>
              <a:rPr lang="en-GB" dirty="0">
                <a:ea typeface="ＭＳ Ｐゴシック" pitchFamily="-84" charset="-128"/>
                <a:cs typeface="ＭＳ Ｐゴシック" pitchFamily="-84" charset="-128"/>
              </a:rPr>
              <a:t>	</a:t>
            </a:r>
            <a:r>
              <a:rPr lang="en-GB" b="1" dirty="0">
                <a:ea typeface="ＭＳ Ｐゴシック" pitchFamily="-84" charset="-128"/>
                <a:cs typeface="ＭＳ Ｐゴシック" pitchFamily="-84" charset="-128"/>
              </a:rPr>
              <a:t>652,966</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bwMode="auto">
          <a:xfrm>
            <a:off x="838201" y="198438"/>
            <a:ext cx="7772399" cy="725487"/>
          </a:xfrm>
          <a:noFill/>
        </p:spPr>
        <p:txBody>
          <a:bodyPr anchor="t"/>
          <a:lstStyle/>
          <a:p>
            <a:pPr eaLnBrk="1" hangingPunct="1"/>
            <a:r>
              <a:rPr lang="en-GB" sz="2800" dirty="0">
                <a:solidFill>
                  <a:srgbClr val="000000"/>
                </a:solidFill>
                <a:effectLst/>
                <a:latin typeface="Arial" pitchFamily="-84" charset="0"/>
                <a:ea typeface="Arial" pitchFamily="-84" charset="0"/>
                <a:cs typeface="Arial" pitchFamily="-84" charset="0"/>
              </a:rPr>
              <a:t>Written texts and word counts (ICE-Ireland) </a:t>
            </a:r>
            <a:endParaRPr lang="en-US" sz="2800" dirty="0">
              <a:solidFill>
                <a:srgbClr val="000000"/>
              </a:solidFill>
              <a:effectLst/>
              <a:latin typeface="Arial" pitchFamily="-84" charset="0"/>
              <a:ea typeface="Arial" pitchFamily="-84" charset="0"/>
              <a:cs typeface="Arial" pitchFamily="-84" charset="0"/>
            </a:endParaRPr>
          </a:p>
        </p:txBody>
      </p:sp>
      <p:sp>
        <p:nvSpPr>
          <p:cNvPr id="4" name="Rectangle 3"/>
          <p:cNvSpPr/>
          <p:nvPr/>
        </p:nvSpPr>
        <p:spPr>
          <a:xfrm>
            <a:off x="1066801" y="923924"/>
            <a:ext cx="6629400" cy="5553076"/>
          </a:xfrm>
          <a:prstGeom prst="rect">
            <a:avLst/>
          </a:prstGeom>
        </p:spPr>
        <p:txBody>
          <a:bodyPr wrap="square">
            <a:noAutofit/>
          </a:bodyPr>
          <a:lstStyle/>
          <a:p>
            <a:pPr>
              <a:tabLst>
                <a:tab pos="3767138" algn="r"/>
              </a:tabLst>
            </a:pPr>
            <a:r>
              <a:rPr lang="en-GB" dirty="0">
                <a:ea typeface="ＭＳ Ｐゴシック" pitchFamily="-84" charset="-128"/>
                <a:cs typeface="ＭＳ Ｐゴシック" pitchFamily="-84" charset="-128"/>
              </a:rPr>
              <a:t>Administrative prose	 21,328</a:t>
            </a:r>
            <a:endParaRPr lang="en-US" dirty="0">
              <a:ea typeface="ＭＳ Ｐゴシック" pitchFamily="-84" charset="-128"/>
              <a:cs typeface="ＭＳ Ｐゴシック" pitchFamily="-84" charset="-128"/>
            </a:endParaRPr>
          </a:p>
          <a:p>
            <a:pPr>
              <a:tabLst>
                <a:tab pos="3767138" algn="r"/>
              </a:tabLst>
            </a:pPr>
            <a:r>
              <a:rPr lang="ga-IE">
                <a:ea typeface="ＭＳ Ｐゴシック" pitchFamily="-84" charset="-128"/>
                <a:cs typeface="ＭＳ Ｐゴシック" pitchFamily="-84" charset="-128"/>
              </a:rPr>
              <a:t>Business letters	 30, 224</a:t>
            </a:r>
            <a:endParaRPr lang="en-US" dirty="0">
              <a:ea typeface="ＭＳ Ｐゴシック" pitchFamily="-84" charset="-128"/>
              <a:cs typeface="ＭＳ Ｐゴシック" pitchFamily="-84" charset="-128"/>
            </a:endParaRPr>
          </a:p>
          <a:p>
            <a:pPr>
              <a:tabLst>
                <a:tab pos="3767138" algn="r"/>
              </a:tabLst>
            </a:pPr>
            <a:r>
              <a:rPr lang="en-GB" dirty="0">
                <a:solidFill>
                  <a:srgbClr val="000000"/>
                </a:solidFill>
                <a:ea typeface="ＭＳ Ｐゴシック" pitchFamily="-84" charset="-128"/>
                <a:cs typeface="ＭＳ Ｐゴシック" pitchFamily="-84" charset="-128"/>
              </a:rPr>
              <a:t>Creative writing	44,947</a:t>
            </a:r>
            <a:endParaRPr lang="en-US" dirty="0">
              <a:solidFill>
                <a:srgbClr val="000000"/>
              </a:solidFill>
              <a:ea typeface="ＭＳ Ｐゴシック" pitchFamily="-84" charset="-128"/>
              <a:cs typeface="ＭＳ Ｐゴシック" pitchFamily="-84" charset="-128"/>
            </a:endParaRPr>
          </a:p>
          <a:p>
            <a:pPr>
              <a:tabLst>
                <a:tab pos="3767138" algn="r"/>
              </a:tabLst>
            </a:pPr>
            <a:r>
              <a:rPr lang="en-GB" dirty="0">
                <a:ea typeface="ＭＳ Ｐゴシック" pitchFamily="-84" charset="-128"/>
                <a:cs typeface="ＭＳ Ｐゴシック" pitchFamily="-84" charset="-128"/>
              </a:rPr>
              <a:t>Examination essays	21,088</a:t>
            </a:r>
            <a:endParaRPr lang="en-US" dirty="0">
              <a:ea typeface="ＭＳ Ｐゴシック" pitchFamily="-84" charset="-128"/>
              <a:cs typeface="ＭＳ Ｐゴシック" pitchFamily="-84" charset="-128"/>
            </a:endParaRPr>
          </a:p>
          <a:p>
            <a:pPr>
              <a:tabLst>
                <a:tab pos="3767138" algn="r"/>
              </a:tabLst>
            </a:pPr>
            <a:r>
              <a:rPr lang="en-GB" dirty="0">
                <a:ea typeface="ＭＳ Ｐゴシック" pitchFamily="-84" charset="-128"/>
                <a:cs typeface="ＭＳ Ｐゴシック" pitchFamily="-84" charset="-128"/>
              </a:rPr>
              <a:t>Learned humanities	21,437</a:t>
            </a:r>
            <a:endParaRPr lang="en-US" dirty="0">
              <a:ea typeface="ＭＳ Ｐゴシック" pitchFamily="-84" charset="-128"/>
              <a:cs typeface="ＭＳ Ｐゴシック" pitchFamily="-84" charset="-128"/>
            </a:endParaRPr>
          </a:p>
          <a:p>
            <a:pPr>
              <a:tabLst>
                <a:tab pos="3767138" algn="r"/>
              </a:tabLst>
            </a:pPr>
            <a:r>
              <a:rPr lang="ga-IE">
                <a:ea typeface="ＭＳ Ｐゴシック" pitchFamily="-84" charset="-128"/>
                <a:cs typeface="ＭＳ Ｐゴシック" pitchFamily="-84" charset="-128"/>
              </a:rPr>
              <a:t>Learned natural sciences	 20,822</a:t>
            </a:r>
            <a:endParaRPr lang="en-US" dirty="0">
              <a:ea typeface="ＭＳ Ｐゴシック" pitchFamily="-84" charset="-128"/>
              <a:cs typeface="ＭＳ Ｐゴシック" pitchFamily="-84" charset="-128"/>
            </a:endParaRPr>
          </a:p>
          <a:p>
            <a:pPr>
              <a:tabLst>
                <a:tab pos="3767138" algn="r"/>
              </a:tabLst>
            </a:pPr>
            <a:r>
              <a:rPr lang="en-GB" dirty="0">
                <a:ea typeface="ＭＳ Ｐゴシック" pitchFamily="-84" charset="-128"/>
                <a:cs typeface="ＭＳ Ｐゴシック" pitchFamily="-84" charset="-128"/>
              </a:rPr>
              <a:t>Learned social sciences	 21,530</a:t>
            </a:r>
            <a:endParaRPr lang="en-US" dirty="0">
              <a:ea typeface="ＭＳ Ｐゴシック" pitchFamily="-84" charset="-128"/>
              <a:cs typeface="ＭＳ Ｐゴシック" pitchFamily="-84" charset="-128"/>
            </a:endParaRPr>
          </a:p>
          <a:p>
            <a:pPr>
              <a:tabLst>
                <a:tab pos="3767138" algn="r"/>
              </a:tabLst>
            </a:pPr>
            <a:r>
              <a:rPr lang="en-GB" dirty="0">
                <a:ea typeface="ＭＳ Ｐゴシック" pitchFamily="-84" charset="-128"/>
                <a:cs typeface="ＭＳ Ｐゴシック" pitchFamily="-84" charset="-128"/>
              </a:rPr>
              <a:t>Learned technology	 21,124</a:t>
            </a:r>
            <a:endParaRPr lang="en-US" dirty="0">
              <a:ea typeface="ＭＳ Ｐゴシック" pitchFamily="-84" charset="-128"/>
              <a:cs typeface="ＭＳ Ｐゴシック" pitchFamily="-84" charset="-128"/>
            </a:endParaRPr>
          </a:p>
          <a:p>
            <a:pPr>
              <a:tabLst>
                <a:tab pos="3767138" algn="r"/>
              </a:tabLst>
            </a:pPr>
            <a:r>
              <a:rPr lang="en-GB" dirty="0">
                <a:ea typeface="ＭＳ Ｐゴシック" pitchFamily="-84" charset="-128"/>
                <a:cs typeface="ＭＳ Ｐゴシック" pitchFamily="-84" charset="-128"/>
              </a:rPr>
              <a:t>Popular humanities	21,111</a:t>
            </a:r>
            <a:endParaRPr lang="en-US" dirty="0">
              <a:ea typeface="ＭＳ Ｐゴシック" pitchFamily="-84" charset="-128"/>
              <a:cs typeface="ＭＳ Ｐゴシック" pitchFamily="-84" charset="-128"/>
            </a:endParaRPr>
          </a:p>
          <a:p>
            <a:pPr>
              <a:tabLst>
                <a:tab pos="3767138" algn="r"/>
              </a:tabLst>
            </a:pPr>
            <a:r>
              <a:rPr lang="ga-IE">
                <a:ea typeface="ＭＳ Ｐゴシック" pitchFamily="-84" charset="-128"/>
                <a:cs typeface="ＭＳ Ｐゴシック" pitchFamily="-84" charset="-128"/>
              </a:rPr>
              <a:t>Popular natural sciences	 20,591</a:t>
            </a:r>
            <a:endParaRPr lang="en-US" dirty="0">
              <a:ea typeface="ＭＳ Ｐゴシック" pitchFamily="-84" charset="-128"/>
              <a:cs typeface="ＭＳ Ｐゴシック" pitchFamily="-84" charset="-128"/>
            </a:endParaRPr>
          </a:p>
          <a:p>
            <a:pPr>
              <a:tabLst>
                <a:tab pos="3767138" algn="r"/>
              </a:tabLst>
            </a:pPr>
            <a:r>
              <a:rPr lang="en-GB" dirty="0">
                <a:ea typeface="ＭＳ Ｐゴシック" pitchFamily="-84" charset="-128"/>
                <a:cs typeface="ＭＳ Ｐゴシック" pitchFamily="-84" charset="-128"/>
              </a:rPr>
              <a:t>Popular social sciences	 22,203</a:t>
            </a:r>
            <a:endParaRPr lang="en-US" dirty="0">
              <a:ea typeface="ＭＳ Ｐゴシック" pitchFamily="-84" charset="-128"/>
              <a:cs typeface="ＭＳ Ｐゴシック" pitchFamily="-84" charset="-128"/>
            </a:endParaRPr>
          </a:p>
          <a:p>
            <a:pPr>
              <a:tabLst>
                <a:tab pos="3767138" algn="r"/>
              </a:tabLst>
            </a:pPr>
            <a:r>
              <a:rPr lang="en-GB" dirty="0">
                <a:ea typeface="ＭＳ Ｐゴシック" pitchFamily="-84" charset="-128"/>
                <a:cs typeface="ＭＳ Ｐゴシック" pitchFamily="-84" charset="-128"/>
              </a:rPr>
              <a:t>Popular technology	20,865</a:t>
            </a:r>
            <a:endParaRPr lang="en-US" dirty="0">
              <a:ea typeface="ＭＳ Ｐゴシック" pitchFamily="-84" charset="-128"/>
              <a:cs typeface="ＭＳ Ｐゴシック" pitchFamily="-84" charset="-128"/>
            </a:endParaRPr>
          </a:p>
          <a:p>
            <a:pPr>
              <a:tabLst>
                <a:tab pos="3767138" algn="r"/>
              </a:tabLst>
            </a:pPr>
            <a:r>
              <a:rPr lang="en-GB" dirty="0">
                <a:ea typeface="ＭＳ Ｐゴシック" pitchFamily="-84" charset="-128"/>
                <a:cs typeface="ＭＳ Ｐゴシック" pitchFamily="-84" charset="-128"/>
              </a:rPr>
              <a:t>Press editorials	20,693</a:t>
            </a:r>
            <a:endParaRPr lang="en-US" dirty="0">
              <a:ea typeface="ＭＳ Ｐゴシック" pitchFamily="-84" charset="-128"/>
              <a:cs typeface="ＭＳ Ｐゴシック" pitchFamily="-84" charset="-128"/>
            </a:endParaRPr>
          </a:p>
          <a:p>
            <a:pPr>
              <a:tabLst>
                <a:tab pos="3767138" algn="r"/>
              </a:tabLst>
            </a:pPr>
            <a:r>
              <a:rPr lang="en-GB" dirty="0">
                <a:ea typeface="ＭＳ Ｐゴシック" pitchFamily="-84" charset="-128"/>
                <a:cs typeface="ＭＳ Ｐゴシック" pitchFamily="-84" charset="-128"/>
              </a:rPr>
              <a:t>Press news	43,362</a:t>
            </a:r>
          </a:p>
          <a:p>
            <a:pPr>
              <a:tabLst>
                <a:tab pos="3767138" algn="r"/>
              </a:tabLst>
            </a:pPr>
            <a:r>
              <a:rPr lang="en-GB" dirty="0">
                <a:ea typeface="ＭＳ Ｐゴシック" pitchFamily="-84" charset="-128"/>
                <a:cs typeface="ＭＳ Ｐゴシック" pitchFamily="-84" charset="-128"/>
              </a:rPr>
              <a:t>Skills and hobbies	 22,758</a:t>
            </a:r>
          </a:p>
          <a:p>
            <a:pPr>
              <a:tabLst>
                <a:tab pos="3767138" algn="r"/>
              </a:tabLst>
            </a:pPr>
            <a:r>
              <a:rPr lang="en-GB" dirty="0">
                <a:ea typeface="ＭＳ Ｐゴシック" pitchFamily="-84" charset="-128"/>
                <a:cs typeface="ＭＳ Ｐゴシック" pitchFamily="-84" charset="-128"/>
              </a:rPr>
              <a:t>Social letters	 31,792</a:t>
            </a:r>
          </a:p>
          <a:p>
            <a:pPr>
              <a:tabLst>
                <a:tab pos="3767138" algn="r"/>
              </a:tabLst>
            </a:pPr>
            <a:r>
              <a:rPr lang="en-GB" dirty="0">
                <a:ea typeface="ＭＳ Ｐゴシック" pitchFamily="-84" charset="-128"/>
                <a:cs typeface="ＭＳ Ｐゴシック" pitchFamily="-84" charset="-128"/>
              </a:rPr>
              <a:t>Student essays	20,934</a:t>
            </a:r>
            <a:endParaRPr lang="en-US" dirty="0">
              <a:ea typeface="ＭＳ Ｐゴシック" pitchFamily="-84" charset="-128"/>
              <a:cs typeface="ＭＳ Ｐゴシック" pitchFamily="-84" charset="-128"/>
            </a:endParaRPr>
          </a:p>
          <a:p>
            <a:pPr>
              <a:tabLst>
                <a:tab pos="3767138" algn="r"/>
              </a:tabLst>
            </a:pPr>
            <a:r>
              <a:rPr lang="en-GB" b="1" dirty="0">
                <a:ea typeface="ＭＳ Ｐゴシック" pitchFamily="-84" charset="-128"/>
                <a:cs typeface="ＭＳ Ｐゴシック" pitchFamily="-84" charset="-128"/>
              </a:rPr>
              <a:t>Total word count</a:t>
            </a:r>
            <a:r>
              <a:rPr lang="en-GB" dirty="0">
                <a:ea typeface="ＭＳ Ｐゴシック" pitchFamily="-84" charset="-128"/>
                <a:cs typeface="ＭＳ Ｐゴシック" pitchFamily="-84" charset="-128"/>
              </a:rPr>
              <a:t>	</a:t>
            </a:r>
            <a:r>
              <a:rPr lang="en-GB" b="1" dirty="0">
                <a:ea typeface="ＭＳ Ｐゴシック" pitchFamily="-84" charset="-128"/>
                <a:cs typeface="ＭＳ Ｐゴシック" pitchFamily="-84" charset="-128"/>
              </a:rPr>
              <a:t>426,809</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Box 3"/>
          <p:cNvSpPr txBox="1">
            <a:spLocks noChangeArrowheads="1"/>
          </p:cNvSpPr>
          <p:nvPr/>
        </p:nvSpPr>
        <p:spPr bwMode="auto">
          <a:xfrm>
            <a:off x="1427163" y="403225"/>
            <a:ext cx="7246937" cy="1344613"/>
          </a:xfrm>
          <a:prstGeom prst="rect">
            <a:avLst/>
          </a:prstGeom>
          <a:noFill/>
          <a:ln w="9525">
            <a:noFill/>
            <a:miter lim="800000"/>
            <a:headEnd/>
            <a:tailEnd/>
          </a:ln>
        </p:spPr>
        <p:txBody>
          <a:bodyPr>
            <a:prstTxWarp prst="textNoShape">
              <a:avLst/>
            </a:prstTxWarp>
            <a:spAutoFit/>
          </a:bodyPr>
          <a:lstStyle/>
          <a:p>
            <a:pPr>
              <a:lnSpc>
                <a:spcPct val="90000"/>
              </a:lnSpc>
              <a:buFont typeface="Wingdings" pitchFamily="-84" charset="2"/>
              <a:buNone/>
            </a:pPr>
            <a:endParaRPr lang="en-US" dirty="0">
              <a:solidFill>
                <a:srgbClr val="FF6600"/>
              </a:solidFill>
              <a:ea typeface="ヒラギノ角ゴ Pro W3" pitchFamily="-84" charset="-128"/>
              <a:cs typeface="ヒラギノ角ゴ Pro W3" pitchFamily="-84" charset="-128"/>
            </a:endParaRPr>
          </a:p>
          <a:p>
            <a:pPr>
              <a:lnSpc>
                <a:spcPct val="90000"/>
              </a:lnSpc>
              <a:buFont typeface="Wingdings" pitchFamily="-84" charset="2"/>
              <a:buNone/>
            </a:pPr>
            <a:endParaRPr lang="en-US" dirty="0">
              <a:solidFill>
                <a:srgbClr val="FF6600"/>
              </a:solidFill>
              <a:ea typeface="ヒラギノ角ゴ Pro W3" pitchFamily="-84" charset="-128"/>
              <a:cs typeface="ヒラギノ角ゴ Pro W3" pitchFamily="-84" charset="-128"/>
            </a:endParaRPr>
          </a:p>
          <a:p>
            <a:pPr>
              <a:lnSpc>
                <a:spcPct val="90000"/>
              </a:lnSpc>
              <a:buFont typeface="Wingdings" pitchFamily="-84" charset="2"/>
              <a:buNone/>
            </a:pPr>
            <a:endParaRPr lang="en-US" dirty="0">
              <a:solidFill>
                <a:srgbClr val="FF6600"/>
              </a:solidFill>
              <a:ea typeface="ヒラギノ角ゴ Pro W3" pitchFamily="-84" charset="-128"/>
              <a:cs typeface="ヒラギノ角ゴ Pro W3" pitchFamily="-84" charset="-128"/>
            </a:endParaRPr>
          </a:p>
          <a:p>
            <a:pPr>
              <a:lnSpc>
                <a:spcPct val="90000"/>
              </a:lnSpc>
              <a:buFont typeface="Wingdings" pitchFamily="-84" charset="2"/>
              <a:buNone/>
            </a:pPr>
            <a:endParaRPr lang="en-US" dirty="0">
              <a:solidFill>
                <a:srgbClr val="FF6600"/>
              </a:solidFill>
              <a:ea typeface="ヒラギノ角ゴ Pro W3" pitchFamily="-84" charset="-128"/>
              <a:cs typeface="ヒラギノ角ゴ Pro W3" pitchFamily="-84" charset="-128"/>
            </a:endParaRPr>
          </a:p>
          <a:p>
            <a:pPr>
              <a:lnSpc>
                <a:spcPct val="90000"/>
              </a:lnSpc>
              <a:buFont typeface="Wingdings" pitchFamily="-84" charset="2"/>
              <a:buNone/>
            </a:pPr>
            <a:endParaRPr lang="en-US" dirty="0">
              <a:solidFill>
                <a:srgbClr val="FF6600"/>
              </a:solidFill>
              <a:ea typeface="ヒラギノ角ゴ Pro W3" pitchFamily="-84" charset="-128"/>
              <a:cs typeface="ヒラギノ角ゴ Pro W3" pitchFamily="-84" charset="-128"/>
            </a:endParaRPr>
          </a:p>
        </p:txBody>
      </p:sp>
      <p:sp>
        <p:nvSpPr>
          <p:cNvPr id="29699" name="Title 6"/>
          <p:cNvSpPr>
            <a:spLocks noGrp="1"/>
          </p:cNvSpPr>
          <p:nvPr>
            <p:ph type="title"/>
          </p:nvPr>
        </p:nvSpPr>
        <p:spPr bwMode="auto">
          <a:xfrm>
            <a:off x="726141" y="86379"/>
            <a:ext cx="7691719" cy="751821"/>
          </a:xfrm>
        </p:spPr>
        <p:txBody>
          <a:bodyPr/>
          <a:lstStyle/>
          <a:p>
            <a:pPr eaLnBrk="1" hangingPunct="1"/>
            <a:r>
              <a:rPr lang="en-US" sz="2400" dirty="0">
                <a:solidFill>
                  <a:srgbClr val="000000"/>
                </a:solidFill>
                <a:effectLst/>
                <a:ea typeface="ＭＳ Ｐゴシック" pitchFamily="-84" charset="-128"/>
                <a:cs typeface="ＭＳ Ｐゴシック" pitchFamily="-84" charset="-128"/>
              </a:rPr>
              <a:t>Where have ICE corpora been compiled?</a:t>
            </a:r>
          </a:p>
        </p:txBody>
      </p:sp>
      <p:sp>
        <p:nvSpPr>
          <p:cNvPr id="29700" name="Content Placeholder 7"/>
          <p:cNvSpPr>
            <a:spLocks noGrp="1"/>
          </p:cNvSpPr>
          <p:nvPr>
            <p:ph sz="half" idx="1"/>
          </p:nvPr>
        </p:nvSpPr>
        <p:spPr>
          <a:xfrm>
            <a:off x="381001" y="838200"/>
            <a:ext cx="3581399" cy="5878533"/>
          </a:xfrm>
        </p:spPr>
        <p:txBody>
          <a:bodyPr wrap="square">
            <a:spAutoFit/>
          </a:bodyPr>
          <a:lstStyle/>
          <a:p>
            <a:pPr marL="12700" indent="-12700" eaLnBrk="1" hangingPunct="1">
              <a:buNone/>
              <a:tabLst>
                <a:tab pos="1884363" algn="l"/>
              </a:tabLst>
            </a:pPr>
            <a:r>
              <a:rPr lang="en-US" sz="1600" dirty="0">
                <a:solidFill>
                  <a:srgbClr val="008000"/>
                </a:solidFill>
                <a:latin typeface="Arial"/>
                <a:ea typeface="ＭＳ Ｐゴシック" pitchFamily="-84" charset="-128"/>
                <a:cs typeface="Arial"/>
              </a:rPr>
              <a:t>Existing corpora:</a:t>
            </a:r>
            <a:r>
              <a:rPr lang="en-US" sz="1600" dirty="0">
                <a:latin typeface="Arial"/>
                <a:ea typeface="ＭＳ Ｐゴシック" pitchFamily="-84" charset="-128"/>
                <a:cs typeface="Arial"/>
              </a:rPr>
              <a:t>	</a:t>
            </a:r>
            <a:r>
              <a:rPr lang="en-US" sz="1600" dirty="0">
                <a:solidFill>
                  <a:srgbClr val="FF6600"/>
                </a:solidFill>
                <a:latin typeface="Arial"/>
                <a:ea typeface="ＭＳ Ｐゴシック" pitchFamily="-84" charset="-128"/>
                <a:cs typeface="Arial"/>
              </a:rPr>
              <a:t>Partial corpora:</a:t>
            </a:r>
          </a:p>
          <a:p>
            <a:pPr marL="12700" indent="-12700" eaLnBrk="1" hangingPunct="1">
              <a:buNone/>
              <a:tabLst>
                <a:tab pos="1884363" algn="l"/>
              </a:tabLst>
            </a:pPr>
            <a:r>
              <a:rPr lang="en-US" sz="1600" dirty="0">
                <a:latin typeface="Arial"/>
                <a:ea typeface="ＭＳ Ｐゴシック" pitchFamily="-84" charset="-128"/>
                <a:cs typeface="Arial"/>
              </a:rPr>
              <a:t>Canada	Nigeria	</a:t>
            </a:r>
          </a:p>
          <a:p>
            <a:pPr marL="12700" indent="-12700" eaLnBrk="1" hangingPunct="1">
              <a:buNone/>
              <a:tabLst>
                <a:tab pos="1884363" algn="l"/>
              </a:tabLst>
            </a:pPr>
            <a:r>
              <a:rPr lang="en-US" sz="1600" dirty="0">
                <a:latin typeface="Arial"/>
                <a:ea typeface="ＭＳ Ｐゴシック" pitchFamily="-84" charset="-128"/>
                <a:cs typeface="Arial"/>
              </a:rPr>
              <a:t>East Africa	Sri Lanka</a:t>
            </a:r>
          </a:p>
          <a:p>
            <a:pPr marL="12700" indent="-12700" eaLnBrk="1" hangingPunct="1">
              <a:buNone/>
              <a:tabLst>
                <a:tab pos="1884363" algn="l"/>
              </a:tabLst>
            </a:pPr>
            <a:r>
              <a:rPr lang="en-US" sz="1600" dirty="0">
                <a:latin typeface="Arial"/>
                <a:ea typeface="ＭＳ Ｐゴシック" pitchFamily="-84" charset="-128"/>
                <a:cs typeface="Arial"/>
              </a:rPr>
              <a:t>Great Britain	USA</a:t>
            </a:r>
          </a:p>
          <a:p>
            <a:pPr marL="12700" indent="-12700" eaLnBrk="1" hangingPunct="1">
              <a:buNone/>
              <a:tabLst>
                <a:tab pos="1884363" algn="l"/>
              </a:tabLst>
            </a:pPr>
            <a:r>
              <a:rPr lang="en-US" sz="1600" dirty="0">
                <a:latin typeface="Arial"/>
                <a:ea typeface="ＭＳ Ｐゴシック" pitchFamily="-84" charset="-128"/>
                <a:cs typeface="Arial"/>
              </a:rPr>
              <a:t>Hong Kong</a:t>
            </a:r>
          </a:p>
          <a:p>
            <a:pPr marL="12700" indent="-12700" eaLnBrk="1" hangingPunct="1">
              <a:buNone/>
              <a:tabLst>
                <a:tab pos="1884363" algn="l"/>
              </a:tabLst>
            </a:pPr>
            <a:r>
              <a:rPr lang="en-US" sz="1600" dirty="0">
                <a:latin typeface="Arial"/>
                <a:ea typeface="ＭＳ Ｐゴシック" pitchFamily="-84" charset="-128"/>
                <a:cs typeface="Arial"/>
              </a:rPr>
              <a:t>India</a:t>
            </a:r>
          </a:p>
          <a:p>
            <a:pPr marL="12700" indent="-12700" eaLnBrk="1" hangingPunct="1">
              <a:buNone/>
              <a:tabLst>
                <a:tab pos="1884363" algn="l"/>
              </a:tabLst>
            </a:pPr>
            <a:r>
              <a:rPr lang="en-US" sz="1600" dirty="0">
                <a:latin typeface="Arial"/>
                <a:ea typeface="ＭＳ Ｐゴシック" pitchFamily="-84" charset="-128"/>
                <a:cs typeface="Arial"/>
              </a:rPr>
              <a:t>Ireland</a:t>
            </a:r>
          </a:p>
          <a:p>
            <a:pPr marL="12700" indent="-12700" eaLnBrk="1" hangingPunct="1">
              <a:buNone/>
              <a:tabLst>
                <a:tab pos="1884363" algn="l"/>
              </a:tabLst>
            </a:pPr>
            <a:r>
              <a:rPr lang="en-US" sz="1600" dirty="0">
                <a:latin typeface="Arial"/>
                <a:ea typeface="ＭＳ Ｐゴシック" pitchFamily="-84" charset="-128"/>
                <a:cs typeface="Arial"/>
              </a:rPr>
              <a:t>Jamaica</a:t>
            </a:r>
          </a:p>
          <a:p>
            <a:pPr marL="12700" indent="-12700" eaLnBrk="1" hangingPunct="1">
              <a:buNone/>
              <a:tabLst>
                <a:tab pos="1884363" algn="l"/>
              </a:tabLst>
            </a:pPr>
            <a:r>
              <a:rPr lang="en-US" sz="1600" dirty="0">
                <a:latin typeface="Arial"/>
                <a:ea typeface="ＭＳ Ｐゴシック" pitchFamily="-84" charset="-128"/>
                <a:cs typeface="Arial"/>
              </a:rPr>
              <a:t>New Zealand</a:t>
            </a:r>
          </a:p>
          <a:p>
            <a:pPr marL="12700" indent="-12700" eaLnBrk="1" hangingPunct="1">
              <a:buNone/>
              <a:tabLst>
                <a:tab pos="1884363" algn="l"/>
              </a:tabLst>
            </a:pPr>
            <a:r>
              <a:rPr lang="en-US" sz="1600" dirty="0">
                <a:latin typeface="Arial"/>
                <a:ea typeface="ＭＳ Ｐゴシック" pitchFamily="-84" charset="-128"/>
                <a:cs typeface="Arial"/>
              </a:rPr>
              <a:t>The Philippines</a:t>
            </a:r>
          </a:p>
          <a:p>
            <a:pPr marL="12700" indent="-12700" eaLnBrk="1" hangingPunct="1">
              <a:buNone/>
              <a:tabLst>
                <a:tab pos="1884363" algn="l"/>
              </a:tabLst>
            </a:pPr>
            <a:r>
              <a:rPr lang="en-US" sz="1600" dirty="0">
                <a:latin typeface="Arial"/>
                <a:ea typeface="ＭＳ Ｐゴシック" pitchFamily="-84" charset="-128"/>
                <a:cs typeface="Arial"/>
              </a:rPr>
              <a:t>Singapore </a:t>
            </a:r>
          </a:p>
        </p:txBody>
      </p:sp>
      <p:sp>
        <p:nvSpPr>
          <p:cNvPr id="5" name="Content Placeholder 4"/>
          <p:cNvSpPr>
            <a:spLocks noGrp="1"/>
          </p:cNvSpPr>
          <p:nvPr>
            <p:ph sz="half" idx="2"/>
          </p:nvPr>
        </p:nvSpPr>
        <p:spPr>
          <a:xfrm>
            <a:off x="4648200" y="914400"/>
            <a:ext cx="3776472" cy="2000548"/>
          </a:xfrm>
        </p:spPr>
        <p:txBody>
          <a:bodyPr wrap="square">
            <a:spAutoFit/>
          </a:bodyPr>
          <a:lstStyle/>
          <a:p>
            <a:pPr>
              <a:buNone/>
            </a:pPr>
            <a:r>
              <a:rPr lang="en-US" sz="1600" dirty="0">
                <a:solidFill>
                  <a:srgbClr val="800000"/>
                </a:solidFill>
              </a:rPr>
              <a:t>Other ICE teams (work in progress):</a:t>
            </a:r>
          </a:p>
          <a:p>
            <a:pPr>
              <a:buNone/>
            </a:pPr>
            <a:r>
              <a:rPr lang="en-US" sz="1600" dirty="0"/>
              <a:t>Australia		Malta</a:t>
            </a:r>
          </a:p>
          <a:p>
            <a:pPr>
              <a:buNone/>
            </a:pPr>
            <a:r>
              <a:rPr lang="en-US" sz="1600" dirty="0"/>
              <a:t>Fiji 			South Africa</a:t>
            </a:r>
          </a:p>
          <a:p>
            <a:pPr>
              <a:buNone/>
            </a:pPr>
            <a:r>
              <a:rPr lang="en-US" sz="1600" dirty="0"/>
              <a:t>Ghana</a:t>
            </a:r>
          </a:p>
        </p:txBody>
      </p:sp>
      <p:pic>
        <p:nvPicPr>
          <p:cNvPr id="6" name="Picture 5" descr="ICE webpage.tiff"/>
          <p:cNvPicPr>
            <a:picLocks noChangeAspect="1"/>
          </p:cNvPicPr>
          <p:nvPr/>
        </p:nvPicPr>
        <p:blipFill>
          <a:blip r:embed="rId2"/>
          <a:stretch>
            <a:fillRect/>
          </a:stretch>
        </p:blipFill>
        <p:spPr>
          <a:xfrm>
            <a:off x="4659972" y="3048000"/>
            <a:ext cx="3493428" cy="2988000"/>
          </a:xfrm>
          <a:prstGeom prst="rect">
            <a:avLst/>
          </a:prstGeom>
        </p:spPr>
      </p:pic>
      <p:sp>
        <p:nvSpPr>
          <p:cNvPr id="7" name="TextBox 6"/>
          <p:cNvSpPr txBox="1"/>
          <p:nvPr/>
        </p:nvSpPr>
        <p:spPr>
          <a:xfrm>
            <a:off x="4161028" y="6096000"/>
            <a:ext cx="4525772" cy="369332"/>
          </a:xfrm>
          <a:prstGeom prst="rect">
            <a:avLst/>
          </a:prstGeom>
          <a:noFill/>
        </p:spPr>
        <p:txBody>
          <a:bodyPr wrap="square" rtlCol="0">
            <a:spAutoFit/>
          </a:bodyPr>
          <a:lstStyle/>
          <a:p>
            <a:r>
              <a:rPr lang="en-US" dirty="0"/>
              <a:t>The ICE website: http://ice-corpora.net/ice/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bwMode="auto">
          <a:xfrm>
            <a:off x="1204913" y="152400"/>
            <a:ext cx="7499350" cy="584776"/>
          </a:xfrm>
        </p:spPr>
        <p:txBody>
          <a:bodyPr anchor="t">
            <a:spAutoFit/>
          </a:bodyPr>
          <a:lstStyle/>
          <a:p>
            <a:pPr eaLnBrk="1" hangingPunct="1"/>
            <a:r>
              <a:rPr lang="en-US" sz="3200" dirty="0">
                <a:solidFill>
                  <a:schemeClr val="tx1"/>
                </a:solidFill>
                <a:effectLst/>
                <a:ea typeface="ＭＳ Ｐゴシック" pitchFamily="-84" charset="-128"/>
                <a:cs typeface="ＭＳ Ｐゴシック" pitchFamily="-84" charset="-128"/>
              </a:rPr>
              <a:t>ICE-Ireland</a:t>
            </a:r>
          </a:p>
        </p:txBody>
      </p:sp>
      <p:sp>
        <p:nvSpPr>
          <p:cNvPr id="32771" name="Content Placeholder 2"/>
          <p:cNvSpPr>
            <a:spLocks noGrp="1"/>
          </p:cNvSpPr>
          <p:nvPr>
            <p:ph idx="1"/>
          </p:nvPr>
        </p:nvSpPr>
        <p:spPr>
          <a:xfrm>
            <a:off x="533401" y="838200"/>
            <a:ext cx="8401050" cy="5816978"/>
          </a:xfrm>
        </p:spPr>
        <p:txBody>
          <a:bodyPr>
            <a:spAutoFit/>
          </a:bodyPr>
          <a:lstStyle/>
          <a:p>
            <a:pPr eaLnBrk="1" hangingPunct="1">
              <a:buFont typeface="Wingdings" charset="2"/>
              <a:buChar char="v"/>
            </a:pPr>
            <a:r>
              <a:rPr lang="en-US" sz="1800" dirty="0">
                <a:latin typeface="Arial"/>
                <a:ea typeface="ＭＳ Ｐゴシック" pitchFamily="-84" charset="-128"/>
                <a:cs typeface="Arial"/>
              </a:rPr>
              <a:t>500 texts, split evenly within text types between Northern Ireland (NI) and the Republic of Ireland (ROI).</a:t>
            </a:r>
          </a:p>
          <a:p>
            <a:pPr eaLnBrk="1" hangingPunct="1">
              <a:buFont typeface="Wingdings" charset="2"/>
              <a:buChar char="v"/>
            </a:pPr>
            <a:r>
              <a:rPr lang="en-US" sz="1800" dirty="0">
                <a:latin typeface="Arial"/>
                <a:ea typeface="ＭＳ Ｐゴシック" pitchFamily="-84" charset="-128"/>
                <a:cs typeface="Arial"/>
              </a:rPr>
              <a:t>Available from the </a:t>
            </a:r>
            <a:r>
              <a:rPr lang="en-US" sz="1800" dirty="0">
                <a:solidFill>
                  <a:srgbClr val="FF0000"/>
                </a:solidFill>
                <a:latin typeface="Arial"/>
                <a:ea typeface="ＭＳ Ｐゴシック" pitchFamily="-84" charset="-128"/>
                <a:cs typeface="Arial"/>
              </a:rPr>
              <a:t>ICE website </a:t>
            </a:r>
            <a:r>
              <a:rPr lang="en-US" sz="1800" dirty="0">
                <a:latin typeface="Arial"/>
                <a:ea typeface="ＭＳ Ｐゴシック" pitchFamily="-84" charset="-128"/>
                <a:cs typeface="Arial"/>
              </a:rPr>
              <a:t>– includes </a:t>
            </a:r>
            <a:r>
              <a:rPr lang="en-US" sz="1800" i="1" dirty="0">
                <a:latin typeface="Arial"/>
                <a:ea typeface="ＭＳ Ｐゴシック" pitchFamily="-84" charset="-128"/>
                <a:cs typeface="Arial"/>
              </a:rPr>
              <a:t>ICE-Ireland: A User's Guide</a:t>
            </a:r>
            <a:r>
              <a:rPr lang="en-US" sz="1800" dirty="0">
                <a:latin typeface="Arial"/>
                <a:ea typeface="ＭＳ Ｐゴシック" pitchFamily="-84" charset="-128"/>
                <a:cs typeface="Arial"/>
              </a:rPr>
              <a:t> (Kallen and Kirk 2008).  </a:t>
            </a:r>
          </a:p>
          <a:p>
            <a:pPr>
              <a:buFont typeface="Wingdings" charset="2"/>
              <a:buChar char="v"/>
            </a:pPr>
            <a:r>
              <a:rPr lang="en-US" sz="1800" dirty="0">
                <a:latin typeface="Arial"/>
                <a:ea typeface="ＭＳ Ｐゴシック" pitchFamily="-84" charset="-128"/>
                <a:cs typeface="Arial"/>
              </a:rPr>
              <a:t>Also available from the </a:t>
            </a:r>
            <a:r>
              <a:rPr lang="en-US" sz="1800" dirty="0">
                <a:solidFill>
                  <a:srgbClr val="FF0000"/>
                </a:solidFill>
                <a:latin typeface="Arial"/>
                <a:ea typeface="ＭＳ Ｐゴシック" pitchFamily="-84" charset="-128"/>
                <a:cs typeface="Arial"/>
              </a:rPr>
              <a:t>ICE website </a:t>
            </a:r>
            <a:r>
              <a:rPr lang="en-US" sz="1800" dirty="0">
                <a:latin typeface="Arial"/>
                <a:ea typeface="ＭＳ Ｐゴシック" pitchFamily="-84" charset="-128"/>
                <a:cs typeface="Arial"/>
              </a:rPr>
              <a:t>is the </a:t>
            </a:r>
            <a:r>
              <a:rPr lang="en-US" sz="1800" dirty="0">
                <a:solidFill>
                  <a:srgbClr val="008000"/>
                </a:solidFill>
                <a:latin typeface="Arial"/>
                <a:ea typeface="ＭＳ Ｐゴシック" pitchFamily="-84" charset="-128"/>
                <a:cs typeface="Arial"/>
              </a:rPr>
              <a:t>SPICE-Ireland corpus</a:t>
            </a:r>
            <a:r>
              <a:rPr lang="en-US" sz="1800" dirty="0">
                <a:latin typeface="Arial"/>
                <a:ea typeface="ＭＳ Ｐゴシック" pitchFamily="-84" charset="-128"/>
                <a:cs typeface="Arial"/>
              </a:rPr>
              <a:t>, which is a version of the spoken component of ICE-Ireland, annotated for pragmatic and prosodic features. The download package includes </a:t>
            </a:r>
            <a:r>
              <a:rPr lang="en-US" sz="1800" i="1" dirty="0">
                <a:latin typeface="Arial"/>
                <a:ea typeface="ＭＳ Ｐゴシック" pitchFamily="-84" charset="-128"/>
                <a:cs typeface="Arial"/>
              </a:rPr>
              <a:t>SPICE-Ireland: A User's Guide </a:t>
            </a:r>
            <a:r>
              <a:rPr lang="en-US" sz="1800" dirty="0">
                <a:latin typeface="Arial"/>
                <a:ea typeface="ＭＳ Ｐゴシック" pitchFamily="-84" charset="-128"/>
                <a:cs typeface="Arial"/>
              </a:rPr>
              <a:t>(Kallen and Kirk 2012).</a:t>
            </a:r>
          </a:p>
          <a:p>
            <a:pPr>
              <a:buNone/>
            </a:pPr>
            <a:r>
              <a:rPr lang="en-US" sz="1800" dirty="0">
                <a:latin typeface="Arial"/>
                <a:ea typeface="ＭＳ Ｐゴシック" pitchFamily="-84" charset="-128"/>
                <a:cs typeface="Arial"/>
              </a:rPr>
              <a:t>Funding:</a:t>
            </a:r>
          </a:p>
          <a:p>
            <a:pPr>
              <a:buFont typeface="Wingdings" charset="2"/>
              <a:buChar char="v"/>
            </a:pPr>
            <a:r>
              <a:rPr lang="en-US" sz="1800" dirty="0">
                <a:latin typeface="Arial"/>
                <a:ea typeface="ＭＳ Ｐゴシック" pitchFamily="-84" charset="-128"/>
                <a:cs typeface="Arial"/>
              </a:rPr>
              <a:t>Arts and Humanities Research Board (Council)</a:t>
            </a:r>
          </a:p>
          <a:p>
            <a:pPr>
              <a:buFont typeface="Wingdings" charset="2"/>
              <a:buChar char="v"/>
            </a:pPr>
            <a:r>
              <a:rPr lang="en-US" sz="1800" dirty="0">
                <a:latin typeface="Arial"/>
                <a:ea typeface="ＭＳ Ｐゴシック" pitchFamily="-84" charset="-128"/>
                <a:cs typeface="Arial"/>
              </a:rPr>
              <a:t>Social Sciences Committee, Royal Irish Academy and British Council Social Sciences Committee</a:t>
            </a:r>
          </a:p>
          <a:p>
            <a:pPr>
              <a:buFont typeface="Wingdings" charset="2"/>
              <a:buChar char="v"/>
            </a:pPr>
            <a:r>
              <a:rPr lang="en-US" sz="1800" dirty="0">
                <a:latin typeface="Arial"/>
                <a:ea typeface="ＭＳ Ｐゴシック" pitchFamily="-84" charset="-128"/>
                <a:cs typeface="Arial"/>
              </a:rPr>
              <a:t>Trinity College Dublin;  Arts, Humanities, and Social Sciences Benefaction Fund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bwMode="auto">
          <a:xfrm>
            <a:off x="1204913" y="274638"/>
            <a:ext cx="7499350" cy="688975"/>
          </a:xfrm>
        </p:spPr>
        <p:txBody>
          <a:bodyPr anchor="t"/>
          <a:lstStyle/>
          <a:p>
            <a:pPr eaLnBrk="1" hangingPunct="1"/>
            <a:r>
              <a:rPr lang="en-US" sz="3200" dirty="0">
                <a:solidFill>
                  <a:schemeClr val="tx1"/>
                </a:solidFill>
                <a:effectLst/>
                <a:ea typeface="ＭＳ Ｐゴシック" pitchFamily="-84" charset="-128"/>
                <a:cs typeface="ＭＳ Ｐゴシック" pitchFamily="-84" charset="-128"/>
              </a:rPr>
              <a:t>ICE corpora: food-rich text types</a:t>
            </a:r>
          </a:p>
        </p:txBody>
      </p:sp>
      <p:sp>
        <p:nvSpPr>
          <p:cNvPr id="32771" name="Content Placeholder 2"/>
          <p:cNvSpPr>
            <a:spLocks noGrp="1"/>
          </p:cNvSpPr>
          <p:nvPr>
            <p:ph idx="1"/>
          </p:nvPr>
        </p:nvSpPr>
        <p:spPr>
          <a:xfrm>
            <a:off x="533401" y="1066799"/>
            <a:ext cx="8401050" cy="5548313"/>
          </a:xfrm>
        </p:spPr>
        <p:txBody>
          <a:bodyPr>
            <a:normAutofit fontScale="85000" lnSpcReduction="10000"/>
          </a:bodyPr>
          <a:lstStyle/>
          <a:p>
            <a:pPr eaLnBrk="1" hangingPunct="1">
              <a:buFont typeface="Wingdings 2" pitchFamily="-84" charset="2"/>
              <a:buNone/>
            </a:pPr>
            <a:r>
              <a:rPr lang="en-US" dirty="0">
                <a:solidFill>
                  <a:srgbClr val="008000"/>
                </a:solidFill>
                <a:ea typeface="ＭＳ Ｐゴシック" pitchFamily="-84" charset="-128"/>
                <a:cs typeface="ＭＳ Ｐゴシック" pitchFamily="-84" charset="-128"/>
              </a:rPr>
              <a:t>Face to face conversations </a:t>
            </a:r>
            <a:r>
              <a:rPr lang="en-US" dirty="0">
                <a:ea typeface="ＭＳ Ｐゴシック" pitchFamily="-84" charset="-128"/>
                <a:cs typeface="ＭＳ Ｐゴシック" pitchFamily="-84" charset="-128"/>
              </a:rPr>
              <a:t>(S1A-001 to S1A-090): conversation about food, conversation while eating and drinking</a:t>
            </a:r>
          </a:p>
          <a:p>
            <a:pPr eaLnBrk="1" hangingPunct="1">
              <a:buFont typeface="Wingdings 2" pitchFamily="-84" charset="2"/>
              <a:buNone/>
            </a:pPr>
            <a:r>
              <a:rPr lang="en-US" dirty="0">
                <a:solidFill>
                  <a:srgbClr val="008000"/>
                </a:solidFill>
                <a:ea typeface="ＭＳ Ｐゴシック" pitchFamily="-84" charset="-128"/>
                <a:cs typeface="ＭＳ Ｐゴシック" pitchFamily="-84" charset="-128"/>
              </a:rPr>
              <a:t>Classroom discussions </a:t>
            </a:r>
            <a:r>
              <a:rPr lang="en-US" dirty="0">
                <a:ea typeface="ＭＳ Ｐゴシック" pitchFamily="-84" charset="-128"/>
                <a:cs typeface="ＭＳ Ｐゴシック" pitchFamily="-84" charset="-128"/>
              </a:rPr>
              <a:t>(S1B-001 to S1B-020): lessons may be about cooking, nutrition</a:t>
            </a:r>
          </a:p>
          <a:p>
            <a:pPr eaLnBrk="1" hangingPunct="1">
              <a:buFont typeface="Wingdings 2" pitchFamily="-84" charset="2"/>
              <a:buNone/>
            </a:pPr>
            <a:r>
              <a:rPr lang="en-US" dirty="0">
                <a:solidFill>
                  <a:srgbClr val="008000"/>
                </a:solidFill>
                <a:ea typeface="ＭＳ Ｐゴシック" pitchFamily="-84" charset="-128"/>
                <a:cs typeface="ＭＳ Ｐゴシック" pitchFamily="-84" charset="-128"/>
              </a:rPr>
              <a:t>Demonstrations</a:t>
            </a:r>
            <a:r>
              <a:rPr lang="en-US" dirty="0">
                <a:ea typeface="ＭＳ Ｐゴシック" pitchFamily="-84" charset="-128"/>
                <a:cs typeface="ＭＳ Ｐゴシック" pitchFamily="-84" charset="-128"/>
              </a:rPr>
              <a:t> (S2A-051 to S2A-060): cookery demonstrations (televised and face to face)</a:t>
            </a:r>
          </a:p>
          <a:p>
            <a:pPr eaLnBrk="1" hangingPunct="1">
              <a:buFont typeface="Wingdings 2" pitchFamily="-84" charset="2"/>
              <a:buNone/>
            </a:pPr>
            <a:r>
              <a:rPr lang="en-US" dirty="0">
                <a:solidFill>
                  <a:srgbClr val="008000"/>
                </a:solidFill>
                <a:ea typeface="ＭＳ Ｐゴシック" pitchFamily="-84" charset="-128"/>
                <a:cs typeface="ＭＳ Ｐゴシック" pitchFamily="-84" charset="-128"/>
              </a:rPr>
              <a:t>Student essays </a:t>
            </a:r>
            <a:r>
              <a:rPr lang="en-US" dirty="0">
                <a:ea typeface="ＭＳ Ｐゴシック" pitchFamily="-84" charset="-128"/>
                <a:cs typeface="ＭＳ Ｐゴシック" pitchFamily="-84" charset="-128"/>
              </a:rPr>
              <a:t>(W1A-001 to W1A-010): courses may include food-related topics</a:t>
            </a:r>
          </a:p>
          <a:p>
            <a:pPr eaLnBrk="1" hangingPunct="1">
              <a:buFont typeface="Wingdings 2" pitchFamily="-84" charset="2"/>
              <a:buNone/>
            </a:pPr>
            <a:r>
              <a:rPr lang="en-US" dirty="0">
                <a:solidFill>
                  <a:srgbClr val="008000"/>
                </a:solidFill>
                <a:ea typeface="ＭＳ Ｐゴシック" pitchFamily="-84" charset="-128"/>
                <a:cs typeface="ＭＳ Ｐゴシック" pitchFamily="-84" charset="-128"/>
              </a:rPr>
              <a:t>Social letters </a:t>
            </a:r>
            <a:r>
              <a:rPr lang="en-US" dirty="0">
                <a:ea typeface="ＭＳ Ｐゴシック" pitchFamily="-84" charset="-128"/>
                <a:cs typeface="ＭＳ Ｐゴシック" pitchFamily="-84" charset="-128"/>
              </a:rPr>
              <a:t>(W1B-001 to W1B-015): similar to conversation about food</a:t>
            </a:r>
          </a:p>
          <a:p>
            <a:pPr eaLnBrk="1" hangingPunct="1">
              <a:buFont typeface="Wingdings 2" pitchFamily="-84" charset="2"/>
              <a:buNone/>
            </a:pPr>
            <a:r>
              <a:rPr lang="en-US" dirty="0">
                <a:solidFill>
                  <a:srgbClr val="008000"/>
                </a:solidFill>
                <a:ea typeface="ＭＳ Ｐゴシック" pitchFamily="-84" charset="-128"/>
                <a:cs typeface="ＭＳ Ｐゴシック" pitchFamily="-84" charset="-128"/>
              </a:rPr>
              <a:t>Skills and hobbies </a:t>
            </a:r>
            <a:r>
              <a:rPr lang="en-US" dirty="0">
                <a:ea typeface="ＭＳ Ｐゴシック" pitchFamily="-84" charset="-128"/>
                <a:cs typeface="ＭＳ Ｐゴシック" pitchFamily="-84" charset="-128"/>
              </a:rPr>
              <a:t>(W2D-011 to W2D-020): cookery may be the focus</a:t>
            </a:r>
          </a:p>
          <a:p>
            <a:pPr eaLnBrk="1" hangingPunct="1">
              <a:buFont typeface="Wingdings 2" pitchFamily="-84" charset="2"/>
              <a:buNone/>
            </a:pPr>
            <a:r>
              <a:rPr lang="en-US" dirty="0">
                <a:solidFill>
                  <a:srgbClr val="008000"/>
                </a:solidFill>
                <a:ea typeface="ＭＳ Ｐゴシック" pitchFamily="-84" charset="-128"/>
                <a:cs typeface="ＭＳ Ｐゴシック" pitchFamily="-84" charset="-128"/>
              </a:rPr>
              <a:t>Creative writing </a:t>
            </a:r>
            <a:r>
              <a:rPr lang="en-US" dirty="0">
                <a:ea typeface="ＭＳ Ｐゴシック" pitchFamily="-84" charset="-128"/>
                <a:cs typeface="ＭＳ Ｐゴシック" pitchFamily="-84" charset="-128"/>
              </a:rPr>
              <a:t>(W2F-001 to W2F-020): reminiscences, atmosphere, character portrayal, other uses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bwMode="auto">
          <a:xfrm>
            <a:off x="1204913" y="274638"/>
            <a:ext cx="7499350" cy="688975"/>
          </a:xfrm>
        </p:spPr>
        <p:txBody>
          <a:bodyPr anchor="t"/>
          <a:lstStyle/>
          <a:p>
            <a:pPr eaLnBrk="1" hangingPunct="1"/>
            <a:r>
              <a:rPr lang="en-US" sz="3200" dirty="0">
                <a:solidFill>
                  <a:schemeClr val="tx1"/>
                </a:solidFill>
                <a:effectLst/>
                <a:ea typeface="ＭＳ Ｐゴシック" pitchFamily="-84" charset="-128"/>
                <a:cs typeface="ＭＳ Ｐゴシック" pitchFamily="-84" charset="-128"/>
              </a:rPr>
              <a:t>A few examples from ICE corpora</a:t>
            </a:r>
          </a:p>
        </p:txBody>
      </p:sp>
      <p:sp>
        <p:nvSpPr>
          <p:cNvPr id="32771" name="Content Placeholder 2"/>
          <p:cNvSpPr>
            <a:spLocks noGrp="1"/>
          </p:cNvSpPr>
          <p:nvPr>
            <p:ph idx="1"/>
          </p:nvPr>
        </p:nvSpPr>
        <p:spPr>
          <a:xfrm>
            <a:off x="533401" y="963613"/>
            <a:ext cx="8401050" cy="5437187"/>
          </a:xfrm>
        </p:spPr>
        <p:txBody>
          <a:bodyPr>
            <a:noAutofit/>
          </a:bodyPr>
          <a:lstStyle/>
          <a:p>
            <a:pPr>
              <a:buNone/>
            </a:pPr>
            <a:r>
              <a:rPr lang="en-US" sz="1200" dirty="0">
                <a:ea typeface="ＭＳ Ｐゴシック" pitchFamily="-84" charset="-128"/>
                <a:cs typeface="ＭＳ Ｐゴシック" pitchFamily="-84" charset="-128"/>
              </a:rPr>
              <a:t>(1) </a:t>
            </a:r>
            <a:r>
              <a:rPr lang="en-US" sz="1200" dirty="0">
                <a:solidFill>
                  <a:srgbClr val="FF0000"/>
                </a:solidFill>
                <a:ea typeface="ＭＳ Ｐゴシック" pitchFamily="-84" charset="-128"/>
                <a:cs typeface="ＭＳ Ｐゴシック" pitchFamily="-84" charset="-128"/>
              </a:rPr>
              <a:t>&lt;ICE-HK:S1A-008#X213:1:Z&gt; </a:t>
            </a:r>
            <a:r>
              <a:rPr lang="en-US" sz="1200" dirty="0">
                <a:ea typeface="ＭＳ Ｐゴシック" pitchFamily="-84" charset="-128"/>
                <a:cs typeface="ＭＳ Ｐゴシック" pitchFamily="-84" charset="-128"/>
              </a:rPr>
              <a:t>So uh from young I am used to eating all the Malay food and Indian food and uh Chinese food uh so uh I </a:t>
            </a:r>
            <a:r>
              <a:rPr lang="en-US" sz="1200" dirty="0">
                <a:solidFill>
                  <a:srgbClr val="FF0000"/>
                </a:solidFill>
                <a:ea typeface="ＭＳ Ｐゴシック" pitchFamily="-84" charset="-128"/>
                <a:cs typeface="ＭＳ Ｐゴシック" pitchFamily="-84" charset="-128"/>
              </a:rPr>
              <a:t>I really like to eat uh </a:t>
            </a:r>
            <a:r>
              <a:rPr lang="en-US" sz="1200" dirty="0">
                <a:ea typeface="ＭＳ Ｐゴシック" pitchFamily="-84" charset="-128"/>
                <a:cs typeface="ＭＳ Ｐゴシック" pitchFamily="-84" charset="-128"/>
              </a:rPr>
              <a:t>&lt;.&gt; s &lt;/</a:t>
            </a:r>
            <a:r>
              <a:rPr lang="en-US" sz="1200" dirty="0">
                <a:solidFill>
                  <a:schemeClr val="tx1"/>
                </a:solidFill>
                <a:ea typeface="ＭＳ Ｐゴシック" pitchFamily="-84" charset="-128"/>
                <a:cs typeface="ＭＳ Ｐゴシック" pitchFamily="-84" charset="-128"/>
              </a:rPr>
              <a:t>.&gt;</a:t>
            </a:r>
            <a:r>
              <a:rPr lang="en-US" sz="1200" dirty="0">
                <a:solidFill>
                  <a:srgbClr val="FF0000"/>
                </a:solidFill>
                <a:ea typeface="ＭＳ Ｐゴシック" pitchFamily="-84" charset="-128"/>
                <a:cs typeface="ＭＳ Ｐゴシック" pitchFamily="-84" charset="-128"/>
              </a:rPr>
              <a:t> spicy hot curry </a:t>
            </a:r>
            <a:r>
              <a:rPr lang="en-US" sz="1200" dirty="0">
                <a:ea typeface="ＭＳ Ｐゴシック" pitchFamily="-84" charset="-128"/>
                <a:cs typeface="ＭＳ Ｐゴシック" pitchFamily="-84" charset="-128"/>
              </a:rPr>
              <a:t>uh so so &lt;.&gt; whenev &lt;/.&gt; whenever </a:t>
            </a:r>
            <a:r>
              <a:rPr lang="en-US" sz="1200" dirty="0">
                <a:solidFill>
                  <a:srgbClr val="FF0000"/>
                </a:solidFill>
                <a:ea typeface="ＭＳ Ｐゴシック" pitchFamily="-84" charset="-128"/>
                <a:cs typeface="ＭＳ Ｐゴシック" pitchFamily="-84" charset="-128"/>
              </a:rPr>
              <a:t>in Hong Kong I I find that sometimes the food here is not hot enough </a:t>
            </a:r>
            <a:r>
              <a:rPr lang="en-US" sz="1200" dirty="0">
                <a:ea typeface="ＭＳ Ｐゴシック" pitchFamily="-84" charset="-128"/>
                <a:cs typeface="ＭＳ Ｐゴシック" pitchFamily="-84" charset="-128"/>
              </a:rPr>
              <a:t>for me &lt;{5&gt; &lt;[5&gt; &lt;,&gt; &lt;/[5&gt; so I have to &lt;,&gt; I have to go to a a &lt;{6&gt; &lt;[6&gt; Malaysian restaurant or &lt;/[6&gt; Indian restaurant</a:t>
            </a:r>
          </a:p>
          <a:p>
            <a:pPr>
              <a:buNone/>
            </a:pPr>
            <a:r>
              <a:rPr lang="en-US" sz="1200" dirty="0">
                <a:ea typeface="ＭＳ Ｐゴシック" pitchFamily="-84" charset="-128"/>
                <a:cs typeface="ＭＳ Ｐゴシック" pitchFamily="-84" charset="-128"/>
              </a:rPr>
              <a:t>(2) </a:t>
            </a:r>
            <a:r>
              <a:rPr lang="en-US" sz="1200" dirty="0">
                <a:solidFill>
                  <a:srgbClr val="0000FF"/>
                </a:solidFill>
                <a:ea typeface="ＭＳ Ｐゴシック" pitchFamily="-84" charset="-128"/>
                <a:cs typeface="ＭＳ Ｐゴシック" pitchFamily="-84" charset="-128"/>
              </a:rPr>
              <a:t>&lt;ICE-NZ:S2A-053#77:1:J&gt; </a:t>
            </a:r>
            <a:r>
              <a:rPr lang="en-US" sz="1200" dirty="0">
                <a:ea typeface="ＭＳ Ｐゴシック" pitchFamily="-84" charset="-128"/>
                <a:cs typeface="ＭＳ Ｐゴシック" pitchFamily="-84" charset="-128"/>
              </a:rPr>
              <a:t>and when you're cooking in the microwave just </a:t>
            </a:r>
            <a:r>
              <a:rPr lang="en-US" sz="1200" dirty="0">
                <a:solidFill>
                  <a:srgbClr val="FF0000"/>
                </a:solidFill>
                <a:ea typeface="ＭＳ Ｐゴシック" pitchFamily="-84" charset="-128"/>
                <a:cs typeface="ＭＳ Ｐゴシック" pitchFamily="-84" charset="-128"/>
              </a:rPr>
              <a:t>be aware that flavours don't cook away</a:t>
            </a:r>
            <a:r>
              <a:rPr lang="en-US" sz="1200" dirty="0">
                <a:ea typeface="ＭＳ Ｐゴシック" pitchFamily="-84" charset="-128"/>
                <a:cs typeface="ＭＳ Ｐゴシック" pitchFamily="-84" charset="-128"/>
              </a:rPr>
              <a:t> to the same extent as they do in a standard oven so don't overdo spices um for microwave &lt;&amp;&gt;6:00&lt;/&amp;&gt; cooking or &lt;.&gt;th&lt;/.&gt; the flavours'll be too strong &lt;,,&gt; &lt;&amp;&gt;10&lt;/&amp;&gt;</a:t>
            </a:r>
          </a:p>
          <a:p>
            <a:pPr>
              <a:buNone/>
            </a:pPr>
            <a:r>
              <a:rPr lang="en-US" sz="1200" dirty="0">
                <a:ea typeface="ＭＳ Ｐゴシック" pitchFamily="-84" charset="-128"/>
                <a:cs typeface="ＭＳ Ｐゴシック" pitchFamily="-84" charset="-128"/>
              </a:rPr>
              <a:t>(3) </a:t>
            </a:r>
            <a:r>
              <a:rPr lang="en-US" sz="1200" dirty="0">
                <a:solidFill>
                  <a:srgbClr val="FF6600"/>
                </a:solidFill>
                <a:ea typeface="ＭＳ Ｐゴシック" pitchFamily="-84" charset="-128"/>
                <a:cs typeface="ＭＳ Ｐゴシック" pitchFamily="-84" charset="-128"/>
              </a:rPr>
              <a:t>&lt;ICE-IRL W2D-012$A&gt; </a:t>
            </a:r>
            <a:r>
              <a:rPr lang="en-US" sz="1200" dirty="0">
                <a:ea typeface="ＭＳ Ｐゴシック" pitchFamily="-84" charset="-128"/>
                <a:cs typeface="ＭＳ Ｐゴシック" pitchFamily="-84" charset="-128"/>
              </a:rPr>
              <a:t>&lt;h&gt; &lt;#&gt; The Big Apple &lt;/h&gt; &lt;p&gt; &lt;#&gt; &lt;bold&gt; There are few things to match the sweet flavour and crunch of home grown apples – whether they be eaters or cookers. &lt;#&gt; I like to use </a:t>
            </a:r>
            <a:r>
              <a:rPr lang="en-US" sz="1200" dirty="0">
                <a:solidFill>
                  <a:srgbClr val="FF0000"/>
                </a:solidFill>
                <a:ea typeface="ＭＳ Ｐゴシック" pitchFamily="-84" charset="-128"/>
                <a:cs typeface="ＭＳ Ｐゴシック" pitchFamily="-84" charset="-128"/>
              </a:rPr>
              <a:t>eaters</a:t>
            </a:r>
            <a:r>
              <a:rPr lang="en-US" sz="1200" dirty="0">
                <a:ea typeface="ＭＳ Ｐゴシック" pitchFamily="-84" charset="-128"/>
                <a:cs typeface="ＭＳ Ｐゴシック" pitchFamily="-84" charset="-128"/>
              </a:rPr>
              <a:t> in many desserts as they are less tart and more aromatic. &lt;#&gt; However, they can be difficult </a:t>
            </a:r>
            <a:r>
              <a:rPr lang="en-US" sz="1200" dirty="0">
                <a:solidFill>
                  <a:srgbClr val="FF0000"/>
                </a:solidFill>
                <a:ea typeface="ＭＳ Ｐゴシック" pitchFamily="-84" charset="-128"/>
                <a:cs typeface="ＭＳ Ｐゴシック" pitchFamily="-84" charset="-128"/>
              </a:rPr>
              <a:t>to puree down </a:t>
            </a:r>
            <a:r>
              <a:rPr lang="en-US" sz="1200" dirty="0">
                <a:ea typeface="ＭＳ Ｐゴシック" pitchFamily="-84" charset="-128"/>
                <a:cs typeface="ＭＳ Ｐゴシック" pitchFamily="-84" charset="-128"/>
              </a:rPr>
              <a:t>so a good </a:t>
            </a:r>
            <a:r>
              <a:rPr lang="en-US" sz="1200" dirty="0">
                <a:solidFill>
                  <a:srgbClr val="FF0000"/>
                </a:solidFill>
                <a:ea typeface="ＭＳ Ｐゴシック" pitchFamily="-84" charset="-128"/>
                <a:cs typeface="ＭＳ Ｐゴシック" pitchFamily="-84" charset="-128"/>
              </a:rPr>
              <a:t>whizz in the processor </a:t>
            </a:r>
            <a:r>
              <a:rPr lang="en-US" sz="1200" dirty="0">
                <a:ea typeface="ＭＳ Ｐゴシック" pitchFamily="-84" charset="-128"/>
                <a:cs typeface="ＭＳ Ｐゴシック" pitchFamily="-84" charset="-128"/>
              </a:rPr>
              <a:t>may be needed. &lt;#&gt; Apples combine so well with other savoury ingredients such as nuts, blackberries and elderberries for tarts, pies, puddings and crumbles or with plums, damsons, onions and tomatoes to create chutneys and relish which bring that </a:t>
            </a:r>
            <a:r>
              <a:rPr lang="en-US" sz="1200" dirty="0">
                <a:solidFill>
                  <a:srgbClr val="FF0000"/>
                </a:solidFill>
                <a:ea typeface="ＭＳ Ｐゴシック" pitchFamily="-84" charset="-128"/>
                <a:cs typeface="ＭＳ Ｐゴシック" pitchFamily="-84" charset="-128"/>
              </a:rPr>
              <a:t>wonderful aroma of autumn in the kitchen</a:t>
            </a:r>
            <a:r>
              <a:rPr lang="en-US" sz="1200" dirty="0">
                <a:ea typeface="ＭＳ Ｐゴシック" pitchFamily="-84" charset="-128"/>
                <a:cs typeface="ＭＳ Ｐゴシック" pitchFamily="-84" charset="-128"/>
              </a:rPr>
              <a:t>.</a:t>
            </a:r>
          </a:p>
          <a:p>
            <a:pPr>
              <a:buNone/>
            </a:pPr>
            <a:r>
              <a:rPr lang="en-US" sz="1200" dirty="0">
                <a:ea typeface="ＭＳ Ｐゴシック" pitchFamily="-84" charset="-128"/>
                <a:cs typeface="ＭＳ Ｐゴシック" pitchFamily="-84" charset="-128"/>
              </a:rPr>
              <a:t>(4) </a:t>
            </a:r>
            <a:r>
              <a:rPr lang="en-US" sz="1200" dirty="0">
                <a:solidFill>
                  <a:srgbClr val="660066"/>
                </a:solidFill>
                <a:ea typeface="ＭＳ Ｐゴシック" pitchFamily="-84" charset="-128"/>
                <a:cs typeface="ＭＳ Ｐゴシック" pitchFamily="-84" charset="-128"/>
              </a:rPr>
              <a:t>&lt;ICE-CAN:S1B-003#87:1:B&gt; </a:t>
            </a:r>
            <a:r>
              <a:rPr lang="en-US" sz="1200" dirty="0">
                <a:ea typeface="ＭＳ Ｐゴシック" pitchFamily="-84" charset="-128"/>
                <a:cs typeface="ＭＳ Ｐゴシック" pitchFamily="-84" charset="-128"/>
              </a:rPr>
              <a:t>In exchange what you'll do is you'll go out and get me the &lt;,&gt; the missing pieces that I put stars on here &lt;$A&gt; Right &lt;$B&gt; Uh &lt;,&gt; so &lt;,,&gt; </a:t>
            </a:r>
            <a:r>
              <a:rPr lang="en-US" sz="1200" dirty="0">
                <a:solidFill>
                  <a:srgbClr val="FF0000"/>
                </a:solidFill>
                <a:ea typeface="ＭＳ Ｐゴシック" pitchFamily="-84" charset="-128"/>
                <a:cs typeface="ＭＳ Ｐゴシック" pitchFamily="-84" charset="-128"/>
              </a:rPr>
              <a:t>what else is cooking </a:t>
            </a:r>
            <a:r>
              <a:rPr lang="en-US" sz="1200" dirty="0">
                <a:ea typeface="ＭＳ Ｐゴシック" pitchFamily="-84" charset="-128"/>
                <a:cs typeface="ＭＳ Ｐゴシック" pitchFamily="-84" charset="-128"/>
              </a:rPr>
              <a:t>&lt;ICE-CAN:S1B-003#90:1:B&gt; You're taking a break from &lt;@&gt; GD A &lt;/@&gt; to finish &lt;ICE-CAN:S1B-003#91:1:B&gt; &lt;{&gt; &lt;[&gt; They're going to give you the permission or &lt;/[&gt; &lt;$A&gt; &lt;ICE-CAN:S1B-003#92:1:A&gt; &lt;[&gt; Uhm ya</a:t>
            </a:r>
          </a:p>
          <a:p>
            <a:pPr>
              <a:buNone/>
            </a:pPr>
            <a:r>
              <a:rPr lang="en-US" sz="1200" dirty="0">
                <a:ea typeface="ＭＳ Ｐゴシック" pitchFamily="-84" charset="-128"/>
                <a:cs typeface="ＭＳ Ｐゴシック" pitchFamily="-84" charset="-128"/>
              </a:rPr>
              <a:t>(5) </a:t>
            </a:r>
            <a:r>
              <a:rPr lang="en-US" sz="1200" dirty="0">
                <a:solidFill>
                  <a:srgbClr val="008000"/>
                </a:solidFill>
                <a:ea typeface="ＭＳ Ｐゴシック" pitchFamily="-84" charset="-128"/>
                <a:cs typeface="ＭＳ Ｐゴシック" pitchFamily="-84" charset="-128"/>
              </a:rPr>
              <a:t>&lt;ICE-JA W2F-006&gt; </a:t>
            </a:r>
            <a:r>
              <a:rPr lang="en-US" sz="1200" dirty="0">
                <a:ea typeface="ＭＳ Ｐゴシック" pitchFamily="-84" charset="-128"/>
                <a:cs typeface="ＭＳ Ｐゴシック" pitchFamily="-84" charset="-128"/>
              </a:rPr>
              <a:t>&lt;p&gt; &lt;#&gt; &lt;h&gt; &lt;bold&gt; Putus &lt;/bold&gt; &lt;/h&gt; &lt;/p&gt;&lt;#&gt; Jamaicans are very warm-hearted people. &lt;#&gt; Would </a:t>
            </a:r>
            <a:r>
              <a:rPr lang="en-US" sz="1200" dirty="0">
                <a:solidFill>
                  <a:srgbClr val="FF0000"/>
                </a:solidFill>
                <a:ea typeface="ＭＳ Ｐゴシック" pitchFamily="-84" charset="-128"/>
                <a:cs typeface="ＭＳ Ｐゴシック" pitchFamily="-84" charset="-128"/>
              </a:rPr>
              <a:t>share our last dumpling </a:t>
            </a:r>
            <a:r>
              <a:rPr lang="en-US" sz="1200" dirty="0">
                <a:ea typeface="ＭＳ Ｐゴシック" pitchFamily="-84" charset="-128"/>
                <a:cs typeface="ＭＳ Ｐゴシック" pitchFamily="-84" charset="-128"/>
              </a:rPr>
              <a:t>with another person or even give it all to them if we felt the person needed it more (qualification – most Jamaicans). &lt;#&gt; But we are not too up on the little European polite niceties and have a disturbing (to some) penchant for talking the brutal truth in an equally brutal tone of voice.</a:t>
            </a:r>
          </a:p>
          <a:p>
            <a:pPr>
              <a:buNone/>
            </a:pPr>
            <a:endParaRPr lang="en-US" sz="1200" dirty="0">
              <a:ea typeface="ＭＳ Ｐゴシック" pitchFamily="-84" charset="-128"/>
              <a:cs typeface="ＭＳ Ｐゴシック" pitchFamily="-84" charset="-128"/>
            </a:endParaRPr>
          </a:p>
          <a:p>
            <a:pPr>
              <a:buNone/>
            </a:pPr>
            <a:r>
              <a:rPr lang="en-US" sz="1200" dirty="0">
                <a:ea typeface="ＭＳ Ｐゴシック" pitchFamily="-84" charset="-128"/>
                <a:cs typeface="ＭＳ Ｐゴシック" pitchFamily="-84" charset="-128"/>
              </a:rPr>
              <a:t> </a:t>
            </a:r>
          </a:p>
          <a:p>
            <a:pPr>
              <a:buNone/>
            </a:pPr>
            <a:endParaRPr lang="en-US" sz="1400" dirty="0">
              <a:ea typeface="ＭＳ Ｐゴシック" pitchFamily="-84" charset="-128"/>
              <a:cs typeface="ＭＳ Ｐゴシック" pitchFamily="-84" charset="-12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bwMode="auto">
          <a:xfrm>
            <a:off x="1204913" y="274638"/>
            <a:ext cx="7499350" cy="688975"/>
          </a:xfrm>
        </p:spPr>
        <p:txBody>
          <a:bodyPr anchor="t"/>
          <a:lstStyle/>
          <a:p>
            <a:pPr eaLnBrk="1" hangingPunct="1"/>
            <a:r>
              <a:rPr lang="en-US" sz="3200" dirty="0">
                <a:solidFill>
                  <a:schemeClr val="tx1"/>
                </a:solidFill>
                <a:effectLst/>
                <a:ea typeface="ＭＳ Ｐゴシック" pitchFamily="-84" charset="-128"/>
                <a:cs typeface="ＭＳ Ｐゴシック" pitchFamily="-84" charset="-128"/>
              </a:rPr>
              <a:t>ICE on food: the search is on</a:t>
            </a:r>
          </a:p>
        </p:txBody>
      </p:sp>
      <p:sp>
        <p:nvSpPr>
          <p:cNvPr id="32771" name="Content Placeholder 2"/>
          <p:cNvSpPr>
            <a:spLocks noGrp="1"/>
          </p:cNvSpPr>
          <p:nvPr>
            <p:ph idx="1"/>
          </p:nvPr>
        </p:nvSpPr>
        <p:spPr>
          <a:xfrm>
            <a:off x="533401" y="838200"/>
            <a:ext cx="8401050" cy="5324535"/>
          </a:xfrm>
        </p:spPr>
        <p:txBody>
          <a:bodyPr>
            <a:spAutoFit/>
          </a:bodyPr>
          <a:lstStyle/>
          <a:p>
            <a:pPr>
              <a:buNone/>
            </a:pPr>
            <a:r>
              <a:rPr lang="en-US" sz="2000" dirty="0">
                <a:solidFill>
                  <a:schemeClr val="tx1"/>
                </a:solidFill>
                <a:ea typeface="ＭＳ Ｐゴシック" pitchFamily="-84" charset="-128"/>
                <a:cs typeface="ＭＳ Ｐゴシック" pitchFamily="-84" charset="-128"/>
              </a:rPr>
              <a:t>Some principles arising from the ICE project:</a:t>
            </a:r>
          </a:p>
          <a:p>
            <a:pPr>
              <a:buAutoNum type="arabicParenBoth"/>
            </a:pPr>
            <a:r>
              <a:rPr lang="en-US" sz="2000" dirty="0">
                <a:solidFill>
                  <a:schemeClr val="tx1"/>
                </a:solidFill>
                <a:ea typeface="ＭＳ Ｐゴシック" pitchFamily="-84" charset="-128"/>
                <a:cs typeface="ＭＳ Ｐゴシック" pitchFamily="-84" charset="-128"/>
              </a:rPr>
              <a:t>ICE is a corpus of standard English (defined by speaker background, text type, and method), not a dialect corpus.</a:t>
            </a:r>
          </a:p>
          <a:p>
            <a:pPr>
              <a:buAutoNum type="arabicParenBoth"/>
            </a:pPr>
            <a:r>
              <a:rPr lang="en-US" sz="2000" dirty="0">
                <a:solidFill>
                  <a:schemeClr val="tx1"/>
                </a:solidFill>
                <a:ea typeface="ＭＳ Ｐゴシック" pitchFamily="-84" charset="-128"/>
                <a:cs typeface="ＭＳ Ｐゴシック" pitchFamily="-84" charset="-128"/>
              </a:rPr>
              <a:t>If ICE reflects global standard English, the default expectation is that ICE results should be the same everywhere: standard is standard, and standards eliminate variation.</a:t>
            </a:r>
          </a:p>
          <a:p>
            <a:pPr>
              <a:buAutoNum type="arabicParenBoth"/>
            </a:pPr>
            <a:r>
              <a:rPr lang="en-US" sz="2000" dirty="0">
                <a:solidFill>
                  <a:srgbClr val="000000"/>
                </a:solidFill>
                <a:ea typeface="ＭＳ Ｐゴシック" pitchFamily="-84" charset="-128"/>
                <a:cs typeface="ＭＳ Ｐゴシック" pitchFamily="-84" charset="-128"/>
              </a:rPr>
              <a:t> The </a:t>
            </a:r>
            <a:r>
              <a:rPr lang="en-US" sz="2000" dirty="0">
                <a:solidFill>
                  <a:srgbClr val="008000"/>
                </a:solidFill>
                <a:ea typeface="ＭＳ Ｐゴシック" pitchFamily="-84" charset="-128"/>
                <a:cs typeface="ＭＳ Ｐゴシック" pitchFamily="-84" charset="-128"/>
              </a:rPr>
              <a:t>testable hypothesis </a:t>
            </a:r>
            <a:r>
              <a:rPr lang="en-US" sz="2000" dirty="0">
                <a:solidFill>
                  <a:srgbClr val="000000"/>
                </a:solidFill>
                <a:ea typeface="ＭＳ Ｐゴシック" pitchFamily="-84" charset="-128"/>
                <a:cs typeface="ＭＳ Ｐゴシック" pitchFamily="-84" charset="-128"/>
              </a:rPr>
              <a:t>is that variation will exist across corpora, reflecting local differences and change in progress.</a:t>
            </a:r>
          </a:p>
          <a:p>
            <a:pPr>
              <a:buAutoNum type="arabicParenBoth"/>
            </a:pPr>
            <a:r>
              <a:rPr lang="en-US" sz="2000" dirty="0">
                <a:solidFill>
                  <a:srgbClr val="000000"/>
                </a:solidFill>
                <a:ea typeface="ＭＳ Ｐゴシック" pitchFamily="-84" charset="-128"/>
                <a:cs typeface="ＭＳ Ｐゴシック" pitchFamily="-84" charset="-128"/>
              </a:rPr>
              <a:t>Variation based on speaker variables is not a major feature of ICE corpus design, but can be anticipated for </a:t>
            </a:r>
            <a:r>
              <a:rPr lang="en-US" sz="2000" dirty="0">
                <a:solidFill>
                  <a:srgbClr val="008000"/>
                </a:solidFill>
                <a:ea typeface="ＭＳ Ｐゴシック" pitchFamily="-84" charset="-128"/>
                <a:cs typeface="ＭＳ Ｐゴシック" pitchFamily="-84" charset="-128"/>
              </a:rPr>
              <a:t>further study</a:t>
            </a:r>
            <a:r>
              <a:rPr lang="en-US" sz="2000" dirty="0">
                <a:ea typeface="ＭＳ Ｐゴシック" pitchFamily="-84" charset="-128"/>
                <a:cs typeface="ＭＳ Ｐゴシック" pitchFamily="-84" charset="-128"/>
              </a:rPr>
              <a:t>.</a:t>
            </a:r>
          </a:p>
          <a:p>
            <a:pPr>
              <a:buAutoNum type="arabicParenBoth"/>
            </a:pPr>
            <a:r>
              <a:rPr lang="en-US" sz="2000" dirty="0">
                <a:solidFill>
                  <a:srgbClr val="000000"/>
                </a:solidFill>
                <a:ea typeface="ＭＳ Ｐゴシック" pitchFamily="-84" charset="-128"/>
                <a:cs typeface="ＭＳ Ｐゴシック" pitchFamily="-84" charset="-128"/>
              </a:rPr>
              <a:t>Search in ICE-</a:t>
            </a:r>
            <a:r>
              <a:rPr lang="en-US" sz="2000" dirty="0">
                <a:solidFill>
                  <a:srgbClr val="FF0000"/>
                </a:solidFill>
                <a:ea typeface="ＭＳ Ｐゴシック" pitchFamily="-84" charset="-128"/>
                <a:cs typeface="ＭＳ Ｐゴシック" pitchFamily="-84" charset="-128"/>
              </a:rPr>
              <a:t>Hong Kong</a:t>
            </a:r>
            <a:r>
              <a:rPr lang="en-US" sz="2000" dirty="0">
                <a:solidFill>
                  <a:srgbClr val="000000"/>
                </a:solidFill>
                <a:ea typeface="ＭＳ Ｐゴシック" pitchFamily="-84" charset="-128"/>
                <a:cs typeface="ＭＳ Ｐゴシック" pitchFamily="-84" charset="-128"/>
              </a:rPr>
              <a:t>, ICE-</a:t>
            </a:r>
            <a:r>
              <a:rPr lang="en-US" sz="2000" dirty="0">
                <a:solidFill>
                  <a:srgbClr val="0000FF"/>
                </a:solidFill>
                <a:ea typeface="ＭＳ Ｐゴシック" pitchFamily="-84" charset="-128"/>
                <a:cs typeface="ＭＳ Ｐゴシック" pitchFamily="-84" charset="-128"/>
              </a:rPr>
              <a:t>New Zealand</a:t>
            </a:r>
            <a:r>
              <a:rPr lang="en-US" sz="2000" dirty="0">
                <a:solidFill>
                  <a:srgbClr val="000000"/>
                </a:solidFill>
                <a:ea typeface="ＭＳ Ｐゴシック" pitchFamily="-84" charset="-128"/>
                <a:cs typeface="ＭＳ Ｐゴシック" pitchFamily="-84" charset="-128"/>
              </a:rPr>
              <a:t>, ICE-</a:t>
            </a:r>
            <a:r>
              <a:rPr lang="en-US" sz="2000" dirty="0">
                <a:solidFill>
                  <a:srgbClr val="008000"/>
                </a:solidFill>
                <a:ea typeface="ＭＳ Ｐゴシック" pitchFamily="-84" charset="-128"/>
                <a:cs typeface="ＭＳ Ｐゴシック" pitchFamily="-84" charset="-128"/>
              </a:rPr>
              <a:t>Jamaica</a:t>
            </a:r>
            <a:r>
              <a:rPr lang="en-US" sz="2000" dirty="0">
                <a:solidFill>
                  <a:srgbClr val="000000"/>
                </a:solidFill>
                <a:ea typeface="ＭＳ Ｐゴシック" pitchFamily="-84" charset="-128"/>
                <a:cs typeface="ＭＳ Ｐゴシック" pitchFamily="-84" charset="-128"/>
              </a:rPr>
              <a:t>, ICE-</a:t>
            </a:r>
            <a:r>
              <a:rPr lang="en-US" sz="2000" dirty="0">
                <a:solidFill>
                  <a:srgbClr val="FF6600"/>
                </a:solidFill>
                <a:ea typeface="ＭＳ Ｐゴシック" pitchFamily="-84" charset="-128"/>
                <a:cs typeface="ＭＳ Ｐゴシック" pitchFamily="-84" charset="-128"/>
              </a:rPr>
              <a:t>Ireland</a:t>
            </a:r>
            <a:r>
              <a:rPr lang="en-US" sz="2000" dirty="0">
                <a:solidFill>
                  <a:srgbClr val="000000"/>
                </a:solidFill>
                <a:ea typeface="ＭＳ Ｐゴシック" pitchFamily="-84" charset="-128"/>
                <a:cs typeface="ＭＳ Ｐゴシック" pitchFamily="-84" charset="-128"/>
              </a:rPr>
              <a:t>, and ICE-</a:t>
            </a:r>
            <a:r>
              <a:rPr lang="en-US" sz="2000" dirty="0">
                <a:solidFill>
                  <a:srgbClr val="660066"/>
                </a:solidFill>
                <a:ea typeface="ＭＳ Ｐゴシック" pitchFamily="-84" charset="-128"/>
                <a:cs typeface="ＭＳ Ｐゴシック" pitchFamily="-84" charset="-128"/>
              </a:rPr>
              <a:t>Canada</a:t>
            </a:r>
            <a:r>
              <a:rPr lang="en-US" sz="2000" dirty="0">
                <a:solidFill>
                  <a:srgbClr val="000000"/>
                </a:solidFill>
                <a:ea typeface="ＭＳ Ｐゴシック" pitchFamily="-84" charset="-128"/>
                <a:cs typeface="ＭＳ Ｐゴシック" pitchFamily="-84" charset="-128"/>
              </a:rPr>
              <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726141" y="152400"/>
            <a:ext cx="7579659" cy="584776"/>
          </a:xfrm>
        </p:spPr>
        <p:txBody>
          <a:bodyPr wrap="square">
            <a:spAutoFit/>
          </a:bodyPr>
          <a:lstStyle/>
          <a:p>
            <a:r>
              <a:rPr lang="en-US" sz="3200" dirty="0"/>
              <a:t>Some points about nouns: take 'tea'</a:t>
            </a:r>
          </a:p>
        </p:txBody>
      </p:sp>
      <p:sp>
        <p:nvSpPr>
          <p:cNvPr id="7" name="TextBox 6"/>
          <p:cNvSpPr txBox="1"/>
          <p:nvPr/>
        </p:nvSpPr>
        <p:spPr>
          <a:xfrm>
            <a:off x="457200" y="1447800"/>
            <a:ext cx="8305799" cy="646331"/>
          </a:xfrm>
          <a:prstGeom prst="rect">
            <a:avLst/>
          </a:prstGeom>
          <a:noFill/>
        </p:spPr>
        <p:txBody>
          <a:bodyPr wrap="square" rtlCol="0">
            <a:spAutoFit/>
          </a:bodyPr>
          <a:lstStyle/>
          <a:p>
            <a:endParaRPr lang="en-US" dirty="0"/>
          </a:p>
          <a:p>
            <a:r>
              <a:rPr lang="en-US" dirty="0"/>
              <a:t>        </a:t>
            </a:r>
          </a:p>
          <a:p>
            <a:endParaRPr lang="en-US" dirty="0"/>
          </a:p>
        </p:txBody>
      </p:sp>
      <p:sp>
        <p:nvSpPr>
          <p:cNvPr id="9" name="Content Placeholder 8"/>
          <p:cNvSpPr>
            <a:spLocks noGrp="1"/>
          </p:cNvSpPr>
          <p:nvPr>
            <p:ph idx="1"/>
          </p:nvPr>
        </p:nvSpPr>
        <p:spPr>
          <a:xfrm>
            <a:off x="726141" y="838200"/>
            <a:ext cx="7691719" cy="5632312"/>
          </a:xfrm>
        </p:spPr>
        <p:txBody>
          <a:bodyPr wrap="square">
            <a:spAutoFit/>
          </a:bodyPr>
          <a:lstStyle/>
          <a:p>
            <a:pPr marL="0" indent="0" defTabSz="457200">
              <a:spcBef>
                <a:spcPts val="0"/>
              </a:spcBef>
              <a:spcAft>
                <a:spcPts val="600"/>
              </a:spcAft>
              <a:buSzTx/>
              <a:buNone/>
            </a:pPr>
            <a:r>
              <a:rPr lang="en-US" sz="1600" dirty="0">
                <a:solidFill>
                  <a:srgbClr val="000000"/>
                </a:solidFill>
              </a:rPr>
              <a:t>ICE-</a:t>
            </a:r>
            <a:r>
              <a:rPr lang="en-US" sz="1600" dirty="0">
                <a:solidFill>
                  <a:srgbClr val="0000FF"/>
                </a:solidFill>
              </a:rPr>
              <a:t>NZ</a:t>
            </a:r>
            <a:r>
              <a:rPr lang="en-US" sz="1600" dirty="0">
                <a:solidFill>
                  <a:srgbClr val="000000"/>
                </a:solidFill>
              </a:rPr>
              <a:t>: </a:t>
            </a:r>
            <a:r>
              <a:rPr lang="en-US" sz="1600" dirty="0">
                <a:solidFill>
                  <a:srgbClr val="FF0000"/>
                </a:solidFill>
              </a:rPr>
              <a:t>N = 91</a:t>
            </a:r>
            <a:r>
              <a:rPr lang="en-US" sz="1600" dirty="0">
                <a:solidFill>
                  <a:srgbClr val="000000"/>
                </a:solidFill>
              </a:rPr>
              <a:t>. Collocates with </a:t>
            </a:r>
            <a:r>
              <a:rPr lang="en-US" sz="1600" i="1" dirty="0">
                <a:solidFill>
                  <a:srgbClr val="000000"/>
                </a:solidFill>
              </a:rPr>
              <a:t>and</a:t>
            </a:r>
            <a:r>
              <a:rPr lang="en-US" sz="1600" dirty="0">
                <a:solidFill>
                  <a:srgbClr val="000000"/>
                </a:solidFill>
              </a:rPr>
              <a:t> (N=18), </a:t>
            </a:r>
            <a:r>
              <a:rPr lang="en-US" sz="1600" i="1" dirty="0">
                <a:solidFill>
                  <a:srgbClr val="000000"/>
                </a:solidFill>
              </a:rPr>
              <a:t>morning</a:t>
            </a:r>
            <a:r>
              <a:rPr lang="en-US" sz="1600" dirty="0">
                <a:solidFill>
                  <a:srgbClr val="000000"/>
                </a:solidFill>
              </a:rPr>
              <a:t> (N=15). Greater frequency of use to refer to a meal (also </a:t>
            </a:r>
            <a:r>
              <a:rPr lang="en-US" sz="1600" i="1" dirty="0">
                <a:solidFill>
                  <a:srgbClr val="000000"/>
                </a:solidFill>
              </a:rPr>
              <a:t>afternoon</a:t>
            </a:r>
            <a:r>
              <a:rPr lang="en-US" sz="1600" dirty="0">
                <a:solidFill>
                  <a:srgbClr val="000000"/>
                </a:solidFill>
              </a:rPr>
              <a:t> N=6). Nouns include </a:t>
            </a:r>
            <a:r>
              <a:rPr lang="en-US" sz="1600" dirty="0">
                <a:solidFill>
                  <a:srgbClr val="008000"/>
                </a:solidFill>
              </a:rPr>
              <a:t>'high country tea stations'</a:t>
            </a:r>
            <a:r>
              <a:rPr lang="en-US" sz="1600" dirty="0">
                <a:solidFill>
                  <a:srgbClr val="000000"/>
                </a:solidFill>
              </a:rPr>
              <a:t>, </a:t>
            </a:r>
            <a:r>
              <a:rPr lang="en-US" sz="1600" dirty="0">
                <a:solidFill>
                  <a:srgbClr val="008000"/>
                </a:solidFill>
              </a:rPr>
              <a:t>'kitchen tea evening'</a:t>
            </a:r>
            <a:r>
              <a:rPr lang="en-US" sz="1600" dirty="0">
                <a:solidFill>
                  <a:srgbClr val="000000"/>
                </a:solidFill>
              </a:rPr>
              <a:t>, </a:t>
            </a:r>
            <a:r>
              <a:rPr lang="en-US" sz="1600" dirty="0">
                <a:solidFill>
                  <a:srgbClr val="008000"/>
                </a:solidFill>
              </a:rPr>
              <a:t>'tea shop'</a:t>
            </a:r>
            <a:r>
              <a:rPr lang="en-US" sz="1600" dirty="0">
                <a:solidFill>
                  <a:srgbClr val="000000"/>
                </a:solidFill>
              </a:rPr>
              <a:t>. </a:t>
            </a:r>
          </a:p>
          <a:p>
            <a:pPr marL="0" indent="0" defTabSz="457200">
              <a:spcBef>
                <a:spcPts val="0"/>
              </a:spcBef>
              <a:spcAft>
                <a:spcPts val="600"/>
              </a:spcAft>
              <a:buSzTx/>
              <a:buNone/>
            </a:pPr>
            <a:endParaRPr lang="en-US" sz="1600" dirty="0">
              <a:solidFill>
                <a:srgbClr val="000000"/>
              </a:solidFill>
            </a:endParaRPr>
          </a:p>
          <a:p>
            <a:pPr marL="0" lvl="0" indent="0" defTabSz="457200">
              <a:spcBef>
                <a:spcPts val="0"/>
              </a:spcBef>
              <a:spcAft>
                <a:spcPts val="600"/>
              </a:spcAft>
              <a:buSzTx/>
              <a:buNone/>
            </a:pPr>
            <a:r>
              <a:rPr lang="en-US" sz="1600" dirty="0">
                <a:solidFill>
                  <a:prstClr val="black"/>
                </a:solidFill>
              </a:rPr>
              <a:t>ICE-</a:t>
            </a:r>
            <a:r>
              <a:rPr lang="en-US" sz="1600" dirty="0">
                <a:solidFill>
                  <a:srgbClr val="FF6600"/>
                </a:solidFill>
              </a:rPr>
              <a:t>IRL</a:t>
            </a:r>
            <a:r>
              <a:rPr lang="en-US" sz="1600" dirty="0">
                <a:solidFill>
                  <a:prstClr val="black"/>
                </a:solidFill>
              </a:rPr>
              <a:t>: </a:t>
            </a:r>
            <a:r>
              <a:rPr lang="en-US" sz="1600" dirty="0">
                <a:solidFill>
                  <a:srgbClr val="FF0000"/>
                </a:solidFill>
              </a:rPr>
              <a:t>N = 79</a:t>
            </a:r>
            <a:r>
              <a:rPr lang="en-US" sz="1600" dirty="0">
                <a:solidFill>
                  <a:prstClr val="black"/>
                </a:solidFill>
              </a:rPr>
              <a:t>. Collocates with </a:t>
            </a:r>
            <a:r>
              <a:rPr lang="en-US" sz="1600" i="1" dirty="0">
                <a:solidFill>
                  <a:prstClr val="black"/>
                </a:solidFill>
              </a:rPr>
              <a:t>of</a:t>
            </a:r>
            <a:r>
              <a:rPr lang="en-US" sz="1600" dirty="0">
                <a:solidFill>
                  <a:prstClr val="black"/>
                </a:solidFill>
              </a:rPr>
              <a:t> (N=23), </a:t>
            </a:r>
            <a:r>
              <a:rPr lang="en-US" sz="1600" i="1" dirty="0">
                <a:solidFill>
                  <a:prstClr val="black"/>
                </a:solidFill>
              </a:rPr>
              <a:t>and</a:t>
            </a:r>
            <a:r>
              <a:rPr lang="en-US" sz="1600" dirty="0">
                <a:solidFill>
                  <a:prstClr val="black"/>
                </a:solidFill>
              </a:rPr>
              <a:t> (N=14). Usually a beverage or substance for making beverage (</a:t>
            </a:r>
            <a:r>
              <a:rPr lang="en-US" sz="1600" i="1" dirty="0">
                <a:solidFill>
                  <a:prstClr val="black"/>
                </a:solidFill>
              </a:rPr>
              <a:t>tea leaves</a:t>
            </a:r>
            <a:r>
              <a:rPr lang="en-US" sz="1600" dirty="0">
                <a:solidFill>
                  <a:prstClr val="black"/>
                </a:solidFill>
              </a:rPr>
              <a:t>). Also a meal: </a:t>
            </a:r>
            <a:r>
              <a:rPr lang="en-US" sz="1600" dirty="0">
                <a:solidFill>
                  <a:srgbClr val="008000"/>
                </a:solidFill>
              </a:rPr>
              <a:t>'apple tart for tea and jelly and icecream for afters'</a:t>
            </a:r>
            <a:r>
              <a:rPr lang="en-US" sz="1600" dirty="0">
                <a:solidFill>
                  <a:prstClr val="black"/>
                </a:solidFill>
              </a:rPr>
              <a:t>. One proper noun: </a:t>
            </a:r>
            <a:r>
              <a:rPr lang="en-US" sz="1600" dirty="0">
                <a:solidFill>
                  <a:srgbClr val="008000"/>
                </a:solidFill>
              </a:rPr>
              <a:t>Tea Service </a:t>
            </a:r>
            <a:r>
              <a:rPr lang="en-US" sz="1600" dirty="0">
                <a:solidFill>
                  <a:prstClr val="black"/>
                </a:solidFill>
              </a:rPr>
              <a:t>(name of a racehorse).</a:t>
            </a:r>
          </a:p>
          <a:p>
            <a:pPr marL="0" lvl="0" indent="0" defTabSz="457200">
              <a:spcBef>
                <a:spcPts val="0"/>
              </a:spcBef>
              <a:spcAft>
                <a:spcPts val="600"/>
              </a:spcAft>
              <a:buSzTx/>
              <a:buNone/>
            </a:pPr>
            <a:endParaRPr lang="en-US" sz="1600" dirty="0">
              <a:solidFill>
                <a:prstClr val="black"/>
              </a:solidFill>
            </a:endParaRPr>
          </a:p>
          <a:p>
            <a:pPr marL="0" indent="0" defTabSz="457200">
              <a:spcBef>
                <a:spcPts val="0"/>
              </a:spcBef>
              <a:spcAft>
                <a:spcPts val="600"/>
              </a:spcAft>
              <a:buSzTx/>
              <a:buNone/>
            </a:pPr>
            <a:r>
              <a:rPr lang="en-US" sz="1600" dirty="0">
                <a:solidFill>
                  <a:prstClr val="black"/>
                </a:solidFill>
              </a:rPr>
              <a:t>ICE-</a:t>
            </a:r>
            <a:r>
              <a:rPr lang="en-US" sz="1600" dirty="0">
                <a:solidFill>
                  <a:srgbClr val="FF0000"/>
                </a:solidFill>
              </a:rPr>
              <a:t>HK</a:t>
            </a:r>
            <a:r>
              <a:rPr lang="en-US" sz="1600" dirty="0">
                <a:solidFill>
                  <a:prstClr val="black"/>
                </a:solidFill>
              </a:rPr>
              <a:t>: </a:t>
            </a:r>
            <a:r>
              <a:rPr lang="en-US" sz="1600" dirty="0">
                <a:solidFill>
                  <a:srgbClr val="FF0000"/>
                </a:solidFill>
              </a:rPr>
              <a:t>N = 53</a:t>
            </a:r>
            <a:r>
              <a:rPr lang="en-US" sz="1600" dirty="0">
                <a:solidFill>
                  <a:prstClr val="black"/>
                </a:solidFill>
              </a:rPr>
              <a:t>. Collocates with </a:t>
            </a:r>
            <a:r>
              <a:rPr lang="en-US" sz="1600" i="1" dirty="0">
                <a:solidFill>
                  <a:prstClr val="black"/>
                </a:solidFill>
              </a:rPr>
              <a:t>and</a:t>
            </a:r>
            <a:r>
              <a:rPr lang="en-US" sz="1600" dirty="0">
                <a:solidFill>
                  <a:prstClr val="black"/>
                </a:solidFill>
              </a:rPr>
              <a:t> (N=10), </a:t>
            </a:r>
            <a:r>
              <a:rPr lang="en-US" sz="1600" i="1" dirty="0">
                <a:solidFill>
                  <a:prstClr val="black"/>
                </a:solidFill>
              </a:rPr>
              <a:t>with</a:t>
            </a:r>
            <a:r>
              <a:rPr lang="en-US" sz="1600" dirty="0">
                <a:solidFill>
                  <a:prstClr val="black"/>
                </a:solidFill>
              </a:rPr>
              <a:t> (N=8), </a:t>
            </a:r>
            <a:r>
              <a:rPr lang="en-US" sz="1600" i="1" dirty="0">
                <a:solidFill>
                  <a:prstClr val="black"/>
                </a:solidFill>
              </a:rPr>
              <a:t>house</a:t>
            </a:r>
            <a:r>
              <a:rPr lang="en-US" sz="1600" dirty="0">
                <a:solidFill>
                  <a:prstClr val="black"/>
                </a:solidFill>
              </a:rPr>
              <a:t> (N=8). Meal: </a:t>
            </a:r>
            <a:r>
              <a:rPr lang="en-US" sz="1600" dirty="0">
                <a:solidFill>
                  <a:srgbClr val="008000"/>
                </a:solidFill>
              </a:rPr>
              <a:t>'breakfast, afternoon tea, evening cocktail'</a:t>
            </a:r>
            <a:r>
              <a:rPr lang="en-US" sz="1600" dirty="0">
                <a:solidFill>
                  <a:prstClr val="black"/>
                </a:solidFill>
              </a:rPr>
              <a:t>. </a:t>
            </a:r>
            <a:r>
              <a:rPr lang="en-US" sz="1600" dirty="0">
                <a:solidFill>
                  <a:srgbClr val="008000"/>
                </a:solidFill>
              </a:rPr>
              <a:t>Lin Heung Tea House </a:t>
            </a:r>
            <a:r>
              <a:rPr lang="en-US" sz="1600" dirty="0">
                <a:solidFill>
                  <a:prstClr val="black"/>
                </a:solidFill>
              </a:rPr>
              <a:t>(N=8); 3 other </a:t>
            </a:r>
            <a:r>
              <a:rPr lang="en-US" sz="1600" dirty="0">
                <a:solidFill>
                  <a:srgbClr val="008000"/>
                </a:solidFill>
              </a:rPr>
              <a:t>tea houses</a:t>
            </a:r>
            <a:r>
              <a:rPr lang="en-US" sz="1600" dirty="0">
                <a:solidFill>
                  <a:schemeClr val="tx1"/>
                </a:solidFill>
              </a:rPr>
              <a:t>. Proper noun: </a:t>
            </a:r>
            <a:r>
              <a:rPr lang="en-US" sz="1600" dirty="0">
                <a:solidFill>
                  <a:srgbClr val="008000"/>
                </a:solidFill>
              </a:rPr>
              <a:t>Boston Tea Party.</a:t>
            </a:r>
          </a:p>
          <a:p>
            <a:pPr marL="0" indent="0" defTabSz="457200">
              <a:spcBef>
                <a:spcPts val="0"/>
              </a:spcBef>
              <a:spcAft>
                <a:spcPts val="600"/>
              </a:spcAft>
              <a:buSzTx/>
              <a:buNone/>
            </a:pPr>
            <a:endParaRPr lang="en-US" sz="1600" dirty="0">
              <a:solidFill>
                <a:srgbClr val="008000"/>
              </a:solidFill>
            </a:endParaRPr>
          </a:p>
          <a:p>
            <a:pPr marL="0" indent="0" defTabSz="457200">
              <a:spcBef>
                <a:spcPts val="0"/>
              </a:spcBef>
              <a:spcAft>
                <a:spcPts val="600"/>
              </a:spcAft>
              <a:buSzTx/>
              <a:buNone/>
            </a:pPr>
            <a:r>
              <a:rPr lang="en-US" sz="1600" dirty="0">
                <a:solidFill>
                  <a:prstClr val="black"/>
                </a:solidFill>
              </a:rPr>
              <a:t>ICE-</a:t>
            </a:r>
            <a:r>
              <a:rPr lang="en-US" sz="1600" dirty="0">
                <a:solidFill>
                  <a:srgbClr val="008000"/>
                </a:solidFill>
              </a:rPr>
              <a:t>JA</a:t>
            </a:r>
            <a:r>
              <a:rPr lang="en-US" sz="1600" dirty="0">
                <a:solidFill>
                  <a:prstClr val="black"/>
                </a:solidFill>
              </a:rPr>
              <a:t>: </a:t>
            </a:r>
            <a:r>
              <a:rPr lang="en-US" sz="1600" dirty="0">
                <a:solidFill>
                  <a:srgbClr val="FF0000"/>
                </a:solidFill>
              </a:rPr>
              <a:t>N = 44</a:t>
            </a:r>
            <a:r>
              <a:rPr lang="en-US" sz="1600" dirty="0">
                <a:solidFill>
                  <a:prstClr val="black"/>
                </a:solidFill>
              </a:rPr>
              <a:t>. Collocates with </a:t>
            </a:r>
            <a:r>
              <a:rPr lang="en-US" sz="1600" i="1" dirty="0">
                <a:solidFill>
                  <a:prstClr val="black"/>
                </a:solidFill>
              </a:rPr>
              <a:t>the</a:t>
            </a:r>
            <a:r>
              <a:rPr lang="en-US" sz="1600" dirty="0">
                <a:solidFill>
                  <a:prstClr val="black"/>
                </a:solidFill>
              </a:rPr>
              <a:t> (N=10), </a:t>
            </a:r>
            <a:r>
              <a:rPr lang="en-US" sz="1600" i="1" dirty="0">
                <a:solidFill>
                  <a:prstClr val="black"/>
                </a:solidFill>
              </a:rPr>
              <a:t>and</a:t>
            </a:r>
            <a:r>
              <a:rPr lang="en-US" sz="1600" dirty="0">
                <a:solidFill>
                  <a:prstClr val="black"/>
                </a:solidFill>
              </a:rPr>
              <a:t> (N=8). Beverage use extended: </a:t>
            </a:r>
            <a:r>
              <a:rPr lang="en-US" sz="1600" dirty="0">
                <a:solidFill>
                  <a:srgbClr val="008000"/>
                </a:solidFill>
              </a:rPr>
              <a:t>'The leaves are used as a tea for colds, as a laxative, blood cleanser, for toothache, mouth infections; its bitter taste notwithstanding'</a:t>
            </a:r>
            <a:r>
              <a:rPr lang="en-US" sz="1600" dirty="0">
                <a:solidFill>
                  <a:prstClr val="black"/>
                </a:solidFill>
              </a:rPr>
              <a:t>; </a:t>
            </a:r>
            <a:r>
              <a:rPr lang="en-US" sz="1600" dirty="0">
                <a:solidFill>
                  <a:srgbClr val="008000"/>
                </a:solidFill>
              </a:rPr>
              <a:t>'use fresh cool mint tea as an astringent to clean pores'</a:t>
            </a:r>
            <a:r>
              <a:rPr lang="en-US" sz="1600" dirty="0">
                <a:solidFill>
                  <a:prstClr val="black"/>
                </a:solidFill>
              </a:rPr>
              <a:t>. Includes meal. Activity: '</a:t>
            </a:r>
            <a:r>
              <a:rPr lang="en-US" sz="1600" dirty="0">
                <a:solidFill>
                  <a:srgbClr val="008000"/>
                </a:solidFill>
              </a:rPr>
              <a:t>tea meetings </a:t>
            </a:r>
            <a:r>
              <a:rPr lang="en-US" sz="1600" dirty="0">
                <a:solidFill>
                  <a:prstClr val="black"/>
                </a:solidFill>
              </a:rPr>
              <a:t>and social dance'.</a:t>
            </a:r>
          </a:p>
          <a:p>
            <a:pPr marL="0" indent="0" defTabSz="457200">
              <a:spcBef>
                <a:spcPts val="0"/>
              </a:spcBef>
              <a:spcAft>
                <a:spcPts val="600"/>
              </a:spcAft>
              <a:buSzTx/>
              <a:buNone/>
            </a:pPr>
            <a:endParaRPr lang="en-US" sz="1600" dirty="0">
              <a:solidFill>
                <a:prstClr val="black"/>
              </a:solidFill>
            </a:endParaRPr>
          </a:p>
          <a:p>
            <a:pPr marL="0" lvl="0" indent="0" defTabSz="457200">
              <a:spcBef>
                <a:spcPts val="0"/>
              </a:spcBef>
              <a:spcAft>
                <a:spcPts val="600"/>
              </a:spcAft>
              <a:buSzTx/>
              <a:buNone/>
            </a:pPr>
            <a:r>
              <a:rPr lang="en-US" sz="1600" dirty="0">
                <a:solidFill>
                  <a:prstClr val="black"/>
                </a:solidFill>
              </a:rPr>
              <a:t>ICE-</a:t>
            </a:r>
            <a:r>
              <a:rPr lang="en-US" sz="1600" dirty="0">
                <a:solidFill>
                  <a:srgbClr val="660066"/>
                </a:solidFill>
              </a:rPr>
              <a:t>CN</a:t>
            </a:r>
            <a:r>
              <a:rPr lang="en-US" sz="1600" dirty="0">
                <a:solidFill>
                  <a:prstClr val="black"/>
                </a:solidFill>
              </a:rPr>
              <a:t>: </a:t>
            </a:r>
            <a:r>
              <a:rPr lang="en-US" sz="1600" dirty="0">
                <a:solidFill>
                  <a:srgbClr val="FF0000"/>
                </a:solidFill>
              </a:rPr>
              <a:t>N = 24</a:t>
            </a:r>
            <a:r>
              <a:rPr lang="en-US" sz="1600" dirty="0">
                <a:solidFill>
                  <a:prstClr val="black"/>
                </a:solidFill>
              </a:rPr>
              <a:t>. Collocates with </a:t>
            </a:r>
            <a:r>
              <a:rPr lang="en-US" sz="1600" i="1" dirty="0">
                <a:solidFill>
                  <a:prstClr val="black"/>
                </a:solidFill>
              </a:rPr>
              <a:t>the</a:t>
            </a:r>
            <a:r>
              <a:rPr lang="en-US" sz="1600" dirty="0">
                <a:solidFill>
                  <a:prstClr val="black"/>
                </a:solidFill>
              </a:rPr>
              <a:t> (N=5), </a:t>
            </a:r>
            <a:r>
              <a:rPr lang="en-US" sz="1600" i="1" dirty="0">
                <a:solidFill>
                  <a:prstClr val="black"/>
                </a:solidFill>
              </a:rPr>
              <a:t>and</a:t>
            </a:r>
            <a:r>
              <a:rPr lang="en-US" sz="1600" dirty="0">
                <a:solidFill>
                  <a:prstClr val="black"/>
                </a:solidFill>
              </a:rPr>
              <a:t> (N=5). Usually a beverage, incl. </a:t>
            </a:r>
            <a:r>
              <a:rPr lang="en-US" sz="1600" dirty="0">
                <a:solidFill>
                  <a:srgbClr val="008000"/>
                </a:solidFill>
              </a:rPr>
              <a:t>rose hip tea</a:t>
            </a:r>
            <a:r>
              <a:rPr lang="en-US" sz="1600" dirty="0">
                <a:solidFill>
                  <a:prstClr val="black"/>
                </a:solidFill>
              </a:rPr>
              <a:t>, </a:t>
            </a:r>
            <a:r>
              <a:rPr lang="en-US" sz="1600" dirty="0">
                <a:solidFill>
                  <a:srgbClr val="008000"/>
                </a:solidFill>
              </a:rPr>
              <a:t>herb tea</a:t>
            </a:r>
            <a:r>
              <a:rPr lang="en-US" sz="1600" dirty="0">
                <a:solidFill>
                  <a:prstClr val="black"/>
                </a:solidFill>
              </a:rPr>
              <a:t>.</a:t>
            </a:r>
            <a:r>
              <a:rPr lang="en-US" sz="1600" i="1" dirty="0">
                <a:solidFill>
                  <a:prstClr val="black"/>
                </a:solidFill>
              </a:rPr>
              <a:t> </a:t>
            </a:r>
            <a:r>
              <a:rPr lang="en-US" sz="1600" i="1" dirty="0">
                <a:solidFill>
                  <a:srgbClr val="008000"/>
                </a:solidFill>
              </a:rPr>
              <a:t>Labrador tea </a:t>
            </a:r>
            <a:r>
              <a:rPr lang="en-US" sz="1600" dirty="0">
                <a:solidFill>
                  <a:prstClr val="black"/>
                </a:solidFill>
              </a:rPr>
              <a:t>(N=3) refers to a local plant which can be used to make tea. Meal: </a:t>
            </a:r>
            <a:r>
              <a:rPr lang="en-US" sz="1600" dirty="0">
                <a:solidFill>
                  <a:srgbClr val="008000"/>
                </a:solidFill>
              </a:rPr>
              <a:t>'going over to one another's houses for tea and dinner'</a:t>
            </a:r>
            <a:r>
              <a:rPr lang="en-US" sz="1600" dirty="0">
                <a:solidFill>
                  <a:prstClr val="black"/>
                </a:solidFill>
              </a:rPr>
              <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726141" y="152400"/>
            <a:ext cx="7579659" cy="584776"/>
          </a:xfrm>
        </p:spPr>
        <p:txBody>
          <a:bodyPr wrap="square">
            <a:spAutoFit/>
          </a:bodyPr>
          <a:lstStyle/>
          <a:p>
            <a:r>
              <a:rPr lang="en-US" sz="3200" dirty="0"/>
              <a:t>Conclusion: the view of </a:t>
            </a:r>
            <a:r>
              <a:rPr lang="en-US" sz="3200" i="1" dirty="0"/>
              <a:t>tea</a:t>
            </a:r>
            <a:r>
              <a:rPr lang="en-US" sz="3200" dirty="0"/>
              <a:t> from ICE</a:t>
            </a:r>
          </a:p>
        </p:txBody>
      </p:sp>
      <p:sp>
        <p:nvSpPr>
          <p:cNvPr id="7" name="TextBox 6"/>
          <p:cNvSpPr txBox="1"/>
          <p:nvPr/>
        </p:nvSpPr>
        <p:spPr>
          <a:xfrm>
            <a:off x="457200" y="1447800"/>
            <a:ext cx="8305799" cy="646331"/>
          </a:xfrm>
          <a:prstGeom prst="rect">
            <a:avLst/>
          </a:prstGeom>
          <a:noFill/>
        </p:spPr>
        <p:txBody>
          <a:bodyPr wrap="square" rtlCol="0">
            <a:spAutoFit/>
          </a:bodyPr>
          <a:lstStyle/>
          <a:p>
            <a:endParaRPr lang="en-US" dirty="0"/>
          </a:p>
          <a:p>
            <a:r>
              <a:rPr lang="en-US" dirty="0"/>
              <a:t>        </a:t>
            </a:r>
          </a:p>
          <a:p>
            <a:endParaRPr lang="en-US" dirty="0"/>
          </a:p>
        </p:txBody>
      </p:sp>
      <p:sp>
        <p:nvSpPr>
          <p:cNvPr id="9" name="Content Placeholder 8"/>
          <p:cNvSpPr>
            <a:spLocks noGrp="1"/>
          </p:cNvSpPr>
          <p:nvPr>
            <p:ph idx="1"/>
          </p:nvPr>
        </p:nvSpPr>
        <p:spPr>
          <a:xfrm>
            <a:off x="179512" y="762000"/>
            <a:ext cx="5611687" cy="5940088"/>
          </a:xfrm>
        </p:spPr>
        <p:txBody>
          <a:bodyPr wrap="square">
            <a:spAutoFit/>
          </a:bodyPr>
          <a:lstStyle/>
          <a:p>
            <a:pPr marL="0" lvl="0" indent="0" defTabSz="457200">
              <a:spcBef>
                <a:spcPts val="0"/>
              </a:spcBef>
              <a:buSzTx/>
              <a:buNone/>
            </a:pPr>
            <a:r>
              <a:rPr lang="en-US" sz="2000" dirty="0">
                <a:solidFill>
                  <a:srgbClr val="000000"/>
                </a:solidFill>
              </a:rPr>
              <a:t>The sense of 'beverage' made from steeping leaves of the </a:t>
            </a:r>
            <a:r>
              <a:rPr lang="en-US" sz="2000" i="1" dirty="0">
                <a:solidFill>
                  <a:srgbClr val="000000"/>
                </a:solidFill>
              </a:rPr>
              <a:t>Camellia Sinensis </a:t>
            </a:r>
            <a:r>
              <a:rPr lang="en-US" sz="2000" dirty="0">
                <a:solidFill>
                  <a:srgbClr val="000000"/>
                </a:solidFill>
              </a:rPr>
              <a:t>plant is common to all. Though extensions to other plants are possible for all, </a:t>
            </a:r>
            <a:r>
              <a:rPr lang="en-US" sz="2000" dirty="0">
                <a:solidFill>
                  <a:srgbClr val="660066"/>
                </a:solidFill>
              </a:rPr>
              <a:t>ICE-CA </a:t>
            </a:r>
            <a:r>
              <a:rPr lang="en-US" sz="2000" dirty="0">
                <a:solidFill>
                  <a:srgbClr val="000000"/>
                </a:solidFill>
              </a:rPr>
              <a:t>shows </a:t>
            </a:r>
            <a:r>
              <a:rPr lang="en-US" sz="2000" dirty="0">
                <a:solidFill>
                  <a:srgbClr val="008000"/>
                </a:solidFill>
              </a:rPr>
              <a:t>extension </a:t>
            </a:r>
            <a:r>
              <a:rPr lang="en-US" sz="2000" dirty="0">
                <a:solidFill>
                  <a:srgbClr val="000000"/>
                </a:solidFill>
              </a:rPr>
              <a:t>which includes a </a:t>
            </a:r>
            <a:r>
              <a:rPr lang="en-US" sz="2000" dirty="0">
                <a:solidFill>
                  <a:srgbClr val="008000"/>
                </a:solidFill>
              </a:rPr>
              <a:t>native plant name</a:t>
            </a:r>
            <a:r>
              <a:rPr lang="en-US" sz="2000" dirty="0">
                <a:solidFill>
                  <a:srgbClr val="000000"/>
                </a:solidFill>
              </a:rPr>
              <a:t>; </a:t>
            </a:r>
            <a:r>
              <a:rPr lang="en-US" sz="2000" dirty="0">
                <a:solidFill>
                  <a:srgbClr val="008000"/>
                </a:solidFill>
              </a:rPr>
              <a:t>ICE-JA </a:t>
            </a:r>
            <a:r>
              <a:rPr lang="en-US" sz="2000" dirty="0">
                <a:solidFill>
                  <a:srgbClr val="000000"/>
                </a:solidFill>
              </a:rPr>
              <a:t>extends the range of leaves (including native plants) most widely, and includes </a:t>
            </a:r>
            <a:r>
              <a:rPr lang="en-US" sz="2000" dirty="0">
                <a:solidFill>
                  <a:srgbClr val="008000"/>
                </a:solidFill>
              </a:rPr>
              <a:t>medicinal</a:t>
            </a:r>
            <a:r>
              <a:rPr lang="en-US" sz="2000" dirty="0">
                <a:solidFill>
                  <a:srgbClr val="000000"/>
                </a:solidFill>
              </a:rPr>
              <a:t> teas not drunk for pleasure.</a:t>
            </a:r>
          </a:p>
          <a:p>
            <a:pPr marL="0" lvl="0" indent="0" defTabSz="457200">
              <a:spcBef>
                <a:spcPts val="0"/>
              </a:spcBef>
              <a:buSzTx/>
              <a:buNone/>
            </a:pPr>
            <a:endParaRPr lang="en-US" sz="2000" dirty="0">
              <a:solidFill>
                <a:srgbClr val="000000"/>
              </a:solidFill>
            </a:endParaRPr>
          </a:p>
          <a:p>
            <a:pPr marL="0" lvl="0" indent="0" defTabSz="457200">
              <a:spcBef>
                <a:spcPts val="0"/>
              </a:spcBef>
              <a:buSzTx/>
              <a:buNone/>
            </a:pPr>
            <a:r>
              <a:rPr lang="en-US" sz="2000" dirty="0">
                <a:solidFill>
                  <a:srgbClr val="000000"/>
                </a:solidFill>
              </a:rPr>
              <a:t>All corpora reference tea as a meal linked to time, but </a:t>
            </a:r>
            <a:r>
              <a:rPr lang="en-US" sz="2000" dirty="0">
                <a:solidFill>
                  <a:srgbClr val="0000FF"/>
                </a:solidFill>
              </a:rPr>
              <a:t>ICE-NZ </a:t>
            </a:r>
            <a:r>
              <a:rPr lang="en-US" sz="2000" dirty="0">
                <a:solidFill>
                  <a:srgbClr val="000000"/>
                </a:solidFill>
              </a:rPr>
              <a:t>shows the </a:t>
            </a:r>
            <a:r>
              <a:rPr lang="en-US" sz="2000" dirty="0">
                <a:solidFill>
                  <a:srgbClr val="008000"/>
                </a:solidFill>
              </a:rPr>
              <a:t>meal</a:t>
            </a:r>
            <a:r>
              <a:rPr lang="en-US" sz="2000" dirty="0">
                <a:solidFill>
                  <a:srgbClr val="000000"/>
                </a:solidFill>
              </a:rPr>
              <a:t> reference with most frequency and elaboration (recessive in Ireland). Tea as a social and commercial institution is referenced by </a:t>
            </a:r>
            <a:r>
              <a:rPr lang="en-US" sz="2000" dirty="0">
                <a:solidFill>
                  <a:srgbClr val="008000"/>
                </a:solidFill>
              </a:rPr>
              <a:t>tea meetings </a:t>
            </a:r>
            <a:r>
              <a:rPr lang="en-US" sz="2000" dirty="0">
                <a:solidFill>
                  <a:srgbClr val="000000"/>
                </a:solidFill>
              </a:rPr>
              <a:t>(</a:t>
            </a:r>
            <a:r>
              <a:rPr lang="en-US" sz="2000" dirty="0">
                <a:solidFill>
                  <a:srgbClr val="008000"/>
                </a:solidFill>
              </a:rPr>
              <a:t>JA</a:t>
            </a:r>
            <a:r>
              <a:rPr lang="en-US" sz="2000" dirty="0">
                <a:solidFill>
                  <a:srgbClr val="000000"/>
                </a:solidFill>
              </a:rPr>
              <a:t>), </a:t>
            </a:r>
            <a:r>
              <a:rPr lang="en-US" sz="2000" dirty="0">
                <a:solidFill>
                  <a:srgbClr val="008000"/>
                </a:solidFill>
              </a:rPr>
              <a:t>tea houses </a:t>
            </a:r>
            <a:r>
              <a:rPr lang="en-US" sz="2000" dirty="0">
                <a:solidFill>
                  <a:srgbClr val="000000"/>
                </a:solidFill>
              </a:rPr>
              <a:t>(</a:t>
            </a:r>
            <a:r>
              <a:rPr lang="en-US" sz="2000" dirty="0">
                <a:solidFill>
                  <a:srgbClr val="FF0000"/>
                </a:solidFill>
              </a:rPr>
              <a:t>HK</a:t>
            </a:r>
            <a:r>
              <a:rPr lang="en-US" sz="2000" dirty="0">
                <a:solidFill>
                  <a:srgbClr val="000000"/>
                </a:solidFill>
              </a:rPr>
              <a:t>), and </a:t>
            </a:r>
            <a:r>
              <a:rPr lang="en-US" sz="2000" dirty="0">
                <a:solidFill>
                  <a:srgbClr val="008000"/>
                </a:solidFill>
              </a:rPr>
              <a:t>tea stations </a:t>
            </a:r>
            <a:r>
              <a:rPr lang="en-US" sz="2000" dirty="0">
                <a:solidFill>
                  <a:srgbClr val="000000"/>
                </a:solidFill>
              </a:rPr>
              <a:t>(</a:t>
            </a:r>
            <a:r>
              <a:rPr lang="en-US" sz="2000" dirty="0">
                <a:solidFill>
                  <a:srgbClr val="0000FF"/>
                </a:solidFill>
              </a:rPr>
              <a:t>NZ</a:t>
            </a:r>
            <a:r>
              <a:rPr lang="en-US" sz="2000" dirty="0">
                <a:solidFill>
                  <a:srgbClr val="000000"/>
                </a:solidFill>
              </a:rPr>
              <a:t>).</a:t>
            </a:r>
          </a:p>
          <a:p>
            <a:pPr marL="0" lvl="0" indent="0" defTabSz="457200">
              <a:spcBef>
                <a:spcPts val="0"/>
              </a:spcBef>
              <a:buSzTx/>
              <a:buNone/>
            </a:pPr>
            <a:endParaRPr lang="en-US" sz="2000" dirty="0">
              <a:solidFill>
                <a:srgbClr val="000000"/>
              </a:solidFill>
            </a:endParaRPr>
          </a:p>
          <a:p>
            <a:pPr marL="0" lvl="0" indent="0" defTabSz="457200">
              <a:spcBef>
                <a:spcPts val="0"/>
              </a:spcBef>
              <a:buSzTx/>
              <a:buNone/>
            </a:pPr>
            <a:r>
              <a:rPr lang="en-US" sz="2000" dirty="0">
                <a:solidFill>
                  <a:srgbClr val="000000"/>
                </a:solidFill>
              </a:rPr>
              <a:t>Even this limited evidence suggests that how the user (or learner) will encounter </a:t>
            </a:r>
            <a:r>
              <a:rPr lang="en-US" sz="2000" i="1" dirty="0">
                <a:solidFill>
                  <a:srgbClr val="000000"/>
                </a:solidFill>
              </a:rPr>
              <a:t>tea</a:t>
            </a:r>
            <a:r>
              <a:rPr lang="en-US" sz="2000" dirty="0">
                <a:solidFill>
                  <a:srgbClr val="000000"/>
                </a:solidFill>
              </a:rPr>
              <a:t> varies across ICE areas. </a:t>
            </a:r>
          </a:p>
        </p:txBody>
      </p:sp>
      <p:pic>
        <p:nvPicPr>
          <p:cNvPr id="5" name="Picture 4" descr="tea leaves.jpg"/>
          <p:cNvPicPr>
            <a:picLocks noChangeAspect="1"/>
          </p:cNvPicPr>
          <p:nvPr/>
        </p:nvPicPr>
        <p:blipFill>
          <a:blip r:embed="rId2"/>
          <a:stretch>
            <a:fillRect/>
          </a:stretch>
        </p:blipFill>
        <p:spPr>
          <a:xfrm>
            <a:off x="5961103" y="762000"/>
            <a:ext cx="2954297" cy="1983600"/>
          </a:xfrm>
          <a:prstGeom prst="rect">
            <a:avLst/>
          </a:prstGeom>
          <a:ln>
            <a:solidFill>
              <a:schemeClr val="tx1"/>
            </a:solidFill>
          </a:ln>
        </p:spPr>
      </p:pic>
      <p:pic>
        <p:nvPicPr>
          <p:cNvPr id="6" name="Picture 5" descr="Cupán tae.jpg"/>
          <p:cNvPicPr>
            <a:picLocks noChangeAspect="1"/>
          </p:cNvPicPr>
          <p:nvPr/>
        </p:nvPicPr>
        <p:blipFill>
          <a:blip r:embed="rId3"/>
          <a:stretch>
            <a:fillRect/>
          </a:stretch>
        </p:blipFill>
        <p:spPr>
          <a:xfrm>
            <a:off x="6335400" y="2819400"/>
            <a:ext cx="2275200" cy="1706400"/>
          </a:xfrm>
          <a:prstGeom prst="rect">
            <a:avLst/>
          </a:prstGeom>
          <a:ln>
            <a:solidFill>
              <a:schemeClr val="tx1"/>
            </a:solidFill>
          </a:ln>
        </p:spPr>
      </p:pic>
      <p:pic>
        <p:nvPicPr>
          <p:cNvPr id="8" name="Picture 7" descr="Lin Heung.jpg"/>
          <p:cNvPicPr>
            <a:picLocks noChangeAspect="1"/>
          </p:cNvPicPr>
          <p:nvPr/>
        </p:nvPicPr>
        <p:blipFill>
          <a:blip r:embed="rId4"/>
          <a:srcRect l="7087" r="9449"/>
          <a:stretch>
            <a:fillRect/>
          </a:stretch>
        </p:blipFill>
        <p:spPr>
          <a:xfrm>
            <a:off x="6001914" y="4648200"/>
            <a:ext cx="2913486" cy="1954800"/>
          </a:xfrm>
          <a:prstGeom prst="rect">
            <a:avLst/>
          </a:prstGeom>
          <a:ln>
            <a:solidFill>
              <a:schemeClr val="tx1"/>
            </a:solid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bwMode="auto">
          <a:xfrm>
            <a:off x="1204913" y="274638"/>
            <a:ext cx="7499350" cy="688975"/>
          </a:xfrm>
        </p:spPr>
        <p:txBody>
          <a:bodyPr anchor="t"/>
          <a:lstStyle/>
          <a:p>
            <a:pPr eaLnBrk="1" hangingPunct="1"/>
            <a:r>
              <a:rPr lang="en-US" sz="3200" dirty="0">
                <a:solidFill>
                  <a:schemeClr val="tx1"/>
                </a:solidFill>
                <a:effectLst/>
                <a:ea typeface="ＭＳ Ｐゴシック" pitchFamily="-84" charset="-128"/>
                <a:cs typeface="ＭＳ Ｐゴシック" pitchFamily="-84" charset="-128"/>
              </a:rPr>
              <a:t>ICE on food: searching for verbs</a:t>
            </a:r>
          </a:p>
        </p:txBody>
      </p:sp>
      <p:sp>
        <p:nvSpPr>
          <p:cNvPr id="32771" name="Content Placeholder 2"/>
          <p:cNvSpPr>
            <a:spLocks noGrp="1"/>
          </p:cNvSpPr>
          <p:nvPr>
            <p:ph idx="1"/>
          </p:nvPr>
        </p:nvSpPr>
        <p:spPr>
          <a:xfrm>
            <a:off x="533401" y="965537"/>
            <a:ext cx="8401050" cy="2862322"/>
          </a:xfrm>
        </p:spPr>
        <p:txBody>
          <a:bodyPr>
            <a:spAutoFit/>
          </a:bodyPr>
          <a:lstStyle/>
          <a:p>
            <a:pPr marL="0" indent="0">
              <a:buNone/>
            </a:pPr>
            <a:r>
              <a:rPr lang="en-US" sz="2000" dirty="0">
                <a:ea typeface="ＭＳ Ｐゴシック" pitchFamily="-84" charset="-128"/>
                <a:cs typeface="ＭＳ Ｐゴシック" pitchFamily="-84" charset="-128"/>
              </a:rPr>
              <a:t>Verbs have a special interest for food and language study. They lend themselves to feature-based analysis (similar to phonological oppositions); they constitute more of a closed class with grammatical consequences. Recall the cookbook syntax: the verbs operate in a way that invokes object-hood and discourse features. </a:t>
            </a:r>
          </a:p>
          <a:p>
            <a:pPr marL="0" indent="0">
              <a:buNone/>
            </a:pPr>
            <a:r>
              <a:rPr lang="en-US" sz="2000" dirty="0">
                <a:ea typeface="ＭＳ Ｐゴシック" pitchFamily="-84" charset="-128"/>
                <a:cs typeface="ＭＳ Ｐゴシック" pitchFamily="-84" charset="-128"/>
              </a:rPr>
              <a:t>Consider Lehrer (1969: 45) on feature analysis related to COOK. Differentiations between verbs are made on the basis of features such as ±non-fat liquid (water, wine, etc.), ±fat (oil), ± direct heat, etc.</a:t>
            </a:r>
          </a:p>
        </p:txBody>
      </p:sp>
      <p:pic>
        <p:nvPicPr>
          <p:cNvPr id="4" name="Picture 3" descr="Lehrer verbs.tiff"/>
          <p:cNvPicPr>
            <a:picLocks noChangeAspect="1"/>
          </p:cNvPicPr>
          <p:nvPr/>
        </p:nvPicPr>
        <p:blipFill>
          <a:blip r:embed="rId2"/>
          <a:stretch>
            <a:fillRect/>
          </a:stretch>
        </p:blipFill>
        <p:spPr>
          <a:xfrm>
            <a:off x="190500" y="4178300"/>
            <a:ext cx="8763000" cy="21463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bwMode="auto">
          <a:xfrm>
            <a:off x="1204913" y="274638"/>
            <a:ext cx="7499350" cy="688975"/>
          </a:xfrm>
        </p:spPr>
        <p:txBody>
          <a:bodyPr anchor="t"/>
          <a:lstStyle/>
          <a:p>
            <a:pPr eaLnBrk="1" hangingPunct="1"/>
            <a:r>
              <a:rPr lang="en-US" sz="3200" dirty="0">
                <a:solidFill>
                  <a:schemeClr val="tx1"/>
                </a:solidFill>
                <a:effectLst/>
                <a:ea typeface="ＭＳ Ｐゴシック" pitchFamily="-84" charset="-128"/>
                <a:cs typeface="ＭＳ Ｐゴシック" pitchFamily="-84" charset="-128"/>
              </a:rPr>
              <a:t>Towards an ICE food verbs search list</a:t>
            </a:r>
          </a:p>
        </p:txBody>
      </p:sp>
      <p:sp>
        <p:nvSpPr>
          <p:cNvPr id="32771" name="Content Placeholder 2"/>
          <p:cNvSpPr>
            <a:spLocks noGrp="1"/>
          </p:cNvSpPr>
          <p:nvPr>
            <p:ph idx="1"/>
          </p:nvPr>
        </p:nvSpPr>
        <p:spPr>
          <a:xfrm>
            <a:off x="371475" y="960976"/>
            <a:ext cx="8401050" cy="5324535"/>
          </a:xfrm>
        </p:spPr>
        <p:txBody>
          <a:bodyPr>
            <a:spAutoFit/>
          </a:bodyPr>
          <a:lstStyle/>
          <a:p>
            <a:pPr marL="0" indent="0">
              <a:buNone/>
            </a:pPr>
            <a:r>
              <a:rPr lang="en-US" sz="2000" dirty="0">
                <a:solidFill>
                  <a:srgbClr val="000000"/>
                </a:solidFill>
                <a:ea typeface="ＭＳ Ｐゴシック" pitchFamily="-84" charset="-128"/>
                <a:cs typeface="ＭＳ Ｐゴシック" pitchFamily="-84" charset="-128"/>
              </a:rPr>
              <a:t>How do we choose verbs to search for? Previous research, native speaker intuition, random searching, or otherwise?</a:t>
            </a:r>
          </a:p>
          <a:p>
            <a:pPr marL="0" indent="0">
              <a:buNone/>
            </a:pPr>
            <a:r>
              <a:rPr lang="en-US" sz="2000" dirty="0">
                <a:solidFill>
                  <a:srgbClr val="000000"/>
                </a:solidFill>
                <a:ea typeface="ＭＳ Ｐゴシック" pitchFamily="-84" charset="-128"/>
                <a:cs typeface="ＭＳ Ｐゴシック" pitchFamily="-84" charset="-128"/>
              </a:rPr>
              <a:t>Development of a 'Cookbook Corpus' based on 14 publicly-available cookbooks from countries NOT in the ICE sample. Most texts from Great Britain and the US, but corpus includes Australia, Trinidad and Tobago, and India. Cookbooks contain more than recipes, including discursive content about food, household management, health, and other topics. Corpus makes no attempt to be exhaustive or to represent a particular time or place: contains</a:t>
            </a:r>
            <a:r>
              <a:rPr lang="en-US" sz="2000" dirty="0">
                <a:ea typeface="ＭＳ Ｐゴシック" pitchFamily="-84" charset="-128"/>
                <a:cs typeface="ＭＳ Ｐゴシック" pitchFamily="-84" charset="-128"/>
              </a:rPr>
              <a:t> </a:t>
            </a:r>
            <a:r>
              <a:rPr lang="en-US" sz="2000" dirty="0">
                <a:solidFill>
                  <a:srgbClr val="008000"/>
                </a:solidFill>
                <a:ea typeface="ＭＳ Ｐゴシック" pitchFamily="-84" charset="-128"/>
                <a:cs typeface="ＭＳ Ｐゴシック" pitchFamily="-84" charset="-128"/>
              </a:rPr>
              <a:t>898,686</a:t>
            </a:r>
            <a:r>
              <a:rPr lang="en-US" sz="2000" dirty="0">
                <a:ea typeface="ＭＳ Ｐゴシック" pitchFamily="-84" charset="-128"/>
                <a:cs typeface="ＭＳ Ｐゴシック" pitchFamily="-84" charset="-128"/>
              </a:rPr>
              <a:t> </a:t>
            </a:r>
            <a:r>
              <a:rPr lang="en-US" sz="2000" dirty="0">
                <a:solidFill>
                  <a:srgbClr val="000000"/>
                </a:solidFill>
                <a:ea typeface="ＭＳ Ｐゴシック" pitchFamily="-84" charset="-128"/>
                <a:cs typeface="ＭＳ Ｐゴシック" pitchFamily="-84" charset="-128"/>
              </a:rPr>
              <a:t>word tokens </a:t>
            </a:r>
            <a:r>
              <a:rPr lang="en-US" sz="2000" dirty="0">
                <a:ea typeface="ＭＳ Ｐゴシック" pitchFamily="-84" charset="-128"/>
                <a:cs typeface="ＭＳ Ｐゴシック" pitchFamily="-84" charset="-128"/>
              </a:rPr>
              <a:t>(</a:t>
            </a:r>
            <a:r>
              <a:rPr lang="en-US" sz="2000" dirty="0">
                <a:solidFill>
                  <a:srgbClr val="008000"/>
                </a:solidFill>
                <a:ea typeface="ＭＳ Ｐゴシック" pitchFamily="-84" charset="-128"/>
                <a:cs typeface="ＭＳ Ｐゴシック" pitchFamily="-84" charset="-128"/>
              </a:rPr>
              <a:t>29,407</a:t>
            </a:r>
            <a:r>
              <a:rPr lang="en-US" sz="2000" dirty="0">
                <a:ea typeface="ＭＳ Ｐゴシック" pitchFamily="-84" charset="-128"/>
                <a:cs typeface="ＭＳ Ｐゴシック" pitchFamily="-84" charset="-128"/>
              </a:rPr>
              <a:t> </a:t>
            </a:r>
            <a:r>
              <a:rPr lang="en-US" sz="2000" dirty="0">
                <a:solidFill>
                  <a:srgbClr val="000000"/>
                </a:solidFill>
                <a:ea typeface="ＭＳ Ｐゴシック" pitchFamily="-84" charset="-128"/>
                <a:cs typeface="ＭＳ Ｐゴシック" pitchFamily="-84" charset="-128"/>
              </a:rPr>
              <a:t>distinct types).</a:t>
            </a:r>
          </a:p>
          <a:p>
            <a:pPr marL="0" indent="0">
              <a:buNone/>
            </a:pPr>
            <a:r>
              <a:rPr lang="en-US" sz="2000" dirty="0">
                <a:solidFill>
                  <a:srgbClr val="000000"/>
                </a:solidFill>
                <a:ea typeface="ＭＳ Ｐゴシック" pitchFamily="-84" charset="-128"/>
                <a:cs typeface="ＭＳ Ｐゴシック" pitchFamily="-84" charset="-128"/>
              </a:rPr>
              <a:t>Most common words: first 19 are function words (</a:t>
            </a:r>
            <a:r>
              <a:rPr lang="en-US" sz="2000" i="1" dirty="0">
                <a:solidFill>
                  <a:srgbClr val="000000"/>
                </a:solidFill>
                <a:ea typeface="ＭＳ Ｐゴシック" pitchFamily="-84" charset="-128"/>
                <a:cs typeface="ＭＳ Ｐゴシック" pitchFamily="-84" charset="-128"/>
              </a:rPr>
              <a:t>the</a:t>
            </a:r>
            <a:r>
              <a:rPr lang="en-US" sz="2000" dirty="0">
                <a:solidFill>
                  <a:srgbClr val="000000"/>
                </a:solidFill>
                <a:ea typeface="ＭＳ Ｐゴシック" pitchFamily="-84" charset="-128"/>
                <a:cs typeface="ＭＳ Ｐゴシック" pitchFamily="-84" charset="-128"/>
              </a:rPr>
              <a:t>, </a:t>
            </a:r>
            <a:r>
              <a:rPr lang="en-US" sz="2000" i="1" dirty="0">
                <a:solidFill>
                  <a:srgbClr val="000000"/>
                </a:solidFill>
                <a:ea typeface="ＭＳ Ｐゴシック" pitchFamily="-84" charset="-128"/>
                <a:cs typeface="ＭＳ Ｐゴシック" pitchFamily="-84" charset="-128"/>
              </a:rPr>
              <a:t>and</a:t>
            </a:r>
            <a:r>
              <a:rPr lang="en-US" sz="2000" dirty="0">
                <a:solidFill>
                  <a:srgbClr val="000000"/>
                </a:solidFill>
                <a:ea typeface="ＭＳ Ｐゴシック" pitchFamily="-84" charset="-128"/>
                <a:cs typeface="ＭＳ Ｐゴシック" pitchFamily="-84" charset="-128"/>
              </a:rPr>
              <a:t>, </a:t>
            </a:r>
            <a:r>
              <a:rPr lang="en-US" sz="2000" i="1" dirty="0">
                <a:solidFill>
                  <a:srgbClr val="000000"/>
                </a:solidFill>
                <a:ea typeface="ＭＳ Ｐゴシック" pitchFamily="-84" charset="-128"/>
                <a:cs typeface="ＭＳ Ｐゴシック" pitchFamily="-84" charset="-128"/>
              </a:rPr>
              <a:t>of</a:t>
            </a:r>
            <a:r>
              <a:rPr lang="en-US" sz="2000" dirty="0">
                <a:solidFill>
                  <a:srgbClr val="000000"/>
                </a:solidFill>
                <a:ea typeface="ＭＳ Ｐゴシック" pitchFamily="-84" charset="-128"/>
                <a:cs typeface="ＭＳ Ｐゴシック" pitchFamily="-84" charset="-128"/>
              </a:rPr>
              <a:t>, etc.) Most common content word</a:t>
            </a:r>
            <a:r>
              <a:rPr lang="en-US" sz="2000" dirty="0">
                <a:ea typeface="ＭＳ Ｐゴシック" pitchFamily="-84" charset="-128"/>
                <a:cs typeface="ＭＳ Ｐゴシック" pitchFamily="-84" charset="-128"/>
              </a:rPr>
              <a:t> (</a:t>
            </a:r>
            <a:r>
              <a:rPr lang="en-US" sz="2000" dirty="0">
                <a:solidFill>
                  <a:srgbClr val="008000"/>
                </a:solidFill>
                <a:ea typeface="ＭＳ Ｐゴシック" pitchFamily="-84" charset="-128"/>
                <a:cs typeface="ＭＳ Ｐゴシック" pitchFamily="-84" charset="-128"/>
              </a:rPr>
              <a:t>N=3826</a:t>
            </a:r>
            <a:r>
              <a:rPr lang="en-US" sz="2000" dirty="0">
                <a:ea typeface="ＭＳ Ｐゴシック" pitchFamily="-84" charset="-128"/>
                <a:cs typeface="ＭＳ Ｐゴシック" pitchFamily="-84" charset="-128"/>
              </a:rPr>
              <a:t>) </a:t>
            </a:r>
            <a:r>
              <a:rPr lang="en-US" sz="2000" dirty="0">
                <a:solidFill>
                  <a:srgbClr val="000000"/>
                </a:solidFill>
                <a:ea typeface="ＭＳ Ｐゴシック" pitchFamily="-84" charset="-128"/>
                <a:cs typeface="ＭＳ Ｐゴシック" pitchFamily="-84" charset="-128"/>
              </a:rPr>
              <a:t>is</a:t>
            </a:r>
            <a:r>
              <a:rPr lang="en-US" sz="2000" dirty="0">
                <a:ea typeface="ＭＳ Ｐゴシック" pitchFamily="-84" charset="-128"/>
                <a:cs typeface="ＭＳ Ｐゴシック" pitchFamily="-84" charset="-128"/>
              </a:rPr>
              <a:t> </a:t>
            </a:r>
            <a:r>
              <a:rPr lang="en-US" sz="2000" dirty="0">
                <a:solidFill>
                  <a:srgbClr val="FF0000"/>
                </a:solidFill>
                <a:ea typeface="ＭＳ Ｐゴシック" pitchFamily="-84" charset="-128"/>
                <a:cs typeface="ＭＳ Ｐゴシック" pitchFamily="-84" charset="-128"/>
              </a:rPr>
              <a:t>water</a:t>
            </a:r>
            <a:r>
              <a:rPr lang="en-US" sz="2000" dirty="0">
                <a:ea typeface="ＭＳ Ｐゴシック" pitchFamily="-84" charset="-128"/>
                <a:cs typeface="ＭＳ Ｐゴシック" pitchFamily="-84" charset="-128"/>
              </a:rPr>
              <a:t>, </a:t>
            </a:r>
            <a:r>
              <a:rPr lang="en-US" sz="2000" dirty="0">
                <a:solidFill>
                  <a:srgbClr val="000000"/>
                </a:solidFill>
                <a:ea typeface="ＭＳ Ｐゴシック" pitchFamily="-84" charset="-128"/>
                <a:cs typeface="ＭＳ Ｐゴシック" pitchFamily="-84" charset="-128"/>
              </a:rPr>
              <a:t>then</a:t>
            </a:r>
            <a:r>
              <a:rPr lang="en-US" sz="2000" dirty="0">
                <a:ea typeface="ＭＳ Ｐゴシック" pitchFamily="-84" charset="-128"/>
                <a:cs typeface="ＭＳ Ｐゴシック" pitchFamily="-84" charset="-128"/>
              </a:rPr>
              <a:t> </a:t>
            </a:r>
            <a:r>
              <a:rPr lang="en-US" sz="2000" dirty="0">
                <a:solidFill>
                  <a:srgbClr val="FF0000"/>
                </a:solidFill>
                <a:ea typeface="ＭＳ Ｐゴシック" pitchFamily="-84" charset="-128"/>
                <a:cs typeface="ＭＳ Ｐゴシック" pitchFamily="-84" charset="-128"/>
              </a:rPr>
              <a:t>ingredients</a:t>
            </a:r>
            <a:r>
              <a:rPr lang="en-US" sz="2000" dirty="0">
                <a:ea typeface="ＭＳ Ｐゴシック" pitchFamily="-84" charset="-128"/>
                <a:cs typeface="ＭＳ Ｐゴシック" pitchFamily="-84" charset="-128"/>
              </a:rPr>
              <a:t> (</a:t>
            </a:r>
            <a:r>
              <a:rPr lang="en-US" sz="2000" dirty="0">
                <a:solidFill>
                  <a:srgbClr val="008000"/>
                </a:solidFill>
                <a:ea typeface="ＭＳ Ｐゴシック" pitchFamily="-84" charset="-128"/>
                <a:cs typeface="ＭＳ Ｐゴシック" pitchFamily="-84" charset="-128"/>
              </a:rPr>
              <a:t>N=2938</a:t>
            </a:r>
            <a:r>
              <a:rPr lang="en-US" sz="2000" dirty="0">
                <a:ea typeface="ＭＳ Ｐゴシック" pitchFamily="-84" charset="-128"/>
                <a:cs typeface="ＭＳ Ｐゴシック" pitchFamily="-84" charset="-128"/>
              </a:rPr>
              <a:t>), </a:t>
            </a:r>
            <a:r>
              <a:rPr lang="en-US" sz="2000" dirty="0">
                <a:solidFill>
                  <a:schemeClr val="tx1"/>
                </a:solidFill>
                <a:ea typeface="ＭＳ Ｐゴシック" pitchFamily="-84" charset="-128"/>
                <a:cs typeface="ＭＳ Ｐゴシック" pitchFamily="-84" charset="-128"/>
              </a:rPr>
              <a:t>followed by </a:t>
            </a:r>
            <a:r>
              <a:rPr lang="en-US" sz="2000" dirty="0">
                <a:solidFill>
                  <a:srgbClr val="FF0000"/>
                </a:solidFill>
                <a:ea typeface="ＭＳ Ｐゴシック" pitchFamily="-84" charset="-128"/>
                <a:cs typeface="ＭＳ Ｐゴシック" pitchFamily="-84" charset="-128"/>
              </a:rPr>
              <a:t>sugar</a:t>
            </a:r>
            <a:r>
              <a:rPr lang="en-US" sz="2000" dirty="0">
                <a:ea typeface="ＭＳ Ｐゴシック" pitchFamily="-84" charset="-128"/>
                <a:cs typeface="ＭＳ Ｐゴシック" pitchFamily="-84" charset="-128"/>
              </a:rPr>
              <a:t> (</a:t>
            </a:r>
            <a:r>
              <a:rPr lang="en-US" sz="2000" dirty="0">
                <a:solidFill>
                  <a:srgbClr val="008000"/>
                </a:solidFill>
                <a:ea typeface="ＭＳ Ｐゴシック" pitchFamily="-84" charset="-128"/>
                <a:cs typeface="ＭＳ Ｐゴシック" pitchFamily="-84" charset="-128"/>
              </a:rPr>
              <a:t>N=2785</a:t>
            </a:r>
            <a:r>
              <a:rPr lang="en-US" sz="2000" dirty="0">
                <a:ea typeface="ＭＳ Ｐゴシック" pitchFamily="-84" charset="-128"/>
                <a:cs typeface="ＭＳ Ｐゴシック" pitchFamily="-84" charset="-128"/>
              </a:rPr>
              <a:t>), </a:t>
            </a:r>
            <a:r>
              <a:rPr lang="en-US" sz="2000" dirty="0">
                <a:solidFill>
                  <a:srgbClr val="FF0000"/>
                </a:solidFill>
                <a:ea typeface="ＭＳ Ｐゴシック" pitchFamily="-84" charset="-128"/>
                <a:cs typeface="ＭＳ Ｐゴシック" pitchFamily="-84" charset="-128"/>
              </a:rPr>
              <a:t>butter</a:t>
            </a:r>
            <a:r>
              <a:rPr lang="en-US" sz="2000" dirty="0">
                <a:ea typeface="ＭＳ Ｐゴシック" pitchFamily="-84" charset="-128"/>
                <a:cs typeface="ＭＳ Ｐゴシック" pitchFamily="-84" charset="-128"/>
              </a:rPr>
              <a:t> (</a:t>
            </a:r>
            <a:r>
              <a:rPr lang="en-US" sz="2000" dirty="0">
                <a:solidFill>
                  <a:srgbClr val="008000"/>
                </a:solidFill>
                <a:ea typeface="ＭＳ Ｐゴシック" pitchFamily="-84" charset="-128"/>
                <a:cs typeface="ＭＳ Ｐゴシック" pitchFamily="-84" charset="-128"/>
              </a:rPr>
              <a:t>N=2547</a:t>
            </a:r>
            <a:r>
              <a:rPr lang="en-US" sz="2000" dirty="0">
                <a:ea typeface="ＭＳ Ｐゴシック" pitchFamily="-84" charset="-128"/>
                <a:cs typeface="ＭＳ Ｐゴシック" pitchFamily="-84" charset="-128"/>
              </a:rPr>
              <a:t>)</a:t>
            </a:r>
            <a:r>
              <a:rPr lang="en-US" sz="2000" dirty="0">
                <a:solidFill>
                  <a:srgbClr val="000000"/>
                </a:solidFill>
                <a:ea typeface="ＭＳ Ｐゴシック" pitchFamily="-84" charset="-128"/>
                <a:cs typeface="ＭＳ Ｐゴシック" pitchFamily="-84" charset="-128"/>
              </a:rPr>
              <a:t>, and </a:t>
            </a:r>
            <a:r>
              <a:rPr lang="en-US" sz="2000" dirty="0">
                <a:solidFill>
                  <a:srgbClr val="FF0000"/>
                </a:solidFill>
                <a:ea typeface="ＭＳ Ｐゴシック" pitchFamily="-84" charset="-128"/>
                <a:cs typeface="ＭＳ Ｐゴシック" pitchFamily="-84" charset="-128"/>
              </a:rPr>
              <a:t>salt</a:t>
            </a:r>
            <a:r>
              <a:rPr lang="en-US" sz="2000" dirty="0">
                <a:ea typeface="ＭＳ Ｐゴシック" pitchFamily="-84" charset="-128"/>
                <a:cs typeface="ＭＳ Ｐゴシック" pitchFamily="-84" charset="-128"/>
              </a:rPr>
              <a:t> (</a:t>
            </a:r>
            <a:r>
              <a:rPr lang="en-US" sz="2000" dirty="0">
                <a:solidFill>
                  <a:srgbClr val="008000"/>
                </a:solidFill>
                <a:ea typeface="ＭＳ Ｐゴシック" pitchFamily="-84" charset="-128"/>
                <a:cs typeface="ＭＳ Ｐゴシック" pitchFamily="-84" charset="-128"/>
              </a:rPr>
              <a:t>N=2492</a:t>
            </a:r>
            <a:r>
              <a:rPr lang="en-US" sz="2000" dirty="0">
                <a:ea typeface="ＭＳ Ｐゴシック" pitchFamily="-84" charset="-128"/>
                <a:cs typeface="ＭＳ Ｐゴシック" pitchFamily="-84" charset="-128"/>
              </a:rPr>
              <a:t>). </a:t>
            </a:r>
            <a:r>
              <a:rPr lang="en-US" sz="2000" dirty="0">
                <a:solidFill>
                  <a:srgbClr val="000000"/>
                </a:solidFill>
                <a:ea typeface="ＭＳ Ｐゴシック" pitchFamily="-84" charset="-128"/>
                <a:cs typeface="ＭＳ Ｐゴシック" pitchFamily="-84" charset="-128"/>
              </a:rPr>
              <a:t>You could see four terms in a fundamental opposition consisting of ±fat and ±sweet, with </a:t>
            </a:r>
            <a:r>
              <a:rPr lang="en-US" sz="2000" i="1" dirty="0">
                <a:solidFill>
                  <a:srgbClr val="000000"/>
                </a:solidFill>
                <a:ea typeface="ＭＳ Ｐゴシック" pitchFamily="-84" charset="-128"/>
                <a:cs typeface="ＭＳ Ｐゴシック" pitchFamily="-84" charset="-128"/>
              </a:rPr>
              <a:t>ingredients</a:t>
            </a:r>
            <a:r>
              <a:rPr lang="en-US" sz="2000" dirty="0">
                <a:solidFill>
                  <a:srgbClr val="000000"/>
                </a:solidFill>
                <a:ea typeface="ＭＳ Ｐゴシック" pitchFamily="-84" charset="-128"/>
                <a:cs typeface="ＭＳ Ｐゴシック" pitchFamily="-84" charset="-128"/>
              </a:rPr>
              <a:t> as a term of art. (</a:t>
            </a:r>
            <a:r>
              <a:rPr lang="en-US" sz="2000" dirty="0">
                <a:solidFill>
                  <a:srgbClr val="FF0000"/>
                </a:solidFill>
                <a:ea typeface="ＭＳ Ｐゴシック" pitchFamily="-84" charset="-128"/>
                <a:cs typeface="ＭＳ Ｐゴシック" pitchFamily="-84" charset="-128"/>
              </a:rPr>
              <a:t>Tea</a:t>
            </a:r>
            <a:r>
              <a:rPr lang="en-US" sz="2000" dirty="0">
                <a:ea typeface="ＭＳ Ｐゴシック" pitchFamily="-84" charset="-128"/>
                <a:cs typeface="ＭＳ Ｐゴシック" pitchFamily="-84" charset="-128"/>
              </a:rPr>
              <a:t> </a:t>
            </a:r>
            <a:r>
              <a:rPr lang="en-US" sz="2000" dirty="0">
                <a:solidFill>
                  <a:srgbClr val="000000"/>
                </a:solidFill>
                <a:ea typeface="ＭＳ Ｐゴシック" pitchFamily="-84" charset="-128"/>
                <a:cs typeface="ＭＳ Ｐゴシック" pitchFamily="-84" charset="-128"/>
              </a:rPr>
              <a:t>ranks at 308, </a:t>
            </a:r>
            <a:r>
              <a:rPr lang="en-US" sz="2000" dirty="0">
                <a:solidFill>
                  <a:srgbClr val="008000"/>
                </a:solidFill>
                <a:ea typeface="ＭＳ Ｐゴシック" pitchFamily="-84" charset="-128"/>
                <a:cs typeface="ＭＳ Ｐゴシック" pitchFamily="-84" charset="-128"/>
              </a:rPr>
              <a:t>N=391</a:t>
            </a:r>
            <a:r>
              <a:rPr lang="en-US" sz="2000" dirty="0">
                <a:ea typeface="ＭＳ Ｐゴシック" pitchFamily="-84" charset="-128"/>
                <a:cs typeface="ＭＳ Ｐゴシック" pitchFamily="-84" charset="-128"/>
              </a:rPr>
              <a:t>). </a:t>
            </a:r>
            <a:r>
              <a:rPr lang="en-US" sz="2000" dirty="0">
                <a:solidFill>
                  <a:srgbClr val="000000"/>
                </a:solidFill>
                <a:ea typeface="ＭＳ Ｐゴシック" pitchFamily="-84" charset="-128"/>
                <a:cs typeface="ＭＳ Ｐゴシック" pitchFamily="-84" charset="-128"/>
              </a:rPr>
              <a:t>The most common main verb is</a:t>
            </a:r>
            <a:r>
              <a:rPr lang="en-US" sz="2000" dirty="0">
                <a:ea typeface="ＭＳ Ｐゴシック" pitchFamily="-84" charset="-128"/>
                <a:cs typeface="ＭＳ Ｐゴシック" pitchFamily="-84" charset="-128"/>
              </a:rPr>
              <a:t> </a:t>
            </a:r>
            <a:r>
              <a:rPr lang="en-US" sz="2000" dirty="0">
                <a:solidFill>
                  <a:srgbClr val="FF0000"/>
                </a:solidFill>
                <a:ea typeface="ＭＳ Ｐゴシック" pitchFamily="-84" charset="-128"/>
                <a:cs typeface="ＭＳ Ｐゴシック" pitchFamily="-84" charset="-128"/>
              </a:rPr>
              <a:t>put</a:t>
            </a:r>
            <a:r>
              <a:rPr lang="en-US" sz="2000" dirty="0">
                <a:ea typeface="ＭＳ Ｐゴシック" pitchFamily="-84" charset="-128"/>
                <a:cs typeface="ＭＳ Ｐゴシック" pitchFamily="-84" charset="-128"/>
              </a:rPr>
              <a:t> (</a:t>
            </a:r>
            <a:r>
              <a:rPr lang="en-US" sz="2000" dirty="0">
                <a:solidFill>
                  <a:srgbClr val="008000"/>
                </a:solidFill>
                <a:ea typeface="ＭＳ Ｐゴシック" pitchFamily="-84" charset="-128"/>
                <a:cs typeface="ＭＳ Ｐゴシック" pitchFamily="-84" charset="-128"/>
              </a:rPr>
              <a:t>N=2446</a:t>
            </a:r>
            <a:r>
              <a:rPr lang="en-US" sz="2000" dirty="0">
                <a:ea typeface="ＭＳ Ｐゴシック" pitchFamily="-84" charset="-128"/>
                <a:cs typeface="ＭＳ Ｐゴシック" pitchFamily="-84" charset="-128"/>
              </a:rPr>
              <a:t>)</a:t>
            </a:r>
            <a:r>
              <a:rPr lang="en-US" sz="2000" dirty="0">
                <a:solidFill>
                  <a:srgbClr val="000000"/>
                </a:solidFill>
                <a:ea typeface="ＭＳ Ｐゴシック" pitchFamily="-84" charset="-128"/>
                <a:cs typeface="ＭＳ Ｐゴシック" pitchFamily="-84" charset="-128"/>
              </a:rPr>
              <a:t>, followed by </a:t>
            </a:r>
            <a:r>
              <a:rPr lang="en-US" sz="2000" dirty="0">
                <a:solidFill>
                  <a:srgbClr val="FF0000"/>
                </a:solidFill>
                <a:ea typeface="ＭＳ Ｐゴシック" pitchFamily="-84" charset="-128"/>
                <a:cs typeface="ＭＳ Ｐゴシック" pitchFamily="-84" charset="-128"/>
              </a:rPr>
              <a:t>add</a:t>
            </a:r>
            <a:r>
              <a:rPr lang="en-US" sz="2000" dirty="0">
                <a:ea typeface="ＭＳ Ｐゴシック" pitchFamily="-84" charset="-128"/>
                <a:cs typeface="ＭＳ Ｐゴシック" pitchFamily="-84" charset="-128"/>
              </a:rPr>
              <a:t> (</a:t>
            </a:r>
            <a:r>
              <a:rPr lang="en-US" sz="2000" dirty="0">
                <a:solidFill>
                  <a:srgbClr val="008000"/>
                </a:solidFill>
                <a:ea typeface="ＭＳ Ｐゴシック" pitchFamily="-84" charset="-128"/>
                <a:cs typeface="ＭＳ Ｐゴシック" pitchFamily="-84" charset="-128"/>
              </a:rPr>
              <a:t>N=2408</a:t>
            </a:r>
            <a:r>
              <a:rPr lang="en-US" sz="2000" dirty="0">
                <a:ea typeface="ＭＳ Ｐゴシック" pitchFamily="-84" charset="-128"/>
                <a:cs typeface="ＭＳ Ｐゴシック" pitchFamily="-84" charset="-128"/>
              </a:rPr>
              <a: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bwMode="auto">
          <a:xfrm>
            <a:off x="1204913" y="274638"/>
            <a:ext cx="7499350" cy="688975"/>
          </a:xfrm>
        </p:spPr>
        <p:txBody>
          <a:bodyPr anchor="t"/>
          <a:lstStyle/>
          <a:p>
            <a:pPr eaLnBrk="1" hangingPunct="1"/>
            <a:r>
              <a:rPr lang="en-US" sz="3200" dirty="0">
                <a:solidFill>
                  <a:schemeClr val="tx1"/>
                </a:solidFill>
                <a:effectLst/>
                <a:ea typeface="ＭＳ Ｐゴシック" pitchFamily="-84" charset="-128"/>
                <a:cs typeface="ＭＳ Ｐゴシック" pitchFamily="-84" charset="-128"/>
              </a:rPr>
              <a:t>The ICE food verbs search list</a:t>
            </a:r>
          </a:p>
        </p:txBody>
      </p:sp>
      <p:sp>
        <p:nvSpPr>
          <p:cNvPr id="32771" name="Content Placeholder 2"/>
          <p:cNvSpPr>
            <a:spLocks noGrp="1"/>
          </p:cNvSpPr>
          <p:nvPr>
            <p:ph idx="1"/>
          </p:nvPr>
        </p:nvSpPr>
        <p:spPr>
          <a:xfrm>
            <a:off x="361950" y="838200"/>
            <a:ext cx="8401050" cy="1477328"/>
          </a:xfrm>
        </p:spPr>
        <p:txBody>
          <a:bodyPr>
            <a:spAutoFit/>
          </a:bodyPr>
          <a:lstStyle/>
          <a:p>
            <a:pPr marL="0" indent="0">
              <a:buNone/>
            </a:pPr>
            <a:r>
              <a:rPr lang="en-US" sz="1800" dirty="0">
                <a:solidFill>
                  <a:srgbClr val="000000"/>
                </a:solidFill>
                <a:ea typeface="ＭＳ Ｐゴシック" pitchFamily="-84" charset="-128"/>
                <a:cs typeface="ＭＳ Ｐゴシック" pitchFamily="-84" charset="-128"/>
              </a:rPr>
              <a:t>Includes the most commonly-used verbs in the Cookbook Corpus, adapted to exclude some overly-general verbs (e.g.</a:t>
            </a:r>
            <a:r>
              <a:rPr lang="en-US" sz="1800" dirty="0">
                <a:ea typeface="ＭＳ Ｐゴシック" pitchFamily="-84" charset="-128"/>
                <a:cs typeface="ＭＳ Ｐゴシック" pitchFamily="-84" charset="-128"/>
              </a:rPr>
              <a:t> </a:t>
            </a:r>
            <a:r>
              <a:rPr lang="en-US" sz="1800" dirty="0">
                <a:solidFill>
                  <a:srgbClr val="008000"/>
                </a:solidFill>
                <a:ea typeface="ＭＳ Ｐゴシック" pitchFamily="-84" charset="-128"/>
                <a:cs typeface="ＭＳ Ｐゴシック" pitchFamily="-84" charset="-128"/>
              </a:rPr>
              <a:t>put</a:t>
            </a:r>
            <a:r>
              <a:rPr lang="en-US" sz="1800" dirty="0">
                <a:solidFill>
                  <a:srgbClr val="000000"/>
                </a:solidFill>
                <a:ea typeface="ＭＳ Ｐゴシック" pitchFamily="-84" charset="-128"/>
                <a:cs typeface="ＭＳ Ｐゴシック" pitchFamily="-84" charset="-128"/>
              </a:rPr>
              <a:t>) and to include others, overcoming the cookbooks' bias towards food production. List uses </a:t>
            </a:r>
            <a:r>
              <a:rPr lang="en-US" sz="1800" dirty="0">
                <a:solidFill>
                  <a:srgbClr val="008000"/>
                </a:solidFill>
                <a:ea typeface="ＭＳ Ｐゴシック" pitchFamily="-84" charset="-128"/>
                <a:cs typeface="ＭＳ Ｐゴシック" pitchFamily="-84" charset="-128"/>
              </a:rPr>
              <a:t>bare </a:t>
            </a:r>
            <a:r>
              <a:rPr lang="en-US" sz="1800" dirty="0">
                <a:solidFill>
                  <a:srgbClr val="000000"/>
                </a:solidFill>
                <a:ea typeface="ＭＳ Ｐゴシック" pitchFamily="-84" charset="-128"/>
                <a:cs typeface="ＭＳ Ｐゴシック" pitchFamily="-84" charset="-128"/>
              </a:rPr>
              <a:t>stem forms only: favours the inclusion of imperatives, infinitives, 1</a:t>
            </a:r>
            <a:r>
              <a:rPr lang="en-US" sz="1800" baseline="30000" dirty="0">
                <a:solidFill>
                  <a:srgbClr val="000000"/>
                </a:solidFill>
                <a:ea typeface="ＭＳ Ｐゴシック" pitchFamily="-84" charset="-128"/>
                <a:cs typeface="ＭＳ Ｐゴシック" pitchFamily="-84" charset="-128"/>
              </a:rPr>
              <a:t>st</a:t>
            </a:r>
            <a:r>
              <a:rPr lang="en-US" sz="1800" dirty="0">
                <a:solidFill>
                  <a:srgbClr val="000000"/>
                </a:solidFill>
                <a:ea typeface="ＭＳ Ｐゴシック" pitchFamily="-84" charset="-128"/>
                <a:cs typeface="ＭＳ Ｐゴシック" pitchFamily="-84" charset="-128"/>
              </a:rPr>
              <a:t> person present tense, and some nominalisations. Note that 3</a:t>
            </a:r>
            <a:r>
              <a:rPr lang="en-US" sz="1800" baseline="30000" dirty="0">
                <a:solidFill>
                  <a:srgbClr val="000000"/>
                </a:solidFill>
                <a:ea typeface="ＭＳ Ｐゴシック" pitchFamily="-84" charset="-128"/>
                <a:cs typeface="ＭＳ Ｐゴシック" pitchFamily="-84" charset="-128"/>
              </a:rPr>
              <a:t>rd</a:t>
            </a:r>
            <a:r>
              <a:rPr lang="en-US" sz="1800" dirty="0">
                <a:solidFill>
                  <a:srgbClr val="000000"/>
                </a:solidFill>
                <a:ea typeface="ＭＳ Ｐゴシック" pitchFamily="-84" charset="-128"/>
                <a:cs typeface="ＭＳ Ｐゴシック" pitchFamily="-84" charset="-128"/>
              </a:rPr>
              <a:t> person singular</a:t>
            </a:r>
            <a:r>
              <a:rPr lang="en-US" sz="1800" dirty="0">
                <a:ea typeface="ＭＳ Ｐゴシック" pitchFamily="-84" charset="-128"/>
                <a:cs typeface="ＭＳ Ｐゴシック" pitchFamily="-84" charset="-128"/>
              </a:rPr>
              <a:t> </a:t>
            </a:r>
            <a:r>
              <a:rPr lang="en-US" sz="1800" dirty="0">
                <a:solidFill>
                  <a:srgbClr val="008000"/>
                </a:solidFill>
                <a:ea typeface="ＭＳ Ｐゴシック" pitchFamily="-84" charset="-128"/>
                <a:cs typeface="ＭＳ Ｐゴシック" pitchFamily="-84" charset="-128"/>
              </a:rPr>
              <a:t>–s</a:t>
            </a:r>
            <a:r>
              <a:rPr lang="en-US" sz="1800" dirty="0">
                <a:ea typeface="ＭＳ Ｐゴシック" pitchFamily="-84" charset="-128"/>
                <a:cs typeface="ＭＳ Ｐゴシック" pitchFamily="-84" charset="-128"/>
              </a:rPr>
              <a:t> </a:t>
            </a:r>
            <a:r>
              <a:rPr lang="en-US" sz="1800" dirty="0">
                <a:solidFill>
                  <a:srgbClr val="000000"/>
                </a:solidFill>
                <a:ea typeface="ＭＳ Ｐゴシック" pitchFamily="-84" charset="-128"/>
                <a:cs typeface="ＭＳ Ｐゴシック" pitchFamily="-84" charset="-128"/>
              </a:rPr>
              <a:t>is not universal in ICE. </a:t>
            </a:r>
          </a:p>
        </p:txBody>
      </p:sp>
      <p:graphicFrame>
        <p:nvGraphicFramePr>
          <p:cNvPr id="47106" name="Object 2"/>
          <p:cNvGraphicFramePr>
            <a:graphicFrameLocks noChangeAspect="1"/>
          </p:cNvGraphicFramePr>
          <p:nvPr>
            <p:extLst>
              <p:ext uri="{D42A27DB-BD31-4B8C-83A1-F6EECF244321}">
                <p14:modId xmlns:p14="http://schemas.microsoft.com/office/powerpoint/2010/main" val="2673954546"/>
              </p:ext>
            </p:extLst>
          </p:nvPr>
        </p:nvGraphicFramePr>
        <p:xfrm>
          <a:off x="1003697" y="2590800"/>
          <a:ext cx="7024687" cy="3860413"/>
        </p:xfrm>
        <a:graphic>
          <a:graphicData uri="http://schemas.openxmlformats.org/presentationml/2006/ole">
            <mc:AlternateContent xmlns:mc="http://schemas.openxmlformats.org/markup-compatibility/2006">
              <mc:Choice xmlns:v="urn:schemas-microsoft-com:vml" Requires="v">
                <p:oleObj spid="_x0000_s47114" name="Document" r:id="rId3" imgW="5638800" imgH="3098800" progId="Word.Document.12">
                  <p:link updateAutomatic="1"/>
                </p:oleObj>
              </mc:Choice>
              <mc:Fallback>
                <p:oleObj name="Document" r:id="rId3" imgW="5638800" imgH="3098800" progId="Word.Document.12">
                  <p:link updateAutomatic="1"/>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3697" y="2590800"/>
                        <a:ext cx="7024687" cy="38604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726141" y="304800"/>
            <a:ext cx="7691719" cy="584776"/>
          </a:xfrm>
        </p:spPr>
        <p:txBody>
          <a:bodyPr>
            <a:spAutoFit/>
          </a:bodyPr>
          <a:lstStyle/>
          <a:p>
            <a:r>
              <a:rPr lang="en-US" sz="3200" dirty="0">
                <a:solidFill>
                  <a:schemeClr val="tx1"/>
                </a:solidFill>
                <a:ea typeface="ＭＳ Ｐゴシック" pitchFamily="-84" charset="-128"/>
                <a:cs typeface="ＭＳ Ｐゴシック" pitchFamily="-84" charset="-128"/>
              </a:rPr>
              <a:t>Inclusion criteria</a:t>
            </a:r>
          </a:p>
        </p:txBody>
      </p:sp>
      <p:sp>
        <p:nvSpPr>
          <p:cNvPr id="4" name="Content Placeholder 3"/>
          <p:cNvSpPr>
            <a:spLocks noGrp="1"/>
          </p:cNvSpPr>
          <p:nvPr>
            <p:ph idx="1"/>
          </p:nvPr>
        </p:nvSpPr>
        <p:spPr>
          <a:xfrm>
            <a:off x="381000" y="914400"/>
            <a:ext cx="8381999" cy="5724645"/>
          </a:xfrm>
        </p:spPr>
        <p:txBody>
          <a:bodyPr wrap="square">
            <a:spAutoFit/>
          </a:bodyPr>
          <a:lstStyle/>
          <a:p>
            <a:r>
              <a:rPr lang="en-GB" sz="2000" dirty="0">
                <a:solidFill>
                  <a:srgbClr val="0000FF"/>
                </a:solidFill>
              </a:rPr>
              <a:t>Direct</a:t>
            </a:r>
            <a:r>
              <a:rPr lang="en-GB" sz="2000" dirty="0"/>
              <a:t> </a:t>
            </a:r>
            <a:r>
              <a:rPr lang="en-GB" sz="2000" dirty="0">
                <a:solidFill>
                  <a:srgbClr val="000000"/>
                </a:solidFill>
              </a:rPr>
              <a:t>reference to food</a:t>
            </a:r>
          </a:p>
          <a:p>
            <a:pPr marL="541338" indent="-98425">
              <a:buNone/>
            </a:pPr>
            <a:r>
              <a:rPr lang="en-US" sz="1800" dirty="0"/>
              <a:t> </a:t>
            </a:r>
            <a:r>
              <a:rPr lang="en-US" sz="1600" dirty="0">
                <a:solidFill>
                  <a:srgbClr val="0000FF"/>
                </a:solidFill>
              </a:rPr>
              <a:t>Cut</a:t>
            </a:r>
            <a:r>
              <a:rPr lang="en-US" sz="1600" dirty="0"/>
              <a:t> </a:t>
            </a:r>
            <a:r>
              <a:rPr lang="en-US" sz="1600" dirty="0">
                <a:solidFill>
                  <a:srgbClr val="660066"/>
                </a:solidFill>
              </a:rPr>
              <a:t>fat</a:t>
            </a:r>
            <a:r>
              <a:rPr lang="en-US" sz="1600" dirty="0"/>
              <a:t> </a:t>
            </a:r>
            <a:r>
              <a:rPr lang="en-US" sz="1600" dirty="0">
                <a:solidFill>
                  <a:srgbClr val="000000"/>
                </a:solidFill>
              </a:rPr>
              <a:t>into</a:t>
            </a:r>
            <a:r>
              <a:rPr lang="en-US" sz="1600" dirty="0"/>
              <a:t> </a:t>
            </a:r>
            <a:r>
              <a:rPr lang="en-US" sz="1600" dirty="0">
                <a:solidFill>
                  <a:srgbClr val="660066"/>
                </a:solidFill>
              </a:rPr>
              <a:t>flour mixture </a:t>
            </a:r>
            <a:r>
              <a:rPr lang="en-US" sz="1600" dirty="0">
                <a:solidFill>
                  <a:srgbClr val="000000"/>
                </a:solidFill>
              </a:rPr>
              <a:t>and aerate. &lt;#&gt; </a:t>
            </a:r>
            <a:r>
              <a:rPr lang="en-US" sz="1600" dirty="0">
                <a:solidFill>
                  <a:srgbClr val="0000FF"/>
                </a:solidFill>
              </a:rPr>
              <a:t>Add</a:t>
            </a:r>
            <a:r>
              <a:rPr lang="en-US" sz="1600" dirty="0"/>
              <a:t> </a:t>
            </a:r>
            <a:r>
              <a:rPr lang="en-US" sz="1600" dirty="0">
                <a:solidFill>
                  <a:srgbClr val="000000"/>
                </a:solidFill>
              </a:rPr>
              <a:t>other</a:t>
            </a:r>
            <a:r>
              <a:rPr lang="en-US" sz="1600" dirty="0"/>
              <a:t> </a:t>
            </a:r>
            <a:r>
              <a:rPr lang="en-US" sz="1600" dirty="0">
                <a:solidFill>
                  <a:srgbClr val="660066"/>
                </a:solidFill>
              </a:rPr>
              <a:t>dry ingredients</a:t>
            </a:r>
            <a:r>
              <a:rPr lang="en-US" sz="1600" dirty="0"/>
              <a:t>. </a:t>
            </a:r>
            <a:r>
              <a:rPr lang="en-US" sz="1600" dirty="0">
                <a:solidFill>
                  <a:srgbClr val="000000"/>
                </a:solidFill>
              </a:rPr>
              <a:t>&lt;ICE-JA&gt;</a:t>
            </a:r>
          </a:p>
          <a:p>
            <a:r>
              <a:rPr lang="en-US" sz="2000" dirty="0">
                <a:solidFill>
                  <a:srgbClr val="008000"/>
                </a:solidFill>
              </a:rPr>
              <a:t>Nominal</a:t>
            </a:r>
            <a:r>
              <a:rPr lang="en-US" sz="2000" dirty="0"/>
              <a:t> forms directly related to verbs </a:t>
            </a:r>
          </a:p>
          <a:p>
            <a:pPr marL="541338" indent="0">
              <a:buNone/>
            </a:pPr>
            <a:r>
              <a:rPr lang="en-US" sz="1600" dirty="0">
                <a:solidFill>
                  <a:srgbClr val="000000"/>
                </a:solidFill>
              </a:rPr>
              <a:t>After early morning tea and </a:t>
            </a:r>
            <a:r>
              <a:rPr lang="en-US" sz="1600" dirty="0">
                <a:solidFill>
                  <a:srgbClr val="008000"/>
                </a:solidFill>
              </a:rPr>
              <a:t>toast</a:t>
            </a:r>
            <a:r>
              <a:rPr lang="en-US" sz="1600" dirty="0"/>
              <a:t>, </a:t>
            </a:r>
            <a:r>
              <a:rPr lang="en-US" sz="1600" dirty="0">
                <a:solidFill>
                  <a:srgbClr val="000000"/>
                </a:solidFill>
              </a:rPr>
              <a:t>Stanley, Mother and Will would go to the cowshed to milk the cows. &lt;ICE-NZ&gt;</a:t>
            </a:r>
          </a:p>
          <a:p>
            <a:r>
              <a:rPr lang="en-US" sz="2000" dirty="0">
                <a:solidFill>
                  <a:srgbClr val="FF0000"/>
                </a:solidFill>
              </a:rPr>
              <a:t>Metaphor</a:t>
            </a:r>
            <a:r>
              <a:rPr lang="en-US" sz="2000" dirty="0"/>
              <a:t> </a:t>
            </a:r>
            <a:r>
              <a:rPr lang="en-US" sz="2000" dirty="0">
                <a:solidFill>
                  <a:srgbClr val="000000"/>
                </a:solidFill>
              </a:rPr>
              <a:t>and other uses not directly about food</a:t>
            </a:r>
          </a:p>
          <a:p>
            <a:pPr marL="541338" indent="0">
              <a:buNone/>
            </a:pPr>
            <a:r>
              <a:rPr lang="en-US" sz="1600" dirty="0">
                <a:solidFill>
                  <a:srgbClr val="000000"/>
                </a:solidFill>
              </a:rPr>
              <a:t>On top of this many manufacturers </a:t>
            </a:r>
            <a:r>
              <a:rPr lang="en-US" sz="1600" dirty="0">
                <a:solidFill>
                  <a:srgbClr val="FF0000"/>
                </a:solidFill>
              </a:rPr>
              <a:t>garnish</a:t>
            </a:r>
            <a:r>
              <a:rPr lang="en-US" sz="1600" dirty="0"/>
              <a:t> </a:t>
            </a:r>
            <a:r>
              <a:rPr lang="en-US" sz="1600" dirty="0">
                <a:solidFill>
                  <a:srgbClr val="660066"/>
                </a:solidFill>
              </a:rPr>
              <a:t>their products </a:t>
            </a:r>
            <a:r>
              <a:rPr lang="en-US" sz="1600" dirty="0">
                <a:solidFill>
                  <a:srgbClr val="000000"/>
                </a:solidFill>
              </a:rPr>
              <a:t>with extra festive packing in order to tempt the season 's shopper. &lt;ICE-IRL&gt;</a:t>
            </a:r>
          </a:p>
          <a:p>
            <a:pPr marL="541338" indent="0">
              <a:buNone/>
            </a:pPr>
            <a:r>
              <a:rPr lang="en-US" sz="1600" dirty="0">
                <a:solidFill>
                  <a:srgbClr val="000000"/>
                </a:solidFill>
              </a:rPr>
              <a:t>They say that without transparent and independent monitoring it will be too easy to </a:t>
            </a:r>
            <a:r>
              <a:rPr lang="en-US" sz="1600" dirty="0">
                <a:solidFill>
                  <a:srgbClr val="FF0000"/>
                </a:solidFill>
              </a:rPr>
              <a:t>cook the books </a:t>
            </a:r>
            <a:r>
              <a:rPr lang="en-US" sz="1600" dirty="0">
                <a:solidFill>
                  <a:srgbClr val="000000"/>
                </a:solidFill>
              </a:rPr>
              <a:t>&lt;ICE-CN&gt;</a:t>
            </a:r>
          </a:p>
          <a:p>
            <a:r>
              <a:rPr lang="en-US" sz="2000" dirty="0">
                <a:solidFill>
                  <a:srgbClr val="000000"/>
                </a:solidFill>
              </a:rPr>
              <a:t>Method </a:t>
            </a:r>
            <a:r>
              <a:rPr lang="en-US" sz="2000" dirty="0">
                <a:solidFill>
                  <a:schemeClr val="tx1"/>
                </a:solidFill>
              </a:rPr>
              <a:t>is based on interpretation: may underestimate metaphors and indirect reference, but does not overestimate direct reference.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sz="3200" dirty="0">
                <a:solidFill>
                  <a:schemeClr val="tx1"/>
                </a:solidFill>
                <a:ea typeface="ＭＳ Ｐゴシック" pitchFamily="-84" charset="-128"/>
                <a:cs typeface="ＭＳ Ｐゴシック" pitchFamily="-84" charset="-128"/>
              </a:rPr>
              <a:t>A first glance: the raw data (ICE-</a:t>
            </a:r>
            <a:r>
              <a:rPr lang="en-US" sz="3200" dirty="0">
                <a:solidFill>
                  <a:srgbClr val="008000"/>
                </a:solidFill>
                <a:ea typeface="ＭＳ Ｐゴシック" pitchFamily="-84" charset="-128"/>
                <a:cs typeface="ＭＳ Ｐゴシック" pitchFamily="-84" charset="-128"/>
              </a:rPr>
              <a:t>JA</a:t>
            </a:r>
            <a:r>
              <a:rPr lang="en-US" sz="3200" dirty="0">
                <a:solidFill>
                  <a:schemeClr val="tx1"/>
                </a:solidFill>
                <a:ea typeface="ＭＳ Ｐゴシック" pitchFamily="-84" charset="-128"/>
                <a:cs typeface="ＭＳ Ｐゴシック" pitchFamily="-84" charset="-128"/>
              </a:rPr>
              <a:t>)</a:t>
            </a:r>
          </a:p>
        </p:txBody>
      </p:sp>
      <p:pic>
        <p:nvPicPr>
          <p:cNvPr id="7" name="Content Placeholder 6" descr="Verb search screenshot.tiff"/>
          <p:cNvPicPr>
            <a:picLocks noGrp="1" noChangeAspect="1"/>
          </p:cNvPicPr>
          <p:nvPr>
            <p:ph idx="1"/>
          </p:nvPr>
        </p:nvPicPr>
        <p:blipFill>
          <a:blip r:embed="rId2"/>
          <a:srcRect l="557" r="557" b="1483"/>
          <a:stretch>
            <a:fillRect/>
          </a:stretch>
        </p:blipFill>
        <p:spPr>
          <a:xfrm>
            <a:off x="990600" y="1371600"/>
            <a:ext cx="7415434" cy="4953600"/>
          </a:xfr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726141" y="366355"/>
            <a:ext cx="7691719" cy="461665"/>
          </a:xfrm>
        </p:spPr>
        <p:txBody>
          <a:bodyPr>
            <a:spAutoFit/>
          </a:bodyPr>
          <a:lstStyle/>
          <a:p>
            <a:r>
              <a:rPr lang="en-US" sz="2400" dirty="0">
                <a:solidFill>
                  <a:schemeClr val="tx1"/>
                </a:solidFill>
                <a:ea typeface="ＭＳ Ｐゴシック" pitchFamily="-84" charset="-128"/>
                <a:cs typeface="ＭＳ Ｐゴシック" pitchFamily="-84" charset="-128"/>
              </a:rPr>
              <a:t>Question 1: How frequent are the cooking verbs?</a:t>
            </a:r>
          </a:p>
        </p:txBody>
      </p:sp>
      <p:pic>
        <p:nvPicPr>
          <p:cNvPr id="7" name="Content Placeholder 6" descr="Summary table.tiff"/>
          <p:cNvPicPr>
            <a:picLocks noGrp="1" noChangeAspect="1"/>
          </p:cNvPicPr>
          <p:nvPr>
            <p:ph idx="1"/>
          </p:nvPr>
        </p:nvPicPr>
        <p:blipFill>
          <a:blip r:embed="rId2"/>
          <a:srcRect t="1438" b="1438"/>
          <a:stretch>
            <a:fillRect/>
          </a:stretch>
        </p:blipFill>
        <p:spPr>
          <a:xfrm>
            <a:off x="726079" y="3602679"/>
            <a:ext cx="7691781" cy="2798121"/>
          </a:xfrm>
        </p:spPr>
      </p:pic>
      <p:sp>
        <p:nvSpPr>
          <p:cNvPr id="8" name="TextBox 7"/>
          <p:cNvSpPr txBox="1"/>
          <p:nvPr/>
        </p:nvSpPr>
        <p:spPr>
          <a:xfrm>
            <a:off x="304801" y="914400"/>
            <a:ext cx="8686800" cy="2462213"/>
          </a:xfrm>
          <a:prstGeom prst="rect">
            <a:avLst/>
          </a:prstGeom>
          <a:noFill/>
        </p:spPr>
        <p:txBody>
          <a:bodyPr wrap="square" rtlCol="0">
            <a:spAutoFit/>
          </a:bodyPr>
          <a:lstStyle/>
          <a:p>
            <a:r>
              <a:rPr lang="en-GB" sz="1400" dirty="0">
                <a:solidFill>
                  <a:srgbClr val="FF0000"/>
                </a:solidFill>
              </a:rPr>
              <a:t>ICE-HK </a:t>
            </a:r>
            <a:r>
              <a:rPr lang="en-GB" sz="1400" dirty="0"/>
              <a:t>has the highest number of tokens </a:t>
            </a:r>
            <a:r>
              <a:rPr lang="en-GB" sz="1400" dirty="0">
                <a:solidFill>
                  <a:srgbClr val="FF0000"/>
                </a:solidFill>
              </a:rPr>
              <a:t>(1047)</a:t>
            </a:r>
            <a:r>
              <a:rPr lang="en-GB" sz="1400" dirty="0"/>
              <a:t>, but adjusting for corpus size, </a:t>
            </a:r>
            <a:r>
              <a:rPr lang="en-GB" sz="1400" dirty="0">
                <a:solidFill>
                  <a:srgbClr val="008000"/>
                </a:solidFill>
              </a:rPr>
              <a:t>ICE-JA (0.86) </a:t>
            </a:r>
            <a:r>
              <a:rPr lang="en-GB" sz="1400" dirty="0"/>
              <a:t>and </a:t>
            </a:r>
            <a:r>
              <a:rPr lang="en-GB" sz="1400" dirty="0">
                <a:solidFill>
                  <a:srgbClr val="FF6600"/>
                </a:solidFill>
              </a:rPr>
              <a:t>ICE-IRL (0.85) </a:t>
            </a:r>
            <a:r>
              <a:rPr lang="en-GB" sz="1400" dirty="0"/>
              <a:t>show a nearly-equal greatest frequency per 1,000 words of text. </a:t>
            </a:r>
            <a:r>
              <a:rPr lang="en-GB" sz="1400" dirty="0">
                <a:solidFill>
                  <a:srgbClr val="FF0000"/>
                </a:solidFill>
              </a:rPr>
              <a:t>ICE-HK (0.71) </a:t>
            </a:r>
            <a:r>
              <a:rPr lang="en-GB" sz="1400" dirty="0"/>
              <a:t>and </a:t>
            </a:r>
            <a:r>
              <a:rPr lang="en-GB" sz="1400" dirty="0">
                <a:solidFill>
                  <a:srgbClr val="0000FF"/>
                </a:solidFill>
              </a:rPr>
              <a:t>ICE-NZ (0.70) </a:t>
            </a:r>
            <a:r>
              <a:rPr lang="en-GB" sz="1400" dirty="0"/>
              <a:t>are also almost identical, but at a rate that is nearly 20% less frequent. </a:t>
            </a:r>
            <a:r>
              <a:rPr lang="en-GB" sz="1400" dirty="0">
                <a:solidFill>
                  <a:srgbClr val="660066"/>
                </a:solidFill>
              </a:rPr>
              <a:t>ICE-CN (0.43) </a:t>
            </a:r>
            <a:r>
              <a:rPr lang="en-GB" sz="1400" dirty="0"/>
              <a:t>is substantially lower. </a:t>
            </a:r>
          </a:p>
          <a:p>
            <a:endParaRPr lang="en-GB" sz="1400" dirty="0"/>
          </a:p>
          <a:p>
            <a:r>
              <a:rPr lang="en-GB" sz="1400" dirty="0"/>
              <a:t>Type: token ratios (TTRs) tend to reduce as the number of tokens increases: the maximum number of types available is 80. The ratio of cooking verb word types to all word types is remarkably similar in each corpus </a:t>
            </a:r>
            <a:r>
              <a:rPr lang="en-GB" sz="1400" dirty="0">
                <a:solidFill>
                  <a:srgbClr val="800000"/>
                </a:solidFill>
              </a:rPr>
              <a:t>(ca. 0.16)</a:t>
            </a:r>
            <a:r>
              <a:rPr lang="en-GB" sz="1400" dirty="0"/>
              <a:t>, though the ratio for ICE-CN is reduced.</a:t>
            </a:r>
          </a:p>
          <a:p>
            <a:endParaRPr lang="en-GB" sz="1400" dirty="0"/>
          </a:p>
          <a:p>
            <a:r>
              <a:rPr lang="en-GB" sz="1400" dirty="0">
                <a:solidFill>
                  <a:srgbClr val="FF0000"/>
                </a:solidFill>
              </a:rPr>
              <a:t>ICE-HK</a:t>
            </a:r>
            <a:r>
              <a:rPr lang="en-GB" sz="1400" dirty="0"/>
              <a:t> and </a:t>
            </a:r>
            <a:r>
              <a:rPr lang="en-GB" sz="1400" dirty="0">
                <a:solidFill>
                  <a:srgbClr val="660066"/>
                </a:solidFill>
              </a:rPr>
              <a:t>ICE-CN</a:t>
            </a:r>
            <a:r>
              <a:rPr lang="en-GB" sz="1400" dirty="0"/>
              <a:t> show relatively few cooking verbs: the large token count in </a:t>
            </a:r>
            <a:r>
              <a:rPr lang="en-GB" sz="1400" dirty="0">
                <a:solidFill>
                  <a:srgbClr val="FF0000"/>
                </a:solidFill>
              </a:rPr>
              <a:t>ICE-HK</a:t>
            </a:r>
            <a:r>
              <a:rPr lang="en-GB" sz="1400" dirty="0"/>
              <a:t> leads to a low TTR (fewer verbs used more often), while the low token count in </a:t>
            </a:r>
            <a:r>
              <a:rPr lang="en-GB" sz="1400" dirty="0">
                <a:solidFill>
                  <a:srgbClr val="660066"/>
                </a:solidFill>
              </a:rPr>
              <a:t>ICE-CN</a:t>
            </a:r>
            <a:r>
              <a:rPr lang="en-GB" sz="1400" dirty="0"/>
              <a:t> leads to a high TTR (fewer verbs used infrequently).The overall ICE TTR is very low: verb types reach a ceiling, but tokens continue to increase. </a:t>
            </a:r>
            <a:endParaRPr lang="en-GB"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726141" y="366355"/>
            <a:ext cx="7691719" cy="461665"/>
          </a:xfrm>
        </p:spPr>
        <p:txBody>
          <a:bodyPr>
            <a:spAutoFit/>
          </a:bodyPr>
          <a:lstStyle/>
          <a:p>
            <a:r>
              <a:rPr lang="en-US" sz="2400" dirty="0">
                <a:solidFill>
                  <a:schemeClr val="tx1"/>
                </a:solidFill>
                <a:ea typeface="ＭＳ Ｐゴシック" pitchFamily="-84" charset="-128"/>
                <a:cs typeface="ＭＳ Ｐゴシック" pitchFamily="-84" charset="-128"/>
              </a:rPr>
              <a:t>Question 2: How are the verbs distributed?</a:t>
            </a:r>
          </a:p>
        </p:txBody>
      </p:sp>
      <p:sp>
        <p:nvSpPr>
          <p:cNvPr id="5" name="Content Placeholder 4"/>
          <p:cNvSpPr>
            <a:spLocks noGrp="1"/>
          </p:cNvSpPr>
          <p:nvPr>
            <p:ph idx="1"/>
          </p:nvPr>
        </p:nvSpPr>
        <p:spPr>
          <a:xfrm>
            <a:off x="609601" y="828020"/>
            <a:ext cx="7808260" cy="5725179"/>
          </a:xfrm>
        </p:spPr>
        <p:txBody>
          <a:bodyPr>
            <a:normAutofit/>
          </a:bodyPr>
          <a:lstStyle/>
          <a:p>
            <a:pPr marL="0" indent="0">
              <a:buNone/>
            </a:pPr>
            <a:r>
              <a:rPr lang="en-GB" sz="1600" dirty="0">
                <a:solidFill>
                  <a:schemeClr val="tx1"/>
                </a:solidFill>
              </a:rPr>
              <a:t>Verbs are far from equally distributed. The 10 most frequent verbs account for </a:t>
            </a:r>
            <a:r>
              <a:rPr lang="en-GB" sz="1600" dirty="0">
                <a:solidFill>
                  <a:srgbClr val="008000"/>
                </a:solidFill>
              </a:rPr>
              <a:t>2754</a:t>
            </a:r>
            <a:r>
              <a:rPr lang="en-GB" sz="1600" dirty="0">
                <a:solidFill>
                  <a:schemeClr val="tx1"/>
                </a:solidFill>
              </a:rPr>
              <a:t> tokens </a:t>
            </a:r>
            <a:r>
              <a:rPr lang="en-GB" sz="1600" dirty="0">
                <a:solidFill>
                  <a:srgbClr val="008000"/>
                </a:solidFill>
              </a:rPr>
              <a:t>(64%) </a:t>
            </a:r>
            <a:r>
              <a:rPr lang="en-GB" sz="1600" dirty="0">
                <a:solidFill>
                  <a:schemeClr val="tx1"/>
                </a:solidFill>
              </a:rPr>
              <a:t>of the total. Adding the next 14 verbs (accounting for all verbs with more than 1% of total) gives </a:t>
            </a:r>
            <a:r>
              <a:rPr lang="en-GB" sz="1600" dirty="0">
                <a:solidFill>
                  <a:srgbClr val="008000"/>
                </a:solidFill>
              </a:rPr>
              <a:t>3585</a:t>
            </a:r>
            <a:r>
              <a:rPr lang="en-GB" sz="1600" dirty="0">
                <a:solidFill>
                  <a:schemeClr val="tx1"/>
                </a:solidFill>
              </a:rPr>
              <a:t> tokens </a:t>
            </a:r>
            <a:r>
              <a:rPr lang="en-GB" sz="1600" dirty="0">
                <a:solidFill>
                  <a:srgbClr val="008000"/>
                </a:solidFill>
              </a:rPr>
              <a:t>(84%)</a:t>
            </a:r>
            <a:r>
              <a:rPr lang="en-GB" sz="1600" dirty="0">
                <a:solidFill>
                  <a:schemeClr val="tx1"/>
                </a:solidFill>
              </a:rPr>
              <a:t>. Cross-corpus hierarchy holds roughly but not completely for each corpus: </a:t>
            </a:r>
            <a:r>
              <a:rPr lang="en-GB" sz="1600" i="1" dirty="0">
                <a:solidFill>
                  <a:srgbClr val="008000"/>
                </a:solidFill>
              </a:rPr>
              <a:t>like</a:t>
            </a:r>
            <a:r>
              <a:rPr lang="en-GB" sz="1600" dirty="0">
                <a:solidFill>
                  <a:schemeClr val="tx1"/>
                </a:solidFill>
              </a:rPr>
              <a:t> favoured in </a:t>
            </a:r>
            <a:r>
              <a:rPr lang="en-GB" sz="1600" dirty="0">
                <a:solidFill>
                  <a:srgbClr val="FF0000"/>
                </a:solidFill>
              </a:rPr>
              <a:t>ICE-HK</a:t>
            </a:r>
            <a:r>
              <a:rPr lang="en-GB" sz="1600" dirty="0">
                <a:solidFill>
                  <a:schemeClr val="tx1"/>
                </a:solidFill>
              </a:rPr>
              <a:t>, rare in </a:t>
            </a:r>
            <a:r>
              <a:rPr lang="en-GB" sz="1600" dirty="0">
                <a:solidFill>
                  <a:srgbClr val="008000"/>
                </a:solidFill>
              </a:rPr>
              <a:t>ICE-JA</a:t>
            </a:r>
            <a:r>
              <a:rPr lang="en-GB" sz="1600" dirty="0">
                <a:solidFill>
                  <a:schemeClr val="tx1"/>
                </a:solidFill>
              </a:rPr>
              <a:t>; </a:t>
            </a:r>
            <a:r>
              <a:rPr lang="en-GB" sz="1600" i="1" dirty="0">
                <a:solidFill>
                  <a:srgbClr val="008000"/>
                </a:solidFill>
              </a:rPr>
              <a:t>drink</a:t>
            </a:r>
            <a:r>
              <a:rPr lang="en-GB" sz="1600" dirty="0">
                <a:solidFill>
                  <a:schemeClr val="tx1"/>
                </a:solidFill>
              </a:rPr>
              <a:t> favoured in </a:t>
            </a:r>
            <a:r>
              <a:rPr lang="en-GB" sz="1600" dirty="0">
                <a:solidFill>
                  <a:srgbClr val="FF6600"/>
                </a:solidFill>
              </a:rPr>
              <a:t>ICE-IRL</a:t>
            </a:r>
            <a:r>
              <a:rPr lang="en-GB" sz="1600" dirty="0">
                <a:solidFill>
                  <a:schemeClr val="tx1"/>
                </a:solidFill>
              </a:rPr>
              <a:t>; </a:t>
            </a:r>
            <a:r>
              <a:rPr lang="en-GB" sz="1600" dirty="0">
                <a:solidFill>
                  <a:srgbClr val="008000"/>
                </a:solidFill>
              </a:rPr>
              <a:t>add</a:t>
            </a:r>
            <a:r>
              <a:rPr lang="en-GB" sz="1600" dirty="0">
                <a:solidFill>
                  <a:schemeClr val="tx1"/>
                </a:solidFill>
              </a:rPr>
              <a:t> absent in </a:t>
            </a:r>
            <a:r>
              <a:rPr lang="en-GB" sz="1600" dirty="0">
                <a:solidFill>
                  <a:srgbClr val="660066"/>
                </a:solidFill>
              </a:rPr>
              <a:t>ICE-CN</a:t>
            </a:r>
            <a:r>
              <a:rPr lang="en-GB" sz="1600" dirty="0">
                <a:solidFill>
                  <a:schemeClr val="tx1"/>
                </a:solidFill>
              </a:rPr>
              <a:t>. </a:t>
            </a:r>
            <a:r>
              <a:rPr lang="en-GB" sz="1600" dirty="0">
                <a:solidFill>
                  <a:srgbClr val="008000"/>
                </a:solidFill>
              </a:rPr>
              <a:t>Love </a:t>
            </a:r>
            <a:r>
              <a:rPr lang="en-GB" sz="1600" dirty="0">
                <a:solidFill>
                  <a:srgbClr val="000000"/>
                </a:solidFill>
              </a:rPr>
              <a:t>slightly more common than </a:t>
            </a:r>
            <a:r>
              <a:rPr lang="en-GB" sz="1600" dirty="0">
                <a:solidFill>
                  <a:srgbClr val="008000"/>
                </a:solidFill>
              </a:rPr>
              <a:t>like </a:t>
            </a:r>
            <a:r>
              <a:rPr lang="en-GB" sz="1600" dirty="0">
                <a:solidFill>
                  <a:schemeClr val="tx1"/>
                </a:solidFill>
              </a:rPr>
              <a:t>in </a:t>
            </a:r>
            <a:r>
              <a:rPr lang="en-GB" sz="1600" dirty="0">
                <a:solidFill>
                  <a:srgbClr val="660066"/>
                </a:solidFill>
              </a:rPr>
              <a:t>ICE-CN</a:t>
            </a:r>
            <a:r>
              <a:rPr lang="en-GB" sz="1600" dirty="0">
                <a:solidFill>
                  <a:schemeClr val="tx1"/>
                </a:solidFill>
              </a:rPr>
              <a:t>; elsewhere </a:t>
            </a:r>
            <a:r>
              <a:rPr lang="en-GB" sz="1600" dirty="0">
                <a:solidFill>
                  <a:srgbClr val="008000"/>
                </a:solidFill>
              </a:rPr>
              <a:t>like</a:t>
            </a:r>
            <a:r>
              <a:rPr lang="en-GB" sz="1600" dirty="0">
                <a:solidFill>
                  <a:schemeClr val="tx1"/>
                </a:solidFill>
              </a:rPr>
              <a:t> much more frequent than </a:t>
            </a:r>
            <a:r>
              <a:rPr lang="en-GB" sz="1600" dirty="0">
                <a:solidFill>
                  <a:srgbClr val="008000"/>
                </a:solidFill>
              </a:rPr>
              <a:t>love </a:t>
            </a:r>
            <a:r>
              <a:rPr lang="en-GB" sz="1600" dirty="0">
                <a:solidFill>
                  <a:srgbClr val="000000"/>
                </a:solidFill>
              </a:rPr>
              <a:t>(cf. language change).</a:t>
            </a:r>
          </a:p>
          <a:p>
            <a:pPr marL="0" indent="0">
              <a:buNone/>
            </a:pPr>
            <a:endParaRPr lang="en-GB" sz="2000" dirty="0">
              <a:solidFill>
                <a:schemeClr val="tx1"/>
              </a:solidFill>
            </a:endParaRPr>
          </a:p>
        </p:txBody>
      </p:sp>
      <p:pic>
        <p:nvPicPr>
          <p:cNvPr id="6" name="Picture 5" descr="Top verbs.tiff"/>
          <p:cNvPicPr>
            <a:picLocks noChangeAspect="1"/>
          </p:cNvPicPr>
          <p:nvPr/>
        </p:nvPicPr>
        <p:blipFill>
          <a:blip r:embed="rId2"/>
          <a:stretch>
            <a:fillRect/>
          </a:stretch>
        </p:blipFill>
        <p:spPr>
          <a:xfrm>
            <a:off x="1442018" y="2514600"/>
            <a:ext cx="6101782" cy="397440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726141" y="366355"/>
            <a:ext cx="7691719" cy="461665"/>
          </a:xfrm>
        </p:spPr>
        <p:txBody>
          <a:bodyPr>
            <a:spAutoFit/>
          </a:bodyPr>
          <a:lstStyle/>
          <a:p>
            <a:r>
              <a:rPr lang="en-US" sz="2400" dirty="0">
                <a:solidFill>
                  <a:schemeClr val="tx1"/>
                </a:solidFill>
                <a:ea typeface="ＭＳ Ｐゴシック" pitchFamily="-84" charset="-128"/>
                <a:cs typeface="ＭＳ Ｐゴシック" pitchFamily="-84" charset="-128"/>
              </a:rPr>
              <a:t>Looking at the least common verbs</a:t>
            </a:r>
          </a:p>
        </p:txBody>
      </p:sp>
      <p:sp>
        <p:nvSpPr>
          <p:cNvPr id="5" name="Content Placeholder 4"/>
          <p:cNvSpPr>
            <a:spLocks noGrp="1"/>
          </p:cNvSpPr>
          <p:nvPr>
            <p:ph idx="1"/>
          </p:nvPr>
        </p:nvSpPr>
        <p:spPr>
          <a:xfrm>
            <a:off x="649940" y="921021"/>
            <a:ext cx="7884460" cy="5725179"/>
          </a:xfrm>
        </p:spPr>
        <p:txBody>
          <a:bodyPr>
            <a:normAutofit/>
          </a:bodyPr>
          <a:lstStyle/>
          <a:p>
            <a:pPr marL="0" indent="0">
              <a:buNone/>
            </a:pPr>
            <a:r>
              <a:rPr lang="en-GB" sz="1800" dirty="0">
                <a:solidFill>
                  <a:schemeClr val="tx1"/>
                </a:solidFill>
              </a:rPr>
              <a:t>The 24 least frequent verbs account for only </a:t>
            </a:r>
            <a:r>
              <a:rPr lang="en-GB" sz="1800" dirty="0">
                <a:solidFill>
                  <a:srgbClr val="008000"/>
                </a:solidFill>
              </a:rPr>
              <a:t>151</a:t>
            </a:r>
            <a:r>
              <a:rPr lang="en-GB" sz="1800" dirty="0">
                <a:solidFill>
                  <a:schemeClr val="tx1"/>
                </a:solidFill>
              </a:rPr>
              <a:t> tokens </a:t>
            </a:r>
            <a:r>
              <a:rPr lang="en-GB" sz="1800" dirty="0">
                <a:solidFill>
                  <a:srgbClr val="008000"/>
                </a:solidFill>
              </a:rPr>
              <a:t>(3.5%) </a:t>
            </a:r>
            <a:r>
              <a:rPr lang="en-GB" sz="1800" dirty="0">
                <a:solidFill>
                  <a:schemeClr val="tx1"/>
                </a:solidFill>
              </a:rPr>
              <a:t>of the total. </a:t>
            </a:r>
            <a:r>
              <a:rPr lang="en-GB" sz="1800" dirty="0">
                <a:solidFill>
                  <a:srgbClr val="008000"/>
                </a:solidFill>
              </a:rPr>
              <a:t>Broil</a:t>
            </a:r>
            <a:r>
              <a:rPr lang="en-GB" sz="1800" dirty="0">
                <a:solidFill>
                  <a:schemeClr val="tx1"/>
                </a:solidFill>
              </a:rPr>
              <a:t> and </a:t>
            </a:r>
            <a:r>
              <a:rPr lang="en-GB" sz="1800" dirty="0">
                <a:solidFill>
                  <a:srgbClr val="008000"/>
                </a:solidFill>
              </a:rPr>
              <a:t>swig</a:t>
            </a:r>
            <a:r>
              <a:rPr lang="en-GB" sz="1800" dirty="0">
                <a:solidFill>
                  <a:schemeClr val="tx1"/>
                </a:solidFill>
              </a:rPr>
              <a:t> are not present, and are thus discounted. Some verbs have restricted </a:t>
            </a:r>
            <a:r>
              <a:rPr lang="en-GB" sz="1800" dirty="0">
                <a:solidFill>
                  <a:srgbClr val="FF0000"/>
                </a:solidFill>
              </a:rPr>
              <a:t>technical meanings </a:t>
            </a:r>
            <a:r>
              <a:rPr lang="en-GB" sz="1800" dirty="0">
                <a:solidFill>
                  <a:schemeClr val="tx1"/>
                </a:solidFill>
              </a:rPr>
              <a:t>(</a:t>
            </a:r>
            <a:r>
              <a:rPr lang="en-GB" sz="1800" dirty="0">
                <a:solidFill>
                  <a:srgbClr val="008000"/>
                </a:solidFill>
              </a:rPr>
              <a:t>drain</a:t>
            </a:r>
            <a:r>
              <a:rPr lang="en-GB" sz="1800" dirty="0">
                <a:solidFill>
                  <a:schemeClr val="tx1"/>
                </a:solidFill>
              </a:rPr>
              <a:t>, </a:t>
            </a:r>
            <a:r>
              <a:rPr lang="en-GB" sz="1800" dirty="0">
                <a:solidFill>
                  <a:srgbClr val="008000"/>
                </a:solidFill>
              </a:rPr>
              <a:t>garnish</a:t>
            </a:r>
            <a:r>
              <a:rPr lang="en-GB" sz="1800" dirty="0">
                <a:solidFill>
                  <a:schemeClr val="tx1"/>
                </a:solidFill>
              </a:rPr>
              <a:t>, </a:t>
            </a:r>
            <a:r>
              <a:rPr lang="en-GB" sz="1800" dirty="0">
                <a:solidFill>
                  <a:srgbClr val="008000"/>
                </a:solidFill>
              </a:rPr>
              <a:t>brown</a:t>
            </a:r>
            <a:r>
              <a:rPr lang="en-GB" sz="1800" dirty="0">
                <a:solidFill>
                  <a:schemeClr val="tx1"/>
                </a:solidFill>
              </a:rPr>
              <a:t>, </a:t>
            </a:r>
            <a:r>
              <a:rPr lang="en-GB" sz="1800" dirty="0">
                <a:solidFill>
                  <a:srgbClr val="008000"/>
                </a:solidFill>
              </a:rPr>
              <a:t>dissolve</a:t>
            </a:r>
            <a:r>
              <a:rPr lang="en-GB" sz="1800" dirty="0">
                <a:solidFill>
                  <a:srgbClr val="000000"/>
                </a:solidFill>
              </a:rPr>
              <a:t>, </a:t>
            </a:r>
            <a:r>
              <a:rPr lang="en-GB" sz="1800" dirty="0">
                <a:solidFill>
                  <a:srgbClr val="008000"/>
                </a:solidFill>
              </a:rPr>
              <a:t>rise</a:t>
            </a:r>
            <a:r>
              <a:rPr lang="en-GB" sz="1800" dirty="0">
                <a:solidFill>
                  <a:schemeClr val="tx1"/>
                </a:solidFill>
              </a:rPr>
              <a:t>, </a:t>
            </a:r>
            <a:r>
              <a:rPr lang="en-GB" sz="1800" dirty="0">
                <a:solidFill>
                  <a:srgbClr val="008000"/>
                </a:solidFill>
              </a:rPr>
              <a:t>preheat</a:t>
            </a:r>
            <a:r>
              <a:rPr lang="en-GB" sz="1800" dirty="0">
                <a:solidFill>
                  <a:schemeClr val="tx1"/>
                </a:solidFill>
              </a:rPr>
              <a:t>, </a:t>
            </a:r>
            <a:r>
              <a:rPr lang="en-GB" sz="1800" dirty="0">
                <a:solidFill>
                  <a:srgbClr val="008000"/>
                </a:solidFill>
              </a:rPr>
              <a:t>preserve</a:t>
            </a:r>
            <a:r>
              <a:rPr lang="en-GB" sz="1800" dirty="0">
                <a:solidFill>
                  <a:schemeClr val="tx1"/>
                </a:solidFill>
              </a:rPr>
              <a:t>); others encode </a:t>
            </a:r>
            <a:r>
              <a:rPr lang="en-GB" sz="1800" dirty="0">
                <a:solidFill>
                  <a:srgbClr val="FF0000"/>
                </a:solidFill>
              </a:rPr>
              <a:t>several manner features </a:t>
            </a:r>
            <a:r>
              <a:rPr lang="en-GB" sz="1800" dirty="0">
                <a:solidFill>
                  <a:schemeClr val="tx1"/>
                </a:solidFill>
              </a:rPr>
              <a:t>(</a:t>
            </a:r>
            <a:r>
              <a:rPr lang="en-GB" sz="1800" dirty="0">
                <a:solidFill>
                  <a:srgbClr val="008000"/>
                </a:solidFill>
              </a:rPr>
              <a:t>grab</a:t>
            </a:r>
            <a:r>
              <a:rPr lang="en-GB" sz="1800" dirty="0">
                <a:solidFill>
                  <a:schemeClr val="tx1"/>
                </a:solidFill>
              </a:rPr>
              <a:t>, </a:t>
            </a:r>
            <a:r>
              <a:rPr lang="en-GB" sz="1800" dirty="0">
                <a:solidFill>
                  <a:srgbClr val="008000"/>
                </a:solidFill>
              </a:rPr>
              <a:t>lick</a:t>
            </a:r>
            <a:r>
              <a:rPr lang="en-GB" sz="1800" dirty="0">
                <a:solidFill>
                  <a:schemeClr val="tx1"/>
                </a:solidFill>
              </a:rPr>
              <a:t>, </a:t>
            </a:r>
            <a:r>
              <a:rPr lang="en-GB" sz="1800" dirty="0">
                <a:solidFill>
                  <a:srgbClr val="008000"/>
                </a:solidFill>
              </a:rPr>
              <a:t>devour</a:t>
            </a:r>
            <a:r>
              <a:rPr lang="en-GB" sz="1800" dirty="0">
                <a:solidFill>
                  <a:schemeClr val="tx1"/>
                </a:solidFill>
              </a:rPr>
              <a:t>, </a:t>
            </a:r>
            <a:r>
              <a:rPr lang="en-GB" sz="1800" dirty="0">
                <a:solidFill>
                  <a:srgbClr val="008000"/>
                </a:solidFill>
              </a:rPr>
              <a:t>gulp</a:t>
            </a:r>
            <a:r>
              <a:rPr lang="en-GB" sz="1800" dirty="0">
                <a:solidFill>
                  <a:schemeClr val="tx1"/>
                </a:solidFill>
              </a:rPr>
              <a:t>, </a:t>
            </a:r>
            <a:r>
              <a:rPr lang="en-GB" sz="1800" dirty="0">
                <a:solidFill>
                  <a:srgbClr val="008000"/>
                </a:solidFill>
              </a:rPr>
              <a:t>nibble</a:t>
            </a:r>
            <a:r>
              <a:rPr lang="en-GB" sz="1800" dirty="0">
                <a:solidFill>
                  <a:schemeClr val="tx1"/>
                </a:solidFill>
              </a:rPr>
              <a:t>) and may be restricted as to </a:t>
            </a:r>
            <a:r>
              <a:rPr lang="en-GB" sz="1800" dirty="0">
                <a:solidFill>
                  <a:srgbClr val="FF0000"/>
                </a:solidFill>
              </a:rPr>
              <a:t>subject type</a:t>
            </a:r>
            <a:r>
              <a:rPr lang="en-GB" sz="1800" dirty="0">
                <a:solidFill>
                  <a:schemeClr val="tx1"/>
                </a:solidFill>
              </a:rPr>
              <a:t>.</a:t>
            </a:r>
          </a:p>
        </p:txBody>
      </p:sp>
      <p:pic>
        <p:nvPicPr>
          <p:cNvPr id="7" name="Picture 6" descr="Least common verbs.tiff"/>
          <p:cNvPicPr>
            <a:picLocks noChangeAspect="1"/>
          </p:cNvPicPr>
          <p:nvPr/>
        </p:nvPicPr>
        <p:blipFill>
          <a:blip r:embed="rId2"/>
          <a:stretch>
            <a:fillRect/>
          </a:stretch>
        </p:blipFill>
        <p:spPr>
          <a:xfrm>
            <a:off x="1371600" y="2362200"/>
            <a:ext cx="6345085" cy="42840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726141" y="304800"/>
            <a:ext cx="7691719" cy="461665"/>
          </a:xfrm>
        </p:spPr>
        <p:txBody>
          <a:bodyPr>
            <a:spAutoFit/>
          </a:bodyPr>
          <a:lstStyle/>
          <a:p>
            <a:r>
              <a:rPr lang="en-US" sz="2400" dirty="0">
                <a:solidFill>
                  <a:schemeClr val="tx1"/>
                </a:solidFill>
                <a:ea typeface="ＭＳ Ｐゴシック" pitchFamily="-84" charset="-128"/>
                <a:cs typeface="ＭＳ Ｐゴシック" pitchFamily="-84" charset="-128"/>
              </a:rPr>
              <a:t>Question 3: what about </a:t>
            </a:r>
            <a:r>
              <a:rPr lang="en-US" sz="2400" dirty="0">
                <a:solidFill>
                  <a:srgbClr val="008000"/>
                </a:solidFill>
                <a:ea typeface="ＭＳ Ｐゴシック" pitchFamily="-84" charset="-128"/>
                <a:cs typeface="ＭＳ Ｐゴシック" pitchFamily="-84" charset="-128"/>
              </a:rPr>
              <a:t>nominals</a:t>
            </a:r>
            <a:r>
              <a:rPr lang="en-US" sz="2400" dirty="0">
                <a:solidFill>
                  <a:schemeClr val="tx1"/>
                </a:solidFill>
                <a:ea typeface="ＭＳ Ｐゴシック" pitchFamily="-84" charset="-128"/>
                <a:cs typeface="ＭＳ Ｐゴシック" pitchFamily="-84" charset="-128"/>
              </a:rPr>
              <a:t> and </a:t>
            </a:r>
            <a:r>
              <a:rPr lang="en-US" sz="2400" dirty="0">
                <a:solidFill>
                  <a:srgbClr val="FF0000"/>
                </a:solidFill>
                <a:ea typeface="ＭＳ Ｐゴシック" pitchFamily="-84" charset="-128"/>
                <a:cs typeface="ＭＳ Ｐゴシック" pitchFamily="-84" charset="-128"/>
              </a:rPr>
              <a:t>metaphors</a:t>
            </a:r>
            <a:r>
              <a:rPr lang="en-US" sz="2400" dirty="0">
                <a:solidFill>
                  <a:schemeClr val="tx1"/>
                </a:solidFill>
                <a:ea typeface="ＭＳ Ｐゴシック" pitchFamily="-84" charset="-128"/>
                <a:cs typeface="ＭＳ Ｐゴシック" pitchFamily="-84" charset="-128"/>
              </a:rPr>
              <a:t>?</a:t>
            </a:r>
          </a:p>
        </p:txBody>
      </p:sp>
      <p:sp>
        <p:nvSpPr>
          <p:cNvPr id="5" name="Content Placeholder 4"/>
          <p:cNvSpPr>
            <a:spLocks noGrp="1"/>
          </p:cNvSpPr>
          <p:nvPr>
            <p:ph idx="1"/>
          </p:nvPr>
        </p:nvSpPr>
        <p:spPr>
          <a:xfrm>
            <a:off x="649940" y="766465"/>
            <a:ext cx="7884460" cy="5905535"/>
          </a:xfrm>
        </p:spPr>
        <p:txBody>
          <a:bodyPr>
            <a:normAutofit/>
          </a:bodyPr>
          <a:lstStyle/>
          <a:p>
            <a:pPr marL="0" indent="0">
              <a:buNone/>
            </a:pPr>
            <a:r>
              <a:rPr lang="en-GB" sz="1800" dirty="0">
                <a:solidFill>
                  <a:schemeClr val="tx1"/>
                </a:solidFill>
              </a:rPr>
              <a:t>The distribution is far from random or even. Consider a range from high rates of nominalisation to zero, despite the large number of tokens:</a:t>
            </a:r>
          </a:p>
          <a:p>
            <a:pPr marL="0" indent="0">
              <a:buNone/>
            </a:pPr>
            <a:endParaRPr lang="en-GB" sz="1800" dirty="0">
              <a:solidFill>
                <a:schemeClr val="tx1"/>
              </a:solidFill>
            </a:endParaRPr>
          </a:p>
        </p:txBody>
      </p:sp>
      <p:pic>
        <p:nvPicPr>
          <p:cNvPr id="6" name="Picture 5" descr="Nominalisation table.tiff"/>
          <p:cNvPicPr>
            <a:picLocks noChangeAspect="1"/>
          </p:cNvPicPr>
          <p:nvPr/>
        </p:nvPicPr>
        <p:blipFill>
          <a:blip r:embed="rId2"/>
          <a:stretch>
            <a:fillRect/>
          </a:stretch>
        </p:blipFill>
        <p:spPr>
          <a:xfrm>
            <a:off x="1823801" y="1447800"/>
            <a:ext cx="5719999" cy="514800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726141" y="314979"/>
            <a:ext cx="7691719" cy="461665"/>
          </a:xfrm>
        </p:spPr>
        <p:txBody>
          <a:bodyPr wrap="square">
            <a:spAutoFit/>
          </a:bodyPr>
          <a:lstStyle/>
          <a:p>
            <a:r>
              <a:rPr lang="en-US" sz="2400" dirty="0">
                <a:solidFill>
                  <a:schemeClr val="tx1"/>
                </a:solidFill>
                <a:ea typeface="ＭＳ Ｐゴシック" pitchFamily="-84" charset="-128"/>
                <a:cs typeface="ＭＳ Ｐゴシック" pitchFamily="-84" charset="-128"/>
              </a:rPr>
              <a:t>Nominalisation examples:</a:t>
            </a:r>
          </a:p>
        </p:txBody>
      </p:sp>
      <p:pic>
        <p:nvPicPr>
          <p:cNvPr id="8" name="Content Placeholder 7" descr="Nominals exx.tiff"/>
          <p:cNvPicPr>
            <a:picLocks noGrp="1" noChangeAspect="1"/>
          </p:cNvPicPr>
          <p:nvPr>
            <p:ph idx="1"/>
          </p:nvPr>
        </p:nvPicPr>
        <p:blipFill>
          <a:blip r:embed="rId2"/>
          <a:stretch>
            <a:fillRect/>
          </a:stretch>
        </p:blipFill>
        <p:spPr>
          <a:xfrm>
            <a:off x="533400" y="1271400"/>
            <a:ext cx="8156222" cy="4748400"/>
          </a:xfr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726141" y="228600"/>
            <a:ext cx="7691719" cy="523220"/>
          </a:xfrm>
        </p:spPr>
        <p:txBody>
          <a:bodyPr wrap="square">
            <a:spAutoFit/>
          </a:bodyPr>
          <a:lstStyle/>
          <a:p>
            <a:r>
              <a:rPr lang="en-US" sz="2800" dirty="0">
                <a:solidFill>
                  <a:schemeClr val="tx1"/>
                </a:solidFill>
                <a:ea typeface="ＭＳ Ｐゴシック" pitchFamily="-84" charset="-128"/>
                <a:cs typeface="ＭＳ Ｐゴシック" pitchFamily="-84" charset="-128"/>
              </a:rPr>
              <a:t>Classifying the nominalisations</a:t>
            </a:r>
          </a:p>
        </p:txBody>
      </p:sp>
      <p:sp>
        <p:nvSpPr>
          <p:cNvPr id="4" name="Content Placeholder 3"/>
          <p:cNvSpPr>
            <a:spLocks noGrp="1"/>
          </p:cNvSpPr>
          <p:nvPr>
            <p:ph idx="1"/>
          </p:nvPr>
        </p:nvSpPr>
        <p:spPr>
          <a:xfrm>
            <a:off x="304800" y="838201"/>
            <a:ext cx="8534399" cy="5755422"/>
          </a:xfrm>
        </p:spPr>
        <p:txBody>
          <a:bodyPr wrap="square">
            <a:spAutoFit/>
          </a:bodyPr>
          <a:lstStyle/>
          <a:p>
            <a:pPr>
              <a:buFont typeface="Wingdings" charset="2"/>
              <a:buChar char="v"/>
            </a:pPr>
            <a:r>
              <a:rPr lang="en-GB" sz="2000" dirty="0">
                <a:solidFill>
                  <a:schemeClr val="tx1"/>
                </a:solidFill>
              </a:rPr>
              <a:t>Types favouring nominalisation include</a:t>
            </a:r>
          </a:p>
          <a:p>
            <a:pPr marL="808038" indent="-365125">
              <a:buNone/>
            </a:pPr>
            <a:r>
              <a:rPr lang="en-GB" sz="1600" dirty="0">
                <a:solidFill>
                  <a:schemeClr val="tx1"/>
                </a:solidFill>
              </a:rPr>
              <a:t>1. Outcome of a process: </a:t>
            </a:r>
            <a:r>
              <a:rPr lang="en-GB" sz="1600" dirty="0">
                <a:solidFill>
                  <a:srgbClr val="008000"/>
                </a:solidFill>
              </a:rPr>
              <a:t>TOAST</a:t>
            </a:r>
            <a:r>
              <a:rPr lang="en-GB" sz="1600" dirty="0"/>
              <a:t>, </a:t>
            </a:r>
            <a:r>
              <a:rPr lang="en-GB" sz="1600" dirty="0">
                <a:solidFill>
                  <a:srgbClr val="008000"/>
                </a:solidFill>
              </a:rPr>
              <a:t>ROAST</a:t>
            </a:r>
            <a:r>
              <a:rPr lang="en-GB" sz="1600" dirty="0"/>
              <a:t>, </a:t>
            </a:r>
            <a:r>
              <a:rPr lang="en-GB" sz="1600" dirty="0">
                <a:solidFill>
                  <a:srgbClr val="008000"/>
                </a:solidFill>
              </a:rPr>
              <a:t>BREW</a:t>
            </a:r>
            <a:r>
              <a:rPr lang="en-GB" sz="1600" dirty="0"/>
              <a:t>. </a:t>
            </a:r>
          </a:p>
          <a:p>
            <a:pPr marL="808038" indent="-365125">
              <a:buNone/>
            </a:pPr>
            <a:r>
              <a:rPr lang="en-GB" sz="1600" dirty="0">
                <a:solidFill>
                  <a:srgbClr val="000000"/>
                </a:solidFill>
              </a:rPr>
              <a:t>2. Instrument: </a:t>
            </a:r>
            <a:r>
              <a:rPr lang="en-GB" sz="1600" dirty="0">
                <a:solidFill>
                  <a:srgbClr val="008000"/>
                </a:solidFill>
              </a:rPr>
              <a:t>GRILL</a:t>
            </a:r>
            <a:r>
              <a:rPr lang="en-GB" sz="1600" dirty="0"/>
              <a:t>.</a:t>
            </a:r>
          </a:p>
          <a:p>
            <a:pPr marL="808038" indent="-365125">
              <a:buNone/>
            </a:pPr>
            <a:r>
              <a:rPr lang="en-GB" sz="1600" dirty="0">
                <a:solidFill>
                  <a:srgbClr val="000000"/>
                </a:solidFill>
              </a:rPr>
              <a:t>3. True verbs, following Wierzbicka's (1982) comments on experiencer, finite quantity, etc. Can all be used with </a:t>
            </a:r>
            <a:r>
              <a:rPr lang="en-GB" sz="1600" dirty="0">
                <a:solidFill>
                  <a:srgbClr val="FF0000"/>
                </a:solidFill>
              </a:rPr>
              <a:t>have a</a:t>
            </a:r>
            <a:r>
              <a:rPr lang="en-GB" sz="1600" dirty="0"/>
              <a:t>: </a:t>
            </a:r>
            <a:r>
              <a:rPr lang="en-GB" sz="1600" dirty="0">
                <a:solidFill>
                  <a:srgbClr val="008000"/>
                </a:solidFill>
              </a:rPr>
              <a:t>BITE</a:t>
            </a:r>
            <a:r>
              <a:rPr lang="en-GB" sz="1600" dirty="0"/>
              <a:t>, </a:t>
            </a:r>
            <a:r>
              <a:rPr lang="en-GB" sz="1600" dirty="0">
                <a:solidFill>
                  <a:srgbClr val="008000"/>
                </a:solidFill>
              </a:rPr>
              <a:t>DRINK</a:t>
            </a:r>
            <a:r>
              <a:rPr lang="en-GB" sz="1600" dirty="0"/>
              <a:t>, </a:t>
            </a:r>
            <a:r>
              <a:rPr lang="en-GB" sz="1600" dirty="0">
                <a:solidFill>
                  <a:srgbClr val="008000"/>
                </a:solidFill>
              </a:rPr>
              <a:t>TASTE</a:t>
            </a:r>
            <a:r>
              <a:rPr lang="en-GB" sz="1600" dirty="0"/>
              <a:t>.</a:t>
            </a:r>
          </a:p>
          <a:p>
            <a:pPr>
              <a:buFont typeface="Wingdings" charset="2"/>
              <a:buChar char="v"/>
            </a:pPr>
            <a:r>
              <a:rPr lang="en-GB" sz="2000" dirty="0">
                <a:solidFill>
                  <a:schemeClr val="tx1"/>
                </a:solidFill>
              </a:rPr>
              <a:t>Types allowing for nominalisation at a lower rate:</a:t>
            </a:r>
          </a:p>
          <a:p>
            <a:pPr marL="808038" indent="-365125">
              <a:buNone/>
            </a:pPr>
            <a:r>
              <a:rPr lang="en-GB" sz="1600" dirty="0">
                <a:solidFill>
                  <a:srgbClr val="000000"/>
                </a:solidFill>
              </a:rPr>
              <a:t>1. Less definite outcomes: </a:t>
            </a:r>
            <a:r>
              <a:rPr lang="en-GB" sz="1600" dirty="0">
                <a:solidFill>
                  <a:srgbClr val="008000"/>
                </a:solidFill>
              </a:rPr>
              <a:t>SLICE</a:t>
            </a:r>
            <a:r>
              <a:rPr lang="en-GB" sz="1600" dirty="0"/>
              <a:t>, </a:t>
            </a:r>
            <a:r>
              <a:rPr lang="en-GB" sz="1600" dirty="0">
                <a:solidFill>
                  <a:srgbClr val="008000"/>
                </a:solidFill>
              </a:rPr>
              <a:t>FRY</a:t>
            </a:r>
          </a:p>
          <a:p>
            <a:pPr marL="808038" indent="-365125">
              <a:buNone/>
            </a:pPr>
            <a:r>
              <a:rPr lang="en-GB" sz="1600" dirty="0">
                <a:solidFill>
                  <a:srgbClr val="000000"/>
                </a:solidFill>
              </a:rPr>
              <a:t>2. Agents which are less definite: </a:t>
            </a:r>
            <a:r>
              <a:rPr lang="en-GB" sz="1600" dirty="0">
                <a:solidFill>
                  <a:srgbClr val="008000"/>
                </a:solidFill>
              </a:rPr>
              <a:t>HEAT</a:t>
            </a:r>
            <a:r>
              <a:rPr lang="en-GB" sz="1600" dirty="0"/>
              <a:t>, </a:t>
            </a:r>
            <a:r>
              <a:rPr lang="en-GB" sz="1600" dirty="0">
                <a:solidFill>
                  <a:srgbClr val="008000"/>
                </a:solidFill>
              </a:rPr>
              <a:t>COOK</a:t>
            </a:r>
          </a:p>
          <a:p>
            <a:pPr marL="808038" indent="-365125">
              <a:buNone/>
            </a:pPr>
            <a:r>
              <a:rPr lang="en-GB" sz="1600" dirty="0">
                <a:solidFill>
                  <a:srgbClr val="000000"/>
                </a:solidFill>
              </a:rPr>
              <a:t>3. Tendency toward incomplete outcomes: </a:t>
            </a:r>
            <a:r>
              <a:rPr lang="en-GB" sz="1600" dirty="0">
                <a:solidFill>
                  <a:srgbClr val="008000"/>
                </a:solidFill>
              </a:rPr>
              <a:t>CHEW</a:t>
            </a:r>
          </a:p>
          <a:p>
            <a:pPr marL="808038" indent="-365125">
              <a:buNone/>
            </a:pPr>
            <a:r>
              <a:rPr lang="en-GB" sz="1600" dirty="0">
                <a:solidFill>
                  <a:srgbClr val="000000"/>
                </a:solidFill>
              </a:rPr>
              <a:t>4. Tendency toward animal agents: </a:t>
            </a:r>
            <a:r>
              <a:rPr lang="en-GB" sz="1600" dirty="0">
                <a:solidFill>
                  <a:srgbClr val="008000"/>
                </a:solidFill>
              </a:rPr>
              <a:t>FEED</a:t>
            </a:r>
          </a:p>
          <a:p>
            <a:pPr>
              <a:buFont typeface="Wingdings" charset="2"/>
              <a:buChar char="v"/>
            </a:pPr>
            <a:r>
              <a:rPr lang="en-GB" sz="2000" dirty="0">
                <a:solidFill>
                  <a:srgbClr val="000000"/>
                </a:solidFill>
              </a:rPr>
              <a:t>Types blocked in line with  Wierzbicka (1982): </a:t>
            </a:r>
            <a:r>
              <a:rPr lang="en-GB" sz="2000" dirty="0">
                <a:solidFill>
                  <a:srgbClr val="008000"/>
                </a:solidFill>
              </a:rPr>
              <a:t>EAT</a:t>
            </a:r>
            <a:r>
              <a:rPr lang="en-GB" sz="2000" dirty="0"/>
              <a:t>, </a:t>
            </a:r>
            <a:r>
              <a:rPr lang="en-GB" sz="2000" dirty="0">
                <a:solidFill>
                  <a:srgbClr val="008000"/>
                </a:solidFill>
              </a:rPr>
              <a:t>MAKE</a:t>
            </a:r>
            <a:r>
              <a:rPr lang="en-GB" sz="2000" dirty="0"/>
              <a:t>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726141" y="304800"/>
            <a:ext cx="7691719" cy="523220"/>
          </a:xfrm>
        </p:spPr>
        <p:txBody>
          <a:bodyPr wrap="square">
            <a:spAutoFit/>
          </a:bodyPr>
          <a:lstStyle/>
          <a:p>
            <a:r>
              <a:rPr lang="en-US" sz="2800" dirty="0">
                <a:solidFill>
                  <a:schemeClr val="tx1"/>
                </a:solidFill>
                <a:ea typeface="ＭＳ Ｐゴシック" pitchFamily="-84" charset="-128"/>
                <a:cs typeface="ＭＳ Ｐゴシック" pitchFamily="-84" charset="-128"/>
              </a:rPr>
              <a:t>Local variations: the </a:t>
            </a:r>
            <a:r>
              <a:rPr lang="en-US" sz="2800" dirty="0">
                <a:solidFill>
                  <a:srgbClr val="008000"/>
                </a:solidFill>
                <a:ea typeface="ＭＳ Ｐゴシック" pitchFamily="-84" charset="-128"/>
                <a:cs typeface="ＭＳ Ｐゴシック" pitchFamily="-84" charset="-128"/>
              </a:rPr>
              <a:t>fry (up) </a:t>
            </a:r>
            <a:r>
              <a:rPr lang="en-US" sz="2800" dirty="0">
                <a:solidFill>
                  <a:schemeClr val="tx1"/>
                </a:solidFill>
                <a:ea typeface="ＭＳ Ｐゴシック" pitchFamily="-84" charset="-128"/>
                <a:cs typeface="ＭＳ Ｐゴシック" pitchFamily="-84" charset="-128"/>
              </a:rPr>
              <a:t>and the </a:t>
            </a:r>
            <a:r>
              <a:rPr lang="en-US" sz="2800" dirty="0">
                <a:solidFill>
                  <a:srgbClr val="008000"/>
                </a:solidFill>
                <a:ea typeface="ＭＳ Ｐゴシック" pitchFamily="-84" charset="-128"/>
                <a:cs typeface="ＭＳ Ｐゴシック" pitchFamily="-84" charset="-128"/>
              </a:rPr>
              <a:t>boil up</a:t>
            </a:r>
            <a:endParaRPr lang="en-US" sz="2800" dirty="0">
              <a:solidFill>
                <a:srgbClr val="008000"/>
              </a:solidFill>
              <a:latin typeface="American Typewriter"/>
              <a:ea typeface="ＭＳ Ｐゴシック" pitchFamily="-84" charset="-128"/>
              <a:cs typeface="American Typewriter"/>
            </a:endParaRPr>
          </a:p>
        </p:txBody>
      </p:sp>
      <p:sp>
        <p:nvSpPr>
          <p:cNvPr id="4" name="Content Placeholder 3"/>
          <p:cNvSpPr>
            <a:spLocks noGrp="1"/>
          </p:cNvSpPr>
          <p:nvPr>
            <p:ph idx="1"/>
          </p:nvPr>
        </p:nvSpPr>
        <p:spPr>
          <a:xfrm>
            <a:off x="228600" y="914400"/>
            <a:ext cx="8610599" cy="4038600"/>
          </a:xfrm>
        </p:spPr>
        <p:txBody>
          <a:bodyPr wrap="square">
            <a:noAutofit/>
          </a:bodyPr>
          <a:lstStyle/>
          <a:p>
            <a:pPr marL="0" indent="0">
              <a:buNone/>
            </a:pPr>
            <a:r>
              <a:rPr lang="en-GB" sz="2000" dirty="0">
                <a:solidFill>
                  <a:srgbClr val="008000"/>
                </a:solidFill>
              </a:rPr>
              <a:t>Fry</a:t>
            </a:r>
            <a:r>
              <a:rPr lang="en-GB" sz="2000" dirty="0"/>
              <a:t> </a:t>
            </a:r>
            <a:r>
              <a:rPr lang="en-GB" sz="2000" dirty="0">
                <a:solidFill>
                  <a:schemeClr val="tx1"/>
                </a:solidFill>
              </a:rPr>
              <a:t>shows a high degree of nominalisation in ICE-IRL (67%), both as a simple noun and with completive particle</a:t>
            </a:r>
            <a:r>
              <a:rPr lang="en-GB" sz="2000" dirty="0"/>
              <a:t> </a:t>
            </a:r>
            <a:r>
              <a:rPr lang="en-GB" sz="2000" i="1" dirty="0">
                <a:solidFill>
                  <a:srgbClr val="008000"/>
                </a:solidFill>
              </a:rPr>
              <a:t>up</a:t>
            </a:r>
            <a:r>
              <a:rPr lang="en-GB" sz="2000" dirty="0"/>
              <a:t>. </a:t>
            </a:r>
          </a:p>
          <a:p>
            <a:pPr>
              <a:buNone/>
            </a:pPr>
            <a:endParaRPr lang="en-GB" dirty="0"/>
          </a:p>
          <a:p>
            <a:pPr marL="0" indent="0">
              <a:buNone/>
            </a:pPr>
            <a:endParaRPr lang="en-GB" dirty="0"/>
          </a:p>
          <a:p>
            <a:pPr marL="0" indent="0">
              <a:buNone/>
            </a:pPr>
            <a:r>
              <a:rPr lang="en-GB" sz="2000" dirty="0">
                <a:solidFill>
                  <a:srgbClr val="008000"/>
                </a:solidFill>
              </a:rPr>
              <a:t>Boil</a:t>
            </a:r>
            <a:r>
              <a:rPr lang="en-GB" sz="2000" dirty="0"/>
              <a:t> </a:t>
            </a:r>
            <a:r>
              <a:rPr lang="en-GB" sz="2000" dirty="0">
                <a:solidFill>
                  <a:srgbClr val="000000"/>
                </a:solidFill>
              </a:rPr>
              <a:t>shows a relatively high degree of nominalisation in ICE-NZ (44%). Though examples are from one text,</a:t>
            </a:r>
            <a:r>
              <a:rPr lang="en-GB" sz="2000" dirty="0"/>
              <a:t> </a:t>
            </a:r>
            <a:r>
              <a:rPr lang="en-GB" sz="2000" dirty="0">
                <a:solidFill>
                  <a:srgbClr val="008000"/>
                </a:solidFill>
              </a:rPr>
              <a:t>boil up </a:t>
            </a:r>
            <a:r>
              <a:rPr lang="en-GB" sz="2000" dirty="0">
                <a:solidFill>
                  <a:srgbClr val="000000"/>
                </a:solidFill>
              </a:rPr>
              <a:t>is well attested.</a:t>
            </a:r>
          </a:p>
          <a:p>
            <a:pPr marL="0" indent="0">
              <a:buNone/>
            </a:pPr>
            <a:endParaRPr lang="en-GB" dirty="0"/>
          </a:p>
        </p:txBody>
      </p:sp>
      <p:pic>
        <p:nvPicPr>
          <p:cNvPr id="5" name="Picture 4" descr="Fry.tiff"/>
          <p:cNvPicPr>
            <a:picLocks noChangeAspect="1"/>
          </p:cNvPicPr>
          <p:nvPr/>
        </p:nvPicPr>
        <p:blipFill>
          <a:blip r:embed="rId2"/>
          <a:stretch>
            <a:fillRect/>
          </a:stretch>
        </p:blipFill>
        <p:spPr>
          <a:xfrm>
            <a:off x="952500" y="1676400"/>
            <a:ext cx="7239000" cy="1104900"/>
          </a:xfrm>
          <a:prstGeom prst="rect">
            <a:avLst/>
          </a:prstGeom>
        </p:spPr>
      </p:pic>
      <p:pic>
        <p:nvPicPr>
          <p:cNvPr id="7" name="Picture 6" descr="boil up.tiff"/>
          <p:cNvPicPr>
            <a:picLocks noChangeAspect="1"/>
          </p:cNvPicPr>
          <p:nvPr/>
        </p:nvPicPr>
        <p:blipFill>
          <a:blip r:embed="rId3"/>
          <a:stretch>
            <a:fillRect/>
          </a:stretch>
        </p:blipFill>
        <p:spPr>
          <a:xfrm>
            <a:off x="285127" y="4038600"/>
            <a:ext cx="8554073" cy="748800"/>
          </a:xfrm>
          <a:prstGeom prst="rect">
            <a:avLst/>
          </a:prstGeom>
        </p:spPr>
      </p:pic>
      <p:pic>
        <p:nvPicPr>
          <p:cNvPr id="8" name="Picture 7" descr="Ulster fry.jpg"/>
          <p:cNvPicPr>
            <a:picLocks noChangeAspect="1"/>
          </p:cNvPicPr>
          <p:nvPr/>
        </p:nvPicPr>
        <p:blipFill>
          <a:blip r:embed="rId4"/>
          <a:stretch>
            <a:fillRect/>
          </a:stretch>
        </p:blipFill>
        <p:spPr>
          <a:xfrm>
            <a:off x="685800" y="4963200"/>
            <a:ext cx="2326191" cy="1742400"/>
          </a:xfrm>
          <a:prstGeom prst="rect">
            <a:avLst/>
          </a:prstGeom>
          <a:ln>
            <a:solidFill>
              <a:schemeClr val="tx1"/>
            </a:solidFill>
          </a:ln>
        </p:spPr>
      </p:pic>
      <p:pic>
        <p:nvPicPr>
          <p:cNvPr id="9" name="Picture 8" descr="Boil up.jpg"/>
          <p:cNvPicPr>
            <a:picLocks noChangeAspect="1"/>
          </p:cNvPicPr>
          <p:nvPr/>
        </p:nvPicPr>
        <p:blipFill>
          <a:blip r:embed="rId5"/>
          <a:stretch>
            <a:fillRect/>
          </a:stretch>
        </p:blipFill>
        <p:spPr>
          <a:xfrm>
            <a:off x="6019800" y="4953000"/>
            <a:ext cx="2043358" cy="1702800"/>
          </a:xfrm>
          <a:prstGeom prst="rect">
            <a:avLst/>
          </a:prstGeom>
          <a:ln>
            <a:solidFill>
              <a:schemeClr val="tx1"/>
            </a:solidFill>
          </a:ln>
        </p:spPr>
      </p:pic>
      <p:sp>
        <p:nvSpPr>
          <p:cNvPr id="10" name="TextBox 9"/>
          <p:cNvSpPr txBox="1"/>
          <p:nvPr/>
        </p:nvSpPr>
        <p:spPr>
          <a:xfrm>
            <a:off x="3505201" y="5105400"/>
            <a:ext cx="1905000" cy="1569660"/>
          </a:xfrm>
          <a:prstGeom prst="rect">
            <a:avLst/>
          </a:prstGeom>
          <a:noFill/>
        </p:spPr>
        <p:txBody>
          <a:bodyPr wrap="square" rtlCol="0">
            <a:spAutoFit/>
          </a:bodyPr>
          <a:lstStyle/>
          <a:p>
            <a:r>
              <a:rPr lang="en-GB" sz="1600" dirty="0"/>
              <a:t>Variations on verb nominalisations show system expansion</a:t>
            </a:r>
          </a:p>
          <a:p>
            <a:r>
              <a:rPr lang="en-GB" sz="1600" dirty="0"/>
              <a:t> </a:t>
            </a:r>
          </a:p>
          <a:p>
            <a:r>
              <a:rPr lang="en-GB" sz="1600" dirty="0"/>
              <a:t>    Fry          Boil </a:t>
            </a:r>
          </a:p>
        </p:txBody>
      </p:sp>
      <p:cxnSp>
        <p:nvCxnSpPr>
          <p:cNvPr id="14" name="Straight Arrow Connector 13"/>
          <p:cNvCxnSpPr/>
          <p:nvPr/>
        </p:nvCxnSpPr>
        <p:spPr>
          <a:xfrm rot="10800000">
            <a:off x="3011992" y="6477000"/>
            <a:ext cx="721809" cy="1588"/>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V="1">
            <a:off x="5105400" y="6477000"/>
            <a:ext cx="762000" cy="1588"/>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726141" y="304800"/>
            <a:ext cx="7691719" cy="523220"/>
          </a:xfrm>
        </p:spPr>
        <p:txBody>
          <a:bodyPr wrap="square">
            <a:spAutoFit/>
          </a:bodyPr>
          <a:lstStyle/>
          <a:p>
            <a:r>
              <a:rPr lang="en-US" sz="2800" dirty="0">
                <a:solidFill>
                  <a:schemeClr val="tx1"/>
                </a:solidFill>
                <a:ea typeface="ＭＳ Ｐゴシック" pitchFamily="-84" charset="-128"/>
                <a:cs typeface="ＭＳ Ｐゴシック" pitchFamily="-84" charset="-128"/>
              </a:rPr>
              <a:t>Some principles </a:t>
            </a:r>
            <a:r>
              <a:rPr lang="en-US" sz="2800" dirty="0">
                <a:solidFill>
                  <a:schemeClr val="tx1"/>
                </a:solidFill>
                <a:latin typeface="American Typewriter"/>
                <a:ea typeface="ＭＳ Ｐゴシック" pitchFamily="-84" charset="-128"/>
                <a:cs typeface="American Typewriter"/>
              </a:rPr>
              <a:t>I</a:t>
            </a:r>
          </a:p>
        </p:txBody>
      </p:sp>
      <p:sp>
        <p:nvSpPr>
          <p:cNvPr id="4" name="Content Placeholder 3"/>
          <p:cNvSpPr>
            <a:spLocks noGrp="1"/>
          </p:cNvSpPr>
          <p:nvPr>
            <p:ph idx="1"/>
          </p:nvPr>
        </p:nvSpPr>
        <p:spPr>
          <a:xfrm>
            <a:off x="304800" y="914400"/>
            <a:ext cx="8534399" cy="5478423"/>
          </a:xfrm>
        </p:spPr>
        <p:txBody>
          <a:bodyPr wrap="square">
            <a:spAutoFit/>
          </a:bodyPr>
          <a:lstStyle/>
          <a:p>
            <a:pPr>
              <a:buFont typeface="Wingdings" charset="2"/>
              <a:buChar char="v"/>
            </a:pPr>
            <a:r>
              <a:rPr lang="en-GB" dirty="0">
                <a:solidFill>
                  <a:srgbClr val="000000"/>
                </a:solidFill>
              </a:rPr>
              <a:t>Semantic features are needed to account for the distribution of verbs</a:t>
            </a:r>
          </a:p>
          <a:p>
            <a:pPr marL="541338" indent="0">
              <a:buNone/>
            </a:pPr>
            <a:r>
              <a:rPr lang="en-GB" sz="1800" dirty="0">
                <a:solidFill>
                  <a:schemeClr val="tx1"/>
                </a:solidFill>
              </a:rPr>
              <a:t>The most common verbs (</a:t>
            </a:r>
            <a:r>
              <a:rPr lang="en-GB" sz="1800" dirty="0">
                <a:solidFill>
                  <a:srgbClr val="008000"/>
                </a:solidFill>
              </a:rPr>
              <a:t>eat</a:t>
            </a:r>
            <a:r>
              <a:rPr lang="en-GB" sz="1800" dirty="0"/>
              <a:t>, </a:t>
            </a:r>
            <a:r>
              <a:rPr lang="en-GB" sz="1800" dirty="0">
                <a:solidFill>
                  <a:srgbClr val="008000"/>
                </a:solidFill>
              </a:rPr>
              <a:t>drink</a:t>
            </a:r>
            <a:r>
              <a:rPr lang="en-GB" sz="1800" dirty="0"/>
              <a:t>, </a:t>
            </a:r>
            <a:r>
              <a:rPr lang="en-GB" sz="1800" dirty="0">
                <a:solidFill>
                  <a:srgbClr val="008000"/>
                </a:solidFill>
              </a:rPr>
              <a:t>make</a:t>
            </a:r>
            <a:r>
              <a:rPr lang="en-GB" sz="1800" dirty="0"/>
              <a:t>, </a:t>
            </a:r>
            <a:r>
              <a:rPr lang="en-GB" sz="1800" dirty="0">
                <a:solidFill>
                  <a:srgbClr val="008000"/>
                </a:solidFill>
              </a:rPr>
              <a:t>like</a:t>
            </a:r>
            <a:r>
              <a:rPr lang="en-GB" sz="1800" dirty="0"/>
              <a:t>, </a:t>
            </a:r>
            <a:r>
              <a:rPr lang="en-GB" sz="1800" dirty="0">
                <a:solidFill>
                  <a:srgbClr val="008000"/>
                </a:solidFill>
              </a:rPr>
              <a:t>cook</a:t>
            </a:r>
            <a:r>
              <a:rPr lang="en-GB" sz="1800" dirty="0"/>
              <a:t>, </a:t>
            </a:r>
            <a:r>
              <a:rPr lang="en-GB" sz="1800" dirty="0">
                <a:solidFill>
                  <a:srgbClr val="008000"/>
                </a:solidFill>
              </a:rPr>
              <a:t>feed</a:t>
            </a:r>
            <a:r>
              <a:rPr lang="en-GB" sz="1800" dirty="0"/>
              <a:t>, </a:t>
            </a:r>
            <a:r>
              <a:rPr lang="en-GB" sz="1800" dirty="0">
                <a:solidFill>
                  <a:srgbClr val="008000"/>
                </a:solidFill>
              </a:rPr>
              <a:t>taste</a:t>
            </a:r>
            <a:r>
              <a:rPr lang="en-GB" sz="1800" dirty="0"/>
              <a:t>, </a:t>
            </a:r>
            <a:r>
              <a:rPr lang="en-GB" sz="1800" dirty="0">
                <a:solidFill>
                  <a:srgbClr val="008000"/>
                </a:solidFill>
              </a:rPr>
              <a:t>add</a:t>
            </a:r>
            <a:r>
              <a:rPr lang="en-GB" sz="1800" dirty="0">
                <a:solidFill>
                  <a:schemeClr val="tx1"/>
                </a:solidFill>
              </a:rPr>
              <a:t>, and </a:t>
            </a:r>
            <a:r>
              <a:rPr lang="en-GB" sz="1800" dirty="0">
                <a:solidFill>
                  <a:srgbClr val="008000"/>
                </a:solidFill>
              </a:rPr>
              <a:t>take</a:t>
            </a:r>
            <a:r>
              <a:rPr lang="en-GB" sz="1800" dirty="0">
                <a:solidFill>
                  <a:schemeClr val="tx1"/>
                </a:solidFill>
              </a:rPr>
              <a:t>) are general in their application (relatively 'light verbs'):</a:t>
            </a:r>
            <a:r>
              <a:rPr lang="en-GB" sz="1800" dirty="0"/>
              <a:t> </a:t>
            </a:r>
            <a:r>
              <a:rPr lang="en-GB" sz="1800" dirty="0">
                <a:solidFill>
                  <a:srgbClr val="008000"/>
                </a:solidFill>
              </a:rPr>
              <a:t>eat</a:t>
            </a:r>
            <a:r>
              <a:rPr lang="en-GB" sz="1800" dirty="0"/>
              <a:t> </a:t>
            </a:r>
            <a:r>
              <a:rPr lang="en-GB" sz="1800" dirty="0">
                <a:solidFill>
                  <a:schemeClr val="tx1"/>
                </a:solidFill>
              </a:rPr>
              <a:t>applies to any solid ingestible, </a:t>
            </a:r>
            <a:r>
              <a:rPr lang="en-GB" sz="1800" dirty="0">
                <a:solidFill>
                  <a:srgbClr val="008000"/>
                </a:solidFill>
              </a:rPr>
              <a:t>drink</a:t>
            </a:r>
            <a:r>
              <a:rPr lang="en-GB" sz="1800" dirty="0"/>
              <a:t> </a:t>
            </a:r>
            <a:r>
              <a:rPr lang="en-GB" sz="1800" dirty="0">
                <a:solidFill>
                  <a:schemeClr val="tx1"/>
                </a:solidFill>
              </a:rPr>
              <a:t>to any liquid, etc. The less common verbs (e.g</a:t>
            </a:r>
            <a:r>
              <a:rPr lang="en-GB" sz="1800" dirty="0"/>
              <a:t>. </a:t>
            </a:r>
            <a:r>
              <a:rPr lang="en-GB" sz="1800" dirty="0">
                <a:solidFill>
                  <a:srgbClr val="008000"/>
                </a:solidFill>
              </a:rPr>
              <a:t>devour</a:t>
            </a:r>
            <a:r>
              <a:rPr lang="en-GB" sz="1800" dirty="0"/>
              <a:t>, </a:t>
            </a:r>
            <a:r>
              <a:rPr lang="en-GB" sz="1800" dirty="0">
                <a:solidFill>
                  <a:srgbClr val="008000"/>
                </a:solidFill>
              </a:rPr>
              <a:t>lick</a:t>
            </a:r>
            <a:r>
              <a:rPr lang="en-GB" sz="1800" dirty="0"/>
              <a:t>, </a:t>
            </a:r>
            <a:r>
              <a:rPr lang="en-GB" sz="1800" dirty="0">
                <a:solidFill>
                  <a:srgbClr val="008000"/>
                </a:solidFill>
              </a:rPr>
              <a:t>grind</a:t>
            </a:r>
            <a:r>
              <a:rPr lang="en-GB" sz="1800" dirty="0"/>
              <a:t>) </a:t>
            </a:r>
            <a:r>
              <a:rPr lang="en-GB" sz="1800" dirty="0">
                <a:solidFill>
                  <a:schemeClr val="tx1"/>
                </a:solidFill>
              </a:rPr>
              <a:t>incorporate manner, goal, and other features. </a:t>
            </a:r>
          </a:p>
          <a:p>
            <a:pPr>
              <a:buFont typeface="Wingdings" charset="2"/>
              <a:buChar char="v"/>
            </a:pPr>
            <a:r>
              <a:rPr lang="en-GB" dirty="0">
                <a:solidFill>
                  <a:srgbClr val="000000"/>
                </a:solidFill>
              </a:rPr>
              <a:t>The prominence of Wierzbicka's generalisations shows a common system to English world-wide.</a:t>
            </a:r>
          </a:p>
          <a:p>
            <a:pPr marL="541338" indent="0">
              <a:buNone/>
            </a:pPr>
            <a:r>
              <a:rPr lang="en-GB" sz="1800" dirty="0">
                <a:solidFill>
                  <a:schemeClr val="tx1"/>
                </a:solidFill>
              </a:rPr>
              <a:t>Nevertheless, the rarity of some permitted nominalisations in the corpus suggests that </a:t>
            </a:r>
            <a:r>
              <a:rPr lang="en-GB" sz="1800" dirty="0">
                <a:solidFill>
                  <a:srgbClr val="008000"/>
                </a:solidFill>
              </a:rPr>
              <a:t>what the system permits is not a guide to what users do</a:t>
            </a:r>
            <a:r>
              <a:rPr lang="en-GB" sz="1800" dirty="0">
                <a:solidFill>
                  <a:schemeClr val="tx1"/>
                </a:solidFill>
              </a:rPr>
              <a:t>: the corpus adds to our grammatical knowledge.</a:t>
            </a:r>
          </a:p>
          <a:p>
            <a:pPr>
              <a:buFont typeface="Wingdings" charset="2"/>
              <a:buChar char="v"/>
            </a:pPr>
            <a:r>
              <a:rPr lang="en-GB" dirty="0">
                <a:solidFill>
                  <a:srgbClr val="000000"/>
                </a:solidFill>
              </a:rPr>
              <a:t>Local variations expand the grammar in ways not predictable by the system.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726141" y="366355"/>
            <a:ext cx="7691719" cy="461665"/>
          </a:xfrm>
        </p:spPr>
        <p:txBody>
          <a:bodyPr>
            <a:spAutoFit/>
          </a:bodyPr>
          <a:lstStyle/>
          <a:p>
            <a:r>
              <a:rPr lang="en-US" sz="2400" dirty="0">
                <a:solidFill>
                  <a:schemeClr val="tx1"/>
                </a:solidFill>
                <a:ea typeface="ＭＳ Ｐゴシック" pitchFamily="-84" charset="-128"/>
                <a:cs typeface="ＭＳ Ｐゴシック" pitchFamily="-84" charset="-128"/>
              </a:rPr>
              <a:t>Question 4: what about </a:t>
            </a:r>
            <a:r>
              <a:rPr lang="en-US" sz="2400" dirty="0">
                <a:solidFill>
                  <a:srgbClr val="FF0000"/>
                </a:solidFill>
                <a:ea typeface="ＭＳ Ｐゴシック" pitchFamily="-84" charset="-128"/>
                <a:cs typeface="ＭＳ Ｐゴシック" pitchFamily="-84" charset="-128"/>
              </a:rPr>
              <a:t>metaphors</a:t>
            </a:r>
            <a:r>
              <a:rPr lang="en-US" sz="2400" dirty="0">
                <a:solidFill>
                  <a:schemeClr val="tx1"/>
                </a:solidFill>
                <a:ea typeface="ＭＳ Ｐゴシック" pitchFamily="-84" charset="-128"/>
                <a:cs typeface="ＭＳ Ｐゴシック" pitchFamily="-84" charset="-128"/>
              </a:rPr>
              <a:t> and </a:t>
            </a:r>
            <a:r>
              <a:rPr lang="en-US" sz="2400" dirty="0">
                <a:solidFill>
                  <a:srgbClr val="FF0000"/>
                </a:solidFill>
                <a:ea typeface="ＭＳ Ｐゴシック" pitchFamily="-84" charset="-128"/>
                <a:cs typeface="ＭＳ Ｐゴシック" pitchFamily="-84" charset="-128"/>
              </a:rPr>
              <a:t>metaphoricals</a:t>
            </a:r>
            <a:r>
              <a:rPr lang="en-US" sz="2400" dirty="0">
                <a:solidFill>
                  <a:schemeClr val="tx1"/>
                </a:solidFill>
                <a:ea typeface="ＭＳ Ｐゴシック" pitchFamily="-84" charset="-128"/>
                <a:cs typeface="ＭＳ Ｐゴシック" pitchFamily="-84" charset="-128"/>
              </a:rPr>
              <a:t>?</a:t>
            </a:r>
          </a:p>
        </p:txBody>
      </p:sp>
      <p:sp>
        <p:nvSpPr>
          <p:cNvPr id="5" name="Content Placeholder 4"/>
          <p:cNvSpPr>
            <a:spLocks noGrp="1"/>
          </p:cNvSpPr>
          <p:nvPr>
            <p:ph idx="1"/>
          </p:nvPr>
        </p:nvSpPr>
        <p:spPr>
          <a:xfrm>
            <a:off x="649940" y="921021"/>
            <a:ext cx="7884460" cy="5725179"/>
          </a:xfrm>
        </p:spPr>
        <p:txBody>
          <a:bodyPr>
            <a:normAutofit/>
          </a:bodyPr>
          <a:lstStyle/>
          <a:p>
            <a:pPr marL="444500" indent="-444500">
              <a:buFont typeface="Wingdings" charset="2"/>
              <a:buChar char="v"/>
            </a:pPr>
            <a:r>
              <a:rPr lang="en-GB" sz="2000" dirty="0">
                <a:solidFill>
                  <a:schemeClr val="tx1"/>
                </a:solidFill>
              </a:rPr>
              <a:t>True metaphors follow Lakoff and Johnson's (1980: 5) view of conceptual metaphor, 'understanding and experiencing one kind of thing in terms of another'.</a:t>
            </a:r>
          </a:p>
          <a:p>
            <a:pPr marL="444500" indent="-444500">
              <a:buFont typeface="Wingdings" charset="2"/>
              <a:buChar char="v"/>
            </a:pPr>
            <a:r>
              <a:rPr lang="en-GB" sz="2000" dirty="0">
                <a:solidFill>
                  <a:schemeClr val="tx1"/>
                </a:solidFill>
              </a:rPr>
              <a:t>Explained by Lakoff (1993: 206–7), metaphors are usually understood in terms of mappings from a </a:t>
            </a:r>
            <a:r>
              <a:rPr lang="en-GB" sz="2000" dirty="0">
                <a:solidFill>
                  <a:srgbClr val="FF0000"/>
                </a:solidFill>
              </a:rPr>
              <a:t>SOURCE DOMAIN </a:t>
            </a:r>
            <a:r>
              <a:rPr lang="en-GB" sz="2000" dirty="0">
                <a:solidFill>
                  <a:schemeClr val="tx1"/>
                </a:solidFill>
              </a:rPr>
              <a:t>to a </a:t>
            </a:r>
            <a:r>
              <a:rPr lang="en-GB" sz="2000" dirty="0">
                <a:solidFill>
                  <a:srgbClr val="008000"/>
                </a:solidFill>
              </a:rPr>
              <a:t>TARGET DOMAIN</a:t>
            </a:r>
            <a:r>
              <a:rPr lang="en-GB" sz="2000" dirty="0">
                <a:solidFill>
                  <a:schemeClr val="tx1"/>
                </a:solidFill>
              </a:rPr>
              <a:t>, as in </a:t>
            </a:r>
            <a:r>
              <a:rPr lang="en-GB" sz="2000" dirty="0">
                <a:solidFill>
                  <a:srgbClr val="008000"/>
                </a:solidFill>
              </a:rPr>
              <a:t>TARGET-DOMAIN </a:t>
            </a:r>
            <a:r>
              <a:rPr lang="en-GB" sz="2000" dirty="0">
                <a:solidFill>
                  <a:schemeClr val="tx1"/>
                </a:solidFill>
              </a:rPr>
              <a:t>IS (or AS) </a:t>
            </a:r>
            <a:r>
              <a:rPr lang="en-GB" sz="2000" dirty="0">
                <a:solidFill>
                  <a:srgbClr val="FF0000"/>
                </a:solidFill>
              </a:rPr>
              <a:t>SOURCE DOMAIN</a:t>
            </a:r>
            <a:r>
              <a:rPr lang="en-GB" sz="2000" dirty="0">
                <a:solidFill>
                  <a:schemeClr val="tx1"/>
                </a:solidFill>
              </a:rPr>
              <a:t>. Thus </a:t>
            </a:r>
            <a:r>
              <a:rPr lang="en-GB" sz="2000" dirty="0">
                <a:solidFill>
                  <a:srgbClr val="0000FF"/>
                </a:solidFill>
              </a:rPr>
              <a:t>'our relationship isn't going anywhere' </a:t>
            </a:r>
            <a:r>
              <a:rPr lang="en-GB" sz="2000" dirty="0">
                <a:solidFill>
                  <a:schemeClr val="tx1"/>
                </a:solidFill>
              </a:rPr>
              <a:t>and </a:t>
            </a:r>
            <a:r>
              <a:rPr lang="en-GB" sz="2000" dirty="0">
                <a:solidFill>
                  <a:srgbClr val="0000FF"/>
                </a:solidFill>
              </a:rPr>
              <a:t>'our marriage is on the rocks' </a:t>
            </a:r>
            <a:r>
              <a:rPr lang="en-GB" sz="2000" dirty="0">
                <a:solidFill>
                  <a:schemeClr val="tx1"/>
                </a:solidFill>
              </a:rPr>
              <a:t>show people on a </a:t>
            </a:r>
            <a:r>
              <a:rPr lang="en-GB" sz="2000" dirty="0">
                <a:solidFill>
                  <a:srgbClr val="FF0000"/>
                </a:solidFill>
              </a:rPr>
              <a:t>JOURNEY</a:t>
            </a:r>
            <a:r>
              <a:rPr lang="en-GB" sz="2000" dirty="0">
                <a:solidFill>
                  <a:schemeClr val="tx1"/>
                </a:solidFill>
              </a:rPr>
              <a:t> (</a:t>
            </a:r>
            <a:r>
              <a:rPr lang="en-GB" sz="2000" dirty="0">
                <a:solidFill>
                  <a:srgbClr val="FF0000"/>
                </a:solidFill>
              </a:rPr>
              <a:t>SOURCE</a:t>
            </a:r>
            <a:r>
              <a:rPr lang="en-GB" sz="2000" dirty="0">
                <a:solidFill>
                  <a:schemeClr val="tx1"/>
                </a:solidFill>
              </a:rPr>
              <a:t>) in order to understand </a:t>
            </a:r>
            <a:r>
              <a:rPr lang="en-GB" sz="2000" dirty="0">
                <a:solidFill>
                  <a:srgbClr val="008000"/>
                </a:solidFill>
              </a:rPr>
              <a:t>LOVE</a:t>
            </a:r>
            <a:r>
              <a:rPr lang="en-GB" sz="2000" dirty="0">
                <a:solidFill>
                  <a:schemeClr val="tx1"/>
                </a:solidFill>
              </a:rPr>
              <a:t> (</a:t>
            </a:r>
            <a:r>
              <a:rPr lang="en-GB" sz="2000" dirty="0">
                <a:solidFill>
                  <a:srgbClr val="008000"/>
                </a:solidFill>
              </a:rPr>
              <a:t>TARGET</a:t>
            </a:r>
            <a:r>
              <a:rPr lang="en-GB" sz="2000" dirty="0">
                <a:solidFill>
                  <a:schemeClr val="tx1"/>
                </a:solidFill>
              </a:rPr>
              <a:t>). This mapping yields the conceptual metaphor </a:t>
            </a:r>
            <a:r>
              <a:rPr lang="en-GB" sz="2000" dirty="0">
                <a:solidFill>
                  <a:srgbClr val="008000"/>
                </a:solidFill>
              </a:rPr>
              <a:t>LOVE </a:t>
            </a:r>
            <a:r>
              <a:rPr lang="en-GB" sz="2000" dirty="0">
                <a:solidFill>
                  <a:schemeClr val="tx1"/>
                </a:solidFill>
              </a:rPr>
              <a:t>IS A</a:t>
            </a:r>
            <a:r>
              <a:rPr lang="en-GB" sz="2000" dirty="0">
                <a:solidFill>
                  <a:srgbClr val="008000"/>
                </a:solidFill>
              </a:rPr>
              <a:t> </a:t>
            </a:r>
            <a:r>
              <a:rPr lang="en-GB" sz="2000" dirty="0">
                <a:solidFill>
                  <a:srgbClr val="FF0000"/>
                </a:solidFill>
              </a:rPr>
              <a:t>JOURNEY</a:t>
            </a:r>
            <a:r>
              <a:rPr lang="en-GB" sz="2000" dirty="0">
                <a:solidFill>
                  <a:schemeClr val="tx1"/>
                </a:solidFill>
              </a:rPr>
              <a:t>.</a:t>
            </a:r>
          </a:p>
          <a:p>
            <a:pPr marL="444500" indent="-444500">
              <a:buClr>
                <a:schemeClr val="tx1"/>
              </a:buClr>
              <a:buFont typeface="Wingdings" charset="2"/>
              <a:buChar char="v"/>
            </a:pPr>
            <a:r>
              <a:rPr lang="en-GB" sz="2000" dirty="0">
                <a:solidFill>
                  <a:srgbClr val="FF0000"/>
                </a:solidFill>
              </a:rPr>
              <a:t>Metaphoricals</a:t>
            </a:r>
            <a:r>
              <a:rPr lang="en-GB" sz="2000" dirty="0">
                <a:solidFill>
                  <a:schemeClr val="tx1"/>
                </a:solidFill>
              </a:rPr>
              <a:t> here are not necessarily true metaphors, but involve the use of food verbs without ingestion or food preparation. For inclusion they must involve concrete physical actions of a type related to food consumption or preparation, but not involve the actual ingestion of foodstuffs. Collocations count as an inclusion factor.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726141" y="314979"/>
            <a:ext cx="7691719" cy="461665"/>
          </a:xfrm>
        </p:spPr>
        <p:txBody>
          <a:bodyPr wrap="square">
            <a:spAutoFit/>
          </a:bodyPr>
          <a:lstStyle/>
          <a:p>
            <a:r>
              <a:rPr lang="en-US" sz="2400" dirty="0">
                <a:solidFill>
                  <a:schemeClr val="tx1"/>
                </a:solidFill>
                <a:ea typeface="ＭＳ Ｐゴシック" pitchFamily="-84" charset="-128"/>
                <a:cs typeface="ＭＳ Ｐゴシック" pitchFamily="-84" charset="-128"/>
              </a:rPr>
              <a:t>Examples of metaphors:</a:t>
            </a:r>
          </a:p>
        </p:txBody>
      </p:sp>
      <p:pic>
        <p:nvPicPr>
          <p:cNvPr id="5" name="Content Placeholder 4" descr="Metaphors exx.tiff"/>
          <p:cNvPicPr>
            <a:picLocks noGrp="1" noChangeAspect="1"/>
          </p:cNvPicPr>
          <p:nvPr>
            <p:ph idx="1"/>
          </p:nvPr>
        </p:nvPicPr>
        <p:blipFill>
          <a:blip r:embed="rId2"/>
          <a:stretch>
            <a:fillRect/>
          </a:stretch>
        </p:blipFill>
        <p:spPr>
          <a:xfrm>
            <a:off x="152400" y="1066800"/>
            <a:ext cx="8832108" cy="4881600"/>
          </a:xfr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726141" y="314979"/>
            <a:ext cx="7691719" cy="461665"/>
          </a:xfrm>
        </p:spPr>
        <p:txBody>
          <a:bodyPr wrap="square">
            <a:spAutoFit/>
          </a:bodyPr>
          <a:lstStyle/>
          <a:p>
            <a:r>
              <a:rPr lang="en-US" sz="2400" dirty="0">
                <a:solidFill>
                  <a:schemeClr val="tx1"/>
                </a:solidFill>
                <a:ea typeface="ＭＳ Ｐゴシック" pitchFamily="-84" charset="-128"/>
                <a:cs typeface="ＭＳ Ｐゴシック" pitchFamily="-84" charset="-128"/>
              </a:rPr>
              <a:t>Distribution of metaphors and metaphoricals</a:t>
            </a:r>
          </a:p>
        </p:txBody>
      </p:sp>
      <p:sp>
        <p:nvSpPr>
          <p:cNvPr id="5" name="Content Placeholder 4"/>
          <p:cNvSpPr>
            <a:spLocks noGrp="1"/>
          </p:cNvSpPr>
          <p:nvPr>
            <p:ph sz="half" idx="1"/>
          </p:nvPr>
        </p:nvSpPr>
        <p:spPr>
          <a:xfrm>
            <a:off x="457200" y="914400"/>
            <a:ext cx="8229600" cy="646331"/>
          </a:xfrm>
        </p:spPr>
        <p:txBody>
          <a:bodyPr>
            <a:spAutoFit/>
          </a:bodyPr>
          <a:lstStyle/>
          <a:p>
            <a:pPr marL="0" indent="0">
              <a:buNone/>
            </a:pPr>
            <a:r>
              <a:rPr lang="en-GB" sz="1800" dirty="0">
                <a:solidFill>
                  <a:schemeClr val="tx1"/>
                </a:solidFill>
              </a:rPr>
              <a:t>Metaphors are also unequally distributed across the verb types, though they are not blocked by grammatical principles. Many factors influence use rates.</a:t>
            </a:r>
          </a:p>
          <a:p>
            <a:pPr marL="0" indent="0">
              <a:buNone/>
            </a:pPr>
            <a:endParaRPr lang="en-GB" sz="1800" dirty="0">
              <a:solidFill>
                <a:schemeClr val="tx1"/>
              </a:solidFill>
            </a:endParaRPr>
          </a:p>
        </p:txBody>
      </p:sp>
      <p:pic>
        <p:nvPicPr>
          <p:cNvPr id="10" name="Content Placeholder 9" descr="Metaphor summary table.tiff"/>
          <p:cNvPicPr>
            <a:picLocks noGrp="1" noChangeAspect="1"/>
          </p:cNvPicPr>
          <p:nvPr>
            <p:ph sz="half" idx="13"/>
          </p:nvPr>
        </p:nvPicPr>
        <p:blipFill>
          <a:blip r:embed="rId2"/>
          <a:stretch>
            <a:fillRect/>
          </a:stretch>
        </p:blipFill>
        <p:spPr>
          <a:xfrm>
            <a:off x="1828800" y="1683600"/>
            <a:ext cx="5551537" cy="5022000"/>
          </a:xfr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690281" y="179348"/>
            <a:ext cx="7691719" cy="369332"/>
          </a:xfrm>
        </p:spPr>
        <p:txBody>
          <a:bodyPr>
            <a:spAutoFit/>
          </a:bodyPr>
          <a:lstStyle/>
          <a:p>
            <a:r>
              <a:rPr lang="en-US" sz="1800" dirty="0"/>
              <a:t>Some insights about life from ICE verbal metaphors</a:t>
            </a:r>
          </a:p>
        </p:txBody>
      </p:sp>
      <p:sp>
        <p:nvSpPr>
          <p:cNvPr id="11" name="Content Placeholder 10"/>
          <p:cNvSpPr>
            <a:spLocks noGrp="1"/>
          </p:cNvSpPr>
          <p:nvPr>
            <p:ph idx="1"/>
          </p:nvPr>
        </p:nvSpPr>
        <p:spPr>
          <a:xfrm>
            <a:off x="304800" y="555059"/>
            <a:ext cx="8534399" cy="6186309"/>
          </a:xfrm>
        </p:spPr>
        <p:txBody>
          <a:bodyPr wrap="square">
            <a:spAutoFit/>
          </a:bodyPr>
          <a:lstStyle/>
          <a:p>
            <a:r>
              <a:rPr lang="en-US" sz="1800" dirty="0">
                <a:solidFill>
                  <a:srgbClr val="008000"/>
                </a:solidFill>
              </a:rPr>
              <a:t>X</a:t>
            </a:r>
            <a:r>
              <a:rPr lang="en-US" sz="1800" dirty="0"/>
              <a:t> AS </a:t>
            </a:r>
            <a:r>
              <a:rPr lang="en-US" sz="1800" dirty="0">
                <a:solidFill>
                  <a:srgbClr val="FF0000"/>
                </a:solidFill>
              </a:rPr>
              <a:t>FOOD</a:t>
            </a:r>
          </a:p>
          <a:p>
            <a:pPr lvl="1">
              <a:buNone/>
            </a:pPr>
            <a:r>
              <a:rPr lang="en-US" sz="1400" dirty="0">
                <a:solidFill>
                  <a:srgbClr val="FF0000"/>
                </a:solidFill>
              </a:rPr>
              <a:t>take</a:t>
            </a:r>
            <a:r>
              <a:rPr lang="en-US" sz="1400" dirty="0"/>
              <a:t> </a:t>
            </a:r>
            <a:r>
              <a:rPr lang="en-US" sz="1400" dirty="0">
                <a:solidFill>
                  <a:schemeClr val="tx1"/>
                </a:solidFill>
              </a:rPr>
              <a:t>panadol</a:t>
            </a:r>
            <a:r>
              <a:rPr lang="en-US" sz="1400" dirty="0"/>
              <a:t> (</a:t>
            </a:r>
            <a:r>
              <a:rPr lang="en-US" sz="1400" dirty="0">
                <a:solidFill>
                  <a:srgbClr val="008000"/>
                </a:solidFill>
              </a:rPr>
              <a:t>MEDICINE</a:t>
            </a:r>
            <a:r>
              <a:rPr lang="en-US" sz="1400" dirty="0"/>
              <a:t> AS </a:t>
            </a:r>
            <a:r>
              <a:rPr lang="en-US" sz="1400" dirty="0">
                <a:solidFill>
                  <a:srgbClr val="FF0000"/>
                </a:solidFill>
              </a:rPr>
              <a:t>FOOD</a:t>
            </a:r>
            <a:r>
              <a:rPr lang="en-US" sz="1400" dirty="0"/>
              <a:t>)</a:t>
            </a:r>
          </a:p>
          <a:p>
            <a:pPr lvl="1">
              <a:buNone/>
            </a:pPr>
            <a:r>
              <a:rPr lang="en-US" sz="1400" dirty="0">
                <a:solidFill>
                  <a:srgbClr val="FF0000"/>
                </a:solidFill>
              </a:rPr>
              <a:t>consume</a:t>
            </a:r>
            <a:r>
              <a:rPr lang="en-US" sz="1400" dirty="0"/>
              <a:t> </a:t>
            </a:r>
            <a:r>
              <a:rPr lang="en-US" sz="1400" dirty="0">
                <a:solidFill>
                  <a:schemeClr val="tx1"/>
                </a:solidFill>
              </a:rPr>
              <a:t>money and talent </a:t>
            </a:r>
            <a:r>
              <a:rPr lang="en-US" sz="1400" dirty="0"/>
              <a:t>(</a:t>
            </a:r>
            <a:r>
              <a:rPr lang="en-US" sz="1400" dirty="0">
                <a:solidFill>
                  <a:srgbClr val="008000"/>
                </a:solidFill>
              </a:rPr>
              <a:t>MONEY &amp; TALENT </a:t>
            </a:r>
            <a:r>
              <a:rPr lang="en-US" sz="1400" dirty="0"/>
              <a:t>AS </a:t>
            </a:r>
            <a:r>
              <a:rPr lang="en-US" sz="1400" dirty="0">
                <a:solidFill>
                  <a:srgbClr val="FF0000"/>
                </a:solidFill>
              </a:rPr>
              <a:t>FOOD</a:t>
            </a:r>
            <a:r>
              <a:rPr lang="en-US" sz="1400" dirty="0"/>
              <a:t>)</a:t>
            </a:r>
          </a:p>
          <a:p>
            <a:pPr lvl="1">
              <a:buNone/>
            </a:pPr>
            <a:r>
              <a:rPr lang="en-US" sz="1400" dirty="0">
                <a:solidFill>
                  <a:srgbClr val="FF0000"/>
                </a:solidFill>
              </a:rPr>
              <a:t>taste</a:t>
            </a:r>
            <a:r>
              <a:rPr lang="en-US" sz="1400" dirty="0"/>
              <a:t> </a:t>
            </a:r>
            <a:r>
              <a:rPr lang="en-US" sz="1400" dirty="0">
                <a:solidFill>
                  <a:schemeClr val="tx1"/>
                </a:solidFill>
              </a:rPr>
              <a:t>of political freedom </a:t>
            </a:r>
            <a:r>
              <a:rPr lang="en-US" sz="1400" dirty="0"/>
              <a:t>(</a:t>
            </a:r>
            <a:r>
              <a:rPr lang="en-US" sz="1400" dirty="0">
                <a:solidFill>
                  <a:srgbClr val="008000"/>
                </a:solidFill>
              </a:rPr>
              <a:t>FREEDOM</a:t>
            </a:r>
            <a:r>
              <a:rPr lang="en-US" sz="1400" dirty="0"/>
              <a:t> AS </a:t>
            </a:r>
            <a:r>
              <a:rPr lang="en-US" sz="1400" dirty="0">
                <a:solidFill>
                  <a:srgbClr val="FF0000"/>
                </a:solidFill>
              </a:rPr>
              <a:t>FOOD</a:t>
            </a:r>
            <a:r>
              <a:rPr lang="en-US" sz="1400" dirty="0"/>
              <a:t>)</a:t>
            </a:r>
          </a:p>
          <a:p>
            <a:pPr lvl="1">
              <a:buNone/>
            </a:pPr>
            <a:r>
              <a:rPr lang="en-US" sz="1400" dirty="0">
                <a:solidFill>
                  <a:srgbClr val="FF0000"/>
                </a:solidFill>
              </a:rPr>
              <a:t>give</a:t>
            </a:r>
            <a:r>
              <a:rPr lang="en-US" sz="1400" dirty="0"/>
              <a:t> </a:t>
            </a:r>
            <a:r>
              <a:rPr lang="en-US" sz="1400" dirty="0">
                <a:solidFill>
                  <a:schemeClr val="tx1"/>
                </a:solidFill>
              </a:rPr>
              <a:t>you</a:t>
            </a:r>
            <a:r>
              <a:rPr lang="en-US" sz="1400" dirty="0"/>
              <a:t> </a:t>
            </a:r>
            <a:r>
              <a:rPr lang="en-US" sz="1400" dirty="0">
                <a:solidFill>
                  <a:srgbClr val="FF0000"/>
                </a:solidFill>
              </a:rPr>
              <a:t>feed</a:t>
            </a:r>
            <a:r>
              <a:rPr lang="en-US" sz="1400" dirty="0">
                <a:solidFill>
                  <a:schemeClr val="tx1"/>
                </a:solidFill>
              </a:rPr>
              <a:t>back</a:t>
            </a:r>
            <a:r>
              <a:rPr lang="en-US" sz="1400" dirty="0"/>
              <a:t> (</a:t>
            </a:r>
            <a:r>
              <a:rPr lang="en-US" sz="1400" dirty="0">
                <a:solidFill>
                  <a:srgbClr val="008000"/>
                </a:solidFill>
              </a:rPr>
              <a:t>KNOWLEDGE</a:t>
            </a:r>
            <a:r>
              <a:rPr lang="en-US" sz="1400" dirty="0"/>
              <a:t> AS </a:t>
            </a:r>
            <a:r>
              <a:rPr lang="en-US" sz="1400" dirty="0">
                <a:solidFill>
                  <a:srgbClr val="FF0000"/>
                </a:solidFill>
              </a:rPr>
              <a:t>FOOD</a:t>
            </a:r>
            <a:r>
              <a:rPr lang="en-US" sz="1400" dirty="0"/>
              <a:t>)</a:t>
            </a:r>
          </a:p>
          <a:p>
            <a:pPr lvl="1">
              <a:buNone/>
            </a:pPr>
            <a:r>
              <a:rPr lang="en-US" sz="1400" dirty="0">
                <a:solidFill>
                  <a:srgbClr val="FF0000"/>
                </a:solidFill>
              </a:rPr>
              <a:t>eat</a:t>
            </a:r>
            <a:r>
              <a:rPr lang="en-US" sz="1400" dirty="0"/>
              <a:t> </a:t>
            </a:r>
            <a:r>
              <a:rPr lang="en-US" sz="1400" dirty="0">
                <a:solidFill>
                  <a:schemeClr val="tx1"/>
                </a:solidFill>
              </a:rPr>
              <a:t>him for breakfast </a:t>
            </a:r>
            <a:r>
              <a:rPr lang="en-US" sz="1400" dirty="0"/>
              <a:t>(</a:t>
            </a:r>
            <a:r>
              <a:rPr lang="en-US" sz="1400" dirty="0">
                <a:solidFill>
                  <a:srgbClr val="008000"/>
                </a:solidFill>
              </a:rPr>
              <a:t>HUMAN BEING </a:t>
            </a:r>
            <a:r>
              <a:rPr lang="en-US" sz="1400" dirty="0"/>
              <a:t>AS </a:t>
            </a:r>
            <a:r>
              <a:rPr lang="en-US" sz="1400" dirty="0">
                <a:solidFill>
                  <a:srgbClr val="FF0000"/>
                </a:solidFill>
              </a:rPr>
              <a:t>FOOD</a:t>
            </a:r>
            <a:r>
              <a:rPr lang="en-US" sz="1400" dirty="0"/>
              <a:t>)</a:t>
            </a:r>
          </a:p>
          <a:p>
            <a:r>
              <a:rPr lang="en-US" sz="1800" dirty="0">
                <a:solidFill>
                  <a:srgbClr val="008000"/>
                </a:solidFill>
              </a:rPr>
              <a:t>X </a:t>
            </a:r>
            <a:r>
              <a:rPr lang="en-US" sz="1800" dirty="0">
                <a:solidFill>
                  <a:schemeClr val="tx1"/>
                </a:solidFill>
              </a:rPr>
              <a:t>AS </a:t>
            </a:r>
            <a:r>
              <a:rPr lang="en-US" sz="1800" dirty="0">
                <a:solidFill>
                  <a:srgbClr val="FF0000"/>
                </a:solidFill>
              </a:rPr>
              <a:t>LIQUID</a:t>
            </a:r>
          </a:p>
          <a:p>
            <a:pPr lvl="1">
              <a:buNone/>
            </a:pPr>
            <a:r>
              <a:rPr lang="en-US" sz="1400" dirty="0">
                <a:solidFill>
                  <a:srgbClr val="FF0000"/>
                </a:solidFill>
              </a:rPr>
              <a:t>frustration </a:t>
            </a:r>
            <a:r>
              <a:rPr lang="en-US" sz="1400" dirty="0">
                <a:solidFill>
                  <a:schemeClr val="tx1"/>
                </a:solidFill>
              </a:rPr>
              <a:t>spills over; </a:t>
            </a:r>
            <a:r>
              <a:rPr lang="en-US" sz="1400" dirty="0">
                <a:solidFill>
                  <a:srgbClr val="FF0000"/>
                </a:solidFill>
              </a:rPr>
              <a:t>boil</a:t>
            </a:r>
            <a:r>
              <a:rPr lang="en-US" sz="1400" dirty="0">
                <a:solidFill>
                  <a:schemeClr val="tx1"/>
                </a:solidFill>
              </a:rPr>
              <a:t> with rage (</a:t>
            </a:r>
            <a:r>
              <a:rPr lang="en-US" sz="1400" dirty="0">
                <a:solidFill>
                  <a:srgbClr val="008000"/>
                </a:solidFill>
              </a:rPr>
              <a:t>FEELING </a:t>
            </a:r>
            <a:r>
              <a:rPr lang="en-US" sz="1400" dirty="0">
                <a:solidFill>
                  <a:srgbClr val="000000"/>
                </a:solidFill>
              </a:rPr>
              <a:t>AS</a:t>
            </a:r>
            <a:r>
              <a:rPr lang="en-US" sz="1400" dirty="0">
                <a:solidFill>
                  <a:srgbClr val="FF0000"/>
                </a:solidFill>
              </a:rPr>
              <a:t> LIQUID</a:t>
            </a:r>
            <a:r>
              <a:rPr lang="en-US" sz="1400" dirty="0">
                <a:solidFill>
                  <a:srgbClr val="000000"/>
                </a:solidFill>
              </a:rPr>
              <a:t>)</a:t>
            </a:r>
          </a:p>
          <a:p>
            <a:pPr lvl="1">
              <a:buNone/>
            </a:pPr>
            <a:r>
              <a:rPr lang="en-US" sz="1400" dirty="0">
                <a:solidFill>
                  <a:srgbClr val="FF0000"/>
                </a:solidFill>
              </a:rPr>
              <a:t>pour</a:t>
            </a:r>
            <a:r>
              <a:rPr lang="en-US" sz="1400" dirty="0">
                <a:solidFill>
                  <a:srgbClr val="000000"/>
                </a:solidFill>
              </a:rPr>
              <a:t> money into that (</a:t>
            </a:r>
            <a:r>
              <a:rPr lang="en-US" sz="1400" dirty="0">
                <a:solidFill>
                  <a:srgbClr val="008000"/>
                </a:solidFill>
              </a:rPr>
              <a:t>MONEY</a:t>
            </a:r>
            <a:r>
              <a:rPr lang="en-US" sz="1400" dirty="0">
                <a:solidFill>
                  <a:srgbClr val="000000"/>
                </a:solidFill>
              </a:rPr>
              <a:t> AS </a:t>
            </a:r>
            <a:r>
              <a:rPr lang="en-US" sz="1400" dirty="0">
                <a:solidFill>
                  <a:srgbClr val="FF0000"/>
                </a:solidFill>
              </a:rPr>
              <a:t>LIQUID</a:t>
            </a:r>
            <a:r>
              <a:rPr lang="en-US" sz="1400" dirty="0">
                <a:solidFill>
                  <a:srgbClr val="000000"/>
                </a:solidFill>
              </a:rPr>
              <a:t>)</a:t>
            </a:r>
          </a:p>
          <a:p>
            <a:pPr marL="457200" lvl="1">
              <a:spcBef>
                <a:spcPts val="2400"/>
              </a:spcBef>
              <a:buClrTx/>
              <a:buFont typeface="Wingdings" charset="2"/>
              <a:buChar char="v"/>
            </a:pPr>
            <a:r>
              <a:rPr lang="en-US" sz="1800" dirty="0">
                <a:solidFill>
                  <a:srgbClr val="008000"/>
                </a:solidFill>
              </a:rPr>
              <a:t>EATING </a:t>
            </a:r>
            <a:r>
              <a:rPr lang="en-US" sz="1800" dirty="0">
                <a:solidFill>
                  <a:schemeClr val="tx1"/>
                </a:solidFill>
              </a:rPr>
              <a:t>AS</a:t>
            </a:r>
            <a:r>
              <a:rPr lang="en-US" sz="1800" dirty="0">
                <a:solidFill>
                  <a:srgbClr val="008000"/>
                </a:solidFill>
              </a:rPr>
              <a:t> </a:t>
            </a:r>
            <a:r>
              <a:rPr lang="en-US" sz="1800" dirty="0">
                <a:solidFill>
                  <a:srgbClr val="FF0000"/>
                </a:solidFill>
              </a:rPr>
              <a:t>THREAT</a:t>
            </a:r>
          </a:p>
          <a:p>
            <a:pPr lvl="1">
              <a:buNone/>
            </a:pPr>
            <a:r>
              <a:rPr lang="en-US" sz="1400" dirty="0">
                <a:solidFill>
                  <a:srgbClr val="FF0000"/>
                </a:solidFill>
              </a:rPr>
              <a:t>swallow </a:t>
            </a:r>
            <a:r>
              <a:rPr lang="en-US" sz="1400" dirty="0">
                <a:solidFill>
                  <a:schemeClr val="tx1"/>
                </a:solidFill>
              </a:rPr>
              <a:t>contaminated dirt (</a:t>
            </a:r>
            <a:r>
              <a:rPr lang="en-US" sz="1400" dirty="0">
                <a:solidFill>
                  <a:srgbClr val="008000"/>
                </a:solidFill>
              </a:rPr>
              <a:t>SWALLOWING</a:t>
            </a:r>
            <a:r>
              <a:rPr lang="en-US" sz="1400" dirty="0">
                <a:solidFill>
                  <a:srgbClr val="FF0000"/>
                </a:solidFill>
              </a:rPr>
              <a:t> </a:t>
            </a:r>
            <a:r>
              <a:rPr lang="en-US" sz="1400" dirty="0">
                <a:solidFill>
                  <a:schemeClr val="tx1"/>
                </a:solidFill>
              </a:rPr>
              <a:t>AS</a:t>
            </a:r>
            <a:r>
              <a:rPr lang="en-US" sz="1400" dirty="0">
                <a:solidFill>
                  <a:srgbClr val="FF0000"/>
                </a:solidFill>
              </a:rPr>
              <a:t> THREAT</a:t>
            </a:r>
            <a:r>
              <a:rPr lang="en-US" sz="1400" dirty="0">
                <a:solidFill>
                  <a:srgbClr val="000000"/>
                </a:solidFill>
              </a:rPr>
              <a:t>)</a:t>
            </a:r>
          </a:p>
          <a:p>
            <a:pPr lvl="1">
              <a:buNone/>
            </a:pPr>
            <a:r>
              <a:rPr lang="en-US" sz="1400" dirty="0">
                <a:solidFill>
                  <a:srgbClr val="FF0000"/>
                </a:solidFill>
              </a:rPr>
              <a:t>bite</a:t>
            </a:r>
            <a:r>
              <a:rPr lang="en-US" sz="1400" dirty="0">
                <a:solidFill>
                  <a:srgbClr val="000000"/>
                </a:solidFill>
              </a:rPr>
              <a:t> the bullet (</a:t>
            </a:r>
            <a:r>
              <a:rPr lang="en-US" sz="1400" dirty="0">
                <a:solidFill>
                  <a:srgbClr val="008000"/>
                </a:solidFill>
              </a:rPr>
              <a:t>BITING</a:t>
            </a:r>
            <a:r>
              <a:rPr lang="en-US" sz="1400" dirty="0">
                <a:solidFill>
                  <a:srgbClr val="000000"/>
                </a:solidFill>
              </a:rPr>
              <a:t> AS </a:t>
            </a:r>
            <a:r>
              <a:rPr lang="en-US" sz="1400" dirty="0">
                <a:solidFill>
                  <a:srgbClr val="FF0000"/>
                </a:solidFill>
              </a:rPr>
              <a:t>THREAT</a:t>
            </a:r>
            <a:r>
              <a:rPr lang="en-US" sz="1400" dirty="0">
                <a:solidFill>
                  <a:srgbClr val="000000"/>
                </a:solidFill>
              </a:rPr>
              <a:t>) ('do s. unpleasant but needed')</a:t>
            </a:r>
          </a:p>
          <a:p>
            <a:pPr lvl="1">
              <a:buNone/>
            </a:pPr>
            <a:r>
              <a:rPr lang="en-US" sz="1400" dirty="0">
                <a:solidFill>
                  <a:srgbClr val="FF0000"/>
                </a:solidFill>
              </a:rPr>
              <a:t>reduce</a:t>
            </a:r>
            <a:r>
              <a:rPr lang="en-US" sz="1400" dirty="0">
                <a:solidFill>
                  <a:srgbClr val="000000"/>
                </a:solidFill>
              </a:rPr>
              <a:t> our fat </a:t>
            </a:r>
            <a:r>
              <a:rPr lang="en-US" sz="1400" dirty="0">
                <a:solidFill>
                  <a:srgbClr val="FF0000"/>
                </a:solidFill>
              </a:rPr>
              <a:t>intake</a:t>
            </a:r>
            <a:r>
              <a:rPr lang="en-US" sz="1400" dirty="0">
                <a:solidFill>
                  <a:srgbClr val="000000"/>
                </a:solidFill>
              </a:rPr>
              <a:t> (</a:t>
            </a:r>
            <a:r>
              <a:rPr lang="en-US" sz="1400" dirty="0">
                <a:solidFill>
                  <a:srgbClr val="008000"/>
                </a:solidFill>
              </a:rPr>
              <a:t>FAT</a:t>
            </a:r>
            <a:r>
              <a:rPr lang="en-US" sz="1400" dirty="0">
                <a:solidFill>
                  <a:srgbClr val="000000"/>
                </a:solidFill>
              </a:rPr>
              <a:t> AS </a:t>
            </a:r>
            <a:r>
              <a:rPr lang="en-US" sz="1400" dirty="0">
                <a:solidFill>
                  <a:srgbClr val="FF0000"/>
                </a:solidFill>
              </a:rPr>
              <a:t>THREAT</a:t>
            </a:r>
            <a:r>
              <a:rPr lang="en-US" sz="1400" dirty="0">
                <a:solidFill>
                  <a:srgbClr val="000000"/>
                </a:solidFill>
              </a:rPr>
              <a:t>)</a:t>
            </a:r>
          </a:p>
          <a:p>
            <a:pPr marL="457200" lvl="1">
              <a:spcBef>
                <a:spcPts val="2400"/>
              </a:spcBef>
              <a:buClrTx/>
              <a:buFont typeface="Wingdings" charset="2"/>
              <a:buChar char="v"/>
            </a:pPr>
            <a:r>
              <a:rPr lang="en-US" sz="1800" dirty="0">
                <a:solidFill>
                  <a:srgbClr val="008000"/>
                </a:solidFill>
              </a:rPr>
              <a:t>FOOD </a:t>
            </a:r>
            <a:r>
              <a:rPr lang="en-US" sz="1800" dirty="0">
                <a:solidFill>
                  <a:schemeClr val="tx1"/>
                </a:solidFill>
              </a:rPr>
              <a:t>AS</a:t>
            </a:r>
            <a:r>
              <a:rPr lang="en-US" sz="1800" dirty="0">
                <a:solidFill>
                  <a:srgbClr val="008000"/>
                </a:solidFill>
              </a:rPr>
              <a:t> </a:t>
            </a:r>
            <a:r>
              <a:rPr lang="en-US" sz="1800" dirty="0">
                <a:solidFill>
                  <a:srgbClr val="FF0000"/>
                </a:solidFill>
              </a:rPr>
              <a:t>MEDICINE</a:t>
            </a:r>
          </a:p>
          <a:p>
            <a:pPr lvl="1">
              <a:buNone/>
            </a:pPr>
            <a:r>
              <a:rPr lang="en-US" sz="1400" dirty="0">
                <a:solidFill>
                  <a:srgbClr val="FF0000"/>
                </a:solidFill>
              </a:rPr>
              <a:t>apply </a:t>
            </a:r>
            <a:r>
              <a:rPr lang="en-US" sz="1400" dirty="0">
                <a:solidFill>
                  <a:srgbClr val="000000"/>
                </a:solidFill>
              </a:rPr>
              <a:t>avocado to face and let it dry (</a:t>
            </a:r>
            <a:r>
              <a:rPr lang="en-US" sz="1400" dirty="0">
                <a:solidFill>
                  <a:srgbClr val="008000"/>
                </a:solidFill>
              </a:rPr>
              <a:t>FOOD</a:t>
            </a:r>
            <a:r>
              <a:rPr lang="en-US" sz="1400" dirty="0">
                <a:solidFill>
                  <a:srgbClr val="FF0000"/>
                </a:solidFill>
              </a:rPr>
              <a:t> </a:t>
            </a:r>
            <a:r>
              <a:rPr lang="en-US" sz="1400" dirty="0">
                <a:solidFill>
                  <a:schemeClr val="tx1"/>
                </a:solidFill>
              </a:rPr>
              <a:t>AS</a:t>
            </a:r>
            <a:r>
              <a:rPr lang="en-US" sz="1400" dirty="0">
                <a:solidFill>
                  <a:srgbClr val="FF0000"/>
                </a:solidFill>
              </a:rPr>
              <a:t> MEDICINE</a:t>
            </a:r>
            <a:r>
              <a:rPr lang="en-US" sz="1400" dirty="0">
                <a:solidFill>
                  <a:srgbClr val="000000"/>
                </a:solidFill>
              </a:rPr>
              <a:t>)</a:t>
            </a:r>
            <a:endParaRPr lang="en-US" dirty="0">
              <a:solidFill>
                <a:srgbClr val="000000"/>
              </a:solidFill>
            </a:endParaRPr>
          </a:p>
        </p:txBody>
      </p:sp>
      <p:pic>
        <p:nvPicPr>
          <p:cNvPr id="12" name="Picture 11" descr="Stephen Rea.jpg"/>
          <p:cNvPicPr>
            <a:picLocks noChangeAspect="1"/>
          </p:cNvPicPr>
          <p:nvPr/>
        </p:nvPicPr>
        <p:blipFill>
          <a:blip r:embed="rId3"/>
          <a:stretch>
            <a:fillRect/>
          </a:stretch>
        </p:blipFill>
        <p:spPr>
          <a:xfrm>
            <a:off x="6717600" y="692696"/>
            <a:ext cx="1512000" cy="2268000"/>
          </a:xfrm>
          <a:prstGeom prst="rect">
            <a:avLst/>
          </a:prstGeom>
        </p:spPr>
      </p:pic>
      <p:pic>
        <p:nvPicPr>
          <p:cNvPr id="13" name="Picture 12" descr="bitethebullet.jpg"/>
          <p:cNvPicPr>
            <a:picLocks noChangeAspect="1"/>
          </p:cNvPicPr>
          <p:nvPr/>
        </p:nvPicPr>
        <p:blipFill>
          <a:blip r:embed="rId4"/>
          <a:stretch>
            <a:fillRect/>
          </a:stretch>
        </p:blipFill>
        <p:spPr>
          <a:xfrm>
            <a:off x="6477000" y="4131320"/>
            <a:ext cx="1934919" cy="2178000"/>
          </a:xfrm>
          <a:prstGeom prst="rect">
            <a:avLst/>
          </a:prstGeom>
        </p:spPr>
      </p:pic>
      <p:sp>
        <p:nvSpPr>
          <p:cNvPr id="6" name="TextBox 5"/>
          <p:cNvSpPr txBox="1"/>
          <p:nvPr/>
        </p:nvSpPr>
        <p:spPr>
          <a:xfrm>
            <a:off x="6781800" y="3140968"/>
            <a:ext cx="1447800" cy="338554"/>
          </a:xfrm>
          <a:prstGeom prst="rect">
            <a:avLst/>
          </a:prstGeom>
          <a:noFill/>
        </p:spPr>
        <p:txBody>
          <a:bodyPr wrap="square" rtlCol="0">
            <a:spAutoFit/>
          </a:bodyPr>
          <a:lstStyle/>
          <a:p>
            <a:r>
              <a:rPr lang="en-US" sz="1600" dirty="0">
                <a:solidFill>
                  <a:srgbClr val="008000"/>
                </a:solidFill>
              </a:rPr>
              <a:t>Stephen Rea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726141" y="152400"/>
            <a:ext cx="7691719" cy="523220"/>
          </a:xfrm>
        </p:spPr>
        <p:txBody>
          <a:bodyPr wrap="square">
            <a:spAutoFit/>
          </a:bodyPr>
          <a:lstStyle/>
          <a:p>
            <a:r>
              <a:rPr lang="en-US" sz="2800" dirty="0">
                <a:solidFill>
                  <a:schemeClr val="tx1"/>
                </a:solidFill>
                <a:ea typeface="ＭＳ Ｐゴシック" pitchFamily="-84" charset="-128"/>
                <a:cs typeface="ＭＳ Ｐゴシック" pitchFamily="-84" charset="-128"/>
              </a:rPr>
              <a:t>Some principles </a:t>
            </a:r>
            <a:r>
              <a:rPr lang="en-US" sz="2800" dirty="0">
                <a:solidFill>
                  <a:schemeClr val="tx1"/>
                </a:solidFill>
                <a:latin typeface="American Typewriter"/>
                <a:ea typeface="ＭＳ Ｐゴシック" pitchFamily="-84" charset="-128"/>
                <a:cs typeface="American Typewriter"/>
              </a:rPr>
              <a:t>II</a:t>
            </a:r>
          </a:p>
        </p:txBody>
      </p:sp>
      <p:sp>
        <p:nvSpPr>
          <p:cNvPr id="4" name="Content Placeholder 3"/>
          <p:cNvSpPr>
            <a:spLocks noGrp="1"/>
          </p:cNvSpPr>
          <p:nvPr>
            <p:ph idx="1"/>
          </p:nvPr>
        </p:nvSpPr>
        <p:spPr>
          <a:xfrm>
            <a:off x="152400" y="675620"/>
            <a:ext cx="8686800" cy="5940088"/>
          </a:xfrm>
        </p:spPr>
        <p:txBody>
          <a:bodyPr wrap="square">
            <a:spAutoFit/>
          </a:bodyPr>
          <a:lstStyle/>
          <a:p>
            <a:pPr marL="355600" indent="-355600">
              <a:buFont typeface="Wingdings" charset="2"/>
              <a:buChar char="v"/>
            </a:pPr>
            <a:r>
              <a:rPr lang="en-GB" sz="2000" dirty="0">
                <a:solidFill>
                  <a:srgbClr val="000000"/>
                </a:solidFill>
              </a:rPr>
              <a:t>Metaphors are less easily predictable than nominalisations: the system allows for idiosyncratic and original metaphors</a:t>
            </a:r>
          </a:p>
          <a:p>
            <a:pPr marL="355600" indent="-355600">
              <a:buFont typeface="Wingdings" charset="2"/>
              <a:buChar char="v"/>
            </a:pPr>
            <a:r>
              <a:rPr lang="en-GB" sz="2000" dirty="0">
                <a:solidFill>
                  <a:srgbClr val="000000"/>
                </a:solidFill>
              </a:rPr>
              <a:t>Some metaphors are also idioms (e.g. </a:t>
            </a:r>
            <a:r>
              <a:rPr lang="en-GB" sz="2000" dirty="0">
                <a:solidFill>
                  <a:srgbClr val="FF0000"/>
                </a:solidFill>
              </a:rPr>
              <a:t>bite the bullet</a:t>
            </a:r>
            <a:r>
              <a:rPr lang="en-GB" sz="2000" dirty="0">
                <a:solidFill>
                  <a:srgbClr val="000000"/>
                </a:solidFill>
              </a:rPr>
              <a:t>) and recognisable as linguistic chunks: they may be (or become) 'dead metaphors'. </a:t>
            </a:r>
          </a:p>
          <a:p>
            <a:pPr marL="355600" indent="-355600">
              <a:buFont typeface="Wingdings" charset="2"/>
              <a:buChar char="v"/>
            </a:pPr>
            <a:r>
              <a:rPr lang="en-GB" sz="2000" dirty="0">
                <a:solidFill>
                  <a:srgbClr val="000000"/>
                </a:solidFill>
              </a:rPr>
              <a:t>Metaphors show that we often understand the world in terms of foodstuffs and their properties. A </a:t>
            </a:r>
            <a:r>
              <a:rPr lang="en-GB" sz="2000" dirty="0">
                <a:solidFill>
                  <a:srgbClr val="FF0000"/>
                </a:solidFill>
              </a:rPr>
              <a:t>taste of</a:t>
            </a:r>
            <a:r>
              <a:rPr lang="en-GB" sz="2000" dirty="0"/>
              <a:t> </a:t>
            </a:r>
            <a:r>
              <a:rPr lang="en-GB" sz="2000" dirty="0">
                <a:solidFill>
                  <a:srgbClr val="FF0000"/>
                </a:solidFill>
              </a:rPr>
              <a:t>political freedom </a:t>
            </a:r>
            <a:r>
              <a:rPr lang="en-GB" sz="2000" dirty="0">
                <a:solidFill>
                  <a:srgbClr val="000000"/>
                </a:solidFill>
              </a:rPr>
              <a:t>is positive, even if limited to a finite amount (as per nominalisation rules); </a:t>
            </a:r>
            <a:r>
              <a:rPr lang="en-GB" sz="2000" dirty="0">
                <a:solidFill>
                  <a:srgbClr val="FF0000"/>
                </a:solidFill>
              </a:rPr>
              <a:t>giving feedback </a:t>
            </a:r>
            <a:r>
              <a:rPr lang="en-GB" sz="2000" dirty="0">
                <a:solidFill>
                  <a:schemeClr val="tx1"/>
                </a:solidFill>
              </a:rPr>
              <a:t>(a complex metaphor) </a:t>
            </a:r>
            <a:r>
              <a:rPr lang="en-GB" sz="2000" dirty="0">
                <a:solidFill>
                  <a:srgbClr val="000000"/>
                </a:solidFill>
              </a:rPr>
              <a:t>provides nourishment to the mind. Bad things can also enter the body through the mouth: we may </a:t>
            </a:r>
            <a:r>
              <a:rPr lang="en-GB" sz="2000" dirty="0">
                <a:solidFill>
                  <a:srgbClr val="FF0000"/>
                </a:solidFill>
              </a:rPr>
              <a:t>swallow dirt </a:t>
            </a:r>
            <a:r>
              <a:rPr lang="en-GB" sz="2000" dirty="0">
                <a:solidFill>
                  <a:srgbClr val="000000"/>
                </a:solidFill>
              </a:rPr>
              <a:t>(so not all swallowing is for food), and conventionally we must</a:t>
            </a:r>
            <a:r>
              <a:rPr lang="en-GB" sz="2000" dirty="0"/>
              <a:t> </a:t>
            </a:r>
            <a:r>
              <a:rPr lang="en-GB" sz="2000" dirty="0">
                <a:solidFill>
                  <a:srgbClr val="FF0000"/>
                </a:solidFill>
              </a:rPr>
              <a:t>bite the bullet</a:t>
            </a:r>
            <a:r>
              <a:rPr lang="en-GB" sz="2000" dirty="0"/>
              <a:t> </a:t>
            </a:r>
            <a:r>
              <a:rPr lang="en-GB" sz="2000" dirty="0">
                <a:solidFill>
                  <a:srgbClr val="000000"/>
                </a:solidFill>
              </a:rPr>
              <a:t>(unpleasant and not for food).</a:t>
            </a:r>
          </a:p>
          <a:p>
            <a:pPr marL="355600" indent="-355600">
              <a:buFont typeface="Wingdings" charset="2"/>
              <a:buChar char="v"/>
            </a:pPr>
            <a:r>
              <a:rPr lang="en-GB" sz="2000" dirty="0">
                <a:solidFill>
                  <a:srgbClr val="000000"/>
                </a:solidFill>
              </a:rPr>
              <a:t>Food metaphors and identity: to </a:t>
            </a:r>
            <a:r>
              <a:rPr lang="en-GB" sz="2000" dirty="0">
                <a:solidFill>
                  <a:srgbClr val="FF0000"/>
                </a:solidFill>
              </a:rPr>
              <a:t>turn</a:t>
            </a:r>
            <a:r>
              <a:rPr lang="en-GB" sz="2000" dirty="0">
                <a:solidFill>
                  <a:srgbClr val="000000"/>
                </a:solidFill>
              </a:rPr>
              <a:t> vegetarian is to turn away from an established identity   </a:t>
            </a:r>
          </a:p>
          <a:p>
            <a:pPr marL="355600" indent="-355600">
              <a:buFont typeface="Wingdings" charset="2"/>
              <a:buChar char="v"/>
            </a:pPr>
            <a:r>
              <a:rPr lang="en-GB" sz="2000" dirty="0">
                <a:solidFill>
                  <a:srgbClr val="000000"/>
                </a:solidFill>
              </a:rPr>
              <a:t>A cyclical </a:t>
            </a:r>
            <a:r>
              <a:rPr lang="en-GB" sz="2000" dirty="0">
                <a:solidFill>
                  <a:srgbClr val="FF0000"/>
                </a:solidFill>
              </a:rPr>
              <a:t>discourse of health </a:t>
            </a:r>
            <a:r>
              <a:rPr lang="en-GB" sz="2000" dirty="0">
                <a:solidFill>
                  <a:srgbClr val="000000"/>
                </a:solidFill>
              </a:rPr>
              <a:t>suggested by metaphors of food, drugs, and medicine: medicines and drugs can be food, food can be medicine.</a:t>
            </a:r>
            <a:endParaRPr lang="en-GB" sz="20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726141" y="314979"/>
            <a:ext cx="7691719" cy="523220"/>
          </a:xfrm>
        </p:spPr>
        <p:txBody>
          <a:bodyPr wrap="square">
            <a:spAutoFit/>
          </a:bodyPr>
          <a:lstStyle/>
          <a:p>
            <a:r>
              <a:rPr lang="en-US" sz="2800" dirty="0">
                <a:solidFill>
                  <a:schemeClr val="tx1"/>
                </a:solidFill>
                <a:ea typeface="ＭＳ Ｐゴシック" pitchFamily="-84" charset="-128"/>
                <a:cs typeface="ＭＳ Ｐゴシック" pitchFamily="-84" charset="-128"/>
              </a:rPr>
              <a:t>In conclusion </a:t>
            </a:r>
            <a:r>
              <a:rPr lang="en-US" sz="2800" dirty="0">
                <a:solidFill>
                  <a:schemeClr val="tx1"/>
                </a:solidFill>
                <a:latin typeface="American Typewriter"/>
                <a:ea typeface="ＭＳ Ｐゴシック" pitchFamily="-84" charset="-128"/>
                <a:cs typeface="American Typewriter"/>
              </a:rPr>
              <a:t>I</a:t>
            </a:r>
          </a:p>
        </p:txBody>
      </p:sp>
      <p:pic>
        <p:nvPicPr>
          <p:cNvPr id="9" name="Content Placeholder 8" descr="Superpass dinner.jpg"/>
          <p:cNvPicPr>
            <a:picLocks noGrp="1" noChangeAspect="1"/>
          </p:cNvPicPr>
          <p:nvPr>
            <p:ph sz="half" idx="1"/>
          </p:nvPr>
        </p:nvPicPr>
        <p:blipFill>
          <a:blip r:embed="rId2"/>
          <a:stretch>
            <a:fillRect/>
          </a:stretch>
        </p:blipFill>
        <p:spPr>
          <a:xfrm>
            <a:off x="685800" y="1524000"/>
            <a:ext cx="1578111" cy="2232025"/>
          </a:xfrm>
        </p:spPr>
      </p:pic>
      <p:pic>
        <p:nvPicPr>
          <p:cNvPr id="12" name="Content Placeholder 11" descr="Pikelets.jpg"/>
          <p:cNvPicPr>
            <a:picLocks noGrp="1" noChangeAspect="1"/>
          </p:cNvPicPr>
          <p:nvPr>
            <p:ph sz="half" idx="2"/>
          </p:nvPr>
        </p:nvPicPr>
        <p:blipFill>
          <a:blip r:embed="rId3"/>
          <a:stretch>
            <a:fillRect/>
          </a:stretch>
        </p:blipFill>
        <p:spPr>
          <a:xfrm>
            <a:off x="4572000" y="1577975"/>
            <a:ext cx="2684279" cy="2142000"/>
          </a:xfrm>
          <a:ln>
            <a:solidFill>
              <a:schemeClr val="tx1"/>
            </a:solidFill>
          </a:ln>
        </p:spPr>
      </p:pic>
      <p:pic>
        <p:nvPicPr>
          <p:cNvPr id="14" name="Content Placeholder 13" descr="gungo peas.jpg"/>
          <p:cNvPicPr>
            <a:picLocks noGrp="1" noChangeAspect="1"/>
          </p:cNvPicPr>
          <p:nvPr>
            <p:ph sz="half" idx="13"/>
          </p:nvPr>
        </p:nvPicPr>
        <p:blipFill>
          <a:blip r:embed="rId4"/>
          <a:stretch>
            <a:fillRect/>
          </a:stretch>
        </p:blipFill>
        <p:spPr>
          <a:xfrm>
            <a:off x="685800" y="4191000"/>
            <a:ext cx="2295004" cy="2019600"/>
          </a:xfrm>
        </p:spPr>
      </p:pic>
      <p:pic>
        <p:nvPicPr>
          <p:cNvPr id="16" name="Content Placeholder 15" descr="Timbits.jpg"/>
          <p:cNvPicPr>
            <a:picLocks noGrp="1" noChangeAspect="1"/>
          </p:cNvPicPr>
          <p:nvPr>
            <p:ph sz="half" idx="14"/>
          </p:nvPr>
        </p:nvPicPr>
        <p:blipFill>
          <a:blip r:embed="rId5"/>
          <a:stretch>
            <a:fillRect/>
          </a:stretch>
        </p:blipFill>
        <p:spPr>
          <a:xfrm>
            <a:off x="4648200" y="4092575"/>
            <a:ext cx="2125276" cy="2232025"/>
          </a:xfrm>
        </p:spPr>
      </p:pic>
      <p:sp>
        <p:nvSpPr>
          <p:cNvPr id="8" name="TextBox 7"/>
          <p:cNvSpPr txBox="1"/>
          <p:nvPr/>
        </p:nvSpPr>
        <p:spPr>
          <a:xfrm>
            <a:off x="457200" y="838199"/>
            <a:ext cx="8340381" cy="369332"/>
          </a:xfrm>
          <a:prstGeom prst="rect">
            <a:avLst/>
          </a:prstGeom>
          <a:noFill/>
        </p:spPr>
        <p:txBody>
          <a:bodyPr wrap="square" rtlCol="0">
            <a:spAutoFit/>
          </a:bodyPr>
          <a:lstStyle/>
          <a:p>
            <a:pPr marL="355600" indent="-355600">
              <a:buFont typeface="Wingdings" charset="2"/>
              <a:buChar char="v"/>
            </a:pPr>
            <a:r>
              <a:rPr lang="en-US" dirty="0"/>
              <a:t>Nouns show local variation: lexical change, relatively little impact on system</a:t>
            </a:r>
          </a:p>
        </p:txBody>
      </p:sp>
      <p:sp>
        <p:nvSpPr>
          <p:cNvPr id="10" name="TextBox 9"/>
          <p:cNvSpPr txBox="1"/>
          <p:nvPr/>
        </p:nvSpPr>
        <p:spPr>
          <a:xfrm>
            <a:off x="2362200" y="1524000"/>
            <a:ext cx="2061972" cy="2062103"/>
          </a:xfrm>
          <a:prstGeom prst="rect">
            <a:avLst/>
          </a:prstGeom>
          <a:noFill/>
        </p:spPr>
        <p:txBody>
          <a:bodyPr wrap="square" rtlCol="0">
            <a:spAutoFit/>
          </a:bodyPr>
          <a:lstStyle/>
          <a:p>
            <a:r>
              <a:rPr lang="en-US" sz="1600" dirty="0">
                <a:solidFill>
                  <a:srgbClr val="008000"/>
                </a:solidFill>
              </a:rPr>
              <a:t>Superpass dinner</a:t>
            </a:r>
            <a:r>
              <a:rPr lang="en-US" sz="1600" dirty="0"/>
              <a:t>, </a:t>
            </a:r>
            <a:r>
              <a:rPr lang="en-US" sz="1600" dirty="0">
                <a:solidFill>
                  <a:srgbClr val="008000"/>
                </a:solidFill>
              </a:rPr>
              <a:t>superpass breakfast </a:t>
            </a:r>
            <a:r>
              <a:rPr lang="en-US" sz="1600" dirty="0"/>
              <a:t>'ceremony for wishing to get a good examination result among university students'</a:t>
            </a:r>
          </a:p>
          <a:p>
            <a:r>
              <a:rPr lang="en-US" sz="1600" dirty="0">
                <a:solidFill>
                  <a:srgbClr val="FF0000"/>
                </a:solidFill>
              </a:rPr>
              <a:t>ICE-HK</a:t>
            </a:r>
          </a:p>
        </p:txBody>
      </p:sp>
      <p:sp>
        <p:nvSpPr>
          <p:cNvPr id="13" name="TextBox 12"/>
          <p:cNvSpPr txBox="1"/>
          <p:nvPr/>
        </p:nvSpPr>
        <p:spPr>
          <a:xfrm>
            <a:off x="7391399" y="1577976"/>
            <a:ext cx="1230089" cy="2008128"/>
          </a:xfrm>
          <a:prstGeom prst="rect">
            <a:avLst/>
          </a:prstGeom>
          <a:noFill/>
        </p:spPr>
        <p:txBody>
          <a:bodyPr wrap="square" rtlCol="0">
            <a:noAutofit/>
          </a:bodyPr>
          <a:lstStyle/>
          <a:p>
            <a:r>
              <a:rPr lang="en-US" sz="1400" dirty="0">
                <a:solidFill>
                  <a:srgbClr val="008000"/>
                </a:solidFill>
              </a:rPr>
              <a:t>Pikelet</a:t>
            </a:r>
            <a:r>
              <a:rPr lang="en-US" sz="1400" dirty="0"/>
              <a:t>, a type of pancake (NZ, Aus); cf Staffordshire </a:t>
            </a:r>
            <a:r>
              <a:rPr lang="en-US" sz="1400" dirty="0">
                <a:solidFill>
                  <a:srgbClr val="008000"/>
                </a:solidFill>
              </a:rPr>
              <a:t>pikelet</a:t>
            </a:r>
            <a:r>
              <a:rPr lang="en-US" sz="1400" dirty="0"/>
              <a:t>, a different kind of  griddle cake </a:t>
            </a:r>
            <a:r>
              <a:rPr lang="en-US" sz="1400" dirty="0">
                <a:solidFill>
                  <a:srgbClr val="0000FF"/>
                </a:solidFill>
              </a:rPr>
              <a:t>ICE-NZ </a:t>
            </a:r>
          </a:p>
          <a:p>
            <a:endParaRPr lang="en-US" sz="1400" dirty="0"/>
          </a:p>
          <a:p>
            <a:endParaRPr lang="en-US" dirty="0"/>
          </a:p>
        </p:txBody>
      </p:sp>
      <p:sp>
        <p:nvSpPr>
          <p:cNvPr id="15" name="TextBox 14"/>
          <p:cNvSpPr txBox="1"/>
          <p:nvPr/>
        </p:nvSpPr>
        <p:spPr>
          <a:xfrm>
            <a:off x="3276600" y="4191000"/>
            <a:ext cx="1147572" cy="2062103"/>
          </a:xfrm>
          <a:prstGeom prst="rect">
            <a:avLst/>
          </a:prstGeom>
          <a:noFill/>
        </p:spPr>
        <p:txBody>
          <a:bodyPr wrap="square" rtlCol="0">
            <a:spAutoFit/>
          </a:bodyPr>
          <a:lstStyle/>
          <a:p>
            <a:r>
              <a:rPr lang="en-US" sz="1600" dirty="0">
                <a:solidFill>
                  <a:srgbClr val="008000"/>
                </a:solidFill>
              </a:rPr>
              <a:t>Gungo</a:t>
            </a:r>
            <a:r>
              <a:rPr lang="en-US" sz="1600" dirty="0"/>
              <a:t> peas, aka pigeon peas; cooked with rice, etc.</a:t>
            </a:r>
          </a:p>
          <a:p>
            <a:r>
              <a:rPr lang="en-US" sz="1600" dirty="0">
                <a:solidFill>
                  <a:srgbClr val="008000"/>
                </a:solidFill>
              </a:rPr>
              <a:t>ICE-JA</a:t>
            </a:r>
          </a:p>
        </p:txBody>
      </p:sp>
      <p:sp>
        <p:nvSpPr>
          <p:cNvPr id="17" name="TextBox 16"/>
          <p:cNvSpPr txBox="1"/>
          <p:nvPr/>
        </p:nvSpPr>
        <p:spPr>
          <a:xfrm>
            <a:off x="7086600" y="4092575"/>
            <a:ext cx="1609810" cy="1815882"/>
          </a:xfrm>
          <a:prstGeom prst="rect">
            <a:avLst/>
          </a:prstGeom>
          <a:noFill/>
        </p:spPr>
        <p:txBody>
          <a:bodyPr wrap="square" rtlCol="0">
            <a:spAutoFit/>
          </a:bodyPr>
          <a:lstStyle/>
          <a:p>
            <a:r>
              <a:rPr lang="en-US" sz="1600" dirty="0">
                <a:solidFill>
                  <a:srgbClr val="008000"/>
                </a:solidFill>
              </a:rPr>
              <a:t>Timbits</a:t>
            </a:r>
            <a:r>
              <a:rPr lang="en-US" sz="1600" dirty="0"/>
              <a:t>: 'bite-sized morsels of our traditional donuts' (Tim Hortons chain)</a:t>
            </a:r>
          </a:p>
          <a:p>
            <a:r>
              <a:rPr lang="en-US" sz="1600" dirty="0">
                <a:solidFill>
                  <a:srgbClr val="660066"/>
                </a:solidFill>
              </a:rPr>
              <a:t>ICE-CN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726141" y="152400"/>
            <a:ext cx="7691719" cy="523220"/>
          </a:xfrm>
        </p:spPr>
        <p:txBody>
          <a:bodyPr wrap="square">
            <a:spAutoFit/>
          </a:bodyPr>
          <a:lstStyle/>
          <a:p>
            <a:r>
              <a:rPr lang="en-US" sz="2800" dirty="0">
                <a:solidFill>
                  <a:schemeClr val="tx1"/>
                </a:solidFill>
                <a:ea typeface="ＭＳ Ｐゴシック" pitchFamily="-84" charset="-128"/>
                <a:cs typeface="ＭＳ Ｐゴシック" pitchFamily="-84" charset="-128"/>
              </a:rPr>
              <a:t>In conclusion </a:t>
            </a:r>
            <a:r>
              <a:rPr lang="en-US" sz="2800" dirty="0">
                <a:solidFill>
                  <a:schemeClr val="tx1"/>
                </a:solidFill>
                <a:latin typeface="American Typewriter"/>
                <a:ea typeface="ＭＳ Ｐゴシック" pitchFamily="-84" charset="-128"/>
                <a:cs typeface="American Typewriter"/>
              </a:rPr>
              <a:t>II</a:t>
            </a:r>
          </a:p>
        </p:txBody>
      </p:sp>
      <p:sp>
        <p:nvSpPr>
          <p:cNvPr id="4" name="Content Placeholder 3"/>
          <p:cNvSpPr>
            <a:spLocks noGrp="1"/>
          </p:cNvSpPr>
          <p:nvPr>
            <p:ph idx="1"/>
          </p:nvPr>
        </p:nvSpPr>
        <p:spPr>
          <a:xfrm>
            <a:off x="152400" y="675620"/>
            <a:ext cx="8686800" cy="5940088"/>
          </a:xfrm>
        </p:spPr>
        <p:txBody>
          <a:bodyPr wrap="square">
            <a:spAutoFit/>
          </a:bodyPr>
          <a:lstStyle/>
          <a:p>
            <a:pPr marL="355600" indent="-355600">
              <a:buFont typeface="Wingdings" charset="2"/>
              <a:buChar char="v"/>
            </a:pPr>
            <a:r>
              <a:rPr lang="en-GB" sz="2000" dirty="0">
                <a:solidFill>
                  <a:srgbClr val="000000"/>
                </a:solidFill>
              </a:rPr>
              <a:t>The frequency of occurrence of food verbs across ICE corpora is remarkably consistent, though ICE-CN is remarkably lower  </a:t>
            </a:r>
          </a:p>
          <a:p>
            <a:pPr marL="355600" indent="-355600">
              <a:buFont typeface="Wingdings" charset="2"/>
              <a:buChar char="v"/>
            </a:pPr>
            <a:r>
              <a:rPr lang="en-GB" sz="2000" dirty="0">
                <a:solidFill>
                  <a:srgbClr val="000000"/>
                </a:solidFill>
              </a:rPr>
              <a:t>Food verbs favour light verbs, with decreasing frequency accounted for by semantic features: manner of action, type of subject, type of object, generality of outcome, desirability of outcome, etc.  </a:t>
            </a:r>
          </a:p>
          <a:p>
            <a:pPr marL="355600" indent="-355600">
              <a:buFont typeface="Wingdings" charset="2"/>
              <a:buChar char="v"/>
            </a:pPr>
            <a:r>
              <a:rPr lang="en-GB" sz="2000" dirty="0">
                <a:solidFill>
                  <a:srgbClr val="000000"/>
                </a:solidFill>
              </a:rPr>
              <a:t>Observed frequencies do not necessarily correlate with grammatical expectations: some things are grammatically possible but rarely mentioned in ICE corpora. </a:t>
            </a:r>
          </a:p>
          <a:p>
            <a:pPr marL="355600" indent="-355600">
              <a:buFont typeface="Wingdings" charset="2"/>
              <a:buChar char="v"/>
            </a:pPr>
            <a:r>
              <a:rPr lang="en-GB" sz="2000" dirty="0">
                <a:solidFill>
                  <a:srgbClr val="000000"/>
                </a:solidFill>
              </a:rPr>
              <a:t>Food verbs interact with nominalisation: some potential verb forms occur more often as nominals, and nominalisations may fulfil various roles. Grammatical blocking applies despite the frequency of some light verbs.</a:t>
            </a:r>
          </a:p>
          <a:p>
            <a:pPr marL="355600" indent="-355600">
              <a:buFont typeface="Wingdings" charset="2"/>
              <a:buChar char="v"/>
            </a:pPr>
            <a:r>
              <a:rPr lang="en-GB" sz="2000" dirty="0">
                <a:solidFill>
                  <a:srgbClr val="000000"/>
                </a:solidFill>
              </a:rPr>
              <a:t>Food verbs interact with metaphor: </a:t>
            </a:r>
            <a:r>
              <a:rPr lang="en-GB" sz="2000" dirty="0">
                <a:solidFill>
                  <a:srgbClr val="FF0000"/>
                </a:solidFill>
              </a:rPr>
              <a:t>FOOD</a:t>
            </a:r>
            <a:r>
              <a:rPr lang="en-GB" sz="2000" dirty="0">
                <a:solidFill>
                  <a:srgbClr val="000000"/>
                </a:solidFill>
              </a:rPr>
              <a:t> may be a source by which </a:t>
            </a:r>
            <a:r>
              <a:rPr lang="en-GB" sz="2000" dirty="0">
                <a:solidFill>
                  <a:srgbClr val="008000"/>
                </a:solidFill>
              </a:rPr>
              <a:t>TARGETS</a:t>
            </a:r>
            <a:r>
              <a:rPr lang="en-GB" sz="2000" dirty="0">
                <a:solidFill>
                  <a:srgbClr val="000000"/>
                </a:solidFill>
              </a:rPr>
              <a:t> are understood, but </a:t>
            </a:r>
            <a:r>
              <a:rPr lang="en-GB" sz="2000" dirty="0">
                <a:solidFill>
                  <a:srgbClr val="008000"/>
                </a:solidFill>
              </a:rPr>
              <a:t>FOOD</a:t>
            </a:r>
            <a:r>
              <a:rPr lang="en-GB" sz="2000" dirty="0">
                <a:solidFill>
                  <a:srgbClr val="000000"/>
                </a:solidFill>
              </a:rPr>
              <a:t> may also be a target. Metaphors may point towards cognition, identity, experiences and conceptions of the body, health, pleasure, and pain.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726141" y="152400"/>
            <a:ext cx="7691719" cy="523220"/>
          </a:xfrm>
        </p:spPr>
        <p:txBody>
          <a:bodyPr wrap="square">
            <a:spAutoFit/>
          </a:bodyPr>
          <a:lstStyle/>
          <a:p>
            <a:r>
              <a:rPr lang="en-US" sz="2800" dirty="0">
                <a:solidFill>
                  <a:schemeClr val="tx1"/>
                </a:solidFill>
                <a:ea typeface="ＭＳ Ｐゴシック" pitchFamily="-84" charset="-128"/>
                <a:cs typeface="ＭＳ Ｐゴシック" pitchFamily="-84" charset="-128"/>
              </a:rPr>
              <a:t>Implications for the future</a:t>
            </a:r>
            <a:endParaRPr lang="en-US" sz="2800" dirty="0">
              <a:solidFill>
                <a:schemeClr val="tx1"/>
              </a:solidFill>
              <a:latin typeface="American Typewriter"/>
              <a:ea typeface="ＭＳ Ｐゴシック" pitchFamily="-84" charset="-128"/>
              <a:cs typeface="American Typewriter"/>
            </a:endParaRPr>
          </a:p>
        </p:txBody>
      </p:sp>
      <p:sp>
        <p:nvSpPr>
          <p:cNvPr id="4" name="Content Placeholder 3"/>
          <p:cNvSpPr>
            <a:spLocks noGrp="1"/>
          </p:cNvSpPr>
          <p:nvPr>
            <p:ph idx="1"/>
          </p:nvPr>
        </p:nvSpPr>
        <p:spPr>
          <a:xfrm>
            <a:off x="152400" y="675620"/>
            <a:ext cx="8686800" cy="5663089"/>
          </a:xfrm>
        </p:spPr>
        <p:txBody>
          <a:bodyPr wrap="square">
            <a:spAutoFit/>
          </a:bodyPr>
          <a:lstStyle/>
          <a:p>
            <a:pPr marL="355600" indent="-355600">
              <a:buFont typeface="Wingdings" charset="2"/>
              <a:buChar char="v"/>
            </a:pPr>
            <a:r>
              <a:rPr lang="en-GB" sz="2000" dirty="0">
                <a:solidFill>
                  <a:srgbClr val="000000"/>
                </a:solidFill>
              </a:rPr>
              <a:t>This talk has only provided a </a:t>
            </a:r>
            <a:r>
              <a:rPr lang="en-GB" sz="2000" dirty="0">
                <a:solidFill>
                  <a:srgbClr val="FF0000"/>
                </a:solidFill>
              </a:rPr>
              <a:t>taste</a:t>
            </a:r>
            <a:r>
              <a:rPr lang="en-GB" sz="2000" dirty="0">
                <a:solidFill>
                  <a:srgbClr val="000000"/>
                </a:solidFill>
              </a:rPr>
              <a:t> of foodways discourse in ICE corpora</a:t>
            </a:r>
          </a:p>
          <a:p>
            <a:pPr marL="355600" indent="-355600">
              <a:buFont typeface="Wingdings" charset="2"/>
              <a:buChar char="v"/>
            </a:pPr>
            <a:r>
              <a:rPr lang="en-GB" sz="2000" dirty="0">
                <a:solidFill>
                  <a:srgbClr val="000000"/>
                </a:solidFill>
              </a:rPr>
              <a:t>Further areas of investigation could include</a:t>
            </a:r>
          </a:p>
          <a:p>
            <a:pPr marL="723900" lvl="1" indent="-368300">
              <a:buNone/>
            </a:pPr>
            <a:r>
              <a:rPr lang="en-GB" sz="2000" dirty="0">
                <a:solidFill>
                  <a:srgbClr val="000000"/>
                </a:solidFill>
              </a:rPr>
              <a:t>— </a:t>
            </a:r>
            <a:r>
              <a:rPr lang="en-GB" sz="1800" dirty="0">
                <a:solidFill>
                  <a:srgbClr val="000000"/>
                </a:solidFill>
              </a:rPr>
              <a:t>Content: beliefs, practices, recipes, patterns of production and consumption</a:t>
            </a:r>
          </a:p>
          <a:p>
            <a:pPr marL="355600" indent="0">
              <a:buNone/>
            </a:pPr>
            <a:r>
              <a:rPr lang="en-GB" sz="1800" dirty="0">
                <a:solidFill>
                  <a:srgbClr val="000000"/>
                </a:solidFill>
              </a:rPr>
              <a:t>— Discourse features (text types; speech acts – offers, requests, etc.)</a:t>
            </a:r>
          </a:p>
          <a:p>
            <a:pPr marL="355600" indent="0">
              <a:buNone/>
            </a:pPr>
            <a:r>
              <a:rPr lang="en-GB" sz="1800" dirty="0">
                <a:solidFill>
                  <a:srgbClr val="000000"/>
                </a:solidFill>
              </a:rPr>
              <a:t>— Nouns, Adjectives, Word Formation Rules</a:t>
            </a:r>
          </a:p>
          <a:p>
            <a:pPr marL="355600" indent="0">
              <a:buNone/>
            </a:pPr>
            <a:r>
              <a:rPr lang="en-GB" sz="1800" dirty="0">
                <a:solidFill>
                  <a:srgbClr val="000000"/>
                </a:solidFill>
              </a:rPr>
              <a:t>— More on metaphor, metonymy, simile, and idiom</a:t>
            </a:r>
          </a:p>
          <a:p>
            <a:pPr marL="355600" indent="-355600">
              <a:buFont typeface="Wingdings" charset="2"/>
              <a:buChar char="v"/>
            </a:pPr>
            <a:r>
              <a:rPr lang="en-GB" sz="2000" dirty="0">
                <a:solidFill>
                  <a:srgbClr val="000000"/>
                </a:solidFill>
              </a:rPr>
              <a:t>Evidence of change in progress (e.g. </a:t>
            </a:r>
            <a:r>
              <a:rPr lang="en-GB" sz="2000" dirty="0">
                <a:solidFill>
                  <a:srgbClr val="008000"/>
                </a:solidFill>
              </a:rPr>
              <a:t>tea</a:t>
            </a:r>
            <a:r>
              <a:rPr lang="en-GB" sz="2000" dirty="0">
                <a:solidFill>
                  <a:srgbClr val="000000"/>
                </a:solidFill>
              </a:rPr>
              <a:t> as a meal; </a:t>
            </a:r>
            <a:r>
              <a:rPr lang="en-GB" sz="2000" dirty="0">
                <a:solidFill>
                  <a:srgbClr val="008000"/>
                </a:solidFill>
              </a:rPr>
              <a:t>fry</a:t>
            </a:r>
            <a:r>
              <a:rPr lang="en-GB" sz="2000" dirty="0">
                <a:solidFill>
                  <a:srgbClr val="000000"/>
                </a:solidFill>
              </a:rPr>
              <a:t> as a noun; </a:t>
            </a:r>
            <a:r>
              <a:rPr lang="en-GB" sz="2000" dirty="0">
                <a:solidFill>
                  <a:srgbClr val="008000"/>
                </a:solidFill>
              </a:rPr>
              <a:t>love</a:t>
            </a:r>
            <a:r>
              <a:rPr lang="en-GB" sz="2000" dirty="0">
                <a:solidFill>
                  <a:srgbClr val="000000"/>
                </a:solidFill>
              </a:rPr>
              <a:t> versus </a:t>
            </a:r>
            <a:r>
              <a:rPr lang="en-GB" sz="2000" dirty="0">
                <a:solidFill>
                  <a:srgbClr val="008000"/>
                </a:solidFill>
              </a:rPr>
              <a:t>like</a:t>
            </a:r>
            <a:r>
              <a:rPr lang="en-GB" sz="2000" dirty="0">
                <a:solidFill>
                  <a:srgbClr val="000000"/>
                </a:solidFill>
              </a:rPr>
              <a:t> food)</a:t>
            </a:r>
          </a:p>
          <a:p>
            <a:pPr marL="355600" indent="0">
              <a:buNone/>
            </a:pPr>
            <a:r>
              <a:rPr lang="en-GB" sz="2000" dirty="0">
                <a:solidFill>
                  <a:srgbClr val="000000"/>
                </a:solidFill>
              </a:rPr>
              <a:t> </a:t>
            </a:r>
            <a:r>
              <a:rPr lang="en-GB" sz="2000" dirty="0">
                <a:solidFill>
                  <a:schemeClr val="tx1"/>
                </a:solidFill>
              </a:rPr>
              <a:t>—</a:t>
            </a:r>
            <a:r>
              <a:rPr lang="en-GB" sz="2000" dirty="0">
                <a:solidFill>
                  <a:srgbClr val="000000"/>
                </a:solidFill>
              </a:rPr>
              <a:t> </a:t>
            </a:r>
            <a:r>
              <a:rPr lang="en-GB" sz="1800" dirty="0">
                <a:solidFill>
                  <a:srgbClr val="000000"/>
                </a:solidFill>
              </a:rPr>
              <a:t>Language change by linguistic principles (feature changes, lexical change)</a:t>
            </a:r>
          </a:p>
          <a:p>
            <a:pPr marL="723900" indent="-368300">
              <a:buNone/>
            </a:pPr>
            <a:r>
              <a:rPr lang="en-GB" sz="1800" dirty="0">
                <a:solidFill>
                  <a:srgbClr val="000000"/>
                </a:solidFill>
              </a:rPr>
              <a:t> — Language change reflecting social practice (</a:t>
            </a:r>
            <a:r>
              <a:rPr lang="en-GB" sz="1800" dirty="0">
                <a:solidFill>
                  <a:srgbClr val="008000"/>
                </a:solidFill>
              </a:rPr>
              <a:t>superpass dinner</a:t>
            </a:r>
            <a:r>
              <a:rPr lang="en-GB" sz="1800" dirty="0">
                <a:solidFill>
                  <a:srgbClr val="000000"/>
                </a:solidFill>
              </a:rPr>
              <a:t>): see also Jurafsky (2014) and more widely Civitello (2011). </a:t>
            </a:r>
            <a:endParaRPr lang="en-GB" sz="2000" dirty="0">
              <a:solidFill>
                <a:srgbClr val="000000"/>
              </a:solidFill>
            </a:endParaRPr>
          </a:p>
          <a:p>
            <a:pPr marL="355600" indent="0">
              <a:buNone/>
            </a:pPr>
            <a:endParaRPr lang="en-GB" sz="2000" dirty="0">
              <a:solidFill>
                <a:srgbClr val="000000"/>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726141" y="152400"/>
            <a:ext cx="7691719" cy="523220"/>
          </a:xfrm>
        </p:spPr>
        <p:txBody>
          <a:bodyPr wrap="square">
            <a:spAutoFit/>
          </a:bodyPr>
          <a:lstStyle/>
          <a:p>
            <a:r>
              <a:rPr lang="en-US" sz="2800" dirty="0">
                <a:solidFill>
                  <a:schemeClr val="tx1"/>
                </a:solidFill>
                <a:ea typeface="ＭＳ Ｐゴシック" pitchFamily="-84" charset="-128"/>
                <a:cs typeface="ＭＳ Ｐゴシック" pitchFamily="-84" charset="-128"/>
              </a:rPr>
              <a:t>And further implications ...</a:t>
            </a:r>
            <a:endParaRPr lang="en-US" sz="2800" dirty="0">
              <a:solidFill>
                <a:schemeClr val="tx1"/>
              </a:solidFill>
              <a:latin typeface="American Typewriter"/>
              <a:ea typeface="ＭＳ Ｐゴシック" pitchFamily="-84" charset="-128"/>
              <a:cs typeface="American Typewriter"/>
            </a:endParaRPr>
          </a:p>
        </p:txBody>
      </p:sp>
      <p:sp>
        <p:nvSpPr>
          <p:cNvPr id="4" name="Content Placeholder 3"/>
          <p:cNvSpPr>
            <a:spLocks noGrp="1"/>
          </p:cNvSpPr>
          <p:nvPr>
            <p:ph idx="1"/>
          </p:nvPr>
        </p:nvSpPr>
        <p:spPr>
          <a:xfrm>
            <a:off x="152400" y="675620"/>
            <a:ext cx="8686800" cy="5877580"/>
          </a:xfrm>
        </p:spPr>
        <p:txBody>
          <a:bodyPr wrap="square">
            <a:noAutofit/>
          </a:bodyPr>
          <a:lstStyle/>
          <a:p>
            <a:pPr marL="355600" indent="-355600">
              <a:buFont typeface="Wingdings" charset="2"/>
              <a:buChar char="v"/>
            </a:pPr>
            <a:r>
              <a:rPr lang="en-GB" sz="1800" dirty="0">
                <a:solidFill>
                  <a:srgbClr val="000000"/>
                </a:solidFill>
              </a:rPr>
              <a:t>Cross-linguistic analysis: other languages, other corpora</a:t>
            </a:r>
          </a:p>
          <a:p>
            <a:pPr marL="355600" indent="-355600">
              <a:buFont typeface="Wingdings" charset="2"/>
              <a:buChar char="v"/>
            </a:pPr>
            <a:r>
              <a:rPr lang="en-GB" sz="1800" dirty="0">
                <a:solidFill>
                  <a:srgbClr val="000000"/>
                </a:solidFill>
              </a:rPr>
              <a:t>These investigations could be significant for other fields:</a:t>
            </a:r>
          </a:p>
          <a:p>
            <a:pPr marL="355600" indent="0">
              <a:buFont typeface="Lucida Grande"/>
              <a:buChar char="—"/>
            </a:pPr>
            <a:r>
              <a:rPr lang="en-GB" sz="1600" dirty="0">
                <a:solidFill>
                  <a:srgbClr val="000000"/>
                </a:solidFill>
              </a:rPr>
              <a:t> Language teaching (corpus-based syllabus design)</a:t>
            </a:r>
          </a:p>
          <a:p>
            <a:pPr marL="355600" indent="0">
              <a:buFont typeface="Lucida Grande"/>
              <a:buChar char="—"/>
            </a:pPr>
            <a:r>
              <a:rPr lang="en-GB" sz="1600" dirty="0">
                <a:solidFill>
                  <a:srgbClr val="000000"/>
                </a:solidFill>
              </a:rPr>
              <a:t> Language learning (learning about use; learning about language and culture)</a:t>
            </a:r>
          </a:p>
          <a:p>
            <a:pPr marL="355600" indent="0">
              <a:buFont typeface="Lucida Grande"/>
              <a:buChar char="—"/>
            </a:pPr>
            <a:r>
              <a:rPr lang="en-GB" sz="1600" dirty="0">
                <a:solidFill>
                  <a:srgbClr val="000000"/>
                </a:solidFill>
              </a:rPr>
              <a:t> Public health and nutrition</a:t>
            </a:r>
          </a:p>
          <a:p>
            <a:pPr marL="355600" indent="0">
              <a:buFont typeface="Lucida Grande"/>
              <a:buChar char="—"/>
            </a:pPr>
            <a:r>
              <a:rPr lang="en-GB" sz="1600" dirty="0">
                <a:solidFill>
                  <a:srgbClr val="000000"/>
                </a:solidFill>
              </a:rPr>
              <a:t> Gender studies</a:t>
            </a:r>
          </a:p>
          <a:p>
            <a:pPr marL="355600" indent="0">
              <a:buFont typeface="Lucida Grande"/>
              <a:buChar char="—"/>
            </a:pPr>
            <a:r>
              <a:rPr lang="en-GB" sz="1600" dirty="0">
                <a:solidFill>
                  <a:srgbClr val="000000"/>
                </a:solidFill>
              </a:rPr>
              <a:t> The study of language, culture, identity, and society more generally</a:t>
            </a:r>
          </a:p>
          <a:p>
            <a:pPr marL="355600" indent="0">
              <a:buNone/>
            </a:pPr>
            <a:endParaRPr lang="en-GB" sz="1800" dirty="0">
              <a:solidFill>
                <a:srgbClr val="000000"/>
              </a:solidFill>
            </a:endParaRPr>
          </a:p>
        </p:txBody>
      </p:sp>
      <p:pic>
        <p:nvPicPr>
          <p:cNvPr id="5" name="Picture 4" descr="Bon appétit.jpg"/>
          <p:cNvPicPr>
            <a:picLocks noChangeAspect="1"/>
          </p:cNvPicPr>
          <p:nvPr/>
        </p:nvPicPr>
        <p:blipFill>
          <a:blip r:embed="rId2"/>
          <a:stretch>
            <a:fillRect/>
          </a:stretch>
        </p:blipFill>
        <p:spPr>
          <a:xfrm>
            <a:off x="2945844" y="4486800"/>
            <a:ext cx="2845356" cy="2066400"/>
          </a:xfrm>
          <a:prstGeom prst="rect">
            <a:avLst/>
          </a:prstGeom>
          <a:ln>
            <a:solidFill>
              <a:schemeClr val="tx1"/>
            </a:solid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6141" y="314979"/>
            <a:ext cx="7691719" cy="646331"/>
          </a:xfrm>
        </p:spPr>
        <p:txBody>
          <a:bodyPr>
            <a:spAutoFit/>
          </a:bodyPr>
          <a:lstStyle/>
          <a:p>
            <a:r>
              <a:rPr lang="en-US" sz="3600" dirty="0"/>
              <a:t>References ...</a:t>
            </a:r>
          </a:p>
        </p:txBody>
      </p:sp>
      <p:sp>
        <p:nvSpPr>
          <p:cNvPr id="3" name="Content Placeholder 2"/>
          <p:cNvSpPr>
            <a:spLocks noGrp="1"/>
          </p:cNvSpPr>
          <p:nvPr>
            <p:ph idx="1"/>
          </p:nvPr>
        </p:nvSpPr>
        <p:spPr>
          <a:xfrm>
            <a:off x="304800" y="1066800"/>
            <a:ext cx="8381999" cy="5410199"/>
          </a:xfrm>
        </p:spPr>
        <p:txBody>
          <a:bodyPr>
            <a:noAutofit/>
          </a:bodyPr>
          <a:lstStyle/>
          <a:p>
            <a:pPr marL="174625" lvl="1" indent="-174625">
              <a:buNone/>
            </a:pPr>
            <a:r>
              <a:rPr lang="en-US" sz="1600" dirty="0">
                <a:solidFill>
                  <a:schemeClr val="tx1"/>
                </a:solidFill>
              </a:rPr>
              <a:t>Civitello, Linda. 2011 [2004]. </a:t>
            </a:r>
            <a:r>
              <a:rPr lang="en-US" sz="1600" i="1" dirty="0">
                <a:solidFill>
                  <a:schemeClr val="tx1"/>
                </a:solidFill>
              </a:rPr>
              <a:t>Cuisine and Culture</a:t>
            </a:r>
            <a:r>
              <a:rPr lang="en-US" sz="1600" dirty="0">
                <a:solidFill>
                  <a:schemeClr val="tx1"/>
                </a:solidFill>
              </a:rPr>
              <a:t>. 3rd edn. Hoboken: Wiley &amp; Sons. </a:t>
            </a:r>
          </a:p>
          <a:p>
            <a:pPr marL="174625" lvl="1" indent="-174625">
              <a:buNone/>
            </a:pPr>
            <a:r>
              <a:rPr lang="en-US" sz="1600" dirty="0">
                <a:solidFill>
                  <a:schemeClr val="tx1"/>
                </a:solidFill>
              </a:rPr>
              <a:t>Faycel, Dakhlaoui. 2012. Food Metaphors in Tunisian Arabic Proverbs. </a:t>
            </a:r>
            <a:r>
              <a:rPr lang="en-US" sz="1600" i="1" dirty="0">
                <a:solidFill>
                  <a:schemeClr val="tx1"/>
                </a:solidFill>
              </a:rPr>
              <a:t>Rice Working Papers in Linguistics </a:t>
            </a:r>
            <a:r>
              <a:rPr lang="en-US" sz="1600" dirty="0">
                <a:solidFill>
                  <a:schemeClr val="tx1"/>
                </a:solidFill>
              </a:rPr>
              <a:t>3. Available at http://hdl.handle.net/1911/64168.</a:t>
            </a:r>
          </a:p>
          <a:p>
            <a:pPr marL="174625" lvl="1" indent="-174625">
              <a:buNone/>
            </a:pPr>
            <a:r>
              <a:rPr lang="en-US" sz="1600" dirty="0">
                <a:solidFill>
                  <a:schemeClr val="tx1"/>
                </a:solidFill>
              </a:rPr>
              <a:t>Frake, Charles O. 1964. How to ask for a drink in Subanun. </a:t>
            </a:r>
            <a:r>
              <a:rPr lang="en-US" sz="1600" i="1" dirty="0">
                <a:solidFill>
                  <a:schemeClr val="tx1"/>
                </a:solidFill>
              </a:rPr>
              <a:t>American Anthropologist </a:t>
            </a:r>
            <a:r>
              <a:rPr lang="en-US" sz="1600" dirty="0">
                <a:solidFill>
                  <a:schemeClr val="tx1"/>
                </a:solidFill>
              </a:rPr>
              <a:t>66 (6/2): 127–132.</a:t>
            </a:r>
          </a:p>
          <a:p>
            <a:pPr marL="174625" lvl="1" indent="-174625">
              <a:buNone/>
            </a:pPr>
            <a:r>
              <a:rPr lang="en-US" sz="1600" dirty="0">
                <a:solidFill>
                  <a:schemeClr val="tx1"/>
                </a:solidFill>
              </a:rPr>
              <a:t>Georges, Robert. 1984. You often eat what others think you are: food as an index of others' conceptions of who one is. </a:t>
            </a:r>
            <a:r>
              <a:rPr lang="en-US" sz="1600" i="1" dirty="0">
                <a:solidFill>
                  <a:schemeClr val="tx1"/>
                </a:solidFill>
              </a:rPr>
              <a:t>Western Folklore</a:t>
            </a:r>
            <a:r>
              <a:rPr lang="en-US" sz="1600" dirty="0">
                <a:solidFill>
                  <a:schemeClr val="tx1"/>
                </a:solidFill>
              </a:rPr>
              <a:t> 43 (4): 249–256.</a:t>
            </a:r>
          </a:p>
          <a:p>
            <a:pPr marL="174625" lvl="1" indent="-174625">
              <a:buNone/>
            </a:pPr>
            <a:r>
              <a:rPr lang="en-US" sz="1600" dirty="0">
                <a:solidFill>
                  <a:schemeClr val="tx1"/>
                </a:solidFill>
              </a:rPr>
              <a:t>Gerhardt, Cornelia, Maximiliane Frobenius, and Susanne Ley, eds. 2013. </a:t>
            </a:r>
            <a:r>
              <a:rPr lang="en-US" sz="1600" i="1" dirty="0">
                <a:solidFill>
                  <a:schemeClr val="tx1"/>
                </a:solidFill>
              </a:rPr>
              <a:t>Culinary Linguistics: The Chef's Special. </a:t>
            </a:r>
            <a:r>
              <a:rPr lang="en-US" sz="1600" dirty="0">
                <a:solidFill>
                  <a:schemeClr val="tx1"/>
                </a:solidFill>
              </a:rPr>
              <a:t>Amsterdam: Benjamins.</a:t>
            </a:r>
          </a:p>
          <a:p>
            <a:pPr marL="174625" lvl="1" indent="-174625">
              <a:buNone/>
            </a:pPr>
            <a:r>
              <a:rPr lang="en-US" sz="1600" dirty="0">
                <a:solidFill>
                  <a:schemeClr val="tx1"/>
                </a:solidFill>
              </a:rPr>
              <a:t>Jones, Michael Owen. 2007. Food choice, symbolism and identity: bread-and-butter issues for folkloristics and nutrition studies. </a:t>
            </a:r>
            <a:r>
              <a:rPr lang="en-US" sz="1600" i="1" dirty="0">
                <a:solidFill>
                  <a:schemeClr val="tx1"/>
                </a:solidFill>
              </a:rPr>
              <a:t>Journal of American Folklore </a:t>
            </a:r>
            <a:r>
              <a:rPr lang="en-US" sz="1600" dirty="0">
                <a:solidFill>
                  <a:schemeClr val="tx1"/>
                </a:solidFill>
              </a:rPr>
              <a:t>120: 129–177.</a:t>
            </a:r>
          </a:p>
          <a:p>
            <a:pPr marL="174625" lvl="1" indent="-174625">
              <a:buNone/>
            </a:pPr>
            <a:r>
              <a:rPr lang="en-US" sz="1600" dirty="0">
                <a:solidFill>
                  <a:schemeClr val="tx1"/>
                </a:solidFill>
              </a:rPr>
              <a:t>Jurafsky, Dan. 2014. </a:t>
            </a:r>
            <a:r>
              <a:rPr lang="en-US" sz="1600" i="1" dirty="0">
                <a:solidFill>
                  <a:schemeClr val="tx1"/>
                </a:solidFill>
              </a:rPr>
              <a:t>The Language of Food: A Linguist Reads the Menu. </a:t>
            </a:r>
            <a:r>
              <a:rPr lang="en-US" sz="1600" dirty="0">
                <a:solidFill>
                  <a:schemeClr val="tx1"/>
                </a:solidFill>
              </a:rPr>
              <a:t>London: W. W. Norton.</a:t>
            </a:r>
          </a:p>
          <a:p>
            <a:pPr marL="174625" lvl="1" indent="-174625">
              <a:buNone/>
            </a:pPr>
            <a:r>
              <a:rPr lang="en-US" sz="1600" dirty="0">
                <a:solidFill>
                  <a:schemeClr val="tx1"/>
                </a:solidFill>
              </a:rPr>
              <a:t>Kallen, Jeffrey L. and John M. Kirk. 2008. </a:t>
            </a:r>
            <a:r>
              <a:rPr lang="en-US" sz="1600" i="1" dirty="0">
                <a:solidFill>
                  <a:schemeClr val="tx1"/>
                </a:solidFill>
              </a:rPr>
              <a:t>ICE-Ireland: A User's Guide</a:t>
            </a:r>
            <a:r>
              <a:rPr lang="en-US" sz="1600" dirty="0">
                <a:solidFill>
                  <a:schemeClr val="tx1"/>
                </a:solidFill>
              </a:rPr>
              <a:t>. Belfast: Cló Ollscoil na Banríona.</a:t>
            </a:r>
          </a:p>
          <a:p>
            <a:pPr marL="174625" lvl="1" indent="-174625">
              <a:buNone/>
            </a:pPr>
            <a:r>
              <a:rPr lang="en-US" sz="1600" dirty="0">
                <a:solidFill>
                  <a:schemeClr val="tx1"/>
                </a:solidFill>
              </a:rPr>
              <a:t>Kallen, Jeffrey L. and John M. Kirk. 2012. </a:t>
            </a:r>
            <a:r>
              <a:rPr lang="en-US" sz="1600" i="1" dirty="0">
                <a:solidFill>
                  <a:schemeClr val="tx1"/>
                </a:solidFill>
              </a:rPr>
              <a:t>SPICE-Ireland: A User's Guide</a:t>
            </a:r>
            <a:r>
              <a:rPr lang="en-US" sz="1600" dirty="0">
                <a:solidFill>
                  <a:schemeClr val="tx1"/>
                </a:solidFill>
              </a:rPr>
              <a:t>. Belfast: Cló Ollscoil na Banríona.</a:t>
            </a:r>
          </a:p>
          <a:p>
            <a:pPr marL="174625" lvl="1" indent="-174625">
              <a:buNone/>
            </a:pPr>
            <a:endParaRPr lang="en-US" sz="14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6141" y="314979"/>
            <a:ext cx="7691719" cy="904222"/>
          </a:xfrm>
        </p:spPr>
        <p:txBody>
          <a:bodyPr/>
          <a:lstStyle/>
          <a:p>
            <a:r>
              <a:rPr lang="en-US" sz="3600" dirty="0"/>
              <a:t>References.</a:t>
            </a:r>
          </a:p>
        </p:txBody>
      </p:sp>
      <p:sp>
        <p:nvSpPr>
          <p:cNvPr id="3" name="Content Placeholder 2"/>
          <p:cNvSpPr>
            <a:spLocks noGrp="1"/>
          </p:cNvSpPr>
          <p:nvPr>
            <p:ph idx="1"/>
          </p:nvPr>
        </p:nvSpPr>
        <p:spPr>
          <a:xfrm>
            <a:off x="304800" y="1219201"/>
            <a:ext cx="8381999" cy="5105399"/>
          </a:xfrm>
        </p:spPr>
        <p:txBody>
          <a:bodyPr>
            <a:noAutofit/>
          </a:bodyPr>
          <a:lstStyle/>
          <a:p>
            <a:pPr marL="174625" lvl="1" indent="-174625">
              <a:buNone/>
            </a:pPr>
            <a:r>
              <a:rPr lang="en-US" sz="1600" dirty="0">
                <a:solidFill>
                  <a:schemeClr val="tx1"/>
                </a:solidFill>
              </a:rPr>
              <a:t>Lakoff, George and Mark Johnson. 1980. </a:t>
            </a:r>
            <a:r>
              <a:rPr lang="en-US" sz="1600" i="1" dirty="0">
                <a:solidFill>
                  <a:schemeClr val="tx1"/>
                </a:solidFill>
              </a:rPr>
              <a:t>Metaphors we Live by</a:t>
            </a:r>
            <a:r>
              <a:rPr lang="en-US" sz="1600" dirty="0">
                <a:solidFill>
                  <a:schemeClr val="tx1"/>
                </a:solidFill>
              </a:rPr>
              <a:t>. London: The University of Chicago Press.</a:t>
            </a:r>
          </a:p>
          <a:p>
            <a:pPr marL="174625" lvl="1" indent="-174625">
              <a:buNone/>
            </a:pPr>
            <a:r>
              <a:rPr lang="en-US" sz="1600" dirty="0">
                <a:solidFill>
                  <a:schemeClr val="tx1"/>
                </a:solidFill>
              </a:rPr>
              <a:t>Lakoff, George. 1993. The contemporary theory of metaphor. In </a:t>
            </a:r>
            <a:r>
              <a:rPr lang="en-US" sz="1600" i="1" dirty="0">
                <a:solidFill>
                  <a:schemeClr val="tx1"/>
                </a:solidFill>
              </a:rPr>
              <a:t>Metaphor and Thought</a:t>
            </a:r>
            <a:r>
              <a:rPr lang="en-US" sz="1600" dirty="0">
                <a:solidFill>
                  <a:schemeClr val="tx1"/>
                </a:solidFill>
              </a:rPr>
              <a:t>, ed. Andrew Ortony, pp. 202–251. Cambridge: Cambridge University Press.  </a:t>
            </a:r>
          </a:p>
          <a:p>
            <a:pPr marL="174625" lvl="1" indent="-174625">
              <a:buNone/>
            </a:pPr>
            <a:r>
              <a:rPr lang="en-US" sz="1600" dirty="0">
                <a:solidFill>
                  <a:schemeClr val="tx1"/>
                </a:solidFill>
              </a:rPr>
              <a:t>Lehrer, Adrienne. 1969. Semantic cuisine. </a:t>
            </a:r>
            <a:r>
              <a:rPr lang="en-US" sz="1600" i="1" dirty="0">
                <a:solidFill>
                  <a:schemeClr val="tx1"/>
                </a:solidFill>
              </a:rPr>
              <a:t>Journal of Linguistics </a:t>
            </a:r>
            <a:r>
              <a:rPr lang="en-US" sz="1600" dirty="0">
                <a:solidFill>
                  <a:schemeClr val="tx1"/>
                </a:solidFill>
              </a:rPr>
              <a:t>5 (1): 39–55.</a:t>
            </a:r>
          </a:p>
          <a:p>
            <a:pPr marL="174625" lvl="1" indent="-174625">
              <a:buNone/>
            </a:pPr>
            <a:r>
              <a:rPr lang="en-US" sz="1600" dirty="0">
                <a:solidFill>
                  <a:schemeClr val="tx1"/>
                </a:solidFill>
              </a:rPr>
              <a:t>Lévi-Strauss, Claude. 1966 [1965]. The culinary triangle. Trans. Peter Brooks. In Carole Counihan and Penny Van Esterik (eds.) </a:t>
            </a:r>
            <a:r>
              <a:rPr lang="en-US" sz="1600" i="1" dirty="0">
                <a:solidFill>
                  <a:schemeClr val="tx1"/>
                </a:solidFill>
              </a:rPr>
              <a:t>Food and Culture: A Reader</a:t>
            </a:r>
            <a:r>
              <a:rPr lang="en-US" sz="1600" dirty="0">
                <a:solidFill>
                  <a:schemeClr val="tx1"/>
                </a:solidFill>
              </a:rPr>
              <a:t>, pp. 40–47. 3rd edn. Abingdon: Routledge, 2013.</a:t>
            </a:r>
          </a:p>
          <a:p>
            <a:pPr marL="174625" lvl="1" indent="-174625">
              <a:buNone/>
            </a:pPr>
            <a:r>
              <a:rPr lang="en-US" sz="1600" dirty="0">
                <a:solidFill>
                  <a:srgbClr val="000000"/>
                </a:solidFill>
              </a:rPr>
              <a:t>Wierzbicka, Anna. 1982. Why can you </a:t>
            </a:r>
            <a:r>
              <a:rPr lang="en-US" sz="1600" i="1" dirty="0">
                <a:solidFill>
                  <a:srgbClr val="000000"/>
                </a:solidFill>
              </a:rPr>
              <a:t>have a drink</a:t>
            </a:r>
            <a:r>
              <a:rPr lang="en-US" sz="1600" dirty="0">
                <a:solidFill>
                  <a:srgbClr val="000000"/>
                </a:solidFill>
              </a:rPr>
              <a:t> when you can't </a:t>
            </a:r>
            <a:r>
              <a:rPr lang="en-US" sz="1600" i="1" dirty="0">
                <a:solidFill>
                  <a:srgbClr val="000000"/>
                </a:solidFill>
              </a:rPr>
              <a:t>*have an eat</a:t>
            </a:r>
            <a:r>
              <a:rPr lang="en-US" sz="1600" dirty="0">
                <a:solidFill>
                  <a:srgbClr val="000000"/>
                </a:solidFill>
              </a:rPr>
              <a:t>? </a:t>
            </a:r>
            <a:r>
              <a:rPr lang="en-US" sz="1600" i="1" dirty="0">
                <a:solidFill>
                  <a:srgbClr val="000000"/>
                </a:solidFill>
              </a:rPr>
              <a:t>Language </a:t>
            </a:r>
            <a:r>
              <a:rPr lang="en-US" sz="1600" dirty="0">
                <a:solidFill>
                  <a:srgbClr val="000000"/>
                </a:solidFill>
              </a:rPr>
              <a:t>58 (4): 753–799.</a:t>
            </a:r>
          </a:p>
          <a:p>
            <a:pPr marL="174625" lvl="1" indent="-174625">
              <a:buNone/>
            </a:pPr>
            <a:endParaRPr lang="en-US" sz="1600" dirty="0">
              <a:solidFill>
                <a:srgbClr val="000000"/>
              </a:solidFill>
            </a:endParaRPr>
          </a:p>
          <a:p>
            <a:pPr marL="174625" lvl="1" indent="-174625">
              <a:buNone/>
            </a:pPr>
            <a:endParaRPr lang="en-US" sz="1600" dirty="0">
              <a:solidFill>
                <a:srgbClr val="000000"/>
              </a:solidFill>
            </a:endParaRPr>
          </a:p>
          <a:p>
            <a:pPr marL="174625" lvl="1" indent="-174625">
              <a:buNone/>
            </a:pPr>
            <a:r>
              <a:rPr lang="en-US" sz="1600" dirty="0">
                <a:solidFill>
                  <a:srgbClr val="000000"/>
                </a:solidFill>
              </a:rPr>
              <a:t>Cupán Tae embroidery: https://www.pinterest.com/hextrovert/crafting-up-a-storm/</a:t>
            </a:r>
          </a:p>
        </p:txBody>
      </p:sp>
    </p:spTree>
  </p:cSld>
  <p:clrMapOvr>
    <a:masterClrMapping/>
  </p:clrMapOvr>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 Id="rId4" Type="http://schemas.openxmlformats.org/officeDocument/2006/relationships/image" Target="../media/image4.jpeg"/></Relationships>
</file>

<file path=ppt/theme/theme1.xml><?xml version="1.0" encoding="utf-8"?>
<a:theme xmlns:a="http://schemas.openxmlformats.org/drawingml/2006/main" name="Venture">
  <a:themeElements>
    <a:clrScheme name="Venture">
      <a:dk1>
        <a:sysClr val="windowText" lastClr="000000"/>
      </a:dk1>
      <a:lt1>
        <a:sysClr val="window" lastClr="FFFFFF"/>
      </a:lt1>
      <a:dk2>
        <a:srgbClr val="738450"/>
      </a:dk2>
      <a:lt2>
        <a:srgbClr val="E8E9D1"/>
      </a:lt2>
      <a:accent1>
        <a:srgbClr val="9EB060"/>
      </a:accent1>
      <a:accent2>
        <a:srgbClr val="D09A08"/>
      </a:accent2>
      <a:accent3>
        <a:srgbClr val="F2EC86"/>
      </a:accent3>
      <a:accent4>
        <a:srgbClr val="824F1C"/>
      </a:accent4>
      <a:accent5>
        <a:srgbClr val="511818"/>
      </a:accent5>
      <a:accent6>
        <a:srgbClr val="553876"/>
      </a:accent6>
      <a:hlink>
        <a:srgbClr val="929547"/>
      </a:hlink>
      <a:folHlink>
        <a:srgbClr val="56633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Venture">
      <a:fillStyleLst>
        <a:solidFill>
          <a:schemeClr val="phClr"/>
        </a:solidFill>
        <a:blipFill rotWithShape="1">
          <a:blip xmlns:r="http://schemas.openxmlformats.org/officeDocument/2006/relationships" r:embed="rId1">
            <a:duotone>
              <a:schemeClr val="phClr">
                <a:shade val="30000"/>
                <a:alpha val="50000"/>
                <a:satMod val="150000"/>
              </a:schemeClr>
              <a:schemeClr val="phClr">
                <a:tint val="50000"/>
                <a:alpha val="10000"/>
                <a:satMod val="150000"/>
              </a:schemeClr>
            </a:duotone>
          </a:blip>
          <a:stretch/>
        </a:blipFill>
        <a:blipFill rotWithShape="1">
          <a:blip xmlns:r="http://schemas.openxmlformats.org/officeDocument/2006/relationships" r:embed="rId2">
            <a:duotone>
              <a:schemeClr val="phClr">
                <a:shade val="30000"/>
                <a:alpha val="50000"/>
                <a:satMod val="150000"/>
              </a:schemeClr>
              <a:schemeClr val="phClr">
                <a:tint val="50000"/>
                <a:alpha val="10000"/>
                <a:satMod val="150000"/>
              </a:schemeClr>
            </a:duotone>
          </a:blip>
          <a:stretch/>
        </a:blipFill>
      </a:fillStyleLst>
      <a:lnStyleLst>
        <a:ln w="19050" cap="flat" cmpd="sng" algn="ctr">
          <a:solidFill>
            <a:schemeClr val="phClr">
              <a:shade val="95000"/>
              <a:satMod val="105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innerShdw blurRad="76200" dist="25400" dir="13500000">
              <a:srgbClr val="4B4B4B">
                <a:alpha val="75000"/>
              </a:srgbClr>
            </a:innerShdw>
          </a:effectLst>
        </a:effectStyle>
      </a:effectStyleLst>
      <a:bgFillStyleLst>
        <a:solidFill>
          <a:schemeClr val="phClr"/>
        </a:solidFill>
        <a:blipFill rotWithShape="1">
          <a:blip xmlns:r="http://schemas.openxmlformats.org/officeDocument/2006/relationships" r:embed="rId3">
            <a:duotone>
              <a:schemeClr val="phClr">
                <a:shade val="10000"/>
                <a:alpha val="30000"/>
                <a:satMod val="60000"/>
              </a:schemeClr>
              <a:schemeClr val="phClr">
                <a:tint val="20000"/>
                <a:alpha val="5000"/>
                <a:satMod val="300000"/>
              </a:schemeClr>
            </a:duotone>
          </a:blip>
          <a:stretch/>
        </a:blipFill>
        <a:blipFill rotWithShape="1">
          <a:blip xmlns:r="http://schemas.openxmlformats.org/officeDocument/2006/relationships" r:embed="rId4">
            <a:duotone>
              <a:schemeClr val="phClr">
                <a:shade val="30000"/>
                <a:alpha val="50000"/>
                <a:satMod val="150000"/>
              </a:schemeClr>
              <a:schemeClr val="phClr">
                <a:tint val="50000"/>
                <a:alpha val="10000"/>
                <a:satMod val="15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Venture.thmx</Template>
  <TotalTime>4071</TotalTime>
  <Words>5982</Words>
  <Application>Microsoft Macintosh PowerPoint</Application>
  <PresentationFormat>On-screen Show (4:3)</PresentationFormat>
  <Paragraphs>327</Paragraphs>
  <Slides>47</Slides>
  <Notes>2</Notes>
  <HiddenSlides>0</HiddenSlides>
  <MMClips>0</MMClips>
  <ScaleCrop>false</ScaleCrop>
  <HeadingPairs>
    <vt:vector size="8" baseType="variant">
      <vt:variant>
        <vt:lpstr>Fonts Used</vt:lpstr>
      </vt:variant>
      <vt:variant>
        <vt:i4>7</vt:i4>
      </vt:variant>
      <vt:variant>
        <vt:lpstr>Theme</vt:lpstr>
      </vt:variant>
      <vt:variant>
        <vt:i4>1</vt:i4>
      </vt:variant>
      <vt:variant>
        <vt:lpstr>Links</vt:lpstr>
      </vt:variant>
      <vt:variant>
        <vt:i4>1</vt:i4>
      </vt:variant>
      <vt:variant>
        <vt:lpstr>Slide Titles</vt:lpstr>
      </vt:variant>
      <vt:variant>
        <vt:i4>47</vt:i4>
      </vt:variant>
    </vt:vector>
  </HeadingPairs>
  <TitlesOfParts>
    <vt:vector size="56" baseType="lpstr">
      <vt:lpstr>American Typewriter</vt:lpstr>
      <vt:lpstr>Arial</vt:lpstr>
      <vt:lpstr>Calibri</vt:lpstr>
      <vt:lpstr>Lucida Grande</vt:lpstr>
      <vt:lpstr>Verdana</vt:lpstr>
      <vt:lpstr>Wingdings</vt:lpstr>
      <vt:lpstr>Wingdings 2</vt:lpstr>
      <vt:lpstr>Venture</vt:lpstr>
      <vt:lpstr>Macintosh%20HD:Users:jeffreykallen:Desktop:ICE%20on%20Food:Food%20searching:Verb%20searches:Food%20verbs%20search%20list.txt!OLE_LINK1</vt:lpstr>
      <vt:lpstr>ICE on Food: Talk related to foodways in the International Corpus of English</vt:lpstr>
      <vt:lpstr>Foodways and the language of food</vt:lpstr>
      <vt:lpstr>Food and identity: gender</vt:lpstr>
      <vt:lpstr>Food and identity: social groups</vt:lpstr>
      <vt:lpstr>Food and identity: personal identity</vt:lpstr>
      <vt:lpstr>Metaphor, food, and language</vt:lpstr>
      <vt:lpstr>Faycel (2012): metaphors in Tunisian Arabic proverbs</vt:lpstr>
      <vt:lpstr>Discourse and food: Frake (1964: 131)</vt:lpstr>
      <vt:lpstr>Structuralism: Lévi-Strauss's 'Culinary triangle'</vt:lpstr>
      <vt:lpstr>Corpora and the internet facilitate new linguistic study</vt:lpstr>
      <vt:lpstr>Language and foodways: an agenda</vt:lpstr>
      <vt:lpstr>A challenge from cookbook syntax</vt:lpstr>
      <vt:lpstr>What's ICE got to do with it?</vt:lpstr>
      <vt:lpstr>What is an ICE corpus?</vt:lpstr>
      <vt:lpstr>Spoken texts and word counts (ICE-Ireland) </vt:lpstr>
      <vt:lpstr>Written texts and word counts (ICE-Ireland) </vt:lpstr>
      <vt:lpstr>Where have ICE corpora been compiled?</vt:lpstr>
      <vt:lpstr>ICE-Ireland</vt:lpstr>
      <vt:lpstr>ICE corpora: food-rich text types</vt:lpstr>
      <vt:lpstr>A few examples from ICE corpora</vt:lpstr>
      <vt:lpstr>ICE on food: the search is on</vt:lpstr>
      <vt:lpstr>Some points about nouns: take 'tea'</vt:lpstr>
      <vt:lpstr>Conclusion: the view of tea from ICE</vt:lpstr>
      <vt:lpstr>ICE on food: searching for verbs</vt:lpstr>
      <vt:lpstr>Towards an ICE food verbs search list</vt:lpstr>
      <vt:lpstr>The ICE food verbs search list</vt:lpstr>
      <vt:lpstr>Inclusion criteria</vt:lpstr>
      <vt:lpstr>A first glance: the raw data (ICE-JA)</vt:lpstr>
      <vt:lpstr>Question 1: How frequent are the cooking verbs?</vt:lpstr>
      <vt:lpstr>Question 2: How are the verbs distributed?</vt:lpstr>
      <vt:lpstr>Looking at the least common verbs</vt:lpstr>
      <vt:lpstr>Question 3: what about nominals and metaphors?</vt:lpstr>
      <vt:lpstr>Nominalisation examples:</vt:lpstr>
      <vt:lpstr>Classifying the nominalisations</vt:lpstr>
      <vt:lpstr>Local variations: the fry (up) and the boil up</vt:lpstr>
      <vt:lpstr>Some principles I</vt:lpstr>
      <vt:lpstr>Question 4: what about metaphors and metaphoricals?</vt:lpstr>
      <vt:lpstr>Examples of metaphors:</vt:lpstr>
      <vt:lpstr>Distribution of metaphors and metaphoricals</vt:lpstr>
      <vt:lpstr>Some insights about life from ICE verbal metaphors</vt:lpstr>
      <vt:lpstr>Some principles II</vt:lpstr>
      <vt:lpstr>In conclusion I</vt:lpstr>
      <vt:lpstr>In conclusion II</vt:lpstr>
      <vt:lpstr>Implications for the future</vt:lpstr>
      <vt:lpstr>And further implications ...</vt:lpstr>
      <vt:lpstr>References ...</vt:lpstr>
      <vt:lpstr>References.</vt:lpstr>
    </vt:vector>
  </TitlesOfParts>
  <Manager/>
  <Company>Trinity College Dublin</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Kallen ICE on Food SSS6 2015</dc:title>
  <dc:subject/>
  <dc:creator>Jeffrey Kallen</dc:creator>
  <cp:keywords/>
  <dc:description/>
  <cp:lastModifiedBy>Jeffrey Leo Kallen</cp:lastModifiedBy>
  <cp:revision>430</cp:revision>
  <cp:lastPrinted>2015-04-30T17:32:53Z</cp:lastPrinted>
  <dcterms:created xsi:type="dcterms:W3CDTF">2015-11-10T14:48:28Z</dcterms:created>
  <dcterms:modified xsi:type="dcterms:W3CDTF">2021-10-27T08:15:13Z</dcterms:modified>
  <cp:category/>
</cp:coreProperties>
</file>